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59" r:id="rId5"/>
    <p:sldId id="313" r:id="rId6"/>
    <p:sldId id="311" r:id="rId7"/>
    <p:sldId id="314" r:id="rId8"/>
    <p:sldId id="261" r:id="rId9"/>
    <p:sldId id="317" r:id="rId10"/>
    <p:sldId id="341" r:id="rId11"/>
    <p:sldId id="315" r:id="rId12"/>
    <p:sldId id="320" r:id="rId13"/>
    <p:sldId id="318" r:id="rId14"/>
    <p:sldId id="319" r:id="rId15"/>
    <p:sldId id="349" r:id="rId16"/>
    <p:sldId id="348" r:id="rId17"/>
    <p:sldId id="347" r:id="rId18"/>
    <p:sldId id="350" r:id="rId19"/>
    <p:sldId id="323" r:id="rId20"/>
    <p:sldId id="324" r:id="rId21"/>
    <p:sldId id="321" r:id="rId22"/>
    <p:sldId id="329" r:id="rId23"/>
    <p:sldId id="322" r:id="rId24"/>
    <p:sldId id="328" r:id="rId25"/>
    <p:sldId id="330" r:id="rId26"/>
    <p:sldId id="331" r:id="rId27"/>
    <p:sldId id="338" r:id="rId28"/>
    <p:sldId id="337" r:id="rId29"/>
    <p:sldId id="325" r:id="rId30"/>
    <p:sldId id="326" r:id="rId31"/>
    <p:sldId id="339" r:id="rId32"/>
    <p:sldId id="340" r:id="rId33"/>
    <p:sldId id="327" r:id="rId34"/>
    <p:sldId id="358" r:id="rId35"/>
    <p:sldId id="356" r:id="rId36"/>
    <p:sldId id="357" r:id="rId37"/>
    <p:sldId id="353" r:id="rId38"/>
    <p:sldId id="355" r:id="rId39"/>
    <p:sldId id="344" r:id="rId40"/>
    <p:sldId id="346" r:id="rId41"/>
    <p:sldId id="362" r:id="rId42"/>
    <p:sldId id="2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0F0"/>
    <a:srgbClr val="194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68C91A-622E-4BAC-B89F-05831138A63E}" v="433" dt="2019-05-01T19:34:29.744"/>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57814" autoAdjust="0"/>
  </p:normalViewPr>
  <p:slideViewPr>
    <p:cSldViewPr snapToGrid="0" snapToObjects="1">
      <p:cViewPr varScale="1">
        <p:scale>
          <a:sx n="41" d="100"/>
          <a:sy n="41" d="100"/>
        </p:scale>
        <p:origin x="1668" y="60"/>
      </p:cViewPr>
      <p:guideLst/>
    </p:cSldViewPr>
  </p:slideViewPr>
  <p:notesTextViewPr>
    <p:cViewPr>
      <p:scale>
        <a:sx n="1" d="1"/>
        <a:sy n="1" d="1"/>
      </p:scale>
      <p:origin x="0" y="-30"/>
    </p:cViewPr>
  </p:notesTextViewPr>
  <p:sorterViewPr>
    <p:cViewPr>
      <p:scale>
        <a:sx n="66" d="100"/>
        <a:sy n="66" d="100"/>
      </p:scale>
      <p:origin x="0" y="0"/>
    </p:cViewPr>
  </p:sorterViewPr>
  <p:notesViewPr>
    <p:cSldViewPr snapToGrid="0" snapToObjects="1">
      <p:cViewPr varScale="1">
        <p:scale>
          <a:sx n="88" d="100"/>
          <a:sy n="88" d="100"/>
        </p:scale>
        <p:origin x="264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6DB2B-541F-4030-840D-24016AD6D12F}"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320C787-4939-48FA-972A-F9AE60F78AA0}">
      <dgm:prSet custT="1"/>
      <dgm:spPr/>
      <dgm:t>
        <a:bodyPr/>
        <a:lstStyle/>
        <a:p>
          <a:pPr>
            <a:lnSpc>
              <a:spcPct val="100000"/>
            </a:lnSpc>
            <a:defRPr cap="all"/>
          </a:pPr>
          <a:r>
            <a:rPr lang="en-US" sz="1600" b="1" dirty="0"/>
            <a:t>Azure resource:</a:t>
          </a:r>
        </a:p>
        <a:p>
          <a:pPr>
            <a:lnSpc>
              <a:spcPct val="100000"/>
            </a:lnSpc>
            <a:defRPr cap="all"/>
          </a:pPr>
          <a:r>
            <a:rPr lang="en-US" sz="1600" dirty="0"/>
            <a:t> Operation of an Azure resource</a:t>
          </a:r>
        </a:p>
      </dgm:t>
    </dgm:pt>
    <dgm:pt modelId="{D9AE9580-52E2-4F1E-9D92-528F4E4C9F7D}" type="parTrans" cxnId="{7EE9296B-D531-4BE4-988E-B94074501785}">
      <dgm:prSet/>
      <dgm:spPr/>
      <dgm:t>
        <a:bodyPr/>
        <a:lstStyle/>
        <a:p>
          <a:endParaRPr lang="en-US"/>
        </a:p>
      </dgm:t>
    </dgm:pt>
    <dgm:pt modelId="{EE51EBE5-347B-449A-8AC5-697D134403C6}" type="sibTrans" cxnId="{7EE9296B-D531-4BE4-988E-B94074501785}">
      <dgm:prSet/>
      <dgm:spPr/>
      <dgm:t>
        <a:bodyPr/>
        <a:lstStyle/>
        <a:p>
          <a:endParaRPr lang="en-US"/>
        </a:p>
      </dgm:t>
    </dgm:pt>
    <dgm:pt modelId="{18ACCE51-E9A4-443D-8E5D-86A66600D939}">
      <dgm:prSet custT="1"/>
      <dgm:spPr/>
      <dgm:t>
        <a:bodyPr/>
        <a:lstStyle/>
        <a:p>
          <a:pPr>
            <a:lnSpc>
              <a:spcPct val="100000"/>
            </a:lnSpc>
            <a:defRPr cap="all"/>
          </a:pPr>
          <a:r>
            <a:rPr lang="en-US" sz="1600" b="1" dirty="0"/>
            <a:t>Application:</a:t>
          </a:r>
        </a:p>
        <a:p>
          <a:pPr>
            <a:lnSpc>
              <a:spcPct val="100000"/>
            </a:lnSpc>
            <a:defRPr cap="all"/>
          </a:pPr>
          <a:r>
            <a:rPr lang="en-US" sz="1600" b="1" dirty="0"/>
            <a:t> </a:t>
          </a:r>
          <a:r>
            <a:rPr lang="en-US" sz="1600" dirty="0"/>
            <a:t>Performance and functionality of code</a:t>
          </a:r>
        </a:p>
      </dgm:t>
    </dgm:pt>
    <dgm:pt modelId="{6FD719D5-BD8A-4052-ABCD-A28E23374EC8}" type="parTrans" cxnId="{194B331E-570D-4C5D-A5FF-79DBC7EF4D9B}">
      <dgm:prSet/>
      <dgm:spPr/>
      <dgm:t>
        <a:bodyPr/>
        <a:lstStyle/>
        <a:p>
          <a:endParaRPr lang="en-US"/>
        </a:p>
      </dgm:t>
    </dgm:pt>
    <dgm:pt modelId="{71B677D0-A07B-49FA-9C60-5860DC48DDE2}" type="sibTrans" cxnId="{194B331E-570D-4C5D-A5FF-79DBC7EF4D9B}">
      <dgm:prSet/>
      <dgm:spPr/>
      <dgm:t>
        <a:bodyPr/>
        <a:lstStyle/>
        <a:p>
          <a:endParaRPr lang="en-US"/>
        </a:p>
      </dgm:t>
    </dgm:pt>
    <dgm:pt modelId="{6716D27B-D55A-43C4-95BF-EC2CBE501E82}">
      <dgm:prSet custT="1"/>
      <dgm:spPr/>
      <dgm:t>
        <a:bodyPr/>
        <a:lstStyle/>
        <a:p>
          <a:pPr>
            <a:lnSpc>
              <a:spcPct val="100000"/>
            </a:lnSpc>
            <a:defRPr cap="all"/>
          </a:pPr>
          <a:r>
            <a:rPr lang="en-US" sz="1600" b="1" dirty="0"/>
            <a:t>Guest OS: </a:t>
          </a:r>
        </a:p>
        <a:p>
          <a:pPr>
            <a:lnSpc>
              <a:spcPct val="100000"/>
            </a:lnSpc>
            <a:defRPr cap="all"/>
          </a:pPr>
          <a:r>
            <a:rPr lang="en-US" sz="1600" dirty="0"/>
            <a:t>Cloud/on-premises OS on which your application is running </a:t>
          </a:r>
        </a:p>
      </dgm:t>
    </dgm:pt>
    <dgm:pt modelId="{83708A91-3676-4240-ABE5-08CD3F2357A7}" type="parTrans" cxnId="{D4A32816-CEBE-4DBE-8435-2ACCEF47CAEF}">
      <dgm:prSet/>
      <dgm:spPr/>
      <dgm:t>
        <a:bodyPr/>
        <a:lstStyle/>
        <a:p>
          <a:endParaRPr lang="en-US"/>
        </a:p>
      </dgm:t>
    </dgm:pt>
    <dgm:pt modelId="{FB04A9D2-1866-43BB-9353-987A5A042F80}" type="sibTrans" cxnId="{D4A32816-CEBE-4DBE-8435-2ACCEF47CAEF}">
      <dgm:prSet/>
      <dgm:spPr/>
      <dgm:t>
        <a:bodyPr/>
        <a:lstStyle/>
        <a:p>
          <a:endParaRPr lang="en-US"/>
        </a:p>
      </dgm:t>
    </dgm:pt>
    <dgm:pt modelId="{CAF49A66-1C6B-4D0B-B877-160FB3A982A0}">
      <dgm:prSet custT="1"/>
      <dgm:spPr/>
      <dgm:t>
        <a:bodyPr/>
        <a:lstStyle/>
        <a:p>
          <a:pPr>
            <a:lnSpc>
              <a:spcPct val="100000"/>
            </a:lnSpc>
            <a:defRPr cap="all"/>
          </a:pPr>
          <a:r>
            <a:rPr lang="en-US" sz="1600" b="1" dirty="0"/>
            <a:t>Azure tenant:</a:t>
          </a:r>
        </a:p>
        <a:p>
          <a:pPr>
            <a:lnSpc>
              <a:spcPct val="100000"/>
            </a:lnSpc>
            <a:defRPr cap="all"/>
          </a:pPr>
          <a:r>
            <a:rPr lang="en-US" sz="1600" b="1" dirty="0"/>
            <a:t> </a:t>
          </a:r>
          <a:r>
            <a:rPr lang="en-US" sz="1600" dirty="0"/>
            <a:t>Operation of tenant-level Azure services</a:t>
          </a:r>
        </a:p>
      </dgm:t>
    </dgm:pt>
    <dgm:pt modelId="{7C7901D5-E3BB-4709-AD6D-F63D65C4DA3B}" type="parTrans" cxnId="{94B681F9-D920-450E-BE0B-0BA94E71935E}">
      <dgm:prSet/>
      <dgm:spPr/>
    </dgm:pt>
    <dgm:pt modelId="{420E5E4C-480D-4E8D-9774-ACCB6B7E2258}" type="sibTrans" cxnId="{94B681F9-D920-450E-BE0B-0BA94E71935E}">
      <dgm:prSet/>
      <dgm:spPr/>
    </dgm:pt>
    <dgm:pt modelId="{ABD404DB-E29C-49B0-8717-EFC27E5CCC62}">
      <dgm:prSet custT="1"/>
      <dgm:spPr/>
      <dgm:t>
        <a:bodyPr/>
        <a:lstStyle/>
        <a:p>
          <a:pPr>
            <a:lnSpc>
              <a:spcPct val="100000"/>
            </a:lnSpc>
            <a:defRPr cap="all"/>
          </a:pPr>
          <a:r>
            <a:rPr lang="en-US" sz="1600" b="1" dirty="0"/>
            <a:t>Azure subscription:</a:t>
          </a:r>
        </a:p>
        <a:p>
          <a:pPr>
            <a:lnSpc>
              <a:spcPct val="100000"/>
            </a:lnSpc>
            <a:defRPr cap="all"/>
          </a:pPr>
          <a:r>
            <a:rPr lang="en-US" sz="1600" b="1" dirty="0"/>
            <a:t> </a:t>
          </a:r>
          <a:r>
            <a:rPr lang="en-US" sz="1600" dirty="0"/>
            <a:t>Operation, management, and health of Azure</a:t>
          </a:r>
        </a:p>
      </dgm:t>
    </dgm:pt>
    <dgm:pt modelId="{D54DECD5-424D-4FFA-838E-700F2D846366}" type="parTrans" cxnId="{0DC72FCF-4D68-4ED2-A12D-4D58805D2853}">
      <dgm:prSet/>
      <dgm:spPr/>
    </dgm:pt>
    <dgm:pt modelId="{D414F992-B787-43EC-A190-483E22AA7E6D}" type="sibTrans" cxnId="{0DC72FCF-4D68-4ED2-A12D-4D58805D2853}">
      <dgm:prSet/>
      <dgm:spPr/>
    </dgm:pt>
    <dgm:pt modelId="{0CB39A16-2BAD-461B-9CF9-D8C2D33A98FE}" type="pres">
      <dgm:prSet presAssocID="{8A26DB2B-541F-4030-840D-24016AD6D12F}" presName="root" presStyleCnt="0">
        <dgm:presLayoutVars>
          <dgm:dir/>
          <dgm:resizeHandles val="exact"/>
        </dgm:presLayoutVars>
      </dgm:prSet>
      <dgm:spPr/>
    </dgm:pt>
    <dgm:pt modelId="{BD13E833-83DA-4C74-B352-F93AC4387165}" type="pres">
      <dgm:prSet presAssocID="{CAF49A66-1C6B-4D0B-B877-160FB3A982A0}" presName="compNode" presStyleCnt="0"/>
      <dgm:spPr/>
    </dgm:pt>
    <dgm:pt modelId="{457B318B-B2F8-416E-9E22-ECBCD0283F00}" type="pres">
      <dgm:prSet presAssocID="{CAF49A66-1C6B-4D0B-B877-160FB3A982A0}" presName="iconBgRect" presStyleLbl="bgShp" presStyleIdx="0" presStyleCnt="5"/>
      <dgm:spPr/>
    </dgm:pt>
    <dgm:pt modelId="{584096DE-FBFF-46AC-9D82-E2DD5D640456}" type="pres">
      <dgm:prSet presAssocID="{CAF49A66-1C6B-4D0B-B877-160FB3A982A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nections"/>
        </a:ext>
      </dgm:extLst>
    </dgm:pt>
    <dgm:pt modelId="{29CD5FC5-FEAC-455F-AFC9-A44893983D64}" type="pres">
      <dgm:prSet presAssocID="{CAF49A66-1C6B-4D0B-B877-160FB3A982A0}" presName="spaceRect" presStyleCnt="0"/>
      <dgm:spPr/>
    </dgm:pt>
    <dgm:pt modelId="{B250A929-E473-4F22-BB78-4D6DEFFE0595}" type="pres">
      <dgm:prSet presAssocID="{CAF49A66-1C6B-4D0B-B877-160FB3A982A0}" presName="textRect" presStyleLbl="revTx" presStyleIdx="0" presStyleCnt="5">
        <dgm:presLayoutVars>
          <dgm:chMax val="1"/>
          <dgm:chPref val="1"/>
        </dgm:presLayoutVars>
      </dgm:prSet>
      <dgm:spPr/>
    </dgm:pt>
    <dgm:pt modelId="{1CFA6EB2-3ECA-4CFC-9728-80CE28A7A056}" type="pres">
      <dgm:prSet presAssocID="{420E5E4C-480D-4E8D-9774-ACCB6B7E2258}" presName="sibTrans" presStyleCnt="0"/>
      <dgm:spPr/>
    </dgm:pt>
    <dgm:pt modelId="{D72862AE-BD54-43F6-A97A-62C4DFBCE49F}" type="pres">
      <dgm:prSet presAssocID="{ABD404DB-E29C-49B0-8717-EFC27E5CCC62}" presName="compNode" presStyleCnt="0"/>
      <dgm:spPr/>
    </dgm:pt>
    <dgm:pt modelId="{1481E087-FA5C-4DFC-887D-30B124A73B2C}" type="pres">
      <dgm:prSet presAssocID="{ABD404DB-E29C-49B0-8717-EFC27E5CCC62}" presName="iconBgRect" presStyleLbl="bgShp" presStyleIdx="1" presStyleCnt="5"/>
      <dgm:spPr/>
    </dgm:pt>
    <dgm:pt modelId="{AD091F75-9FF6-4FFF-A1E8-BA4ECE223AF9}" type="pres">
      <dgm:prSet presAssocID="{ABD404DB-E29C-49B0-8717-EFC27E5CCC6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laybook"/>
        </a:ext>
      </dgm:extLst>
    </dgm:pt>
    <dgm:pt modelId="{142A1B9D-F589-4AF5-961D-E79B58FF3FD6}" type="pres">
      <dgm:prSet presAssocID="{ABD404DB-E29C-49B0-8717-EFC27E5CCC62}" presName="spaceRect" presStyleCnt="0"/>
      <dgm:spPr/>
    </dgm:pt>
    <dgm:pt modelId="{A9569AD5-9CB5-4D98-9A85-CA7BC238DB34}" type="pres">
      <dgm:prSet presAssocID="{ABD404DB-E29C-49B0-8717-EFC27E5CCC62}" presName="textRect" presStyleLbl="revTx" presStyleIdx="1" presStyleCnt="5" custScaleX="118534">
        <dgm:presLayoutVars>
          <dgm:chMax val="1"/>
          <dgm:chPref val="1"/>
        </dgm:presLayoutVars>
      </dgm:prSet>
      <dgm:spPr/>
    </dgm:pt>
    <dgm:pt modelId="{3704F53F-7B00-43C8-80AC-B7778A1374A2}" type="pres">
      <dgm:prSet presAssocID="{D414F992-B787-43EC-A190-483E22AA7E6D}" presName="sibTrans" presStyleCnt="0"/>
      <dgm:spPr/>
    </dgm:pt>
    <dgm:pt modelId="{417C5B8F-9970-48B1-9392-A01EBD10731D}" type="pres">
      <dgm:prSet presAssocID="{5320C787-4939-48FA-972A-F9AE60F78AA0}" presName="compNode" presStyleCnt="0"/>
      <dgm:spPr/>
    </dgm:pt>
    <dgm:pt modelId="{BF03B3C0-9317-4C0E-BA6E-C6D0502500B2}" type="pres">
      <dgm:prSet presAssocID="{5320C787-4939-48FA-972A-F9AE60F78AA0}" presName="iconBgRect" presStyleLbl="bgShp" presStyleIdx="2" presStyleCnt="5"/>
      <dgm:spPr/>
    </dgm:pt>
    <dgm:pt modelId="{A4FD11E2-B52A-436A-8192-1D9C53DBD234}" type="pres">
      <dgm:prSet presAssocID="{5320C787-4939-48FA-972A-F9AE60F78AA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oud Computing"/>
        </a:ext>
      </dgm:extLst>
    </dgm:pt>
    <dgm:pt modelId="{1ADFCA17-2C00-40F0-ADD7-9C99724C5DCF}" type="pres">
      <dgm:prSet presAssocID="{5320C787-4939-48FA-972A-F9AE60F78AA0}" presName="spaceRect" presStyleCnt="0"/>
      <dgm:spPr/>
    </dgm:pt>
    <dgm:pt modelId="{552C5A2D-A9CF-410E-9706-84B7341C15EF}" type="pres">
      <dgm:prSet presAssocID="{5320C787-4939-48FA-972A-F9AE60F78AA0}" presName="textRect" presStyleLbl="revTx" presStyleIdx="2" presStyleCnt="5">
        <dgm:presLayoutVars>
          <dgm:chMax val="1"/>
          <dgm:chPref val="1"/>
        </dgm:presLayoutVars>
      </dgm:prSet>
      <dgm:spPr/>
    </dgm:pt>
    <dgm:pt modelId="{4EB81239-3CF4-488C-A21D-95AE2C68AB20}" type="pres">
      <dgm:prSet presAssocID="{EE51EBE5-347B-449A-8AC5-697D134403C6}" presName="sibTrans" presStyleCnt="0"/>
      <dgm:spPr/>
    </dgm:pt>
    <dgm:pt modelId="{294A7CBC-6DE4-4B71-8D4D-62616D860820}" type="pres">
      <dgm:prSet presAssocID="{18ACCE51-E9A4-443D-8E5D-86A66600D939}" presName="compNode" presStyleCnt="0"/>
      <dgm:spPr/>
    </dgm:pt>
    <dgm:pt modelId="{FA21E944-A631-46B1-ADB0-5D7CEBDADE89}" type="pres">
      <dgm:prSet presAssocID="{18ACCE51-E9A4-443D-8E5D-86A66600D939}" presName="iconBgRect" presStyleLbl="bgShp" presStyleIdx="3" presStyleCnt="5"/>
      <dgm:spPr/>
    </dgm:pt>
    <dgm:pt modelId="{BE46D5D7-9F76-419F-8397-1B165FB1BB90}" type="pres">
      <dgm:prSet presAssocID="{18ACCE51-E9A4-443D-8E5D-86A66600D93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a:ext>
      </dgm:extLst>
    </dgm:pt>
    <dgm:pt modelId="{F9A3BA32-AEA9-491D-B03C-5574C3625E97}" type="pres">
      <dgm:prSet presAssocID="{18ACCE51-E9A4-443D-8E5D-86A66600D939}" presName="spaceRect" presStyleCnt="0"/>
      <dgm:spPr/>
    </dgm:pt>
    <dgm:pt modelId="{A600C3D4-35BE-45C1-8027-CEE0BAF5E854}" type="pres">
      <dgm:prSet presAssocID="{18ACCE51-E9A4-443D-8E5D-86A66600D939}" presName="textRect" presStyleLbl="revTx" presStyleIdx="3" presStyleCnt="5">
        <dgm:presLayoutVars>
          <dgm:chMax val="1"/>
          <dgm:chPref val="1"/>
        </dgm:presLayoutVars>
      </dgm:prSet>
      <dgm:spPr/>
    </dgm:pt>
    <dgm:pt modelId="{B71600D0-EB37-4C6D-8415-1CDCAF814833}" type="pres">
      <dgm:prSet presAssocID="{71B677D0-A07B-49FA-9C60-5860DC48DDE2}" presName="sibTrans" presStyleCnt="0"/>
      <dgm:spPr/>
    </dgm:pt>
    <dgm:pt modelId="{0A6B0553-EAD0-4C85-B6E0-82AD399F2B06}" type="pres">
      <dgm:prSet presAssocID="{6716D27B-D55A-43C4-95BF-EC2CBE501E82}" presName="compNode" presStyleCnt="0"/>
      <dgm:spPr/>
    </dgm:pt>
    <dgm:pt modelId="{4C6A8CE8-D12C-420B-8215-20F1BA963DE1}" type="pres">
      <dgm:prSet presAssocID="{6716D27B-D55A-43C4-95BF-EC2CBE501E82}" presName="iconBgRect" presStyleLbl="bgShp" presStyleIdx="4" presStyleCnt="5"/>
      <dgm:spPr/>
    </dgm:pt>
    <dgm:pt modelId="{E801E237-365E-42CB-9874-2C289183701A}" type="pres">
      <dgm:prSet presAssocID="{6716D27B-D55A-43C4-95BF-EC2CBE501E8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FAC8385B-5F71-4C35-88B7-E150CBA2108E}" type="pres">
      <dgm:prSet presAssocID="{6716D27B-D55A-43C4-95BF-EC2CBE501E82}" presName="spaceRect" presStyleCnt="0"/>
      <dgm:spPr/>
    </dgm:pt>
    <dgm:pt modelId="{1843DBEA-2A66-4564-ACC1-67E0BFEDAF30}" type="pres">
      <dgm:prSet presAssocID="{6716D27B-D55A-43C4-95BF-EC2CBE501E82}" presName="textRect" presStyleLbl="revTx" presStyleIdx="4" presStyleCnt="5" custScaleX="118631">
        <dgm:presLayoutVars>
          <dgm:chMax val="1"/>
          <dgm:chPref val="1"/>
        </dgm:presLayoutVars>
      </dgm:prSet>
      <dgm:spPr/>
    </dgm:pt>
  </dgm:ptLst>
  <dgm:cxnLst>
    <dgm:cxn modelId="{D4A32816-CEBE-4DBE-8435-2ACCEF47CAEF}" srcId="{8A26DB2B-541F-4030-840D-24016AD6D12F}" destId="{6716D27B-D55A-43C4-95BF-EC2CBE501E82}" srcOrd="4" destOrd="0" parTransId="{83708A91-3676-4240-ABE5-08CD3F2357A7}" sibTransId="{FB04A9D2-1866-43BB-9353-987A5A042F80}"/>
    <dgm:cxn modelId="{194B331E-570D-4C5D-A5FF-79DBC7EF4D9B}" srcId="{8A26DB2B-541F-4030-840D-24016AD6D12F}" destId="{18ACCE51-E9A4-443D-8E5D-86A66600D939}" srcOrd="3" destOrd="0" parTransId="{6FD719D5-BD8A-4052-ABCD-A28E23374EC8}" sibTransId="{71B677D0-A07B-49FA-9C60-5860DC48DDE2}"/>
    <dgm:cxn modelId="{15A5FA41-F3EC-47E7-AF09-9252B479E65A}" type="presOf" srcId="{6716D27B-D55A-43C4-95BF-EC2CBE501E82}" destId="{1843DBEA-2A66-4564-ACC1-67E0BFEDAF30}" srcOrd="0" destOrd="0" presId="urn:microsoft.com/office/officeart/2018/5/layout/IconCircleLabelList"/>
    <dgm:cxn modelId="{9233FA42-4DAB-4842-95C2-ED31727298EF}" type="presOf" srcId="{ABD404DB-E29C-49B0-8717-EFC27E5CCC62}" destId="{A9569AD5-9CB5-4D98-9A85-CA7BC238DB34}" srcOrd="0" destOrd="0" presId="urn:microsoft.com/office/officeart/2018/5/layout/IconCircleLabelList"/>
    <dgm:cxn modelId="{7EE9296B-D531-4BE4-988E-B94074501785}" srcId="{8A26DB2B-541F-4030-840D-24016AD6D12F}" destId="{5320C787-4939-48FA-972A-F9AE60F78AA0}" srcOrd="2" destOrd="0" parTransId="{D9AE9580-52E2-4F1E-9D92-528F4E4C9F7D}" sibTransId="{EE51EBE5-347B-449A-8AC5-697D134403C6}"/>
    <dgm:cxn modelId="{27FA8F9A-756B-460F-9A7B-189D0A1B4D53}" type="presOf" srcId="{8A26DB2B-541F-4030-840D-24016AD6D12F}" destId="{0CB39A16-2BAD-461B-9CF9-D8C2D33A98FE}" srcOrd="0" destOrd="0" presId="urn:microsoft.com/office/officeart/2018/5/layout/IconCircleLabelList"/>
    <dgm:cxn modelId="{3AE186B5-50DE-4188-8F6C-D430E9C133AF}" type="presOf" srcId="{18ACCE51-E9A4-443D-8E5D-86A66600D939}" destId="{A600C3D4-35BE-45C1-8027-CEE0BAF5E854}" srcOrd="0" destOrd="0" presId="urn:microsoft.com/office/officeart/2018/5/layout/IconCircleLabelList"/>
    <dgm:cxn modelId="{B1AE70C4-F1A7-4CB2-A033-11C54246919D}" type="presOf" srcId="{CAF49A66-1C6B-4D0B-B877-160FB3A982A0}" destId="{B250A929-E473-4F22-BB78-4D6DEFFE0595}" srcOrd="0" destOrd="0" presId="urn:microsoft.com/office/officeart/2018/5/layout/IconCircleLabelList"/>
    <dgm:cxn modelId="{B04B7FCE-E431-4BF8-95C4-88B75C150648}" type="presOf" srcId="{5320C787-4939-48FA-972A-F9AE60F78AA0}" destId="{552C5A2D-A9CF-410E-9706-84B7341C15EF}" srcOrd="0" destOrd="0" presId="urn:microsoft.com/office/officeart/2018/5/layout/IconCircleLabelList"/>
    <dgm:cxn modelId="{0DC72FCF-4D68-4ED2-A12D-4D58805D2853}" srcId="{8A26DB2B-541F-4030-840D-24016AD6D12F}" destId="{ABD404DB-E29C-49B0-8717-EFC27E5CCC62}" srcOrd="1" destOrd="0" parTransId="{D54DECD5-424D-4FFA-838E-700F2D846366}" sibTransId="{D414F992-B787-43EC-A190-483E22AA7E6D}"/>
    <dgm:cxn modelId="{94B681F9-D920-450E-BE0B-0BA94E71935E}" srcId="{8A26DB2B-541F-4030-840D-24016AD6D12F}" destId="{CAF49A66-1C6B-4D0B-B877-160FB3A982A0}" srcOrd="0" destOrd="0" parTransId="{7C7901D5-E3BB-4709-AD6D-F63D65C4DA3B}" sibTransId="{420E5E4C-480D-4E8D-9774-ACCB6B7E2258}"/>
    <dgm:cxn modelId="{CC8A18D3-290B-46CB-B3C5-ABAE60F23904}" type="presParOf" srcId="{0CB39A16-2BAD-461B-9CF9-D8C2D33A98FE}" destId="{BD13E833-83DA-4C74-B352-F93AC4387165}" srcOrd="0" destOrd="0" presId="urn:microsoft.com/office/officeart/2018/5/layout/IconCircleLabelList"/>
    <dgm:cxn modelId="{9ED44E42-E81D-4335-ACB3-9B442FBA4C3B}" type="presParOf" srcId="{BD13E833-83DA-4C74-B352-F93AC4387165}" destId="{457B318B-B2F8-416E-9E22-ECBCD0283F00}" srcOrd="0" destOrd="0" presId="urn:microsoft.com/office/officeart/2018/5/layout/IconCircleLabelList"/>
    <dgm:cxn modelId="{B990F495-E454-4DA0-8EDF-7133490E0256}" type="presParOf" srcId="{BD13E833-83DA-4C74-B352-F93AC4387165}" destId="{584096DE-FBFF-46AC-9D82-E2DD5D640456}" srcOrd="1" destOrd="0" presId="urn:microsoft.com/office/officeart/2018/5/layout/IconCircleLabelList"/>
    <dgm:cxn modelId="{5BA9C559-C68B-4326-88F1-874774F223F7}" type="presParOf" srcId="{BD13E833-83DA-4C74-B352-F93AC4387165}" destId="{29CD5FC5-FEAC-455F-AFC9-A44893983D64}" srcOrd="2" destOrd="0" presId="urn:microsoft.com/office/officeart/2018/5/layout/IconCircleLabelList"/>
    <dgm:cxn modelId="{EC15ED64-A4AF-4C1A-B5BE-02EACA1FF69F}" type="presParOf" srcId="{BD13E833-83DA-4C74-B352-F93AC4387165}" destId="{B250A929-E473-4F22-BB78-4D6DEFFE0595}" srcOrd="3" destOrd="0" presId="urn:microsoft.com/office/officeart/2018/5/layout/IconCircleLabelList"/>
    <dgm:cxn modelId="{0EC86510-E9CD-4C10-AE7B-1534711B21AB}" type="presParOf" srcId="{0CB39A16-2BAD-461B-9CF9-D8C2D33A98FE}" destId="{1CFA6EB2-3ECA-4CFC-9728-80CE28A7A056}" srcOrd="1" destOrd="0" presId="urn:microsoft.com/office/officeart/2018/5/layout/IconCircleLabelList"/>
    <dgm:cxn modelId="{90A53E9F-36DD-47F7-A634-B0E1A3D31847}" type="presParOf" srcId="{0CB39A16-2BAD-461B-9CF9-D8C2D33A98FE}" destId="{D72862AE-BD54-43F6-A97A-62C4DFBCE49F}" srcOrd="2" destOrd="0" presId="urn:microsoft.com/office/officeart/2018/5/layout/IconCircleLabelList"/>
    <dgm:cxn modelId="{48A0CFA9-E2AE-4686-A0D2-72D2A8561EA0}" type="presParOf" srcId="{D72862AE-BD54-43F6-A97A-62C4DFBCE49F}" destId="{1481E087-FA5C-4DFC-887D-30B124A73B2C}" srcOrd="0" destOrd="0" presId="urn:microsoft.com/office/officeart/2018/5/layout/IconCircleLabelList"/>
    <dgm:cxn modelId="{27F86CC3-064B-480D-BB46-66BFB7F8951E}" type="presParOf" srcId="{D72862AE-BD54-43F6-A97A-62C4DFBCE49F}" destId="{AD091F75-9FF6-4FFF-A1E8-BA4ECE223AF9}" srcOrd="1" destOrd="0" presId="urn:microsoft.com/office/officeart/2018/5/layout/IconCircleLabelList"/>
    <dgm:cxn modelId="{26BCD1FC-A90C-4F3B-864A-13A1E0A3DC36}" type="presParOf" srcId="{D72862AE-BD54-43F6-A97A-62C4DFBCE49F}" destId="{142A1B9D-F589-4AF5-961D-E79B58FF3FD6}" srcOrd="2" destOrd="0" presId="urn:microsoft.com/office/officeart/2018/5/layout/IconCircleLabelList"/>
    <dgm:cxn modelId="{AC2C076A-3722-427F-A31B-58807BA620F6}" type="presParOf" srcId="{D72862AE-BD54-43F6-A97A-62C4DFBCE49F}" destId="{A9569AD5-9CB5-4D98-9A85-CA7BC238DB34}" srcOrd="3" destOrd="0" presId="urn:microsoft.com/office/officeart/2018/5/layout/IconCircleLabelList"/>
    <dgm:cxn modelId="{D46B6B88-3B37-4EA8-A9BE-DC0FE9A82BD6}" type="presParOf" srcId="{0CB39A16-2BAD-461B-9CF9-D8C2D33A98FE}" destId="{3704F53F-7B00-43C8-80AC-B7778A1374A2}" srcOrd="3" destOrd="0" presId="urn:microsoft.com/office/officeart/2018/5/layout/IconCircleLabelList"/>
    <dgm:cxn modelId="{571C842E-AAF7-45AA-8FB3-66D2B0881423}" type="presParOf" srcId="{0CB39A16-2BAD-461B-9CF9-D8C2D33A98FE}" destId="{417C5B8F-9970-48B1-9392-A01EBD10731D}" srcOrd="4" destOrd="0" presId="urn:microsoft.com/office/officeart/2018/5/layout/IconCircleLabelList"/>
    <dgm:cxn modelId="{B64FD683-D08D-42F4-9D8A-23FFADDE7D6D}" type="presParOf" srcId="{417C5B8F-9970-48B1-9392-A01EBD10731D}" destId="{BF03B3C0-9317-4C0E-BA6E-C6D0502500B2}" srcOrd="0" destOrd="0" presId="urn:microsoft.com/office/officeart/2018/5/layout/IconCircleLabelList"/>
    <dgm:cxn modelId="{55A48AD1-B8FB-417C-8D86-58E9077F30C7}" type="presParOf" srcId="{417C5B8F-9970-48B1-9392-A01EBD10731D}" destId="{A4FD11E2-B52A-436A-8192-1D9C53DBD234}" srcOrd="1" destOrd="0" presId="urn:microsoft.com/office/officeart/2018/5/layout/IconCircleLabelList"/>
    <dgm:cxn modelId="{2FD53B36-4446-473A-8704-A0E894A44865}" type="presParOf" srcId="{417C5B8F-9970-48B1-9392-A01EBD10731D}" destId="{1ADFCA17-2C00-40F0-ADD7-9C99724C5DCF}" srcOrd="2" destOrd="0" presId="urn:microsoft.com/office/officeart/2018/5/layout/IconCircleLabelList"/>
    <dgm:cxn modelId="{31993197-1BAD-48D2-937E-781C4EA52F37}" type="presParOf" srcId="{417C5B8F-9970-48B1-9392-A01EBD10731D}" destId="{552C5A2D-A9CF-410E-9706-84B7341C15EF}" srcOrd="3" destOrd="0" presId="urn:microsoft.com/office/officeart/2018/5/layout/IconCircleLabelList"/>
    <dgm:cxn modelId="{E628798F-BA29-4478-96FE-1CBB87D8D467}" type="presParOf" srcId="{0CB39A16-2BAD-461B-9CF9-D8C2D33A98FE}" destId="{4EB81239-3CF4-488C-A21D-95AE2C68AB20}" srcOrd="5" destOrd="0" presId="urn:microsoft.com/office/officeart/2018/5/layout/IconCircleLabelList"/>
    <dgm:cxn modelId="{5851FB12-37F2-4038-B89F-F5DBCEAFF818}" type="presParOf" srcId="{0CB39A16-2BAD-461B-9CF9-D8C2D33A98FE}" destId="{294A7CBC-6DE4-4B71-8D4D-62616D860820}" srcOrd="6" destOrd="0" presId="urn:microsoft.com/office/officeart/2018/5/layout/IconCircleLabelList"/>
    <dgm:cxn modelId="{C2FBD3AA-9C8D-4075-9AE9-BA851065E9D9}" type="presParOf" srcId="{294A7CBC-6DE4-4B71-8D4D-62616D860820}" destId="{FA21E944-A631-46B1-ADB0-5D7CEBDADE89}" srcOrd="0" destOrd="0" presId="urn:microsoft.com/office/officeart/2018/5/layout/IconCircleLabelList"/>
    <dgm:cxn modelId="{15050FE6-AA29-46EE-926B-9BFC96844235}" type="presParOf" srcId="{294A7CBC-6DE4-4B71-8D4D-62616D860820}" destId="{BE46D5D7-9F76-419F-8397-1B165FB1BB90}" srcOrd="1" destOrd="0" presId="urn:microsoft.com/office/officeart/2018/5/layout/IconCircleLabelList"/>
    <dgm:cxn modelId="{6BADFE1A-CFE6-4786-9E92-24178BC46DE0}" type="presParOf" srcId="{294A7CBC-6DE4-4B71-8D4D-62616D860820}" destId="{F9A3BA32-AEA9-491D-B03C-5574C3625E97}" srcOrd="2" destOrd="0" presId="urn:microsoft.com/office/officeart/2018/5/layout/IconCircleLabelList"/>
    <dgm:cxn modelId="{0C4C635F-11CC-446E-93D4-7151EDB68C90}" type="presParOf" srcId="{294A7CBC-6DE4-4B71-8D4D-62616D860820}" destId="{A600C3D4-35BE-45C1-8027-CEE0BAF5E854}" srcOrd="3" destOrd="0" presId="urn:microsoft.com/office/officeart/2018/5/layout/IconCircleLabelList"/>
    <dgm:cxn modelId="{12B0D29A-4E6F-4050-9C47-3112BA63F0D1}" type="presParOf" srcId="{0CB39A16-2BAD-461B-9CF9-D8C2D33A98FE}" destId="{B71600D0-EB37-4C6D-8415-1CDCAF814833}" srcOrd="7" destOrd="0" presId="urn:microsoft.com/office/officeart/2018/5/layout/IconCircleLabelList"/>
    <dgm:cxn modelId="{2B6D577F-9DD1-45DB-8648-607087AB9D96}" type="presParOf" srcId="{0CB39A16-2BAD-461B-9CF9-D8C2D33A98FE}" destId="{0A6B0553-EAD0-4C85-B6E0-82AD399F2B06}" srcOrd="8" destOrd="0" presId="urn:microsoft.com/office/officeart/2018/5/layout/IconCircleLabelList"/>
    <dgm:cxn modelId="{38F35FDF-AA93-4B56-BADB-8E99AA5DC7BD}" type="presParOf" srcId="{0A6B0553-EAD0-4C85-B6E0-82AD399F2B06}" destId="{4C6A8CE8-D12C-420B-8215-20F1BA963DE1}" srcOrd="0" destOrd="0" presId="urn:microsoft.com/office/officeart/2018/5/layout/IconCircleLabelList"/>
    <dgm:cxn modelId="{64D2342A-ABAE-49F5-91A4-C53D48302E77}" type="presParOf" srcId="{0A6B0553-EAD0-4C85-B6E0-82AD399F2B06}" destId="{E801E237-365E-42CB-9874-2C289183701A}" srcOrd="1" destOrd="0" presId="urn:microsoft.com/office/officeart/2018/5/layout/IconCircleLabelList"/>
    <dgm:cxn modelId="{E3D90D4F-4C26-4837-976F-63CF6651DB40}" type="presParOf" srcId="{0A6B0553-EAD0-4C85-B6E0-82AD399F2B06}" destId="{FAC8385B-5F71-4C35-88B7-E150CBA2108E}" srcOrd="2" destOrd="0" presId="urn:microsoft.com/office/officeart/2018/5/layout/IconCircleLabelList"/>
    <dgm:cxn modelId="{D0B73EA2-E2CA-4165-8069-0E016DCE4C1B}" type="presParOf" srcId="{0A6B0553-EAD0-4C85-B6E0-82AD399F2B06}" destId="{1843DBEA-2A66-4564-ACC1-67E0BFEDAF3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E68367-A43A-430F-BAFD-D371BAEAB68D}"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1DB6BE62-6413-49AC-BC5C-7BEA20537184}">
      <dgm:prSet/>
      <dgm:spPr/>
      <dgm:t>
        <a:bodyPr/>
        <a:lstStyle/>
        <a:p>
          <a:r>
            <a:rPr lang="en-US" dirty="0"/>
            <a:t>Dashboards</a:t>
          </a:r>
        </a:p>
      </dgm:t>
    </dgm:pt>
    <dgm:pt modelId="{CD94A98E-D877-4E34-B474-69863C59C2CA}" type="parTrans" cxnId="{AA6BA291-51B3-4797-B98B-0C85CA03723C}">
      <dgm:prSet/>
      <dgm:spPr/>
      <dgm:t>
        <a:bodyPr/>
        <a:lstStyle/>
        <a:p>
          <a:endParaRPr lang="en-US"/>
        </a:p>
      </dgm:t>
    </dgm:pt>
    <dgm:pt modelId="{4AA498C5-375F-471F-B0D0-5C95754D6859}" type="sibTrans" cxnId="{AA6BA291-51B3-4797-B98B-0C85CA03723C}">
      <dgm:prSet/>
      <dgm:spPr/>
      <dgm:t>
        <a:bodyPr/>
        <a:lstStyle/>
        <a:p>
          <a:endParaRPr lang="en-US"/>
        </a:p>
      </dgm:t>
    </dgm:pt>
    <dgm:pt modelId="{CD939479-3DCE-40C7-B5D0-58739CB89E60}">
      <dgm:prSet/>
      <dgm:spPr/>
      <dgm:t>
        <a:bodyPr/>
        <a:lstStyle/>
        <a:p>
          <a:r>
            <a:rPr lang="en-US" dirty="0"/>
            <a:t>Power BI</a:t>
          </a:r>
        </a:p>
      </dgm:t>
    </dgm:pt>
    <dgm:pt modelId="{08FBD2C4-F29D-45FC-8E7D-C8348749CEAD}" type="parTrans" cxnId="{8E658003-1FEE-456D-8A23-E3E41C953F4E}">
      <dgm:prSet/>
      <dgm:spPr/>
      <dgm:t>
        <a:bodyPr/>
        <a:lstStyle/>
        <a:p>
          <a:endParaRPr lang="en-US"/>
        </a:p>
      </dgm:t>
    </dgm:pt>
    <dgm:pt modelId="{989BD3E6-9977-45E5-9671-D5EB34CBF2B7}" type="sibTrans" cxnId="{8E658003-1FEE-456D-8A23-E3E41C953F4E}">
      <dgm:prSet/>
      <dgm:spPr/>
      <dgm:t>
        <a:bodyPr/>
        <a:lstStyle/>
        <a:p>
          <a:endParaRPr lang="en-US"/>
        </a:p>
      </dgm:t>
    </dgm:pt>
    <dgm:pt modelId="{E1AB091B-43CB-4BA9-9891-4F185A888573}">
      <dgm:prSet/>
      <dgm:spPr/>
      <dgm:t>
        <a:bodyPr/>
        <a:lstStyle/>
        <a:p>
          <a:r>
            <a:rPr lang="en-US" dirty="0"/>
            <a:t>Views</a:t>
          </a:r>
        </a:p>
      </dgm:t>
    </dgm:pt>
    <dgm:pt modelId="{2FB2C59D-33B2-4105-8ACB-9B9CAB6D5051}" type="parTrans" cxnId="{21D7228C-A2CE-434F-8733-BCCE0088D030}">
      <dgm:prSet/>
      <dgm:spPr/>
      <dgm:t>
        <a:bodyPr/>
        <a:lstStyle/>
        <a:p>
          <a:endParaRPr lang="en-US"/>
        </a:p>
      </dgm:t>
    </dgm:pt>
    <dgm:pt modelId="{AF69A403-C22F-41B7-BF55-DCA805A99CDF}" type="sibTrans" cxnId="{21D7228C-A2CE-434F-8733-BCCE0088D030}">
      <dgm:prSet/>
      <dgm:spPr/>
      <dgm:t>
        <a:bodyPr/>
        <a:lstStyle/>
        <a:p>
          <a:endParaRPr lang="en-US"/>
        </a:p>
      </dgm:t>
    </dgm:pt>
    <dgm:pt modelId="{29FC99A1-5632-440B-B7B3-4924C553549A}" type="pres">
      <dgm:prSet presAssocID="{8DE68367-A43A-430F-BAFD-D371BAEAB68D}" presName="hierChild1" presStyleCnt="0">
        <dgm:presLayoutVars>
          <dgm:chPref val="1"/>
          <dgm:dir/>
          <dgm:animOne val="branch"/>
          <dgm:animLvl val="lvl"/>
          <dgm:resizeHandles/>
        </dgm:presLayoutVars>
      </dgm:prSet>
      <dgm:spPr/>
    </dgm:pt>
    <dgm:pt modelId="{E2B3BD88-23F4-4F43-8FE9-C244CA7DCBA5}" type="pres">
      <dgm:prSet presAssocID="{E1AB091B-43CB-4BA9-9891-4F185A888573}" presName="hierRoot1" presStyleCnt="0"/>
      <dgm:spPr/>
    </dgm:pt>
    <dgm:pt modelId="{8770E6E2-5257-4544-9985-56F5120465DD}" type="pres">
      <dgm:prSet presAssocID="{E1AB091B-43CB-4BA9-9891-4F185A888573}" presName="composite" presStyleCnt="0"/>
      <dgm:spPr/>
    </dgm:pt>
    <dgm:pt modelId="{ADC2095F-2247-485B-A19A-575DBA1B9DA0}" type="pres">
      <dgm:prSet presAssocID="{E1AB091B-43CB-4BA9-9891-4F185A888573}" presName="background" presStyleLbl="node0" presStyleIdx="0" presStyleCnt="3"/>
      <dgm:spPr/>
    </dgm:pt>
    <dgm:pt modelId="{B00D9A9F-587F-4174-950D-F1D028CCD206}" type="pres">
      <dgm:prSet presAssocID="{E1AB091B-43CB-4BA9-9891-4F185A888573}" presName="text" presStyleLbl="fgAcc0" presStyleIdx="0" presStyleCnt="3">
        <dgm:presLayoutVars>
          <dgm:chPref val="3"/>
        </dgm:presLayoutVars>
      </dgm:prSet>
      <dgm:spPr/>
    </dgm:pt>
    <dgm:pt modelId="{84137A27-D194-4EAF-BF61-B187C2F9444B}" type="pres">
      <dgm:prSet presAssocID="{E1AB091B-43CB-4BA9-9891-4F185A888573}" presName="hierChild2" presStyleCnt="0"/>
      <dgm:spPr/>
    </dgm:pt>
    <dgm:pt modelId="{74F644F9-4F98-408F-A971-22C5C6FCB225}" type="pres">
      <dgm:prSet presAssocID="{1DB6BE62-6413-49AC-BC5C-7BEA20537184}" presName="hierRoot1" presStyleCnt="0"/>
      <dgm:spPr/>
    </dgm:pt>
    <dgm:pt modelId="{FF9CA6E9-C64C-4DF4-ABBA-80EC55CCED53}" type="pres">
      <dgm:prSet presAssocID="{1DB6BE62-6413-49AC-BC5C-7BEA20537184}" presName="composite" presStyleCnt="0"/>
      <dgm:spPr/>
    </dgm:pt>
    <dgm:pt modelId="{341F9305-0E55-4DB5-BBA4-9F0EF25F9A50}" type="pres">
      <dgm:prSet presAssocID="{1DB6BE62-6413-49AC-BC5C-7BEA20537184}" presName="background" presStyleLbl="node0" presStyleIdx="1" presStyleCnt="3"/>
      <dgm:spPr/>
    </dgm:pt>
    <dgm:pt modelId="{FDBD123D-FE6E-412A-9125-10B3AB990B2E}" type="pres">
      <dgm:prSet presAssocID="{1DB6BE62-6413-49AC-BC5C-7BEA20537184}" presName="text" presStyleLbl="fgAcc0" presStyleIdx="1" presStyleCnt="3">
        <dgm:presLayoutVars>
          <dgm:chPref val="3"/>
        </dgm:presLayoutVars>
      </dgm:prSet>
      <dgm:spPr/>
    </dgm:pt>
    <dgm:pt modelId="{3F7FC066-F6E9-47B1-B010-0B27740424F3}" type="pres">
      <dgm:prSet presAssocID="{1DB6BE62-6413-49AC-BC5C-7BEA20537184}" presName="hierChild2" presStyleCnt="0"/>
      <dgm:spPr/>
    </dgm:pt>
    <dgm:pt modelId="{67AF6E44-7FCF-4A05-9327-827E04ADA242}" type="pres">
      <dgm:prSet presAssocID="{CD939479-3DCE-40C7-B5D0-58739CB89E60}" presName="hierRoot1" presStyleCnt="0"/>
      <dgm:spPr/>
    </dgm:pt>
    <dgm:pt modelId="{2EADA67D-6406-481C-BF0F-BAC3BAF25DB9}" type="pres">
      <dgm:prSet presAssocID="{CD939479-3DCE-40C7-B5D0-58739CB89E60}" presName="composite" presStyleCnt="0"/>
      <dgm:spPr/>
    </dgm:pt>
    <dgm:pt modelId="{D494D0B9-7F3D-4366-A3E4-FAC5087024F3}" type="pres">
      <dgm:prSet presAssocID="{CD939479-3DCE-40C7-B5D0-58739CB89E60}" presName="background" presStyleLbl="node0" presStyleIdx="2" presStyleCnt="3"/>
      <dgm:spPr/>
    </dgm:pt>
    <dgm:pt modelId="{E97FE554-D408-41EE-A1F0-32D6CF1F1CD5}" type="pres">
      <dgm:prSet presAssocID="{CD939479-3DCE-40C7-B5D0-58739CB89E60}" presName="text" presStyleLbl="fgAcc0" presStyleIdx="2" presStyleCnt="3">
        <dgm:presLayoutVars>
          <dgm:chPref val="3"/>
        </dgm:presLayoutVars>
      </dgm:prSet>
      <dgm:spPr/>
    </dgm:pt>
    <dgm:pt modelId="{315EF1DD-2203-4E64-8FBC-63E9CD00885B}" type="pres">
      <dgm:prSet presAssocID="{CD939479-3DCE-40C7-B5D0-58739CB89E60}" presName="hierChild2" presStyleCnt="0"/>
      <dgm:spPr/>
    </dgm:pt>
  </dgm:ptLst>
  <dgm:cxnLst>
    <dgm:cxn modelId="{8E658003-1FEE-456D-8A23-E3E41C953F4E}" srcId="{8DE68367-A43A-430F-BAFD-D371BAEAB68D}" destId="{CD939479-3DCE-40C7-B5D0-58739CB89E60}" srcOrd="2" destOrd="0" parTransId="{08FBD2C4-F29D-45FC-8E7D-C8348749CEAD}" sibTransId="{989BD3E6-9977-45E5-9671-D5EB34CBF2B7}"/>
    <dgm:cxn modelId="{FE3D3524-D1D4-4F8D-AEEF-674FDAF6FA47}" type="presOf" srcId="{E1AB091B-43CB-4BA9-9891-4F185A888573}" destId="{B00D9A9F-587F-4174-950D-F1D028CCD206}" srcOrd="0" destOrd="0" presId="urn:microsoft.com/office/officeart/2005/8/layout/hierarchy1"/>
    <dgm:cxn modelId="{A502E634-49DE-49E8-A000-28CFF6AB634C}" type="presOf" srcId="{8DE68367-A43A-430F-BAFD-D371BAEAB68D}" destId="{29FC99A1-5632-440B-B7B3-4924C553549A}" srcOrd="0" destOrd="0" presId="urn:microsoft.com/office/officeart/2005/8/layout/hierarchy1"/>
    <dgm:cxn modelId="{BB144055-1259-4A73-A55B-B334D299DD49}" type="presOf" srcId="{CD939479-3DCE-40C7-B5D0-58739CB89E60}" destId="{E97FE554-D408-41EE-A1F0-32D6CF1F1CD5}" srcOrd="0" destOrd="0" presId="urn:microsoft.com/office/officeart/2005/8/layout/hierarchy1"/>
    <dgm:cxn modelId="{21D7228C-A2CE-434F-8733-BCCE0088D030}" srcId="{8DE68367-A43A-430F-BAFD-D371BAEAB68D}" destId="{E1AB091B-43CB-4BA9-9891-4F185A888573}" srcOrd="0" destOrd="0" parTransId="{2FB2C59D-33B2-4105-8ACB-9B9CAB6D5051}" sibTransId="{AF69A403-C22F-41B7-BF55-DCA805A99CDF}"/>
    <dgm:cxn modelId="{AA6BA291-51B3-4797-B98B-0C85CA03723C}" srcId="{8DE68367-A43A-430F-BAFD-D371BAEAB68D}" destId="{1DB6BE62-6413-49AC-BC5C-7BEA20537184}" srcOrd="1" destOrd="0" parTransId="{CD94A98E-D877-4E34-B474-69863C59C2CA}" sibTransId="{4AA498C5-375F-471F-B0D0-5C95754D6859}"/>
    <dgm:cxn modelId="{BF5A97A4-3C88-40B1-BED6-CD5705F51E0A}" type="presOf" srcId="{1DB6BE62-6413-49AC-BC5C-7BEA20537184}" destId="{FDBD123D-FE6E-412A-9125-10B3AB990B2E}" srcOrd="0" destOrd="0" presId="urn:microsoft.com/office/officeart/2005/8/layout/hierarchy1"/>
    <dgm:cxn modelId="{0EF853D7-FEAB-4677-979A-8AB8BA47EBE3}" type="presParOf" srcId="{29FC99A1-5632-440B-B7B3-4924C553549A}" destId="{E2B3BD88-23F4-4F43-8FE9-C244CA7DCBA5}" srcOrd="0" destOrd="0" presId="urn:microsoft.com/office/officeart/2005/8/layout/hierarchy1"/>
    <dgm:cxn modelId="{03EECB8E-5CAB-4D66-A0C9-6264385C9C55}" type="presParOf" srcId="{E2B3BD88-23F4-4F43-8FE9-C244CA7DCBA5}" destId="{8770E6E2-5257-4544-9985-56F5120465DD}" srcOrd="0" destOrd="0" presId="urn:microsoft.com/office/officeart/2005/8/layout/hierarchy1"/>
    <dgm:cxn modelId="{11A772FA-B5D1-4900-9A2B-91A7B8EB31E4}" type="presParOf" srcId="{8770E6E2-5257-4544-9985-56F5120465DD}" destId="{ADC2095F-2247-485B-A19A-575DBA1B9DA0}" srcOrd="0" destOrd="0" presId="urn:microsoft.com/office/officeart/2005/8/layout/hierarchy1"/>
    <dgm:cxn modelId="{6E197ECB-EA1F-4161-B09A-3F3E9D06DC3C}" type="presParOf" srcId="{8770E6E2-5257-4544-9985-56F5120465DD}" destId="{B00D9A9F-587F-4174-950D-F1D028CCD206}" srcOrd="1" destOrd="0" presId="urn:microsoft.com/office/officeart/2005/8/layout/hierarchy1"/>
    <dgm:cxn modelId="{4D813446-6D06-4513-8B05-5F762675D369}" type="presParOf" srcId="{E2B3BD88-23F4-4F43-8FE9-C244CA7DCBA5}" destId="{84137A27-D194-4EAF-BF61-B187C2F9444B}" srcOrd="1" destOrd="0" presId="urn:microsoft.com/office/officeart/2005/8/layout/hierarchy1"/>
    <dgm:cxn modelId="{408D68B6-516F-47D1-9016-9E98E2988DE6}" type="presParOf" srcId="{29FC99A1-5632-440B-B7B3-4924C553549A}" destId="{74F644F9-4F98-408F-A971-22C5C6FCB225}" srcOrd="1" destOrd="0" presId="urn:microsoft.com/office/officeart/2005/8/layout/hierarchy1"/>
    <dgm:cxn modelId="{0BEF23BC-E061-47E6-A2C0-88B1BCABC0FD}" type="presParOf" srcId="{74F644F9-4F98-408F-A971-22C5C6FCB225}" destId="{FF9CA6E9-C64C-4DF4-ABBA-80EC55CCED53}" srcOrd="0" destOrd="0" presId="urn:microsoft.com/office/officeart/2005/8/layout/hierarchy1"/>
    <dgm:cxn modelId="{FB2DB86F-3815-4831-AB22-D7A3A4209FCC}" type="presParOf" srcId="{FF9CA6E9-C64C-4DF4-ABBA-80EC55CCED53}" destId="{341F9305-0E55-4DB5-BBA4-9F0EF25F9A50}" srcOrd="0" destOrd="0" presId="urn:microsoft.com/office/officeart/2005/8/layout/hierarchy1"/>
    <dgm:cxn modelId="{8699BEC9-2536-43AD-9F1A-C4CE5B633F8B}" type="presParOf" srcId="{FF9CA6E9-C64C-4DF4-ABBA-80EC55CCED53}" destId="{FDBD123D-FE6E-412A-9125-10B3AB990B2E}" srcOrd="1" destOrd="0" presId="urn:microsoft.com/office/officeart/2005/8/layout/hierarchy1"/>
    <dgm:cxn modelId="{46828F5F-F671-4D9D-85E2-5CB0DBC02D47}" type="presParOf" srcId="{74F644F9-4F98-408F-A971-22C5C6FCB225}" destId="{3F7FC066-F6E9-47B1-B010-0B27740424F3}" srcOrd="1" destOrd="0" presId="urn:microsoft.com/office/officeart/2005/8/layout/hierarchy1"/>
    <dgm:cxn modelId="{75E5FB3C-2B70-48D2-821B-6CFC5C706FB8}" type="presParOf" srcId="{29FC99A1-5632-440B-B7B3-4924C553549A}" destId="{67AF6E44-7FCF-4A05-9327-827E04ADA242}" srcOrd="2" destOrd="0" presId="urn:microsoft.com/office/officeart/2005/8/layout/hierarchy1"/>
    <dgm:cxn modelId="{DD20EFF6-AE31-423D-9512-3F853A899C8A}" type="presParOf" srcId="{67AF6E44-7FCF-4A05-9327-827E04ADA242}" destId="{2EADA67D-6406-481C-BF0F-BAC3BAF25DB9}" srcOrd="0" destOrd="0" presId="urn:microsoft.com/office/officeart/2005/8/layout/hierarchy1"/>
    <dgm:cxn modelId="{570C310C-FE71-41A0-A72E-86A469574DE5}" type="presParOf" srcId="{2EADA67D-6406-481C-BF0F-BAC3BAF25DB9}" destId="{D494D0B9-7F3D-4366-A3E4-FAC5087024F3}" srcOrd="0" destOrd="0" presId="urn:microsoft.com/office/officeart/2005/8/layout/hierarchy1"/>
    <dgm:cxn modelId="{BD2E135C-60C1-4B61-B715-6C7E729AC7AB}" type="presParOf" srcId="{2EADA67D-6406-481C-BF0F-BAC3BAF25DB9}" destId="{E97FE554-D408-41EE-A1F0-32D6CF1F1CD5}" srcOrd="1" destOrd="0" presId="urn:microsoft.com/office/officeart/2005/8/layout/hierarchy1"/>
    <dgm:cxn modelId="{F68B5A23-CB9A-4499-9BA6-28B3C837C3A9}" type="presParOf" srcId="{67AF6E44-7FCF-4A05-9327-827E04ADA242}" destId="{315EF1DD-2203-4E64-8FBC-63E9CD0088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6F4526-8B5F-4B14-8F10-FF522E9F41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6D1CAF6-17C4-41CD-A124-194F8723F73B}">
      <dgm:prSet/>
      <dgm:spPr/>
      <dgm:t>
        <a:bodyPr/>
        <a:lstStyle/>
        <a:p>
          <a:r>
            <a:rPr lang="en-US" b="1"/>
            <a:t>Event Hubs - </a:t>
          </a:r>
          <a:r>
            <a:rPr lang="en-US"/>
            <a:t>Streaming platform and event ingestion service that can stream Azure Monitor data to partner SIEM and monitoring tools.</a:t>
          </a:r>
        </a:p>
      </dgm:t>
    </dgm:pt>
    <dgm:pt modelId="{BB7E6BCC-5748-4407-8C84-94A71A3928C6}" type="parTrans" cxnId="{5ECA03CE-CD5D-486E-BB1A-DACF7ECCB536}">
      <dgm:prSet/>
      <dgm:spPr/>
      <dgm:t>
        <a:bodyPr/>
        <a:lstStyle/>
        <a:p>
          <a:endParaRPr lang="en-US"/>
        </a:p>
      </dgm:t>
    </dgm:pt>
    <dgm:pt modelId="{3D68CEB6-6412-4A63-8ED4-278C65A3C90D}" type="sibTrans" cxnId="{5ECA03CE-CD5D-486E-BB1A-DACF7ECCB536}">
      <dgm:prSet/>
      <dgm:spPr/>
      <dgm:t>
        <a:bodyPr/>
        <a:lstStyle/>
        <a:p>
          <a:endParaRPr lang="en-US"/>
        </a:p>
      </dgm:t>
    </dgm:pt>
    <dgm:pt modelId="{C1AC053B-B4CD-4FA8-923E-5AE86DCFFFDC}">
      <dgm:prSet/>
      <dgm:spPr/>
      <dgm:t>
        <a:bodyPr/>
        <a:lstStyle/>
        <a:p>
          <a:r>
            <a:rPr lang="en-US" b="1" dirty="0"/>
            <a:t>Logic Apps</a:t>
          </a:r>
          <a:r>
            <a:rPr lang="en-US" dirty="0"/>
            <a:t> - Activities are available that read and write metrics and logs in Azure Monitor, which allows you to build workflows integrating with a variety of other systems.</a:t>
          </a:r>
        </a:p>
      </dgm:t>
    </dgm:pt>
    <dgm:pt modelId="{E3905927-DAF8-4260-B2CB-6E0E5C16078C}" type="parTrans" cxnId="{326F733D-F9F1-4FC8-88EE-C5FCC78367CA}">
      <dgm:prSet/>
      <dgm:spPr/>
      <dgm:t>
        <a:bodyPr/>
        <a:lstStyle/>
        <a:p>
          <a:endParaRPr lang="en-US"/>
        </a:p>
      </dgm:t>
    </dgm:pt>
    <dgm:pt modelId="{2E5F775B-0273-4DA7-A1CE-1AD1FB2F84C5}" type="sibTrans" cxnId="{326F733D-F9F1-4FC8-88EE-C5FCC78367CA}">
      <dgm:prSet/>
      <dgm:spPr/>
      <dgm:t>
        <a:bodyPr/>
        <a:lstStyle/>
        <a:p>
          <a:endParaRPr lang="en-US"/>
        </a:p>
      </dgm:t>
    </dgm:pt>
    <dgm:pt modelId="{2983A925-299A-4792-9E2C-F170CCDB751B}">
      <dgm:prSet/>
      <dgm:spPr/>
      <dgm:t>
        <a:bodyPr/>
        <a:lstStyle/>
        <a:p>
          <a:r>
            <a:rPr lang="en-US" b="1" dirty="0"/>
            <a:t>APIs - </a:t>
          </a:r>
          <a:r>
            <a:rPr lang="en-US" dirty="0"/>
            <a:t>Read/Write metrics and logs to and from Azure Monitor</a:t>
          </a:r>
        </a:p>
      </dgm:t>
    </dgm:pt>
    <dgm:pt modelId="{4E6C16CE-60AC-4835-B309-EF7E7E5DAA9B}" type="parTrans" cxnId="{59C9A3FF-0923-4693-91CF-8234361F05E0}">
      <dgm:prSet/>
      <dgm:spPr/>
      <dgm:t>
        <a:bodyPr/>
        <a:lstStyle/>
        <a:p>
          <a:endParaRPr lang="en-US"/>
        </a:p>
      </dgm:t>
    </dgm:pt>
    <dgm:pt modelId="{6E4608D8-E977-445F-916E-A9DA05A8BB4E}" type="sibTrans" cxnId="{59C9A3FF-0923-4693-91CF-8234361F05E0}">
      <dgm:prSet/>
      <dgm:spPr/>
      <dgm:t>
        <a:bodyPr/>
        <a:lstStyle/>
        <a:p>
          <a:endParaRPr lang="en-US"/>
        </a:p>
      </dgm:t>
    </dgm:pt>
    <dgm:pt modelId="{8FD5BF03-F6CE-48B7-B13A-284950F9281C}" type="pres">
      <dgm:prSet presAssocID="{BD6F4526-8B5F-4B14-8F10-FF522E9F41E0}" presName="root" presStyleCnt="0">
        <dgm:presLayoutVars>
          <dgm:dir/>
          <dgm:resizeHandles val="exact"/>
        </dgm:presLayoutVars>
      </dgm:prSet>
      <dgm:spPr/>
    </dgm:pt>
    <dgm:pt modelId="{A0AF89AF-4376-40E8-BCC0-F59F44AD7C7F}" type="pres">
      <dgm:prSet presAssocID="{36D1CAF6-17C4-41CD-A124-194F8723F73B}" presName="compNode" presStyleCnt="0"/>
      <dgm:spPr/>
    </dgm:pt>
    <dgm:pt modelId="{984EA9DA-52A8-4FE0-9673-FFB6BF14DE7F}" type="pres">
      <dgm:prSet presAssocID="{36D1CAF6-17C4-41CD-A124-194F8723F73B}" presName="bgRect" presStyleLbl="bgShp" presStyleIdx="0" presStyleCnt="3"/>
      <dgm:spPr/>
    </dgm:pt>
    <dgm:pt modelId="{913E5B36-CB4D-4F6D-B488-25A3A3E5C301}" type="pres">
      <dgm:prSet presAssocID="{36D1CAF6-17C4-41CD-A124-194F8723F73B}" presName="iconRect" presStyleLbl="node1" presStyleIdx="0" presStyleCnt="3" custScaleX="146010" custScaleY="14262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chart"/>
        </a:ext>
      </dgm:extLst>
    </dgm:pt>
    <dgm:pt modelId="{FF053629-692A-405D-B28C-BC7A58B4E5CF}" type="pres">
      <dgm:prSet presAssocID="{36D1CAF6-17C4-41CD-A124-194F8723F73B}" presName="spaceRect" presStyleCnt="0"/>
      <dgm:spPr/>
    </dgm:pt>
    <dgm:pt modelId="{D87F9AB9-7D94-4715-94D1-4F58B7EBB0C6}" type="pres">
      <dgm:prSet presAssocID="{36D1CAF6-17C4-41CD-A124-194F8723F73B}" presName="parTx" presStyleLbl="revTx" presStyleIdx="0" presStyleCnt="3">
        <dgm:presLayoutVars>
          <dgm:chMax val="0"/>
          <dgm:chPref val="0"/>
        </dgm:presLayoutVars>
      </dgm:prSet>
      <dgm:spPr/>
    </dgm:pt>
    <dgm:pt modelId="{CE6C125B-4967-4D19-8D10-A4349C0B2912}" type="pres">
      <dgm:prSet presAssocID="{3D68CEB6-6412-4A63-8ED4-278C65A3C90D}" presName="sibTrans" presStyleCnt="0"/>
      <dgm:spPr/>
    </dgm:pt>
    <dgm:pt modelId="{F62BEFFE-0A46-4CFF-B687-16A5D3418FD0}" type="pres">
      <dgm:prSet presAssocID="{C1AC053B-B4CD-4FA8-923E-5AE86DCFFFDC}" presName="compNode" presStyleCnt="0"/>
      <dgm:spPr/>
    </dgm:pt>
    <dgm:pt modelId="{A7BD0139-535A-41FF-BB9A-348FB7C66943}" type="pres">
      <dgm:prSet presAssocID="{C1AC053B-B4CD-4FA8-923E-5AE86DCFFFDC}" presName="bgRect" presStyleLbl="bgShp" presStyleIdx="1" presStyleCnt="3"/>
      <dgm:spPr/>
    </dgm:pt>
    <dgm:pt modelId="{D45756C4-B268-4554-A5FD-321E1FAFF58D}" type="pres">
      <dgm:prSet presAssocID="{C1AC053B-B4CD-4FA8-923E-5AE86DCFFFDC}" presName="iconRect" presStyleLbl="node1" presStyleIdx="1" presStyleCnt="3" custScaleX="142345" custScaleY="14992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zzle pieces"/>
        </a:ext>
      </dgm:extLst>
    </dgm:pt>
    <dgm:pt modelId="{7FA3C2F8-CABA-4735-8504-EEBE93EBF09F}" type="pres">
      <dgm:prSet presAssocID="{C1AC053B-B4CD-4FA8-923E-5AE86DCFFFDC}" presName="spaceRect" presStyleCnt="0"/>
      <dgm:spPr/>
    </dgm:pt>
    <dgm:pt modelId="{58421220-CFB8-4068-A64C-89EAEFAC3724}" type="pres">
      <dgm:prSet presAssocID="{C1AC053B-B4CD-4FA8-923E-5AE86DCFFFDC}" presName="parTx" presStyleLbl="revTx" presStyleIdx="1" presStyleCnt="3">
        <dgm:presLayoutVars>
          <dgm:chMax val="0"/>
          <dgm:chPref val="0"/>
        </dgm:presLayoutVars>
      </dgm:prSet>
      <dgm:spPr/>
    </dgm:pt>
    <dgm:pt modelId="{001D3BB8-B1D1-4C2C-AA51-91234A9BB2A5}" type="pres">
      <dgm:prSet presAssocID="{2E5F775B-0273-4DA7-A1CE-1AD1FB2F84C5}" presName="sibTrans" presStyleCnt="0"/>
      <dgm:spPr/>
    </dgm:pt>
    <dgm:pt modelId="{0CAB4A62-E5D2-4FFB-911F-AA13FCCB054C}" type="pres">
      <dgm:prSet presAssocID="{2983A925-299A-4792-9E2C-F170CCDB751B}" presName="compNode" presStyleCnt="0"/>
      <dgm:spPr/>
    </dgm:pt>
    <dgm:pt modelId="{BC08B1AE-FEDB-4F04-B77E-9A17E5800EA1}" type="pres">
      <dgm:prSet presAssocID="{2983A925-299A-4792-9E2C-F170CCDB751B}" presName="bgRect" presStyleLbl="bgShp" presStyleIdx="2" presStyleCnt="3"/>
      <dgm:spPr/>
    </dgm:pt>
    <dgm:pt modelId="{93D75F8A-D3FB-4D9C-A130-9E5A3C1A3886}" type="pres">
      <dgm:prSet presAssocID="{2983A925-299A-4792-9E2C-F170CCDB751B}" presName="iconRect" presStyleLbl="node1" presStyleIdx="2" presStyleCnt="3" custScaleX="143563" custScaleY="14993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rogrammer"/>
        </a:ext>
      </dgm:extLst>
    </dgm:pt>
    <dgm:pt modelId="{15B83382-0A2F-4677-93D5-00660189EEEB}" type="pres">
      <dgm:prSet presAssocID="{2983A925-299A-4792-9E2C-F170CCDB751B}" presName="spaceRect" presStyleCnt="0"/>
      <dgm:spPr/>
    </dgm:pt>
    <dgm:pt modelId="{AAE0CE3E-A170-4262-9784-8F9E1A542E41}" type="pres">
      <dgm:prSet presAssocID="{2983A925-299A-4792-9E2C-F170CCDB751B}" presName="parTx" presStyleLbl="revTx" presStyleIdx="2" presStyleCnt="3">
        <dgm:presLayoutVars>
          <dgm:chMax val="0"/>
          <dgm:chPref val="0"/>
        </dgm:presLayoutVars>
      </dgm:prSet>
      <dgm:spPr/>
    </dgm:pt>
  </dgm:ptLst>
  <dgm:cxnLst>
    <dgm:cxn modelId="{DD625427-86D7-4BE7-A90E-32439F40D035}" type="presOf" srcId="{36D1CAF6-17C4-41CD-A124-194F8723F73B}" destId="{D87F9AB9-7D94-4715-94D1-4F58B7EBB0C6}" srcOrd="0" destOrd="0" presId="urn:microsoft.com/office/officeart/2018/2/layout/IconVerticalSolidList"/>
    <dgm:cxn modelId="{326F733D-F9F1-4FC8-88EE-C5FCC78367CA}" srcId="{BD6F4526-8B5F-4B14-8F10-FF522E9F41E0}" destId="{C1AC053B-B4CD-4FA8-923E-5AE86DCFFFDC}" srcOrd="1" destOrd="0" parTransId="{E3905927-DAF8-4260-B2CB-6E0E5C16078C}" sibTransId="{2E5F775B-0273-4DA7-A1CE-1AD1FB2F84C5}"/>
    <dgm:cxn modelId="{FF1B177E-F6A1-4372-ADAA-3EABA6C58554}" type="presOf" srcId="{BD6F4526-8B5F-4B14-8F10-FF522E9F41E0}" destId="{8FD5BF03-F6CE-48B7-B13A-284950F9281C}" srcOrd="0" destOrd="0" presId="urn:microsoft.com/office/officeart/2018/2/layout/IconVerticalSolidList"/>
    <dgm:cxn modelId="{966DCAAB-5792-49A8-810E-EB4615BB3094}" type="presOf" srcId="{2983A925-299A-4792-9E2C-F170CCDB751B}" destId="{AAE0CE3E-A170-4262-9784-8F9E1A542E41}" srcOrd="0" destOrd="0" presId="urn:microsoft.com/office/officeart/2018/2/layout/IconVerticalSolidList"/>
    <dgm:cxn modelId="{5ECA03CE-CD5D-486E-BB1A-DACF7ECCB536}" srcId="{BD6F4526-8B5F-4B14-8F10-FF522E9F41E0}" destId="{36D1CAF6-17C4-41CD-A124-194F8723F73B}" srcOrd="0" destOrd="0" parTransId="{BB7E6BCC-5748-4407-8C84-94A71A3928C6}" sibTransId="{3D68CEB6-6412-4A63-8ED4-278C65A3C90D}"/>
    <dgm:cxn modelId="{15EC9DFE-C3A7-44E6-A9BE-1B5E1D42D2AF}" type="presOf" srcId="{C1AC053B-B4CD-4FA8-923E-5AE86DCFFFDC}" destId="{58421220-CFB8-4068-A64C-89EAEFAC3724}" srcOrd="0" destOrd="0" presId="urn:microsoft.com/office/officeart/2018/2/layout/IconVerticalSolidList"/>
    <dgm:cxn modelId="{59C9A3FF-0923-4693-91CF-8234361F05E0}" srcId="{BD6F4526-8B5F-4B14-8F10-FF522E9F41E0}" destId="{2983A925-299A-4792-9E2C-F170CCDB751B}" srcOrd="2" destOrd="0" parTransId="{4E6C16CE-60AC-4835-B309-EF7E7E5DAA9B}" sibTransId="{6E4608D8-E977-445F-916E-A9DA05A8BB4E}"/>
    <dgm:cxn modelId="{792258C7-CECF-45C5-9D7B-8BFBD16C2329}" type="presParOf" srcId="{8FD5BF03-F6CE-48B7-B13A-284950F9281C}" destId="{A0AF89AF-4376-40E8-BCC0-F59F44AD7C7F}" srcOrd="0" destOrd="0" presId="urn:microsoft.com/office/officeart/2018/2/layout/IconVerticalSolidList"/>
    <dgm:cxn modelId="{81A9A369-D2DF-480D-84D4-7479726CEA38}" type="presParOf" srcId="{A0AF89AF-4376-40E8-BCC0-F59F44AD7C7F}" destId="{984EA9DA-52A8-4FE0-9673-FFB6BF14DE7F}" srcOrd="0" destOrd="0" presId="urn:microsoft.com/office/officeart/2018/2/layout/IconVerticalSolidList"/>
    <dgm:cxn modelId="{0D26B586-3B75-494C-86C4-DE2E7F688EBC}" type="presParOf" srcId="{A0AF89AF-4376-40E8-BCC0-F59F44AD7C7F}" destId="{913E5B36-CB4D-4F6D-B488-25A3A3E5C301}" srcOrd="1" destOrd="0" presId="urn:microsoft.com/office/officeart/2018/2/layout/IconVerticalSolidList"/>
    <dgm:cxn modelId="{06DE70B0-1663-4F68-8AE6-3BC95097A43D}" type="presParOf" srcId="{A0AF89AF-4376-40E8-BCC0-F59F44AD7C7F}" destId="{FF053629-692A-405D-B28C-BC7A58B4E5CF}" srcOrd="2" destOrd="0" presId="urn:microsoft.com/office/officeart/2018/2/layout/IconVerticalSolidList"/>
    <dgm:cxn modelId="{5D6A0A98-2216-4501-83BD-ED34450AD3BB}" type="presParOf" srcId="{A0AF89AF-4376-40E8-BCC0-F59F44AD7C7F}" destId="{D87F9AB9-7D94-4715-94D1-4F58B7EBB0C6}" srcOrd="3" destOrd="0" presId="urn:microsoft.com/office/officeart/2018/2/layout/IconVerticalSolidList"/>
    <dgm:cxn modelId="{308A1313-7F63-4D6F-8DAE-F665AC7550C3}" type="presParOf" srcId="{8FD5BF03-F6CE-48B7-B13A-284950F9281C}" destId="{CE6C125B-4967-4D19-8D10-A4349C0B2912}" srcOrd="1" destOrd="0" presId="urn:microsoft.com/office/officeart/2018/2/layout/IconVerticalSolidList"/>
    <dgm:cxn modelId="{A307C438-9F2B-4A31-BBA0-54DD029D12BC}" type="presParOf" srcId="{8FD5BF03-F6CE-48B7-B13A-284950F9281C}" destId="{F62BEFFE-0A46-4CFF-B687-16A5D3418FD0}" srcOrd="2" destOrd="0" presId="urn:microsoft.com/office/officeart/2018/2/layout/IconVerticalSolidList"/>
    <dgm:cxn modelId="{7C069673-D3CE-41E1-8819-313B047E2857}" type="presParOf" srcId="{F62BEFFE-0A46-4CFF-B687-16A5D3418FD0}" destId="{A7BD0139-535A-41FF-BB9A-348FB7C66943}" srcOrd="0" destOrd="0" presId="urn:microsoft.com/office/officeart/2018/2/layout/IconVerticalSolidList"/>
    <dgm:cxn modelId="{AF8B58DF-76D8-40E9-A7EB-1AE758226BDF}" type="presParOf" srcId="{F62BEFFE-0A46-4CFF-B687-16A5D3418FD0}" destId="{D45756C4-B268-4554-A5FD-321E1FAFF58D}" srcOrd="1" destOrd="0" presId="urn:microsoft.com/office/officeart/2018/2/layout/IconVerticalSolidList"/>
    <dgm:cxn modelId="{DE37852E-A308-406A-BDFD-0FFA862F8D55}" type="presParOf" srcId="{F62BEFFE-0A46-4CFF-B687-16A5D3418FD0}" destId="{7FA3C2F8-CABA-4735-8504-EEBE93EBF09F}" srcOrd="2" destOrd="0" presId="urn:microsoft.com/office/officeart/2018/2/layout/IconVerticalSolidList"/>
    <dgm:cxn modelId="{8D09632D-43BB-4224-9FE8-5DA04949C2ED}" type="presParOf" srcId="{F62BEFFE-0A46-4CFF-B687-16A5D3418FD0}" destId="{58421220-CFB8-4068-A64C-89EAEFAC3724}" srcOrd="3" destOrd="0" presId="urn:microsoft.com/office/officeart/2018/2/layout/IconVerticalSolidList"/>
    <dgm:cxn modelId="{856E5DEB-7E97-4186-9CE9-0409DA194287}" type="presParOf" srcId="{8FD5BF03-F6CE-48B7-B13A-284950F9281C}" destId="{001D3BB8-B1D1-4C2C-AA51-91234A9BB2A5}" srcOrd="3" destOrd="0" presId="urn:microsoft.com/office/officeart/2018/2/layout/IconVerticalSolidList"/>
    <dgm:cxn modelId="{FF2A732C-BF23-45C9-BE7F-4DE1A9F9A5DC}" type="presParOf" srcId="{8FD5BF03-F6CE-48B7-B13A-284950F9281C}" destId="{0CAB4A62-E5D2-4FFB-911F-AA13FCCB054C}" srcOrd="4" destOrd="0" presId="urn:microsoft.com/office/officeart/2018/2/layout/IconVerticalSolidList"/>
    <dgm:cxn modelId="{12014D58-C8F6-437A-8B1B-40AF96151274}" type="presParOf" srcId="{0CAB4A62-E5D2-4FFB-911F-AA13FCCB054C}" destId="{BC08B1AE-FEDB-4F04-B77E-9A17E5800EA1}" srcOrd="0" destOrd="0" presId="urn:microsoft.com/office/officeart/2018/2/layout/IconVerticalSolidList"/>
    <dgm:cxn modelId="{679E3A16-C4BB-401A-BEE5-7642EAC45B4B}" type="presParOf" srcId="{0CAB4A62-E5D2-4FFB-911F-AA13FCCB054C}" destId="{93D75F8A-D3FB-4D9C-A130-9E5A3C1A3886}" srcOrd="1" destOrd="0" presId="urn:microsoft.com/office/officeart/2018/2/layout/IconVerticalSolidList"/>
    <dgm:cxn modelId="{D2F69287-C849-4380-8B4E-C9DBE6360E65}" type="presParOf" srcId="{0CAB4A62-E5D2-4FFB-911F-AA13FCCB054C}" destId="{15B83382-0A2F-4677-93D5-00660189EEEB}" srcOrd="2" destOrd="0" presId="urn:microsoft.com/office/officeart/2018/2/layout/IconVerticalSolidList"/>
    <dgm:cxn modelId="{E2230D5A-7412-45C2-B627-6A5C4E34FC44}" type="presParOf" srcId="{0CAB4A62-E5D2-4FFB-911F-AA13FCCB054C}" destId="{AAE0CE3E-A170-4262-9784-8F9E1A542E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DD9578-4038-4269-9EF1-67A84262DFF7}" type="doc">
      <dgm:prSet loTypeId="urn:microsoft.com/office/officeart/2016/7/layout/RepeatingBendingProcessNew" loCatId="process" qsTypeId="urn:microsoft.com/office/officeart/2005/8/quickstyle/simple1" qsCatId="simple" csTypeId="urn:microsoft.com/office/officeart/2005/8/colors/accent5_2" csCatId="accent5" phldr="1"/>
      <dgm:spPr/>
      <dgm:t>
        <a:bodyPr/>
        <a:lstStyle/>
        <a:p>
          <a:endParaRPr lang="en-US"/>
        </a:p>
      </dgm:t>
    </dgm:pt>
    <dgm:pt modelId="{69EEE5CD-98DF-4BA3-A768-1E1F1448FE92}">
      <dgm:prSet/>
      <dgm:spPr/>
      <dgm:t>
        <a:bodyPr/>
        <a:lstStyle/>
        <a:p>
          <a:r>
            <a:rPr lang="en-US" b="1"/>
            <a:t>Step 1: </a:t>
          </a:r>
          <a:r>
            <a:rPr lang="en-US"/>
            <a:t>Governance</a:t>
          </a:r>
        </a:p>
      </dgm:t>
    </dgm:pt>
    <dgm:pt modelId="{CCDD2337-D1F5-441B-ABF3-3F37BF8E2C02}" type="parTrans" cxnId="{5B2B006B-9356-4262-95FF-2B6BBDA07642}">
      <dgm:prSet/>
      <dgm:spPr/>
      <dgm:t>
        <a:bodyPr/>
        <a:lstStyle/>
        <a:p>
          <a:endParaRPr lang="en-US"/>
        </a:p>
      </dgm:t>
    </dgm:pt>
    <dgm:pt modelId="{15BCD943-7516-4D73-8BC0-AD9DD7FA8CDD}" type="sibTrans" cxnId="{5B2B006B-9356-4262-95FF-2B6BBDA07642}">
      <dgm:prSet/>
      <dgm:spPr/>
      <dgm:t>
        <a:bodyPr/>
        <a:lstStyle/>
        <a:p>
          <a:endParaRPr lang="en-US"/>
        </a:p>
      </dgm:t>
    </dgm:pt>
    <dgm:pt modelId="{B6EAA04E-DF18-4E98-B77D-733FA9C80928}">
      <dgm:prSet/>
      <dgm:spPr/>
      <dgm:t>
        <a:bodyPr/>
        <a:lstStyle/>
        <a:p>
          <a:r>
            <a:rPr lang="en-US" b="1"/>
            <a:t>Step 2: </a:t>
          </a:r>
          <a:r>
            <a:rPr lang="en-US"/>
            <a:t>Hierarchy Definition</a:t>
          </a:r>
        </a:p>
      </dgm:t>
    </dgm:pt>
    <dgm:pt modelId="{7A23D5FD-0D64-421B-BFBE-88CD5AF46A9E}" type="parTrans" cxnId="{DD3B215C-CEB6-4B70-9B3E-547A2386F0C1}">
      <dgm:prSet/>
      <dgm:spPr/>
      <dgm:t>
        <a:bodyPr/>
        <a:lstStyle/>
        <a:p>
          <a:endParaRPr lang="en-US"/>
        </a:p>
      </dgm:t>
    </dgm:pt>
    <dgm:pt modelId="{9CFA9B61-1C8D-4831-82B2-B7D791EEA477}" type="sibTrans" cxnId="{DD3B215C-CEB6-4B70-9B3E-547A2386F0C1}">
      <dgm:prSet/>
      <dgm:spPr/>
      <dgm:t>
        <a:bodyPr/>
        <a:lstStyle/>
        <a:p>
          <a:endParaRPr lang="en-US"/>
        </a:p>
      </dgm:t>
    </dgm:pt>
    <dgm:pt modelId="{8F6049E6-8111-47B5-86F7-26B80BA3E077}">
      <dgm:prSet/>
      <dgm:spPr/>
      <dgm:t>
        <a:bodyPr/>
        <a:lstStyle/>
        <a:p>
          <a:r>
            <a:rPr lang="en-US" b="1"/>
            <a:t>Step 3: </a:t>
          </a:r>
          <a:r>
            <a:rPr lang="en-US"/>
            <a:t>Naming Standards</a:t>
          </a:r>
        </a:p>
      </dgm:t>
    </dgm:pt>
    <dgm:pt modelId="{5C2F4279-0260-48A3-8604-42FAC37722BF}" type="parTrans" cxnId="{984E7D0C-BC97-4E64-9E94-2575DBEBFE39}">
      <dgm:prSet/>
      <dgm:spPr/>
      <dgm:t>
        <a:bodyPr/>
        <a:lstStyle/>
        <a:p>
          <a:endParaRPr lang="en-US"/>
        </a:p>
      </dgm:t>
    </dgm:pt>
    <dgm:pt modelId="{00910E57-7D84-42BE-83B2-5A17DB5D68B2}" type="sibTrans" cxnId="{984E7D0C-BC97-4E64-9E94-2575DBEBFE39}">
      <dgm:prSet/>
      <dgm:spPr/>
      <dgm:t>
        <a:bodyPr/>
        <a:lstStyle/>
        <a:p>
          <a:endParaRPr lang="en-US"/>
        </a:p>
      </dgm:t>
    </dgm:pt>
    <dgm:pt modelId="{A6C5A10D-8DCB-4466-AAAE-BA288C51C8C7}">
      <dgm:prSet/>
      <dgm:spPr/>
      <dgm:t>
        <a:bodyPr/>
        <a:lstStyle/>
        <a:p>
          <a:r>
            <a:rPr lang="en-US" b="1"/>
            <a:t>Step 4: </a:t>
          </a:r>
          <a:r>
            <a:rPr lang="en-US"/>
            <a:t>Policy and Initiatives</a:t>
          </a:r>
        </a:p>
      </dgm:t>
    </dgm:pt>
    <dgm:pt modelId="{BF08CAF1-49E2-420E-AB80-4B17E00EC4BC}" type="parTrans" cxnId="{B935ABD9-3310-4B42-8884-3DB147C0426A}">
      <dgm:prSet/>
      <dgm:spPr/>
      <dgm:t>
        <a:bodyPr/>
        <a:lstStyle/>
        <a:p>
          <a:endParaRPr lang="en-US"/>
        </a:p>
      </dgm:t>
    </dgm:pt>
    <dgm:pt modelId="{96AAB2B9-7C23-4845-9D93-24C70AE65EC6}" type="sibTrans" cxnId="{B935ABD9-3310-4B42-8884-3DB147C0426A}">
      <dgm:prSet/>
      <dgm:spPr/>
      <dgm:t>
        <a:bodyPr/>
        <a:lstStyle/>
        <a:p>
          <a:endParaRPr lang="en-US"/>
        </a:p>
      </dgm:t>
    </dgm:pt>
    <dgm:pt modelId="{9529A693-644E-4810-ADF7-80EE76FCFAC4}">
      <dgm:prSet/>
      <dgm:spPr/>
      <dgm:t>
        <a:bodyPr/>
        <a:lstStyle/>
        <a:p>
          <a:r>
            <a:rPr lang="en-US" b="1" dirty="0"/>
            <a:t>Step 5: </a:t>
          </a:r>
          <a:r>
            <a:rPr lang="en-US" dirty="0"/>
            <a:t>Identity and Access</a:t>
          </a:r>
        </a:p>
      </dgm:t>
    </dgm:pt>
    <dgm:pt modelId="{7298066F-D6A3-45A7-B7B6-1E8F8AADB9B0}" type="parTrans" cxnId="{CA444292-8EB8-47AA-A23F-D5B228251B32}">
      <dgm:prSet/>
      <dgm:spPr/>
      <dgm:t>
        <a:bodyPr/>
        <a:lstStyle/>
        <a:p>
          <a:endParaRPr lang="en-US"/>
        </a:p>
      </dgm:t>
    </dgm:pt>
    <dgm:pt modelId="{E33AC5A2-582F-463E-87F1-59669EA04EEF}" type="sibTrans" cxnId="{CA444292-8EB8-47AA-A23F-D5B228251B32}">
      <dgm:prSet/>
      <dgm:spPr/>
      <dgm:t>
        <a:bodyPr/>
        <a:lstStyle/>
        <a:p>
          <a:endParaRPr lang="en-US"/>
        </a:p>
      </dgm:t>
    </dgm:pt>
    <dgm:pt modelId="{8D7F4924-66CA-48B8-A5BD-EC5AE0FA9C0B}">
      <dgm:prSet/>
      <dgm:spPr/>
      <dgm:t>
        <a:bodyPr/>
        <a:lstStyle/>
        <a:p>
          <a:r>
            <a:rPr lang="en-US" b="1" dirty="0"/>
            <a:t>Step 6: </a:t>
          </a:r>
          <a:r>
            <a:rPr lang="en-US" dirty="0"/>
            <a:t>Security</a:t>
          </a:r>
        </a:p>
      </dgm:t>
    </dgm:pt>
    <dgm:pt modelId="{FD862067-7901-4CE0-8C4E-4D0DD6742ACA}" type="parTrans" cxnId="{8D575BF0-B224-41AB-BFFF-CE302CA96F16}">
      <dgm:prSet/>
      <dgm:spPr/>
      <dgm:t>
        <a:bodyPr/>
        <a:lstStyle/>
        <a:p>
          <a:endParaRPr lang="en-US"/>
        </a:p>
      </dgm:t>
    </dgm:pt>
    <dgm:pt modelId="{ED9459C2-5C23-4749-AD6E-6597ACA966FE}" type="sibTrans" cxnId="{8D575BF0-B224-41AB-BFFF-CE302CA96F16}">
      <dgm:prSet/>
      <dgm:spPr/>
      <dgm:t>
        <a:bodyPr/>
        <a:lstStyle/>
        <a:p>
          <a:endParaRPr lang="en-US"/>
        </a:p>
      </dgm:t>
    </dgm:pt>
    <dgm:pt modelId="{6B54F201-6689-4C3F-B360-BE622E5107AA}">
      <dgm:prSet/>
      <dgm:spPr>
        <a:ln w="76200">
          <a:solidFill>
            <a:srgbClr val="FF0000"/>
          </a:solidFill>
        </a:ln>
      </dgm:spPr>
      <dgm:t>
        <a:bodyPr/>
        <a:lstStyle/>
        <a:p>
          <a:r>
            <a:rPr lang="en-US" b="1" dirty="0"/>
            <a:t>Step 7: </a:t>
          </a:r>
          <a:r>
            <a:rPr lang="en-US" dirty="0"/>
            <a:t>Monitor and Alerts</a:t>
          </a:r>
        </a:p>
      </dgm:t>
    </dgm:pt>
    <dgm:pt modelId="{A812E876-08D7-4E06-99F8-BA2C99102B19}" type="parTrans" cxnId="{A2F911F1-1614-4F62-9905-83EE6E7399FD}">
      <dgm:prSet/>
      <dgm:spPr/>
      <dgm:t>
        <a:bodyPr/>
        <a:lstStyle/>
        <a:p>
          <a:endParaRPr lang="en-US"/>
        </a:p>
      </dgm:t>
    </dgm:pt>
    <dgm:pt modelId="{C1264806-D696-4137-BED0-B4F290C0A3ED}" type="sibTrans" cxnId="{A2F911F1-1614-4F62-9905-83EE6E7399FD}">
      <dgm:prSet/>
      <dgm:spPr/>
      <dgm:t>
        <a:bodyPr/>
        <a:lstStyle/>
        <a:p>
          <a:endParaRPr lang="en-US"/>
        </a:p>
      </dgm:t>
    </dgm:pt>
    <dgm:pt modelId="{DD91EBB0-A7D0-4DDF-82AF-AF8857759C46}">
      <dgm:prSet/>
      <dgm:spPr/>
      <dgm:t>
        <a:bodyPr/>
        <a:lstStyle/>
        <a:p>
          <a:r>
            <a:rPr lang="en-US" b="1" dirty="0"/>
            <a:t>Step 8: </a:t>
          </a:r>
          <a:r>
            <a:rPr lang="en-US" dirty="0"/>
            <a:t>Cost Management</a:t>
          </a:r>
        </a:p>
      </dgm:t>
    </dgm:pt>
    <dgm:pt modelId="{C6285515-C96C-4CD2-AFF4-F0A908B5130E}" type="parTrans" cxnId="{CA405D3D-BD69-43F7-A1F7-FBBFDAF0926E}">
      <dgm:prSet/>
      <dgm:spPr/>
      <dgm:t>
        <a:bodyPr/>
        <a:lstStyle/>
        <a:p>
          <a:endParaRPr lang="en-US"/>
        </a:p>
      </dgm:t>
    </dgm:pt>
    <dgm:pt modelId="{87B5EA4E-AF0F-4B53-A9B1-0C0A3D70F112}" type="sibTrans" cxnId="{CA405D3D-BD69-43F7-A1F7-FBBFDAF0926E}">
      <dgm:prSet/>
      <dgm:spPr/>
      <dgm:t>
        <a:bodyPr/>
        <a:lstStyle/>
        <a:p>
          <a:endParaRPr lang="en-US"/>
        </a:p>
      </dgm:t>
    </dgm:pt>
    <dgm:pt modelId="{ECE95396-7194-46D4-8EA8-0913E71A4B42}">
      <dgm:prSet/>
      <dgm:spPr/>
      <dgm:t>
        <a:bodyPr/>
        <a:lstStyle/>
        <a:p>
          <a:r>
            <a:rPr lang="en-US" b="1"/>
            <a:t>Step 9: </a:t>
          </a:r>
          <a:r>
            <a:rPr lang="en-US"/>
            <a:t>Automation and DevOps</a:t>
          </a:r>
        </a:p>
      </dgm:t>
    </dgm:pt>
    <dgm:pt modelId="{924928C2-62C4-4DD3-906F-B48E4ACF2EE1}" type="parTrans" cxnId="{D67646D0-16A3-4892-8AB4-B64F5B85D38E}">
      <dgm:prSet/>
      <dgm:spPr/>
      <dgm:t>
        <a:bodyPr/>
        <a:lstStyle/>
        <a:p>
          <a:endParaRPr lang="en-US"/>
        </a:p>
      </dgm:t>
    </dgm:pt>
    <dgm:pt modelId="{0A921421-524A-4EB3-8B01-AD6E10C50F55}" type="sibTrans" cxnId="{D67646D0-16A3-4892-8AB4-B64F5B85D38E}">
      <dgm:prSet/>
      <dgm:spPr/>
      <dgm:t>
        <a:bodyPr/>
        <a:lstStyle/>
        <a:p>
          <a:endParaRPr lang="en-US"/>
        </a:p>
      </dgm:t>
    </dgm:pt>
    <dgm:pt modelId="{2182BB94-8985-478A-957C-E07B0D7616A9}">
      <dgm:prSet/>
      <dgm:spPr/>
      <dgm:t>
        <a:bodyPr/>
        <a:lstStyle/>
        <a:p>
          <a:r>
            <a:rPr lang="en-US" b="1"/>
            <a:t>Step 10: </a:t>
          </a:r>
          <a:r>
            <a:rPr lang="en-US"/>
            <a:t>Core Network</a:t>
          </a:r>
        </a:p>
      </dgm:t>
    </dgm:pt>
    <dgm:pt modelId="{525EB740-420D-4524-B50E-3386FE3BCB7A}" type="parTrans" cxnId="{09D0977B-99F8-4C52-81DD-2CB80CAB9322}">
      <dgm:prSet/>
      <dgm:spPr/>
      <dgm:t>
        <a:bodyPr/>
        <a:lstStyle/>
        <a:p>
          <a:endParaRPr lang="en-US"/>
        </a:p>
      </dgm:t>
    </dgm:pt>
    <dgm:pt modelId="{2002BF6B-52F8-46CC-BBF8-0560D21A7FEE}" type="sibTrans" cxnId="{09D0977B-99F8-4C52-81DD-2CB80CAB9322}">
      <dgm:prSet/>
      <dgm:spPr/>
      <dgm:t>
        <a:bodyPr/>
        <a:lstStyle/>
        <a:p>
          <a:endParaRPr lang="en-US"/>
        </a:p>
      </dgm:t>
    </dgm:pt>
    <dgm:pt modelId="{06112387-0DE8-4CE9-8CC7-BFABC86F98EC}" type="pres">
      <dgm:prSet presAssocID="{49DD9578-4038-4269-9EF1-67A84262DFF7}" presName="Name0" presStyleCnt="0">
        <dgm:presLayoutVars>
          <dgm:dir/>
          <dgm:resizeHandles val="exact"/>
        </dgm:presLayoutVars>
      </dgm:prSet>
      <dgm:spPr/>
    </dgm:pt>
    <dgm:pt modelId="{71524B89-7CF9-4016-ACC7-787C004D8B65}" type="pres">
      <dgm:prSet presAssocID="{69EEE5CD-98DF-4BA3-A768-1E1F1448FE92}" presName="node" presStyleLbl="node1" presStyleIdx="0" presStyleCnt="10">
        <dgm:presLayoutVars>
          <dgm:bulletEnabled val="1"/>
        </dgm:presLayoutVars>
      </dgm:prSet>
      <dgm:spPr/>
    </dgm:pt>
    <dgm:pt modelId="{258C7DE8-7FAB-4461-BEFD-DF0ADB1D88C4}" type="pres">
      <dgm:prSet presAssocID="{15BCD943-7516-4D73-8BC0-AD9DD7FA8CDD}" presName="sibTrans" presStyleLbl="sibTrans1D1" presStyleIdx="0" presStyleCnt="9"/>
      <dgm:spPr/>
    </dgm:pt>
    <dgm:pt modelId="{A760D2C4-AC9F-4865-B71C-8D429BCC4126}" type="pres">
      <dgm:prSet presAssocID="{15BCD943-7516-4D73-8BC0-AD9DD7FA8CDD}" presName="connectorText" presStyleLbl="sibTrans1D1" presStyleIdx="0" presStyleCnt="9"/>
      <dgm:spPr/>
    </dgm:pt>
    <dgm:pt modelId="{8CB1A1FB-ACF8-406C-86E4-62DC411723CA}" type="pres">
      <dgm:prSet presAssocID="{B6EAA04E-DF18-4E98-B77D-733FA9C80928}" presName="node" presStyleLbl="node1" presStyleIdx="1" presStyleCnt="10">
        <dgm:presLayoutVars>
          <dgm:bulletEnabled val="1"/>
        </dgm:presLayoutVars>
      </dgm:prSet>
      <dgm:spPr/>
    </dgm:pt>
    <dgm:pt modelId="{01EA4D98-CD93-49CF-9023-90A2533C0BCC}" type="pres">
      <dgm:prSet presAssocID="{9CFA9B61-1C8D-4831-82B2-B7D791EEA477}" presName="sibTrans" presStyleLbl="sibTrans1D1" presStyleIdx="1" presStyleCnt="9"/>
      <dgm:spPr/>
    </dgm:pt>
    <dgm:pt modelId="{B677F0AC-96FE-4E36-9886-A86EA1BC7914}" type="pres">
      <dgm:prSet presAssocID="{9CFA9B61-1C8D-4831-82B2-B7D791EEA477}" presName="connectorText" presStyleLbl="sibTrans1D1" presStyleIdx="1" presStyleCnt="9"/>
      <dgm:spPr/>
    </dgm:pt>
    <dgm:pt modelId="{F236749E-4D55-4F19-ACB9-1AED8CD026DB}" type="pres">
      <dgm:prSet presAssocID="{8F6049E6-8111-47B5-86F7-26B80BA3E077}" presName="node" presStyleLbl="node1" presStyleIdx="2" presStyleCnt="10">
        <dgm:presLayoutVars>
          <dgm:bulletEnabled val="1"/>
        </dgm:presLayoutVars>
      </dgm:prSet>
      <dgm:spPr/>
    </dgm:pt>
    <dgm:pt modelId="{C13542CA-723C-4579-B451-A48ACFD67EFD}" type="pres">
      <dgm:prSet presAssocID="{00910E57-7D84-42BE-83B2-5A17DB5D68B2}" presName="sibTrans" presStyleLbl="sibTrans1D1" presStyleIdx="2" presStyleCnt="9"/>
      <dgm:spPr/>
    </dgm:pt>
    <dgm:pt modelId="{55A54325-578B-4CC5-9617-17A0D09B9106}" type="pres">
      <dgm:prSet presAssocID="{00910E57-7D84-42BE-83B2-5A17DB5D68B2}" presName="connectorText" presStyleLbl="sibTrans1D1" presStyleIdx="2" presStyleCnt="9"/>
      <dgm:spPr/>
    </dgm:pt>
    <dgm:pt modelId="{E8F88709-DB78-4461-9D05-42917C4C907B}" type="pres">
      <dgm:prSet presAssocID="{A6C5A10D-8DCB-4466-AAAE-BA288C51C8C7}" presName="node" presStyleLbl="node1" presStyleIdx="3" presStyleCnt="10">
        <dgm:presLayoutVars>
          <dgm:bulletEnabled val="1"/>
        </dgm:presLayoutVars>
      </dgm:prSet>
      <dgm:spPr/>
    </dgm:pt>
    <dgm:pt modelId="{A1461B16-7D07-4DD8-ACD9-3ED93E6AF792}" type="pres">
      <dgm:prSet presAssocID="{96AAB2B9-7C23-4845-9D93-24C70AE65EC6}" presName="sibTrans" presStyleLbl="sibTrans1D1" presStyleIdx="3" presStyleCnt="9"/>
      <dgm:spPr/>
    </dgm:pt>
    <dgm:pt modelId="{436013CF-1071-4C5C-A7DE-34AAAE8CAD9B}" type="pres">
      <dgm:prSet presAssocID="{96AAB2B9-7C23-4845-9D93-24C70AE65EC6}" presName="connectorText" presStyleLbl="sibTrans1D1" presStyleIdx="3" presStyleCnt="9"/>
      <dgm:spPr/>
    </dgm:pt>
    <dgm:pt modelId="{67595FE5-1979-4F1D-A92B-7459F1C59712}" type="pres">
      <dgm:prSet presAssocID="{9529A693-644E-4810-ADF7-80EE76FCFAC4}" presName="node" presStyleLbl="node1" presStyleIdx="4" presStyleCnt="10">
        <dgm:presLayoutVars>
          <dgm:bulletEnabled val="1"/>
        </dgm:presLayoutVars>
      </dgm:prSet>
      <dgm:spPr/>
    </dgm:pt>
    <dgm:pt modelId="{9153A407-7299-4FBC-B603-C38DD58F40EF}" type="pres">
      <dgm:prSet presAssocID="{E33AC5A2-582F-463E-87F1-59669EA04EEF}" presName="sibTrans" presStyleLbl="sibTrans1D1" presStyleIdx="4" presStyleCnt="9"/>
      <dgm:spPr/>
    </dgm:pt>
    <dgm:pt modelId="{CE8825D5-2972-4D15-B35E-FAD404EC57CA}" type="pres">
      <dgm:prSet presAssocID="{E33AC5A2-582F-463E-87F1-59669EA04EEF}" presName="connectorText" presStyleLbl="sibTrans1D1" presStyleIdx="4" presStyleCnt="9"/>
      <dgm:spPr/>
    </dgm:pt>
    <dgm:pt modelId="{EAA0E288-9E99-4E35-9E84-D33BDDE5C352}" type="pres">
      <dgm:prSet presAssocID="{8D7F4924-66CA-48B8-A5BD-EC5AE0FA9C0B}" presName="node" presStyleLbl="node1" presStyleIdx="5" presStyleCnt="10">
        <dgm:presLayoutVars>
          <dgm:bulletEnabled val="1"/>
        </dgm:presLayoutVars>
      </dgm:prSet>
      <dgm:spPr/>
    </dgm:pt>
    <dgm:pt modelId="{3DEA9A00-3B3E-43F0-BFEA-DE0C3DBF67DB}" type="pres">
      <dgm:prSet presAssocID="{ED9459C2-5C23-4749-AD6E-6597ACA966FE}" presName="sibTrans" presStyleLbl="sibTrans1D1" presStyleIdx="5" presStyleCnt="9"/>
      <dgm:spPr/>
    </dgm:pt>
    <dgm:pt modelId="{78C8DEE1-1283-4014-9567-1F7360828B98}" type="pres">
      <dgm:prSet presAssocID="{ED9459C2-5C23-4749-AD6E-6597ACA966FE}" presName="connectorText" presStyleLbl="sibTrans1D1" presStyleIdx="5" presStyleCnt="9"/>
      <dgm:spPr/>
    </dgm:pt>
    <dgm:pt modelId="{A09B9051-03F2-4FD0-9969-CF09DF068911}" type="pres">
      <dgm:prSet presAssocID="{6B54F201-6689-4C3F-B360-BE622E5107AA}" presName="node" presStyleLbl="node1" presStyleIdx="6" presStyleCnt="10">
        <dgm:presLayoutVars>
          <dgm:bulletEnabled val="1"/>
        </dgm:presLayoutVars>
      </dgm:prSet>
      <dgm:spPr/>
    </dgm:pt>
    <dgm:pt modelId="{3DD34EBE-5D23-4BF6-A2E0-41A0377C43E6}" type="pres">
      <dgm:prSet presAssocID="{C1264806-D696-4137-BED0-B4F290C0A3ED}" presName="sibTrans" presStyleLbl="sibTrans1D1" presStyleIdx="6" presStyleCnt="9"/>
      <dgm:spPr/>
    </dgm:pt>
    <dgm:pt modelId="{4222D0D3-8F07-4482-B858-8960101B6F55}" type="pres">
      <dgm:prSet presAssocID="{C1264806-D696-4137-BED0-B4F290C0A3ED}" presName="connectorText" presStyleLbl="sibTrans1D1" presStyleIdx="6" presStyleCnt="9"/>
      <dgm:spPr/>
    </dgm:pt>
    <dgm:pt modelId="{BEB9F3D8-0730-41F8-8C71-1E3F25EC9BAA}" type="pres">
      <dgm:prSet presAssocID="{DD91EBB0-A7D0-4DDF-82AF-AF8857759C46}" presName="node" presStyleLbl="node1" presStyleIdx="7" presStyleCnt="10">
        <dgm:presLayoutVars>
          <dgm:bulletEnabled val="1"/>
        </dgm:presLayoutVars>
      </dgm:prSet>
      <dgm:spPr/>
    </dgm:pt>
    <dgm:pt modelId="{80B169B7-4FF1-4093-9A05-C9AD95A87E37}" type="pres">
      <dgm:prSet presAssocID="{87B5EA4E-AF0F-4B53-A9B1-0C0A3D70F112}" presName="sibTrans" presStyleLbl="sibTrans1D1" presStyleIdx="7" presStyleCnt="9"/>
      <dgm:spPr/>
    </dgm:pt>
    <dgm:pt modelId="{CC2ED5B8-660C-478D-A75D-F06EB241260B}" type="pres">
      <dgm:prSet presAssocID="{87B5EA4E-AF0F-4B53-A9B1-0C0A3D70F112}" presName="connectorText" presStyleLbl="sibTrans1D1" presStyleIdx="7" presStyleCnt="9"/>
      <dgm:spPr/>
    </dgm:pt>
    <dgm:pt modelId="{6A70A7D4-712C-4AE7-9ED6-652050016F1B}" type="pres">
      <dgm:prSet presAssocID="{ECE95396-7194-46D4-8EA8-0913E71A4B42}" presName="node" presStyleLbl="node1" presStyleIdx="8" presStyleCnt="10">
        <dgm:presLayoutVars>
          <dgm:bulletEnabled val="1"/>
        </dgm:presLayoutVars>
      </dgm:prSet>
      <dgm:spPr/>
    </dgm:pt>
    <dgm:pt modelId="{DADE4EAC-D391-4177-A09C-FB88E23FBD7A}" type="pres">
      <dgm:prSet presAssocID="{0A921421-524A-4EB3-8B01-AD6E10C50F55}" presName="sibTrans" presStyleLbl="sibTrans1D1" presStyleIdx="8" presStyleCnt="9"/>
      <dgm:spPr/>
    </dgm:pt>
    <dgm:pt modelId="{01291C77-D648-42F3-B6FC-5051C018EE40}" type="pres">
      <dgm:prSet presAssocID="{0A921421-524A-4EB3-8B01-AD6E10C50F55}" presName="connectorText" presStyleLbl="sibTrans1D1" presStyleIdx="8" presStyleCnt="9"/>
      <dgm:spPr/>
    </dgm:pt>
    <dgm:pt modelId="{7E46758D-23D7-4CA1-8E65-E55B6623282C}" type="pres">
      <dgm:prSet presAssocID="{2182BB94-8985-478A-957C-E07B0D7616A9}" presName="node" presStyleLbl="node1" presStyleIdx="9" presStyleCnt="10" custLinFactX="22780" custLinFactNeighborX="100000" custLinFactNeighborY="41">
        <dgm:presLayoutVars>
          <dgm:bulletEnabled val="1"/>
        </dgm:presLayoutVars>
      </dgm:prSet>
      <dgm:spPr/>
    </dgm:pt>
  </dgm:ptLst>
  <dgm:cxnLst>
    <dgm:cxn modelId="{343B1408-7136-42F4-A9F6-E25B274265EF}" type="presOf" srcId="{6B54F201-6689-4C3F-B360-BE622E5107AA}" destId="{A09B9051-03F2-4FD0-9969-CF09DF068911}" srcOrd="0" destOrd="0" presId="urn:microsoft.com/office/officeart/2016/7/layout/RepeatingBendingProcessNew"/>
    <dgm:cxn modelId="{818E6A08-411C-4E79-9D70-EF92D5433168}" type="presOf" srcId="{B6EAA04E-DF18-4E98-B77D-733FA9C80928}" destId="{8CB1A1FB-ACF8-406C-86E4-62DC411723CA}" srcOrd="0" destOrd="0" presId="urn:microsoft.com/office/officeart/2016/7/layout/RepeatingBendingProcessNew"/>
    <dgm:cxn modelId="{349C7408-D2C4-45F9-9F7C-5DC9C380348D}" type="presOf" srcId="{87B5EA4E-AF0F-4B53-A9B1-0C0A3D70F112}" destId="{CC2ED5B8-660C-478D-A75D-F06EB241260B}" srcOrd="1" destOrd="0" presId="urn:microsoft.com/office/officeart/2016/7/layout/RepeatingBendingProcessNew"/>
    <dgm:cxn modelId="{7AE7540B-A339-4B81-A4AE-33904DEF9DFA}" type="presOf" srcId="{9529A693-644E-4810-ADF7-80EE76FCFAC4}" destId="{67595FE5-1979-4F1D-A92B-7459F1C59712}" srcOrd="0" destOrd="0" presId="urn:microsoft.com/office/officeart/2016/7/layout/RepeatingBendingProcessNew"/>
    <dgm:cxn modelId="{984E7D0C-BC97-4E64-9E94-2575DBEBFE39}" srcId="{49DD9578-4038-4269-9EF1-67A84262DFF7}" destId="{8F6049E6-8111-47B5-86F7-26B80BA3E077}" srcOrd="2" destOrd="0" parTransId="{5C2F4279-0260-48A3-8604-42FAC37722BF}" sibTransId="{00910E57-7D84-42BE-83B2-5A17DB5D68B2}"/>
    <dgm:cxn modelId="{CB8F8F1F-8F3D-4B57-B5B7-5FCF47D781B1}" type="presOf" srcId="{87B5EA4E-AF0F-4B53-A9B1-0C0A3D70F112}" destId="{80B169B7-4FF1-4093-9A05-C9AD95A87E37}" srcOrd="0" destOrd="0" presId="urn:microsoft.com/office/officeart/2016/7/layout/RepeatingBendingProcessNew"/>
    <dgm:cxn modelId="{CC5DB624-1050-4EBE-B48E-1C3BCE3C8804}" type="presOf" srcId="{2182BB94-8985-478A-957C-E07B0D7616A9}" destId="{7E46758D-23D7-4CA1-8E65-E55B6623282C}" srcOrd="0" destOrd="0" presId="urn:microsoft.com/office/officeart/2016/7/layout/RepeatingBendingProcessNew"/>
    <dgm:cxn modelId="{36A9A125-7477-4CAC-9C3A-DF27828C614E}" type="presOf" srcId="{A6C5A10D-8DCB-4466-AAAE-BA288C51C8C7}" destId="{E8F88709-DB78-4461-9D05-42917C4C907B}" srcOrd="0" destOrd="0" presId="urn:microsoft.com/office/officeart/2016/7/layout/RepeatingBendingProcessNew"/>
    <dgm:cxn modelId="{9153FA29-1256-4CA3-B347-74020F0C05C8}" type="presOf" srcId="{ED9459C2-5C23-4749-AD6E-6597ACA966FE}" destId="{78C8DEE1-1283-4014-9567-1F7360828B98}" srcOrd="1" destOrd="0" presId="urn:microsoft.com/office/officeart/2016/7/layout/RepeatingBendingProcessNew"/>
    <dgm:cxn modelId="{2B365632-3622-4145-84C8-049B080B9409}" type="presOf" srcId="{69EEE5CD-98DF-4BA3-A768-1E1F1448FE92}" destId="{71524B89-7CF9-4016-ACC7-787C004D8B65}" srcOrd="0" destOrd="0" presId="urn:microsoft.com/office/officeart/2016/7/layout/RepeatingBendingProcessNew"/>
    <dgm:cxn modelId="{CA405D3D-BD69-43F7-A1F7-FBBFDAF0926E}" srcId="{49DD9578-4038-4269-9EF1-67A84262DFF7}" destId="{DD91EBB0-A7D0-4DDF-82AF-AF8857759C46}" srcOrd="7" destOrd="0" parTransId="{C6285515-C96C-4CD2-AFF4-F0A908B5130E}" sibTransId="{87B5EA4E-AF0F-4B53-A9B1-0C0A3D70F112}"/>
    <dgm:cxn modelId="{DD3B215C-CEB6-4B70-9B3E-547A2386F0C1}" srcId="{49DD9578-4038-4269-9EF1-67A84262DFF7}" destId="{B6EAA04E-DF18-4E98-B77D-733FA9C80928}" srcOrd="1" destOrd="0" parTransId="{7A23D5FD-0D64-421B-BFBE-88CD5AF46A9E}" sibTransId="{9CFA9B61-1C8D-4831-82B2-B7D791EEA477}"/>
    <dgm:cxn modelId="{5B2B006B-9356-4262-95FF-2B6BBDA07642}" srcId="{49DD9578-4038-4269-9EF1-67A84262DFF7}" destId="{69EEE5CD-98DF-4BA3-A768-1E1F1448FE92}" srcOrd="0" destOrd="0" parTransId="{CCDD2337-D1F5-441B-ABF3-3F37BF8E2C02}" sibTransId="{15BCD943-7516-4D73-8BC0-AD9DD7FA8CDD}"/>
    <dgm:cxn modelId="{764F0255-C12B-4A4B-9FDF-C5F01AE03B2A}" type="presOf" srcId="{C1264806-D696-4137-BED0-B4F290C0A3ED}" destId="{3DD34EBE-5D23-4BF6-A2E0-41A0377C43E6}" srcOrd="0" destOrd="0" presId="urn:microsoft.com/office/officeart/2016/7/layout/RepeatingBendingProcessNew"/>
    <dgm:cxn modelId="{97AC2776-EDF5-4DA7-B38A-754D6EDBE465}" type="presOf" srcId="{ECE95396-7194-46D4-8EA8-0913E71A4B42}" destId="{6A70A7D4-712C-4AE7-9ED6-652050016F1B}" srcOrd="0" destOrd="0" presId="urn:microsoft.com/office/officeart/2016/7/layout/RepeatingBendingProcessNew"/>
    <dgm:cxn modelId="{6A417958-246C-4B2F-84CB-A526B364DE2A}" type="presOf" srcId="{9CFA9B61-1C8D-4831-82B2-B7D791EEA477}" destId="{B677F0AC-96FE-4E36-9886-A86EA1BC7914}" srcOrd="1" destOrd="0" presId="urn:microsoft.com/office/officeart/2016/7/layout/RepeatingBendingProcessNew"/>
    <dgm:cxn modelId="{09D0977B-99F8-4C52-81DD-2CB80CAB9322}" srcId="{49DD9578-4038-4269-9EF1-67A84262DFF7}" destId="{2182BB94-8985-478A-957C-E07B0D7616A9}" srcOrd="9" destOrd="0" parTransId="{525EB740-420D-4524-B50E-3386FE3BCB7A}" sibTransId="{2002BF6B-52F8-46CC-BBF8-0560D21A7FEE}"/>
    <dgm:cxn modelId="{E8C91D80-E24A-40B6-A9B0-F67689A0A807}" type="presOf" srcId="{8D7F4924-66CA-48B8-A5BD-EC5AE0FA9C0B}" destId="{EAA0E288-9E99-4E35-9E84-D33BDDE5C352}" srcOrd="0" destOrd="0" presId="urn:microsoft.com/office/officeart/2016/7/layout/RepeatingBendingProcessNew"/>
    <dgm:cxn modelId="{78D16F8F-693F-41C8-8FDE-91010E63F71F}" type="presOf" srcId="{C1264806-D696-4137-BED0-B4F290C0A3ED}" destId="{4222D0D3-8F07-4482-B858-8960101B6F55}" srcOrd="1" destOrd="0" presId="urn:microsoft.com/office/officeart/2016/7/layout/RepeatingBendingProcessNew"/>
    <dgm:cxn modelId="{CA444292-8EB8-47AA-A23F-D5B228251B32}" srcId="{49DD9578-4038-4269-9EF1-67A84262DFF7}" destId="{9529A693-644E-4810-ADF7-80EE76FCFAC4}" srcOrd="4" destOrd="0" parTransId="{7298066F-D6A3-45A7-B7B6-1E8F8AADB9B0}" sibTransId="{E33AC5A2-582F-463E-87F1-59669EA04EEF}"/>
    <dgm:cxn modelId="{0FDF3094-46A0-43C0-88B5-AB9C86FADD30}" type="presOf" srcId="{15BCD943-7516-4D73-8BC0-AD9DD7FA8CDD}" destId="{258C7DE8-7FAB-4461-BEFD-DF0ADB1D88C4}" srcOrd="0" destOrd="0" presId="urn:microsoft.com/office/officeart/2016/7/layout/RepeatingBendingProcessNew"/>
    <dgm:cxn modelId="{C1A6B0A0-028D-4CE2-AF72-F7F588FF695A}" type="presOf" srcId="{96AAB2B9-7C23-4845-9D93-24C70AE65EC6}" destId="{436013CF-1071-4C5C-A7DE-34AAAE8CAD9B}" srcOrd="1" destOrd="0" presId="urn:microsoft.com/office/officeart/2016/7/layout/RepeatingBendingProcessNew"/>
    <dgm:cxn modelId="{F8557FA2-7DF2-4CF4-AF83-5DD700B0E188}" type="presOf" srcId="{E33AC5A2-582F-463E-87F1-59669EA04EEF}" destId="{9153A407-7299-4FBC-B603-C38DD58F40EF}" srcOrd="0" destOrd="0" presId="urn:microsoft.com/office/officeart/2016/7/layout/RepeatingBendingProcessNew"/>
    <dgm:cxn modelId="{692621AE-C0C8-45FA-8A3D-7188B9F0BB98}" type="presOf" srcId="{96AAB2B9-7C23-4845-9D93-24C70AE65EC6}" destId="{A1461B16-7D07-4DD8-ACD9-3ED93E6AF792}" srcOrd="0" destOrd="0" presId="urn:microsoft.com/office/officeart/2016/7/layout/RepeatingBendingProcessNew"/>
    <dgm:cxn modelId="{BFDEF7B6-64AE-4EC2-AEF5-3FAB42551F07}" type="presOf" srcId="{15BCD943-7516-4D73-8BC0-AD9DD7FA8CDD}" destId="{A760D2C4-AC9F-4865-B71C-8D429BCC4126}" srcOrd="1" destOrd="0" presId="urn:microsoft.com/office/officeart/2016/7/layout/RepeatingBendingProcessNew"/>
    <dgm:cxn modelId="{ABDEB7B8-8F4E-4396-ABB5-A9957D5ECDB9}" type="presOf" srcId="{49DD9578-4038-4269-9EF1-67A84262DFF7}" destId="{06112387-0DE8-4CE9-8CC7-BFABC86F98EC}" srcOrd="0" destOrd="0" presId="urn:microsoft.com/office/officeart/2016/7/layout/RepeatingBendingProcessNew"/>
    <dgm:cxn modelId="{712AFEBA-F822-438C-B09D-132C8D728C50}" type="presOf" srcId="{00910E57-7D84-42BE-83B2-5A17DB5D68B2}" destId="{55A54325-578B-4CC5-9617-17A0D09B9106}" srcOrd="1" destOrd="0" presId="urn:microsoft.com/office/officeart/2016/7/layout/RepeatingBendingProcessNew"/>
    <dgm:cxn modelId="{33E702BB-9C4B-4FA1-A5C3-2060BC5BBF3C}" type="presOf" srcId="{ED9459C2-5C23-4749-AD6E-6597ACA966FE}" destId="{3DEA9A00-3B3E-43F0-BFEA-DE0C3DBF67DB}" srcOrd="0" destOrd="0" presId="urn:microsoft.com/office/officeart/2016/7/layout/RepeatingBendingProcessNew"/>
    <dgm:cxn modelId="{0C0F52CA-841A-4100-A3EB-0166AA45F885}" type="presOf" srcId="{E33AC5A2-582F-463E-87F1-59669EA04EEF}" destId="{CE8825D5-2972-4D15-B35E-FAD404EC57CA}" srcOrd="1" destOrd="0" presId="urn:microsoft.com/office/officeart/2016/7/layout/RepeatingBendingProcessNew"/>
    <dgm:cxn modelId="{D67646D0-16A3-4892-8AB4-B64F5B85D38E}" srcId="{49DD9578-4038-4269-9EF1-67A84262DFF7}" destId="{ECE95396-7194-46D4-8EA8-0913E71A4B42}" srcOrd="8" destOrd="0" parTransId="{924928C2-62C4-4DD3-906F-B48E4ACF2EE1}" sibTransId="{0A921421-524A-4EB3-8B01-AD6E10C50F55}"/>
    <dgm:cxn modelId="{B935ABD9-3310-4B42-8884-3DB147C0426A}" srcId="{49DD9578-4038-4269-9EF1-67A84262DFF7}" destId="{A6C5A10D-8DCB-4466-AAAE-BA288C51C8C7}" srcOrd="3" destOrd="0" parTransId="{BF08CAF1-49E2-420E-AB80-4B17E00EC4BC}" sibTransId="{96AAB2B9-7C23-4845-9D93-24C70AE65EC6}"/>
    <dgm:cxn modelId="{A77DB6DE-C8D0-4D58-8717-5A43EB7CA807}" type="presOf" srcId="{8F6049E6-8111-47B5-86F7-26B80BA3E077}" destId="{F236749E-4D55-4F19-ACB9-1AED8CD026DB}" srcOrd="0" destOrd="0" presId="urn:microsoft.com/office/officeart/2016/7/layout/RepeatingBendingProcessNew"/>
    <dgm:cxn modelId="{BDB848DF-AA67-4693-A71C-581B9083AED1}" type="presOf" srcId="{0A921421-524A-4EB3-8B01-AD6E10C50F55}" destId="{DADE4EAC-D391-4177-A09C-FB88E23FBD7A}" srcOrd="0" destOrd="0" presId="urn:microsoft.com/office/officeart/2016/7/layout/RepeatingBendingProcessNew"/>
    <dgm:cxn modelId="{734DACE0-CCE8-45D8-AF37-605AAEC766D9}" type="presOf" srcId="{9CFA9B61-1C8D-4831-82B2-B7D791EEA477}" destId="{01EA4D98-CD93-49CF-9023-90A2533C0BCC}" srcOrd="0" destOrd="0" presId="urn:microsoft.com/office/officeart/2016/7/layout/RepeatingBendingProcessNew"/>
    <dgm:cxn modelId="{C79BB4E0-62BD-45C7-ABEB-1E6141870B1F}" type="presOf" srcId="{0A921421-524A-4EB3-8B01-AD6E10C50F55}" destId="{01291C77-D648-42F3-B6FC-5051C018EE40}" srcOrd="1" destOrd="0" presId="urn:microsoft.com/office/officeart/2016/7/layout/RepeatingBendingProcessNew"/>
    <dgm:cxn modelId="{DF4F17ED-5333-485F-9561-B3FA5A0A3310}" type="presOf" srcId="{00910E57-7D84-42BE-83B2-5A17DB5D68B2}" destId="{C13542CA-723C-4579-B451-A48ACFD67EFD}" srcOrd="0" destOrd="0" presId="urn:microsoft.com/office/officeart/2016/7/layout/RepeatingBendingProcessNew"/>
    <dgm:cxn modelId="{8D575BF0-B224-41AB-BFFF-CE302CA96F16}" srcId="{49DD9578-4038-4269-9EF1-67A84262DFF7}" destId="{8D7F4924-66CA-48B8-A5BD-EC5AE0FA9C0B}" srcOrd="5" destOrd="0" parTransId="{FD862067-7901-4CE0-8C4E-4D0DD6742ACA}" sibTransId="{ED9459C2-5C23-4749-AD6E-6597ACA966FE}"/>
    <dgm:cxn modelId="{A2F911F1-1614-4F62-9905-83EE6E7399FD}" srcId="{49DD9578-4038-4269-9EF1-67A84262DFF7}" destId="{6B54F201-6689-4C3F-B360-BE622E5107AA}" srcOrd="6" destOrd="0" parTransId="{A812E876-08D7-4E06-99F8-BA2C99102B19}" sibTransId="{C1264806-D696-4137-BED0-B4F290C0A3ED}"/>
    <dgm:cxn modelId="{267388F7-CB3E-480E-9B4D-D8EFB944EDAF}" type="presOf" srcId="{DD91EBB0-A7D0-4DDF-82AF-AF8857759C46}" destId="{BEB9F3D8-0730-41F8-8C71-1E3F25EC9BAA}" srcOrd="0" destOrd="0" presId="urn:microsoft.com/office/officeart/2016/7/layout/RepeatingBendingProcessNew"/>
    <dgm:cxn modelId="{0FF81A27-EB40-4309-91D9-6CE6CE989BAB}" type="presParOf" srcId="{06112387-0DE8-4CE9-8CC7-BFABC86F98EC}" destId="{71524B89-7CF9-4016-ACC7-787C004D8B65}" srcOrd="0" destOrd="0" presId="urn:microsoft.com/office/officeart/2016/7/layout/RepeatingBendingProcessNew"/>
    <dgm:cxn modelId="{B8BC3820-DB52-4197-8CA8-B3A2667D99E3}" type="presParOf" srcId="{06112387-0DE8-4CE9-8CC7-BFABC86F98EC}" destId="{258C7DE8-7FAB-4461-BEFD-DF0ADB1D88C4}" srcOrd="1" destOrd="0" presId="urn:microsoft.com/office/officeart/2016/7/layout/RepeatingBendingProcessNew"/>
    <dgm:cxn modelId="{47B86E62-D6F3-4AD8-A989-E8A6B8174A32}" type="presParOf" srcId="{258C7DE8-7FAB-4461-BEFD-DF0ADB1D88C4}" destId="{A760D2C4-AC9F-4865-B71C-8D429BCC4126}" srcOrd="0" destOrd="0" presId="urn:microsoft.com/office/officeart/2016/7/layout/RepeatingBendingProcessNew"/>
    <dgm:cxn modelId="{75BC6490-2330-4384-97D1-C22FDE1A22E3}" type="presParOf" srcId="{06112387-0DE8-4CE9-8CC7-BFABC86F98EC}" destId="{8CB1A1FB-ACF8-406C-86E4-62DC411723CA}" srcOrd="2" destOrd="0" presId="urn:microsoft.com/office/officeart/2016/7/layout/RepeatingBendingProcessNew"/>
    <dgm:cxn modelId="{A47FA52E-E436-424E-9D23-DBF862A725C9}" type="presParOf" srcId="{06112387-0DE8-4CE9-8CC7-BFABC86F98EC}" destId="{01EA4D98-CD93-49CF-9023-90A2533C0BCC}" srcOrd="3" destOrd="0" presId="urn:microsoft.com/office/officeart/2016/7/layout/RepeatingBendingProcessNew"/>
    <dgm:cxn modelId="{8D60DBA7-5A68-40DD-9B5A-AB1AABABF95C}" type="presParOf" srcId="{01EA4D98-CD93-49CF-9023-90A2533C0BCC}" destId="{B677F0AC-96FE-4E36-9886-A86EA1BC7914}" srcOrd="0" destOrd="0" presId="urn:microsoft.com/office/officeart/2016/7/layout/RepeatingBendingProcessNew"/>
    <dgm:cxn modelId="{5D519E15-4E0D-4828-BA30-E38A0B69A378}" type="presParOf" srcId="{06112387-0DE8-4CE9-8CC7-BFABC86F98EC}" destId="{F236749E-4D55-4F19-ACB9-1AED8CD026DB}" srcOrd="4" destOrd="0" presId="urn:microsoft.com/office/officeart/2016/7/layout/RepeatingBendingProcessNew"/>
    <dgm:cxn modelId="{332D8C8E-DC2E-40E1-BA9E-2CE7CA746896}" type="presParOf" srcId="{06112387-0DE8-4CE9-8CC7-BFABC86F98EC}" destId="{C13542CA-723C-4579-B451-A48ACFD67EFD}" srcOrd="5" destOrd="0" presId="urn:microsoft.com/office/officeart/2016/7/layout/RepeatingBendingProcessNew"/>
    <dgm:cxn modelId="{1E9F7B2E-3949-48C7-88A8-BD65AEDD3CA0}" type="presParOf" srcId="{C13542CA-723C-4579-B451-A48ACFD67EFD}" destId="{55A54325-578B-4CC5-9617-17A0D09B9106}" srcOrd="0" destOrd="0" presId="urn:microsoft.com/office/officeart/2016/7/layout/RepeatingBendingProcessNew"/>
    <dgm:cxn modelId="{14262E23-8089-4468-9E31-D8F74CD1520E}" type="presParOf" srcId="{06112387-0DE8-4CE9-8CC7-BFABC86F98EC}" destId="{E8F88709-DB78-4461-9D05-42917C4C907B}" srcOrd="6" destOrd="0" presId="urn:microsoft.com/office/officeart/2016/7/layout/RepeatingBendingProcessNew"/>
    <dgm:cxn modelId="{8555BF57-E38F-4A84-BD31-F9AA56DBB120}" type="presParOf" srcId="{06112387-0DE8-4CE9-8CC7-BFABC86F98EC}" destId="{A1461B16-7D07-4DD8-ACD9-3ED93E6AF792}" srcOrd="7" destOrd="0" presId="urn:microsoft.com/office/officeart/2016/7/layout/RepeatingBendingProcessNew"/>
    <dgm:cxn modelId="{17D30E5A-C807-469C-AEE1-EF67D9B14AEF}" type="presParOf" srcId="{A1461B16-7D07-4DD8-ACD9-3ED93E6AF792}" destId="{436013CF-1071-4C5C-A7DE-34AAAE8CAD9B}" srcOrd="0" destOrd="0" presId="urn:microsoft.com/office/officeart/2016/7/layout/RepeatingBendingProcessNew"/>
    <dgm:cxn modelId="{7B7A1B4C-D3C3-4A7C-8CEF-F0DAB85ACF69}" type="presParOf" srcId="{06112387-0DE8-4CE9-8CC7-BFABC86F98EC}" destId="{67595FE5-1979-4F1D-A92B-7459F1C59712}" srcOrd="8" destOrd="0" presId="urn:microsoft.com/office/officeart/2016/7/layout/RepeatingBendingProcessNew"/>
    <dgm:cxn modelId="{38E609AC-6B74-4F99-B221-BF5C3CF532F5}" type="presParOf" srcId="{06112387-0DE8-4CE9-8CC7-BFABC86F98EC}" destId="{9153A407-7299-4FBC-B603-C38DD58F40EF}" srcOrd="9" destOrd="0" presId="urn:microsoft.com/office/officeart/2016/7/layout/RepeatingBendingProcessNew"/>
    <dgm:cxn modelId="{3CF0A66A-2BF5-4516-9747-AB6EDA9F3B6C}" type="presParOf" srcId="{9153A407-7299-4FBC-B603-C38DD58F40EF}" destId="{CE8825D5-2972-4D15-B35E-FAD404EC57CA}" srcOrd="0" destOrd="0" presId="urn:microsoft.com/office/officeart/2016/7/layout/RepeatingBendingProcessNew"/>
    <dgm:cxn modelId="{22107C21-EFB4-48AE-A828-BB72E463C36A}" type="presParOf" srcId="{06112387-0DE8-4CE9-8CC7-BFABC86F98EC}" destId="{EAA0E288-9E99-4E35-9E84-D33BDDE5C352}" srcOrd="10" destOrd="0" presId="urn:microsoft.com/office/officeart/2016/7/layout/RepeatingBendingProcessNew"/>
    <dgm:cxn modelId="{9F28A596-2253-4B8E-9829-6433B64846C5}" type="presParOf" srcId="{06112387-0DE8-4CE9-8CC7-BFABC86F98EC}" destId="{3DEA9A00-3B3E-43F0-BFEA-DE0C3DBF67DB}" srcOrd="11" destOrd="0" presId="urn:microsoft.com/office/officeart/2016/7/layout/RepeatingBendingProcessNew"/>
    <dgm:cxn modelId="{D8823770-4223-4331-8029-86AD416EF131}" type="presParOf" srcId="{3DEA9A00-3B3E-43F0-BFEA-DE0C3DBF67DB}" destId="{78C8DEE1-1283-4014-9567-1F7360828B98}" srcOrd="0" destOrd="0" presId="urn:microsoft.com/office/officeart/2016/7/layout/RepeatingBendingProcessNew"/>
    <dgm:cxn modelId="{FFF40078-1278-427E-8B73-52499C718A9B}" type="presParOf" srcId="{06112387-0DE8-4CE9-8CC7-BFABC86F98EC}" destId="{A09B9051-03F2-4FD0-9969-CF09DF068911}" srcOrd="12" destOrd="0" presId="urn:microsoft.com/office/officeart/2016/7/layout/RepeatingBendingProcessNew"/>
    <dgm:cxn modelId="{FA0796D0-CCA2-47D2-AAF2-FA8A61E46AD4}" type="presParOf" srcId="{06112387-0DE8-4CE9-8CC7-BFABC86F98EC}" destId="{3DD34EBE-5D23-4BF6-A2E0-41A0377C43E6}" srcOrd="13" destOrd="0" presId="urn:microsoft.com/office/officeart/2016/7/layout/RepeatingBendingProcessNew"/>
    <dgm:cxn modelId="{1EC0B259-B7FC-4982-BD4E-716C7ED1755C}" type="presParOf" srcId="{3DD34EBE-5D23-4BF6-A2E0-41A0377C43E6}" destId="{4222D0D3-8F07-4482-B858-8960101B6F55}" srcOrd="0" destOrd="0" presId="urn:microsoft.com/office/officeart/2016/7/layout/RepeatingBendingProcessNew"/>
    <dgm:cxn modelId="{BA5422A5-2D6C-40FB-AAE4-ADE36182F8AA}" type="presParOf" srcId="{06112387-0DE8-4CE9-8CC7-BFABC86F98EC}" destId="{BEB9F3D8-0730-41F8-8C71-1E3F25EC9BAA}" srcOrd="14" destOrd="0" presId="urn:microsoft.com/office/officeart/2016/7/layout/RepeatingBendingProcessNew"/>
    <dgm:cxn modelId="{27D38C96-9928-4388-9150-4B9B987CF637}" type="presParOf" srcId="{06112387-0DE8-4CE9-8CC7-BFABC86F98EC}" destId="{80B169B7-4FF1-4093-9A05-C9AD95A87E37}" srcOrd="15" destOrd="0" presId="urn:microsoft.com/office/officeart/2016/7/layout/RepeatingBendingProcessNew"/>
    <dgm:cxn modelId="{62250908-1F43-4FF7-B20B-F97A0216B1DB}" type="presParOf" srcId="{80B169B7-4FF1-4093-9A05-C9AD95A87E37}" destId="{CC2ED5B8-660C-478D-A75D-F06EB241260B}" srcOrd="0" destOrd="0" presId="urn:microsoft.com/office/officeart/2016/7/layout/RepeatingBendingProcessNew"/>
    <dgm:cxn modelId="{02CFCF6E-D464-4A1F-ADE3-A4436DB446F8}" type="presParOf" srcId="{06112387-0DE8-4CE9-8CC7-BFABC86F98EC}" destId="{6A70A7D4-712C-4AE7-9ED6-652050016F1B}" srcOrd="16" destOrd="0" presId="urn:microsoft.com/office/officeart/2016/7/layout/RepeatingBendingProcessNew"/>
    <dgm:cxn modelId="{15548A4A-A449-4543-A48C-C9F2A4A41D03}" type="presParOf" srcId="{06112387-0DE8-4CE9-8CC7-BFABC86F98EC}" destId="{DADE4EAC-D391-4177-A09C-FB88E23FBD7A}" srcOrd="17" destOrd="0" presId="urn:microsoft.com/office/officeart/2016/7/layout/RepeatingBendingProcessNew"/>
    <dgm:cxn modelId="{25C5C3D9-3E25-41D4-9645-C41E14CB8AE5}" type="presParOf" srcId="{DADE4EAC-D391-4177-A09C-FB88E23FBD7A}" destId="{01291C77-D648-42F3-B6FC-5051C018EE40}" srcOrd="0" destOrd="0" presId="urn:microsoft.com/office/officeart/2016/7/layout/RepeatingBendingProcessNew"/>
    <dgm:cxn modelId="{6B3AA95C-E60A-416B-BCA9-632A4B8C277B}" type="presParOf" srcId="{06112387-0DE8-4CE9-8CC7-BFABC86F98EC}" destId="{7E46758D-23D7-4CA1-8E65-E55B6623282C}" srcOrd="1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B318B-B2F8-416E-9E22-ECBCD0283F00}">
      <dsp:nvSpPr>
        <dsp:cNvPr id="0" name=""/>
        <dsp:cNvSpPr/>
      </dsp:nvSpPr>
      <dsp:spPr>
        <a:xfrm>
          <a:off x="461067" y="650894"/>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096DE-FBFF-46AC-9D82-E2DD5D640456}">
      <dsp:nvSpPr>
        <dsp:cNvPr id="0" name=""/>
        <dsp:cNvSpPr/>
      </dsp:nvSpPr>
      <dsp:spPr>
        <a:xfrm>
          <a:off x="695067" y="88489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0A929-E473-4F22-BB78-4D6DEFFE0595}">
      <dsp:nvSpPr>
        <dsp:cNvPr id="0" name=""/>
        <dsp:cNvSpPr/>
      </dsp:nvSpPr>
      <dsp:spPr>
        <a:xfrm>
          <a:off x="110067" y="2090894"/>
          <a:ext cx="1800000" cy="11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Azure tenant:</a:t>
          </a:r>
        </a:p>
        <a:p>
          <a:pPr marL="0" lvl="0" indent="0" algn="ctr" defTabSz="711200">
            <a:lnSpc>
              <a:spcPct val="100000"/>
            </a:lnSpc>
            <a:spcBef>
              <a:spcPct val="0"/>
            </a:spcBef>
            <a:spcAft>
              <a:spcPct val="35000"/>
            </a:spcAft>
            <a:buNone/>
            <a:defRPr cap="all"/>
          </a:pPr>
          <a:r>
            <a:rPr lang="en-US" sz="1600" b="1" kern="1200" dirty="0"/>
            <a:t> </a:t>
          </a:r>
          <a:r>
            <a:rPr lang="en-US" sz="1600" kern="1200" dirty="0"/>
            <a:t>Operation of tenant-level Azure services</a:t>
          </a:r>
        </a:p>
      </dsp:txBody>
      <dsp:txXfrm>
        <a:off x="110067" y="2090894"/>
        <a:ext cx="1800000" cy="1105200"/>
      </dsp:txXfrm>
    </dsp:sp>
    <dsp:sp modelId="{1481E087-FA5C-4DFC-887D-30B124A73B2C}">
      <dsp:nvSpPr>
        <dsp:cNvPr id="0" name=""/>
        <dsp:cNvSpPr/>
      </dsp:nvSpPr>
      <dsp:spPr>
        <a:xfrm>
          <a:off x="2742873" y="650894"/>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091F75-9FF6-4FFF-A1E8-BA4ECE223AF9}">
      <dsp:nvSpPr>
        <dsp:cNvPr id="0" name=""/>
        <dsp:cNvSpPr/>
      </dsp:nvSpPr>
      <dsp:spPr>
        <a:xfrm>
          <a:off x="2976873" y="88489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69AD5-9CB5-4D98-9A85-CA7BC238DB34}">
      <dsp:nvSpPr>
        <dsp:cNvPr id="0" name=""/>
        <dsp:cNvSpPr/>
      </dsp:nvSpPr>
      <dsp:spPr>
        <a:xfrm>
          <a:off x="2225067" y="2090894"/>
          <a:ext cx="2133612" cy="11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Azure subscription:</a:t>
          </a:r>
        </a:p>
        <a:p>
          <a:pPr marL="0" lvl="0" indent="0" algn="ctr" defTabSz="711200">
            <a:lnSpc>
              <a:spcPct val="100000"/>
            </a:lnSpc>
            <a:spcBef>
              <a:spcPct val="0"/>
            </a:spcBef>
            <a:spcAft>
              <a:spcPct val="35000"/>
            </a:spcAft>
            <a:buNone/>
            <a:defRPr cap="all"/>
          </a:pPr>
          <a:r>
            <a:rPr lang="en-US" sz="1600" b="1" kern="1200" dirty="0"/>
            <a:t> </a:t>
          </a:r>
          <a:r>
            <a:rPr lang="en-US" sz="1600" kern="1200" dirty="0"/>
            <a:t>Operation, management, and health of Azure</a:t>
          </a:r>
        </a:p>
      </dsp:txBody>
      <dsp:txXfrm>
        <a:off x="2225067" y="2090894"/>
        <a:ext cx="2133612" cy="1105200"/>
      </dsp:txXfrm>
    </dsp:sp>
    <dsp:sp modelId="{BF03B3C0-9317-4C0E-BA6E-C6D0502500B2}">
      <dsp:nvSpPr>
        <dsp:cNvPr id="0" name=""/>
        <dsp:cNvSpPr/>
      </dsp:nvSpPr>
      <dsp:spPr>
        <a:xfrm>
          <a:off x="5024679" y="650894"/>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D11E2-B52A-436A-8192-1D9C53DBD234}">
      <dsp:nvSpPr>
        <dsp:cNvPr id="0" name=""/>
        <dsp:cNvSpPr/>
      </dsp:nvSpPr>
      <dsp:spPr>
        <a:xfrm>
          <a:off x="5258679" y="88489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2C5A2D-A9CF-410E-9706-84B7341C15EF}">
      <dsp:nvSpPr>
        <dsp:cNvPr id="0" name=""/>
        <dsp:cNvSpPr/>
      </dsp:nvSpPr>
      <dsp:spPr>
        <a:xfrm>
          <a:off x="4673679" y="2090894"/>
          <a:ext cx="1800000" cy="11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Azure resource:</a:t>
          </a:r>
        </a:p>
        <a:p>
          <a:pPr marL="0" lvl="0" indent="0" algn="ctr" defTabSz="711200">
            <a:lnSpc>
              <a:spcPct val="100000"/>
            </a:lnSpc>
            <a:spcBef>
              <a:spcPct val="0"/>
            </a:spcBef>
            <a:spcAft>
              <a:spcPct val="35000"/>
            </a:spcAft>
            <a:buNone/>
            <a:defRPr cap="all"/>
          </a:pPr>
          <a:r>
            <a:rPr lang="en-US" sz="1600" kern="1200" dirty="0"/>
            <a:t> Operation of an Azure resource</a:t>
          </a:r>
        </a:p>
      </dsp:txBody>
      <dsp:txXfrm>
        <a:off x="4673679" y="2090894"/>
        <a:ext cx="1800000" cy="1105200"/>
      </dsp:txXfrm>
    </dsp:sp>
    <dsp:sp modelId="{FA21E944-A631-46B1-ADB0-5D7CEBDADE89}">
      <dsp:nvSpPr>
        <dsp:cNvPr id="0" name=""/>
        <dsp:cNvSpPr/>
      </dsp:nvSpPr>
      <dsp:spPr>
        <a:xfrm>
          <a:off x="7139679" y="650894"/>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46D5D7-9F76-419F-8397-1B165FB1BB90}">
      <dsp:nvSpPr>
        <dsp:cNvPr id="0" name=""/>
        <dsp:cNvSpPr/>
      </dsp:nvSpPr>
      <dsp:spPr>
        <a:xfrm>
          <a:off x="7373679" y="88489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0C3D4-35BE-45C1-8027-CEE0BAF5E854}">
      <dsp:nvSpPr>
        <dsp:cNvPr id="0" name=""/>
        <dsp:cNvSpPr/>
      </dsp:nvSpPr>
      <dsp:spPr>
        <a:xfrm>
          <a:off x="6788679" y="2090894"/>
          <a:ext cx="1800000" cy="11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Application:</a:t>
          </a:r>
        </a:p>
        <a:p>
          <a:pPr marL="0" lvl="0" indent="0" algn="ctr" defTabSz="711200">
            <a:lnSpc>
              <a:spcPct val="100000"/>
            </a:lnSpc>
            <a:spcBef>
              <a:spcPct val="0"/>
            </a:spcBef>
            <a:spcAft>
              <a:spcPct val="35000"/>
            </a:spcAft>
            <a:buNone/>
            <a:defRPr cap="all"/>
          </a:pPr>
          <a:r>
            <a:rPr lang="en-US" sz="1600" b="1" kern="1200" dirty="0"/>
            <a:t> </a:t>
          </a:r>
          <a:r>
            <a:rPr lang="en-US" sz="1600" kern="1200" dirty="0"/>
            <a:t>Performance and functionality of code</a:t>
          </a:r>
        </a:p>
      </dsp:txBody>
      <dsp:txXfrm>
        <a:off x="6788679" y="2090894"/>
        <a:ext cx="1800000" cy="1105200"/>
      </dsp:txXfrm>
    </dsp:sp>
    <dsp:sp modelId="{4C6A8CE8-D12C-420B-8215-20F1BA963DE1}">
      <dsp:nvSpPr>
        <dsp:cNvPr id="0" name=""/>
        <dsp:cNvSpPr/>
      </dsp:nvSpPr>
      <dsp:spPr>
        <a:xfrm>
          <a:off x="9422358" y="650894"/>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1E237-365E-42CB-9874-2C289183701A}">
      <dsp:nvSpPr>
        <dsp:cNvPr id="0" name=""/>
        <dsp:cNvSpPr/>
      </dsp:nvSpPr>
      <dsp:spPr>
        <a:xfrm>
          <a:off x="9656358" y="884894"/>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43DBEA-2A66-4564-ACC1-67E0BFEDAF30}">
      <dsp:nvSpPr>
        <dsp:cNvPr id="0" name=""/>
        <dsp:cNvSpPr/>
      </dsp:nvSpPr>
      <dsp:spPr>
        <a:xfrm>
          <a:off x="8903679" y="2090894"/>
          <a:ext cx="2135358" cy="11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Guest OS: </a:t>
          </a:r>
        </a:p>
        <a:p>
          <a:pPr marL="0" lvl="0" indent="0" algn="ctr" defTabSz="711200">
            <a:lnSpc>
              <a:spcPct val="100000"/>
            </a:lnSpc>
            <a:spcBef>
              <a:spcPct val="0"/>
            </a:spcBef>
            <a:spcAft>
              <a:spcPct val="35000"/>
            </a:spcAft>
            <a:buNone/>
            <a:defRPr cap="all"/>
          </a:pPr>
          <a:r>
            <a:rPr lang="en-US" sz="1600" kern="1200" dirty="0"/>
            <a:t>Cloud/on-premises OS on which your application is running </a:t>
          </a:r>
        </a:p>
      </dsp:txBody>
      <dsp:txXfrm>
        <a:off x="8903679" y="2090894"/>
        <a:ext cx="2135358" cy="1105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2095F-2247-485B-A19A-575DBA1B9DA0}">
      <dsp:nvSpPr>
        <dsp:cNvPr id="0" name=""/>
        <dsp:cNvSpPr/>
      </dsp:nvSpPr>
      <dsp:spPr>
        <a:xfrm>
          <a:off x="0" y="1080567"/>
          <a:ext cx="2957512" cy="18780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0D9A9F-587F-4174-950D-F1D028CCD206}">
      <dsp:nvSpPr>
        <dsp:cNvPr id="0" name=""/>
        <dsp:cNvSpPr/>
      </dsp:nvSpPr>
      <dsp:spPr>
        <a:xfrm>
          <a:off x="328612" y="1392749"/>
          <a:ext cx="2957512" cy="187802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Views</a:t>
          </a:r>
        </a:p>
      </dsp:txBody>
      <dsp:txXfrm>
        <a:off x="383617" y="1447754"/>
        <a:ext cx="2847502" cy="1768010"/>
      </dsp:txXfrm>
    </dsp:sp>
    <dsp:sp modelId="{341F9305-0E55-4DB5-BBA4-9F0EF25F9A50}">
      <dsp:nvSpPr>
        <dsp:cNvPr id="0" name=""/>
        <dsp:cNvSpPr/>
      </dsp:nvSpPr>
      <dsp:spPr>
        <a:xfrm>
          <a:off x="3614737" y="1080567"/>
          <a:ext cx="2957512" cy="18780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D123D-FE6E-412A-9125-10B3AB990B2E}">
      <dsp:nvSpPr>
        <dsp:cNvPr id="0" name=""/>
        <dsp:cNvSpPr/>
      </dsp:nvSpPr>
      <dsp:spPr>
        <a:xfrm>
          <a:off x="3943350" y="1392749"/>
          <a:ext cx="2957512" cy="187802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Dashboards</a:t>
          </a:r>
        </a:p>
      </dsp:txBody>
      <dsp:txXfrm>
        <a:off x="3998355" y="1447754"/>
        <a:ext cx="2847502" cy="1768010"/>
      </dsp:txXfrm>
    </dsp:sp>
    <dsp:sp modelId="{D494D0B9-7F3D-4366-A3E4-FAC5087024F3}">
      <dsp:nvSpPr>
        <dsp:cNvPr id="0" name=""/>
        <dsp:cNvSpPr/>
      </dsp:nvSpPr>
      <dsp:spPr>
        <a:xfrm>
          <a:off x="7229475" y="1080567"/>
          <a:ext cx="2957512" cy="187802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FE554-D408-41EE-A1F0-32D6CF1F1CD5}">
      <dsp:nvSpPr>
        <dsp:cNvPr id="0" name=""/>
        <dsp:cNvSpPr/>
      </dsp:nvSpPr>
      <dsp:spPr>
        <a:xfrm>
          <a:off x="7558087" y="1392749"/>
          <a:ext cx="2957512" cy="187802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Power BI</a:t>
          </a:r>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EA9DA-52A8-4FE0-9673-FFB6BF14DE7F}">
      <dsp:nvSpPr>
        <dsp:cNvPr id="0" name=""/>
        <dsp:cNvSpPr/>
      </dsp:nvSpPr>
      <dsp:spPr>
        <a:xfrm>
          <a:off x="0" y="615"/>
          <a:ext cx="6513603" cy="14398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E5B36-CB4D-4F6D-B488-25A3A3E5C301}">
      <dsp:nvSpPr>
        <dsp:cNvPr id="0" name=""/>
        <dsp:cNvSpPr/>
      </dsp:nvSpPr>
      <dsp:spPr>
        <a:xfrm>
          <a:off x="253382" y="155825"/>
          <a:ext cx="1156317" cy="11294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F9AB9-7D94-4715-94D1-4F58B7EBB0C6}">
      <dsp:nvSpPr>
        <dsp:cNvPr id="0" name=""/>
        <dsp:cNvSpPr/>
      </dsp:nvSpPr>
      <dsp:spPr>
        <a:xfrm>
          <a:off x="1663082" y="615"/>
          <a:ext cx="4850521" cy="143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89" tIns="152389" rIns="152389" bIns="152389" numCol="1" spcCol="1270" anchor="ctr" anchorCtr="0">
          <a:noAutofit/>
        </a:bodyPr>
        <a:lstStyle/>
        <a:p>
          <a:pPr marL="0" lvl="0" indent="0" algn="l" defTabSz="844550">
            <a:lnSpc>
              <a:spcPct val="90000"/>
            </a:lnSpc>
            <a:spcBef>
              <a:spcPct val="0"/>
            </a:spcBef>
            <a:spcAft>
              <a:spcPct val="35000"/>
            </a:spcAft>
            <a:buNone/>
          </a:pPr>
          <a:r>
            <a:rPr lang="en-US" sz="1900" b="1" kern="1200"/>
            <a:t>Event Hubs - </a:t>
          </a:r>
          <a:r>
            <a:rPr lang="en-US" sz="1900" kern="1200"/>
            <a:t>Streaming platform and event ingestion service that can stream Azure Monitor data to partner SIEM and monitoring tools.</a:t>
          </a:r>
        </a:p>
      </dsp:txBody>
      <dsp:txXfrm>
        <a:off x="1663082" y="615"/>
        <a:ext cx="4850521" cy="1439898"/>
      </dsp:txXfrm>
    </dsp:sp>
    <dsp:sp modelId="{A7BD0139-535A-41FF-BB9A-348FB7C66943}">
      <dsp:nvSpPr>
        <dsp:cNvPr id="0" name=""/>
        <dsp:cNvSpPr/>
      </dsp:nvSpPr>
      <dsp:spPr>
        <a:xfrm>
          <a:off x="0" y="1800488"/>
          <a:ext cx="6513603" cy="14398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756C4-B268-4554-A5FD-321E1FAFF58D}">
      <dsp:nvSpPr>
        <dsp:cNvPr id="0" name=""/>
        <dsp:cNvSpPr/>
      </dsp:nvSpPr>
      <dsp:spPr>
        <a:xfrm>
          <a:off x="267894" y="1926768"/>
          <a:ext cx="1127293" cy="11873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421220-CFB8-4068-A64C-89EAEFAC3724}">
      <dsp:nvSpPr>
        <dsp:cNvPr id="0" name=""/>
        <dsp:cNvSpPr/>
      </dsp:nvSpPr>
      <dsp:spPr>
        <a:xfrm>
          <a:off x="1663082" y="1800488"/>
          <a:ext cx="4850521" cy="143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89" tIns="152389" rIns="152389" bIns="152389" numCol="1" spcCol="1270" anchor="ctr" anchorCtr="0">
          <a:noAutofit/>
        </a:bodyPr>
        <a:lstStyle/>
        <a:p>
          <a:pPr marL="0" lvl="0" indent="0" algn="l" defTabSz="844550">
            <a:lnSpc>
              <a:spcPct val="90000"/>
            </a:lnSpc>
            <a:spcBef>
              <a:spcPct val="0"/>
            </a:spcBef>
            <a:spcAft>
              <a:spcPct val="35000"/>
            </a:spcAft>
            <a:buNone/>
          </a:pPr>
          <a:r>
            <a:rPr lang="en-US" sz="1900" b="1" kern="1200" dirty="0"/>
            <a:t>Logic Apps</a:t>
          </a:r>
          <a:r>
            <a:rPr lang="en-US" sz="1900" kern="1200" dirty="0"/>
            <a:t> - Activities are available that read and write metrics and logs in Azure Monitor, which allows you to build workflows integrating with a variety of other systems.</a:t>
          </a:r>
        </a:p>
      </dsp:txBody>
      <dsp:txXfrm>
        <a:off x="1663082" y="1800488"/>
        <a:ext cx="4850521" cy="1439898"/>
      </dsp:txXfrm>
    </dsp:sp>
    <dsp:sp modelId="{BC08B1AE-FEDB-4F04-B77E-9A17E5800EA1}">
      <dsp:nvSpPr>
        <dsp:cNvPr id="0" name=""/>
        <dsp:cNvSpPr/>
      </dsp:nvSpPr>
      <dsp:spPr>
        <a:xfrm>
          <a:off x="0" y="3600361"/>
          <a:ext cx="6513603" cy="14398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D75F8A-D3FB-4D9C-A130-9E5A3C1A3886}">
      <dsp:nvSpPr>
        <dsp:cNvPr id="0" name=""/>
        <dsp:cNvSpPr/>
      </dsp:nvSpPr>
      <dsp:spPr>
        <a:xfrm>
          <a:off x="263072" y="3726606"/>
          <a:ext cx="1136938" cy="11874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E0CE3E-A170-4262-9784-8F9E1A542E41}">
      <dsp:nvSpPr>
        <dsp:cNvPr id="0" name=""/>
        <dsp:cNvSpPr/>
      </dsp:nvSpPr>
      <dsp:spPr>
        <a:xfrm>
          <a:off x="1663082" y="3600361"/>
          <a:ext cx="4850521" cy="143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89" tIns="152389" rIns="152389" bIns="152389" numCol="1" spcCol="1270" anchor="ctr" anchorCtr="0">
          <a:noAutofit/>
        </a:bodyPr>
        <a:lstStyle/>
        <a:p>
          <a:pPr marL="0" lvl="0" indent="0" algn="l" defTabSz="844550">
            <a:lnSpc>
              <a:spcPct val="90000"/>
            </a:lnSpc>
            <a:spcBef>
              <a:spcPct val="0"/>
            </a:spcBef>
            <a:spcAft>
              <a:spcPct val="35000"/>
            </a:spcAft>
            <a:buNone/>
          </a:pPr>
          <a:r>
            <a:rPr lang="en-US" sz="1900" b="1" kern="1200" dirty="0"/>
            <a:t>APIs - </a:t>
          </a:r>
          <a:r>
            <a:rPr lang="en-US" sz="1900" kern="1200" dirty="0"/>
            <a:t>Read/Write metrics and logs to and from Azure Monitor</a:t>
          </a:r>
        </a:p>
      </dsp:txBody>
      <dsp:txXfrm>
        <a:off x="1663082" y="3600361"/>
        <a:ext cx="4850521" cy="1439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C7DE8-7FAB-4461-BEFD-DF0ADB1D88C4}">
      <dsp:nvSpPr>
        <dsp:cNvPr id="0" name=""/>
        <dsp:cNvSpPr/>
      </dsp:nvSpPr>
      <dsp:spPr>
        <a:xfrm>
          <a:off x="2109011" y="43266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476552"/>
        <a:ext cx="18331" cy="3666"/>
      </dsp:txXfrm>
    </dsp:sp>
    <dsp:sp modelId="{71524B89-7CF9-4016-ACC7-787C004D8B65}">
      <dsp:nvSpPr>
        <dsp:cNvPr id="0" name=""/>
        <dsp:cNvSpPr/>
      </dsp:nvSpPr>
      <dsp:spPr>
        <a:xfrm>
          <a:off x="516738"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1: </a:t>
          </a:r>
          <a:r>
            <a:rPr lang="en-US" sz="1800" kern="1200"/>
            <a:t>Governance</a:t>
          </a:r>
        </a:p>
      </dsp:txBody>
      <dsp:txXfrm>
        <a:off x="516738" y="163"/>
        <a:ext cx="1594072" cy="956443"/>
      </dsp:txXfrm>
    </dsp:sp>
    <dsp:sp modelId="{01EA4D98-CD93-49CF-9023-90A2533C0BCC}">
      <dsp:nvSpPr>
        <dsp:cNvPr id="0" name=""/>
        <dsp:cNvSpPr/>
      </dsp:nvSpPr>
      <dsp:spPr>
        <a:xfrm>
          <a:off x="4069720" y="43266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476552"/>
        <a:ext cx="18331" cy="3666"/>
      </dsp:txXfrm>
    </dsp:sp>
    <dsp:sp modelId="{8CB1A1FB-ACF8-406C-86E4-62DC411723CA}">
      <dsp:nvSpPr>
        <dsp:cNvPr id="0" name=""/>
        <dsp:cNvSpPr/>
      </dsp:nvSpPr>
      <dsp:spPr>
        <a:xfrm>
          <a:off x="2477447"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2: </a:t>
          </a:r>
          <a:r>
            <a:rPr lang="en-US" sz="1800" kern="1200"/>
            <a:t>Hierarchy Definition</a:t>
          </a:r>
        </a:p>
      </dsp:txBody>
      <dsp:txXfrm>
        <a:off x="2477447" y="163"/>
        <a:ext cx="1594072" cy="956443"/>
      </dsp:txXfrm>
    </dsp:sp>
    <dsp:sp modelId="{C13542CA-723C-4579-B451-A48ACFD67EFD}">
      <dsp:nvSpPr>
        <dsp:cNvPr id="0" name=""/>
        <dsp:cNvSpPr/>
      </dsp:nvSpPr>
      <dsp:spPr>
        <a:xfrm>
          <a:off x="1313774" y="954807"/>
          <a:ext cx="3921418" cy="336036"/>
        </a:xfrm>
        <a:custGeom>
          <a:avLst/>
          <a:gdLst/>
          <a:ahLst/>
          <a:cxnLst/>
          <a:rect l="0" t="0" r="0" b="0"/>
          <a:pathLst>
            <a:path>
              <a:moveTo>
                <a:pt x="3921418" y="0"/>
              </a:moveTo>
              <a:lnTo>
                <a:pt x="3921418" y="185118"/>
              </a:lnTo>
              <a:lnTo>
                <a:pt x="0" y="185118"/>
              </a:lnTo>
              <a:lnTo>
                <a:pt x="0" y="33603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6020" y="1120992"/>
        <a:ext cx="196926" cy="3666"/>
      </dsp:txXfrm>
    </dsp:sp>
    <dsp:sp modelId="{F236749E-4D55-4F19-ACB9-1AED8CD026DB}">
      <dsp:nvSpPr>
        <dsp:cNvPr id="0" name=""/>
        <dsp:cNvSpPr/>
      </dsp:nvSpPr>
      <dsp:spPr>
        <a:xfrm>
          <a:off x="4438156"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3: </a:t>
          </a:r>
          <a:r>
            <a:rPr lang="en-US" sz="1800" kern="1200"/>
            <a:t>Naming Standards</a:t>
          </a:r>
        </a:p>
      </dsp:txBody>
      <dsp:txXfrm>
        <a:off x="4438156" y="163"/>
        <a:ext cx="1594072" cy="956443"/>
      </dsp:txXfrm>
    </dsp:sp>
    <dsp:sp modelId="{A1461B16-7D07-4DD8-ACD9-3ED93E6AF792}">
      <dsp:nvSpPr>
        <dsp:cNvPr id="0" name=""/>
        <dsp:cNvSpPr/>
      </dsp:nvSpPr>
      <dsp:spPr>
        <a:xfrm>
          <a:off x="2109011" y="175574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1799632"/>
        <a:ext cx="18331" cy="3666"/>
      </dsp:txXfrm>
    </dsp:sp>
    <dsp:sp modelId="{E8F88709-DB78-4461-9D05-42917C4C907B}">
      <dsp:nvSpPr>
        <dsp:cNvPr id="0" name=""/>
        <dsp:cNvSpPr/>
      </dsp:nvSpPr>
      <dsp:spPr>
        <a:xfrm>
          <a:off x="516738"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4: </a:t>
          </a:r>
          <a:r>
            <a:rPr lang="en-US" sz="1800" kern="1200"/>
            <a:t>Policy and Initiatives</a:t>
          </a:r>
        </a:p>
      </dsp:txBody>
      <dsp:txXfrm>
        <a:off x="516738" y="1323244"/>
        <a:ext cx="1594072" cy="956443"/>
      </dsp:txXfrm>
    </dsp:sp>
    <dsp:sp modelId="{9153A407-7299-4FBC-B603-C38DD58F40EF}">
      <dsp:nvSpPr>
        <dsp:cNvPr id="0" name=""/>
        <dsp:cNvSpPr/>
      </dsp:nvSpPr>
      <dsp:spPr>
        <a:xfrm>
          <a:off x="4069720" y="175574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1799632"/>
        <a:ext cx="18331" cy="3666"/>
      </dsp:txXfrm>
    </dsp:sp>
    <dsp:sp modelId="{67595FE5-1979-4F1D-A92B-7459F1C59712}">
      <dsp:nvSpPr>
        <dsp:cNvPr id="0" name=""/>
        <dsp:cNvSpPr/>
      </dsp:nvSpPr>
      <dsp:spPr>
        <a:xfrm>
          <a:off x="2477447"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5: </a:t>
          </a:r>
          <a:r>
            <a:rPr lang="en-US" sz="1800" kern="1200" dirty="0"/>
            <a:t>Identity and Access</a:t>
          </a:r>
        </a:p>
      </dsp:txBody>
      <dsp:txXfrm>
        <a:off x="2477447" y="1323244"/>
        <a:ext cx="1594072" cy="956443"/>
      </dsp:txXfrm>
    </dsp:sp>
    <dsp:sp modelId="{3DEA9A00-3B3E-43F0-BFEA-DE0C3DBF67DB}">
      <dsp:nvSpPr>
        <dsp:cNvPr id="0" name=""/>
        <dsp:cNvSpPr/>
      </dsp:nvSpPr>
      <dsp:spPr>
        <a:xfrm>
          <a:off x="1313774" y="2277887"/>
          <a:ext cx="3921418" cy="336036"/>
        </a:xfrm>
        <a:custGeom>
          <a:avLst/>
          <a:gdLst/>
          <a:ahLst/>
          <a:cxnLst/>
          <a:rect l="0" t="0" r="0" b="0"/>
          <a:pathLst>
            <a:path>
              <a:moveTo>
                <a:pt x="3921418" y="0"/>
              </a:moveTo>
              <a:lnTo>
                <a:pt x="3921418" y="185118"/>
              </a:lnTo>
              <a:lnTo>
                <a:pt x="0" y="185118"/>
              </a:lnTo>
              <a:lnTo>
                <a:pt x="0" y="33603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6020" y="2444072"/>
        <a:ext cx="196926" cy="3666"/>
      </dsp:txXfrm>
    </dsp:sp>
    <dsp:sp modelId="{EAA0E288-9E99-4E35-9E84-D33BDDE5C352}">
      <dsp:nvSpPr>
        <dsp:cNvPr id="0" name=""/>
        <dsp:cNvSpPr/>
      </dsp:nvSpPr>
      <dsp:spPr>
        <a:xfrm>
          <a:off x="4438156"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6: </a:t>
          </a:r>
          <a:r>
            <a:rPr lang="en-US" sz="1800" kern="1200" dirty="0"/>
            <a:t>Security</a:t>
          </a:r>
        </a:p>
      </dsp:txBody>
      <dsp:txXfrm>
        <a:off x="4438156" y="1323244"/>
        <a:ext cx="1594072" cy="956443"/>
      </dsp:txXfrm>
    </dsp:sp>
    <dsp:sp modelId="{3DD34EBE-5D23-4BF6-A2E0-41A0377C43E6}">
      <dsp:nvSpPr>
        <dsp:cNvPr id="0" name=""/>
        <dsp:cNvSpPr/>
      </dsp:nvSpPr>
      <dsp:spPr>
        <a:xfrm>
          <a:off x="2109011" y="3078826"/>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3122712"/>
        <a:ext cx="18331" cy="3666"/>
      </dsp:txXfrm>
    </dsp:sp>
    <dsp:sp modelId="{A09B9051-03F2-4FD0-9969-CF09DF068911}">
      <dsp:nvSpPr>
        <dsp:cNvPr id="0" name=""/>
        <dsp:cNvSpPr/>
      </dsp:nvSpPr>
      <dsp:spPr>
        <a:xfrm>
          <a:off x="516738" y="2646324"/>
          <a:ext cx="1594072" cy="956443"/>
        </a:xfrm>
        <a:prstGeom prst="rect">
          <a:avLst/>
        </a:prstGeom>
        <a:solidFill>
          <a:schemeClr val="accent5">
            <a:hueOff val="0"/>
            <a:satOff val="0"/>
            <a:lumOff val="0"/>
            <a:alphaOff val="0"/>
          </a:scheme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7: </a:t>
          </a:r>
          <a:r>
            <a:rPr lang="en-US" sz="1800" kern="1200" dirty="0"/>
            <a:t>Monitor and Alerts</a:t>
          </a:r>
        </a:p>
      </dsp:txBody>
      <dsp:txXfrm>
        <a:off x="516738" y="2646324"/>
        <a:ext cx="1594072" cy="956443"/>
      </dsp:txXfrm>
    </dsp:sp>
    <dsp:sp modelId="{80B169B7-4FF1-4093-9A05-C9AD95A87E37}">
      <dsp:nvSpPr>
        <dsp:cNvPr id="0" name=""/>
        <dsp:cNvSpPr/>
      </dsp:nvSpPr>
      <dsp:spPr>
        <a:xfrm>
          <a:off x="4069720" y="3078826"/>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3122712"/>
        <a:ext cx="18331" cy="3666"/>
      </dsp:txXfrm>
    </dsp:sp>
    <dsp:sp modelId="{BEB9F3D8-0730-41F8-8C71-1E3F25EC9BAA}">
      <dsp:nvSpPr>
        <dsp:cNvPr id="0" name=""/>
        <dsp:cNvSpPr/>
      </dsp:nvSpPr>
      <dsp:spPr>
        <a:xfrm>
          <a:off x="2477447" y="264632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8: </a:t>
          </a:r>
          <a:r>
            <a:rPr lang="en-US" sz="1800" kern="1200" dirty="0"/>
            <a:t>Cost Management</a:t>
          </a:r>
        </a:p>
      </dsp:txBody>
      <dsp:txXfrm>
        <a:off x="2477447" y="2646324"/>
        <a:ext cx="1594072" cy="956443"/>
      </dsp:txXfrm>
    </dsp:sp>
    <dsp:sp modelId="{DADE4EAC-D391-4177-A09C-FB88E23FBD7A}">
      <dsp:nvSpPr>
        <dsp:cNvPr id="0" name=""/>
        <dsp:cNvSpPr/>
      </dsp:nvSpPr>
      <dsp:spPr>
        <a:xfrm>
          <a:off x="3270977" y="3600967"/>
          <a:ext cx="1964216" cy="336200"/>
        </a:xfrm>
        <a:custGeom>
          <a:avLst/>
          <a:gdLst/>
          <a:ahLst/>
          <a:cxnLst/>
          <a:rect l="0" t="0" r="0" b="0"/>
          <a:pathLst>
            <a:path>
              <a:moveTo>
                <a:pt x="1964216" y="0"/>
              </a:moveTo>
              <a:lnTo>
                <a:pt x="1964216" y="185200"/>
              </a:lnTo>
              <a:lnTo>
                <a:pt x="0" y="185200"/>
              </a:lnTo>
              <a:lnTo>
                <a:pt x="0" y="33620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3130" y="3767234"/>
        <a:ext cx="99908" cy="3666"/>
      </dsp:txXfrm>
    </dsp:sp>
    <dsp:sp modelId="{6A70A7D4-712C-4AE7-9ED6-652050016F1B}">
      <dsp:nvSpPr>
        <dsp:cNvPr id="0" name=""/>
        <dsp:cNvSpPr/>
      </dsp:nvSpPr>
      <dsp:spPr>
        <a:xfrm>
          <a:off x="4438156" y="264632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9: </a:t>
          </a:r>
          <a:r>
            <a:rPr lang="en-US" sz="1800" kern="1200"/>
            <a:t>Automation and DevOps</a:t>
          </a:r>
        </a:p>
      </dsp:txBody>
      <dsp:txXfrm>
        <a:off x="4438156" y="2646324"/>
        <a:ext cx="1594072" cy="956443"/>
      </dsp:txXfrm>
    </dsp:sp>
    <dsp:sp modelId="{7E46758D-23D7-4CA1-8E65-E55B6623282C}">
      <dsp:nvSpPr>
        <dsp:cNvPr id="0" name=""/>
        <dsp:cNvSpPr/>
      </dsp:nvSpPr>
      <dsp:spPr>
        <a:xfrm>
          <a:off x="2473940" y="3969568"/>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10: </a:t>
          </a:r>
          <a:r>
            <a:rPr lang="en-US" sz="1800" kern="1200"/>
            <a:t>Core Network</a:t>
          </a:r>
        </a:p>
      </dsp:txBody>
      <dsp:txXfrm>
        <a:off x="2473940" y="3969568"/>
        <a:ext cx="1594072" cy="95644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36CC2D-3DB2-1F41-BC2A-4FBE0491F7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E2F5A9-307E-6E4E-9CB6-15D4C26680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58830-DBBA-3141-8AA0-46484002B111}" type="datetimeFigureOut">
              <a:rPr lang="en-US" smtClean="0"/>
              <a:t>5/10/2019</a:t>
            </a:fld>
            <a:endParaRPr lang="en-US"/>
          </a:p>
        </p:txBody>
      </p:sp>
      <p:sp>
        <p:nvSpPr>
          <p:cNvPr id="4" name="Footer Placeholder 3">
            <a:extLst>
              <a:ext uri="{FF2B5EF4-FFF2-40B4-BE49-F238E27FC236}">
                <a16:creationId xmlns:a16="http://schemas.microsoft.com/office/drawing/2014/main" id="{202D1992-A99C-EE40-A6D9-F9CB86099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95844C-B836-B941-BA85-340ECD6D3D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DE6774-6DC4-F54A-B8FC-0BCD76508E1B}" type="slidenum">
              <a:rPr lang="en-US" smtClean="0"/>
              <a:t>‹#›</a:t>
            </a:fld>
            <a:endParaRPr lang="en-US"/>
          </a:p>
        </p:txBody>
      </p:sp>
    </p:spTree>
    <p:extLst>
      <p:ext uri="{BB962C8B-B14F-4D97-AF65-F5344CB8AC3E}">
        <p14:creationId xmlns:p14="http://schemas.microsoft.com/office/powerpoint/2010/main" val="1469868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FC37E-62BC-491D-80B1-3C40243AC4BB}" type="datetimeFigureOut">
              <a:rPr lang="en-US" smtClean="0"/>
              <a:t>5/10/2019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1EB25-A4E3-475F-8636-A1F67BD31B35}" type="slidenum">
              <a:rPr lang="en-US" smtClean="0"/>
              <a:t>‹#›</a:t>
            </a:fld>
            <a:endParaRPr lang="en-US"/>
          </a:p>
        </p:txBody>
      </p:sp>
    </p:spTree>
    <p:extLst>
      <p:ext uri="{BB962C8B-B14F-4D97-AF65-F5344CB8AC3E}">
        <p14:creationId xmlns:p14="http://schemas.microsoft.com/office/powerpoint/2010/main" val="410826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microsoft.com/en-us/azure/azure-monitor/platform/view-designer-filte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microsoft.com/en-us/azure/role-based-access-control/overvie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Hello everyone and thanks for joining today’s webinar on Azure Monitor, a great way to monitor your workloads deployed in your Azure environment.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Today we will be going over what Azure Monitor is and how it can help you gain confidence in your Azure workloads.</a:t>
            </a:r>
          </a:p>
        </p:txBody>
      </p:sp>
      <p:sp>
        <p:nvSpPr>
          <p:cNvPr id="4" name="Slide Number Placeholder 3"/>
          <p:cNvSpPr>
            <a:spLocks noGrp="1"/>
          </p:cNvSpPr>
          <p:nvPr>
            <p:ph type="sldNum" sz="quarter" idx="5"/>
          </p:nvPr>
        </p:nvSpPr>
        <p:spPr/>
        <p:txBody>
          <a:bodyPr/>
          <a:lstStyle/>
          <a:p>
            <a:fld id="{CF71EB25-A4E3-475F-8636-A1F67BD31B35}" type="slidenum">
              <a:rPr lang="en-US" smtClean="0"/>
              <a:t>1</a:t>
            </a:fld>
            <a:endParaRPr lang="en-US"/>
          </a:p>
        </p:txBody>
      </p:sp>
    </p:spTree>
    <p:extLst>
      <p:ext uri="{BB962C8B-B14F-4D97-AF65-F5344CB8AC3E}">
        <p14:creationId xmlns:p14="http://schemas.microsoft.com/office/powerpoint/2010/main" val="61665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and foremost, what type of data does Azure Monitor collect?  Azure Monitor collects operation, management, health, and performance data on 5 key areas: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Azure Tenant</a:t>
            </a:r>
          </a:p>
          <a:p>
            <a:pPr marL="628650" lvl="1" indent="-171450">
              <a:buFont typeface="Arial" panose="020B0604020202020204" pitchFamily="34" charset="0"/>
              <a:buChar char="•"/>
            </a:pPr>
            <a:r>
              <a:rPr lang="en-US" dirty="0"/>
              <a:t>Azure Subscriptions </a:t>
            </a:r>
          </a:p>
          <a:p>
            <a:pPr marL="628650" lvl="1" indent="-171450">
              <a:buFont typeface="Arial" panose="020B0604020202020204" pitchFamily="34" charset="0"/>
              <a:buChar char="•"/>
            </a:pPr>
            <a:r>
              <a:rPr lang="en-US" dirty="0"/>
              <a:t>Azure Resources</a:t>
            </a:r>
          </a:p>
          <a:p>
            <a:pPr marL="628650" lvl="1" indent="-171450">
              <a:buFont typeface="Arial" panose="020B0604020202020204" pitchFamily="34" charset="0"/>
              <a:buChar char="•"/>
            </a:pPr>
            <a:r>
              <a:rPr lang="en-US" dirty="0"/>
              <a:t>Applications </a:t>
            </a:r>
          </a:p>
          <a:p>
            <a:pPr marL="628650" lvl="1" indent="-171450">
              <a:buFont typeface="Arial" panose="020B0604020202020204" pitchFamily="34" charset="0"/>
              <a:buChar char="•"/>
            </a:pPr>
            <a:r>
              <a:rPr lang="en-US" dirty="0"/>
              <a:t>Guest Operating Systems</a:t>
            </a:r>
          </a:p>
          <a:p>
            <a:pPr marL="171450" lvl="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Resource, subscription, and tenant monitoring track data about the Azure framework itself, each covering items such as created date, modified date, last modifier,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Platform independent application data is collected to describe the performance of the code running in Azure.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Guest OS data is collected to give specifics around the types of VM operating systems you have hosted in Azure, another cloud service, or even on-premises.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lvl="0" indent="-171450">
              <a:buFont typeface="Arial" panose="020B0604020202020204" pitchFamily="34" charset="0"/>
              <a:buChar char="•"/>
            </a:pPr>
            <a:r>
              <a:rPr lang="en-US" dirty="0"/>
              <a:t>And that is one item, to be sure to make note of here, is the capability to mix cloud and on-premises Guest Operating System data within Azure Monitor.  </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can allow for a single pane of glass into the health, operation, management, and performance of all of your resources regardless of their physical location (on-prem, Azure, or another cloud service)</a:t>
            </a:r>
          </a:p>
        </p:txBody>
      </p:sp>
      <p:sp>
        <p:nvSpPr>
          <p:cNvPr id="4" name="Slide Number Placeholder 3"/>
          <p:cNvSpPr>
            <a:spLocks noGrp="1"/>
          </p:cNvSpPr>
          <p:nvPr>
            <p:ph type="sldNum" sz="quarter" idx="5"/>
          </p:nvPr>
        </p:nvSpPr>
        <p:spPr/>
        <p:txBody>
          <a:bodyPr/>
          <a:lstStyle/>
          <a:p>
            <a:fld id="{CF71EB25-A4E3-475F-8636-A1F67BD31B35}" type="slidenum">
              <a:rPr lang="en-US" smtClean="0"/>
              <a:t>10</a:t>
            </a:fld>
            <a:endParaRPr lang="en-US"/>
          </a:p>
        </p:txBody>
      </p:sp>
    </p:spTree>
    <p:extLst>
      <p:ext uri="{BB962C8B-B14F-4D97-AF65-F5344CB8AC3E}">
        <p14:creationId xmlns:p14="http://schemas.microsoft.com/office/powerpoint/2010/main" val="3258104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Azure Monitor data that is being collected comes in two forms, Metrics and Logs as we mentioned previously.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Metrics are numerical values that describe an Azure system at a point in time.  These are known for being lightweight and capable of near real-time reporting.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Using the Metrics Explorer (shown in the upper left), you can easily graph these metrics over time to see trends and outliers in a more visual manner.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Logs, on the other hand, are different types of data that is organized into records of varying properties (not necessarily numeric.)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This data is usually telemetry data like events or traces.  Using Log Analytics (shown in the upper right), you can query this data to uncover patters.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Like the Metrics Explorer, this data can be then turned into a graphical format for easy reporting. </a:t>
            </a: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11</a:t>
            </a:fld>
            <a:endParaRPr lang="en-US"/>
          </a:p>
        </p:txBody>
      </p:sp>
    </p:spTree>
    <p:extLst>
      <p:ext uri="{BB962C8B-B14F-4D97-AF65-F5344CB8AC3E}">
        <p14:creationId xmlns:p14="http://schemas.microsoft.com/office/powerpoint/2010/main" val="180227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Shown is a blown-up view of a visual created with the Metrics Explorer showing the TREND of Average CPU Percentage across time on two separate instances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Graphs such as the one shown can be generated in under a minute and can be pinned to your Azure dashboard for easy visibility.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Graphs can also be the foundation for an alert, giving you visibility into where you really would like to place that threshold to ensure you are not over alerting or under alerting. (Boy who cried wolf scenario)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case, perhaps 30% is a good number as it only hits once in the time range shown, however this decision should really be determined only after you ensure proper sized machines (perhaps this shows you should actually up the number of cores for instance depending on where you would like your idle CPU time to be)</a:t>
            </a:r>
          </a:p>
        </p:txBody>
      </p:sp>
      <p:sp>
        <p:nvSpPr>
          <p:cNvPr id="4" name="Slide Number Placeholder 3"/>
          <p:cNvSpPr>
            <a:spLocks noGrp="1"/>
          </p:cNvSpPr>
          <p:nvPr>
            <p:ph type="sldNum" sz="quarter" idx="5"/>
          </p:nvPr>
        </p:nvSpPr>
        <p:spPr/>
        <p:txBody>
          <a:bodyPr/>
          <a:lstStyle/>
          <a:p>
            <a:fld id="{CF71EB25-A4E3-475F-8636-A1F67BD31B35}" type="slidenum">
              <a:rPr lang="en-US" smtClean="0"/>
              <a:t>12</a:t>
            </a:fld>
            <a:endParaRPr lang="en-US"/>
          </a:p>
        </p:txBody>
      </p:sp>
    </p:spTree>
    <p:extLst>
      <p:ext uri="{BB962C8B-B14F-4D97-AF65-F5344CB8AC3E}">
        <p14:creationId xmlns:p14="http://schemas.microsoft.com/office/powerpoint/2010/main" val="279221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Similarly, here is an example of Log Analytics, using the query language to display relevant log events for troubleshooting or alerting.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Notice that this data tends to be more textual (not necessarily numerical) and therefore isn’t graphed by default</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However, can be graphed to show the count of errors, average number of records per day, average time of errors, and many other items.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results can also be pinned to the dashboard and can also be the foundation of an alert rule. More on those (both visualizations and alerts) later.</a:t>
            </a:r>
          </a:p>
        </p:txBody>
      </p:sp>
      <p:sp>
        <p:nvSpPr>
          <p:cNvPr id="4" name="Slide Number Placeholder 3"/>
          <p:cNvSpPr>
            <a:spLocks noGrp="1"/>
          </p:cNvSpPr>
          <p:nvPr>
            <p:ph type="sldNum" sz="quarter" idx="5"/>
          </p:nvPr>
        </p:nvSpPr>
        <p:spPr/>
        <p:txBody>
          <a:bodyPr/>
          <a:lstStyle/>
          <a:p>
            <a:fld id="{CF71EB25-A4E3-475F-8636-A1F67BD31B35}" type="slidenum">
              <a:rPr lang="en-US" smtClean="0"/>
              <a:t>13</a:t>
            </a:fld>
            <a:endParaRPr lang="en-US"/>
          </a:p>
        </p:txBody>
      </p:sp>
    </p:spTree>
    <p:extLst>
      <p:ext uri="{BB962C8B-B14F-4D97-AF65-F5344CB8AC3E}">
        <p14:creationId xmlns:p14="http://schemas.microsoft.com/office/powerpoint/2010/main" val="19953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rPr>
              <a:t>This table summarizes the key differences between metrics and logs.  As you can see in the chart [read the chart]</a:t>
            </a:r>
          </a:p>
        </p:txBody>
      </p:sp>
      <p:sp>
        <p:nvSpPr>
          <p:cNvPr id="4" name="Slide Number Placeholder 3"/>
          <p:cNvSpPr>
            <a:spLocks noGrp="1"/>
          </p:cNvSpPr>
          <p:nvPr>
            <p:ph type="sldNum" sz="quarter" idx="5"/>
          </p:nvPr>
        </p:nvSpPr>
        <p:spPr/>
        <p:txBody>
          <a:bodyPr/>
          <a:lstStyle/>
          <a:p>
            <a:fld id="{CF71EB25-A4E3-475F-8636-A1F67BD31B35}" type="slidenum">
              <a:rPr lang="en-US" smtClean="0"/>
              <a:t>14</a:t>
            </a:fld>
            <a:endParaRPr lang="en-US"/>
          </a:p>
        </p:txBody>
      </p:sp>
    </p:spTree>
    <p:extLst>
      <p:ext uri="{BB962C8B-B14F-4D97-AF65-F5344CB8AC3E}">
        <p14:creationId xmlns:p14="http://schemas.microsoft.com/office/powerpoint/2010/main" val="384795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it is critical to consider retention when preparing for a successful Azure Monitor implementation.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Both metrics and logs are retained by default for a set period of time.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It is relatively low cost to extend this period, however it is important to optimize the retention, so you are only paying for the storage you need to use.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Also, a retention too long is adding more unnecessary hay to the haystack when trying to find that specific needle.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Metrics are available for a 90-day period at no charge.  This is expandable of course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Logs are retained at no charge for the first 31 days and is also expandable up to an infinite retention.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Data can be routed to a storage account in Azure, and expanded retention log analytics workspace, or an event hub to be piped to a local tool.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Keep in mind, as a disclaimer, Azure pricing changes frequently, so it is best to check their pricing page and calculators for specific details on all topics covered today.</a:t>
            </a:r>
          </a:p>
        </p:txBody>
      </p:sp>
      <p:sp>
        <p:nvSpPr>
          <p:cNvPr id="4" name="Slide Number Placeholder 3"/>
          <p:cNvSpPr>
            <a:spLocks noGrp="1"/>
          </p:cNvSpPr>
          <p:nvPr>
            <p:ph type="sldNum" sz="quarter" idx="5"/>
          </p:nvPr>
        </p:nvSpPr>
        <p:spPr/>
        <p:txBody>
          <a:bodyPr/>
          <a:lstStyle/>
          <a:p>
            <a:fld id="{CF71EB25-A4E3-475F-8636-A1F67BD31B35}" type="slidenum">
              <a:rPr lang="en-US" smtClean="0"/>
              <a:t>15</a:t>
            </a:fld>
            <a:endParaRPr lang="en-US"/>
          </a:p>
        </p:txBody>
      </p:sp>
    </p:spTree>
    <p:extLst>
      <p:ext uri="{BB962C8B-B14F-4D97-AF65-F5344CB8AC3E}">
        <p14:creationId xmlns:p14="http://schemas.microsoft.com/office/powerpoint/2010/main" val="3713131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have covered how Azure Monitor collects data, lets discuss how you can visualize and analyze that data.</a:t>
            </a:r>
          </a:p>
        </p:txBody>
      </p:sp>
      <p:sp>
        <p:nvSpPr>
          <p:cNvPr id="4" name="Slide Number Placeholder 3"/>
          <p:cNvSpPr>
            <a:spLocks noGrp="1"/>
          </p:cNvSpPr>
          <p:nvPr>
            <p:ph type="sldNum" sz="quarter" idx="5"/>
          </p:nvPr>
        </p:nvSpPr>
        <p:spPr/>
        <p:txBody>
          <a:bodyPr/>
          <a:lstStyle/>
          <a:p>
            <a:fld id="{CF71EB25-A4E3-475F-8636-A1F67BD31B35}" type="slidenum">
              <a:rPr lang="en-US" smtClean="0"/>
              <a:t>16</a:t>
            </a:fld>
            <a:endParaRPr lang="en-US"/>
          </a:p>
        </p:txBody>
      </p:sp>
    </p:spTree>
    <p:extLst>
      <p:ext uri="{BB962C8B-B14F-4D97-AF65-F5344CB8AC3E}">
        <p14:creationId xmlns:p14="http://schemas.microsoft.com/office/powerpoint/2010/main" val="2890030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we will be talking about how to make this flood of data consumable in order to make intelligent decisions based on that data to either save money, increase performance or availability, or even drive off threats.</a:t>
            </a:r>
          </a:p>
        </p:txBody>
      </p:sp>
      <p:sp>
        <p:nvSpPr>
          <p:cNvPr id="4" name="Slide Number Placeholder 3"/>
          <p:cNvSpPr>
            <a:spLocks noGrp="1"/>
          </p:cNvSpPr>
          <p:nvPr>
            <p:ph type="sldNum" sz="quarter" idx="5"/>
          </p:nvPr>
        </p:nvSpPr>
        <p:spPr/>
        <p:txBody>
          <a:bodyPr/>
          <a:lstStyle/>
          <a:p>
            <a:fld id="{CF71EB25-A4E3-475F-8636-A1F67BD31B35}" type="slidenum">
              <a:rPr lang="en-US" smtClean="0"/>
              <a:t>17</a:t>
            </a:fld>
            <a:endParaRPr lang="en-US"/>
          </a:p>
        </p:txBody>
      </p:sp>
    </p:spTree>
    <p:extLst>
      <p:ext uri="{BB962C8B-B14F-4D97-AF65-F5344CB8AC3E}">
        <p14:creationId xmlns:p14="http://schemas.microsoft.com/office/powerpoint/2010/main" val="3622638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Visualizing Azure Monitor data comes in 3 main forms including</a:t>
            </a:r>
          </a:p>
          <a:p>
            <a:pPr marL="628650" lvl="1" indent="-171450">
              <a:buFont typeface="Arial" panose="020B0604020202020204" pitchFamily="34" charset="0"/>
              <a:buChar char="•"/>
            </a:pPr>
            <a:r>
              <a:rPr lang="en-US" dirty="0"/>
              <a:t>Views (for lightweight visualizations usually of a single or small number of resources)</a:t>
            </a:r>
          </a:p>
          <a:p>
            <a:pPr marL="628650" lvl="1" indent="-171450">
              <a:buFont typeface="Arial" panose="020B0604020202020204" pitchFamily="34" charset="0"/>
              <a:buChar char="•"/>
            </a:pPr>
            <a:r>
              <a:rPr lang="en-US" dirty="0"/>
              <a:t>Dashboards (to make comparisons over a larger number of resources or to continuously monitor)</a:t>
            </a:r>
          </a:p>
          <a:p>
            <a:pPr marL="628650" lvl="1" indent="-171450">
              <a:buFont typeface="Arial" panose="020B0604020202020204" pitchFamily="34" charset="0"/>
              <a:buChar char="•"/>
            </a:pPr>
            <a:r>
              <a:rPr lang="en-US" dirty="0"/>
              <a:t>and Power BI (for the most advanced visualizations)</a:t>
            </a:r>
          </a:p>
        </p:txBody>
      </p:sp>
      <p:sp>
        <p:nvSpPr>
          <p:cNvPr id="4" name="Slide Number Placeholder 3"/>
          <p:cNvSpPr>
            <a:spLocks noGrp="1"/>
          </p:cNvSpPr>
          <p:nvPr>
            <p:ph type="sldNum" sz="quarter" idx="5"/>
          </p:nvPr>
        </p:nvSpPr>
        <p:spPr/>
        <p:txBody>
          <a:bodyPr/>
          <a:lstStyle/>
          <a:p>
            <a:fld id="{CF71EB25-A4E3-475F-8636-A1F67BD31B35}" type="slidenum">
              <a:rPr lang="en-US" smtClean="0"/>
              <a:t>18</a:t>
            </a:fld>
            <a:endParaRPr lang="en-US"/>
          </a:p>
        </p:txBody>
      </p:sp>
    </p:spTree>
    <p:extLst>
      <p:ext uri="{BB962C8B-B14F-4D97-AF65-F5344CB8AC3E}">
        <p14:creationId xmlns:p14="http://schemas.microsoft.com/office/powerpoint/2010/main" val="133930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Advantages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Rich visualizations for log data</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Export and import views to transfer them to other resource groups and subscriptions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Integrates into Azure itself</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Filters</a:t>
            </a:r>
            <a:r>
              <a:rPr lang="en-US" sz="1200" b="0" i="0" u="none" strike="noStrike" kern="1200" dirty="0">
                <a:solidFill>
                  <a:schemeClr val="tx1"/>
                </a:solidFill>
                <a:effectLst/>
                <a:latin typeface="+mn-lt"/>
                <a:ea typeface="+mn-ea"/>
                <a:cs typeface="+mn-cs"/>
              </a:rPr>
              <a:t> for custom parameters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Interactive, supports multi-level drill-in (view that drills into another view)</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Limitations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Supports logs but not metrics. (Workbooks are coming to help with this)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 personal views. Available to all users with access to the workspace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 automatic refresh</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Limited layout options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 support for querying across multiple workspaces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Queries are limited in response size to 8MB and query execution time of 110 seconds</a:t>
            </a:r>
          </a:p>
        </p:txBody>
      </p:sp>
      <p:sp>
        <p:nvSpPr>
          <p:cNvPr id="4" name="Slide Number Placeholder 3"/>
          <p:cNvSpPr>
            <a:spLocks noGrp="1"/>
          </p:cNvSpPr>
          <p:nvPr>
            <p:ph type="sldNum" sz="quarter" idx="5"/>
          </p:nvPr>
        </p:nvSpPr>
        <p:spPr/>
        <p:txBody>
          <a:bodyPr/>
          <a:lstStyle/>
          <a:p>
            <a:fld id="{CF71EB25-A4E3-475F-8636-A1F67BD31B35}" type="slidenum">
              <a:rPr lang="en-US" smtClean="0"/>
              <a:t>19</a:t>
            </a:fld>
            <a:endParaRPr lang="en-US"/>
          </a:p>
        </p:txBody>
      </p:sp>
    </p:spTree>
    <p:extLst>
      <p:ext uri="{BB962C8B-B14F-4D97-AF65-F5344CB8AC3E}">
        <p14:creationId xmlns:p14="http://schemas.microsoft.com/office/powerpoint/2010/main" val="230516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get started, however, I wanted to introduce myself as today’s presenter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name is Joshua Gural and I am a Sr. Consultant with Pragmatic Works.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 relatively new to Pragmatic Works, joining at the beginning of this year, but come from a strong background in Cloud Computing (with an Azure focus), traditional IT Infrastructure, and Office 365.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though Pragmatic Works is headquartered in sunny Florida, I am personally located just south of Pittsburgh, PA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my free time, I recently really enjoy exercising, being outdoors either hunting, fishing, or hiking, and spending time with my fiancée (Robin) and dog (Dexter)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who you can see in the upper right above my head with one of his many toys…had to put him in the presentation somewhere </a:t>
            </a:r>
          </a:p>
        </p:txBody>
      </p:sp>
      <p:sp>
        <p:nvSpPr>
          <p:cNvPr id="4" name="Slide Number Placeholder 3"/>
          <p:cNvSpPr>
            <a:spLocks noGrp="1"/>
          </p:cNvSpPr>
          <p:nvPr>
            <p:ph type="sldNum" sz="quarter" idx="5"/>
          </p:nvPr>
        </p:nvSpPr>
        <p:spPr/>
        <p:txBody>
          <a:bodyPr/>
          <a:lstStyle/>
          <a:p>
            <a:fld id="{405E05C3-A10D-49E7-A271-AC5346699157}" type="slidenum">
              <a:rPr lang="en-US" smtClean="0"/>
              <a:t>2</a:t>
            </a:fld>
            <a:endParaRPr lang="en-US"/>
          </a:p>
        </p:txBody>
      </p:sp>
    </p:spTree>
    <p:extLst>
      <p:ext uri="{BB962C8B-B14F-4D97-AF65-F5344CB8AC3E}">
        <p14:creationId xmlns:p14="http://schemas.microsoft.com/office/powerpoint/2010/main" val="403402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Advantages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Visualizations can be pinned to dashboard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Supports both metrics and logs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Combine data from multiple sources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Option for personal or shared dashboards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Integrated with Azure </a:t>
            </a:r>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role-based authentication (RBAC)</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Automatic refresh. Metrics refresh minimum of five minutes. Logs refresh at one minute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Flexible layout options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Full screen mode</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Limitations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Limited control over visualizations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Log charts are limited to last 30 days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Log charts can only be pinned to shared dashboards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 interactivity with dashboard data</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Limited contextual drill-down</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20</a:t>
            </a:fld>
            <a:endParaRPr lang="en-US"/>
          </a:p>
        </p:txBody>
      </p:sp>
    </p:spTree>
    <p:extLst>
      <p:ext uri="{BB962C8B-B14F-4D97-AF65-F5344CB8AC3E}">
        <p14:creationId xmlns:p14="http://schemas.microsoft.com/office/powerpoint/2010/main" val="1341116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Advantages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Rich visualizations and interactivity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Easy to share throughout your organization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Integration with multiple data sources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Better performance</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Limitations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Supports logs but not metrics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Can't manage dashboards and models in Azure itself</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Limitation on result size and refresh</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Limited data refresh of eight times per day</a:t>
            </a:r>
          </a:p>
        </p:txBody>
      </p:sp>
      <p:sp>
        <p:nvSpPr>
          <p:cNvPr id="4" name="Slide Number Placeholder 3"/>
          <p:cNvSpPr>
            <a:spLocks noGrp="1"/>
          </p:cNvSpPr>
          <p:nvPr>
            <p:ph type="sldNum" sz="quarter" idx="5"/>
          </p:nvPr>
        </p:nvSpPr>
        <p:spPr/>
        <p:txBody>
          <a:bodyPr/>
          <a:lstStyle/>
          <a:p>
            <a:fld id="{CF71EB25-A4E3-475F-8636-A1F67BD31B35}" type="slidenum">
              <a:rPr lang="en-US" smtClean="0"/>
              <a:t>21</a:t>
            </a:fld>
            <a:endParaRPr lang="en-US"/>
          </a:p>
        </p:txBody>
      </p:sp>
    </p:spTree>
    <p:extLst>
      <p:ext uri="{BB962C8B-B14F-4D97-AF65-F5344CB8AC3E}">
        <p14:creationId xmlns:p14="http://schemas.microsoft.com/office/powerpoint/2010/main" val="3768115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know how to analyze this data into meaningful visualizations, lets discuss what you can do with this data.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can you respond to the items identified in the previous step?</a:t>
            </a:r>
          </a:p>
        </p:txBody>
      </p:sp>
      <p:sp>
        <p:nvSpPr>
          <p:cNvPr id="4" name="Slide Number Placeholder 3"/>
          <p:cNvSpPr>
            <a:spLocks noGrp="1"/>
          </p:cNvSpPr>
          <p:nvPr>
            <p:ph type="sldNum" sz="quarter" idx="5"/>
          </p:nvPr>
        </p:nvSpPr>
        <p:spPr/>
        <p:txBody>
          <a:bodyPr/>
          <a:lstStyle/>
          <a:p>
            <a:fld id="{CF71EB25-A4E3-475F-8636-A1F67BD31B35}" type="slidenum">
              <a:rPr lang="en-US" smtClean="0"/>
              <a:t>22</a:t>
            </a:fld>
            <a:endParaRPr lang="en-US"/>
          </a:p>
        </p:txBody>
      </p:sp>
    </p:spTree>
    <p:extLst>
      <p:ext uri="{BB962C8B-B14F-4D97-AF65-F5344CB8AC3E}">
        <p14:creationId xmlns:p14="http://schemas.microsoft.com/office/powerpoint/2010/main" val="43979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Visualizations are great, but it’s only half the story.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that you know there are unwelcome patters or outliers, what do you do with it?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how can you avoid constantly checking your dashboard?</a:t>
            </a:r>
          </a:p>
        </p:txBody>
      </p:sp>
      <p:sp>
        <p:nvSpPr>
          <p:cNvPr id="4" name="Slide Number Placeholder 3"/>
          <p:cNvSpPr>
            <a:spLocks noGrp="1"/>
          </p:cNvSpPr>
          <p:nvPr>
            <p:ph type="sldNum" sz="quarter" idx="5"/>
          </p:nvPr>
        </p:nvSpPr>
        <p:spPr/>
        <p:txBody>
          <a:bodyPr/>
          <a:lstStyle/>
          <a:p>
            <a:fld id="{CF71EB25-A4E3-475F-8636-A1F67BD31B35}" type="slidenum">
              <a:rPr lang="en-US" smtClean="0"/>
              <a:t>23</a:t>
            </a:fld>
            <a:endParaRPr lang="en-US"/>
          </a:p>
        </p:txBody>
      </p:sp>
    </p:spTree>
    <p:extLst>
      <p:ext uri="{BB962C8B-B14F-4D97-AF65-F5344CB8AC3E}">
        <p14:creationId xmlns:p14="http://schemas.microsoft.com/office/powerpoint/2010/main" val="4214176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huge part of Azure Monitor is Alert Logic.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graphic shows how the Alert Logic workflow helps to limit the amount of effort you need to put in to Azure Monitor to gain the desired returns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Alerts start with a record, either a metric or a log, that is stored in Azure Monitor.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An Alert rule, created by you with thresholds you set, analyze the log storage environment, waiting for a trigger.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Once the Alert Rule identifies an event that surpasses the threshold, the Alert Trigger is activated in one of two ways: Automations and/or Alerts.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Alert Triggers are organized into an entity called “Action Groups”</a:t>
            </a:r>
          </a:p>
        </p:txBody>
      </p:sp>
      <p:sp>
        <p:nvSpPr>
          <p:cNvPr id="4" name="Slide Number Placeholder 3"/>
          <p:cNvSpPr>
            <a:spLocks noGrp="1"/>
          </p:cNvSpPr>
          <p:nvPr>
            <p:ph type="sldNum" sz="quarter" idx="5"/>
          </p:nvPr>
        </p:nvSpPr>
        <p:spPr/>
        <p:txBody>
          <a:bodyPr/>
          <a:lstStyle/>
          <a:p>
            <a:fld id="{405E05C3-A10D-49E7-A271-AC5346699157}" type="slidenum">
              <a:rPr lang="en-US" smtClean="0"/>
              <a:t>24</a:t>
            </a:fld>
            <a:endParaRPr lang="en-US"/>
          </a:p>
        </p:txBody>
      </p:sp>
    </p:spTree>
    <p:extLst>
      <p:ext uri="{BB962C8B-B14F-4D97-AF65-F5344CB8AC3E}">
        <p14:creationId xmlns:p14="http://schemas.microsoft.com/office/powerpoint/2010/main" val="425761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Action Groups are a way to organize your Triggers into meaningful and reusable segments.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set alert and automation actions inside an action group in order to reuse the same actions in the future.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Required fields include Action Group Name, Short Name, Subscription, and a Resource Group, as well as type… (or types) of actions which includes [read list above]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One Best practice with an action group is to keep the scope of the action group isolated to the resource group it lives in (for efficiency purposes)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Additionally it is best to repurposing action groups as much as possible to limit the number of overall action groups</a:t>
            </a:r>
          </a:p>
        </p:txBody>
      </p:sp>
      <p:sp>
        <p:nvSpPr>
          <p:cNvPr id="4" name="Slide Number Placeholder 3"/>
          <p:cNvSpPr>
            <a:spLocks noGrp="1"/>
          </p:cNvSpPr>
          <p:nvPr>
            <p:ph type="sldNum" sz="quarter" idx="5"/>
          </p:nvPr>
        </p:nvSpPr>
        <p:spPr/>
        <p:txBody>
          <a:bodyPr/>
          <a:lstStyle/>
          <a:p>
            <a:fld id="{405E05C3-A10D-49E7-A271-AC5346699157}" type="slidenum">
              <a:rPr lang="en-US" smtClean="0"/>
              <a:t>25</a:t>
            </a:fld>
            <a:endParaRPr lang="en-US"/>
          </a:p>
        </p:txBody>
      </p:sp>
    </p:spTree>
    <p:extLst>
      <p:ext uri="{BB962C8B-B14F-4D97-AF65-F5344CB8AC3E}">
        <p14:creationId xmlns:p14="http://schemas.microsoft.com/office/powerpoint/2010/main" val="3876725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 the two overall options with Action Groups, we will start with Alerts which is an excellent way to be able to be notified on a set of criteria without having to live in the portal and watch your created visualizations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[read metrics rules and log rules]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Options for alerting is quite extensive, allowing for email, SMS, push notification, and/or voice out of the box given an alert trigger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needed, these alert options can be mixed as well, both in multiple techniques and multiple people/groups</a:t>
            </a:r>
          </a:p>
        </p:txBody>
      </p:sp>
      <p:sp>
        <p:nvSpPr>
          <p:cNvPr id="4" name="Slide Number Placeholder 3"/>
          <p:cNvSpPr>
            <a:spLocks noGrp="1"/>
          </p:cNvSpPr>
          <p:nvPr>
            <p:ph type="sldNum" sz="quarter" idx="5"/>
          </p:nvPr>
        </p:nvSpPr>
        <p:spPr/>
        <p:txBody>
          <a:bodyPr/>
          <a:lstStyle/>
          <a:p>
            <a:fld id="{CF71EB25-A4E3-475F-8636-A1F67BD31B35}" type="slidenum">
              <a:rPr lang="en-US" smtClean="0"/>
              <a:t>26</a:t>
            </a:fld>
            <a:endParaRPr lang="en-US"/>
          </a:p>
        </p:txBody>
      </p:sp>
    </p:spTree>
    <p:extLst>
      <p:ext uri="{BB962C8B-B14F-4D97-AF65-F5344CB8AC3E}">
        <p14:creationId xmlns:p14="http://schemas.microsoft.com/office/powerpoint/2010/main" val="1341687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other half of an alert trigger is Automation.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you find yourself always performing the same set of steps each time you get an alert, automation would be a great way to reduce the time you spend in the Azure portal performing repetitive tasks.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Automation exists in the following formats with various use cases including [read bullet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shown in the image, if you get an alert every time you have a processor time greater than 80% you expand to another instance, up to a maximum of 5 in which case you reevaluate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use case (and countless others) can be created in Automation to reduce the effort your team needs to expend.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workflow also has caps to ensure your costs aren’t outrun as well (in this example maximum of 5 instances, then perhaps send an email for approval to go beyond that)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Similarly, when the load is lower, Automation can trigger a descale of the environment as well to reduce costs (Microsoft likes to call this rightsizing, and it can be done automatically)</a:t>
            </a:r>
          </a:p>
        </p:txBody>
      </p:sp>
      <p:sp>
        <p:nvSpPr>
          <p:cNvPr id="4" name="Slide Number Placeholder 3"/>
          <p:cNvSpPr>
            <a:spLocks noGrp="1"/>
          </p:cNvSpPr>
          <p:nvPr>
            <p:ph type="sldNum" sz="quarter" idx="5"/>
          </p:nvPr>
        </p:nvSpPr>
        <p:spPr/>
        <p:txBody>
          <a:bodyPr/>
          <a:lstStyle/>
          <a:p>
            <a:fld id="{CF71EB25-A4E3-475F-8636-A1F67BD31B35}" type="slidenum">
              <a:rPr lang="en-US" smtClean="0"/>
              <a:t>27</a:t>
            </a:fld>
            <a:endParaRPr lang="en-US"/>
          </a:p>
        </p:txBody>
      </p:sp>
    </p:spTree>
    <p:extLst>
      <p:ext uri="{BB962C8B-B14F-4D97-AF65-F5344CB8AC3E}">
        <p14:creationId xmlns:p14="http://schemas.microsoft.com/office/powerpoint/2010/main" val="2029514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we’re going to discuss the last stage of the 4 step breakdown, Integrations and Export in Azure Monitor</a:t>
            </a:r>
          </a:p>
        </p:txBody>
      </p:sp>
      <p:sp>
        <p:nvSpPr>
          <p:cNvPr id="4" name="Slide Number Placeholder 3"/>
          <p:cNvSpPr>
            <a:spLocks noGrp="1"/>
          </p:cNvSpPr>
          <p:nvPr>
            <p:ph type="sldNum" sz="quarter" idx="5"/>
          </p:nvPr>
        </p:nvSpPr>
        <p:spPr/>
        <p:txBody>
          <a:bodyPr/>
          <a:lstStyle/>
          <a:p>
            <a:fld id="{CF71EB25-A4E3-475F-8636-A1F67BD31B35}" type="slidenum">
              <a:rPr lang="en-US" smtClean="0"/>
              <a:t>28</a:t>
            </a:fld>
            <a:endParaRPr lang="en-US"/>
          </a:p>
        </p:txBody>
      </p:sp>
    </p:spTree>
    <p:extLst>
      <p:ext uri="{BB962C8B-B14F-4D97-AF65-F5344CB8AC3E}">
        <p14:creationId xmlns:p14="http://schemas.microsoft.com/office/powerpoint/2010/main" val="697632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Answering the question, “How can this data be used outside of Azure Monitor” will be analyzed here, as well as how it can integrate with other solutions both inside and outside of Azure.</a:t>
            </a:r>
          </a:p>
        </p:txBody>
      </p:sp>
      <p:sp>
        <p:nvSpPr>
          <p:cNvPr id="4" name="Slide Number Placeholder 3"/>
          <p:cNvSpPr>
            <a:spLocks noGrp="1"/>
          </p:cNvSpPr>
          <p:nvPr>
            <p:ph type="sldNum" sz="quarter" idx="5"/>
          </p:nvPr>
        </p:nvSpPr>
        <p:spPr/>
        <p:txBody>
          <a:bodyPr/>
          <a:lstStyle/>
          <a:p>
            <a:fld id="{CF71EB25-A4E3-475F-8636-A1F67BD31B35}" type="slidenum">
              <a:rPr lang="en-US" smtClean="0"/>
              <a:t>29</a:t>
            </a:fld>
            <a:endParaRPr lang="en-US"/>
          </a:p>
        </p:txBody>
      </p:sp>
    </p:spTree>
    <p:extLst>
      <p:ext uri="{BB962C8B-B14F-4D97-AF65-F5344CB8AC3E}">
        <p14:creationId xmlns:p14="http://schemas.microsoft.com/office/powerpoint/2010/main" val="194709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we will be going over Azure Monitor</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what it is </a:t>
            </a:r>
          </a:p>
          <a:p>
            <a:pPr marL="628650" lvl="1" indent="-171450">
              <a:buFont typeface="Arial" panose="020B0604020202020204" pitchFamily="34" charset="0"/>
              <a:buChar char="•"/>
            </a:pPr>
            <a:r>
              <a:rPr lang="en-US" dirty="0"/>
              <a:t>how it can help you on a day to day basis as an IT professional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will also touch on some best practices and guidelines for implementation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order to do so, we will be breaking Azure Monitor down into 4 main steps: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Data collection</a:t>
            </a:r>
          </a:p>
          <a:p>
            <a:pPr marL="628650" lvl="1" indent="-171450">
              <a:buFont typeface="Arial" panose="020B0604020202020204" pitchFamily="34" charset="0"/>
              <a:buChar char="•"/>
            </a:pPr>
            <a:r>
              <a:rPr lang="en-US" dirty="0"/>
              <a:t>Data Visualization and analysis</a:t>
            </a:r>
          </a:p>
          <a:p>
            <a:pPr marL="628650" lvl="1" indent="-171450">
              <a:buFont typeface="Arial" panose="020B0604020202020204" pitchFamily="34" charset="0"/>
              <a:buChar char="•"/>
            </a:pPr>
            <a:r>
              <a:rPr lang="en-US" dirty="0"/>
              <a:t>Data Response</a:t>
            </a:r>
          </a:p>
          <a:p>
            <a:pPr marL="628650" lvl="1" indent="-171450">
              <a:buFont typeface="Arial" panose="020B0604020202020204" pitchFamily="34" charset="0"/>
              <a:buChar char="•"/>
            </a:pPr>
            <a:r>
              <a:rPr lang="en-US" dirty="0"/>
              <a:t>and Data integration &amp; export both inside of Azure and third-party applications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Finally, we will touch on the Azure Scaffold, and how Monitor fits into this concept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after the presentation, I will try to answer as many questions as I can in the time, we have today, but can always be contacted as a follow up to discuss items further</a:t>
            </a:r>
          </a:p>
        </p:txBody>
      </p:sp>
      <p:sp>
        <p:nvSpPr>
          <p:cNvPr id="4" name="Slide Number Placeholder 3"/>
          <p:cNvSpPr>
            <a:spLocks noGrp="1"/>
          </p:cNvSpPr>
          <p:nvPr>
            <p:ph type="sldNum" sz="quarter" idx="5"/>
          </p:nvPr>
        </p:nvSpPr>
        <p:spPr/>
        <p:txBody>
          <a:bodyPr/>
          <a:lstStyle/>
          <a:p>
            <a:fld id="{CF71EB25-A4E3-475F-8636-A1F67BD31B35}" type="slidenum">
              <a:rPr lang="en-US" smtClean="0"/>
              <a:t>3</a:t>
            </a:fld>
            <a:endParaRPr lang="en-US"/>
          </a:p>
        </p:txBody>
      </p:sp>
    </p:spTree>
    <p:extLst>
      <p:ext uri="{BB962C8B-B14F-4D97-AF65-F5344CB8AC3E}">
        <p14:creationId xmlns:p14="http://schemas.microsoft.com/office/powerpoint/2010/main" val="3589077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get data out of Azure, Integrations lie in 3 main areas, event hubs, logic apps, APIs.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Azure Event Hubs can be used as a streaming platform that is ideal for streaming Monitor data out to a 3</a:t>
            </a:r>
            <a:r>
              <a:rPr lang="en-US" baseline="30000" dirty="0"/>
              <a:t>rd</a:t>
            </a:r>
            <a:r>
              <a:rPr lang="en-US" dirty="0"/>
              <a:t> party SIEM tool or other monitoring solutions.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Azure Logic Apps can be used to build much more advanced workflows and automations within Azure, but also allow integrations with a number of 3</a:t>
            </a:r>
            <a:r>
              <a:rPr lang="en-US" baseline="30000" dirty="0"/>
              <a:t>rd</a:t>
            </a:r>
            <a:r>
              <a:rPr lang="en-US" dirty="0"/>
              <a:t> party systems out of the box.</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From there, the Azure Monitor data is accessible with an API to enable countless other custom integrations as necessary</a:t>
            </a:r>
          </a:p>
        </p:txBody>
      </p:sp>
      <p:sp>
        <p:nvSpPr>
          <p:cNvPr id="4" name="Slide Number Placeholder 3"/>
          <p:cNvSpPr>
            <a:spLocks noGrp="1"/>
          </p:cNvSpPr>
          <p:nvPr>
            <p:ph type="sldNum" sz="quarter" idx="5"/>
          </p:nvPr>
        </p:nvSpPr>
        <p:spPr/>
        <p:txBody>
          <a:bodyPr/>
          <a:lstStyle/>
          <a:p>
            <a:fld id="{CF71EB25-A4E3-475F-8636-A1F67BD31B35}" type="slidenum">
              <a:rPr lang="en-US" smtClean="0"/>
              <a:t>30</a:t>
            </a:fld>
            <a:endParaRPr lang="en-US"/>
          </a:p>
        </p:txBody>
      </p:sp>
    </p:spTree>
    <p:extLst>
      <p:ext uri="{BB962C8B-B14F-4D97-AF65-F5344CB8AC3E}">
        <p14:creationId xmlns:p14="http://schemas.microsoft.com/office/powerpoint/2010/main" val="3672883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now we will be discussing items WITHIN AZURE that integrates with Azure Monitor.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image shows the Azure Workloads that are associated with monitoring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Up to this point in our conversation today, we’ve discussed the items highlighted in red…</a:t>
            </a:r>
          </a:p>
        </p:txBody>
      </p:sp>
      <p:sp>
        <p:nvSpPr>
          <p:cNvPr id="4" name="Slide Number Placeholder 3"/>
          <p:cNvSpPr>
            <a:spLocks noGrp="1"/>
          </p:cNvSpPr>
          <p:nvPr>
            <p:ph type="sldNum" sz="quarter" idx="5"/>
          </p:nvPr>
        </p:nvSpPr>
        <p:spPr/>
        <p:txBody>
          <a:bodyPr/>
          <a:lstStyle/>
          <a:p>
            <a:fld id="{405E05C3-A10D-49E7-A271-AC5346699157}" type="slidenum">
              <a:rPr lang="en-US" smtClean="0"/>
              <a:t>31</a:t>
            </a:fld>
            <a:endParaRPr lang="en-US"/>
          </a:p>
        </p:txBody>
      </p:sp>
    </p:spTree>
    <p:extLst>
      <p:ext uri="{BB962C8B-B14F-4D97-AF65-F5344CB8AC3E}">
        <p14:creationId xmlns:p14="http://schemas.microsoft.com/office/powerpoint/2010/main" val="647399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rest of this section I will touch on the items we have yet to discuss which includes items highlighted in yellow…</a:t>
            </a:r>
          </a:p>
        </p:txBody>
      </p:sp>
      <p:sp>
        <p:nvSpPr>
          <p:cNvPr id="4" name="Slide Number Placeholder 3"/>
          <p:cNvSpPr>
            <a:spLocks noGrp="1"/>
          </p:cNvSpPr>
          <p:nvPr>
            <p:ph type="sldNum" sz="quarter" idx="5"/>
          </p:nvPr>
        </p:nvSpPr>
        <p:spPr/>
        <p:txBody>
          <a:bodyPr/>
          <a:lstStyle/>
          <a:p>
            <a:fld id="{405E05C3-A10D-49E7-A271-AC5346699157}" type="slidenum">
              <a:rPr lang="en-US" smtClean="0"/>
              <a:t>32</a:t>
            </a:fld>
            <a:endParaRPr lang="en-US"/>
          </a:p>
        </p:txBody>
      </p:sp>
    </p:spTree>
    <p:extLst>
      <p:ext uri="{BB962C8B-B14F-4D97-AF65-F5344CB8AC3E}">
        <p14:creationId xmlns:p14="http://schemas.microsoft.com/office/powerpoint/2010/main" val="1195394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Application Insights</a:t>
            </a:r>
          </a:p>
          <a:p>
            <a:pPr marL="171450" indent="-171450">
              <a:buFont typeface="Arial" panose="020B0604020202020204" pitchFamily="34" charset="0"/>
              <a:buChar char="•"/>
            </a:pPr>
            <a:r>
              <a:rPr lang="en-US" dirty="0"/>
              <a:t>Infrastructure Monitoring and Security</a:t>
            </a:r>
          </a:p>
          <a:p>
            <a:pPr marL="171450" indent="-171450">
              <a:buFont typeface="Arial" panose="020B0604020202020204" pitchFamily="34" charset="0"/>
              <a:buChar char="•"/>
            </a:pPr>
            <a:r>
              <a:rPr lang="en-US" dirty="0"/>
              <a:t>Azure Advisor</a:t>
            </a:r>
          </a:p>
          <a:p>
            <a:pPr marL="171450" indent="-171450">
              <a:buFont typeface="Arial" panose="020B0604020202020204" pitchFamily="34" charset="0"/>
              <a:buChar char="•"/>
            </a:pPr>
            <a:r>
              <a:rPr lang="en-US" dirty="0"/>
              <a:t>Azure Service Health</a:t>
            </a:r>
          </a:p>
        </p:txBody>
      </p:sp>
      <p:sp>
        <p:nvSpPr>
          <p:cNvPr id="4" name="Slide Number Placeholder 3"/>
          <p:cNvSpPr>
            <a:spLocks noGrp="1"/>
          </p:cNvSpPr>
          <p:nvPr>
            <p:ph type="sldNum" sz="quarter" idx="5"/>
          </p:nvPr>
        </p:nvSpPr>
        <p:spPr/>
        <p:txBody>
          <a:bodyPr/>
          <a:lstStyle/>
          <a:p>
            <a:fld id="{405E05C3-A10D-49E7-A271-AC5346699157}" type="slidenum">
              <a:rPr lang="en-US" smtClean="0"/>
              <a:t>33</a:t>
            </a:fld>
            <a:endParaRPr lang="en-US"/>
          </a:p>
        </p:txBody>
      </p:sp>
    </p:spTree>
    <p:extLst>
      <p:ext uri="{BB962C8B-B14F-4D97-AF65-F5344CB8AC3E}">
        <p14:creationId xmlns:p14="http://schemas.microsoft.com/office/powerpoint/2010/main" val="2867905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Application Insights, one of the Azure workloads that can be integrated to Azure Monitor, focuses on the application layer to help analyze and monitor the code you have deployed in Azure workloads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Telemetry events from your code can be piped into Application Insights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Azure can intelligently analyze, visualize, and respond to trends and/or events in the data in the same forms as we previously discussed  (visualizations, Alerts, automation, etc.)</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34</a:t>
            </a:fld>
            <a:endParaRPr lang="en-US"/>
          </a:p>
        </p:txBody>
      </p:sp>
    </p:spTree>
    <p:extLst>
      <p:ext uri="{BB962C8B-B14F-4D97-AF65-F5344CB8AC3E}">
        <p14:creationId xmlns:p14="http://schemas.microsoft.com/office/powerpoint/2010/main" val="2298640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000" dirty="0"/>
              <a:t>Infrastructure and security monitoring is another huge opportunity of integration within Azure.</a:t>
            </a:r>
          </a:p>
          <a:p>
            <a:pPr marL="342900" lvl="0" indent="-342900">
              <a:buFont typeface="Arial" panose="020B0604020202020204" pitchFamily="34" charset="0"/>
              <a:buChar char="•"/>
            </a:pPr>
            <a:endParaRPr lang="en-US" sz="2000" dirty="0"/>
          </a:p>
          <a:p>
            <a:pPr marL="342900" lvl="0" indent="-342900">
              <a:buFont typeface="Arial" panose="020B0604020202020204" pitchFamily="34" charset="0"/>
              <a:buChar char="•"/>
            </a:pPr>
            <a:r>
              <a:rPr lang="en-US" sz="2000" dirty="0"/>
              <a:t>Items such as the network watcher really focuses on the network layer in the Azure environment enabling packet capture, next hop, IP Flow Verify, and NSG flow logs.  </a:t>
            </a:r>
          </a:p>
          <a:p>
            <a:pPr marL="342900" lvl="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All these items can be integrated with Azure Monitor to then trigger some sort of Alert and Automation as we already covered.</a:t>
            </a:r>
          </a:p>
          <a:p>
            <a:pPr marL="342900" lvl="0" indent="-342900">
              <a:buFont typeface="Arial" panose="020B0604020202020204" pitchFamily="34" charset="0"/>
              <a:buChar char="•"/>
            </a:pPr>
            <a:endParaRPr lang="en-US" sz="2000" dirty="0"/>
          </a:p>
          <a:p>
            <a:pPr marL="342900" lvl="0" indent="-342900">
              <a:buFont typeface="Arial" panose="020B0604020202020204" pitchFamily="34" charset="0"/>
              <a:buChar char="•"/>
            </a:pPr>
            <a:r>
              <a:rPr lang="en-US" sz="2000" dirty="0"/>
              <a:t>Additionally and similarly, Security Center focuses on that security layer of the Azure resources, network, and partner solutions.  </a:t>
            </a:r>
          </a:p>
          <a:p>
            <a:pPr marL="342900" lvl="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Events in the security center can have the same alert logic in Azure Monitor enabled to properly alert your security staff on current or potential risks, attacks, or gaps.</a:t>
            </a:r>
          </a:p>
        </p:txBody>
      </p:sp>
      <p:sp>
        <p:nvSpPr>
          <p:cNvPr id="4" name="Slide Number Placeholder 3"/>
          <p:cNvSpPr>
            <a:spLocks noGrp="1"/>
          </p:cNvSpPr>
          <p:nvPr>
            <p:ph type="sldNum" sz="quarter" idx="5"/>
          </p:nvPr>
        </p:nvSpPr>
        <p:spPr/>
        <p:txBody>
          <a:bodyPr/>
          <a:lstStyle/>
          <a:p>
            <a:fld id="{CF71EB25-A4E3-475F-8636-A1F67BD31B35}" type="slidenum">
              <a:rPr lang="en-US" smtClean="0"/>
              <a:t>35</a:t>
            </a:fld>
            <a:endParaRPr lang="en-US"/>
          </a:p>
        </p:txBody>
      </p:sp>
    </p:spTree>
    <p:extLst>
      <p:ext uri="{BB962C8B-B14F-4D97-AF65-F5344CB8AC3E}">
        <p14:creationId xmlns:p14="http://schemas.microsoft.com/office/powerpoint/2010/main" val="231494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Another area of integration is Azure advisor, which is defined by Microsoft as a “personalized cloud consultant that helps you follow best practices to optimize your Azure deployments.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analyzes your resource configuration and usage telemetry and then recommends solutions.”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gives recommendations on how to enhance your Azure experience in 4 distinct ways: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High Availability</a:t>
            </a:r>
            <a:r>
              <a:rPr lang="en-US" sz="1200" kern="1200" dirty="0">
                <a:solidFill>
                  <a:schemeClr val="tx1"/>
                </a:solidFill>
                <a:effectLst/>
                <a:latin typeface="+mn-lt"/>
                <a:ea typeface="+mn-ea"/>
                <a:cs typeface="+mn-cs"/>
              </a:rPr>
              <a:t> - Ensure and improve the continuity of your business-critical applications.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Security</a:t>
            </a:r>
            <a:r>
              <a:rPr lang="en-US" sz="1200" kern="1200" dirty="0">
                <a:solidFill>
                  <a:schemeClr val="tx1"/>
                </a:solidFill>
                <a:effectLst/>
                <a:latin typeface="+mn-lt"/>
                <a:ea typeface="+mn-ea"/>
                <a:cs typeface="+mn-cs"/>
              </a:rPr>
              <a:t> - Detect threats and vulnerabilities that might lead to security breaches.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Performance</a:t>
            </a:r>
            <a:r>
              <a:rPr lang="en-US" sz="1200" kern="1200" dirty="0">
                <a:solidFill>
                  <a:schemeClr val="tx1"/>
                </a:solidFill>
                <a:effectLst/>
                <a:latin typeface="+mn-lt"/>
                <a:ea typeface="+mn-ea"/>
                <a:cs typeface="+mn-cs"/>
              </a:rPr>
              <a:t> - Improve the speed of your applications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Cost</a:t>
            </a:r>
            <a:r>
              <a:rPr lang="en-US" sz="1200" kern="1200" dirty="0">
                <a:solidFill>
                  <a:schemeClr val="tx1"/>
                </a:solidFill>
                <a:effectLst/>
                <a:latin typeface="+mn-lt"/>
                <a:ea typeface="+mn-ea"/>
                <a:cs typeface="+mn-cs"/>
              </a:rPr>
              <a:t> - Optimize and reduce your overall Azure spending</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Best yet, Azure Advisor recommendations come to you at no additional cost, and provides actionable results with, in many cases, step-by-step instructions and links on how to implement the suggestion.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Azure Advisor runs separately on each subscription in your Azure environment and can be turned on and off for specific subscriptions or resource group.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Azure Monitor can be enabled to send you alerts on these recommendations, keeping you up to date without having to check back to this section continuously</a:t>
            </a:r>
          </a:p>
        </p:txBody>
      </p:sp>
      <p:sp>
        <p:nvSpPr>
          <p:cNvPr id="4" name="Slide Number Placeholder 3"/>
          <p:cNvSpPr>
            <a:spLocks noGrp="1"/>
          </p:cNvSpPr>
          <p:nvPr>
            <p:ph type="sldNum" sz="quarter" idx="5"/>
          </p:nvPr>
        </p:nvSpPr>
        <p:spPr/>
        <p:txBody>
          <a:bodyPr/>
          <a:lstStyle/>
          <a:p>
            <a:fld id="{CF71EB25-A4E3-475F-8636-A1F67BD31B35}" type="slidenum">
              <a:rPr lang="en-US" smtClean="0"/>
              <a:t>36</a:t>
            </a:fld>
            <a:endParaRPr lang="en-US"/>
          </a:p>
        </p:txBody>
      </p:sp>
    </p:spTree>
    <p:extLst>
      <p:ext uri="{BB962C8B-B14F-4D97-AF65-F5344CB8AC3E}">
        <p14:creationId xmlns:p14="http://schemas.microsoft.com/office/powerpoint/2010/main" val="401927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finally, Service health is a way to gain visibility into the health of Azure itself from Microsoft.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Service issues, planned maintenance, and advisories are given in this area to ensure you have visibility into items out of your control and in Microsoft’s hands.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section includes workarounds, estimated downtime, and many other details that may be helpful in the event of an outage at a Microsoft Azure datacenter.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data can be alerted on and automation enacted via Azure Monitor as well.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For example, if a service issue is posted in East US, failover to West US copy and alert the IT leadership team.</a:t>
            </a:r>
          </a:p>
        </p:txBody>
      </p:sp>
      <p:sp>
        <p:nvSpPr>
          <p:cNvPr id="4" name="Slide Number Placeholder 3"/>
          <p:cNvSpPr>
            <a:spLocks noGrp="1"/>
          </p:cNvSpPr>
          <p:nvPr>
            <p:ph type="sldNum" sz="quarter" idx="5"/>
          </p:nvPr>
        </p:nvSpPr>
        <p:spPr/>
        <p:txBody>
          <a:bodyPr/>
          <a:lstStyle/>
          <a:p>
            <a:fld id="{CF71EB25-A4E3-475F-8636-A1F67BD31B35}" type="slidenum">
              <a:rPr lang="en-US" smtClean="0"/>
              <a:t>37</a:t>
            </a:fld>
            <a:endParaRPr lang="en-US"/>
          </a:p>
        </p:txBody>
      </p:sp>
    </p:spTree>
    <p:extLst>
      <p:ext uri="{BB962C8B-B14F-4D97-AF65-F5344CB8AC3E}">
        <p14:creationId xmlns:p14="http://schemas.microsoft.com/office/powerpoint/2010/main" val="1703950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end, I’d like to cover an offering Pragmatic Works has that takes all we covered into account and much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call this offering the Azure scaffold, a Microsoft term that sets the framework for Azure architecture, but also can help validate your architecture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Monitoring and Alerting, as shown in the highlighted section (step 7) is one of many topics we cover in this initiative.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Other topics shown are customized and go into company-specific details on each specific area including:</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b="1" dirty="0"/>
              <a:t>Step 1: </a:t>
            </a:r>
            <a:r>
              <a:rPr lang="en-US" dirty="0"/>
              <a:t>Governance – Building a foundation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2: </a:t>
            </a:r>
            <a:r>
              <a:rPr lang="en-US" dirty="0"/>
              <a:t>Hierarchy Definition – Organizing your Azure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3: </a:t>
            </a:r>
            <a:r>
              <a:rPr lang="en-US" dirty="0"/>
              <a:t>Naming Standards – Making your Azure environment consistent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4: </a:t>
            </a:r>
            <a:r>
              <a:rPr lang="en-US" dirty="0"/>
              <a:t>Policy and Initiatives – Managing your risk and enforcing rules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5: </a:t>
            </a:r>
            <a:r>
              <a:rPr lang="en-US" dirty="0"/>
              <a:t>Identity and Access – Controlling Access to the Azure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6: </a:t>
            </a:r>
            <a:r>
              <a:rPr lang="en-US" dirty="0"/>
              <a:t>Security – Protecting your Azure Resources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7: </a:t>
            </a:r>
            <a:r>
              <a:rPr lang="en-US" dirty="0"/>
              <a:t>Monitor and Alerts – Collecting, Analyzing, and Sending telemetry data</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8: </a:t>
            </a:r>
            <a:r>
              <a:rPr lang="en-US" dirty="0"/>
              <a:t>Cost Management – Optimize and right-size your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9: </a:t>
            </a:r>
            <a:r>
              <a:rPr lang="en-US" dirty="0"/>
              <a:t>Automation and DevOps – Save time and limit mistakes making items reusable</a:t>
            </a:r>
          </a:p>
          <a:p>
            <a:pPr marL="628650" lvl="1"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Step 10: </a:t>
            </a:r>
            <a:r>
              <a:rPr lang="en-US" dirty="0"/>
              <a:t>Core Network - Ensure effective and secure data transfer</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38</a:t>
            </a:fld>
            <a:endParaRPr lang="en-US"/>
          </a:p>
        </p:txBody>
      </p:sp>
    </p:spTree>
    <p:extLst>
      <p:ext uri="{BB962C8B-B14F-4D97-AF65-F5344CB8AC3E}">
        <p14:creationId xmlns:p14="http://schemas.microsoft.com/office/powerpoint/2010/main" val="1939491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joining todays session!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Hopefully, you were able to take something away from today’s session that will help you better manage your Azure environment.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I’d be glad to answer some questions with the time we have left if there are any in the queue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39</a:t>
            </a:fld>
            <a:endParaRPr lang="en-US"/>
          </a:p>
        </p:txBody>
      </p:sp>
    </p:spTree>
    <p:extLst>
      <p:ext uri="{BB962C8B-B14F-4D97-AF65-F5344CB8AC3E}">
        <p14:creationId xmlns:p14="http://schemas.microsoft.com/office/powerpoint/2010/main" val="227855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and foremost, we will tackle the basic questions: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What is Azure Monitor?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Why should I care about this feature?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What does it do for me?</a:t>
            </a:r>
          </a:p>
        </p:txBody>
      </p:sp>
      <p:sp>
        <p:nvSpPr>
          <p:cNvPr id="4" name="Slide Number Placeholder 3"/>
          <p:cNvSpPr>
            <a:spLocks noGrp="1"/>
          </p:cNvSpPr>
          <p:nvPr>
            <p:ph type="sldNum" sz="quarter" idx="5"/>
          </p:nvPr>
        </p:nvSpPr>
        <p:spPr/>
        <p:txBody>
          <a:bodyPr/>
          <a:lstStyle/>
          <a:p>
            <a:fld id="{CF71EB25-A4E3-475F-8636-A1F67BD31B35}" type="slidenum">
              <a:rPr lang="en-US" smtClean="0"/>
              <a:t>4</a:t>
            </a:fld>
            <a:endParaRPr lang="en-US"/>
          </a:p>
        </p:txBody>
      </p:sp>
    </p:spTree>
    <p:extLst>
      <p:ext uri="{BB962C8B-B14F-4D97-AF65-F5344CB8AC3E}">
        <p14:creationId xmlns:p14="http://schemas.microsoft.com/office/powerpoint/2010/main" val="396984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Azure monitor is defined by Microsoft as a way to </a:t>
            </a:r>
            <a:r>
              <a:rPr lang="en-US" sz="1200" b="0" i="0" u="none" strike="noStrike" kern="1200" dirty="0">
                <a:solidFill>
                  <a:schemeClr val="tx1"/>
                </a:solidFill>
                <a:effectLst/>
                <a:latin typeface="+mn-lt"/>
                <a:ea typeface="+mn-ea"/>
                <a:cs typeface="+mn-cs"/>
              </a:rPr>
              <a:t>maximize the availability and performance of your applications by delivering a comprehensive solution for collecting, analyzing, and acting on telemetry from your cloud and on-premises environments.</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It allows for full–stack visibility with  visualizations, alerts, and/or automations into your </a:t>
            </a:r>
          </a:p>
          <a:p>
            <a:pPr marL="628650" lvl="1" indent="-171450">
              <a:buFont typeface="Arial" panose="020B0604020202020204" pitchFamily="34" charset="0"/>
              <a:buChar char="•"/>
            </a:pPr>
            <a:r>
              <a:rPr lang="en-US" dirty="0"/>
              <a:t>Applications</a:t>
            </a:r>
          </a:p>
          <a:p>
            <a:pPr marL="628650" lvl="1" indent="-171450">
              <a:buFont typeface="Arial" panose="020B0604020202020204" pitchFamily="34" charset="0"/>
              <a:buChar char="•"/>
            </a:pPr>
            <a:r>
              <a:rPr lang="en-US" dirty="0"/>
              <a:t>IT infrastructure (both cloud and on-prem)</a:t>
            </a:r>
          </a:p>
          <a:p>
            <a:pPr marL="628650" lvl="1" indent="-171450">
              <a:buFont typeface="Arial" panose="020B0604020202020204" pitchFamily="34" charset="0"/>
              <a:buChar char="•"/>
            </a:pPr>
            <a:r>
              <a:rPr lang="en-US" dirty="0"/>
              <a:t>And your network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visibility allows for intelligent insights into your environment by automatically identifying and predicting anomalies in your data to prevent, or quickly alleviate issues.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 only does it help by lowering anomalies, but also tries to optimize your environment by determining areas that can be improved across your architecture.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finally, Azure Monitor is open and extensible.  It contains many out of the box integrations with countless other possibilities available with some customizations as well.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is helpful if you already have a third-party SIEM or ITSM tool that you are not looking to replace at this time.  Azure Monitor data can be piped into the tool in which you already have current investment.</a:t>
            </a:r>
          </a:p>
        </p:txBody>
      </p:sp>
      <p:sp>
        <p:nvSpPr>
          <p:cNvPr id="4" name="Slide Number Placeholder 3"/>
          <p:cNvSpPr>
            <a:spLocks noGrp="1"/>
          </p:cNvSpPr>
          <p:nvPr>
            <p:ph type="sldNum" sz="quarter" idx="5"/>
          </p:nvPr>
        </p:nvSpPr>
        <p:spPr/>
        <p:txBody>
          <a:bodyPr/>
          <a:lstStyle/>
          <a:p>
            <a:fld id="{CF71EB25-A4E3-475F-8636-A1F67BD31B35}" type="slidenum">
              <a:rPr lang="en-US" smtClean="0"/>
              <a:t>5</a:t>
            </a:fld>
            <a:endParaRPr lang="en-US"/>
          </a:p>
        </p:txBody>
      </p:sp>
    </p:spTree>
    <p:extLst>
      <p:ext uri="{BB962C8B-B14F-4D97-AF65-F5344CB8AC3E}">
        <p14:creationId xmlns:p14="http://schemas.microsoft.com/office/powerpoint/2010/main" val="25402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Azure Monitor does these things by providing visibility into the following 4 key areas</a:t>
            </a:r>
          </a:p>
          <a:p>
            <a:pPr marL="628650" lvl="1" indent="-171450">
              <a:buFont typeface="Arial" panose="020B0604020202020204" pitchFamily="34" charset="0"/>
              <a:buChar char="•"/>
            </a:pPr>
            <a:r>
              <a:rPr lang="en-US" dirty="0"/>
              <a:t>Activities – Who is doing what with your Azure resources themselves?</a:t>
            </a:r>
          </a:p>
          <a:p>
            <a:pPr marL="628650" lvl="1" indent="-171450">
              <a:buFont typeface="Arial" panose="020B0604020202020204" pitchFamily="34" charset="0"/>
              <a:buChar char="•"/>
            </a:pPr>
            <a:r>
              <a:rPr lang="en-US" dirty="0"/>
              <a:t>Performance metrics – How are your azure resources performing?</a:t>
            </a:r>
          </a:p>
          <a:p>
            <a:pPr marL="628650" lvl="1" indent="-171450">
              <a:buFont typeface="Arial" panose="020B0604020202020204" pitchFamily="34" charset="0"/>
              <a:buChar char="•"/>
            </a:pPr>
            <a:r>
              <a:rPr lang="en-US" dirty="0"/>
              <a:t>Health – Are there any optimizations that can be done to increase the usability of your resources?</a:t>
            </a:r>
          </a:p>
          <a:p>
            <a:pPr marL="628650" lvl="1" indent="-171450">
              <a:buFont typeface="Arial" panose="020B0604020202020204" pitchFamily="34" charset="0"/>
              <a:buChar char="•"/>
            </a:pPr>
            <a:r>
              <a:rPr lang="en-US" dirty="0"/>
              <a:t>Availability – Is there anything that can be done to increase the uptime of your resources?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Monitor collects two main types of telemetry on these areas</a:t>
            </a:r>
          </a:p>
          <a:p>
            <a:pPr marL="628650" lvl="1" indent="-171450">
              <a:buFont typeface="Arial" panose="020B0604020202020204" pitchFamily="34" charset="0"/>
              <a:buChar char="•"/>
            </a:pPr>
            <a:r>
              <a:rPr lang="en-US" dirty="0"/>
              <a:t>Metrics - </a:t>
            </a:r>
            <a:r>
              <a:rPr lang="en-US" sz="1200" kern="1200" dirty="0">
                <a:solidFill>
                  <a:schemeClr val="tx1"/>
                </a:solidFill>
                <a:effectLst/>
                <a:latin typeface="+mn-lt"/>
                <a:ea typeface="+mn-ea"/>
                <a:cs typeface="+mn-cs"/>
              </a:rPr>
              <a:t>Metrics are numerical values that describe an Azure system at a point in time. </a:t>
            </a:r>
            <a:endParaRPr lang="en-US" dirty="0"/>
          </a:p>
          <a:p>
            <a:pPr marL="628650" lvl="1" indent="-171450">
              <a:buFont typeface="Arial" panose="020B0604020202020204" pitchFamily="34" charset="0"/>
              <a:buChar char="•"/>
            </a:pPr>
            <a:r>
              <a:rPr lang="en-US" dirty="0"/>
              <a:t>Logs – Logs are </a:t>
            </a:r>
            <a:r>
              <a:rPr lang="en-US" sz="1200" kern="1200" dirty="0">
                <a:solidFill>
                  <a:schemeClr val="tx1"/>
                </a:solidFill>
                <a:effectLst/>
                <a:latin typeface="+mn-lt"/>
                <a:ea typeface="+mn-ea"/>
                <a:cs typeface="+mn-cs"/>
              </a:rPr>
              <a:t>different types of data that is organized into records of varying properties (not necessarily numeric.)</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kern="1200" dirty="0">
                <a:solidFill>
                  <a:schemeClr val="tx1"/>
                </a:solidFill>
                <a:effectLst/>
                <a:latin typeface="+mn-lt"/>
                <a:ea typeface="+mn-ea"/>
                <a:cs typeface="+mn-cs"/>
              </a:rPr>
              <a:t>We will talk more about this key difference later in the presentation</a:t>
            </a: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6</a:t>
            </a:fld>
            <a:endParaRPr lang="en-US"/>
          </a:p>
        </p:txBody>
      </p:sp>
    </p:spTree>
    <p:extLst>
      <p:ext uri="{BB962C8B-B14F-4D97-AF65-F5344CB8AC3E}">
        <p14:creationId xmlns:p14="http://schemas.microsoft.com/office/powerpoint/2010/main" val="376945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mentioned in the agenda, we will be breaking down Azure Monitor into 4 areas:</a:t>
            </a:r>
          </a:p>
          <a:p>
            <a:pPr marL="628650" lvl="1" indent="-171450">
              <a:buFont typeface="Arial" panose="020B0604020202020204" pitchFamily="34" charset="0"/>
              <a:buChar char="•"/>
            </a:pPr>
            <a:r>
              <a:rPr lang="en-US" dirty="0"/>
              <a:t>Collect – Gathering the data to be used in Azure Monitor</a:t>
            </a:r>
          </a:p>
          <a:p>
            <a:pPr marL="628650" lvl="1" indent="-171450">
              <a:buFont typeface="Arial" panose="020B0604020202020204" pitchFamily="34" charset="0"/>
              <a:buChar char="•"/>
            </a:pPr>
            <a:r>
              <a:rPr lang="en-US" dirty="0"/>
              <a:t>Visualize &amp; Analyze – Making sense of the huge amount of data collected by Azure Monitor</a:t>
            </a:r>
          </a:p>
          <a:p>
            <a:pPr marL="628650" lvl="1" indent="-171450">
              <a:buFont typeface="Arial" panose="020B0604020202020204" pitchFamily="34" charset="0"/>
              <a:buChar char="•"/>
            </a:pPr>
            <a:r>
              <a:rPr lang="en-US" dirty="0"/>
              <a:t>Respond – Now that you’ve identified an issue or unwanted trend, what can you do about it?</a:t>
            </a:r>
          </a:p>
          <a:p>
            <a:pPr marL="628650" lvl="1" indent="-171450">
              <a:buFont typeface="Arial" panose="020B0604020202020204" pitchFamily="34" charset="0"/>
              <a:buChar char="•"/>
            </a:pPr>
            <a:r>
              <a:rPr lang="en-US" dirty="0"/>
              <a:t>Integrate &amp; Export – What other workloads, both in an out of Azure, can you use with Azure Monitor data</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We will deep dive into each one of these 4 areas throughout this discussion starting with…</a:t>
            </a:r>
          </a:p>
        </p:txBody>
      </p:sp>
      <p:sp>
        <p:nvSpPr>
          <p:cNvPr id="4" name="Slide Number Placeholder 3"/>
          <p:cNvSpPr>
            <a:spLocks noGrp="1"/>
          </p:cNvSpPr>
          <p:nvPr>
            <p:ph type="sldNum" sz="quarter" idx="5"/>
          </p:nvPr>
        </p:nvSpPr>
        <p:spPr/>
        <p:txBody>
          <a:bodyPr/>
          <a:lstStyle/>
          <a:p>
            <a:fld id="{CF71EB25-A4E3-475F-8636-A1F67BD31B35}" type="slidenum">
              <a:rPr lang="en-US" smtClean="0"/>
              <a:t>7</a:t>
            </a:fld>
            <a:endParaRPr lang="en-US"/>
          </a:p>
        </p:txBody>
      </p:sp>
    </p:spTree>
    <p:extLst>
      <p:ext uri="{BB962C8B-B14F-4D97-AF65-F5344CB8AC3E}">
        <p14:creationId xmlns:p14="http://schemas.microsoft.com/office/powerpoint/2010/main" val="3903532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Collect.  This is a natural place to start as Azure Monitor data needs to first be gathered to empower the rest of the steps</a:t>
            </a:r>
          </a:p>
        </p:txBody>
      </p:sp>
      <p:sp>
        <p:nvSpPr>
          <p:cNvPr id="4" name="Slide Number Placeholder 3"/>
          <p:cNvSpPr>
            <a:spLocks noGrp="1"/>
          </p:cNvSpPr>
          <p:nvPr>
            <p:ph type="sldNum" sz="quarter" idx="5"/>
          </p:nvPr>
        </p:nvSpPr>
        <p:spPr/>
        <p:txBody>
          <a:bodyPr/>
          <a:lstStyle/>
          <a:p>
            <a:fld id="{CF71EB25-A4E3-475F-8636-A1F67BD31B35}" type="slidenum">
              <a:rPr lang="en-US" smtClean="0"/>
              <a:t>8</a:t>
            </a:fld>
            <a:endParaRPr lang="en-US"/>
          </a:p>
        </p:txBody>
      </p:sp>
    </p:spTree>
    <p:extLst>
      <p:ext uri="{BB962C8B-B14F-4D97-AF65-F5344CB8AC3E}">
        <p14:creationId xmlns:p14="http://schemas.microsoft.com/office/powerpoint/2010/main" val="76352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that, lets begin with the first of the four steps, Data Collection.  We will discuss:</a:t>
            </a:r>
          </a:p>
          <a:p>
            <a:pPr marL="628650" lvl="1" indent="-171450">
              <a:buFont typeface="Arial" panose="020B0604020202020204" pitchFamily="34" charset="0"/>
              <a:buChar char="•"/>
            </a:pPr>
            <a:r>
              <a:rPr lang="en-US" dirty="0"/>
              <a:t>What type of data Azure Monitor collects</a:t>
            </a:r>
          </a:p>
          <a:p>
            <a:pPr marL="628650" lvl="1" indent="-171450">
              <a:buFont typeface="Arial" panose="020B0604020202020204" pitchFamily="34" charset="0"/>
              <a:buChar char="•"/>
            </a:pPr>
            <a:r>
              <a:rPr lang="en-US" dirty="0"/>
              <a:t>The detailed difference between Metrics and Logs</a:t>
            </a:r>
          </a:p>
          <a:p>
            <a:pPr marL="628650" lvl="1" indent="-171450">
              <a:buFont typeface="Arial" panose="020B0604020202020204" pitchFamily="34" charset="0"/>
              <a:buChar char="•"/>
            </a:pPr>
            <a:r>
              <a:rPr lang="en-US" dirty="0"/>
              <a:t>And the retention of data to ensure availability of the service</a:t>
            </a:r>
          </a:p>
        </p:txBody>
      </p:sp>
      <p:sp>
        <p:nvSpPr>
          <p:cNvPr id="4" name="Slide Number Placeholder 3"/>
          <p:cNvSpPr>
            <a:spLocks noGrp="1"/>
          </p:cNvSpPr>
          <p:nvPr>
            <p:ph type="sldNum" sz="quarter" idx="5"/>
          </p:nvPr>
        </p:nvSpPr>
        <p:spPr/>
        <p:txBody>
          <a:bodyPr/>
          <a:lstStyle/>
          <a:p>
            <a:fld id="{CF71EB25-A4E3-475F-8636-A1F67BD31B35}" type="slidenum">
              <a:rPr lang="en-US" smtClean="0"/>
              <a:t>9</a:t>
            </a:fld>
            <a:endParaRPr lang="en-US"/>
          </a:p>
        </p:txBody>
      </p:sp>
    </p:spTree>
    <p:extLst>
      <p:ext uri="{BB962C8B-B14F-4D97-AF65-F5344CB8AC3E}">
        <p14:creationId xmlns:p14="http://schemas.microsoft.com/office/powerpoint/2010/main" val="3183536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sp>
        <p:nvSpPr>
          <p:cNvPr id="9" name="Picture Placeholder 8">
            <a:extLst>
              <a:ext uri="{FF2B5EF4-FFF2-40B4-BE49-F238E27FC236}">
                <a16:creationId xmlns:a16="http://schemas.microsoft.com/office/drawing/2014/main" id="{7DB0971F-4476-0B47-8789-03E8F18CBBE7}"/>
              </a:ext>
            </a:extLst>
          </p:cNvPr>
          <p:cNvSpPr>
            <a:spLocks noGrp="1"/>
          </p:cNvSpPr>
          <p:nvPr>
            <p:ph type="pic" sz="quarter" idx="13"/>
          </p:nvPr>
        </p:nvSpPr>
        <p:spPr>
          <a:xfrm>
            <a:off x="-61993" y="-15499"/>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txBody>
          <a:bodyPr/>
          <a:lstStyle/>
          <a:p>
            <a:endParaRPr lang="en-US" dirty="0"/>
          </a:p>
        </p:txBody>
      </p:sp>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7B6C75-FA7C-924B-AB8A-7ACC6DF1D8A3}"/>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70962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21">
            <a:extLst>
              <a:ext uri="{FF2B5EF4-FFF2-40B4-BE49-F238E27FC236}">
                <a16:creationId xmlns:a16="http://schemas.microsoft.com/office/drawing/2014/main" id="{0CFA7873-E710-0E46-AB9E-9B1B4FA05DA0}"/>
              </a:ext>
            </a:extLst>
          </p:cNvPr>
          <p:cNvSpPr>
            <a:spLocks noGrp="1"/>
          </p:cNvSpPr>
          <p:nvPr>
            <p:ph type="pic" sz="quarter" idx="10"/>
          </p:nvPr>
        </p:nvSpPr>
        <p:spPr>
          <a:xfrm flipH="1">
            <a:off x="0" y="0"/>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txBody>
          <a:bodyPr/>
          <a:lstStyle/>
          <a:p>
            <a:endParaRPr lang="en-US" dirty="0"/>
          </a:p>
        </p:txBody>
      </p:sp>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A24098-8EB4-1C4C-A63F-6402E8BBED51}"/>
              </a:ext>
            </a:extLst>
          </p:cNvPr>
          <p:cNvPicPr>
            <a:picLocks noChangeAspect="1"/>
          </p:cNvPicPr>
          <p:nvPr userDrawn="1"/>
        </p:nvPicPr>
        <p:blipFill>
          <a:blip r:embed="rId2">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402938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Fille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5" descr="A group of people standing in front of a window&#10;&#10;Description automatically generated">
            <a:extLst>
              <a:ext uri="{FF2B5EF4-FFF2-40B4-BE49-F238E27FC236}">
                <a16:creationId xmlns:a16="http://schemas.microsoft.com/office/drawing/2014/main" id="{3C9164DD-D180-B441-B1F1-218FA7324F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1" y="-1"/>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04546A-D24F-CE4D-AEA8-32090A029D55}"/>
              </a:ext>
            </a:extLst>
          </p:cNvPr>
          <p:cNvPicPr>
            <a:picLocks noChangeAspect="1"/>
          </p:cNvPicPr>
          <p:nvPr userDrawn="1"/>
        </p:nvPicPr>
        <p:blipFill>
          <a:blip r:embed="rId3">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05692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0ACFB8-3A37-E34A-983D-079254279AD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A6C508-29C5-864B-BA84-35D4CC688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8" name="Picture 7">
            <a:extLst>
              <a:ext uri="{FF2B5EF4-FFF2-40B4-BE49-F238E27FC236}">
                <a16:creationId xmlns:a16="http://schemas.microsoft.com/office/drawing/2014/main" id="{9710AA33-B31D-2046-B9A6-A9CC2685C52C}"/>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09038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3" name="Content Placeholder 2">
            <a:extLst>
              <a:ext uri="{FF2B5EF4-FFF2-40B4-BE49-F238E27FC236}">
                <a16:creationId xmlns:a16="http://schemas.microsoft.com/office/drawing/2014/main" id="{B68F9929-85BD-614C-A173-B557CD4A427D}"/>
              </a:ext>
            </a:extLst>
          </p:cNvPr>
          <p:cNvSpPr>
            <a:spLocks noGrp="1"/>
          </p:cNvSpPr>
          <p:nvPr>
            <p:ph idx="1"/>
          </p:nvPr>
        </p:nvSpPr>
        <p:spPr>
          <a:xfrm>
            <a:off x="0" y="0"/>
            <a:ext cx="4931229"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BCE119-91E5-3A4F-B00B-E6E7627BCA34}"/>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55961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 Fill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0" y="289932"/>
            <a:ext cx="12192000" cy="6568068"/>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2" name="Picture 11">
            <a:extLst>
              <a:ext uri="{FF2B5EF4-FFF2-40B4-BE49-F238E27FC236}">
                <a16:creationId xmlns:a16="http://schemas.microsoft.com/office/drawing/2014/main" id="{31762B7F-AD42-2F4B-AAE8-2F098410C545}"/>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EC552BF2-6F84-1A40-800D-9E6992D541F4}"/>
              </a:ext>
            </a:extLst>
          </p:cNvPr>
          <p:cNvSpPr>
            <a:spLocks noGrp="1"/>
          </p:cNvSpPr>
          <p:nvPr>
            <p:ph idx="1"/>
          </p:nvPr>
        </p:nvSpPr>
        <p:spPr>
          <a:xfrm>
            <a:off x="0" y="0"/>
            <a:ext cx="4931229" cy="68580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p>
            <a:pPr marL="0" indent="0">
              <a:buNone/>
            </a:pPr>
            <a:r>
              <a:rPr lang="en-US" dirty="0"/>
              <a:t> </a:t>
            </a:r>
          </a:p>
        </p:txBody>
      </p:sp>
    </p:spTree>
    <p:extLst>
      <p:ext uri="{BB962C8B-B14F-4D97-AF65-F5344CB8AC3E}">
        <p14:creationId xmlns:p14="http://schemas.microsoft.com/office/powerpoint/2010/main" val="405297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3" name="Picture Placeholder 2">
            <a:extLst>
              <a:ext uri="{FF2B5EF4-FFF2-40B4-BE49-F238E27FC236}">
                <a16:creationId xmlns:a16="http://schemas.microsoft.com/office/drawing/2014/main" id="{353F0E95-B3F1-BB48-BD0B-A9A56F7A2D6F}"/>
              </a:ext>
            </a:extLst>
          </p:cNvPr>
          <p:cNvSpPr>
            <a:spLocks noGrp="1"/>
          </p:cNvSpPr>
          <p:nvPr>
            <p:ph type="pic" idx="1" hasCustomPrompt="1"/>
          </p:nvPr>
        </p:nvSpPr>
        <p:spPr>
          <a:xfrm>
            <a:off x="-7749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A8366C1-B850-2B44-A7FF-07E480332779}"/>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999724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 Fill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0" y="0"/>
            <a:ext cx="12192000" cy="6858000"/>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Placeholder 8" descr="A group of people sitting at a table looking at a computer&#10;&#10;Description automatically generated">
            <a:extLst>
              <a:ext uri="{FF2B5EF4-FFF2-40B4-BE49-F238E27FC236}">
                <a16:creationId xmlns:a16="http://schemas.microsoft.com/office/drawing/2014/main" id="{0FFD2A4A-7109-3845-9EB5-6BE7303108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57"/>
          <a:stretch/>
        </p:blipFill>
        <p:spPr>
          <a:xfrm>
            <a:off x="-7315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pic>
      <p:pic>
        <p:nvPicPr>
          <p:cNvPr id="17" name="Picture 16">
            <a:extLst>
              <a:ext uri="{FF2B5EF4-FFF2-40B4-BE49-F238E27FC236}">
                <a16:creationId xmlns:a16="http://schemas.microsoft.com/office/drawing/2014/main" id="{2516E6FD-F31F-684F-AE9B-B2374A00B0F1}"/>
              </a:ext>
            </a:extLst>
          </p:cNvPr>
          <p:cNvPicPr>
            <a:picLocks noChangeAspect="1"/>
          </p:cNvPicPr>
          <p:nvPr userDrawn="1"/>
        </p:nvPicPr>
        <p:blipFill>
          <a:blip r:embed="rId4"/>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13126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 - V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64CC10-AE26-AB4C-82E6-8526800F52BC}"/>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85B15D-F69E-684A-A890-927277CF11A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6" name="Title 1">
            <a:extLst>
              <a:ext uri="{FF2B5EF4-FFF2-40B4-BE49-F238E27FC236}">
                <a16:creationId xmlns:a16="http://schemas.microsoft.com/office/drawing/2014/main" id="{AA63ECCF-FB24-F543-AAD1-857AA6D2E1E8}"/>
              </a:ext>
            </a:extLst>
          </p:cNvPr>
          <p:cNvSpPr txBox="1">
            <a:spLocks/>
          </p:cNvSpPr>
          <p:nvPr userDrawn="1"/>
        </p:nvSpPr>
        <p:spPr>
          <a:xfrm>
            <a:off x="2988128" y="1998270"/>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7" name="Straight Connector 6">
            <a:extLst>
              <a:ext uri="{FF2B5EF4-FFF2-40B4-BE49-F238E27FC236}">
                <a16:creationId xmlns:a16="http://schemas.microsoft.com/office/drawing/2014/main" id="{86694E23-29C1-2A4C-ABEA-D06B79F2DF2F}"/>
              </a:ext>
            </a:extLst>
          </p:cNvPr>
          <p:cNvCxnSpPr/>
          <p:nvPr userDrawn="1"/>
        </p:nvCxnSpPr>
        <p:spPr>
          <a:xfrm>
            <a:off x="3140235" y="2000659"/>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839E7E4-301B-C745-99BC-10D956E3AB74}"/>
              </a:ext>
            </a:extLst>
          </p:cNvPr>
          <p:cNvGrpSpPr/>
          <p:nvPr userDrawn="1"/>
        </p:nvGrpSpPr>
        <p:grpSpPr>
          <a:xfrm>
            <a:off x="4420081" y="3067781"/>
            <a:ext cx="3351834" cy="914400"/>
            <a:chOff x="4336109" y="3786418"/>
            <a:chExt cx="3351834" cy="914400"/>
          </a:xfrm>
        </p:grpSpPr>
        <p:pic>
          <p:nvPicPr>
            <p:cNvPr id="10" name="Picture 9">
              <a:extLst>
                <a:ext uri="{FF2B5EF4-FFF2-40B4-BE49-F238E27FC236}">
                  <a16:creationId xmlns:a16="http://schemas.microsoft.com/office/drawing/2014/main" id="{1901B897-21CD-FF4C-BC7C-DDE0003A9F20}"/>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11" name="Picture 10">
              <a:extLst>
                <a:ext uri="{FF2B5EF4-FFF2-40B4-BE49-F238E27FC236}">
                  <a16:creationId xmlns:a16="http://schemas.microsoft.com/office/drawing/2014/main" id="{A892CBEE-6278-8B4A-A7B3-F23A015B91CA}"/>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2" name="Picture 11">
              <a:extLst>
                <a:ext uri="{FF2B5EF4-FFF2-40B4-BE49-F238E27FC236}">
                  <a16:creationId xmlns:a16="http://schemas.microsoft.com/office/drawing/2014/main" id="{A2F59F87-3955-E640-8BD4-4107EEB28D70}"/>
                </a:ext>
              </a:extLst>
            </p:cNvPr>
            <p:cNvPicPr>
              <a:picLocks noChangeAspect="1"/>
            </p:cNvPicPr>
            <p:nvPr/>
          </p:nvPicPr>
          <p:blipFill>
            <a:blip r:embed="rId5"/>
            <a:stretch>
              <a:fillRect/>
            </a:stretch>
          </p:blipFill>
          <p:spPr>
            <a:xfrm>
              <a:off x="4336109" y="3786418"/>
              <a:ext cx="914400" cy="914400"/>
            </a:xfrm>
            <a:prstGeom prst="rect">
              <a:avLst/>
            </a:prstGeom>
          </p:spPr>
        </p:pic>
      </p:grpSp>
      <p:pic>
        <p:nvPicPr>
          <p:cNvPr id="16" name="Picture 15">
            <a:extLst>
              <a:ext uri="{FF2B5EF4-FFF2-40B4-BE49-F238E27FC236}">
                <a16:creationId xmlns:a16="http://schemas.microsoft.com/office/drawing/2014/main" id="{989FEA9F-9FE5-8842-AB4B-5A547D421FAD}"/>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148924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 -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373CA-225A-084E-A6A1-A210E754B41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697B09-AE5C-0042-8B5F-D87FBF53061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9" name="Title 1">
            <a:extLst>
              <a:ext uri="{FF2B5EF4-FFF2-40B4-BE49-F238E27FC236}">
                <a16:creationId xmlns:a16="http://schemas.microsoft.com/office/drawing/2014/main" id="{4CB36A95-8BC2-E349-9CE5-747221FC4911}"/>
              </a:ext>
            </a:extLst>
          </p:cNvPr>
          <p:cNvSpPr txBox="1">
            <a:spLocks/>
          </p:cNvSpPr>
          <p:nvPr userDrawn="1"/>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10" name="Straight Connector 9">
            <a:extLst>
              <a:ext uri="{FF2B5EF4-FFF2-40B4-BE49-F238E27FC236}">
                <a16:creationId xmlns:a16="http://schemas.microsoft.com/office/drawing/2014/main" id="{0BB9513E-E08E-CE4F-9F03-1AFCFB3BAFB6}"/>
              </a:ext>
            </a:extLst>
          </p:cNvPr>
          <p:cNvCxnSpPr/>
          <p:nvPr userDrawn="1"/>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3A6D83-C8F5-ED4C-AAA1-7A46EC08DFDD}"/>
              </a:ext>
            </a:extLst>
          </p:cNvPr>
          <p:cNvGrpSpPr/>
          <p:nvPr userDrawn="1"/>
        </p:nvGrpSpPr>
        <p:grpSpPr>
          <a:xfrm>
            <a:off x="4420081" y="3767757"/>
            <a:ext cx="3351834" cy="914400"/>
            <a:chOff x="4336109" y="3786418"/>
            <a:chExt cx="3351834" cy="914400"/>
          </a:xfrm>
        </p:grpSpPr>
        <p:pic>
          <p:nvPicPr>
            <p:cNvPr id="13" name="Picture 12">
              <a:extLst>
                <a:ext uri="{FF2B5EF4-FFF2-40B4-BE49-F238E27FC236}">
                  <a16:creationId xmlns:a16="http://schemas.microsoft.com/office/drawing/2014/main" id="{9EA8E2D1-50CA-C643-B206-EDD3495A3FFB}"/>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14" name="Picture 13">
              <a:extLst>
                <a:ext uri="{FF2B5EF4-FFF2-40B4-BE49-F238E27FC236}">
                  <a16:creationId xmlns:a16="http://schemas.microsoft.com/office/drawing/2014/main" id="{02E3C28A-D0C5-1746-9781-0B18D380DAE8}"/>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5" name="Picture 14">
              <a:extLst>
                <a:ext uri="{FF2B5EF4-FFF2-40B4-BE49-F238E27FC236}">
                  <a16:creationId xmlns:a16="http://schemas.microsoft.com/office/drawing/2014/main" id="{A5147492-E666-7345-8E1E-6DF561BA16CC}"/>
                </a:ext>
              </a:extLst>
            </p:cNvPr>
            <p:cNvPicPr>
              <a:picLocks noChangeAspect="1"/>
            </p:cNvPicPr>
            <p:nvPr/>
          </p:nvPicPr>
          <p:blipFill>
            <a:blip r:embed="rId5"/>
            <a:stretch>
              <a:fillRect/>
            </a:stretch>
          </p:blipFill>
          <p:spPr>
            <a:xfrm>
              <a:off x="4336109" y="3786418"/>
              <a:ext cx="914400" cy="914400"/>
            </a:xfrm>
            <a:prstGeom prst="rect">
              <a:avLst/>
            </a:prstGeom>
          </p:spPr>
        </p:pic>
      </p:grpSp>
      <p:sp>
        <p:nvSpPr>
          <p:cNvPr id="17" name="Text Placeholder 16">
            <a:extLst>
              <a:ext uri="{FF2B5EF4-FFF2-40B4-BE49-F238E27FC236}">
                <a16:creationId xmlns:a16="http://schemas.microsoft.com/office/drawing/2014/main" id="{F33BE65A-F08E-4647-896F-514DAFFD5990}"/>
              </a:ext>
            </a:extLst>
          </p:cNvPr>
          <p:cNvSpPr>
            <a:spLocks noGrp="1"/>
          </p:cNvSpPr>
          <p:nvPr>
            <p:ph type="body" sz="quarter" idx="10" hasCustomPrompt="1"/>
          </p:nvPr>
        </p:nvSpPr>
        <p:spPr>
          <a:xfrm>
            <a:off x="1723379" y="2647330"/>
            <a:ext cx="8667750" cy="885825"/>
          </a:xfrm>
          <a:prstGeom prst="rect">
            <a:avLst/>
          </a:prstGeom>
        </p:spPr>
        <p:txBody>
          <a:bodyPr/>
          <a:lstStyle>
            <a:lvl1pPr>
              <a:defRPr/>
            </a:lvl1pPr>
          </a:lstStyle>
          <a:p>
            <a:pPr marL="0" indent="0" algn="ctr">
              <a:buNone/>
            </a:pPr>
            <a:r>
              <a:rPr lang="en-US" dirty="0">
                <a:solidFill>
                  <a:schemeClr val="tx1">
                    <a:lumMod val="75000"/>
                    <a:lumOff val="25000"/>
                  </a:schemeClr>
                </a:solidFill>
                <a:latin typeface="AvantGarde Bk BT Book" panose="020B0402020202020204" pitchFamily="34" charset="0"/>
              </a:rPr>
              <a:t>Lorem ipsum dolor sit </a:t>
            </a:r>
            <a:r>
              <a:rPr lang="en-US" dirty="0" err="1">
                <a:solidFill>
                  <a:schemeClr val="tx1">
                    <a:lumMod val="75000"/>
                    <a:lumOff val="25000"/>
                  </a:schemeClr>
                </a:solidFill>
                <a:latin typeface="AvantGarde Bk BT Book" panose="020B0402020202020204" pitchFamily="34" charset="0"/>
              </a:rPr>
              <a:t>amet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consectetuer</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adipiscing</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elit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Aenean</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commodo</a:t>
            </a:r>
            <a:r>
              <a:rPr lang="en-US" dirty="0">
                <a:solidFill>
                  <a:schemeClr val="tx1">
                    <a:lumMod val="75000"/>
                    <a:lumOff val="25000"/>
                  </a:schemeClr>
                </a:solidFill>
                <a:latin typeface="AvantGarde Bk BT Book" panose="020B0402020202020204" pitchFamily="34" charset="0"/>
              </a:rPr>
              <a:t> ligula </a:t>
            </a:r>
            <a:r>
              <a:rPr lang="en-US" dirty="0" err="1">
                <a:solidFill>
                  <a:schemeClr val="tx1">
                    <a:lumMod val="75000"/>
                    <a:lumOff val="25000"/>
                  </a:schemeClr>
                </a:solidFill>
                <a:latin typeface="AvantGarde Bk BT Book" panose="020B0402020202020204" pitchFamily="34" charset="0"/>
              </a:rPr>
              <a:t>eget</a:t>
            </a:r>
            <a:r>
              <a:rPr lang="en-US" dirty="0">
                <a:solidFill>
                  <a:schemeClr val="tx1">
                    <a:lumMod val="75000"/>
                    <a:lumOff val="25000"/>
                  </a:schemeClr>
                </a:solidFill>
                <a:latin typeface="AvantGarde Bk BT Book" panose="020B0402020202020204" pitchFamily="34" charset="0"/>
              </a:rPr>
              <a:t> dolor.</a:t>
            </a:r>
            <a:endParaRPr lang="en-US" dirty="0">
              <a:latin typeface="AvantGarde Bk BT Book" panose="020B0402020202020204" pitchFamily="34" charset="0"/>
            </a:endParaRPr>
          </a:p>
        </p:txBody>
      </p:sp>
      <p:pic>
        <p:nvPicPr>
          <p:cNvPr id="16" name="Picture 15">
            <a:extLst>
              <a:ext uri="{FF2B5EF4-FFF2-40B4-BE49-F238E27FC236}">
                <a16:creationId xmlns:a16="http://schemas.microsoft.com/office/drawing/2014/main" id="{F23A7B2D-FF0E-914D-B7B8-1AB82011842C}"/>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94899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ille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pic>
        <p:nvPicPr>
          <p:cNvPr id="10" name="Picture Placeholder 5" descr="A group of clouds in the sky&#10;&#10;Description automatically generated">
            <a:extLst>
              <a:ext uri="{FF2B5EF4-FFF2-40B4-BE49-F238E27FC236}">
                <a16:creationId xmlns:a16="http://schemas.microsoft.com/office/drawing/2014/main" id="{4128204E-AB1B-554B-B20F-0007748ABC91}"/>
              </a:ext>
            </a:extLst>
          </p:cNvPr>
          <p:cNvPicPr>
            <a:picLocks noChangeAspect="1"/>
          </p:cNvPicPr>
          <p:nvPr userDrawn="1"/>
        </p:nvPicPr>
        <p:blipFill>
          <a:blip r:embed="rId3"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8750687-3808-D04B-991C-4A7EA1070B0F}"/>
              </a:ext>
            </a:extLst>
          </p:cNvPr>
          <p:cNvPicPr>
            <a:picLocks noChangeAspect="1"/>
          </p:cNvPicPr>
          <p:nvPr userDrawn="1"/>
        </p:nvPicPr>
        <p:blipFill>
          <a:blip r:embed="rId4"/>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72208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BB6CCF-6258-F74C-95B3-FBCE9C9B4101}"/>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4EBD6C-4572-AA4E-BEE9-5C1C5E3E989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9EE7DF2D-262D-5741-815E-59AC295C381E}"/>
              </a:ext>
            </a:extLst>
          </p:cNvPr>
          <p:cNvSpPr>
            <a:spLocks noGrp="1"/>
          </p:cNvSpPr>
          <p:nvPr>
            <p:ph idx="1"/>
          </p:nvPr>
        </p:nvSpPr>
        <p:spPr>
          <a:xfrm>
            <a:off x="838200" y="1660849"/>
            <a:ext cx="10515600" cy="391885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1B60BE7-73F8-5846-984A-B12E88211BEE}"/>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D767956F-EEE7-C242-9F01-76FC7B0FD330}"/>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D82C911-EED3-3347-A4BD-CBAFED661875}"/>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42406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15C4BDA0-6A9C-D243-A61F-719ED00B7A8F}"/>
              </a:ext>
            </a:extLst>
          </p:cNvPr>
          <p:cNvSpPr>
            <a:spLocks noGrp="1"/>
          </p:cNvSpPr>
          <p:nvPr>
            <p:ph type="pic" sz="quarter" idx="13"/>
          </p:nvPr>
        </p:nvSpPr>
        <p:spPr>
          <a:xfrm>
            <a:off x="840824" y="4284321"/>
            <a:ext cx="2068849" cy="2067379"/>
          </a:xfrm>
          <a:prstGeom prst="rect">
            <a:avLst/>
          </a:prstGeom>
        </p:spPr>
        <p:txBody>
          <a:bodyPr/>
          <a:lstStyle/>
          <a:p>
            <a:endParaRPr lang="en-US"/>
          </a:p>
        </p:txBody>
      </p:sp>
      <p:sp>
        <p:nvSpPr>
          <p:cNvPr id="14" name="Picture Placeholder 12">
            <a:extLst>
              <a:ext uri="{FF2B5EF4-FFF2-40B4-BE49-F238E27FC236}">
                <a16:creationId xmlns:a16="http://schemas.microsoft.com/office/drawing/2014/main" id="{D5B3D08E-B84A-134E-92C1-DC9D49DC95DC}"/>
              </a:ext>
            </a:extLst>
          </p:cNvPr>
          <p:cNvSpPr>
            <a:spLocks noGrp="1"/>
          </p:cNvSpPr>
          <p:nvPr>
            <p:ph type="pic" sz="quarter" idx="14"/>
          </p:nvPr>
        </p:nvSpPr>
        <p:spPr>
          <a:xfrm>
            <a:off x="3052622" y="4284321"/>
            <a:ext cx="2068849" cy="2067379"/>
          </a:xfrm>
          <a:prstGeom prst="rect">
            <a:avLst/>
          </a:prstGeom>
        </p:spPr>
        <p:txBody>
          <a:bodyPr/>
          <a:lstStyle/>
          <a:p>
            <a:endParaRPr lang="en-US" dirty="0"/>
          </a:p>
        </p:txBody>
      </p:sp>
      <p:sp>
        <p:nvSpPr>
          <p:cNvPr id="15" name="Picture Placeholder 12">
            <a:extLst>
              <a:ext uri="{FF2B5EF4-FFF2-40B4-BE49-F238E27FC236}">
                <a16:creationId xmlns:a16="http://schemas.microsoft.com/office/drawing/2014/main" id="{43199EE7-E342-2B42-B947-F24F1FBD4C0F}"/>
              </a:ext>
            </a:extLst>
          </p:cNvPr>
          <p:cNvSpPr>
            <a:spLocks noGrp="1"/>
          </p:cNvSpPr>
          <p:nvPr>
            <p:ph type="pic" sz="quarter" idx="15"/>
          </p:nvPr>
        </p:nvSpPr>
        <p:spPr>
          <a:xfrm>
            <a:off x="5264420" y="4284321"/>
            <a:ext cx="2068849" cy="2067379"/>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4A709514-94E8-0440-8CD8-7B8ED5F94799}"/>
              </a:ext>
            </a:extLst>
          </p:cNvPr>
          <p:cNvSpPr>
            <a:spLocks noGrp="1"/>
          </p:cNvSpPr>
          <p:nvPr>
            <p:ph type="pic" sz="quarter" idx="16"/>
          </p:nvPr>
        </p:nvSpPr>
        <p:spPr>
          <a:xfrm>
            <a:off x="7476219" y="4284321"/>
            <a:ext cx="2068849" cy="2067379"/>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17" name="Picture 16">
            <a:extLst>
              <a:ext uri="{FF2B5EF4-FFF2-40B4-BE49-F238E27FC236}">
                <a16:creationId xmlns:a16="http://schemas.microsoft.com/office/drawing/2014/main" id="{905883C6-AE8B-C44C-85E9-33DD630AFA92}"/>
              </a:ext>
            </a:extLst>
          </p:cNvPr>
          <p:cNvPicPr>
            <a:picLocks noChangeAspect="1"/>
          </p:cNvPicPr>
          <p:nvPr userDrawn="1"/>
        </p:nvPicPr>
        <p:blipFill>
          <a:blip r:embed="rId3">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59861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Fille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6" name="Picture Placeholder 9" descr="A close up of a computer&#10;&#10;Description automatically generated">
            <a:extLst>
              <a:ext uri="{FF2B5EF4-FFF2-40B4-BE49-F238E27FC236}">
                <a16:creationId xmlns:a16="http://schemas.microsoft.com/office/drawing/2014/main" id="{E8B1ED9F-1D3C-F044-ABA5-A15DEEFE77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40824" y="4286419"/>
            <a:ext cx="2068849" cy="2067379"/>
          </a:xfrm>
          <a:prstGeom prst="rect">
            <a:avLst/>
          </a:prstGeom>
        </p:spPr>
      </p:pic>
      <p:pic>
        <p:nvPicPr>
          <p:cNvPr id="27" name="Picture Placeholder 11" descr="A picture containing person, wall, indoor, cellphone&#10;&#10;Description automatically generated">
            <a:extLst>
              <a:ext uri="{FF2B5EF4-FFF2-40B4-BE49-F238E27FC236}">
                <a16:creationId xmlns:a16="http://schemas.microsoft.com/office/drawing/2014/main" id="{787499CA-6838-134B-81E1-1213B201A99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052621" y="4286419"/>
            <a:ext cx="2068849" cy="2067379"/>
          </a:xfrm>
          <a:prstGeom prst="rect">
            <a:avLst/>
          </a:prstGeom>
        </p:spPr>
      </p:pic>
      <p:pic>
        <p:nvPicPr>
          <p:cNvPr id="28" name="Picture Placeholder 13" descr="A person sitting at a table with a computer&#10;&#10;Description automatically generated">
            <a:extLst>
              <a:ext uri="{FF2B5EF4-FFF2-40B4-BE49-F238E27FC236}">
                <a16:creationId xmlns:a16="http://schemas.microsoft.com/office/drawing/2014/main" id="{A99ED6F5-9FA0-714C-ACCE-FD9A8983E6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264420" y="4286419"/>
            <a:ext cx="2068849" cy="2067379"/>
          </a:xfrm>
          <a:prstGeom prst="rect">
            <a:avLst/>
          </a:prstGeom>
        </p:spPr>
      </p:pic>
      <p:pic>
        <p:nvPicPr>
          <p:cNvPr id="29" name="Picture Placeholder 15" descr="A group of people sitting at a table using a computer&#10;&#10;Description automatically generated">
            <a:extLst>
              <a:ext uri="{FF2B5EF4-FFF2-40B4-BE49-F238E27FC236}">
                <a16:creationId xmlns:a16="http://schemas.microsoft.com/office/drawing/2014/main" id="{452DC964-C0D9-8D48-9F44-1036AEF1BC0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7476219" y="4286419"/>
            <a:ext cx="2068849" cy="2067379"/>
          </a:xfrm>
          <a:prstGeom prst="rect">
            <a:avLst/>
          </a:prstGeom>
        </p:spPr>
      </p:pic>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16" name="Picture 15">
            <a:extLst>
              <a:ext uri="{FF2B5EF4-FFF2-40B4-BE49-F238E27FC236}">
                <a16:creationId xmlns:a16="http://schemas.microsoft.com/office/drawing/2014/main" id="{1622AE09-E1A6-924D-8354-67401B05B219}"/>
              </a:ext>
            </a:extLst>
          </p:cNvPr>
          <p:cNvPicPr>
            <a:picLocks noChangeAspect="1"/>
          </p:cNvPicPr>
          <p:nvPr userDrawn="1"/>
        </p:nvPicPr>
        <p:blipFill>
          <a:blip r:embed="rId7">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3212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77492" y="123414"/>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7211B790-3DBA-0347-8535-B6B80E4A6968}"/>
              </a:ext>
            </a:extLst>
          </p:cNvPr>
          <p:cNvSpPr>
            <a:spLocks noGrp="1"/>
          </p:cNvSpPr>
          <p:nvPr>
            <p:ph sz="half" idx="1"/>
          </p:nvPr>
        </p:nvSpPr>
        <p:spPr>
          <a:xfrm>
            <a:off x="-93678"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1" name="Content Placeholder 2">
            <a:extLst>
              <a:ext uri="{FF2B5EF4-FFF2-40B4-BE49-F238E27FC236}">
                <a16:creationId xmlns:a16="http://schemas.microsoft.com/office/drawing/2014/main" id="{A2E67405-28C9-A844-849B-0235276E5714}"/>
              </a:ext>
            </a:extLst>
          </p:cNvPr>
          <p:cNvSpPr>
            <a:spLocks noGrp="1"/>
          </p:cNvSpPr>
          <p:nvPr>
            <p:ph sz="half" idx="11"/>
          </p:nvPr>
        </p:nvSpPr>
        <p:spPr>
          <a:xfrm>
            <a:off x="4022412"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2" name="Content Placeholder 2">
            <a:extLst>
              <a:ext uri="{FF2B5EF4-FFF2-40B4-BE49-F238E27FC236}">
                <a16:creationId xmlns:a16="http://schemas.microsoft.com/office/drawing/2014/main" id="{95BB7D63-C2E0-0547-8D1E-0B8F8A430CEF}"/>
              </a:ext>
            </a:extLst>
          </p:cNvPr>
          <p:cNvSpPr>
            <a:spLocks noGrp="1"/>
          </p:cNvSpPr>
          <p:nvPr>
            <p:ph sz="half" idx="12"/>
          </p:nvPr>
        </p:nvSpPr>
        <p:spPr>
          <a:xfrm>
            <a:off x="8139932" y="-40783"/>
            <a:ext cx="4052068"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9366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021137"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11242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8AE57F2-775A-124A-9A06-DBDB69A41DDA}"/>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2386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 Fill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0" y="-52756"/>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A5193943-DA36-324C-8334-9343715AFBC4}"/>
              </a:ext>
            </a:extLst>
          </p:cNvPr>
          <p:cNvSpPr>
            <a:spLocks noGrp="1"/>
          </p:cNvSpPr>
          <p:nvPr>
            <p:ph sz="half" idx="21" hasCustomPrompt="1"/>
          </p:nvPr>
        </p:nvSpPr>
        <p:spPr>
          <a:xfrm>
            <a:off x="0" y="-40783"/>
            <a:ext cx="4095610" cy="346978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Content Placeholder 2">
            <a:extLst>
              <a:ext uri="{FF2B5EF4-FFF2-40B4-BE49-F238E27FC236}">
                <a16:creationId xmlns:a16="http://schemas.microsoft.com/office/drawing/2014/main" id="{A53C9177-916A-5A44-AC42-56103D8C9AF5}"/>
              </a:ext>
            </a:extLst>
          </p:cNvPr>
          <p:cNvSpPr>
            <a:spLocks noGrp="1"/>
          </p:cNvSpPr>
          <p:nvPr>
            <p:ph sz="half" idx="22"/>
          </p:nvPr>
        </p:nvSpPr>
        <p:spPr>
          <a:xfrm>
            <a:off x="4116090" y="-40783"/>
            <a:ext cx="4095610" cy="346978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p>
            <a:r>
              <a:rPr lang="en-US" dirty="0"/>
              <a:t> </a:t>
            </a:r>
          </a:p>
        </p:txBody>
      </p:sp>
      <p:sp>
        <p:nvSpPr>
          <p:cNvPr id="20" name="Content Placeholder 3">
            <a:extLst>
              <a:ext uri="{FF2B5EF4-FFF2-40B4-BE49-F238E27FC236}">
                <a16:creationId xmlns:a16="http://schemas.microsoft.com/office/drawing/2014/main" id="{C64D0F95-C625-A54A-B593-AC8F035DB554}"/>
              </a:ext>
            </a:extLst>
          </p:cNvPr>
          <p:cNvSpPr>
            <a:spLocks noGrp="1"/>
          </p:cNvSpPr>
          <p:nvPr>
            <p:ph sz="half" idx="23"/>
          </p:nvPr>
        </p:nvSpPr>
        <p:spPr>
          <a:xfrm>
            <a:off x="8233610" y="-40783"/>
            <a:ext cx="4052068" cy="3469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r>
              <a:rPr lang="en-US" dirty="0"/>
              <a:t> </a:t>
            </a:r>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11480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20608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BAA798F-2BD5-144C-A889-616504712CA6}"/>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50001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Text Placeholder 2">
            <a:extLst>
              <a:ext uri="{FF2B5EF4-FFF2-40B4-BE49-F238E27FC236}">
                <a16:creationId xmlns:a16="http://schemas.microsoft.com/office/drawing/2014/main" id="{BB57DC96-1736-E84A-A114-DB3573B617B2}"/>
              </a:ext>
            </a:extLst>
          </p:cNvPr>
          <p:cNvSpPr>
            <a:spLocks noGrp="1"/>
          </p:cNvSpPr>
          <p:nvPr>
            <p:ph type="body" idx="1" hasCustomPrompt="1"/>
          </p:nvPr>
        </p:nvSpPr>
        <p:spPr>
          <a:xfrm>
            <a:off x="472440" y="1583105"/>
            <a:ext cx="3514329"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200123"/>
            <a:ext cx="3514329"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B0C2F6-4A45-F84E-9B51-955CC61F02EF}"/>
              </a:ext>
            </a:extLst>
          </p:cNvPr>
          <p:cNvSpPr>
            <a:spLocks noGrp="1"/>
          </p:cNvSpPr>
          <p:nvPr>
            <p:ph type="body" sz="quarter" idx="3" hasCustomPrompt="1"/>
          </p:nvPr>
        </p:nvSpPr>
        <p:spPr>
          <a:xfrm>
            <a:off x="430515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8E9C6150-436C-6640-8873-BB6BDD10DF69}"/>
              </a:ext>
            </a:extLst>
          </p:cNvPr>
          <p:cNvSpPr>
            <a:spLocks noGrp="1"/>
          </p:cNvSpPr>
          <p:nvPr>
            <p:ph type="body" sz="quarter" idx="10" hasCustomPrompt="1"/>
          </p:nvPr>
        </p:nvSpPr>
        <p:spPr>
          <a:xfrm>
            <a:off x="815517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45877A6-D7BA-3F42-9F45-98FC5B10DD98}"/>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54896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 Fill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F9D3D53-658A-BE41-9292-4F3CEB4AEEB4}"/>
              </a:ext>
            </a:extLst>
          </p:cNvPr>
          <p:cNvSpPr/>
          <p:nvPr userDrawn="1"/>
        </p:nvSpPr>
        <p:spPr>
          <a:xfrm>
            <a:off x="472440"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83B5C-174F-EE4D-9B6F-14C73FDB3D02}"/>
              </a:ext>
            </a:extLst>
          </p:cNvPr>
          <p:cNvSpPr/>
          <p:nvPr userDrawn="1"/>
        </p:nvSpPr>
        <p:spPr>
          <a:xfrm>
            <a:off x="4309655"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4A2483-CCA7-2649-9D60-FBEC69CE6ADE}"/>
              </a:ext>
            </a:extLst>
          </p:cNvPr>
          <p:cNvSpPr/>
          <p:nvPr userDrawn="1"/>
        </p:nvSpPr>
        <p:spPr>
          <a:xfrm>
            <a:off x="8163198"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8486FA-6B4C-3847-A969-9A65B0758ADB}"/>
              </a:ext>
            </a:extLst>
          </p:cNvPr>
          <p:cNvSpPr/>
          <p:nvPr userDrawn="1"/>
        </p:nvSpPr>
        <p:spPr>
          <a:xfrm>
            <a:off x="472440" y="1581015"/>
            <a:ext cx="3531636"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8687A2-92A9-1746-BF25-4FD6D5A23833}"/>
              </a:ext>
            </a:extLst>
          </p:cNvPr>
          <p:cNvSpPr/>
          <p:nvPr userDrawn="1"/>
        </p:nvSpPr>
        <p:spPr>
          <a:xfrm>
            <a:off x="4313806"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9458BC-59B9-6145-90CF-66039DA04BB1}"/>
              </a:ext>
            </a:extLst>
          </p:cNvPr>
          <p:cNvSpPr/>
          <p:nvPr userDrawn="1"/>
        </p:nvSpPr>
        <p:spPr>
          <a:xfrm>
            <a:off x="8167349"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2A1DA76-E728-7E4E-9E74-82D1D246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5498" y="1749717"/>
            <a:ext cx="848211" cy="616881"/>
          </a:xfrm>
          <a:prstGeom prst="rect">
            <a:avLst/>
          </a:prstGeom>
        </p:spPr>
      </p:pic>
      <p:pic>
        <p:nvPicPr>
          <p:cNvPr id="26" name="Picture 25">
            <a:extLst>
              <a:ext uri="{FF2B5EF4-FFF2-40B4-BE49-F238E27FC236}">
                <a16:creationId xmlns:a16="http://schemas.microsoft.com/office/drawing/2014/main" id="{F1438C2E-EA6D-2C40-B102-18112D8614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1441" y="1636621"/>
            <a:ext cx="959058" cy="843392"/>
          </a:xfrm>
          <a:prstGeom prst="rect">
            <a:avLst/>
          </a:prstGeom>
        </p:spPr>
      </p:pic>
      <p:pic>
        <p:nvPicPr>
          <p:cNvPr id="27" name="Picture 26">
            <a:extLst>
              <a:ext uri="{FF2B5EF4-FFF2-40B4-BE49-F238E27FC236}">
                <a16:creationId xmlns:a16="http://schemas.microsoft.com/office/drawing/2014/main" id="{830E47F7-EA6B-A14E-A670-E5064AC8DE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16162" y="1653328"/>
            <a:ext cx="809657" cy="809657"/>
          </a:xfrm>
          <a:prstGeom prst="rect">
            <a:avLst/>
          </a:prstGeom>
        </p:spPr>
      </p:pic>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545167"/>
            <a:ext cx="3514329" cy="199676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533529"/>
            <a:ext cx="3531636" cy="2008405"/>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533208"/>
            <a:ext cx="3531636" cy="2008726"/>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0A57DDC-4C57-BD41-BDEB-664192CB7064}"/>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6398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77D54-163F-6043-A2F4-27C442EE964A}"/>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36CF5B4-F63F-8744-A63E-31C56719876D}"/>
              </a:ext>
            </a:extLst>
          </p:cNvPr>
          <p:cNvSpPr txBox="1">
            <a:spLocks/>
          </p:cNvSpPr>
          <p:nvPr userDrawn="1"/>
        </p:nvSpPr>
        <p:spPr>
          <a:xfrm>
            <a:off x="838200" y="3054345"/>
            <a:ext cx="6215743" cy="837089"/>
          </a:xfrm>
          <a:prstGeom prst="rect">
            <a:avLst/>
          </a:prstGeom>
        </p:spPr>
        <p:txBody>
          <a:bodyPr anchor="b">
            <a:normAutofit/>
          </a:bodyPr>
          <a:lstStyle>
            <a:lvl1pPr algn="l"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a:t>This is a Header</a:t>
            </a:r>
            <a:endParaRPr lang="en-US" dirty="0"/>
          </a:p>
        </p:txBody>
      </p:sp>
      <p:sp>
        <p:nvSpPr>
          <p:cNvPr id="9" name="Subtitle 2">
            <a:extLst>
              <a:ext uri="{FF2B5EF4-FFF2-40B4-BE49-F238E27FC236}">
                <a16:creationId xmlns:a16="http://schemas.microsoft.com/office/drawing/2014/main" id="{B9F73694-56A6-C648-BFC6-121A4A3F6553}"/>
              </a:ext>
            </a:extLst>
          </p:cNvPr>
          <p:cNvSpPr txBox="1">
            <a:spLocks/>
          </p:cNvSpPr>
          <p:nvPr userDrawn="1"/>
        </p:nvSpPr>
        <p:spPr>
          <a:xfrm>
            <a:off x="838200" y="4035103"/>
            <a:ext cx="4632960"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THIS IS A SUBTITLE</a:t>
            </a:r>
            <a:endParaRPr lang="en-US" dirty="0"/>
          </a:p>
        </p:txBody>
      </p:sp>
      <p:pic>
        <p:nvPicPr>
          <p:cNvPr id="11" name="Picture Placeholder 5" descr="A group of clouds in the sky&#10;&#10;Description automatically generated">
            <a:extLst>
              <a:ext uri="{FF2B5EF4-FFF2-40B4-BE49-F238E27FC236}">
                <a16:creationId xmlns:a16="http://schemas.microsoft.com/office/drawing/2014/main" id="{46E682E2-C3F4-1A4E-9901-C4C8D31512CB}"/>
              </a:ext>
            </a:extLst>
          </p:cNvPr>
          <p:cNvPicPr>
            <a:picLocks noChangeAspect="1"/>
          </p:cNvPicPr>
          <p:nvPr userDrawn="1"/>
        </p:nvPicPr>
        <p:blipFill>
          <a:blip r:embed="rId20"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2" name="Triangle 10">
            <a:extLst>
              <a:ext uri="{FF2B5EF4-FFF2-40B4-BE49-F238E27FC236}">
                <a16:creationId xmlns:a16="http://schemas.microsoft.com/office/drawing/2014/main" id="{4DD7C716-3FFC-7340-ACD1-E6F64107C244}"/>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1416654-A950-7942-AF6B-73FB7C9BB525}"/>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DBF31D-3C62-2445-8550-5572C820169B}"/>
              </a:ext>
            </a:extLst>
          </p:cNvPr>
          <p:cNvPicPr>
            <a:picLocks noChangeAspect="1"/>
          </p:cNvPicPr>
          <p:nvPr userDrawn="1"/>
        </p:nvPicPr>
        <p:blipFill>
          <a:blip r:embed="rId21"/>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28711770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9" r:id="rId5"/>
    <p:sldLayoutId id="2147483652" r:id="rId6"/>
    <p:sldLayoutId id="2147483660" r:id="rId7"/>
    <p:sldLayoutId id="2147483653" r:id="rId8"/>
    <p:sldLayoutId id="2147483661" r:id="rId9"/>
    <p:sldLayoutId id="2147483654" r:id="rId10"/>
    <p:sldLayoutId id="2147483663" r:id="rId11"/>
    <p:sldLayoutId id="2147483655" r:id="rId12"/>
    <p:sldLayoutId id="2147483656" r:id="rId13"/>
    <p:sldLayoutId id="2147483664" r:id="rId14"/>
    <p:sldLayoutId id="2147483657"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microsoft.com/azure/network-watcher/network-watcher-monitoring-overview" TargetMode="External"/><Relationship Id="rId7" Type="http://schemas.openxmlformats.org/officeDocument/2006/relationships/image" Target="../media/image91.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DDDD-366B-C14D-825C-7768D10C8AD7}"/>
              </a:ext>
            </a:extLst>
          </p:cNvPr>
          <p:cNvSpPr>
            <a:spLocks noGrp="1"/>
          </p:cNvSpPr>
          <p:nvPr>
            <p:ph type="ctrTitle"/>
          </p:nvPr>
        </p:nvSpPr>
        <p:spPr>
          <a:xfrm>
            <a:off x="838201" y="3054345"/>
            <a:ext cx="4561936" cy="837089"/>
          </a:xfrm>
        </p:spPr>
        <p:txBody>
          <a:bodyPr/>
          <a:lstStyle/>
          <a:p>
            <a:r>
              <a:rPr lang="en-US" dirty="0"/>
              <a:t>Azure Monitor</a:t>
            </a:r>
          </a:p>
        </p:txBody>
      </p:sp>
      <p:sp>
        <p:nvSpPr>
          <p:cNvPr id="3" name="Subtitle 2">
            <a:extLst>
              <a:ext uri="{FF2B5EF4-FFF2-40B4-BE49-F238E27FC236}">
                <a16:creationId xmlns:a16="http://schemas.microsoft.com/office/drawing/2014/main" id="{942E5876-670A-9F4B-9122-32AD161BE4B5}"/>
              </a:ext>
            </a:extLst>
          </p:cNvPr>
          <p:cNvSpPr>
            <a:spLocks noGrp="1"/>
          </p:cNvSpPr>
          <p:nvPr>
            <p:ph type="subTitle" idx="1"/>
          </p:nvPr>
        </p:nvSpPr>
        <p:spPr>
          <a:xfrm>
            <a:off x="838200" y="4035103"/>
            <a:ext cx="4561936" cy="406082"/>
          </a:xfrm>
        </p:spPr>
        <p:txBody>
          <a:bodyPr/>
          <a:lstStyle/>
          <a:p>
            <a:pPr algn="r"/>
            <a:r>
              <a:rPr lang="en-US" dirty="0"/>
              <a:t>Monitoring your Workloads</a:t>
            </a:r>
          </a:p>
        </p:txBody>
      </p:sp>
      <p:pic>
        <p:nvPicPr>
          <p:cNvPr id="6" name="Picture Placeholder 5" descr="A group of clouds in the sky&#10;&#10;Description automatically generated">
            <a:extLst>
              <a:ext uri="{FF2B5EF4-FFF2-40B4-BE49-F238E27FC236}">
                <a16:creationId xmlns:a16="http://schemas.microsoft.com/office/drawing/2014/main" id="{7605778D-7759-7D4D-A865-EB86D989D989}"/>
              </a:ext>
            </a:extLst>
          </p:cNvPr>
          <p:cNvPicPr>
            <a:picLocks noGrp="1" noChangeAspect="1"/>
          </p:cNvPicPr>
          <p:nvPr>
            <p:ph type="pic" sz="quarter" idx="13"/>
          </p:nvPr>
        </p:nvPicPr>
        <p:blipFill>
          <a:blip r:embed="rId3" cstate="screen">
            <a:alphaModFix amt="54000"/>
            <a:extLst>
              <a:ext uri="{28A0092B-C50C-407E-A947-70E740481C1C}">
                <a14:useLocalDpi xmlns:a14="http://schemas.microsoft.com/office/drawing/2010/main"/>
              </a:ext>
            </a:extLst>
          </a:blip>
          <a:srcRect/>
          <a:stretch>
            <a:fillRect/>
          </a:stretch>
        </p:blipFill>
        <p:spPr>
          <a:xfrm>
            <a:off x="-61993" y="-15499"/>
            <a:ext cx="12269492" cy="4250332"/>
          </a:xfrm>
        </p:spPr>
      </p:pic>
      <p:sp>
        <p:nvSpPr>
          <p:cNvPr id="5" name="Subtitle 2">
            <a:extLst>
              <a:ext uri="{FF2B5EF4-FFF2-40B4-BE49-F238E27FC236}">
                <a16:creationId xmlns:a16="http://schemas.microsoft.com/office/drawing/2014/main" id="{39CD5288-3D21-420C-A3D3-B4838D9DA8D8}"/>
              </a:ext>
            </a:extLst>
          </p:cNvPr>
          <p:cNvSpPr txBox="1">
            <a:spLocks/>
          </p:cNvSpPr>
          <p:nvPr/>
        </p:nvSpPr>
        <p:spPr>
          <a:xfrm>
            <a:off x="838200" y="5822140"/>
            <a:ext cx="1988598"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May 02, 2019</a:t>
            </a:r>
          </a:p>
        </p:txBody>
      </p:sp>
    </p:spTree>
    <p:extLst>
      <p:ext uri="{BB962C8B-B14F-4D97-AF65-F5344CB8AC3E}">
        <p14:creationId xmlns:p14="http://schemas.microsoft.com/office/powerpoint/2010/main" val="138660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838200" y="628386"/>
            <a:ext cx="8648700" cy="837089"/>
          </a:xfrm>
        </p:spPr>
        <p:txBody>
          <a:bodyPr>
            <a:normAutofit fontScale="90000"/>
          </a:bodyPr>
          <a:lstStyle/>
          <a:p>
            <a:r>
              <a:rPr lang="en-US" dirty="0"/>
              <a:t>What does Azure Monitor Collect?</a:t>
            </a:r>
          </a:p>
        </p:txBody>
      </p:sp>
      <p:graphicFrame>
        <p:nvGraphicFramePr>
          <p:cNvPr id="4" name="Content Placeholder 1">
            <a:extLst>
              <a:ext uri="{FF2B5EF4-FFF2-40B4-BE49-F238E27FC236}">
                <a16:creationId xmlns:a16="http://schemas.microsoft.com/office/drawing/2014/main" id="{5F296119-5C53-4782-990E-D98CB478D48D}"/>
              </a:ext>
            </a:extLst>
          </p:cNvPr>
          <p:cNvGraphicFramePr>
            <a:graphicFrameLocks/>
          </p:cNvGraphicFramePr>
          <p:nvPr>
            <p:extLst>
              <p:ext uri="{D42A27DB-BD31-4B8C-83A1-F6EECF244321}">
                <p14:modId xmlns:p14="http://schemas.microsoft.com/office/powerpoint/2010/main" val="2698461995"/>
              </p:ext>
            </p:extLst>
          </p:nvPr>
        </p:nvGraphicFramePr>
        <p:xfrm>
          <a:off x="558800" y="1639411"/>
          <a:ext cx="11149104" cy="3846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0240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1524000" y="4642583"/>
            <a:ext cx="9144000" cy="1099845"/>
          </a:xfrm>
        </p:spPr>
        <p:txBody>
          <a:bodyPr vert="horz" lIns="91440" tIns="45720" rIns="91440" bIns="45720" rtlCol="0" anchor="b">
            <a:normAutofit/>
          </a:bodyPr>
          <a:lstStyle/>
          <a:p>
            <a:pPr algn="ctr"/>
            <a:r>
              <a:rPr lang="en-US" sz="6000">
                <a:solidFill>
                  <a:schemeClr val="tx1"/>
                </a:solidFill>
                <a:latin typeface="+mj-lt"/>
              </a:rPr>
              <a:t>Metrics vs. Logs</a:t>
            </a:r>
          </a:p>
        </p:txBody>
      </p:sp>
      <p:sp>
        <p:nvSpPr>
          <p:cNvPr id="12" name="Rectangle 11">
            <a:extLst>
              <a:ext uri="{FF2B5EF4-FFF2-40B4-BE49-F238E27FC236}">
                <a16:creationId xmlns:a16="http://schemas.microsoft.com/office/drawing/2014/main" id="{DAE885FA-583E-488C-A3B2-2647B84A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566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6">
            <a:extLst>
              <a:ext uri="{FF2B5EF4-FFF2-40B4-BE49-F238E27FC236}">
                <a16:creationId xmlns:a16="http://schemas.microsoft.com/office/drawing/2014/main" id="{87B1CEC7-C2CE-4440-A0F7-0BE6B3AAD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6">
            <a:extLst>
              <a:ext uri="{FF2B5EF4-FFF2-40B4-BE49-F238E27FC236}">
                <a16:creationId xmlns:a16="http://schemas.microsoft.com/office/drawing/2014/main" id="{7B0DBF0B-D7C2-4F15-94AE-315255824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ECA684-F9BE-4209-BB7C-4C58312376F1}"/>
              </a:ext>
            </a:extLst>
          </p:cNvPr>
          <p:cNvPicPr>
            <a:picLocks noChangeAspect="1"/>
          </p:cNvPicPr>
          <p:nvPr/>
        </p:nvPicPr>
        <p:blipFill rotWithShape="1">
          <a:blip r:embed="rId3"/>
          <a:srcRect l="38597"/>
          <a:stretch/>
        </p:blipFill>
        <p:spPr>
          <a:xfrm>
            <a:off x="6498781" y="913767"/>
            <a:ext cx="5293952" cy="2758914"/>
          </a:xfrm>
          <a:prstGeom prst="rect">
            <a:avLst/>
          </a:prstGeom>
        </p:spPr>
      </p:pic>
      <p:pic>
        <p:nvPicPr>
          <p:cNvPr id="6" name="Picture 5">
            <a:extLst>
              <a:ext uri="{FF2B5EF4-FFF2-40B4-BE49-F238E27FC236}">
                <a16:creationId xmlns:a16="http://schemas.microsoft.com/office/drawing/2014/main" id="{2120B102-772E-4223-95A6-84C621274D52}"/>
              </a:ext>
            </a:extLst>
          </p:cNvPr>
          <p:cNvPicPr>
            <a:picLocks noChangeAspect="1"/>
          </p:cNvPicPr>
          <p:nvPr/>
        </p:nvPicPr>
        <p:blipFill rotWithShape="1">
          <a:blip r:embed="rId4"/>
          <a:srcRect l="38387"/>
          <a:stretch/>
        </p:blipFill>
        <p:spPr>
          <a:xfrm>
            <a:off x="781354" y="924186"/>
            <a:ext cx="4693987" cy="2723627"/>
          </a:xfrm>
          <a:prstGeom prst="rect">
            <a:avLst/>
          </a:prstGeom>
        </p:spPr>
      </p:pic>
    </p:spTree>
    <p:extLst>
      <p:ext uri="{BB962C8B-B14F-4D97-AF65-F5344CB8AC3E}">
        <p14:creationId xmlns:p14="http://schemas.microsoft.com/office/powerpoint/2010/main" val="411195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6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502C4247-F9AB-4E56-8AB8-967D8C005FF6}"/>
              </a:ext>
            </a:extLst>
          </p:cNvPr>
          <p:cNvPicPr>
            <a:picLocks noChangeAspect="1"/>
          </p:cNvPicPr>
          <p:nvPr/>
        </p:nvPicPr>
        <p:blipFill>
          <a:blip r:embed="rId3"/>
          <a:stretch>
            <a:fillRect/>
          </a:stretch>
        </p:blipFill>
        <p:spPr>
          <a:xfrm>
            <a:off x="643467" y="811784"/>
            <a:ext cx="10905066" cy="5234432"/>
          </a:xfrm>
          <a:prstGeom prst="rect">
            <a:avLst/>
          </a:prstGeom>
        </p:spPr>
      </p:pic>
    </p:spTree>
    <p:extLst>
      <p:ext uri="{BB962C8B-B14F-4D97-AF65-F5344CB8AC3E}">
        <p14:creationId xmlns:p14="http://schemas.microsoft.com/office/powerpoint/2010/main" val="2805053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B3E1DE21-DD69-4EA1-BD2B-518ADF9C90B3}"/>
              </a:ext>
            </a:extLst>
          </p:cNvPr>
          <p:cNvPicPr>
            <a:picLocks noChangeAspect="1"/>
          </p:cNvPicPr>
          <p:nvPr/>
        </p:nvPicPr>
        <p:blipFill>
          <a:blip r:embed="rId3"/>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395516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91CA92EA-24D5-4BB0-B83E-C3FF999B53CC}"/>
              </a:ext>
            </a:extLst>
          </p:cNvPr>
          <p:cNvGraphicFramePr>
            <a:graphicFrameLocks noGrp="1"/>
          </p:cNvGraphicFramePr>
          <p:nvPr>
            <p:extLst>
              <p:ext uri="{D42A27DB-BD31-4B8C-83A1-F6EECF244321}">
                <p14:modId xmlns:p14="http://schemas.microsoft.com/office/powerpoint/2010/main" val="2050499363"/>
              </p:ext>
            </p:extLst>
          </p:nvPr>
        </p:nvGraphicFramePr>
        <p:xfrm>
          <a:off x="643467" y="760380"/>
          <a:ext cx="10905067" cy="5361328"/>
        </p:xfrm>
        <a:graphic>
          <a:graphicData uri="http://schemas.openxmlformats.org/drawingml/2006/table">
            <a:tbl>
              <a:tblPr firstRow="1" bandRow="1">
                <a:tableStyleId>{5C22544A-7EE6-4342-B048-85BDC9FD1C3A}</a:tableStyleId>
              </a:tblPr>
              <a:tblGrid>
                <a:gridCol w="2976077">
                  <a:extLst>
                    <a:ext uri="{9D8B030D-6E8A-4147-A177-3AD203B41FA5}">
                      <a16:colId xmlns:a16="http://schemas.microsoft.com/office/drawing/2014/main" val="1795904752"/>
                    </a:ext>
                  </a:extLst>
                </a:gridCol>
                <a:gridCol w="3955999">
                  <a:extLst>
                    <a:ext uri="{9D8B030D-6E8A-4147-A177-3AD203B41FA5}">
                      <a16:colId xmlns:a16="http://schemas.microsoft.com/office/drawing/2014/main" val="2219354349"/>
                    </a:ext>
                  </a:extLst>
                </a:gridCol>
                <a:gridCol w="3972991">
                  <a:extLst>
                    <a:ext uri="{9D8B030D-6E8A-4147-A177-3AD203B41FA5}">
                      <a16:colId xmlns:a16="http://schemas.microsoft.com/office/drawing/2014/main" val="4207406826"/>
                    </a:ext>
                  </a:extLst>
                </a:gridCol>
              </a:tblGrid>
              <a:tr h="426781">
                <a:tc>
                  <a:txBody>
                    <a:bodyPr/>
                    <a:lstStyle/>
                    <a:p>
                      <a:pPr algn="ctr" fontAlgn="b"/>
                      <a:r>
                        <a:rPr lang="en-US" sz="1800" dirty="0">
                          <a:effectLst/>
                        </a:rPr>
                        <a:t>Attribute</a:t>
                      </a:r>
                    </a:p>
                  </a:txBody>
                  <a:tcPr marL="117694" marR="117694" marT="88272" marB="88272" anchor="b"/>
                </a:tc>
                <a:tc>
                  <a:txBody>
                    <a:bodyPr/>
                    <a:lstStyle/>
                    <a:p>
                      <a:pPr algn="ctr" fontAlgn="b"/>
                      <a:r>
                        <a:rPr lang="en-US" sz="1800" dirty="0">
                          <a:effectLst/>
                        </a:rPr>
                        <a:t>Metrics</a:t>
                      </a:r>
                    </a:p>
                  </a:txBody>
                  <a:tcPr marL="117694" marR="117694" marT="88272" marB="88272" anchor="b"/>
                </a:tc>
                <a:tc>
                  <a:txBody>
                    <a:bodyPr/>
                    <a:lstStyle/>
                    <a:p>
                      <a:pPr algn="ctr" fontAlgn="b"/>
                      <a:r>
                        <a:rPr lang="en-US" sz="1800" dirty="0">
                          <a:effectLst/>
                        </a:rPr>
                        <a:t>Logs</a:t>
                      </a:r>
                    </a:p>
                  </a:txBody>
                  <a:tcPr marL="117694" marR="117694" marT="88272" marB="88272" anchor="b"/>
                </a:tc>
                <a:extLst>
                  <a:ext uri="{0D108BD9-81ED-4DB2-BD59-A6C34878D82A}">
                    <a16:rowId xmlns:a16="http://schemas.microsoft.com/office/drawing/2014/main" val="2846172815"/>
                  </a:ext>
                </a:extLst>
              </a:tr>
              <a:tr h="854013">
                <a:tc>
                  <a:txBody>
                    <a:bodyPr/>
                    <a:lstStyle/>
                    <a:p>
                      <a:pPr algn="ctr" fontAlgn="t"/>
                      <a:r>
                        <a:rPr lang="en-US" sz="1600" b="1" dirty="0">
                          <a:effectLst/>
                        </a:rPr>
                        <a:t>Benefits</a:t>
                      </a:r>
                    </a:p>
                  </a:txBody>
                  <a:tcPr marL="117694" marR="117694" marT="88272" marB="88272" anchor="ctr"/>
                </a:tc>
                <a:tc>
                  <a:txBody>
                    <a:bodyPr/>
                    <a:lstStyle/>
                    <a:p>
                      <a:pPr algn="ctr" fontAlgn="t"/>
                      <a:r>
                        <a:rPr lang="en-US" sz="1400" dirty="0">
                          <a:effectLst/>
                        </a:rPr>
                        <a:t>Lightweight and capable of near-real time scenarios such as alerting.</a:t>
                      </a:r>
                    </a:p>
                  </a:txBody>
                  <a:tcPr marL="117694" marR="117694" marT="88272" marB="88272" anchor="ctr"/>
                </a:tc>
                <a:tc>
                  <a:txBody>
                    <a:bodyPr/>
                    <a:lstStyle/>
                    <a:p>
                      <a:pPr algn="ctr" fontAlgn="t"/>
                      <a:r>
                        <a:rPr lang="en-US" sz="1400" dirty="0">
                          <a:effectLst/>
                        </a:rPr>
                        <a:t>Ideal for deep analysis</a:t>
                      </a:r>
                    </a:p>
                  </a:txBody>
                  <a:tcPr marL="117694" marR="117694" marT="88272" marB="88272" anchor="ctr"/>
                </a:tc>
                <a:extLst>
                  <a:ext uri="{0D108BD9-81ED-4DB2-BD59-A6C34878D82A}">
                    <a16:rowId xmlns:a16="http://schemas.microsoft.com/office/drawing/2014/main" val="2763270445"/>
                  </a:ext>
                </a:extLst>
              </a:tr>
              <a:tr h="426781">
                <a:tc>
                  <a:txBody>
                    <a:bodyPr/>
                    <a:lstStyle/>
                    <a:p>
                      <a:pPr algn="ctr" fontAlgn="t"/>
                      <a:r>
                        <a:rPr lang="en-US" sz="1600" b="1" dirty="0">
                          <a:effectLst/>
                        </a:rPr>
                        <a:t>Data</a:t>
                      </a:r>
                    </a:p>
                  </a:txBody>
                  <a:tcPr marL="117694" marR="117694" marT="88272" marB="88272" anchor="ctr"/>
                </a:tc>
                <a:tc>
                  <a:txBody>
                    <a:bodyPr/>
                    <a:lstStyle/>
                    <a:p>
                      <a:pPr algn="ctr" fontAlgn="t"/>
                      <a:r>
                        <a:rPr lang="en-US" sz="1400" dirty="0">
                          <a:effectLst/>
                        </a:rPr>
                        <a:t>Numeric</a:t>
                      </a:r>
                    </a:p>
                  </a:txBody>
                  <a:tcPr marL="117694" marR="117694" marT="88272" marB="88272" anchor="ctr"/>
                </a:tc>
                <a:tc>
                  <a:txBody>
                    <a:bodyPr/>
                    <a:lstStyle/>
                    <a:p>
                      <a:pPr algn="ctr" fontAlgn="t"/>
                      <a:r>
                        <a:rPr lang="en-US" sz="1400" dirty="0">
                          <a:effectLst/>
                        </a:rPr>
                        <a:t>Text or Numeric</a:t>
                      </a:r>
                    </a:p>
                  </a:txBody>
                  <a:tcPr marL="117694" marR="117694" marT="88272" marB="88272" anchor="ctr"/>
                </a:tc>
                <a:extLst>
                  <a:ext uri="{0D108BD9-81ED-4DB2-BD59-A6C34878D82A}">
                    <a16:rowId xmlns:a16="http://schemas.microsoft.com/office/drawing/2014/main" val="1337480374"/>
                  </a:ext>
                </a:extLst>
              </a:tr>
              <a:tr h="1067630">
                <a:tc>
                  <a:txBody>
                    <a:bodyPr/>
                    <a:lstStyle/>
                    <a:p>
                      <a:pPr algn="ctr" fontAlgn="t"/>
                      <a:r>
                        <a:rPr lang="en-US" sz="1600" b="1" dirty="0">
                          <a:effectLst/>
                        </a:rPr>
                        <a:t>Structure</a:t>
                      </a:r>
                    </a:p>
                  </a:txBody>
                  <a:tcPr marL="117694" marR="117694" marT="88272" marB="88272" anchor="ctr"/>
                </a:tc>
                <a:tc>
                  <a:txBody>
                    <a:bodyPr/>
                    <a:lstStyle/>
                    <a:p>
                      <a:pPr algn="ctr" fontAlgn="t"/>
                      <a:r>
                        <a:rPr lang="en-US" sz="1400" dirty="0">
                          <a:effectLst/>
                        </a:rPr>
                        <a:t>Standard set of properties</a:t>
                      </a:r>
                    </a:p>
                  </a:txBody>
                  <a:tcPr marL="117694" marR="117694" marT="88272" marB="88272" anchor="ctr"/>
                </a:tc>
                <a:tc>
                  <a:txBody>
                    <a:bodyPr/>
                    <a:lstStyle/>
                    <a:p>
                      <a:pPr algn="ctr" fontAlgn="t"/>
                      <a:r>
                        <a:rPr lang="en-US" sz="1400" dirty="0">
                          <a:effectLst/>
                        </a:rPr>
                        <a:t>Properties depending on the log type</a:t>
                      </a:r>
                    </a:p>
                  </a:txBody>
                  <a:tcPr marL="117694" marR="117694" marT="88272" marB="88272" anchor="ctr"/>
                </a:tc>
                <a:extLst>
                  <a:ext uri="{0D108BD9-81ED-4DB2-BD59-A6C34878D82A}">
                    <a16:rowId xmlns:a16="http://schemas.microsoft.com/office/drawing/2014/main" val="1636547862"/>
                  </a:ext>
                </a:extLst>
              </a:tr>
              <a:tr h="640397">
                <a:tc>
                  <a:txBody>
                    <a:bodyPr/>
                    <a:lstStyle/>
                    <a:p>
                      <a:pPr algn="ctr" fontAlgn="t"/>
                      <a:r>
                        <a:rPr lang="en-US" sz="1600" b="1" dirty="0">
                          <a:effectLst/>
                        </a:rPr>
                        <a:t>Collection</a:t>
                      </a:r>
                    </a:p>
                  </a:txBody>
                  <a:tcPr marL="117694" marR="117694" marT="88272" marB="88272" anchor="ctr"/>
                </a:tc>
                <a:tc>
                  <a:txBody>
                    <a:bodyPr/>
                    <a:lstStyle/>
                    <a:p>
                      <a:pPr algn="ctr" fontAlgn="t"/>
                      <a:r>
                        <a:rPr lang="en-US" sz="1400" dirty="0">
                          <a:effectLst/>
                        </a:rPr>
                        <a:t>Regular intervals</a:t>
                      </a:r>
                    </a:p>
                  </a:txBody>
                  <a:tcPr marL="117694" marR="117694" marT="88272" marB="88272" anchor="ctr"/>
                </a:tc>
                <a:tc>
                  <a:txBody>
                    <a:bodyPr/>
                    <a:lstStyle/>
                    <a:p>
                      <a:pPr algn="ctr" fontAlgn="t"/>
                      <a:r>
                        <a:rPr lang="en-US" sz="1400" dirty="0">
                          <a:effectLst/>
                        </a:rPr>
                        <a:t>Collected sporadically as events trigger</a:t>
                      </a:r>
                    </a:p>
                  </a:txBody>
                  <a:tcPr marL="117694" marR="117694" marT="88272" marB="88272" anchor="ctr"/>
                </a:tc>
                <a:extLst>
                  <a:ext uri="{0D108BD9-81ED-4DB2-BD59-A6C34878D82A}">
                    <a16:rowId xmlns:a16="http://schemas.microsoft.com/office/drawing/2014/main" val="1973944656"/>
                  </a:ext>
                </a:extLst>
              </a:tr>
              <a:tr h="426781">
                <a:tc>
                  <a:txBody>
                    <a:bodyPr/>
                    <a:lstStyle/>
                    <a:p>
                      <a:pPr algn="ctr" fontAlgn="t"/>
                      <a:r>
                        <a:rPr lang="en-US" sz="1600" b="1" dirty="0">
                          <a:effectLst/>
                        </a:rPr>
                        <a:t>View in Azure portal</a:t>
                      </a:r>
                    </a:p>
                  </a:txBody>
                  <a:tcPr marL="117694" marR="117694" marT="88272" marB="88272" anchor="ctr"/>
                </a:tc>
                <a:tc>
                  <a:txBody>
                    <a:bodyPr/>
                    <a:lstStyle/>
                    <a:p>
                      <a:pPr algn="ctr" fontAlgn="t"/>
                      <a:r>
                        <a:rPr lang="en-US" sz="1400" dirty="0">
                          <a:effectLst/>
                        </a:rPr>
                        <a:t>Metrics Explorer</a:t>
                      </a:r>
                    </a:p>
                  </a:txBody>
                  <a:tcPr marL="117694" marR="117694" marT="88272" marB="88272" anchor="ctr"/>
                </a:tc>
                <a:tc>
                  <a:txBody>
                    <a:bodyPr/>
                    <a:lstStyle/>
                    <a:p>
                      <a:pPr algn="ctr" fontAlgn="t"/>
                      <a:r>
                        <a:rPr lang="en-US" sz="1400" dirty="0">
                          <a:effectLst/>
                        </a:rPr>
                        <a:t>Log Analytics</a:t>
                      </a:r>
                    </a:p>
                  </a:txBody>
                  <a:tcPr marL="117694" marR="117694" marT="88272" marB="88272" anchor="ctr"/>
                </a:tc>
                <a:extLst>
                  <a:ext uri="{0D108BD9-81ED-4DB2-BD59-A6C34878D82A}">
                    <a16:rowId xmlns:a16="http://schemas.microsoft.com/office/drawing/2014/main" val="3788513590"/>
                  </a:ext>
                </a:extLst>
              </a:tr>
              <a:tr h="1494862">
                <a:tc>
                  <a:txBody>
                    <a:bodyPr/>
                    <a:lstStyle/>
                    <a:p>
                      <a:pPr algn="ctr" fontAlgn="t"/>
                      <a:r>
                        <a:rPr lang="en-US" sz="1600" b="1" dirty="0">
                          <a:effectLst/>
                        </a:rPr>
                        <a:t>Data sources include</a:t>
                      </a:r>
                    </a:p>
                  </a:txBody>
                  <a:tcPr marL="117694" marR="117694" marT="88272" marB="88272" anchor="ctr"/>
                </a:tc>
                <a:tc>
                  <a:txBody>
                    <a:bodyPr/>
                    <a:lstStyle/>
                    <a:p>
                      <a:pPr algn="ctr" fontAlgn="t"/>
                      <a:r>
                        <a:rPr lang="en-US" sz="1400" dirty="0">
                          <a:effectLst/>
                        </a:rPr>
                        <a:t>Platform metrics collected from Azure resources</a:t>
                      </a:r>
                      <a:br>
                        <a:rPr lang="en-US" sz="1400" dirty="0">
                          <a:effectLst/>
                        </a:rPr>
                      </a:br>
                      <a:r>
                        <a:rPr lang="en-US" sz="1400" dirty="0">
                          <a:effectLst/>
                        </a:rPr>
                        <a:t>Applications monitored by Application Insights</a:t>
                      </a:r>
                      <a:br>
                        <a:rPr lang="en-US" sz="1400" dirty="0">
                          <a:effectLst/>
                        </a:rPr>
                      </a:br>
                      <a:r>
                        <a:rPr lang="en-US" sz="1400" dirty="0">
                          <a:effectLst/>
                        </a:rPr>
                        <a:t>Custom defined by application or API</a:t>
                      </a:r>
                    </a:p>
                  </a:txBody>
                  <a:tcPr marL="117694" marR="117694" marT="88272" marB="88272" anchor="ctr"/>
                </a:tc>
                <a:tc>
                  <a:txBody>
                    <a:bodyPr/>
                    <a:lstStyle/>
                    <a:p>
                      <a:pPr marL="0" indent="0" algn="ctr" fontAlgn="t">
                        <a:buFont typeface="Arial" panose="020B0604020202020204" pitchFamily="34" charset="0"/>
                        <a:buNone/>
                      </a:pPr>
                      <a:r>
                        <a:rPr lang="en-US" sz="1400" dirty="0">
                          <a:effectLst/>
                        </a:rPr>
                        <a:t>Application and Diagnostics Logs</a:t>
                      </a:r>
                    </a:p>
                    <a:p>
                      <a:pPr marL="0" indent="0" algn="ctr" fontAlgn="t">
                        <a:buFont typeface="Arial" panose="020B0604020202020204" pitchFamily="34" charset="0"/>
                        <a:buNone/>
                      </a:pPr>
                      <a:r>
                        <a:rPr lang="en-US" sz="1400" dirty="0">
                          <a:effectLst/>
                        </a:rPr>
                        <a:t>Monitoring solutions</a:t>
                      </a:r>
                    </a:p>
                    <a:p>
                      <a:pPr marL="0" indent="0" algn="ctr" fontAlgn="t">
                        <a:buFont typeface="Arial" panose="020B0604020202020204" pitchFamily="34" charset="0"/>
                        <a:buNone/>
                      </a:pPr>
                      <a:r>
                        <a:rPr lang="en-US" sz="1400" dirty="0">
                          <a:effectLst/>
                        </a:rPr>
                        <a:t>Agents and VM extensions</a:t>
                      </a:r>
                    </a:p>
                    <a:p>
                      <a:pPr marL="0" indent="0" algn="ctr" fontAlgn="t">
                        <a:buFont typeface="Arial" panose="020B0604020202020204" pitchFamily="34" charset="0"/>
                        <a:buNone/>
                      </a:pPr>
                      <a:r>
                        <a:rPr lang="en-US" sz="1400" dirty="0">
                          <a:effectLst/>
                        </a:rPr>
                        <a:t>Application requests and exceptions</a:t>
                      </a:r>
                    </a:p>
                    <a:p>
                      <a:pPr marL="0" indent="0" algn="ctr" fontAlgn="t">
                        <a:buFont typeface="Arial" panose="020B0604020202020204" pitchFamily="34" charset="0"/>
                        <a:buNone/>
                      </a:pPr>
                      <a:r>
                        <a:rPr lang="en-US" sz="1400" dirty="0">
                          <a:effectLst/>
                        </a:rPr>
                        <a:t>Azure Security Center</a:t>
                      </a:r>
                    </a:p>
                    <a:p>
                      <a:pPr marL="0" indent="0" algn="ctr" fontAlgn="t">
                        <a:buFont typeface="Arial" panose="020B0604020202020204" pitchFamily="34" charset="0"/>
                        <a:buNone/>
                      </a:pPr>
                      <a:r>
                        <a:rPr lang="en-US" sz="1400" dirty="0">
                          <a:effectLst/>
                        </a:rPr>
                        <a:t>Data Collector API</a:t>
                      </a:r>
                    </a:p>
                  </a:txBody>
                  <a:tcPr marL="117694" marR="117694" marT="88272" marB="88272" anchor="ctr"/>
                </a:tc>
                <a:extLst>
                  <a:ext uri="{0D108BD9-81ED-4DB2-BD59-A6C34878D82A}">
                    <a16:rowId xmlns:a16="http://schemas.microsoft.com/office/drawing/2014/main" val="2179163969"/>
                  </a:ext>
                </a:extLst>
              </a:tr>
            </a:tbl>
          </a:graphicData>
        </a:graphic>
      </p:graphicFrame>
    </p:spTree>
    <p:extLst>
      <p:ext uri="{BB962C8B-B14F-4D97-AF65-F5344CB8AC3E}">
        <p14:creationId xmlns:p14="http://schemas.microsoft.com/office/powerpoint/2010/main" val="415013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2B069-8B91-4AC7-AD1F-BA215A8E1422}"/>
              </a:ext>
            </a:extLst>
          </p:cNvPr>
          <p:cNvSpPr>
            <a:spLocks noGrp="1"/>
          </p:cNvSpPr>
          <p:nvPr>
            <p:ph type="ctrTitle"/>
          </p:nvPr>
        </p:nvSpPr>
        <p:spPr>
          <a:xfrm>
            <a:off x="648929" y="629266"/>
            <a:ext cx="6422849" cy="1676603"/>
          </a:xfrm>
        </p:spPr>
        <p:txBody>
          <a:bodyPr vert="horz" lIns="91440" tIns="45720" rIns="91440" bIns="45720" rtlCol="0" anchor="ctr">
            <a:normAutofit/>
          </a:bodyPr>
          <a:lstStyle/>
          <a:p>
            <a:r>
              <a:rPr lang="en-US" sz="4400">
                <a:solidFill>
                  <a:schemeClr val="tx1"/>
                </a:solidFill>
                <a:latin typeface="+mj-lt"/>
              </a:rPr>
              <a:t>Retention of Data</a:t>
            </a:r>
          </a:p>
        </p:txBody>
      </p:sp>
      <p:sp>
        <p:nvSpPr>
          <p:cNvPr id="2" name="Content Placeholder 1">
            <a:extLst>
              <a:ext uri="{FF2B5EF4-FFF2-40B4-BE49-F238E27FC236}">
                <a16:creationId xmlns:a16="http://schemas.microsoft.com/office/drawing/2014/main" id="{833036A8-E555-48B6-85EB-C1021E71F606}"/>
              </a:ext>
            </a:extLst>
          </p:cNvPr>
          <p:cNvSpPr>
            <a:spLocks noGrp="1"/>
          </p:cNvSpPr>
          <p:nvPr>
            <p:ph idx="1"/>
          </p:nvPr>
        </p:nvSpPr>
        <p:spPr>
          <a:xfrm>
            <a:off x="648931" y="2057400"/>
            <a:ext cx="6422847" cy="4166419"/>
          </a:xfrm>
        </p:spPr>
        <p:txBody>
          <a:bodyPr vert="horz" lIns="91440" tIns="45720" rIns="91440" bIns="45720" rtlCol="0">
            <a:normAutofit/>
          </a:bodyPr>
          <a:lstStyle/>
          <a:p>
            <a:r>
              <a:rPr lang="en-US" dirty="0"/>
              <a:t>Metrics are available for a 90-day period at no charge (expandable)</a:t>
            </a:r>
          </a:p>
          <a:p>
            <a:endParaRPr lang="en-US" dirty="0">
              <a:latin typeface="+mn-lt"/>
            </a:endParaRPr>
          </a:p>
          <a:p>
            <a:r>
              <a:rPr lang="en-US" dirty="0">
                <a:latin typeface="+mn-lt"/>
              </a:rPr>
              <a:t>Log Analytics workspace is retained at no charge for the first 31 days (expandable)</a:t>
            </a:r>
          </a:p>
          <a:p>
            <a:endParaRPr lang="en-US" dirty="0">
              <a:latin typeface="+mn-lt"/>
            </a:endParaRPr>
          </a:p>
          <a:p>
            <a:r>
              <a:rPr lang="en-US" dirty="0"/>
              <a:t>Beyond this, data can be routed to a storage account, Expanded Log Analytics workspace, or event hub</a:t>
            </a:r>
          </a:p>
        </p:txBody>
      </p:sp>
      <p:sp>
        <p:nvSpPr>
          <p:cNvPr id="9" name="Rectangle 8">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59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EBF9FD-58E7-4EB3-9138-2005F67D7EA6}"/>
              </a:ext>
            </a:extLst>
          </p:cNvPr>
          <p:cNvPicPr>
            <a:picLocks noChangeAspect="1"/>
          </p:cNvPicPr>
          <p:nvPr/>
        </p:nvPicPr>
        <p:blipFill rotWithShape="1">
          <a:blip r:embed="rId3"/>
          <a:srcRect r="2743"/>
          <a:stretch/>
        </p:blipFill>
        <p:spPr>
          <a:xfrm>
            <a:off x="8205634" y="722376"/>
            <a:ext cx="3337560" cy="5413248"/>
          </a:xfrm>
          <a:prstGeom prst="rect">
            <a:avLst/>
          </a:prstGeom>
          <a:effectLst/>
        </p:spPr>
      </p:pic>
    </p:spTree>
    <p:extLst>
      <p:ext uri="{BB962C8B-B14F-4D97-AF65-F5344CB8AC3E}">
        <p14:creationId xmlns:p14="http://schemas.microsoft.com/office/powerpoint/2010/main" val="3602589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3022C-AA4F-4B71-9AD3-75B6832C6A8C}"/>
              </a:ext>
            </a:extLst>
          </p:cNvPr>
          <p:cNvSpPr/>
          <p:nvPr/>
        </p:nvSpPr>
        <p:spPr>
          <a:xfrm>
            <a:off x="1137138" y="10414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Collect</a:t>
            </a:r>
          </a:p>
        </p:txBody>
      </p:sp>
      <p:sp>
        <p:nvSpPr>
          <p:cNvPr id="10" name="Rectangle 9">
            <a:extLst>
              <a:ext uri="{FF2B5EF4-FFF2-40B4-BE49-F238E27FC236}">
                <a16:creationId xmlns:a16="http://schemas.microsoft.com/office/drawing/2014/main" id="{BA95D957-6F85-4F3A-9DE7-4D9A02BA8EDF}"/>
              </a:ext>
            </a:extLst>
          </p:cNvPr>
          <p:cNvSpPr/>
          <p:nvPr/>
        </p:nvSpPr>
        <p:spPr>
          <a:xfrm>
            <a:off x="3880338" y="19558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Visualize &amp; Analyze</a:t>
            </a:r>
          </a:p>
        </p:txBody>
      </p:sp>
      <p:sp>
        <p:nvSpPr>
          <p:cNvPr id="11" name="Rectangle 10">
            <a:extLst>
              <a:ext uri="{FF2B5EF4-FFF2-40B4-BE49-F238E27FC236}">
                <a16:creationId xmlns:a16="http://schemas.microsoft.com/office/drawing/2014/main" id="{0CA81AD3-E312-4118-BD4E-0BABA9901D50}"/>
              </a:ext>
            </a:extLst>
          </p:cNvPr>
          <p:cNvSpPr/>
          <p:nvPr/>
        </p:nvSpPr>
        <p:spPr>
          <a:xfrm>
            <a:off x="6623538" y="28702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Respond</a:t>
            </a:r>
          </a:p>
        </p:txBody>
      </p:sp>
      <p:sp>
        <p:nvSpPr>
          <p:cNvPr id="12" name="Rectangle 11">
            <a:extLst>
              <a:ext uri="{FF2B5EF4-FFF2-40B4-BE49-F238E27FC236}">
                <a16:creationId xmlns:a16="http://schemas.microsoft.com/office/drawing/2014/main" id="{4E10E286-3D53-434F-8A73-6E36E4EA84B3}"/>
              </a:ext>
            </a:extLst>
          </p:cNvPr>
          <p:cNvSpPr/>
          <p:nvPr/>
        </p:nvSpPr>
        <p:spPr>
          <a:xfrm>
            <a:off x="9366738" y="37846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Integrate &amp; Export</a:t>
            </a:r>
          </a:p>
        </p:txBody>
      </p:sp>
      <p:cxnSp>
        <p:nvCxnSpPr>
          <p:cNvPr id="13" name="Straight Arrow Connector 12">
            <a:extLst>
              <a:ext uri="{FF2B5EF4-FFF2-40B4-BE49-F238E27FC236}">
                <a16:creationId xmlns:a16="http://schemas.microsoft.com/office/drawing/2014/main" id="{783CDA46-5784-45E3-9309-F3B005DDF453}"/>
              </a:ext>
            </a:extLst>
          </p:cNvPr>
          <p:cNvCxnSpPr>
            <a:cxnSpLocks/>
            <a:stCxn id="9" idx="3"/>
            <a:endCxn id="10" idx="1"/>
          </p:cNvCxnSpPr>
          <p:nvPr/>
        </p:nvCxnSpPr>
        <p:spPr>
          <a:xfrm>
            <a:off x="2965938" y="17272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216C10-8602-4815-9322-405EC9951467}"/>
              </a:ext>
            </a:extLst>
          </p:cNvPr>
          <p:cNvCxnSpPr>
            <a:cxnSpLocks/>
            <a:stCxn id="10" idx="3"/>
            <a:endCxn id="11" idx="1"/>
          </p:cNvCxnSpPr>
          <p:nvPr/>
        </p:nvCxnSpPr>
        <p:spPr>
          <a:xfrm>
            <a:off x="5709138" y="26416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FD3246-A09C-4B64-9533-8A6DD9FC29E5}"/>
              </a:ext>
            </a:extLst>
          </p:cNvPr>
          <p:cNvCxnSpPr>
            <a:cxnSpLocks/>
            <a:stCxn id="11" idx="3"/>
            <a:endCxn id="12" idx="1"/>
          </p:cNvCxnSpPr>
          <p:nvPr/>
        </p:nvCxnSpPr>
        <p:spPr>
          <a:xfrm>
            <a:off x="8452338" y="35560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0B9038-3C9C-48D7-BDF2-FBCF4899462D}"/>
              </a:ext>
            </a:extLst>
          </p:cNvPr>
          <p:cNvCxnSpPr>
            <a:cxnSpLocks/>
          </p:cNvCxnSpPr>
          <p:nvPr/>
        </p:nvCxnSpPr>
        <p:spPr>
          <a:xfrm flipV="1">
            <a:off x="4811346" y="3327400"/>
            <a:ext cx="0" cy="1535722"/>
          </a:xfrm>
          <a:prstGeom prst="straightConnector1">
            <a:avLst/>
          </a:prstGeom>
          <a:ln w="2317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082D3B-A690-449B-937B-315DD6DC6288}"/>
              </a:ext>
            </a:extLst>
          </p:cNvPr>
          <p:cNvPicPr>
            <a:picLocks noChangeAspect="1"/>
          </p:cNvPicPr>
          <p:nvPr/>
        </p:nvPicPr>
        <p:blipFill>
          <a:blip r:embed="rId3"/>
          <a:stretch>
            <a:fillRect/>
          </a:stretch>
        </p:blipFill>
        <p:spPr>
          <a:xfrm>
            <a:off x="516054" y="213306"/>
            <a:ext cx="1242168" cy="624894"/>
          </a:xfrm>
          <a:prstGeom prst="rect">
            <a:avLst/>
          </a:prstGeom>
        </p:spPr>
      </p:pic>
    </p:spTree>
    <p:extLst>
      <p:ext uri="{BB962C8B-B14F-4D97-AF65-F5344CB8AC3E}">
        <p14:creationId xmlns:p14="http://schemas.microsoft.com/office/powerpoint/2010/main" val="408511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Visualize &amp; Analyze</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Making the Azure Monitor Data Consumable </a:t>
            </a:r>
          </a:p>
        </p:txBody>
      </p:sp>
      <p:pic>
        <p:nvPicPr>
          <p:cNvPr id="6" name="Picture 5">
            <a:extLst>
              <a:ext uri="{FF2B5EF4-FFF2-40B4-BE49-F238E27FC236}">
                <a16:creationId xmlns:a16="http://schemas.microsoft.com/office/drawing/2014/main" id="{169EB36F-974B-4E34-9BA5-486F8E29C109}"/>
              </a:ext>
            </a:extLst>
          </p:cNvPr>
          <p:cNvPicPr>
            <a:picLocks noChangeAspect="1"/>
          </p:cNvPicPr>
          <p:nvPr/>
        </p:nvPicPr>
        <p:blipFill>
          <a:blip r:embed="rId3"/>
          <a:stretch>
            <a:fillRect/>
          </a:stretch>
        </p:blipFill>
        <p:spPr>
          <a:xfrm>
            <a:off x="-177800" y="0"/>
            <a:ext cx="6273800" cy="6887290"/>
          </a:xfrm>
          <a:prstGeom prst="rect">
            <a:avLst/>
          </a:prstGeom>
        </p:spPr>
      </p:pic>
    </p:spTree>
    <p:extLst>
      <p:ext uri="{BB962C8B-B14F-4D97-AF65-F5344CB8AC3E}">
        <p14:creationId xmlns:p14="http://schemas.microsoft.com/office/powerpoint/2010/main" val="189697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Visualizing Data</a:t>
            </a:r>
          </a:p>
        </p:txBody>
      </p:sp>
      <p:graphicFrame>
        <p:nvGraphicFramePr>
          <p:cNvPr id="7" name="Content Placeholder 4">
            <a:extLst>
              <a:ext uri="{FF2B5EF4-FFF2-40B4-BE49-F238E27FC236}">
                <a16:creationId xmlns:a16="http://schemas.microsoft.com/office/drawing/2014/main" id="{3D8DB495-6A33-4AFD-8536-0A01863D9919}"/>
              </a:ext>
            </a:extLst>
          </p:cNvPr>
          <p:cNvGraphicFramePr>
            <a:graphicFrameLocks noGrp="1"/>
          </p:cNvGraphicFramePr>
          <p:nvPr>
            <p:ph idx="1"/>
            <p:extLst>
              <p:ext uri="{D42A27DB-BD31-4B8C-83A1-F6EECF244321}">
                <p14:modId xmlns:p14="http://schemas.microsoft.com/office/powerpoint/2010/main" val="3710041210"/>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8479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000" kern="1200" dirty="0">
                <a:solidFill>
                  <a:srgbClr val="FFFFFF"/>
                </a:solidFill>
                <a:latin typeface="+mj-lt"/>
                <a:ea typeface="+mj-ea"/>
                <a:cs typeface="+mj-cs"/>
              </a:rPr>
              <a:t>Views</a:t>
            </a:r>
          </a:p>
        </p:txBody>
      </p:sp>
      <p:pic>
        <p:nvPicPr>
          <p:cNvPr id="7" name="Picture 6" descr="A screenshot of a cell phone&#10;&#10;Description automatically generated">
            <a:extLst>
              <a:ext uri="{FF2B5EF4-FFF2-40B4-BE49-F238E27FC236}">
                <a16:creationId xmlns:a16="http://schemas.microsoft.com/office/drawing/2014/main" id="{C70A55D7-51F5-4B08-8579-46E4AA36433D}"/>
              </a:ext>
            </a:extLst>
          </p:cNvPr>
          <p:cNvPicPr>
            <a:picLocks noChangeAspect="1"/>
          </p:cNvPicPr>
          <p:nvPr/>
        </p:nvPicPr>
        <p:blipFill>
          <a:blip r:embed="rId3"/>
          <a:stretch>
            <a:fillRect/>
          </a:stretch>
        </p:blipFill>
        <p:spPr>
          <a:xfrm>
            <a:off x="2821377" y="1028700"/>
            <a:ext cx="9192386" cy="3860800"/>
          </a:xfrm>
          <a:prstGeom prst="rect">
            <a:avLst/>
          </a:prstGeom>
        </p:spPr>
      </p:pic>
    </p:spTree>
    <p:extLst>
      <p:ext uri="{BB962C8B-B14F-4D97-AF65-F5344CB8AC3E}">
        <p14:creationId xmlns:p14="http://schemas.microsoft.com/office/powerpoint/2010/main" val="97279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DCF16F-36CD-42B8-83CB-1289B7963B90}"/>
              </a:ext>
            </a:extLst>
          </p:cNvPr>
          <p:cNvPicPr>
            <a:picLocks noChangeAspect="1"/>
          </p:cNvPicPr>
          <p:nvPr/>
        </p:nvPicPr>
        <p:blipFill>
          <a:blip r:embed="rId3"/>
          <a:stretch>
            <a:fillRect/>
          </a:stretch>
        </p:blipFill>
        <p:spPr>
          <a:xfrm>
            <a:off x="9682098" y="5673059"/>
            <a:ext cx="2332102" cy="921053"/>
          </a:xfrm>
          <a:prstGeom prst="rect">
            <a:avLst/>
          </a:prstGeom>
        </p:spPr>
      </p:pic>
      <p:sp>
        <p:nvSpPr>
          <p:cNvPr id="2" name="Content Placeholder 1">
            <a:extLst>
              <a:ext uri="{FF2B5EF4-FFF2-40B4-BE49-F238E27FC236}">
                <a16:creationId xmlns:a16="http://schemas.microsoft.com/office/drawing/2014/main" id="{97FB8916-0D7E-E944-8E60-9DBBDDA4AFD2}"/>
              </a:ext>
            </a:extLst>
          </p:cNvPr>
          <p:cNvSpPr>
            <a:spLocks noGrp="1"/>
          </p:cNvSpPr>
          <p:nvPr>
            <p:ph idx="1"/>
          </p:nvPr>
        </p:nvSpPr>
        <p:spPr>
          <a:xfrm>
            <a:off x="838200" y="1764145"/>
            <a:ext cx="6385636" cy="4176512"/>
          </a:xfrm>
        </p:spPr>
        <p:txBody>
          <a:bodyPr/>
          <a:lstStyle/>
          <a:p>
            <a:r>
              <a:rPr lang="en-US" sz="2400" dirty="0"/>
              <a:t>Joshua Gural</a:t>
            </a:r>
          </a:p>
          <a:p>
            <a:endParaRPr lang="en-US" sz="2400" dirty="0"/>
          </a:p>
          <a:p>
            <a:r>
              <a:rPr lang="en-US" sz="2400" dirty="0"/>
              <a:t>Senior Consultant at Pragmatic Works</a:t>
            </a:r>
          </a:p>
          <a:p>
            <a:endParaRPr lang="en-US" sz="2400" dirty="0"/>
          </a:p>
          <a:p>
            <a:r>
              <a:rPr lang="en-US" sz="2400" dirty="0"/>
              <a:t>Azure, IT Infrastructure, Office 365</a:t>
            </a:r>
          </a:p>
          <a:p>
            <a:pPr marL="0" indent="0">
              <a:buNone/>
            </a:pPr>
            <a:r>
              <a:rPr lang="en-US" sz="2400" dirty="0"/>
              <a:t> </a:t>
            </a:r>
          </a:p>
          <a:p>
            <a:r>
              <a:rPr lang="en-US" sz="2400" dirty="0"/>
              <a:t>Located near Pittsburgh, PA</a:t>
            </a:r>
          </a:p>
          <a:p>
            <a:endParaRPr lang="en-US" sz="2400" dirty="0"/>
          </a:p>
          <a:p>
            <a:r>
              <a:rPr lang="en-US" sz="2400" dirty="0"/>
              <a:t>Exercise, Outdoors, Time with Fiancée and Dog</a:t>
            </a:r>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838200" y="628386"/>
            <a:ext cx="6215743" cy="837089"/>
          </a:xfrm>
        </p:spPr>
        <p:txBody>
          <a:bodyPr/>
          <a:lstStyle/>
          <a:p>
            <a:r>
              <a:rPr lang="en-US" dirty="0"/>
              <a:t>About Me</a:t>
            </a:r>
          </a:p>
        </p:txBody>
      </p:sp>
      <p:grpSp>
        <p:nvGrpSpPr>
          <p:cNvPr id="25" name="Group 24">
            <a:extLst>
              <a:ext uri="{FF2B5EF4-FFF2-40B4-BE49-F238E27FC236}">
                <a16:creationId xmlns:a16="http://schemas.microsoft.com/office/drawing/2014/main" id="{43773F18-8E4A-4E1D-B8A1-E3BB451483B5}"/>
              </a:ext>
            </a:extLst>
          </p:cNvPr>
          <p:cNvGrpSpPr/>
          <p:nvPr/>
        </p:nvGrpSpPr>
        <p:grpSpPr>
          <a:xfrm>
            <a:off x="5816600" y="13137"/>
            <a:ext cx="3441265" cy="3174564"/>
            <a:chOff x="3707074" y="88958"/>
            <a:chExt cx="4756987" cy="3592087"/>
          </a:xfrm>
        </p:grpSpPr>
        <p:sp>
          <p:nvSpPr>
            <p:cNvPr id="21" name="Thought Bubble: Cloud 20">
              <a:extLst>
                <a:ext uri="{FF2B5EF4-FFF2-40B4-BE49-F238E27FC236}">
                  <a16:creationId xmlns:a16="http://schemas.microsoft.com/office/drawing/2014/main" id="{01B203A2-207D-4799-95C1-69E3F2B1EE80}"/>
                </a:ext>
              </a:extLst>
            </p:cNvPr>
            <p:cNvSpPr/>
            <p:nvPr/>
          </p:nvSpPr>
          <p:spPr>
            <a:xfrm flipH="1">
              <a:off x="3707074" y="88958"/>
              <a:ext cx="4756987" cy="3592087"/>
            </a:xfrm>
            <a:prstGeom prst="cloudCallout">
              <a:avLst>
                <a:gd name="adj1" fmla="val -62949"/>
                <a:gd name="adj2" fmla="val 165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DBB9C67D-DB7B-40B8-88B2-6C83033D0579}"/>
                </a:ext>
              </a:extLst>
            </p:cNvPr>
            <p:cNvPicPr>
              <a:picLocks noChangeAspect="1"/>
            </p:cNvPicPr>
            <p:nvPr/>
          </p:nvPicPr>
          <p:blipFill rotWithShape="1">
            <a:blip r:embed="rId4"/>
            <a:srcRect l="31185" t="25070" r="30516" b="24358"/>
            <a:stretch/>
          </p:blipFill>
          <p:spPr>
            <a:xfrm>
              <a:off x="6437476" y="1405157"/>
              <a:ext cx="1092637" cy="801010"/>
            </a:xfrm>
            <a:prstGeom prst="rect">
              <a:avLst/>
            </a:prstGeom>
          </p:spPr>
        </p:pic>
        <p:pic>
          <p:nvPicPr>
            <p:cNvPr id="9" name="Picture 8">
              <a:extLst>
                <a:ext uri="{FF2B5EF4-FFF2-40B4-BE49-F238E27FC236}">
                  <a16:creationId xmlns:a16="http://schemas.microsoft.com/office/drawing/2014/main" id="{FCE76BE6-F94E-4558-9C98-B2D1FD3A90FD}"/>
                </a:ext>
              </a:extLst>
            </p:cNvPr>
            <p:cNvPicPr>
              <a:picLocks noChangeAspect="1"/>
            </p:cNvPicPr>
            <p:nvPr/>
          </p:nvPicPr>
          <p:blipFill>
            <a:blip r:embed="rId5"/>
            <a:stretch>
              <a:fillRect/>
            </a:stretch>
          </p:blipFill>
          <p:spPr>
            <a:xfrm>
              <a:off x="4768441" y="1356811"/>
              <a:ext cx="897703" cy="897703"/>
            </a:xfrm>
            <a:prstGeom prst="rect">
              <a:avLst/>
            </a:prstGeom>
          </p:spPr>
        </p:pic>
        <p:pic>
          <p:nvPicPr>
            <p:cNvPr id="12" name="Picture 11" descr="A close up of a sign&#10;&#10;Description automatically generated">
              <a:extLst>
                <a:ext uri="{FF2B5EF4-FFF2-40B4-BE49-F238E27FC236}">
                  <a16:creationId xmlns:a16="http://schemas.microsoft.com/office/drawing/2014/main" id="{13160415-52B3-4FCC-AB39-F01CCD10E219}"/>
                </a:ext>
              </a:extLst>
            </p:cNvPr>
            <p:cNvPicPr>
              <a:picLocks noChangeAspect="1"/>
            </p:cNvPicPr>
            <p:nvPr/>
          </p:nvPicPr>
          <p:blipFill>
            <a:blip r:embed="rId6"/>
            <a:stretch>
              <a:fillRect/>
            </a:stretch>
          </p:blipFill>
          <p:spPr>
            <a:xfrm>
              <a:off x="5394788" y="377541"/>
              <a:ext cx="1328736" cy="996552"/>
            </a:xfrm>
            <a:prstGeom prst="rect">
              <a:avLst/>
            </a:prstGeom>
          </p:spPr>
        </p:pic>
        <p:pic>
          <p:nvPicPr>
            <p:cNvPr id="24" name="Picture 23" descr="A sunset in the background&#10;&#10;Description automatically generated">
              <a:extLst>
                <a:ext uri="{FF2B5EF4-FFF2-40B4-BE49-F238E27FC236}">
                  <a16:creationId xmlns:a16="http://schemas.microsoft.com/office/drawing/2014/main" id="{B3BAC5BC-C484-4EBA-B3F4-008C722EA48F}"/>
                </a:ext>
              </a:extLst>
            </p:cNvPr>
            <p:cNvPicPr>
              <a:picLocks noChangeAspect="1"/>
            </p:cNvPicPr>
            <p:nvPr/>
          </p:nvPicPr>
          <p:blipFill>
            <a:blip r:embed="rId7"/>
            <a:stretch>
              <a:fillRect/>
            </a:stretch>
          </p:blipFill>
          <p:spPr>
            <a:xfrm>
              <a:off x="5822376" y="2340819"/>
              <a:ext cx="883627" cy="760901"/>
            </a:xfrm>
            <a:prstGeom prst="rect">
              <a:avLst/>
            </a:prstGeom>
          </p:spPr>
        </p:pic>
        <p:pic>
          <p:nvPicPr>
            <p:cNvPr id="18" name="Picture 17">
              <a:extLst>
                <a:ext uri="{FF2B5EF4-FFF2-40B4-BE49-F238E27FC236}">
                  <a16:creationId xmlns:a16="http://schemas.microsoft.com/office/drawing/2014/main" id="{B54E4A5F-8B84-47DE-A5AF-B7E7D4774AB1}"/>
                </a:ext>
              </a:extLst>
            </p:cNvPr>
            <p:cNvPicPr>
              <a:picLocks noChangeAspect="1"/>
            </p:cNvPicPr>
            <p:nvPr/>
          </p:nvPicPr>
          <p:blipFill>
            <a:blip r:embed="rId8"/>
            <a:stretch>
              <a:fillRect/>
            </a:stretch>
          </p:blipFill>
          <p:spPr>
            <a:xfrm>
              <a:off x="5329312" y="2373333"/>
              <a:ext cx="729844" cy="678700"/>
            </a:xfrm>
            <a:prstGeom prst="rect">
              <a:avLst/>
            </a:prstGeom>
          </p:spPr>
        </p:pic>
      </p:grpSp>
      <p:pic>
        <p:nvPicPr>
          <p:cNvPr id="27" name="Picture 26" descr="A small brown and white dog&#10;&#10;Description automatically generated">
            <a:extLst>
              <a:ext uri="{FF2B5EF4-FFF2-40B4-BE49-F238E27FC236}">
                <a16:creationId xmlns:a16="http://schemas.microsoft.com/office/drawing/2014/main" id="{DA69EF6F-7AD8-4947-8650-41D8CAC8E986}"/>
              </a:ext>
            </a:extLst>
          </p:cNvPr>
          <p:cNvPicPr>
            <a:picLocks noChangeAspect="1"/>
          </p:cNvPicPr>
          <p:nvPr/>
        </p:nvPicPr>
        <p:blipFill rotWithShape="1">
          <a:blip r:embed="rId9"/>
          <a:srcRect l="31064" r="29231"/>
          <a:stretch/>
        </p:blipFill>
        <p:spPr>
          <a:xfrm rot="5400000">
            <a:off x="9894092" y="-361735"/>
            <a:ext cx="1859786" cy="2634718"/>
          </a:xfrm>
          <a:prstGeom prst="ellipse">
            <a:avLst/>
          </a:prstGeom>
          <a:ln>
            <a:noFill/>
          </a:ln>
          <a:effectLst>
            <a:softEdge rad="112500"/>
          </a:effectLst>
        </p:spPr>
      </p:pic>
      <p:pic>
        <p:nvPicPr>
          <p:cNvPr id="19" name="Picture 18">
            <a:extLst>
              <a:ext uri="{FF2B5EF4-FFF2-40B4-BE49-F238E27FC236}">
                <a16:creationId xmlns:a16="http://schemas.microsoft.com/office/drawing/2014/main" id="{F9AB9959-A82F-4231-92E0-8D18AF172F00}"/>
              </a:ext>
            </a:extLst>
          </p:cNvPr>
          <p:cNvPicPr/>
          <p:nvPr/>
        </p:nvPicPr>
        <p:blipFill>
          <a:blip r:embed="rId10">
            <a:extLst>
              <a:ext uri="{BEBA8EAE-BF5A-486C-A8C5-ECC9F3942E4B}">
                <a14:imgProps xmlns:a14="http://schemas.microsoft.com/office/drawing/2010/main">
                  <a14:imgLayer r:embed="rId11">
                    <a14:imgEffect>
                      <a14:backgroundRemoval t="9987" b="89980" l="9995" r="98686">
                        <a14:foregroundMark x1="88765" y1="83829" x2="98686" y2="77414"/>
                        <a14:foregroundMark x1="76563" y1="31911" x2="76563" y2="31911"/>
                        <a14:backgroundMark x1="38170" y1="38029" x2="45858" y2="41766"/>
                        <a14:backgroundMark x1="45858" y1="41766" x2="51637" y2="30952"/>
                        <a14:backgroundMark x1="51637" y1="30952" x2="58333" y2="23975"/>
                        <a14:backgroundMark x1="58333" y1="23975" x2="58457" y2="23975"/>
                        <a14:backgroundMark x1="98710" y1="25761" x2="80109" y2="27943"/>
                        <a14:backgroundMark x1="80109" y1="27943" x2="72073" y2="26422"/>
                        <a14:backgroundMark x1="72073" y1="26422" x2="72073" y2="26422"/>
                        <a14:backgroundMark x1="76488" y1="30423" x2="77927" y2="29960"/>
                        <a14:backgroundMark x1="76835" y1="30787" x2="78423" y2="3015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flipH="1">
            <a:off x="7445839" y="1761647"/>
            <a:ext cx="5935980" cy="4450080"/>
          </a:xfrm>
          <a:prstGeom prst="rect">
            <a:avLst/>
          </a:prstGeom>
          <a:noFill/>
          <a:ln>
            <a:noFill/>
          </a:ln>
        </p:spPr>
      </p:pic>
    </p:spTree>
    <p:extLst>
      <p:ext uri="{BB962C8B-B14F-4D97-AF65-F5344CB8AC3E}">
        <p14:creationId xmlns:p14="http://schemas.microsoft.com/office/powerpoint/2010/main" val="3205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35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kern="1200">
                <a:solidFill>
                  <a:srgbClr val="FFFFFF"/>
                </a:solidFill>
                <a:latin typeface="+mj-lt"/>
                <a:ea typeface="+mj-ea"/>
                <a:cs typeface="+mj-cs"/>
              </a:rPr>
              <a:t>Dashboards</a:t>
            </a:r>
          </a:p>
        </p:txBody>
      </p:sp>
      <p:pic>
        <p:nvPicPr>
          <p:cNvPr id="6" name="Picture 5" descr="A screenshot of a social media post&#10;&#10;Description automatically generated">
            <a:extLst>
              <a:ext uri="{FF2B5EF4-FFF2-40B4-BE49-F238E27FC236}">
                <a16:creationId xmlns:a16="http://schemas.microsoft.com/office/drawing/2014/main" id="{86F2CAE3-1988-41A0-B5C8-5AB256194EC5}"/>
              </a:ext>
            </a:extLst>
          </p:cNvPr>
          <p:cNvPicPr>
            <a:picLocks noChangeAspect="1"/>
          </p:cNvPicPr>
          <p:nvPr/>
        </p:nvPicPr>
        <p:blipFill>
          <a:blip r:embed="rId3"/>
          <a:stretch>
            <a:fillRect/>
          </a:stretch>
        </p:blipFill>
        <p:spPr>
          <a:xfrm>
            <a:off x="3582167" y="971550"/>
            <a:ext cx="8420100" cy="4757356"/>
          </a:xfrm>
          <a:prstGeom prst="rect">
            <a:avLst/>
          </a:prstGeom>
        </p:spPr>
      </p:pic>
    </p:spTree>
    <p:extLst>
      <p:ext uri="{BB962C8B-B14F-4D97-AF65-F5344CB8AC3E}">
        <p14:creationId xmlns:p14="http://schemas.microsoft.com/office/powerpoint/2010/main" val="153380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89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400" kern="1200" dirty="0">
                <a:solidFill>
                  <a:srgbClr val="FFFFFF"/>
                </a:solidFill>
                <a:latin typeface="+mj-lt"/>
                <a:ea typeface="+mj-ea"/>
                <a:cs typeface="+mj-cs"/>
              </a:rPr>
              <a:t>Power BI</a:t>
            </a:r>
          </a:p>
        </p:txBody>
      </p:sp>
      <p:pic>
        <p:nvPicPr>
          <p:cNvPr id="7" name="Picture 6" descr="A screenshot of a cell phone&#10;&#10;Description automatically generated">
            <a:extLst>
              <a:ext uri="{FF2B5EF4-FFF2-40B4-BE49-F238E27FC236}">
                <a16:creationId xmlns:a16="http://schemas.microsoft.com/office/drawing/2014/main" id="{33A3E545-4ABA-4084-893F-3A0911A9087F}"/>
              </a:ext>
            </a:extLst>
          </p:cNvPr>
          <p:cNvPicPr>
            <a:picLocks noChangeAspect="1"/>
          </p:cNvPicPr>
          <p:nvPr/>
        </p:nvPicPr>
        <p:blipFill>
          <a:blip r:embed="rId3"/>
          <a:stretch>
            <a:fillRect/>
          </a:stretch>
        </p:blipFill>
        <p:spPr>
          <a:xfrm>
            <a:off x="3614674" y="1028700"/>
            <a:ext cx="8312729" cy="4800600"/>
          </a:xfrm>
          <a:prstGeom prst="rect">
            <a:avLst/>
          </a:prstGeom>
        </p:spPr>
      </p:pic>
    </p:spTree>
    <p:extLst>
      <p:ext uri="{BB962C8B-B14F-4D97-AF65-F5344CB8AC3E}">
        <p14:creationId xmlns:p14="http://schemas.microsoft.com/office/powerpoint/2010/main" val="2234290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3022C-AA4F-4B71-9AD3-75B6832C6A8C}"/>
              </a:ext>
            </a:extLst>
          </p:cNvPr>
          <p:cNvSpPr/>
          <p:nvPr/>
        </p:nvSpPr>
        <p:spPr>
          <a:xfrm>
            <a:off x="1137138" y="10414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Collect</a:t>
            </a:r>
          </a:p>
        </p:txBody>
      </p:sp>
      <p:sp>
        <p:nvSpPr>
          <p:cNvPr id="10" name="Rectangle 9">
            <a:extLst>
              <a:ext uri="{FF2B5EF4-FFF2-40B4-BE49-F238E27FC236}">
                <a16:creationId xmlns:a16="http://schemas.microsoft.com/office/drawing/2014/main" id="{BA95D957-6F85-4F3A-9DE7-4D9A02BA8EDF}"/>
              </a:ext>
            </a:extLst>
          </p:cNvPr>
          <p:cNvSpPr/>
          <p:nvPr/>
        </p:nvSpPr>
        <p:spPr>
          <a:xfrm>
            <a:off x="3880338" y="19558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Visualize &amp; Analyze</a:t>
            </a:r>
          </a:p>
        </p:txBody>
      </p:sp>
      <p:sp>
        <p:nvSpPr>
          <p:cNvPr id="11" name="Rectangle 10">
            <a:extLst>
              <a:ext uri="{FF2B5EF4-FFF2-40B4-BE49-F238E27FC236}">
                <a16:creationId xmlns:a16="http://schemas.microsoft.com/office/drawing/2014/main" id="{0CA81AD3-E312-4118-BD4E-0BABA9901D50}"/>
              </a:ext>
            </a:extLst>
          </p:cNvPr>
          <p:cNvSpPr/>
          <p:nvPr/>
        </p:nvSpPr>
        <p:spPr>
          <a:xfrm>
            <a:off x="6623538" y="28702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Respond</a:t>
            </a:r>
          </a:p>
        </p:txBody>
      </p:sp>
      <p:sp>
        <p:nvSpPr>
          <p:cNvPr id="12" name="Rectangle 11">
            <a:extLst>
              <a:ext uri="{FF2B5EF4-FFF2-40B4-BE49-F238E27FC236}">
                <a16:creationId xmlns:a16="http://schemas.microsoft.com/office/drawing/2014/main" id="{4E10E286-3D53-434F-8A73-6E36E4EA84B3}"/>
              </a:ext>
            </a:extLst>
          </p:cNvPr>
          <p:cNvSpPr/>
          <p:nvPr/>
        </p:nvSpPr>
        <p:spPr>
          <a:xfrm>
            <a:off x="9366738" y="37846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Integrate &amp; Export</a:t>
            </a:r>
          </a:p>
        </p:txBody>
      </p:sp>
      <p:cxnSp>
        <p:nvCxnSpPr>
          <p:cNvPr id="13" name="Straight Arrow Connector 12">
            <a:extLst>
              <a:ext uri="{FF2B5EF4-FFF2-40B4-BE49-F238E27FC236}">
                <a16:creationId xmlns:a16="http://schemas.microsoft.com/office/drawing/2014/main" id="{783CDA46-5784-45E3-9309-F3B005DDF453}"/>
              </a:ext>
            </a:extLst>
          </p:cNvPr>
          <p:cNvCxnSpPr>
            <a:cxnSpLocks/>
            <a:stCxn id="9" idx="3"/>
            <a:endCxn id="10" idx="1"/>
          </p:cNvCxnSpPr>
          <p:nvPr/>
        </p:nvCxnSpPr>
        <p:spPr>
          <a:xfrm>
            <a:off x="2965938" y="17272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216C10-8602-4815-9322-405EC9951467}"/>
              </a:ext>
            </a:extLst>
          </p:cNvPr>
          <p:cNvCxnSpPr>
            <a:cxnSpLocks/>
            <a:stCxn id="10" idx="3"/>
            <a:endCxn id="11" idx="1"/>
          </p:cNvCxnSpPr>
          <p:nvPr/>
        </p:nvCxnSpPr>
        <p:spPr>
          <a:xfrm>
            <a:off x="5709138" y="26416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FD3246-A09C-4B64-9533-8A6DD9FC29E5}"/>
              </a:ext>
            </a:extLst>
          </p:cNvPr>
          <p:cNvCxnSpPr>
            <a:cxnSpLocks/>
            <a:stCxn id="11" idx="3"/>
            <a:endCxn id="12" idx="1"/>
          </p:cNvCxnSpPr>
          <p:nvPr/>
        </p:nvCxnSpPr>
        <p:spPr>
          <a:xfrm>
            <a:off x="8452338" y="35560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082D3B-A690-449B-937B-315DD6DC6288}"/>
              </a:ext>
            </a:extLst>
          </p:cNvPr>
          <p:cNvPicPr>
            <a:picLocks noChangeAspect="1"/>
          </p:cNvPicPr>
          <p:nvPr/>
        </p:nvPicPr>
        <p:blipFill>
          <a:blip r:embed="rId3"/>
          <a:stretch>
            <a:fillRect/>
          </a:stretch>
        </p:blipFill>
        <p:spPr>
          <a:xfrm>
            <a:off x="516054" y="213306"/>
            <a:ext cx="1242168" cy="624894"/>
          </a:xfrm>
          <a:prstGeom prst="rect">
            <a:avLst/>
          </a:prstGeom>
        </p:spPr>
      </p:pic>
      <p:cxnSp>
        <p:nvCxnSpPr>
          <p:cNvPr id="17" name="Straight Arrow Connector 16">
            <a:extLst>
              <a:ext uri="{FF2B5EF4-FFF2-40B4-BE49-F238E27FC236}">
                <a16:creationId xmlns:a16="http://schemas.microsoft.com/office/drawing/2014/main" id="{CF3FB84A-92A7-4282-9395-B46D2D004EA7}"/>
              </a:ext>
            </a:extLst>
          </p:cNvPr>
          <p:cNvCxnSpPr>
            <a:cxnSpLocks/>
          </p:cNvCxnSpPr>
          <p:nvPr/>
        </p:nvCxnSpPr>
        <p:spPr>
          <a:xfrm>
            <a:off x="7539892" y="1334478"/>
            <a:ext cx="0" cy="1535722"/>
          </a:xfrm>
          <a:prstGeom prst="straightConnector1">
            <a:avLst/>
          </a:prstGeom>
          <a:ln w="2317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441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Respond</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What to do with Azure Monitor Information?</a:t>
            </a:r>
          </a:p>
        </p:txBody>
      </p:sp>
      <p:pic>
        <p:nvPicPr>
          <p:cNvPr id="6" name="Picture 5" descr="A person using a computer sitting on top of a table&#10;&#10;Description automatically generated">
            <a:extLst>
              <a:ext uri="{FF2B5EF4-FFF2-40B4-BE49-F238E27FC236}">
                <a16:creationId xmlns:a16="http://schemas.microsoft.com/office/drawing/2014/main" id="{CC836572-5C5B-48B9-9A68-CAD6A56E257C}"/>
              </a:ext>
            </a:extLst>
          </p:cNvPr>
          <p:cNvPicPr>
            <a:picLocks noChangeAspect="1"/>
          </p:cNvPicPr>
          <p:nvPr/>
        </p:nvPicPr>
        <p:blipFill>
          <a:blip r:embed="rId3"/>
          <a:stretch>
            <a:fillRect/>
          </a:stretch>
        </p:blipFill>
        <p:spPr>
          <a:xfrm flipH="1">
            <a:off x="-441703" y="0"/>
            <a:ext cx="9942163" cy="69977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675861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Database">
            <a:extLst>
              <a:ext uri="{FF2B5EF4-FFF2-40B4-BE49-F238E27FC236}">
                <a16:creationId xmlns:a16="http://schemas.microsoft.com/office/drawing/2014/main" id="{A8525679-BAD0-4085-9318-B85827DC49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4362" y="2140046"/>
            <a:ext cx="1455422" cy="1455422"/>
          </a:xfrm>
          <a:prstGeom prst="rect">
            <a:avLst/>
          </a:prstGeom>
          <a:effectLst>
            <a:outerShdw blurRad="76200" dir="13500000" sy="23000" kx="1200000" algn="br" rotWithShape="0">
              <a:prstClr val="black">
                <a:alpha val="20000"/>
              </a:prstClr>
            </a:outerShdw>
          </a:effectLst>
        </p:spPr>
      </p:pic>
      <p:pic>
        <p:nvPicPr>
          <p:cNvPr id="19" name="Graphic 18" descr="Document">
            <a:extLst>
              <a:ext uri="{FF2B5EF4-FFF2-40B4-BE49-F238E27FC236}">
                <a16:creationId xmlns:a16="http://schemas.microsoft.com/office/drawing/2014/main" id="{1315255E-F85B-4841-9DA0-E1F23E9D9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862" y="2140047"/>
            <a:ext cx="1455421" cy="1455421"/>
          </a:xfrm>
          <a:prstGeom prst="rect">
            <a:avLst/>
          </a:prstGeom>
          <a:effectLst>
            <a:outerShdw blurRad="76200" dir="13500000" sy="23000" kx="1200000" algn="br" rotWithShape="0">
              <a:prstClr val="black">
                <a:alpha val="20000"/>
              </a:prstClr>
            </a:outerShdw>
          </a:effectLst>
        </p:spPr>
      </p:pic>
      <p:pic>
        <p:nvPicPr>
          <p:cNvPr id="21" name="Graphic 20" descr="Research">
            <a:extLst>
              <a:ext uri="{FF2B5EF4-FFF2-40B4-BE49-F238E27FC236}">
                <a16:creationId xmlns:a16="http://schemas.microsoft.com/office/drawing/2014/main" id="{441DB5D2-12FF-4C84-9B8E-58A1204423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3499" y="2140046"/>
            <a:ext cx="1455421" cy="1455421"/>
          </a:xfrm>
          <a:prstGeom prst="rect">
            <a:avLst/>
          </a:prstGeom>
          <a:effectLst>
            <a:outerShdw blurRad="76200" dir="13500000" sy="23000" kx="1200000" algn="br" rotWithShape="0">
              <a:prstClr val="black">
                <a:alpha val="20000"/>
              </a:prstClr>
            </a:outerShdw>
          </a:effectLst>
        </p:spPr>
      </p:pic>
      <p:pic>
        <p:nvPicPr>
          <p:cNvPr id="23" name="Graphic 22" descr="Warning">
            <a:extLst>
              <a:ext uri="{FF2B5EF4-FFF2-40B4-BE49-F238E27FC236}">
                <a16:creationId xmlns:a16="http://schemas.microsoft.com/office/drawing/2014/main" id="{D9336563-EFD3-4953-949F-7B7D6AB9F5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0716" y="2140047"/>
            <a:ext cx="1455421" cy="1455421"/>
          </a:xfrm>
          <a:prstGeom prst="rect">
            <a:avLst/>
          </a:prstGeom>
          <a:effectLst>
            <a:outerShdw blurRad="76200" dir="13500000" sy="23000" kx="1200000" algn="br" rotWithShape="0">
              <a:prstClr val="black">
                <a:alpha val="20000"/>
              </a:prstClr>
            </a:outerShdw>
          </a:effectLst>
        </p:spPr>
      </p:pic>
      <p:pic>
        <p:nvPicPr>
          <p:cNvPr id="25" name="Graphic 24" descr="Open envelope">
            <a:extLst>
              <a:ext uri="{FF2B5EF4-FFF2-40B4-BE49-F238E27FC236}">
                <a16:creationId xmlns:a16="http://schemas.microsoft.com/office/drawing/2014/main" id="{510C24BF-9E34-489D-8CD4-D391D6E34D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56516" y="3402358"/>
            <a:ext cx="1455420" cy="1455420"/>
          </a:xfrm>
          <a:prstGeom prst="rect">
            <a:avLst/>
          </a:prstGeom>
          <a:effectLst>
            <a:outerShdw blurRad="76200" dir="13500000" sy="23000" kx="1200000" algn="br" rotWithShape="0">
              <a:prstClr val="black">
                <a:alpha val="20000"/>
              </a:prstClr>
            </a:outerShdw>
          </a:effectLst>
        </p:spPr>
      </p:pic>
      <p:pic>
        <p:nvPicPr>
          <p:cNvPr id="27" name="Graphic 26" descr="Web design">
            <a:extLst>
              <a:ext uri="{FF2B5EF4-FFF2-40B4-BE49-F238E27FC236}">
                <a16:creationId xmlns:a16="http://schemas.microsoft.com/office/drawing/2014/main" id="{EE68CBBC-E2CE-48A2-B12B-7DCB38E1F8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6515" y="613740"/>
            <a:ext cx="1455421" cy="1455421"/>
          </a:xfrm>
          <a:prstGeom prst="rect">
            <a:avLst/>
          </a:prstGeom>
          <a:effectLst>
            <a:outerShdw blurRad="76200" dir="13500000" sy="23000" kx="1200000" algn="br" rotWithShape="0">
              <a:prstClr val="black">
                <a:alpha val="20000"/>
              </a:prstClr>
            </a:outerShdw>
          </a:effectLst>
        </p:spPr>
      </p:pic>
      <p:cxnSp>
        <p:nvCxnSpPr>
          <p:cNvPr id="29" name="Straight Arrow Connector 28">
            <a:extLst>
              <a:ext uri="{FF2B5EF4-FFF2-40B4-BE49-F238E27FC236}">
                <a16:creationId xmlns:a16="http://schemas.microsoft.com/office/drawing/2014/main" id="{FA3BBA7F-ECCF-4ABD-8D18-1CA47C8125C9}"/>
              </a:ext>
            </a:extLst>
          </p:cNvPr>
          <p:cNvCxnSpPr>
            <a:stCxn id="19" idx="3"/>
            <a:endCxn id="13" idx="1"/>
          </p:cNvCxnSpPr>
          <p:nvPr/>
        </p:nvCxnSpPr>
        <p:spPr>
          <a:xfrm flipV="1">
            <a:off x="2469283" y="2867757"/>
            <a:ext cx="60507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6171EA21-2DB3-4C7E-ABC4-74466F4EE350}"/>
              </a:ext>
            </a:extLst>
          </p:cNvPr>
          <p:cNvCxnSpPr>
            <a:stCxn id="21" idx="0"/>
            <a:endCxn id="13" idx="0"/>
          </p:cNvCxnSpPr>
          <p:nvPr/>
        </p:nvCxnSpPr>
        <p:spPr>
          <a:xfrm rot="16200000" flipV="1">
            <a:off x="4751642" y="1190477"/>
            <a:ext cx="12700" cy="1899137"/>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F463A4-F788-4F7C-BBDC-93AD294505E0}"/>
              </a:ext>
            </a:extLst>
          </p:cNvPr>
          <p:cNvCxnSpPr>
            <a:stCxn id="13" idx="2"/>
            <a:endCxn id="21" idx="2"/>
          </p:cNvCxnSpPr>
          <p:nvPr/>
        </p:nvCxnSpPr>
        <p:spPr>
          <a:xfrm rot="5400000" flipH="1" flipV="1">
            <a:off x="4751640" y="2645899"/>
            <a:ext cx="1" cy="1899137"/>
          </a:xfrm>
          <a:prstGeom prst="curved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A8269A1-CB1B-4FD3-BA25-D980AE34C87F}"/>
              </a:ext>
            </a:extLst>
          </p:cNvPr>
          <p:cNvCxnSpPr>
            <a:stCxn id="21" idx="3"/>
            <a:endCxn id="23" idx="1"/>
          </p:cNvCxnSpPr>
          <p:nvPr/>
        </p:nvCxnSpPr>
        <p:spPr>
          <a:xfrm>
            <a:off x="6428920" y="2867757"/>
            <a:ext cx="78179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14D9372-5950-4CA0-9131-61A9530561FD}"/>
              </a:ext>
            </a:extLst>
          </p:cNvPr>
          <p:cNvCxnSpPr>
            <a:stCxn id="23" idx="3"/>
            <a:endCxn id="27" idx="1"/>
          </p:cNvCxnSpPr>
          <p:nvPr/>
        </p:nvCxnSpPr>
        <p:spPr>
          <a:xfrm flipV="1">
            <a:off x="8666137" y="1341451"/>
            <a:ext cx="1090378" cy="1526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55E62E2-19FB-493E-924A-3B3E8AD51573}"/>
              </a:ext>
            </a:extLst>
          </p:cNvPr>
          <p:cNvCxnSpPr>
            <a:stCxn id="23" idx="3"/>
            <a:endCxn id="25" idx="1"/>
          </p:cNvCxnSpPr>
          <p:nvPr/>
        </p:nvCxnSpPr>
        <p:spPr>
          <a:xfrm>
            <a:off x="8666137" y="2867758"/>
            <a:ext cx="1090379" cy="1262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CE8B077-93B3-43CD-986A-5AE81C5B749B}"/>
              </a:ext>
            </a:extLst>
          </p:cNvPr>
          <p:cNvSpPr txBox="1"/>
          <p:nvPr/>
        </p:nvSpPr>
        <p:spPr>
          <a:xfrm>
            <a:off x="1013862" y="3945402"/>
            <a:ext cx="1455421" cy="369332"/>
          </a:xfrm>
          <a:prstGeom prst="rect">
            <a:avLst/>
          </a:prstGeom>
          <a:noFill/>
        </p:spPr>
        <p:txBody>
          <a:bodyPr wrap="square" rtlCol="0">
            <a:spAutoFit/>
          </a:bodyPr>
          <a:lstStyle/>
          <a:p>
            <a:pPr algn="ctr"/>
            <a:r>
              <a:rPr lang="en-US" b="1" dirty="0">
                <a:latin typeface="AvantGarde Bk BT Book" panose="020B0402020202020204"/>
              </a:rPr>
              <a:t>Alert Record</a:t>
            </a:r>
          </a:p>
        </p:txBody>
      </p:sp>
      <p:sp>
        <p:nvSpPr>
          <p:cNvPr id="56" name="TextBox 55">
            <a:extLst>
              <a:ext uri="{FF2B5EF4-FFF2-40B4-BE49-F238E27FC236}">
                <a16:creationId xmlns:a16="http://schemas.microsoft.com/office/drawing/2014/main" id="{402AD57C-616C-4835-8AB9-D345D1296C72}"/>
              </a:ext>
            </a:extLst>
          </p:cNvPr>
          <p:cNvSpPr txBox="1"/>
          <p:nvPr/>
        </p:nvSpPr>
        <p:spPr>
          <a:xfrm>
            <a:off x="3074363" y="3945402"/>
            <a:ext cx="1455421" cy="369332"/>
          </a:xfrm>
          <a:prstGeom prst="rect">
            <a:avLst/>
          </a:prstGeom>
          <a:noFill/>
        </p:spPr>
        <p:txBody>
          <a:bodyPr wrap="square" rtlCol="0">
            <a:spAutoFit/>
          </a:bodyPr>
          <a:lstStyle>
            <a:defPPr>
              <a:defRPr lang="en-US"/>
            </a:defPPr>
            <a:lvl1pPr algn="ctr">
              <a:defRPr b="1">
                <a:latin typeface="AvantGarde Bk BT Book" panose="020B0402020202020204"/>
              </a:defRPr>
            </a:lvl1pPr>
          </a:lstStyle>
          <a:p>
            <a:r>
              <a:rPr lang="en-US" dirty="0"/>
              <a:t>Log Storage</a:t>
            </a:r>
          </a:p>
        </p:txBody>
      </p:sp>
      <p:sp>
        <p:nvSpPr>
          <p:cNvPr id="57" name="TextBox 56">
            <a:extLst>
              <a:ext uri="{FF2B5EF4-FFF2-40B4-BE49-F238E27FC236}">
                <a16:creationId xmlns:a16="http://schemas.microsoft.com/office/drawing/2014/main" id="{17F67A1E-CD7C-48B7-A1AE-7762640327A2}"/>
              </a:ext>
            </a:extLst>
          </p:cNvPr>
          <p:cNvSpPr txBox="1"/>
          <p:nvPr/>
        </p:nvSpPr>
        <p:spPr>
          <a:xfrm>
            <a:off x="5134864" y="3945402"/>
            <a:ext cx="1455421" cy="369332"/>
          </a:xfrm>
          <a:prstGeom prst="rect">
            <a:avLst/>
          </a:prstGeom>
          <a:noFill/>
        </p:spPr>
        <p:txBody>
          <a:bodyPr wrap="square" rtlCol="0">
            <a:spAutoFit/>
          </a:bodyPr>
          <a:lstStyle/>
          <a:p>
            <a:pPr algn="ctr"/>
            <a:r>
              <a:rPr lang="en-US" b="1" dirty="0"/>
              <a:t>Rule Criteria</a:t>
            </a:r>
          </a:p>
        </p:txBody>
      </p:sp>
      <p:sp>
        <p:nvSpPr>
          <p:cNvPr id="58" name="TextBox 57">
            <a:extLst>
              <a:ext uri="{FF2B5EF4-FFF2-40B4-BE49-F238E27FC236}">
                <a16:creationId xmlns:a16="http://schemas.microsoft.com/office/drawing/2014/main" id="{BA35537E-628B-4687-A16E-0275480CCB0F}"/>
              </a:ext>
            </a:extLst>
          </p:cNvPr>
          <p:cNvSpPr txBox="1"/>
          <p:nvPr/>
        </p:nvSpPr>
        <p:spPr>
          <a:xfrm>
            <a:off x="9749821" y="2012782"/>
            <a:ext cx="1455421" cy="369332"/>
          </a:xfrm>
          <a:prstGeom prst="rect">
            <a:avLst/>
          </a:prstGeom>
          <a:noFill/>
        </p:spPr>
        <p:txBody>
          <a:bodyPr wrap="square" rtlCol="0">
            <a:spAutoFit/>
          </a:bodyPr>
          <a:lstStyle/>
          <a:p>
            <a:pPr algn="ctr"/>
            <a:r>
              <a:rPr lang="en-US" b="1" dirty="0"/>
              <a:t>Automation</a:t>
            </a:r>
          </a:p>
        </p:txBody>
      </p:sp>
      <p:sp>
        <p:nvSpPr>
          <p:cNvPr id="61" name="TextBox 60">
            <a:extLst>
              <a:ext uri="{FF2B5EF4-FFF2-40B4-BE49-F238E27FC236}">
                <a16:creationId xmlns:a16="http://schemas.microsoft.com/office/drawing/2014/main" id="{19401D90-05C2-470C-8B61-429B93B70F64}"/>
              </a:ext>
            </a:extLst>
          </p:cNvPr>
          <p:cNvSpPr txBox="1"/>
          <p:nvPr/>
        </p:nvSpPr>
        <p:spPr>
          <a:xfrm>
            <a:off x="7195365" y="3954390"/>
            <a:ext cx="1455421" cy="369332"/>
          </a:xfrm>
          <a:prstGeom prst="rect">
            <a:avLst/>
          </a:prstGeom>
          <a:noFill/>
        </p:spPr>
        <p:txBody>
          <a:bodyPr wrap="square" rtlCol="0">
            <a:spAutoFit/>
          </a:bodyPr>
          <a:lstStyle/>
          <a:p>
            <a:pPr algn="ctr"/>
            <a:r>
              <a:rPr lang="en-US" b="1" dirty="0"/>
              <a:t>Alert Logic</a:t>
            </a:r>
          </a:p>
        </p:txBody>
      </p:sp>
      <p:sp>
        <p:nvSpPr>
          <p:cNvPr id="62" name="TextBox 61">
            <a:extLst>
              <a:ext uri="{FF2B5EF4-FFF2-40B4-BE49-F238E27FC236}">
                <a16:creationId xmlns:a16="http://schemas.microsoft.com/office/drawing/2014/main" id="{3A437ADE-5DF8-497E-A385-001035AE5862}"/>
              </a:ext>
            </a:extLst>
          </p:cNvPr>
          <p:cNvSpPr txBox="1"/>
          <p:nvPr/>
        </p:nvSpPr>
        <p:spPr>
          <a:xfrm>
            <a:off x="9749820" y="4968506"/>
            <a:ext cx="1455421" cy="369332"/>
          </a:xfrm>
          <a:prstGeom prst="rect">
            <a:avLst/>
          </a:prstGeom>
          <a:noFill/>
        </p:spPr>
        <p:txBody>
          <a:bodyPr wrap="square" rtlCol="0">
            <a:spAutoFit/>
          </a:bodyPr>
          <a:lstStyle/>
          <a:p>
            <a:pPr algn="ctr"/>
            <a:r>
              <a:rPr lang="en-US" b="1" dirty="0"/>
              <a:t>Alert</a:t>
            </a:r>
          </a:p>
        </p:txBody>
      </p:sp>
      <p:pic>
        <p:nvPicPr>
          <p:cNvPr id="5" name="Picture 4">
            <a:extLst>
              <a:ext uri="{FF2B5EF4-FFF2-40B4-BE49-F238E27FC236}">
                <a16:creationId xmlns:a16="http://schemas.microsoft.com/office/drawing/2014/main" id="{766677B4-FA77-4EEA-946B-4079ACC5E8ED}"/>
              </a:ext>
            </a:extLst>
          </p:cNvPr>
          <p:cNvPicPr>
            <a:picLocks noChangeAspect="1"/>
          </p:cNvPicPr>
          <p:nvPr/>
        </p:nvPicPr>
        <p:blipFill>
          <a:blip r:embed="rId15"/>
          <a:stretch>
            <a:fillRect/>
          </a:stretch>
        </p:blipFill>
        <p:spPr>
          <a:xfrm>
            <a:off x="734901" y="434654"/>
            <a:ext cx="983065" cy="358171"/>
          </a:xfrm>
          <a:prstGeom prst="rect">
            <a:avLst/>
          </a:prstGeom>
        </p:spPr>
      </p:pic>
    </p:spTree>
    <p:extLst>
      <p:ext uri="{BB962C8B-B14F-4D97-AF65-F5344CB8AC3E}">
        <p14:creationId xmlns:p14="http://schemas.microsoft.com/office/powerpoint/2010/main" val="1182105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8876D5-449B-4F56-AA84-DB579BC3FCA4}"/>
              </a:ext>
            </a:extLst>
          </p:cNvPr>
          <p:cNvPicPr>
            <a:picLocks noChangeAspect="1"/>
          </p:cNvPicPr>
          <p:nvPr/>
        </p:nvPicPr>
        <p:blipFill>
          <a:blip r:embed="rId3"/>
          <a:stretch>
            <a:fillRect/>
          </a:stretch>
        </p:blipFill>
        <p:spPr>
          <a:xfrm>
            <a:off x="8751635" y="5895401"/>
            <a:ext cx="2994920" cy="990686"/>
          </a:xfrm>
          <a:prstGeom prst="rect">
            <a:avLst/>
          </a:prstGeom>
        </p:spPr>
      </p:pic>
      <p:pic>
        <p:nvPicPr>
          <p:cNvPr id="7" name="Picture 6">
            <a:extLst>
              <a:ext uri="{FF2B5EF4-FFF2-40B4-BE49-F238E27FC236}">
                <a16:creationId xmlns:a16="http://schemas.microsoft.com/office/drawing/2014/main" id="{944C7208-4D61-4E8A-924B-7DDB3BAA5E62}"/>
              </a:ext>
            </a:extLst>
          </p:cNvPr>
          <p:cNvPicPr>
            <a:picLocks noChangeAspect="1"/>
          </p:cNvPicPr>
          <p:nvPr/>
        </p:nvPicPr>
        <p:blipFill>
          <a:blip r:embed="rId4"/>
          <a:stretch>
            <a:fillRect/>
          </a:stretch>
        </p:blipFill>
        <p:spPr>
          <a:xfrm>
            <a:off x="611605" y="364523"/>
            <a:ext cx="1074513" cy="541067"/>
          </a:xfrm>
          <a:prstGeom prst="rect">
            <a:avLst/>
          </a:prstGeom>
        </p:spPr>
      </p:pic>
      <p:sp>
        <p:nvSpPr>
          <p:cNvPr id="15" name="Rectangle: Top Corners Rounded 14">
            <a:extLst>
              <a:ext uri="{FF2B5EF4-FFF2-40B4-BE49-F238E27FC236}">
                <a16:creationId xmlns:a16="http://schemas.microsoft.com/office/drawing/2014/main" id="{B1E3044D-AD17-4052-A453-8AA654EF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7835781" y="1589842"/>
            <a:ext cx="3847882" cy="1691907"/>
          </a:xfrm>
        </p:spPr>
        <p:txBody>
          <a:bodyPr vert="horz" lIns="91440" tIns="45720" rIns="91440" bIns="45720" rtlCol="0" anchor="ctr">
            <a:normAutofit/>
          </a:bodyPr>
          <a:lstStyle/>
          <a:p>
            <a:r>
              <a:rPr lang="en-US" sz="4000" dirty="0">
                <a:solidFill>
                  <a:srgbClr val="FFFFFF"/>
                </a:solidFill>
                <a:latin typeface="+mj-lt"/>
              </a:rPr>
              <a:t>Action Groups</a:t>
            </a:r>
          </a:p>
        </p:txBody>
      </p:sp>
      <p:sp>
        <p:nvSpPr>
          <p:cNvPr id="17"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344B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344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344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344B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97FB8916-0D7E-E944-8E60-9DBBDDA4AFD2}"/>
              </a:ext>
            </a:extLst>
          </p:cNvPr>
          <p:cNvSpPr>
            <a:spLocks noGrp="1"/>
          </p:cNvSpPr>
          <p:nvPr>
            <p:ph idx="1"/>
          </p:nvPr>
        </p:nvSpPr>
        <p:spPr>
          <a:xfrm>
            <a:off x="7940046" y="3053164"/>
            <a:ext cx="4402994" cy="1691908"/>
          </a:xfrm>
        </p:spPr>
        <p:txBody>
          <a:bodyPr vert="horz" lIns="91440" tIns="45720" rIns="91440" bIns="45720" rtlCol="0" anchor="ctr">
            <a:normAutofit/>
          </a:bodyPr>
          <a:lstStyle/>
          <a:p>
            <a:r>
              <a:rPr lang="en-US" sz="2400" dirty="0">
                <a:solidFill>
                  <a:srgbClr val="FFFFFF"/>
                </a:solidFill>
                <a:latin typeface="+mn-lt"/>
              </a:rPr>
              <a:t>Separate actions for Monitor</a:t>
            </a:r>
          </a:p>
          <a:p>
            <a:r>
              <a:rPr lang="en-US" sz="2400" dirty="0">
                <a:solidFill>
                  <a:srgbClr val="FFFFFF"/>
                </a:solidFill>
                <a:latin typeface="+mn-lt"/>
              </a:rPr>
              <a:t>Alert and/or Automate</a:t>
            </a:r>
          </a:p>
          <a:p>
            <a:r>
              <a:rPr lang="en-US" sz="2400" dirty="0">
                <a:solidFill>
                  <a:srgbClr val="FFFFFF"/>
                </a:solidFill>
                <a:latin typeface="+mn-lt"/>
              </a:rPr>
              <a:t>Reusable</a:t>
            </a:r>
          </a:p>
        </p:txBody>
      </p:sp>
      <p:sp>
        <p:nvSpPr>
          <p:cNvPr id="25" name="Rectangle: Top Corners Rounded 24">
            <a:extLst>
              <a:ext uri="{FF2B5EF4-FFF2-40B4-BE49-F238E27FC236}">
                <a16:creationId xmlns:a16="http://schemas.microsoft.com/office/drawing/2014/main" id="{2854001E-6E9D-464A-9B65-A4012F7B3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62C9802A-EFBD-41D4-894F-AFD985DBA5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C1A69DF-E65C-446B-A81F-2D97350242C7}"/>
              </a:ext>
            </a:extLst>
          </p:cNvPr>
          <p:cNvPicPr>
            <a:picLocks noChangeAspect="1"/>
          </p:cNvPicPr>
          <p:nvPr/>
        </p:nvPicPr>
        <p:blipFill>
          <a:blip r:embed="rId5"/>
          <a:stretch>
            <a:fillRect/>
          </a:stretch>
        </p:blipFill>
        <p:spPr>
          <a:xfrm>
            <a:off x="10868716" y="6390744"/>
            <a:ext cx="967824" cy="243861"/>
          </a:xfrm>
          <a:prstGeom prst="rect">
            <a:avLst/>
          </a:prstGeom>
        </p:spPr>
      </p:pic>
      <p:sp>
        <p:nvSpPr>
          <p:cNvPr id="16" name="Content Placeholder 1">
            <a:extLst>
              <a:ext uri="{FF2B5EF4-FFF2-40B4-BE49-F238E27FC236}">
                <a16:creationId xmlns:a16="http://schemas.microsoft.com/office/drawing/2014/main" id="{6A6FE797-AA68-47F9-9839-CD0409588FCA}"/>
              </a:ext>
            </a:extLst>
          </p:cNvPr>
          <p:cNvSpPr txBox="1">
            <a:spLocks/>
          </p:cNvSpPr>
          <p:nvPr/>
        </p:nvSpPr>
        <p:spPr>
          <a:xfrm>
            <a:off x="911282" y="691200"/>
            <a:ext cx="2657866" cy="26017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antGarde Bk BT Book" panose="020B04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antGarde Bk BT Book" panose="020B04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antGarde Bk BT Book" panose="020B04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Email/SMS/Push/Voice</a:t>
            </a:r>
          </a:p>
          <a:p>
            <a:r>
              <a:rPr lang="en-US" sz="1800" dirty="0">
                <a:latin typeface="+mn-lt"/>
              </a:rPr>
              <a:t>Azure Function</a:t>
            </a:r>
          </a:p>
          <a:p>
            <a:r>
              <a:rPr lang="en-US" sz="1800" dirty="0">
                <a:latin typeface="+mn-lt"/>
              </a:rPr>
              <a:t>LogicApp</a:t>
            </a:r>
          </a:p>
          <a:p>
            <a:r>
              <a:rPr lang="en-US" sz="1800" dirty="0">
                <a:latin typeface="+mn-lt"/>
              </a:rPr>
              <a:t>Webhook</a:t>
            </a:r>
          </a:p>
          <a:p>
            <a:r>
              <a:rPr lang="en-US" sz="1800" dirty="0">
                <a:latin typeface="+mn-lt"/>
              </a:rPr>
              <a:t>ITSM</a:t>
            </a:r>
          </a:p>
          <a:p>
            <a:r>
              <a:rPr lang="en-US" sz="1800" dirty="0">
                <a:latin typeface="+mn-lt"/>
              </a:rPr>
              <a:t>Automation Runbook</a:t>
            </a:r>
          </a:p>
        </p:txBody>
      </p:sp>
      <p:sp>
        <p:nvSpPr>
          <p:cNvPr id="18" name="Content Placeholder 1">
            <a:extLst>
              <a:ext uri="{FF2B5EF4-FFF2-40B4-BE49-F238E27FC236}">
                <a16:creationId xmlns:a16="http://schemas.microsoft.com/office/drawing/2014/main" id="{66007865-A4FF-4B49-B7B9-0816071D2123}"/>
              </a:ext>
            </a:extLst>
          </p:cNvPr>
          <p:cNvSpPr txBox="1">
            <a:spLocks/>
          </p:cNvSpPr>
          <p:nvPr/>
        </p:nvSpPr>
        <p:spPr>
          <a:xfrm>
            <a:off x="3762524" y="3494276"/>
            <a:ext cx="2657866" cy="26017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antGarde Bk BT Book" panose="020B04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antGarde Bk BT Book" panose="020B04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antGarde Bk BT Book" panose="020B04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Action group name</a:t>
            </a:r>
          </a:p>
          <a:p>
            <a:r>
              <a:rPr lang="en-US" sz="1800" dirty="0">
                <a:latin typeface="+mn-lt"/>
              </a:rPr>
              <a:t>Short name</a:t>
            </a:r>
          </a:p>
          <a:p>
            <a:r>
              <a:rPr lang="en-US" sz="1800" dirty="0">
                <a:latin typeface="+mn-lt"/>
              </a:rPr>
              <a:t>Subscription</a:t>
            </a:r>
          </a:p>
          <a:p>
            <a:r>
              <a:rPr lang="en-US" sz="1800" dirty="0">
                <a:latin typeface="+mn-lt"/>
              </a:rPr>
              <a:t>Resource group</a:t>
            </a:r>
          </a:p>
        </p:txBody>
      </p:sp>
      <p:sp>
        <p:nvSpPr>
          <p:cNvPr id="20" name="Content Placeholder 1">
            <a:extLst>
              <a:ext uri="{FF2B5EF4-FFF2-40B4-BE49-F238E27FC236}">
                <a16:creationId xmlns:a16="http://schemas.microsoft.com/office/drawing/2014/main" id="{8884958E-8BAF-4FD4-A376-E1317D5505F3}"/>
              </a:ext>
            </a:extLst>
          </p:cNvPr>
          <p:cNvSpPr txBox="1">
            <a:spLocks/>
          </p:cNvSpPr>
          <p:nvPr/>
        </p:nvSpPr>
        <p:spPr>
          <a:xfrm>
            <a:off x="1287903" y="3438136"/>
            <a:ext cx="2281245" cy="22812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antGarde Bk BT Book" panose="020B04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antGarde Bk BT Book" panose="020B04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antGarde Bk BT Book" panose="020B04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latin typeface="+mn-lt"/>
              </a:rPr>
              <a:t>Required Fields</a:t>
            </a:r>
          </a:p>
        </p:txBody>
      </p:sp>
      <p:sp>
        <p:nvSpPr>
          <p:cNvPr id="22" name="Content Placeholder 1">
            <a:extLst>
              <a:ext uri="{FF2B5EF4-FFF2-40B4-BE49-F238E27FC236}">
                <a16:creationId xmlns:a16="http://schemas.microsoft.com/office/drawing/2014/main" id="{8A729F94-585E-4DA7-BD33-626E6205D94D}"/>
              </a:ext>
            </a:extLst>
          </p:cNvPr>
          <p:cNvSpPr txBox="1">
            <a:spLocks/>
          </p:cNvSpPr>
          <p:nvPr/>
        </p:nvSpPr>
        <p:spPr>
          <a:xfrm>
            <a:off x="3717533" y="1316213"/>
            <a:ext cx="1992651" cy="19767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antGarde Bk BT Book" panose="020B04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antGarde Bk BT Book" panose="020B04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antGarde Bk BT Book" panose="020B04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antGarde Bk BT Book" panose="020B04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latin typeface="+mn-lt"/>
              </a:rPr>
              <a:t>Action Options</a:t>
            </a:r>
          </a:p>
        </p:txBody>
      </p:sp>
    </p:spTree>
    <p:extLst>
      <p:ext uri="{BB962C8B-B14F-4D97-AF65-F5344CB8AC3E}">
        <p14:creationId xmlns:p14="http://schemas.microsoft.com/office/powerpoint/2010/main" val="759813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B803CB7-5594-481B-A6CD-BACFD33777C0}"/>
              </a:ext>
            </a:extLst>
          </p:cNvPr>
          <p:cNvSpPr>
            <a:spLocks noGrp="1"/>
          </p:cNvSpPr>
          <p:nvPr>
            <p:ph type="ctrTitle"/>
          </p:nvPr>
        </p:nvSpPr>
        <p:spPr>
          <a:xfrm>
            <a:off x="648929" y="629266"/>
            <a:ext cx="3505495" cy="1622321"/>
          </a:xfrm>
        </p:spPr>
        <p:txBody>
          <a:bodyPr vert="horz" lIns="91440" tIns="45720" rIns="91440" bIns="45720" rtlCol="0" anchor="ctr">
            <a:normAutofit/>
          </a:bodyPr>
          <a:lstStyle/>
          <a:p>
            <a:r>
              <a:rPr lang="en-US" sz="4400" kern="1200">
                <a:solidFill>
                  <a:schemeClr val="tx1"/>
                </a:solidFill>
                <a:latin typeface="+mj-lt"/>
                <a:ea typeface="+mj-ea"/>
                <a:cs typeface="+mj-cs"/>
              </a:rPr>
              <a:t>Alert</a:t>
            </a:r>
          </a:p>
        </p:txBody>
      </p:sp>
      <p:sp>
        <p:nvSpPr>
          <p:cNvPr id="9" name="Content Placeholder 1">
            <a:extLst>
              <a:ext uri="{FF2B5EF4-FFF2-40B4-BE49-F238E27FC236}">
                <a16:creationId xmlns:a16="http://schemas.microsoft.com/office/drawing/2014/main" id="{39B72760-4DD6-41BE-A68A-913EE26853C6}"/>
              </a:ext>
            </a:extLst>
          </p:cNvPr>
          <p:cNvSpPr>
            <a:spLocks noGrp="1"/>
          </p:cNvSpPr>
          <p:nvPr>
            <p:ph idx="1"/>
          </p:nvPr>
        </p:nvSpPr>
        <p:spPr>
          <a:xfrm>
            <a:off x="648929" y="2103090"/>
            <a:ext cx="3505494" cy="3785419"/>
          </a:xfrm>
        </p:spPr>
        <p:txBody>
          <a:bodyPr vert="horz" lIns="91440" tIns="45720" rIns="91440" bIns="45720" rtlCol="0">
            <a:normAutofit/>
          </a:bodyPr>
          <a:lstStyle/>
          <a:p>
            <a:r>
              <a:rPr lang="en-US" sz="2000" b="1" dirty="0">
                <a:latin typeface="+mn-lt"/>
              </a:rPr>
              <a:t>Metrics rules </a:t>
            </a:r>
            <a:r>
              <a:rPr lang="en-US" sz="2000" dirty="0">
                <a:latin typeface="+mn-lt"/>
              </a:rPr>
              <a:t>– Real-time alerting on numeric values</a:t>
            </a:r>
          </a:p>
          <a:p>
            <a:endParaRPr lang="en-US" sz="2000" dirty="0">
              <a:latin typeface="+mn-lt"/>
            </a:endParaRPr>
          </a:p>
          <a:p>
            <a:r>
              <a:rPr lang="en-US" sz="2000" b="1" dirty="0">
                <a:latin typeface="+mn-lt"/>
              </a:rPr>
              <a:t>Log rules </a:t>
            </a:r>
            <a:r>
              <a:rPr lang="en-US" sz="2000" dirty="0">
                <a:latin typeface="+mn-lt"/>
              </a:rPr>
              <a:t>– Complex logic across data from multiple sources</a:t>
            </a:r>
          </a:p>
          <a:p>
            <a:endParaRPr lang="en-US" sz="2000" dirty="0">
              <a:latin typeface="+mn-lt"/>
            </a:endParaRPr>
          </a:p>
          <a:p>
            <a:r>
              <a:rPr lang="en-US" sz="2000" dirty="0">
                <a:latin typeface="+mn-lt"/>
              </a:rPr>
              <a:t>Email/SMS/Push/Voice</a:t>
            </a:r>
          </a:p>
        </p:txBody>
      </p:sp>
      <p:sp>
        <p:nvSpPr>
          <p:cNvPr id="10" name="Rectangle 9">
            <a:extLst>
              <a:ext uri="{FF2B5EF4-FFF2-40B4-BE49-F238E27FC236}">
                <a16:creationId xmlns:a16="http://schemas.microsoft.com/office/drawing/2014/main" id="{1F8A343B-F228-466B-8133-A7D0525C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687FDD53-EA32-4B8E-9A94-A02D1E23E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64BD2B0-565F-4F4F-B76C-74A8BE77A983}"/>
              </a:ext>
            </a:extLst>
          </p:cNvPr>
          <p:cNvPicPr>
            <a:picLocks noChangeAspect="1"/>
          </p:cNvPicPr>
          <p:nvPr/>
        </p:nvPicPr>
        <p:blipFill>
          <a:blip r:embed="rId3"/>
          <a:stretch>
            <a:fillRect/>
          </a:stretch>
        </p:blipFill>
        <p:spPr>
          <a:xfrm>
            <a:off x="5608319" y="2103090"/>
            <a:ext cx="5614835" cy="2498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2630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C127165-D663-4048-BD49-F217C3A6F788}"/>
              </a:ext>
            </a:extLst>
          </p:cNvPr>
          <p:cNvSpPr>
            <a:spLocks noGrp="1"/>
          </p:cNvSpPr>
          <p:nvPr>
            <p:ph type="ctrTitle"/>
          </p:nvPr>
        </p:nvSpPr>
        <p:spPr>
          <a:xfrm>
            <a:off x="648929" y="629266"/>
            <a:ext cx="3505495" cy="1622321"/>
          </a:xfrm>
        </p:spPr>
        <p:txBody>
          <a:bodyPr vert="horz" lIns="91440" tIns="45720" rIns="91440" bIns="45720" rtlCol="0" anchor="ctr">
            <a:normAutofit/>
          </a:bodyPr>
          <a:lstStyle/>
          <a:p>
            <a:r>
              <a:rPr lang="en-US" sz="4400" kern="1200">
                <a:solidFill>
                  <a:schemeClr val="tx1"/>
                </a:solidFill>
                <a:latin typeface="+mj-lt"/>
                <a:ea typeface="+mj-ea"/>
                <a:cs typeface="+mj-cs"/>
              </a:rPr>
              <a:t>Automation</a:t>
            </a:r>
          </a:p>
        </p:txBody>
      </p:sp>
      <p:sp>
        <p:nvSpPr>
          <p:cNvPr id="9" name="Content Placeholder 1">
            <a:extLst>
              <a:ext uri="{FF2B5EF4-FFF2-40B4-BE49-F238E27FC236}">
                <a16:creationId xmlns:a16="http://schemas.microsoft.com/office/drawing/2014/main" id="{F403DBF3-C5B2-4104-B474-5EFDE0D733AB}"/>
              </a:ext>
            </a:extLst>
          </p:cNvPr>
          <p:cNvSpPr>
            <a:spLocks noGrp="1"/>
          </p:cNvSpPr>
          <p:nvPr>
            <p:ph idx="1"/>
          </p:nvPr>
        </p:nvSpPr>
        <p:spPr>
          <a:xfrm>
            <a:off x="648931" y="2191769"/>
            <a:ext cx="3505494" cy="3785419"/>
          </a:xfrm>
        </p:spPr>
        <p:txBody>
          <a:bodyPr vert="horz" lIns="91440" tIns="45720" rIns="91440" bIns="45720" rtlCol="0">
            <a:normAutofit/>
          </a:bodyPr>
          <a:lstStyle/>
          <a:p>
            <a:r>
              <a:rPr lang="en-US" sz="2000" dirty="0">
                <a:latin typeface="+mn-lt"/>
              </a:rPr>
              <a:t>Azure Functions</a:t>
            </a:r>
          </a:p>
          <a:p>
            <a:endParaRPr lang="en-US" sz="2000" dirty="0">
              <a:latin typeface="+mn-lt"/>
            </a:endParaRPr>
          </a:p>
          <a:p>
            <a:r>
              <a:rPr lang="en-US" sz="2000" dirty="0">
                <a:latin typeface="+mn-lt"/>
              </a:rPr>
              <a:t>Logic Apps</a:t>
            </a:r>
          </a:p>
          <a:p>
            <a:endParaRPr lang="en-US" sz="2000" dirty="0">
              <a:latin typeface="+mn-lt"/>
            </a:endParaRPr>
          </a:p>
          <a:p>
            <a:r>
              <a:rPr lang="en-US" sz="2000" dirty="0">
                <a:latin typeface="+mn-lt"/>
              </a:rPr>
              <a:t>Webhooks</a:t>
            </a:r>
          </a:p>
          <a:p>
            <a:endParaRPr lang="en-US" sz="2000" dirty="0">
              <a:latin typeface="+mn-lt"/>
            </a:endParaRPr>
          </a:p>
          <a:p>
            <a:r>
              <a:rPr lang="en-US" sz="2000" dirty="0">
                <a:latin typeface="+mn-lt"/>
              </a:rPr>
              <a:t>ITSM</a:t>
            </a:r>
          </a:p>
          <a:p>
            <a:endParaRPr lang="en-US" sz="2000" dirty="0">
              <a:latin typeface="+mn-lt"/>
            </a:endParaRPr>
          </a:p>
          <a:p>
            <a:r>
              <a:rPr lang="en-US" sz="2000" dirty="0">
                <a:latin typeface="+mn-lt"/>
              </a:rPr>
              <a:t>Automation Runbook</a:t>
            </a:r>
          </a:p>
        </p:txBody>
      </p:sp>
      <p:sp>
        <p:nvSpPr>
          <p:cNvPr id="10" name="Rectangle 9">
            <a:extLst>
              <a:ext uri="{FF2B5EF4-FFF2-40B4-BE49-F238E27FC236}">
                <a16:creationId xmlns:a16="http://schemas.microsoft.com/office/drawing/2014/main" id="{3E758D72-2C08-49B8-891B-4A480D478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927DAC9-6C13-45CE-B814-853C14BEB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F281B9-1165-4C08-9450-FE28DDF44C56}"/>
              </a:ext>
            </a:extLst>
          </p:cNvPr>
          <p:cNvPicPr>
            <a:picLocks noChangeAspect="1"/>
          </p:cNvPicPr>
          <p:nvPr/>
        </p:nvPicPr>
        <p:blipFill>
          <a:blip r:embed="rId3"/>
          <a:stretch>
            <a:fillRect/>
          </a:stretch>
        </p:blipFill>
        <p:spPr>
          <a:xfrm>
            <a:off x="5608319" y="2201929"/>
            <a:ext cx="5614835" cy="2300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6884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3022C-AA4F-4B71-9AD3-75B6832C6A8C}"/>
              </a:ext>
            </a:extLst>
          </p:cNvPr>
          <p:cNvSpPr/>
          <p:nvPr/>
        </p:nvSpPr>
        <p:spPr>
          <a:xfrm>
            <a:off x="1137138" y="10414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Collect</a:t>
            </a:r>
          </a:p>
        </p:txBody>
      </p:sp>
      <p:sp>
        <p:nvSpPr>
          <p:cNvPr id="10" name="Rectangle 9">
            <a:extLst>
              <a:ext uri="{FF2B5EF4-FFF2-40B4-BE49-F238E27FC236}">
                <a16:creationId xmlns:a16="http://schemas.microsoft.com/office/drawing/2014/main" id="{BA95D957-6F85-4F3A-9DE7-4D9A02BA8EDF}"/>
              </a:ext>
            </a:extLst>
          </p:cNvPr>
          <p:cNvSpPr/>
          <p:nvPr/>
        </p:nvSpPr>
        <p:spPr>
          <a:xfrm>
            <a:off x="3880338" y="19558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Visualize &amp; Analyze</a:t>
            </a:r>
          </a:p>
        </p:txBody>
      </p:sp>
      <p:sp>
        <p:nvSpPr>
          <p:cNvPr id="11" name="Rectangle 10">
            <a:extLst>
              <a:ext uri="{FF2B5EF4-FFF2-40B4-BE49-F238E27FC236}">
                <a16:creationId xmlns:a16="http://schemas.microsoft.com/office/drawing/2014/main" id="{0CA81AD3-E312-4118-BD4E-0BABA9901D50}"/>
              </a:ext>
            </a:extLst>
          </p:cNvPr>
          <p:cNvSpPr/>
          <p:nvPr/>
        </p:nvSpPr>
        <p:spPr>
          <a:xfrm>
            <a:off x="6623538" y="28702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Respond</a:t>
            </a:r>
          </a:p>
        </p:txBody>
      </p:sp>
      <p:sp>
        <p:nvSpPr>
          <p:cNvPr id="12" name="Rectangle 11">
            <a:extLst>
              <a:ext uri="{FF2B5EF4-FFF2-40B4-BE49-F238E27FC236}">
                <a16:creationId xmlns:a16="http://schemas.microsoft.com/office/drawing/2014/main" id="{4E10E286-3D53-434F-8A73-6E36E4EA84B3}"/>
              </a:ext>
            </a:extLst>
          </p:cNvPr>
          <p:cNvSpPr/>
          <p:nvPr/>
        </p:nvSpPr>
        <p:spPr>
          <a:xfrm>
            <a:off x="9366738" y="37846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Integrate &amp; Export</a:t>
            </a:r>
          </a:p>
        </p:txBody>
      </p:sp>
      <p:cxnSp>
        <p:nvCxnSpPr>
          <p:cNvPr id="13" name="Straight Arrow Connector 12">
            <a:extLst>
              <a:ext uri="{FF2B5EF4-FFF2-40B4-BE49-F238E27FC236}">
                <a16:creationId xmlns:a16="http://schemas.microsoft.com/office/drawing/2014/main" id="{783CDA46-5784-45E3-9309-F3B005DDF453}"/>
              </a:ext>
            </a:extLst>
          </p:cNvPr>
          <p:cNvCxnSpPr>
            <a:cxnSpLocks/>
            <a:stCxn id="9" idx="3"/>
            <a:endCxn id="10" idx="1"/>
          </p:cNvCxnSpPr>
          <p:nvPr/>
        </p:nvCxnSpPr>
        <p:spPr>
          <a:xfrm>
            <a:off x="2965938" y="17272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216C10-8602-4815-9322-405EC9951467}"/>
              </a:ext>
            </a:extLst>
          </p:cNvPr>
          <p:cNvCxnSpPr>
            <a:cxnSpLocks/>
            <a:stCxn id="10" idx="3"/>
            <a:endCxn id="11" idx="1"/>
          </p:cNvCxnSpPr>
          <p:nvPr/>
        </p:nvCxnSpPr>
        <p:spPr>
          <a:xfrm>
            <a:off x="5709138" y="26416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FD3246-A09C-4B64-9533-8A6DD9FC29E5}"/>
              </a:ext>
            </a:extLst>
          </p:cNvPr>
          <p:cNvCxnSpPr>
            <a:cxnSpLocks/>
            <a:stCxn id="11" idx="3"/>
            <a:endCxn id="12" idx="1"/>
          </p:cNvCxnSpPr>
          <p:nvPr/>
        </p:nvCxnSpPr>
        <p:spPr>
          <a:xfrm>
            <a:off x="8452338" y="35560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082D3B-A690-449B-937B-315DD6DC6288}"/>
              </a:ext>
            </a:extLst>
          </p:cNvPr>
          <p:cNvPicPr>
            <a:picLocks noChangeAspect="1"/>
          </p:cNvPicPr>
          <p:nvPr/>
        </p:nvPicPr>
        <p:blipFill>
          <a:blip r:embed="rId3"/>
          <a:stretch>
            <a:fillRect/>
          </a:stretch>
        </p:blipFill>
        <p:spPr>
          <a:xfrm>
            <a:off x="516054" y="213306"/>
            <a:ext cx="1242168" cy="624894"/>
          </a:xfrm>
          <a:prstGeom prst="rect">
            <a:avLst/>
          </a:prstGeom>
        </p:spPr>
      </p:pic>
      <p:cxnSp>
        <p:nvCxnSpPr>
          <p:cNvPr id="17" name="Straight Arrow Connector 16">
            <a:extLst>
              <a:ext uri="{FF2B5EF4-FFF2-40B4-BE49-F238E27FC236}">
                <a16:creationId xmlns:a16="http://schemas.microsoft.com/office/drawing/2014/main" id="{CF3FB84A-92A7-4282-9395-B46D2D004EA7}"/>
              </a:ext>
            </a:extLst>
          </p:cNvPr>
          <p:cNvCxnSpPr>
            <a:cxnSpLocks/>
          </p:cNvCxnSpPr>
          <p:nvPr/>
        </p:nvCxnSpPr>
        <p:spPr>
          <a:xfrm>
            <a:off x="10295792" y="2248878"/>
            <a:ext cx="0" cy="1535722"/>
          </a:xfrm>
          <a:prstGeom prst="straightConnector1">
            <a:avLst/>
          </a:prstGeom>
          <a:ln w="2317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506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Integration and Export</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Using Azure Monitor Data outside of Monitor</a:t>
            </a:r>
          </a:p>
        </p:txBody>
      </p:sp>
      <p:pic>
        <p:nvPicPr>
          <p:cNvPr id="5" name="Picture 4" descr="A close up of text on a white surface&#10;&#10;Description automatically generated">
            <a:extLst>
              <a:ext uri="{FF2B5EF4-FFF2-40B4-BE49-F238E27FC236}">
                <a16:creationId xmlns:a16="http://schemas.microsoft.com/office/drawing/2014/main" id="{079C43A7-BA7E-45EF-907A-F13D1A03A6C2}"/>
              </a:ext>
            </a:extLst>
          </p:cNvPr>
          <p:cNvPicPr>
            <a:picLocks noChangeAspect="1"/>
          </p:cNvPicPr>
          <p:nvPr/>
        </p:nvPicPr>
        <p:blipFill>
          <a:blip r:embed="rId3"/>
          <a:stretch>
            <a:fillRect/>
          </a:stretch>
        </p:blipFill>
        <p:spPr>
          <a:xfrm flipH="1">
            <a:off x="-127002" y="0"/>
            <a:ext cx="9642959" cy="69723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2120718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76699F0-DC1E-46A6-90D4-51A4A1B393D8}"/>
              </a:ext>
            </a:extLst>
          </p:cNvPr>
          <p:cNvSpPr>
            <a:spLocks noGrp="1"/>
          </p:cNvSpPr>
          <p:nvPr>
            <p:ph type="body" sz="half" idx="2"/>
          </p:nvPr>
        </p:nvSpPr>
        <p:spPr>
          <a:xfrm>
            <a:off x="5617642" y="1598908"/>
            <a:ext cx="5912882" cy="4893332"/>
          </a:xfrm>
        </p:spPr>
        <p:txBody>
          <a:bodyPr numCol="1"/>
          <a:lstStyle/>
          <a:p>
            <a:pPr marL="285750" indent="-285750">
              <a:buFont typeface="Arial" panose="020B0604020202020204" pitchFamily="34" charset="0"/>
              <a:buChar char="•"/>
            </a:pPr>
            <a:r>
              <a:rPr lang="en-US" sz="2800" dirty="0">
                <a:solidFill>
                  <a:schemeClr val="tx1"/>
                </a:solidFill>
              </a:rPr>
              <a:t>What is Azure Monitor?</a:t>
            </a:r>
          </a:p>
          <a:p>
            <a:pPr marL="285750" indent="-285750">
              <a:buFont typeface="Arial" panose="020B0604020202020204" pitchFamily="34" charset="0"/>
              <a:buChar char="•"/>
            </a:pPr>
            <a:endParaRPr lang="en-US" sz="2800" dirty="0">
              <a:solidFill>
                <a:schemeClr val="tx1"/>
              </a:solidFill>
            </a:endParaRPr>
          </a:p>
          <a:p>
            <a:pPr marL="285750" indent="-285750">
              <a:buFont typeface="Arial" panose="020B0604020202020204" pitchFamily="34" charset="0"/>
              <a:buChar char="•"/>
            </a:pPr>
            <a:r>
              <a:rPr lang="en-US" sz="2800" dirty="0">
                <a:solidFill>
                  <a:schemeClr val="tx1"/>
                </a:solidFill>
              </a:rPr>
              <a:t>Breaking it down</a:t>
            </a:r>
          </a:p>
          <a:p>
            <a:pPr marL="742950" lvl="1" indent="-285750">
              <a:buFont typeface="Arial" panose="020B0604020202020204" pitchFamily="34" charset="0"/>
              <a:buChar char="•"/>
            </a:pPr>
            <a:r>
              <a:rPr lang="en-US" sz="2400" dirty="0">
                <a:solidFill>
                  <a:schemeClr val="tx1"/>
                </a:solidFill>
              </a:rPr>
              <a:t>Data Collection</a:t>
            </a:r>
          </a:p>
          <a:p>
            <a:pPr marL="742950" lvl="1" indent="-285750">
              <a:buFont typeface="Arial" panose="020B0604020202020204" pitchFamily="34" charset="0"/>
              <a:buChar char="•"/>
            </a:pPr>
            <a:r>
              <a:rPr lang="en-US" sz="2400" dirty="0">
                <a:solidFill>
                  <a:schemeClr val="tx1"/>
                </a:solidFill>
              </a:rPr>
              <a:t>Data Visualization and Analysis</a:t>
            </a:r>
          </a:p>
          <a:p>
            <a:pPr marL="742950" lvl="1" indent="-285750">
              <a:buFont typeface="Arial" panose="020B0604020202020204" pitchFamily="34" charset="0"/>
              <a:buChar char="•"/>
            </a:pPr>
            <a:r>
              <a:rPr lang="en-US" sz="2400" dirty="0">
                <a:solidFill>
                  <a:schemeClr val="tx1"/>
                </a:solidFill>
              </a:rPr>
              <a:t>Data Response</a:t>
            </a:r>
          </a:p>
          <a:p>
            <a:pPr marL="742950" lvl="1" indent="-285750">
              <a:buFont typeface="Arial" panose="020B0604020202020204" pitchFamily="34" charset="0"/>
              <a:buChar char="•"/>
            </a:pPr>
            <a:r>
              <a:rPr lang="en-US" sz="2400" dirty="0">
                <a:solidFill>
                  <a:schemeClr val="tx1"/>
                </a:solidFill>
              </a:rPr>
              <a:t>Data Integration and Export</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800" dirty="0">
                <a:solidFill>
                  <a:schemeClr val="tx1"/>
                </a:solidFill>
              </a:rPr>
              <a:t>Azure Scaffold</a:t>
            </a:r>
          </a:p>
          <a:p>
            <a:endParaRPr lang="en-US" sz="2800" dirty="0">
              <a:solidFill>
                <a:schemeClr val="tx1"/>
              </a:solidFill>
            </a:endParaRPr>
          </a:p>
          <a:p>
            <a:pPr marL="285750" indent="-285750">
              <a:buFont typeface="Arial" panose="020B0604020202020204" pitchFamily="34" charset="0"/>
              <a:buChar char="•"/>
            </a:pPr>
            <a:endParaRPr lang="en-US" sz="2800" dirty="0">
              <a:solidFill>
                <a:schemeClr val="tx1"/>
              </a:solidFill>
            </a:endParaRPr>
          </a:p>
        </p:txBody>
      </p:sp>
      <p:sp>
        <p:nvSpPr>
          <p:cNvPr id="19" name="Title 18">
            <a:extLst>
              <a:ext uri="{FF2B5EF4-FFF2-40B4-BE49-F238E27FC236}">
                <a16:creationId xmlns:a16="http://schemas.microsoft.com/office/drawing/2014/main" id="{12265391-A111-474E-8AD5-73FC07B88A95}"/>
              </a:ext>
            </a:extLst>
          </p:cNvPr>
          <p:cNvSpPr>
            <a:spLocks noGrp="1"/>
          </p:cNvSpPr>
          <p:nvPr>
            <p:ph type="ctrTitle"/>
          </p:nvPr>
        </p:nvSpPr>
        <p:spPr>
          <a:xfrm>
            <a:off x="5362414" y="522514"/>
            <a:ext cx="6008453" cy="837089"/>
          </a:xfrm>
        </p:spPr>
        <p:txBody>
          <a:bodyPr/>
          <a:lstStyle/>
          <a:p>
            <a:r>
              <a:rPr lang="en-US" dirty="0"/>
              <a:t>Agenda</a:t>
            </a:r>
          </a:p>
        </p:txBody>
      </p:sp>
      <p:pic>
        <p:nvPicPr>
          <p:cNvPr id="23" name="Picture 22" descr="A person in a white shirt&#10;&#10;Description automatically generated">
            <a:extLst>
              <a:ext uri="{FF2B5EF4-FFF2-40B4-BE49-F238E27FC236}">
                <a16:creationId xmlns:a16="http://schemas.microsoft.com/office/drawing/2014/main" id="{2F7A0091-5AF3-4635-B8C9-D0E9B3E81D0B}"/>
              </a:ext>
            </a:extLst>
          </p:cNvPr>
          <p:cNvPicPr>
            <a:picLocks noChangeAspect="1"/>
          </p:cNvPicPr>
          <p:nvPr/>
        </p:nvPicPr>
        <p:blipFill rotWithShape="1">
          <a:blip r:embed="rId3"/>
          <a:srcRect l="24558" r="25800"/>
          <a:stretch/>
        </p:blipFill>
        <p:spPr>
          <a:xfrm>
            <a:off x="-100740" y="-69743"/>
            <a:ext cx="5204787" cy="6989736"/>
          </a:xfrm>
          <a:prstGeom prst="rect">
            <a:avLst/>
          </a:prstGeom>
        </p:spPr>
      </p:pic>
    </p:spTree>
    <p:extLst>
      <p:ext uri="{BB962C8B-B14F-4D97-AF65-F5344CB8AC3E}">
        <p14:creationId xmlns:p14="http://schemas.microsoft.com/office/powerpoint/2010/main" val="139813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9">
            <a:extLst>
              <a:ext uri="{FF2B5EF4-FFF2-40B4-BE49-F238E27FC236}">
                <a16:creationId xmlns:a16="http://schemas.microsoft.com/office/drawing/2014/main" id="{122ECAC3-5614-44E0-B4AF-1DEDBCB6B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591A5B8F-8529-477F-941C-5A9CEE4C6702}"/>
              </a:ext>
            </a:extLst>
          </p:cNvPr>
          <p:cNvSpPr>
            <a:spLocks noGrp="1"/>
          </p:cNvSpPr>
          <p:nvPr>
            <p:ph type="ctrTitle"/>
          </p:nvPr>
        </p:nvSpPr>
        <p:spPr>
          <a:xfrm>
            <a:off x="863029" y="661851"/>
            <a:ext cx="3416158" cy="1811766"/>
          </a:xfrm>
        </p:spPr>
        <p:txBody>
          <a:bodyPr vert="horz" lIns="91440" tIns="45720" rIns="91440" bIns="45720" rtlCol="0" anchor="ctr">
            <a:normAutofit/>
          </a:bodyPr>
          <a:lstStyle/>
          <a:p>
            <a:pPr algn="ctr"/>
            <a:r>
              <a:rPr lang="en-US" sz="4400" dirty="0">
                <a:solidFill>
                  <a:srgbClr val="FFFFFF"/>
                </a:solidFill>
                <a:latin typeface="+mj-lt"/>
              </a:rPr>
              <a:t>Integrations and Export</a:t>
            </a:r>
          </a:p>
        </p:txBody>
      </p:sp>
      <p:graphicFrame>
        <p:nvGraphicFramePr>
          <p:cNvPr id="10" name="Content Placeholder 1">
            <a:extLst>
              <a:ext uri="{FF2B5EF4-FFF2-40B4-BE49-F238E27FC236}">
                <a16:creationId xmlns:a16="http://schemas.microsoft.com/office/drawing/2014/main" id="{1FD48043-381C-491A-B62C-F7F6D1557A4E}"/>
              </a:ext>
            </a:extLst>
          </p:cNvPr>
          <p:cNvGraphicFramePr>
            <a:graphicFrameLocks noGrp="1"/>
          </p:cNvGraphicFramePr>
          <p:nvPr>
            <p:ph idx="1"/>
            <p:extLst>
              <p:ext uri="{D42A27DB-BD31-4B8C-83A1-F6EECF244321}">
                <p14:modId xmlns:p14="http://schemas.microsoft.com/office/powerpoint/2010/main" val="3811062235"/>
              </p:ext>
            </p:extLst>
          </p:nvPr>
        </p:nvGraphicFramePr>
        <p:xfrm>
          <a:off x="5194300" y="470924"/>
          <a:ext cx="6513604" cy="5040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C62438B-24F0-4F95-A4AC-B5DFA9255E0A}"/>
              </a:ext>
            </a:extLst>
          </p:cNvPr>
          <p:cNvPicPr>
            <a:picLocks noChangeAspect="1"/>
          </p:cNvPicPr>
          <p:nvPr/>
        </p:nvPicPr>
        <p:blipFill>
          <a:blip r:embed="rId8"/>
          <a:stretch>
            <a:fillRect/>
          </a:stretch>
        </p:blipFill>
        <p:spPr>
          <a:xfrm>
            <a:off x="741109" y="4197531"/>
            <a:ext cx="3649338" cy="1561378"/>
          </a:xfrm>
          <a:prstGeom prst="rect">
            <a:avLst/>
          </a:prstGeom>
        </p:spPr>
      </p:pic>
    </p:spTree>
    <p:extLst>
      <p:ext uri="{BB962C8B-B14F-4D97-AF65-F5344CB8AC3E}">
        <p14:creationId xmlns:p14="http://schemas.microsoft.com/office/powerpoint/2010/main" val="4040931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0" dirty="0">
                <a:solidFill>
                  <a:srgbClr val="FFFFFF"/>
                </a:solidFill>
              </a:rPr>
              <a:t>Azure Integrations</a:t>
            </a:r>
            <a:endParaRPr lang="en-US" sz="2800" b="0" kern="1200" dirty="0">
              <a:solidFill>
                <a:srgbClr val="FFFFFF"/>
              </a:solidFill>
              <a:latin typeface="+mj-lt"/>
              <a:ea typeface="+mj-ea"/>
              <a:cs typeface="+mj-cs"/>
            </a:endParaRPr>
          </a:p>
        </p:txBody>
      </p:sp>
      <p:pic>
        <p:nvPicPr>
          <p:cNvPr id="7" name="Picture 6" descr="A screenshot of a cell phone&#10;&#10;Description automatically generated">
            <a:extLst>
              <a:ext uri="{FF2B5EF4-FFF2-40B4-BE49-F238E27FC236}">
                <a16:creationId xmlns:a16="http://schemas.microsoft.com/office/drawing/2014/main" id="{86B6A595-F7C5-420D-8B13-A9BA45FAD499}"/>
              </a:ext>
            </a:extLst>
          </p:cNvPr>
          <p:cNvPicPr>
            <a:picLocks noChangeAspect="1"/>
          </p:cNvPicPr>
          <p:nvPr/>
        </p:nvPicPr>
        <p:blipFill>
          <a:blip r:embed="rId3"/>
          <a:stretch>
            <a:fillRect/>
          </a:stretch>
        </p:blipFill>
        <p:spPr>
          <a:xfrm>
            <a:off x="3779514" y="-23929"/>
            <a:ext cx="8473446" cy="6905858"/>
          </a:xfrm>
          <a:prstGeom prst="rect">
            <a:avLst/>
          </a:prstGeom>
        </p:spPr>
      </p:pic>
      <p:pic>
        <p:nvPicPr>
          <p:cNvPr id="19" name="Picture 18">
            <a:extLst>
              <a:ext uri="{FF2B5EF4-FFF2-40B4-BE49-F238E27FC236}">
                <a16:creationId xmlns:a16="http://schemas.microsoft.com/office/drawing/2014/main" id="{9758082E-7083-4490-A55E-1ED449ABCFB5}"/>
              </a:ext>
            </a:extLst>
          </p:cNvPr>
          <p:cNvPicPr>
            <a:picLocks noChangeAspect="1"/>
          </p:cNvPicPr>
          <p:nvPr/>
        </p:nvPicPr>
        <p:blipFill>
          <a:blip r:embed="rId4"/>
          <a:stretch>
            <a:fillRect/>
          </a:stretch>
        </p:blipFill>
        <p:spPr>
          <a:xfrm>
            <a:off x="627380" y="392915"/>
            <a:ext cx="1341119" cy="617273"/>
          </a:xfrm>
          <a:prstGeom prst="rect">
            <a:avLst/>
          </a:prstGeom>
        </p:spPr>
      </p:pic>
    </p:spTree>
    <p:extLst>
      <p:ext uri="{BB962C8B-B14F-4D97-AF65-F5344CB8AC3E}">
        <p14:creationId xmlns:p14="http://schemas.microsoft.com/office/powerpoint/2010/main" val="3543399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0" dirty="0">
                <a:solidFill>
                  <a:srgbClr val="FFFFFF"/>
                </a:solidFill>
              </a:rPr>
              <a:t>Azure Integrations</a:t>
            </a:r>
            <a:endParaRPr lang="en-US" sz="2800" b="0" kern="1200" dirty="0">
              <a:solidFill>
                <a:srgbClr val="FFFFFF"/>
              </a:solidFill>
              <a:latin typeface="+mj-lt"/>
              <a:ea typeface="+mj-ea"/>
              <a:cs typeface="+mj-cs"/>
            </a:endParaRPr>
          </a:p>
        </p:txBody>
      </p:sp>
      <p:pic>
        <p:nvPicPr>
          <p:cNvPr id="7" name="Picture 6" descr="A screenshot of a cell phone&#10;&#10;Description automatically generated">
            <a:extLst>
              <a:ext uri="{FF2B5EF4-FFF2-40B4-BE49-F238E27FC236}">
                <a16:creationId xmlns:a16="http://schemas.microsoft.com/office/drawing/2014/main" id="{86B6A595-F7C5-420D-8B13-A9BA45FAD499}"/>
              </a:ext>
            </a:extLst>
          </p:cNvPr>
          <p:cNvPicPr>
            <a:picLocks noChangeAspect="1"/>
          </p:cNvPicPr>
          <p:nvPr/>
        </p:nvPicPr>
        <p:blipFill>
          <a:blip r:embed="rId3"/>
          <a:stretch>
            <a:fillRect/>
          </a:stretch>
        </p:blipFill>
        <p:spPr>
          <a:xfrm>
            <a:off x="3718554" y="1"/>
            <a:ext cx="8473446" cy="6905858"/>
          </a:xfrm>
          <a:prstGeom prst="rect">
            <a:avLst/>
          </a:prstGeom>
        </p:spPr>
      </p:pic>
      <p:sp>
        <p:nvSpPr>
          <p:cNvPr id="5" name="Rectangle 4">
            <a:extLst>
              <a:ext uri="{FF2B5EF4-FFF2-40B4-BE49-F238E27FC236}">
                <a16:creationId xmlns:a16="http://schemas.microsoft.com/office/drawing/2014/main" id="{93EA5303-9F07-430E-BFFB-CD93A7C65FF4}"/>
              </a:ext>
            </a:extLst>
          </p:cNvPr>
          <p:cNvSpPr/>
          <p:nvPr/>
        </p:nvSpPr>
        <p:spPr>
          <a:xfrm>
            <a:off x="4200041" y="35801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823442-64EC-4559-BDE2-FE73548306AB}"/>
              </a:ext>
            </a:extLst>
          </p:cNvPr>
          <p:cNvSpPr/>
          <p:nvPr/>
        </p:nvSpPr>
        <p:spPr>
          <a:xfrm>
            <a:off x="10029341" y="35801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463047-5EAC-491C-BA21-C85314C79523}"/>
              </a:ext>
            </a:extLst>
          </p:cNvPr>
          <p:cNvSpPr/>
          <p:nvPr/>
        </p:nvSpPr>
        <p:spPr>
          <a:xfrm>
            <a:off x="5279541" y="55613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9A1477-BFF5-4FFC-9209-EDC003B215AA}"/>
              </a:ext>
            </a:extLst>
          </p:cNvPr>
          <p:cNvSpPr/>
          <p:nvPr/>
        </p:nvSpPr>
        <p:spPr>
          <a:xfrm>
            <a:off x="7338986" y="5530957"/>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546AAE-841D-4E1E-BA0C-FC8375F3ED00}"/>
              </a:ext>
            </a:extLst>
          </p:cNvPr>
          <p:cNvSpPr/>
          <p:nvPr/>
        </p:nvSpPr>
        <p:spPr>
          <a:xfrm>
            <a:off x="9398431" y="55613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8D65CE-AFCF-4DBC-8DA1-A50F1AF3D860}"/>
              </a:ext>
            </a:extLst>
          </p:cNvPr>
          <p:cNvSpPr/>
          <p:nvPr/>
        </p:nvSpPr>
        <p:spPr>
          <a:xfrm>
            <a:off x="7967977" y="601851"/>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758082E-7083-4490-A55E-1ED449ABCFB5}"/>
              </a:ext>
            </a:extLst>
          </p:cNvPr>
          <p:cNvPicPr>
            <a:picLocks noChangeAspect="1"/>
          </p:cNvPicPr>
          <p:nvPr/>
        </p:nvPicPr>
        <p:blipFill>
          <a:blip r:embed="rId4"/>
          <a:stretch>
            <a:fillRect/>
          </a:stretch>
        </p:blipFill>
        <p:spPr>
          <a:xfrm>
            <a:off x="627380" y="392915"/>
            <a:ext cx="1341119" cy="617273"/>
          </a:xfrm>
          <a:prstGeom prst="rect">
            <a:avLst/>
          </a:prstGeom>
        </p:spPr>
      </p:pic>
    </p:spTree>
    <p:extLst>
      <p:ext uri="{BB962C8B-B14F-4D97-AF65-F5344CB8AC3E}">
        <p14:creationId xmlns:p14="http://schemas.microsoft.com/office/powerpoint/2010/main" val="741886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800" b="0" dirty="0">
                <a:solidFill>
                  <a:srgbClr val="FFFFFF"/>
                </a:solidFill>
              </a:rPr>
              <a:t>Azure Integrations</a:t>
            </a:r>
            <a:endParaRPr lang="en-US" sz="2800" b="0" kern="1200" dirty="0">
              <a:solidFill>
                <a:srgbClr val="FFFFFF"/>
              </a:solidFill>
              <a:latin typeface="+mj-lt"/>
              <a:ea typeface="+mj-ea"/>
              <a:cs typeface="+mj-cs"/>
            </a:endParaRPr>
          </a:p>
        </p:txBody>
      </p:sp>
      <p:pic>
        <p:nvPicPr>
          <p:cNvPr id="7" name="Picture 6" descr="A screenshot of a cell phone&#10;&#10;Description automatically generated">
            <a:extLst>
              <a:ext uri="{FF2B5EF4-FFF2-40B4-BE49-F238E27FC236}">
                <a16:creationId xmlns:a16="http://schemas.microsoft.com/office/drawing/2014/main" id="{86B6A595-F7C5-420D-8B13-A9BA45FAD499}"/>
              </a:ext>
            </a:extLst>
          </p:cNvPr>
          <p:cNvPicPr>
            <a:picLocks noChangeAspect="1"/>
          </p:cNvPicPr>
          <p:nvPr/>
        </p:nvPicPr>
        <p:blipFill>
          <a:blip r:embed="rId3"/>
          <a:stretch>
            <a:fillRect/>
          </a:stretch>
        </p:blipFill>
        <p:spPr>
          <a:xfrm>
            <a:off x="3718554" y="1"/>
            <a:ext cx="8473446" cy="6905858"/>
          </a:xfrm>
          <a:prstGeom prst="rect">
            <a:avLst/>
          </a:prstGeom>
        </p:spPr>
      </p:pic>
      <p:sp>
        <p:nvSpPr>
          <p:cNvPr id="5" name="Rectangle 4">
            <a:extLst>
              <a:ext uri="{FF2B5EF4-FFF2-40B4-BE49-F238E27FC236}">
                <a16:creationId xmlns:a16="http://schemas.microsoft.com/office/drawing/2014/main" id="{93EA5303-9F07-430E-BFFB-CD93A7C65FF4}"/>
              </a:ext>
            </a:extLst>
          </p:cNvPr>
          <p:cNvSpPr/>
          <p:nvPr/>
        </p:nvSpPr>
        <p:spPr>
          <a:xfrm>
            <a:off x="4200041" y="35801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823442-64EC-4559-BDE2-FE73548306AB}"/>
              </a:ext>
            </a:extLst>
          </p:cNvPr>
          <p:cNvSpPr/>
          <p:nvPr/>
        </p:nvSpPr>
        <p:spPr>
          <a:xfrm>
            <a:off x="10029341" y="35801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463047-5EAC-491C-BA21-C85314C79523}"/>
              </a:ext>
            </a:extLst>
          </p:cNvPr>
          <p:cNvSpPr/>
          <p:nvPr/>
        </p:nvSpPr>
        <p:spPr>
          <a:xfrm>
            <a:off x="5279541" y="55613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9A1477-BFF5-4FFC-9209-EDC003B215AA}"/>
              </a:ext>
            </a:extLst>
          </p:cNvPr>
          <p:cNvSpPr/>
          <p:nvPr/>
        </p:nvSpPr>
        <p:spPr>
          <a:xfrm>
            <a:off x="7338986" y="5530957"/>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546AAE-841D-4E1E-BA0C-FC8375F3ED00}"/>
              </a:ext>
            </a:extLst>
          </p:cNvPr>
          <p:cNvSpPr/>
          <p:nvPr/>
        </p:nvSpPr>
        <p:spPr>
          <a:xfrm>
            <a:off x="9398431" y="5561308"/>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8D65CE-AFCF-4DBC-8DA1-A50F1AF3D860}"/>
              </a:ext>
            </a:extLst>
          </p:cNvPr>
          <p:cNvSpPr/>
          <p:nvPr/>
        </p:nvSpPr>
        <p:spPr>
          <a:xfrm>
            <a:off x="7967977" y="601851"/>
            <a:ext cx="1356101" cy="689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51F698-D1DF-4592-A357-91E34B6C448F}"/>
              </a:ext>
            </a:extLst>
          </p:cNvPr>
          <p:cNvSpPr/>
          <p:nvPr/>
        </p:nvSpPr>
        <p:spPr>
          <a:xfrm>
            <a:off x="4676399" y="601851"/>
            <a:ext cx="1356101" cy="6896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2EC195-4C52-47F7-853E-F3F98C3BFD9A}"/>
              </a:ext>
            </a:extLst>
          </p:cNvPr>
          <p:cNvSpPr/>
          <p:nvPr/>
        </p:nvSpPr>
        <p:spPr>
          <a:xfrm>
            <a:off x="6184900" y="3580108"/>
            <a:ext cx="1356101" cy="6896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F8750E-65FC-4229-97B3-F95B675B8543}"/>
              </a:ext>
            </a:extLst>
          </p:cNvPr>
          <p:cNvSpPr/>
          <p:nvPr/>
        </p:nvSpPr>
        <p:spPr>
          <a:xfrm>
            <a:off x="8048031" y="3580108"/>
            <a:ext cx="1356101" cy="6896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8CD7F27B-DD77-48D6-A166-57A6A12196EC}"/>
              </a:ext>
            </a:extLst>
          </p:cNvPr>
          <p:cNvSpPr/>
          <p:nvPr/>
        </p:nvSpPr>
        <p:spPr>
          <a:xfrm flipH="1">
            <a:off x="7894040" y="601851"/>
            <a:ext cx="3294657" cy="1811150"/>
          </a:xfrm>
          <a:prstGeom prst="corner">
            <a:avLst>
              <a:gd name="adj1" fmla="val 44224"/>
              <a:gd name="adj2" fmla="val 78796"/>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2C558BA-F019-4A02-ADE4-FE6D9AFC9AF2}"/>
              </a:ext>
            </a:extLst>
          </p:cNvPr>
          <p:cNvPicPr>
            <a:picLocks noChangeAspect="1"/>
          </p:cNvPicPr>
          <p:nvPr/>
        </p:nvPicPr>
        <p:blipFill>
          <a:blip r:embed="rId4"/>
          <a:stretch>
            <a:fillRect/>
          </a:stretch>
        </p:blipFill>
        <p:spPr>
          <a:xfrm>
            <a:off x="627380" y="392915"/>
            <a:ext cx="1341119" cy="617273"/>
          </a:xfrm>
          <a:prstGeom prst="rect">
            <a:avLst/>
          </a:prstGeom>
        </p:spPr>
      </p:pic>
    </p:spTree>
    <p:extLst>
      <p:ext uri="{BB962C8B-B14F-4D97-AF65-F5344CB8AC3E}">
        <p14:creationId xmlns:p14="http://schemas.microsoft.com/office/powerpoint/2010/main" val="2996960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FEBF5C-0DB7-4154-9457-95EF5D1737AC}"/>
              </a:ext>
            </a:extLst>
          </p:cNvPr>
          <p:cNvPicPr>
            <a:picLocks noChangeAspect="1"/>
          </p:cNvPicPr>
          <p:nvPr/>
        </p:nvPicPr>
        <p:blipFill rotWithShape="1">
          <a:blip r:embed="rId3"/>
          <a:srcRect l="855" t="2811" r="1086"/>
          <a:stretch/>
        </p:blipFill>
        <p:spPr>
          <a:xfrm>
            <a:off x="623826" y="1479043"/>
            <a:ext cx="10944347" cy="4176182"/>
          </a:xfrm>
          <a:prstGeom prst="rect">
            <a:avLst/>
          </a:prstGeom>
        </p:spPr>
      </p:pic>
      <p:sp>
        <p:nvSpPr>
          <p:cNvPr id="6" name="Title 2">
            <a:extLst>
              <a:ext uri="{FF2B5EF4-FFF2-40B4-BE49-F238E27FC236}">
                <a16:creationId xmlns:a16="http://schemas.microsoft.com/office/drawing/2014/main" id="{9A34C9C3-2692-40A2-B008-27B88DC3FC4E}"/>
              </a:ext>
            </a:extLst>
          </p:cNvPr>
          <p:cNvSpPr txBox="1">
            <a:spLocks/>
          </p:cNvSpPr>
          <p:nvPr/>
        </p:nvSpPr>
        <p:spPr>
          <a:xfrm>
            <a:off x="2485643" y="502327"/>
            <a:ext cx="7220714" cy="8274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Application Insights</a:t>
            </a:r>
          </a:p>
        </p:txBody>
      </p:sp>
    </p:spTree>
    <p:extLst>
      <p:ext uri="{BB962C8B-B14F-4D97-AF65-F5344CB8AC3E}">
        <p14:creationId xmlns:p14="http://schemas.microsoft.com/office/powerpoint/2010/main" val="171730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D8A59-546F-4DD8-AE62-2A5924A2B0EE}"/>
              </a:ext>
            </a:extLst>
          </p:cNvPr>
          <p:cNvSpPr>
            <a:spLocks noGrp="1"/>
          </p:cNvSpPr>
          <p:nvPr>
            <p:ph type="ctrTitle"/>
          </p:nvPr>
        </p:nvSpPr>
        <p:spPr>
          <a:xfrm>
            <a:off x="838200" y="628386"/>
            <a:ext cx="9372600" cy="837089"/>
          </a:xfrm>
        </p:spPr>
        <p:txBody>
          <a:bodyPr>
            <a:normAutofit fontScale="90000"/>
          </a:bodyPr>
          <a:lstStyle/>
          <a:p>
            <a:r>
              <a:rPr lang="en-US" dirty="0"/>
              <a:t>Infrastructure &amp; Security Monitoring</a:t>
            </a:r>
          </a:p>
        </p:txBody>
      </p:sp>
      <p:sp>
        <p:nvSpPr>
          <p:cNvPr id="4" name="TextBox 3">
            <a:extLst>
              <a:ext uri="{FF2B5EF4-FFF2-40B4-BE49-F238E27FC236}">
                <a16:creationId xmlns:a16="http://schemas.microsoft.com/office/drawing/2014/main" id="{45DDABAE-B3C6-405D-AC56-4867760AF9DE}"/>
              </a:ext>
            </a:extLst>
          </p:cNvPr>
          <p:cNvSpPr txBox="1"/>
          <p:nvPr/>
        </p:nvSpPr>
        <p:spPr>
          <a:xfrm>
            <a:off x="1553441" y="3766992"/>
            <a:ext cx="4766804" cy="1938992"/>
          </a:xfrm>
          <a:prstGeom prst="rect">
            <a:avLst/>
          </a:prstGeom>
          <a:noFill/>
        </p:spPr>
        <p:txBody>
          <a:bodyPr wrap="square" rtlCol="0">
            <a:spAutoFit/>
          </a:bodyPr>
          <a:lstStyle/>
          <a:p>
            <a:pPr algn="ctr"/>
            <a:r>
              <a:rPr lang="en-US" sz="2000" b="1" dirty="0">
                <a:hlinkClick r:id="rId3">
                  <a:extLst>
                    <a:ext uri="{A12FA001-AC4F-418D-AE19-62706E023703}">
                      <ahyp:hlinkClr xmlns:ahyp="http://schemas.microsoft.com/office/drawing/2018/hyperlinkcolor" val="tx"/>
                    </a:ext>
                  </a:extLst>
                </a:hlinkClick>
              </a:rPr>
              <a:t>Network Watcher</a:t>
            </a:r>
            <a:endParaRPr lang="en-US" sz="2000" b="1" dirty="0"/>
          </a:p>
          <a:p>
            <a:pPr algn="ctr"/>
            <a:r>
              <a:rPr lang="en-US" sz="2000" dirty="0"/>
              <a:t>End-to-end view of network resources</a:t>
            </a:r>
          </a:p>
          <a:p>
            <a:pPr marL="1714500" lvl="3" indent="-342900">
              <a:buFont typeface="Arial" panose="020B0604020202020204" pitchFamily="34" charset="0"/>
              <a:buChar char="•"/>
            </a:pPr>
            <a:r>
              <a:rPr lang="en-US" sz="2000" dirty="0"/>
              <a:t>Packet capture</a:t>
            </a:r>
          </a:p>
          <a:p>
            <a:pPr marL="1714500" lvl="3" indent="-342900">
              <a:buFont typeface="Arial" panose="020B0604020202020204" pitchFamily="34" charset="0"/>
              <a:buChar char="•"/>
            </a:pPr>
            <a:r>
              <a:rPr lang="en-US" sz="2000" dirty="0"/>
              <a:t>Next hop</a:t>
            </a:r>
          </a:p>
          <a:p>
            <a:pPr marL="1714500" lvl="3" indent="-342900">
              <a:buFont typeface="Arial" panose="020B0604020202020204" pitchFamily="34" charset="0"/>
              <a:buChar char="•"/>
            </a:pPr>
            <a:r>
              <a:rPr lang="en-US" sz="2000" dirty="0"/>
              <a:t>IP flow verify</a:t>
            </a:r>
          </a:p>
          <a:p>
            <a:pPr marL="1714500" lvl="3" indent="-342900">
              <a:buFont typeface="Arial" panose="020B0604020202020204" pitchFamily="34" charset="0"/>
              <a:buChar char="•"/>
            </a:pPr>
            <a:r>
              <a:rPr lang="en-US" sz="2000" dirty="0"/>
              <a:t>NSG flow logs</a:t>
            </a:r>
          </a:p>
        </p:txBody>
      </p:sp>
      <p:grpSp>
        <p:nvGrpSpPr>
          <p:cNvPr id="11" name="Group 10">
            <a:extLst>
              <a:ext uri="{FF2B5EF4-FFF2-40B4-BE49-F238E27FC236}">
                <a16:creationId xmlns:a16="http://schemas.microsoft.com/office/drawing/2014/main" id="{9F103852-7D45-454F-AD05-FA496D0FB7F8}"/>
              </a:ext>
            </a:extLst>
          </p:cNvPr>
          <p:cNvGrpSpPr/>
          <p:nvPr/>
        </p:nvGrpSpPr>
        <p:grpSpPr>
          <a:xfrm>
            <a:off x="7756824" y="1814007"/>
            <a:ext cx="1620000" cy="1638746"/>
            <a:chOff x="6363637" y="5414119"/>
            <a:chExt cx="2058750" cy="2058750"/>
          </a:xfrm>
        </p:grpSpPr>
        <p:sp>
          <p:nvSpPr>
            <p:cNvPr id="9" name="Rectangle: Diagonal Corners Rounded 8">
              <a:extLst>
                <a:ext uri="{FF2B5EF4-FFF2-40B4-BE49-F238E27FC236}">
                  <a16:creationId xmlns:a16="http://schemas.microsoft.com/office/drawing/2014/main" id="{C3DCDF86-072E-4257-905D-2277CC9B2ECA}"/>
                </a:ext>
              </a:extLst>
            </p:cNvPr>
            <p:cNvSpPr/>
            <p:nvPr/>
          </p:nvSpPr>
          <p:spPr>
            <a:xfrm>
              <a:off x="6363637" y="5414119"/>
              <a:ext cx="2058750" cy="2058750"/>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Rectangle 9" descr="Lock">
              <a:extLst>
                <a:ext uri="{FF2B5EF4-FFF2-40B4-BE49-F238E27FC236}">
                  <a16:creationId xmlns:a16="http://schemas.microsoft.com/office/drawing/2014/main" id="{C15EDA24-763B-4A06-A2BD-49B0AFE9356B}"/>
                </a:ext>
              </a:extLst>
            </p:cNvPr>
            <p:cNvSpPr/>
            <p:nvPr/>
          </p:nvSpPr>
          <p:spPr>
            <a:xfrm>
              <a:off x="6802387" y="5852869"/>
              <a:ext cx="1181250" cy="118125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
        <p:nvSpPr>
          <p:cNvPr id="12" name="TextBox 11">
            <a:extLst>
              <a:ext uri="{FF2B5EF4-FFF2-40B4-BE49-F238E27FC236}">
                <a16:creationId xmlns:a16="http://schemas.microsoft.com/office/drawing/2014/main" id="{9F503823-496E-4BA5-AAA2-F6C8B4F85F26}"/>
              </a:ext>
            </a:extLst>
          </p:cNvPr>
          <p:cNvSpPr txBox="1"/>
          <p:nvPr/>
        </p:nvSpPr>
        <p:spPr>
          <a:xfrm>
            <a:off x="6643025" y="3792570"/>
            <a:ext cx="3847597" cy="1631216"/>
          </a:xfrm>
          <a:prstGeom prst="rect">
            <a:avLst/>
          </a:prstGeom>
          <a:noFill/>
        </p:spPr>
        <p:txBody>
          <a:bodyPr wrap="square" rtlCol="0">
            <a:spAutoFit/>
          </a:bodyPr>
          <a:lstStyle>
            <a:defPPr>
              <a:defRPr lang="en-US"/>
            </a:defPPr>
            <a:lvl1pPr>
              <a:defRPr sz="2000"/>
            </a:lvl1pPr>
          </a:lstStyle>
          <a:p>
            <a:pPr algn="ctr"/>
            <a:r>
              <a:rPr lang="en-US" b="1" u="sng" dirty="0"/>
              <a:t>Security Center</a:t>
            </a:r>
          </a:p>
          <a:p>
            <a:pPr algn="ctr"/>
            <a:r>
              <a:rPr lang="en-US" dirty="0"/>
              <a:t>Threat detection on the following</a:t>
            </a:r>
          </a:p>
          <a:p>
            <a:pPr marL="1257300" lvl="2" indent="-342900">
              <a:buFont typeface="Arial" panose="020B0604020202020204" pitchFamily="34" charset="0"/>
              <a:buChar char="•"/>
            </a:pPr>
            <a:r>
              <a:rPr lang="en-US" sz="2000" dirty="0"/>
              <a:t>Azure resources</a:t>
            </a:r>
          </a:p>
          <a:p>
            <a:pPr marL="1257300" lvl="2" indent="-342900">
              <a:buFont typeface="Arial" panose="020B0604020202020204" pitchFamily="34" charset="0"/>
              <a:buChar char="•"/>
            </a:pPr>
            <a:r>
              <a:rPr lang="en-US" sz="2000" dirty="0"/>
              <a:t>Network</a:t>
            </a:r>
          </a:p>
          <a:p>
            <a:pPr marL="1257300" lvl="2" indent="-342900">
              <a:buFont typeface="Arial" panose="020B0604020202020204" pitchFamily="34" charset="0"/>
              <a:buChar char="•"/>
            </a:pPr>
            <a:r>
              <a:rPr lang="en-US" sz="2000" dirty="0"/>
              <a:t>Partner solutions</a:t>
            </a:r>
          </a:p>
        </p:txBody>
      </p:sp>
      <p:grpSp>
        <p:nvGrpSpPr>
          <p:cNvPr id="17" name="Group 16">
            <a:extLst>
              <a:ext uri="{FF2B5EF4-FFF2-40B4-BE49-F238E27FC236}">
                <a16:creationId xmlns:a16="http://schemas.microsoft.com/office/drawing/2014/main" id="{A0CA5893-7265-4E96-B1AD-4E84E6E030BD}"/>
              </a:ext>
            </a:extLst>
          </p:cNvPr>
          <p:cNvGrpSpPr/>
          <p:nvPr/>
        </p:nvGrpSpPr>
        <p:grpSpPr>
          <a:xfrm>
            <a:off x="3126844" y="1814007"/>
            <a:ext cx="1620001" cy="1638746"/>
            <a:chOff x="2916696" y="2410422"/>
            <a:chExt cx="2058750" cy="2058750"/>
          </a:xfrm>
        </p:grpSpPr>
        <p:sp>
          <p:nvSpPr>
            <p:cNvPr id="7" name="Rectangle: Diagonal Corners Rounded 6">
              <a:extLst>
                <a:ext uri="{FF2B5EF4-FFF2-40B4-BE49-F238E27FC236}">
                  <a16:creationId xmlns:a16="http://schemas.microsoft.com/office/drawing/2014/main" id="{61773DF8-E33D-418E-949B-A87D2A35B8B0}"/>
                </a:ext>
              </a:extLst>
            </p:cNvPr>
            <p:cNvSpPr/>
            <p:nvPr/>
          </p:nvSpPr>
          <p:spPr>
            <a:xfrm>
              <a:off x="2916696" y="2410422"/>
              <a:ext cx="2058750" cy="205875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16" name="Graphic 15" descr="Connections">
              <a:extLst>
                <a:ext uri="{FF2B5EF4-FFF2-40B4-BE49-F238E27FC236}">
                  <a16:creationId xmlns:a16="http://schemas.microsoft.com/office/drawing/2014/main" id="{FC02F0EE-C1C6-438B-9A8B-8A2F073A12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5445" y="2867918"/>
              <a:ext cx="1181250" cy="1181250"/>
            </a:xfrm>
            <a:prstGeom prst="rect">
              <a:avLst/>
            </a:prstGeom>
          </p:spPr>
        </p:pic>
      </p:grpSp>
    </p:spTree>
    <p:extLst>
      <p:ext uri="{BB962C8B-B14F-4D97-AF65-F5344CB8AC3E}">
        <p14:creationId xmlns:p14="http://schemas.microsoft.com/office/powerpoint/2010/main" val="1503877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D79819-013A-440D-B721-F3396C34C7C5}"/>
              </a:ext>
            </a:extLst>
          </p:cNvPr>
          <p:cNvSpPr>
            <a:spLocks noGrp="1"/>
          </p:cNvSpPr>
          <p:nvPr>
            <p:ph type="ctrTitle"/>
          </p:nvPr>
        </p:nvSpPr>
        <p:spPr>
          <a:xfrm>
            <a:off x="8019286" y="481264"/>
            <a:ext cx="3898394" cy="3907856"/>
          </a:xfrm>
        </p:spPr>
        <p:txBody>
          <a:bodyPr vert="horz" lIns="91440" tIns="45720" rIns="91440" bIns="45720" rtlCol="0" anchor="b">
            <a:normAutofit/>
          </a:bodyPr>
          <a:lstStyle/>
          <a:p>
            <a:r>
              <a:rPr lang="en-US" sz="6000" dirty="0">
                <a:solidFill>
                  <a:schemeClr val="tx1"/>
                </a:solidFill>
                <a:latin typeface="+mj-lt"/>
              </a:rPr>
              <a:t>Azure Advisor</a:t>
            </a:r>
          </a:p>
        </p:txBody>
      </p:sp>
      <p:sp>
        <p:nvSpPr>
          <p:cNvPr id="12" name="Rectangle 11">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solidFill>
            <a:srgbClr val="4F4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481264"/>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7760" y="481264"/>
            <a:ext cx="3207226"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73C787-2C99-4475-8BEE-4F06C493B049}"/>
              </a:ext>
            </a:extLst>
          </p:cNvPr>
          <p:cNvPicPr>
            <a:picLocks noChangeAspect="1"/>
          </p:cNvPicPr>
          <p:nvPr/>
        </p:nvPicPr>
        <p:blipFill rotWithShape="1">
          <a:blip r:embed="rId3"/>
          <a:srcRect b="20255"/>
          <a:stretch/>
        </p:blipFill>
        <p:spPr>
          <a:xfrm>
            <a:off x="637926" y="745236"/>
            <a:ext cx="2885492" cy="2383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7334" y="3538308"/>
            <a:ext cx="3217652"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531E97-EDAE-4D9A-BF46-740735DB0152}"/>
              </a:ext>
            </a:extLst>
          </p:cNvPr>
          <p:cNvPicPr>
            <a:picLocks noChangeAspect="1"/>
          </p:cNvPicPr>
          <p:nvPr/>
        </p:nvPicPr>
        <p:blipFill rotWithShape="1">
          <a:blip r:embed="rId4"/>
          <a:srcRect b="20004"/>
          <a:stretch/>
        </p:blipFill>
        <p:spPr>
          <a:xfrm>
            <a:off x="4008627" y="745236"/>
            <a:ext cx="2895918" cy="2368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Straight Connector 19">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rgbClr val="4F493C"/>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3538308"/>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BABE42-EB06-49B2-8C0A-7DA6ECF7974A}"/>
              </a:ext>
            </a:extLst>
          </p:cNvPr>
          <p:cNvPicPr>
            <a:picLocks noChangeAspect="1"/>
          </p:cNvPicPr>
          <p:nvPr/>
        </p:nvPicPr>
        <p:blipFill rotWithShape="1">
          <a:blip r:embed="rId5"/>
          <a:srcRect b="20004"/>
          <a:stretch/>
        </p:blipFill>
        <p:spPr>
          <a:xfrm>
            <a:off x="3984521" y="3807391"/>
            <a:ext cx="2911236" cy="2358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9B56DA6-B443-48E1-98FD-4D5D747D4E61}"/>
              </a:ext>
            </a:extLst>
          </p:cNvPr>
          <p:cNvPicPr>
            <a:picLocks noChangeAspect="1"/>
          </p:cNvPicPr>
          <p:nvPr/>
        </p:nvPicPr>
        <p:blipFill rotWithShape="1">
          <a:blip r:embed="rId6"/>
          <a:srcRect b="20004"/>
          <a:stretch/>
        </p:blipFill>
        <p:spPr>
          <a:xfrm>
            <a:off x="637926" y="3783491"/>
            <a:ext cx="2890705" cy="2372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163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3D79819-013A-440D-B721-F3396C34C7C5}"/>
              </a:ext>
            </a:extLst>
          </p:cNvPr>
          <p:cNvSpPr>
            <a:spLocks noGrp="1"/>
          </p:cNvSpPr>
          <p:nvPr>
            <p:ph type="ctrTitle"/>
          </p:nvPr>
        </p:nvSpPr>
        <p:spPr>
          <a:xfrm>
            <a:off x="-101600" y="520700"/>
            <a:ext cx="12293600" cy="867603"/>
          </a:xfrm>
          <a:solidFill>
            <a:schemeClr val="tx1"/>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Service Health</a:t>
            </a:r>
          </a:p>
        </p:txBody>
      </p:sp>
      <p:pic>
        <p:nvPicPr>
          <p:cNvPr id="5" name="Picture 4">
            <a:extLst>
              <a:ext uri="{FF2B5EF4-FFF2-40B4-BE49-F238E27FC236}">
                <a16:creationId xmlns:a16="http://schemas.microsoft.com/office/drawing/2014/main" id="{812115D7-747B-43BE-B6AC-9E5B2D940BC2}"/>
              </a:ext>
            </a:extLst>
          </p:cNvPr>
          <p:cNvPicPr>
            <a:picLocks noChangeAspect="1"/>
          </p:cNvPicPr>
          <p:nvPr/>
        </p:nvPicPr>
        <p:blipFill rotWithShape="1">
          <a:blip r:embed="rId3"/>
          <a:srcRect r="12642"/>
          <a:stretch/>
        </p:blipFill>
        <p:spPr>
          <a:xfrm>
            <a:off x="-88900" y="1345214"/>
            <a:ext cx="12280900" cy="5552983"/>
          </a:xfrm>
          <a:prstGeom prst="rect">
            <a:avLst/>
          </a:prstGeom>
        </p:spPr>
      </p:pic>
      <p:sp>
        <p:nvSpPr>
          <p:cNvPr id="2" name="Rectangle 1">
            <a:extLst>
              <a:ext uri="{FF2B5EF4-FFF2-40B4-BE49-F238E27FC236}">
                <a16:creationId xmlns:a16="http://schemas.microsoft.com/office/drawing/2014/main" id="{6EC3A0DD-E4C8-4084-8A99-68D26DB2187E}"/>
              </a:ext>
            </a:extLst>
          </p:cNvPr>
          <p:cNvSpPr/>
          <p:nvPr/>
        </p:nvSpPr>
        <p:spPr>
          <a:xfrm>
            <a:off x="9309463" y="2751909"/>
            <a:ext cx="2420983" cy="592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97107E1-6AAF-49EC-9CD7-CA6EB92530FB}"/>
              </a:ext>
            </a:extLst>
          </p:cNvPr>
          <p:cNvCxnSpPr>
            <a:cxnSpLocks/>
          </p:cNvCxnSpPr>
          <p:nvPr/>
        </p:nvCxnSpPr>
        <p:spPr>
          <a:xfrm flipH="1" flipV="1">
            <a:off x="10563498" y="3344091"/>
            <a:ext cx="548639" cy="8245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50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2">
            <a:extLst>
              <a:ext uri="{FF2B5EF4-FFF2-40B4-BE49-F238E27FC236}">
                <a16:creationId xmlns:a16="http://schemas.microsoft.com/office/drawing/2014/main" id="{FA440A82-AFBA-437B-B3BE-1F769D2DB58A}"/>
              </a:ext>
            </a:extLst>
          </p:cNvPr>
          <p:cNvSpPr>
            <a:spLocks noGrp="1"/>
          </p:cNvSpPr>
          <p:nvPr>
            <p:ph type="ctrTitle"/>
          </p:nvPr>
        </p:nvSpPr>
        <p:spPr>
          <a:xfrm>
            <a:off x="838200" y="365125"/>
            <a:ext cx="6543429" cy="1325563"/>
          </a:xfrm>
        </p:spPr>
        <p:txBody>
          <a:bodyPr vert="horz" lIns="91440" tIns="45720" rIns="91440" bIns="45720" rtlCol="0" anchor="ctr">
            <a:normAutofit/>
          </a:bodyPr>
          <a:lstStyle/>
          <a:p>
            <a:pPr algn="l"/>
            <a:r>
              <a:rPr lang="en-US" sz="4000" dirty="0">
                <a:solidFill>
                  <a:schemeClr val="tx1"/>
                </a:solidFill>
                <a:latin typeface="+mj-lt"/>
              </a:rPr>
              <a:t>Next Steps: Azure Scaffold</a:t>
            </a:r>
          </a:p>
        </p:txBody>
      </p:sp>
      <p:graphicFrame>
        <p:nvGraphicFramePr>
          <p:cNvPr id="9" name="Content Placeholder 1">
            <a:extLst>
              <a:ext uri="{FF2B5EF4-FFF2-40B4-BE49-F238E27FC236}">
                <a16:creationId xmlns:a16="http://schemas.microsoft.com/office/drawing/2014/main" id="{29B72081-C06D-4DC1-A98D-4ABE8DEFC326}"/>
              </a:ext>
            </a:extLst>
          </p:cNvPr>
          <p:cNvGraphicFramePr>
            <a:graphicFrameLocks/>
          </p:cNvGraphicFramePr>
          <p:nvPr>
            <p:extLst>
              <p:ext uri="{D42A27DB-BD31-4B8C-83A1-F6EECF244321}">
                <p14:modId xmlns:p14="http://schemas.microsoft.com/office/powerpoint/2010/main" val="2654325377"/>
              </p:ext>
            </p:extLst>
          </p:nvPr>
        </p:nvGraphicFramePr>
        <p:xfrm>
          <a:off x="321732" y="1690689"/>
          <a:ext cx="6548968" cy="4926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5A871606-08D8-46EC-AB90-215D804E3B5F}"/>
              </a:ext>
            </a:extLst>
          </p:cNvPr>
          <p:cNvPicPr>
            <a:picLocks noChangeAspect="1"/>
          </p:cNvPicPr>
          <p:nvPr/>
        </p:nvPicPr>
        <p:blipFill rotWithShape="1">
          <a:blip r:embed="rId8"/>
          <a:srcRect/>
          <a:stretch/>
        </p:blipFill>
        <p:spPr>
          <a:xfrm flipH="1">
            <a:off x="6515098" y="-1"/>
            <a:ext cx="9270999" cy="6918385"/>
          </a:xfrm>
          <a:prstGeom prst="parallelogram">
            <a:avLst>
              <a:gd name="adj" fmla="val 46922"/>
            </a:avLst>
          </a:prstGeom>
        </p:spPr>
      </p:pic>
    </p:spTree>
    <p:extLst>
      <p:ext uri="{BB962C8B-B14F-4D97-AF65-F5344CB8AC3E}">
        <p14:creationId xmlns:p14="http://schemas.microsoft.com/office/powerpoint/2010/main" val="158321888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2EE0-8398-E147-8DC9-26560634F12E}"/>
              </a:ext>
            </a:extLst>
          </p:cNvPr>
          <p:cNvSpPr txBox="1">
            <a:spLocks/>
          </p:cNvSpPr>
          <p:nvPr/>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Thanks for Joining!</a:t>
            </a:r>
          </a:p>
        </p:txBody>
      </p:sp>
      <p:cxnSp>
        <p:nvCxnSpPr>
          <p:cNvPr id="3" name="Straight Connector 2">
            <a:extLst>
              <a:ext uri="{FF2B5EF4-FFF2-40B4-BE49-F238E27FC236}">
                <a16:creationId xmlns:a16="http://schemas.microsoft.com/office/drawing/2014/main" id="{53922C91-BCD2-1A4B-84C2-A2DACF99DBBB}"/>
              </a:ext>
            </a:extLst>
          </p:cNvPr>
          <p:cNvCxnSpPr/>
          <p:nvPr/>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47B5A518-A581-6744-80CD-42E678ED2450}"/>
              </a:ext>
            </a:extLst>
          </p:cNvPr>
          <p:cNvSpPr txBox="1">
            <a:spLocks/>
          </p:cNvSpPr>
          <p:nvPr/>
        </p:nvSpPr>
        <p:spPr>
          <a:xfrm>
            <a:off x="1774891" y="2644836"/>
            <a:ext cx="8642215" cy="632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vantGarde Bk BT Book" panose="020B0402020202020204" pitchFamily="34" charset="0"/>
              </a:rPr>
              <a:t>Have Any Questions?</a:t>
            </a:r>
          </a:p>
        </p:txBody>
      </p:sp>
      <p:grpSp>
        <p:nvGrpSpPr>
          <p:cNvPr id="11" name="Group 10">
            <a:extLst>
              <a:ext uri="{FF2B5EF4-FFF2-40B4-BE49-F238E27FC236}">
                <a16:creationId xmlns:a16="http://schemas.microsoft.com/office/drawing/2014/main" id="{C13643C9-394B-BF49-9DD9-BF2893736854}"/>
              </a:ext>
            </a:extLst>
          </p:cNvPr>
          <p:cNvGrpSpPr/>
          <p:nvPr/>
        </p:nvGrpSpPr>
        <p:grpSpPr>
          <a:xfrm>
            <a:off x="4420081" y="3335957"/>
            <a:ext cx="3351834" cy="914400"/>
            <a:chOff x="4336109" y="3786418"/>
            <a:chExt cx="3351834" cy="914400"/>
          </a:xfrm>
        </p:grpSpPr>
        <p:pic>
          <p:nvPicPr>
            <p:cNvPr id="7" name="Picture 6">
              <a:extLst>
                <a:ext uri="{FF2B5EF4-FFF2-40B4-BE49-F238E27FC236}">
                  <a16:creationId xmlns:a16="http://schemas.microsoft.com/office/drawing/2014/main" id="{5098D174-9C0F-B14A-A31B-F21007C06B55}"/>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8" name="Picture 7">
              <a:extLst>
                <a:ext uri="{FF2B5EF4-FFF2-40B4-BE49-F238E27FC236}">
                  <a16:creationId xmlns:a16="http://schemas.microsoft.com/office/drawing/2014/main" id="{201D4E58-98B1-8147-83E0-27AE0681F5C3}"/>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0" name="Picture 9">
              <a:extLst>
                <a:ext uri="{FF2B5EF4-FFF2-40B4-BE49-F238E27FC236}">
                  <a16:creationId xmlns:a16="http://schemas.microsoft.com/office/drawing/2014/main" id="{19542024-A9DD-B64B-A592-D00537EA125A}"/>
                </a:ext>
              </a:extLst>
            </p:cNvPr>
            <p:cNvPicPr>
              <a:picLocks noChangeAspect="1"/>
            </p:cNvPicPr>
            <p:nvPr/>
          </p:nvPicPr>
          <p:blipFill>
            <a:blip r:embed="rId5"/>
            <a:stretch>
              <a:fillRect/>
            </a:stretch>
          </p:blipFill>
          <p:spPr>
            <a:xfrm>
              <a:off x="4336109" y="3786418"/>
              <a:ext cx="914400" cy="914400"/>
            </a:xfrm>
            <a:prstGeom prst="rect">
              <a:avLst/>
            </a:prstGeom>
          </p:spPr>
        </p:pic>
      </p:grpSp>
    </p:spTree>
    <p:extLst>
      <p:ext uri="{BB962C8B-B14F-4D97-AF65-F5344CB8AC3E}">
        <p14:creationId xmlns:p14="http://schemas.microsoft.com/office/powerpoint/2010/main" val="28359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What is Azure Monitor?</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An Overview of the Service</a:t>
            </a:r>
          </a:p>
        </p:txBody>
      </p:sp>
      <p:pic>
        <p:nvPicPr>
          <p:cNvPr id="5" name="Picture 4" descr="A dining room table in front of a window&#10;&#10;Description automatically generated">
            <a:extLst>
              <a:ext uri="{FF2B5EF4-FFF2-40B4-BE49-F238E27FC236}">
                <a16:creationId xmlns:a16="http://schemas.microsoft.com/office/drawing/2014/main" id="{095EF7DF-AB68-48BF-A007-7342EF8D3294}"/>
              </a:ext>
            </a:extLst>
          </p:cNvPr>
          <p:cNvPicPr>
            <a:picLocks noChangeAspect="1"/>
          </p:cNvPicPr>
          <p:nvPr/>
        </p:nvPicPr>
        <p:blipFill>
          <a:blip r:embed="rId3"/>
          <a:stretch>
            <a:fillRect/>
          </a:stretch>
        </p:blipFill>
        <p:spPr>
          <a:xfrm flipH="1">
            <a:off x="-129810" y="0"/>
            <a:ext cx="9474740" cy="6965004"/>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95802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7341AF18-94D2-4CF7-B737-306639F483CE}"/>
              </a:ext>
            </a:extLst>
          </p:cNvPr>
          <p:cNvSpPr>
            <a:spLocks noGrp="1"/>
          </p:cNvSpPr>
          <p:nvPr>
            <p:ph type="ctrTitle"/>
          </p:nvPr>
        </p:nvSpPr>
        <p:spPr>
          <a:xfrm>
            <a:off x="838200" y="628386"/>
            <a:ext cx="6215743" cy="837089"/>
          </a:xfrm>
        </p:spPr>
        <p:txBody>
          <a:bodyPr/>
          <a:lstStyle/>
          <a:p>
            <a:r>
              <a:rPr lang="en-US" dirty="0"/>
              <a:t>Azure Monitor?</a:t>
            </a:r>
          </a:p>
        </p:txBody>
      </p:sp>
      <p:pic>
        <p:nvPicPr>
          <p:cNvPr id="18" name="Picture 17">
            <a:extLst>
              <a:ext uri="{FF2B5EF4-FFF2-40B4-BE49-F238E27FC236}">
                <a16:creationId xmlns:a16="http://schemas.microsoft.com/office/drawing/2014/main" id="{AE2F69D2-8FF5-47FF-85E0-717D127405A2}"/>
              </a:ext>
            </a:extLst>
          </p:cNvPr>
          <p:cNvPicPr>
            <a:picLocks noChangeAspect="1"/>
          </p:cNvPicPr>
          <p:nvPr/>
        </p:nvPicPr>
        <p:blipFill>
          <a:blip r:embed="rId3"/>
          <a:stretch>
            <a:fillRect/>
          </a:stretch>
        </p:blipFill>
        <p:spPr>
          <a:xfrm>
            <a:off x="730208" y="1716805"/>
            <a:ext cx="1816779" cy="1251805"/>
          </a:xfrm>
          <a:prstGeom prst="rect">
            <a:avLst/>
          </a:prstGeom>
        </p:spPr>
      </p:pic>
      <p:sp>
        <p:nvSpPr>
          <p:cNvPr id="19" name="TextBox 18">
            <a:extLst>
              <a:ext uri="{FF2B5EF4-FFF2-40B4-BE49-F238E27FC236}">
                <a16:creationId xmlns:a16="http://schemas.microsoft.com/office/drawing/2014/main" id="{92ACA47F-FAAE-4B18-A8C2-2214D8D3FB62}"/>
              </a:ext>
            </a:extLst>
          </p:cNvPr>
          <p:cNvSpPr txBox="1"/>
          <p:nvPr/>
        </p:nvSpPr>
        <p:spPr>
          <a:xfrm>
            <a:off x="204180" y="3243969"/>
            <a:ext cx="2868837" cy="1785104"/>
          </a:xfrm>
          <a:prstGeom prst="rect">
            <a:avLst/>
          </a:prstGeom>
          <a:solidFill>
            <a:schemeClr val="bg1"/>
          </a:solidFill>
          <a:ln>
            <a:solidFill>
              <a:schemeClr val="tx1"/>
            </a:solidFill>
          </a:ln>
        </p:spPr>
        <p:txBody>
          <a:bodyPr wrap="square" rtlCol="0">
            <a:spAutoFit/>
          </a:bodyPr>
          <a:lstStyle/>
          <a:p>
            <a:pPr algn="ctr"/>
            <a:r>
              <a:rPr lang="en-US" sz="2000" b="1" dirty="0"/>
              <a:t>Full-Stack Visibility</a:t>
            </a:r>
          </a:p>
          <a:p>
            <a:pPr algn="ctr"/>
            <a:endParaRPr lang="en-US" b="1" dirty="0"/>
          </a:p>
          <a:p>
            <a:pPr algn="ctr"/>
            <a:r>
              <a:rPr lang="en-US" dirty="0"/>
              <a:t>View your applications, infrastructure, and network with analytics, dashboards, and visualization maps</a:t>
            </a:r>
          </a:p>
        </p:txBody>
      </p:sp>
      <p:pic>
        <p:nvPicPr>
          <p:cNvPr id="20" name="Picture 19">
            <a:extLst>
              <a:ext uri="{FF2B5EF4-FFF2-40B4-BE49-F238E27FC236}">
                <a16:creationId xmlns:a16="http://schemas.microsoft.com/office/drawing/2014/main" id="{D0FD7DF7-5D12-4BA0-AB19-ADEED19F6B9B}"/>
              </a:ext>
            </a:extLst>
          </p:cNvPr>
          <p:cNvPicPr>
            <a:picLocks noChangeAspect="1"/>
          </p:cNvPicPr>
          <p:nvPr/>
        </p:nvPicPr>
        <p:blipFill>
          <a:blip r:embed="rId4"/>
          <a:stretch>
            <a:fillRect/>
          </a:stretch>
        </p:blipFill>
        <p:spPr>
          <a:xfrm>
            <a:off x="3735215" y="1716805"/>
            <a:ext cx="1907995" cy="1251805"/>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id="{DF2259B5-3DA7-424C-A1BF-D9CD3BDB957C}"/>
              </a:ext>
            </a:extLst>
          </p:cNvPr>
          <p:cNvPicPr>
            <a:picLocks noChangeAspect="1"/>
          </p:cNvPicPr>
          <p:nvPr/>
        </p:nvPicPr>
        <p:blipFill>
          <a:blip r:embed="rId5"/>
          <a:stretch>
            <a:fillRect/>
          </a:stretch>
        </p:blipFill>
        <p:spPr>
          <a:xfrm>
            <a:off x="6831438" y="1647446"/>
            <a:ext cx="1689276" cy="1387283"/>
          </a:xfrm>
          <a:prstGeom prst="rect">
            <a:avLst/>
          </a:prstGeom>
        </p:spPr>
      </p:pic>
      <p:pic>
        <p:nvPicPr>
          <p:cNvPr id="22" name="Picture 21" descr="A picture containing screenshot&#10;&#10;Description automatically generated">
            <a:extLst>
              <a:ext uri="{FF2B5EF4-FFF2-40B4-BE49-F238E27FC236}">
                <a16:creationId xmlns:a16="http://schemas.microsoft.com/office/drawing/2014/main" id="{A1715F44-CDC2-49D8-8D94-FAA4564C8B06}"/>
              </a:ext>
            </a:extLst>
          </p:cNvPr>
          <p:cNvPicPr>
            <a:picLocks noChangeAspect="1"/>
          </p:cNvPicPr>
          <p:nvPr/>
        </p:nvPicPr>
        <p:blipFill>
          <a:blip r:embed="rId6"/>
          <a:stretch>
            <a:fillRect/>
          </a:stretch>
        </p:blipFill>
        <p:spPr>
          <a:xfrm>
            <a:off x="9814387" y="1368050"/>
            <a:ext cx="1619441" cy="1598941"/>
          </a:xfrm>
          <a:prstGeom prst="rect">
            <a:avLst/>
          </a:prstGeom>
        </p:spPr>
      </p:pic>
      <p:sp>
        <p:nvSpPr>
          <p:cNvPr id="23" name="TextBox 22">
            <a:extLst>
              <a:ext uri="{FF2B5EF4-FFF2-40B4-BE49-F238E27FC236}">
                <a16:creationId xmlns:a16="http://schemas.microsoft.com/office/drawing/2014/main" id="{2136618C-6909-47F1-97E5-9AC540F3B059}"/>
              </a:ext>
            </a:extLst>
          </p:cNvPr>
          <p:cNvSpPr txBox="1"/>
          <p:nvPr/>
        </p:nvSpPr>
        <p:spPr>
          <a:xfrm>
            <a:off x="3222919" y="3233772"/>
            <a:ext cx="2868837" cy="1785104"/>
          </a:xfrm>
          <a:prstGeom prst="rect">
            <a:avLst/>
          </a:prstGeom>
          <a:solidFill>
            <a:schemeClr val="bg1"/>
          </a:solidFill>
          <a:ln>
            <a:solidFill>
              <a:schemeClr val="tx1"/>
            </a:solidFill>
          </a:ln>
        </p:spPr>
        <p:txBody>
          <a:bodyPr wrap="square" rtlCol="0">
            <a:spAutoFit/>
          </a:bodyPr>
          <a:lstStyle/>
          <a:p>
            <a:pPr algn="ctr"/>
            <a:r>
              <a:rPr lang="en-US" sz="2000" b="1" dirty="0"/>
              <a:t>Intelligent Insights</a:t>
            </a:r>
          </a:p>
          <a:p>
            <a:pPr algn="ctr"/>
            <a:endParaRPr lang="en-US" b="1" dirty="0"/>
          </a:p>
          <a:p>
            <a:pPr algn="ctr"/>
            <a:r>
              <a:rPr lang="en-US" dirty="0"/>
              <a:t>Analyze, correlate, and monitor data with anomaly detection and predictive analytics.</a:t>
            </a:r>
          </a:p>
        </p:txBody>
      </p:sp>
      <p:sp>
        <p:nvSpPr>
          <p:cNvPr id="24" name="TextBox 23">
            <a:extLst>
              <a:ext uri="{FF2B5EF4-FFF2-40B4-BE49-F238E27FC236}">
                <a16:creationId xmlns:a16="http://schemas.microsoft.com/office/drawing/2014/main" id="{83BCB2EA-1393-416C-A09D-4C03F17CCF41}"/>
              </a:ext>
            </a:extLst>
          </p:cNvPr>
          <p:cNvSpPr txBox="1"/>
          <p:nvPr/>
        </p:nvSpPr>
        <p:spPr>
          <a:xfrm>
            <a:off x="6241658" y="3233772"/>
            <a:ext cx="2868837" cy="1785104"/>
          </a:xfrm>
          <a:prstGeom prst="rect">
            <a:avLst/>
          </a:prstGeom>
          <a:solidFill>
            <a:schemeClr val="bg1"/>
          </a:solidFill>
          <a:ln>
            <a:solidFill>
              <a:schemeClr val="tx1"/>
            </a:solidFill>
          </a:ln>
        </p:spPr>
        <p:txBody>
          <a:bodyPr wrap="square" rtlCol="0">
            <a:spAutoFit/>
          </a:bodyPr>
          <a:lstStyle/>
          <a:p>
            <a:pPr algn="ctr"/>
            <a:r>
              <a:rPr lang="en-US" sz="2000" b="1" dirty="0"/>
              <a:t>Proactive Optimization</a:t>
            </a:r>
          </a:p>
          <a:p>
            <a:pPr algn="ctr"/>
            <a:endParaRPr lang="en-US" b="1" dirty="0"/>
          </a:p>
          <a:p>
            <a:pPr algn="ctr"/>
            <a:r>
              <a:rPr lang="en-US" dirty="0"/>
              <a:t>Identify ways to improve your applications. Analyze user behavior and measure the impact of your changes.</a:t>
            </a:r>
          </a:p>
        </p:txBody>
      </p:sp>
      <p:sp>
        <p:nvSpPr>
          <p:cNvPr id="25" name="TextBox 24">
            <a:extLst>
              <a:ext uri="{FF2B5EF4-FFF2-40B4-BE49-F238E27FC236}">
                <a16:creationId xmlns:a16="http://schemas.microsoft.com/office/drawing/2014/main" id="{907FA164-1589-44EC-8466-00E8FA77D839}"/>
              </a:ext>
            </a:extLst>
          </p:cNvPr>
          <p:cNvSpPr txBox="1"/>
          <p:nvPr/>
        </p:nvSpPr>
        <p:spPr>
          <a:xfrm>
            <a:off x="9260397" y="3223461"/>
            <a:ext cx="2727423" cy="1785104"/>
          </a:xfrm>
          <a:prstGeom prst="rect">
            <a:avLst/>
          </a:prstGeom>
          <a:solidFill>
            <a:schemeClr val="bg1"/>
          </a:solidFill>
          <a:ln>
            <a:solidFill>
              <a:schemeClr val="tx1"/>
            </a:solidFill>
          </a:ln>
        </p:spPr>
        <p:txBody>
          <a:bodyPr wrap="square" rtlCol="0">
            <a:spAutoFit/>
          </a:bodyPr>
          <a:lstStyle/>
          <a:p>
            <a:pPr algn="ctr"/>
            <a:r>
              <a:rPr lang="en-US" sz="2000" b="1" dirty="0"/>
              <a:t>Open and Extensible</a:t>
            </a:r>
          </a:p>
          <a:p>
            <a:pPr algn="ctr"/>
            <a:endParaRPr lang="en-US" b="1" dirty="0"/>
          </a:p>
          <a:p>
            <a:pPr algn="ctr"/>
            <a:r>
              <a:rPr lang="en-US" dirty="0"/>
              <a:t>Out-of-the-box integration with popular DevOps, issue management, ITSM, and SIEM tools.</a:t>
            </a:r>
          </a:p>
        </p:txBody>
      </p:sp>
    </p:spTree>
    <p:extLst>
      <p:ext uri="{BB962C8B-B14F-4D97-AF65-F5344CB8AC3E}">
        <p14:creationId xmlns:p14="http://schemas.microsoft.com/office/powerpoint/2010/main" val="282712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2">
            <a:extLst>
              <a:ext uri="{FF2B5EF4-FFF2-40B4-BE49-F238E27FC236}">
                <a16:creationId xmlns:a16="http://schemas.microsoft.com/office/drawing/2014/main" id="{C2A874CA-A56C-4BC7-865C-ABC557FE980B}"/>
              </a:ext>
            </a:extLst>
          </p:cNvPr>
          <p:cNvSpPr>
            <a:spLocks noGrp="1"/>
          </p:cNvSpPr>
          <p:nvPr>
            <p:ph type="ctrTitle"/>
          </p:nvPr>
        </p:nvSpPr>
        <p:spPr>
          <a:xfrm>
            <a:off x="4384039" y="365125"/>
            <a:ext cx="7164493"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Azure Monitor</a:t>
            </a:r>
          </a:p>
        </p:txBody>
      </p:sp>
      <p:pic>
        <p:nvPicPr>
          <p:cNvPr id="12" name="Graphic 11" descr="Security camera">
            <a:extLst>
              <a:ext uri="{FF2B5EF4-FFF2-40B4-BE49-F238E27FC236}">
                <a16:creationId xmlns:a16="http://schemas.microsoft.com/office/drawing/2014/main" id="{02140AC5-B293-4F57-A0A9-7EA1715CF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731" y="3201681"/>
            <a:ext cx="3425957" cy="3425957"/>
          </a:xfrm>
          <a:prstGeom prst="rect">
            <a:avLst/>
          </a:prstGeom>
        </p:spPr>
      </p:pic>
      <p:sp>
        <p:nvSpPr>
          <p:cNvPr id="9" name="Content Placeholder 1">
            <a:extLst>
              <a:ext uri="{FF2B5EF4-FFF2-40B4-BE49-F238E27FC236}">
                <a16:creationId xmlns:a16="http://schemas.microsoft.com/office/drawing/2014/main" id="{BC19B99F-4CD5-4369-A894-76D9CE54553B}"/>
              </a:ext>
            </a:extLst>
          </p:cNvPr>
          <p:cNvSpPr>
            <a:spLocks noGrp="1"/>
          </p:cNvSpPr>
          <p:nvPr>
            <p:ph idx="1"/>
          </p:nvPr>
        </p:nvSpPr>
        <p:spPr>
          <a:xfrm>
            <a:off x="5037825" y="1687541"/>
            <a:ext cx="6610223" cy="5170459"/>
          </a:xfrm>
        </p:spPr>
        <p:txBody>
          <a:bodyPr vert="horz" lIns="91440" tIns="45720" rIns="91440" bIns="45720" rtlCol="0">
            <a:normAutofit/>
          </a:bodyPr>
          <a:lstStyle/>
          <a:p>
            <a:r>
              <a:rPr lang="en-US" sz="3200" dirty="0">
                <a:latin typeface="+mn-lt"/>
              </a:rPr>
              <a:t>Visibility into 4 key areas</a:t>
            </a:r>
          </a:p>
          <a:p>
            <a:pPr lvl="1"/>
            <a:r>
              <a:rPr lang="en-US" sz="2800" dirty="0">
                <a:latin typeface="+mn-lt"/>
              </a:rPr>
              <a:t>Activities</a:t>
            </a:r>
          </a:p>
          <a:p>
            <a:pPr lvl="1"/>
            <a:r>
              <a:rPr lang="en-US" sz="2800" dirty="0">
                <a:latin typeface="+mn-lt"/>
              </a:rPr>
              <a:t>Performance metrics</a:t>
            </a:r>
          </a:p>
          <a:p>
            <a:pPr lvl="1"/>
            <a:r>
              <a:rPr lang="en-US" sz="2800" dirty="0">
                <a:latin typeface="+mn-lt"/>
              </a:rPr>
              <a:t>Health</a:t>
            </a:r>
          </a:p>
          <a:p>
            <a:pPr lvl="1"/>
            <a:r>
              <a:rPr lang="en-US" sz="2800" dirty="0">
                <a:latin typeface="+mn-lt"/>
              </a:rPr>
              <a:t>Availability</a:t>
            </a:r>
          </a:p>
          <a:p>
            <a:endParaRPr lang="en-US" sz="3200" dirty="0">
              <a:latin typeface="+mn-lt"/>
            </a:endParaRPr>
          </a:p>
          <a:p>
            <a:r>
              <a:rPr lang="en-US" sz="3200" dirty="0">
                <a:latin typeface="+mn-lt"/>
              </a:rPr>
              <a:t>Two types of telemetry </a:t>
            </a:r>
          </a:p>
          <a:p>
            <a:pPr lvl="1"/>
            <a:r>
              <a:rPr lang="en-US" sz="2800" dirty="0"/>
              <a:t>Metrics </a:t>
            </a:r>
          </a:p>
          <a:p>
            <a:pPr lvl="1"/>
            <a:r>
              <a:rPr lang="en-US" sz="2800" dirty="0">
                <a:latin typeface="+mn-lt"/>
              </a:rPr>
              <a:t>Logs</a:t>
            </a:r>
          </a:p>
        </p:txBody>
      </p:sp>
    </p:spTree>
    <p:extLst>
      <p:ext uri="{BB962C8B-B14F-4D97-AF65-F5344CB8AC3E}">
        <p14:creationId xmlns:p14="http://schemas.microsoft.com/office/powerpoint/2010/main" val="18014990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3022C-AA4F-4B71-9AD3-75B6832C6A8C}"/>
              </a:ext>
            </a:extLst>
          </p:cNvPr>
          <p:cNvSpPr/>
          <p:nvPr/>
        </p:nvSpPr>
        <p:spPr>
          <a:xfrm>
            <a:off x="1137138" y="10414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Collect</a:t>
            </a:r>
          </a:p>
        </p:txBody>
      </p:sp>
      <p:sp>
        <p:nvSpPr>
          <p:cNvPr id="10" name="Rectangle 9">
            <a:extLst>
              <a:ext uri="{FF2B5EF4-FFF2-40B4-BE49-F238E27FC236}">
                <a16:creationId xmlns:a16="http://schemas.microsoft.com/office/drawing/2014/main" id="{BA95D957-6F85-4F3A-9DE7-4D9A02BA8EDF}"/>
              </a:ext>
            </a:extLst>
          </p:cNvPr>
          <p:cNvSpPr/>
          <p:nvPr/>
        </p:nvSpPr>
        <p:spPr>
          <a:xfrm>
            <a:off x="3880338" y="19558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Visualize &amp; Analyze</a:t>
            </a:r>
          </a:p>
        </p:txBody>
      </p:sp>
      <p:sp>
        <p:nvSpPr>
          <p:cNvPr id="11" name="Rectangle 10">
            <a:extLst>
              <a:ext uri="{FF2B5EF4-FFF2-40B4-BE49-F238E27FC236}">
                <a16:creationId xmlns:a16="http://schemas.microsoft.com/office/drawing/2014/main" id="{0CA81AD3-E312-4118-BD4E-0BABA9901D50}"/>
              </a:ext>
            </a:extLst>
          </p:cNvPr>
          <p:cNvSpPr/>
          <p:nvPr/>
        </p:nvSpPr>
        <p:spPr>
          <a:xfrm>
            <a:off x="6623538" y="28702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Respond</a:t>
            </a:r>
          </a:p>
        </p:txBody>
      </p:sp>
      <p:sp>
        <p:nvSpPr>
          <p:cNvPr id="12" name="Rectangle 11">
            <a:extLst>
              <a:ext uri="{FF2B5EF4-FFF2-40B4-BE49-F238E27FC236}">
                <a16:creationId xmlns:a16="http://schemas.microsoft.com/office/drawing/2014/main" id="{4E10E286-3D53-434F-8A73-6E36E4EA84B3}"/>
              </a:ext>
            </a:extLst>
          </p:cNvPr>
          <p:cNvSpPr/>
          <p:nvPr/>
        </p:nvSpPr>
        <p:spPr>
          <a:xfrm>
            <a:off x="9366738" y="37846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Integrate &amp; Export</a:t>
            </a:r>
          </a:p>
        </p:txBody>
      </p:sp>
      <p:cxnSp>
        <p:nvCxnSpPr>
          <p:cNvPr id="13" name="Straight Arrow Connector 12">
            <a:extLst>
              <a:ext uri="{FF2B5EF4-FFF2-40B4-BE49-F238E27FC236}">
                <a16:creationId xmlns:a16="http://schemas.microsoft.com/office/drawing/2014/main" id="{783CDA46-5784-45E3-9309-F3B005DDF453}"/>
              </a:ext>
            </a:extLst>
          </p:cNvPr>
          <p:cNvCxnSpPr>
            <a:cxnSpLocks/>
            <a:stCxn id="9" idx="3"/>
            <a:endCxn id="10" idx="1"/>
          </p:cNvCxnSpPr>
          <p:nvPr/>
        </p:nvCxnSpPr>
        <p:spPr>
          <a:xfrm>
            <a:off x="2965938" y="17272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216C10-8602-4815-9322-405EC9951467}"/>
              </a:ext>
            </a:extLst>
          </p:cNvPr>
          <p:cNvCxnSpPr>
            <a:cxnSpLocks/>
            <a:stCxn id="10" idx="3"/>
            <a:endCxn id="11" idx="1"/>
          </p:cNvCxnSpPr>
          <p:nvPr/>
        </p:nvCxnSpPr>
        <p:spPr>
          <a:xfrm>
            <a:off x="5709138" y="26416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FD3246-A09C-4B64-9533-8A6DD9FC29E5}"/>
              </a:ext>
            </a:extLst>
          </p:cNvPr>
          <p:cNvCxnSpPr>
            <a:cxnSpLocks/>
            <a:stCxn id="11" idx="3"/>
            <a:endCxn id="12" idx="1"/>
          </p:cNvCxnSpPr>
          <p:nvPr/>
        </p:nvCxnSpPr>
        <p:spPr>
          <a:xfrm>
            <a:off x="8452338" y="35560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082D3B-A690-449B-937B-315DD6DC6288}"/>
              </a:ext>
            </a:extLst>
          </p:cNvPr>
          <p:cNvPicPr>
            <a:picLocks noChangeAspect="1"/>
          </p:cNvPicPr>
          <p:nvPr/>
        </p:nvPicPr>
        <p:blipFill>
          <a:blip r:embed="rId3"/>
          <a:stretch>
            <a:fillRect/>
          </a:stretch>
        </p:blipFill>
        <p:spPr>
          <a:xfrm>
            <a:off x="516054" y="213306"/>
            <a:ext cx="1242168" cy="624894"/>
          </a:xfrm>
          <a:prstGeom prst="rect">
            <a:avLst/>
          </a:prstGeom>
        </p:spPr>
      </p:pic>
    </p:spTree>
    <p:extLst>
      <p:ext uri="{BB962C8B-B14F-4D97-AF65-F5344CB8AC3E}">
        <p14:creationId xmlns:p14="http://schemas.microsoft.com/office/powerpoint/2010/main" val="398424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D3022C-AA4F-4B71-9AD3-75B6832C6A8C}"/>
              </a:ext>
            </a:extLst>
          </p:cNvPr>
          <p:cNvSpPr/>
          <p:nvPr/>
        </p:nvSpPr>
        <p:spPr>
          <a:xfrm>
            <a:off x="1137138" y="10414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Collect</a:t>
            </a:r>
          </a:p>
        </p:txBody>
      </p:sp>
      <p:sp>
        <p:nvSpPr>
          <p:cNvPr id="10" name="Rectangle 9">
            <a:extLst>
              <a:ext uri="{FF2B5EF4-FFF2-40B4-BE49-F238E27FC236}">
                <a16:creationId xmlns:a16="http://schemas.microsoft.com/office/drawing/2014/main" id="{BA95D957-6F85-4F3A-9DE7-4D9A02BA8EDF}"/>
              </a:ext>
            </a:extLst>
          </p:cNvPr>
          <p:cNvSpPr/>
          <p:nvPr/>
        </p:nvSpPr>
        <p:spPr>
          <a:xfrm>
            <a:off x="3880338" y="19558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Visualize &amp; Analyze</a:t>
            </a:r>
          </a:p>
        </p:txBody>
      </p:sp>
      <p:sp>
        <p:nvSpPr>
          <p:cNvPr id="11" name="Rectangle 10">
            <a:extLst>
              <a:ext uri="{FF2B5EF4-FFF2-40B4-BE49-F238E27FC236}">
                <a16:creationId xmlns:a16="http://schemas.microsoft.com/office/drawing/2014/main" id="{0CA81AD3-E312-4118-BD4E-0BABA9901D50}"/>
              </a:ext>
            </a:extLst>
          </p:cNvPr>
          <p:cNvSpPr/>
          <p:nvPr/>
        </p:nvSpPr>
        <p:spPr>
          <a:xfrm>
            <a:off x="6623538" y="28702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Respond</a:t>
            </a:r>
          </a:p>
        </p:txBody>
      </p:sp>
      <p:sp>
        <p:nvSpPr>
          <p:cNvPr id="12" name="Rectangle 11">
            <a:extLst>
              <a:ext uri="{FF2B5EF4-FFF2-40B4-BE49-F238E27FC236}">
                <a16:creationId xmlns:a16="http://schemas.microsoft.com/office/drawing/2014/main" id="{4E10E286-3D53-434F-8A73-6E36E4EA84B3}"/>
              </a:ext>
            </a:extLst>
          </p:cNvPr>
          <p:cNvSpPr/>
          <p:nvPr/>
        </p:nvSpPr>
        <p:spPr>
          <a:xfrm>
            <a:off x="9366738" y="3784600"/>
            <a:ext cx="1828800" cy="1371600"/>
          </a:xfrm>
          <a:prstGeom prst="rect">
            <a:avLst/>
          </a:prstGeom>
          <a:ln w="38100">
            <a:solidFill>
              <a:srgbClr val="01B0F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Integrate &amp; Export</a:t>
            </a:r>
          </a:p>
        </p:txBody>
      </p:sp>
      <p:cxnSp>
        <p:nvCxnSpPr>
          <p:cNvPr id="13" name="Straight Arrow Connector 12">
            <a:extLst>
              <a:ext uri="{FF2B5EF4-FFF2-40B4-BE49-F238E27FC236}">
                <a16:creationId xmlns:a16="http://schemas.microsoft.com/office/drawing/2014/main" id="{783CDA46-5784-45E3-9309-F3B005DDF453}"/>
              </a:ext>
            </a:extLst>
          </p:cNvPr>
          <p:cNvCxnSpPr>
            <a:cxnSpLocks/>
            <a:stCxn id="9" idx="3"/>
            <a:endCxn id="10" idx="1"/>
          </p:cNvCxnSpPr>
          <p:nvPr/>
        </p:nvCxnSpPr>
        <p:spPr>
          <a:xfrm>
            <a:off x="2965938" y="17272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216C10-8602-4815-9322-405EC9951467}"/>
              </a:ext>
            </a:extLst>
          </p:cNvPr>
          <p:cNvCxnSpPr>
            <a:cxnSpLocks/>
            <a:stCxn id="10" idx="3"/>
            <a:endCxn id="11" idx="1"/>
          </p:cNvCxnSpPr>
          <p:nvPr/>
        </p:nvCxnSpPr>
        <p:spPr>
          <a:xfrm>
            <a:off x="5709138" y="26416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FD3246-A09C-4B64-9533-8A6DD9FC29E5}"/>
              </a:ext>
            </a:extLst>
          </p:cNvPr>
          <p:cNvCxnSpPr>
            <a:cxnSpLocks/>
            <a:stCxn id="11" idx="3"/>
            <a:endCxn id="12" idx="1"/>
          </p:cNvCxnSpPr>
          <p:nvPr/>
        </p:nvCxnSpPr>
        <p:spPr>
          <a:xfrm>
            <a:off x="8452338" y="3556000"/>
            <a:ext cx="91440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0B9038-3C9C-48D7-BDF2-FBCF4899462D}"/>
              </a:ext>
            </a:extLst>
          </p:cNvPr>
          <p:cNvCxnSpPr>
            <a:cxnSpLocks/>
          </p:cNvCxnSpPr>
          <p:nvPr/>
        </p:nvCxnSpPr>
        <p:spPr>
          <a:xfrm flipV="1">
            <a:off x="2080846" y="2413000"/>
            <a:ext cx="0" cy="1535722"/>
          </a:xfrm>
          <a:prstGeom prst="straightConnector1">
            <a:avLst/>
          </a:prstGeom>
          <a:ln w="2317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082D3B-A690-449B-937B-315DD6DC6288}"/>
              </a:ext>
            </a:extLst>
          </p:cNvPr>
          <p:cNvPicPr>
            <a:picLocks noChangeAspect="1"/>
          </p:cNvPicPr>
          <p:nvPr/>
        </p:nvPicPr>
        <p:blipFill>
          <a:blip r:embed="rId3"/>
          <a:stretch>
            <a:fillRect/>
          </a:stretch>
        </p:blipFill>
        <p:spPr>
          <a:xfrm>
            <a:off x="516054" y="213306"/>
            <a:ext cx="1242168" cy="624894"/>
          </a:xfrm>
          <a:prstGeom prst="rect">
            <a:avLst/>
          </a:prstGeom>
        </p:spPr>
      </p:pic>
    </p:spTree>
    <p:extLst>
      <p:ext uri="{BB962C8B-B14F-4D97-AF65-F5344CB8AC3E}">
        <p14:creationId xmlns:p14="http://schemas.microsoft.com/office/powerpoint/2010/main" val="117255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Collect</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3"/>
            <a:ext cx="4607560" cy="1750397"/>
          </a:xfrm>
        </p:spPr>
        <p:txBody>
          <a:bodyPr/>
          <a:lstStyle/>
          <a:p>
            <a:r>
              <a:rPr lang="en-US" dirty="0"/>
              <a:t>Data Captured by Azure Monitor</a:t>
            </a:r>
          </a:p>
        </p:txBody>
      </p:sp>
      <p:pic>
        <p:nvPicPr>
          <p:cNvPr id="6" name="Picture 5" descr="A picture containing person, table, indoor, woman&#10;&#10;Description automatically generated">
            <a:extLst>
              <a:ext uri="{FF2B5EF4-FFF2-40B4-BE49-F238E27FC236}">
                <a16:creationId xmlns:a16="http://schemas.microsoft.com/office/drawing/2014/main" id="{5AFA7344-5B7F-4042-BCE4-21476713AF05}"/>
              </a:ext>
            </a:extLst>
          </p:cNvPr>
          <p:cNvPicPr>
            <a:picLocks noChangeAspect="1"/>
          </p:cNvPicPr>
          <p:nvPr/>
        </p:nvPicPr>
        <p:blipFill>
          <a:blip r:embed="rId3"/>
          <a:stretch>
            <a:fillRect/>
          </a:stretch>
        </p:blipFill>
        <p:spPr>
          <a:xfrm flipH="1">
            <a:off x="-1" y="0"/>
            <a:ext cx="9608949"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487319174"/>
      </p:ext>
    </p:extLst>
  </p:cSld>
  <p:clrMapOvr>
    <a:masterClrMapping/>
  </p:clrMapOvr>
</p:sld>
</file>

<file path=ppt/theme/theme1.xml><?xml version="1.0" encoding="utf-8"?>
<a:theme xmlns:a="http://schemas.openxmlformats.org/drawingml/2006/main" name="Pragmatic Wor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EFE857723182469A35CD031B4DA4C6" ma:contentTypeVersion="0" ma:contentTypeDescription="Create a new document." ma:contentTypeScope="" ma:versionID="7a8ef3f12bef67a056904f21cc7090be">
  <xsd:schema xmlns:xsd="http://www.w3.org/2001/XMLSchema" xmlns:xs="http://www.w3.org/2001/XMLSchema" xmlns:p="http://schemas.microsoft.com/office/2006/metadata/properties" targetNamespace="http://schemas.microsoft.com/office/2006/metadata/properties" ma:root="true" ma:fieldsID="28e93d0e610ade8792d1bdc0e02464c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048935-1BC0-4849-80C3-D2D9528FAA40}">
  <ds:schemaRefs>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2FA8A3B-4252-4DB2-AED8-1F4C4601EE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A712A25-1942-4886-8FC2-D6404FAA86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844</TotalTime>
  <Words>4275</Words>
  <Application>Microsoft Office PowerPoint</Application>
  <PresentationFormat>Widescreen</PresentationFormat>
  <Paragraphs>559</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AvantGarde Bk BT Book</vt:lpstr>
      <vt:lpstr>AvantGarde Bk BT Demi</vt:lpstr>
      <vt:lpstr>Calibri</vt:lpstr>
      <vt:lpstr>Calibri Light</vt:lpstr>
      <vt:lpstr>Verdana</vt:lpstr>
      <vt:lpstr>Pragmatic Works</vt:lpstr>
      <vt:lpstr>Azure Monitor</vt:lpstr>
      <vt:lpstr>About Me</vt:lpstr>
      <vt:lpstr>Agenda</vt:lpstr>
      <vt:lpstr>What is Azure Monitor?</vt:lpstr>
      <vt:lpstr>Azure Monitor?</vt:lpstr>
      <vt:lpstr>Azure Monitor</vt:lpstr>
      <vt:lpstr>PowerPoint Presentation</vt:lpstr>
      <vt:lpstr>PowerPoint Presentation</vt:lpstr>
      <vt:lpstr>Collect</vt:lpstr>
      <vt:lpstr>What does Azure Monitor Collect?</vt:lpstr>
      <vt:lpstr>Metrics vs. Logs</vt:lpstr>
      <vt:lpstr>PowerPoint Presentation</vt:lpstr>
      <vt:lpstr>PowerPoint Presentation</vt:lpstr>
      <vt:lpstr>PowerPoint Presentation</vt:lpstr>
      <vt:lpstr>Retention of Data</vt:lpstr>
      <vt:lpstr>PowerPoint Presentation</vt:lpstr>
      <vt:lpstr>Visualize &amp; Analyze</vt:lpstr>
      <vt:lpstr>Visualizing Data</vt:lpstr>
      <vt:lpstr>Views</vt:lpstr>
      <vt:lpstr>Dashboards</vt:lpstr>
      <vt:lpstr>Power BI</vt:lpstr>
      <vt:lpstr>PowerPoint Presentation</vt:lpstr>
      <vt:lpstr>Respond</vt:lpstr>
      <vt:lpstr>PowerPoint Presentation</vt:lpstr>
      <vt:lpstr>Action Groups</vt:lpstr>
      <vt:lpstr>Alert</vt:lpstr>
      <vt:lpstr>Automation</vt:lpstr>
      <vt:lpstr>PowerPoint Presentation</vt:lpstr>
      <vt:lpstr>Integration and Export</vt:lpstr>
      <vt:lpstr>Integrations and Export</vt:lpstr>
      <vt:lpstr>Azure Integrations</vt:lpstr>
      <vt:lpstr>Azure Integrations</vt:lpstr>
      <vt:lpstr>Azure Integrations</vt:lpstr>
      <vt:lpstr>PowerPoint Presentation</vt:lpstr>
      <vt:lpstr>Infrastructure &amp; Security Monitoring</vt:lpstr>
      <vt:lpstr>Azure Advisor</vt:lpstr>
      <vt:lpstr>Service Health</vt:lpstr>
      <vt:lpstr>Next Steps: Azure Scaffold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Monitor</dc:title>
  <dc:creator>Josh Gural</dc:creator>
  <cp:lastModifiedBy>Karen Robito</cp:lastModifiedBy>
  <cp:revision>1</cp:revision>
  <dcterms:created xsi:type="dcterms:W3CDTF">2019-04-29T19:13:40Z</dcterms:created>
  <dcterms:modified xsi:type="dcterms:W3CDTF">2019-05-10T13:35:26Z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0x010100ABEFE857723182469A35CD031B4DA4C6</vt:lpwstr>
  </property>
</Properties>
</file>