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0" r:id="rId5"/>
  </p:sldMasterIdLst>
  <p:notesMasterIdLst>
    <p:notesMasterId r:id="rId28"/>
  </p:notesMasterIdLst>
  <p:handoutMasterIdLst>
    <p:handoutMasterId r:id="rId29"/>
  </p:handoutMasterIdLst>
  <p:sldIdLst>
    <p:sldId id="274" r:id="rId6"/>
    <p:sldId id="701" r:id="rId7"/>
    <p:sldId id="699" r:id="rId8"/>
    <p:sldId id="801" r:id="rId9"/>
    <p:sldId id="802" r:id="rId10"/>
    <p:sldId id="804" r:id="rId11"/>
    <p:sldId id="700" r:id="rId12"/>
    <p:sldId id="738" r:id="rId13"/>
    <p:sldId id="798" r:id="rId14"/>
    <p:sldId id="739" r:id="rId15"/>
    <p:sldId id="702" r:id="rId16"/>
    <p:sldId id="711" r:id="rId17"/>
    <p:sldId id="706" r:id="rId18"/>
    <p:sldId id="718" r:id="rId19"/>
    <p:sldId id="709" r:id="rId20"/>
    <p:sldId id="712" r:id="rId21"/>
    <p:sldId id="710" r:id="rId22"/>
    <p:sldId id="714" r:id="rId23"/>
    <p:sldId id="715" r:id="rId24"/>
    <p:sldId id="716" r:id="rId25"/>
    <p:sldId id="721" r:id="rId26"/>
    <p:sldId id="722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Intro Slides" id="{30854477-2D98-4999-80BA-F105A4F50A67}">
          <p14:sldIdLst>
            <p14:sldId id="274"/>
          </p14:sldIdLst>
        </p14:section>
        <p14:section name="Module 01 - Azure Data Factory" id="{8A0CF9F6-2B13-4BE5-960E-19F4A956A6A0}">
          <p14:sldIdLst>
            <p14:sldId id="701"/>
            <p14:sldId id="699"/>
            <p14:sldId id="801"/>
            <p14:sldId id="802"/>
            <p14:sldId id="804"/>
            <p14:sldId id="700"/>
            <p14:sldId id="738"/>
            <p14:sldId id="798"/>
            <p14:sldId id="739"/>
            <p14:sldId id="702"/>
            <p14:sldId id="711"/>
            <p14:sldId id="706"/>
            <p14:sldId id="718"/>
            <p14:sldId id="709"/>
            <p14:sldId id="712"/>
            <p14:sldId id="710"/>
            <p14:sldId id="714"/>
            <p14:sldId id="715"/>
            <p14:sldId id="716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76661" autoAdjust="0"/>
  </p:normalViewPr>
  <p:slideViewPr>
    <p:cSldViewPr>
      <p:cViewPr varScale="1">
        <p:scale>
          <a:sx n="55" d="100"/>
          <a:sy n="55" d="100"/>
        </p:scale>
        <p:origin x="774" y="78"/>
      </p:cViewPr>
      <p:guideLst>
        <p:guide orient="horz" pos="388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152D-AE30-4939-966F-641DF1C2C51F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D41F-2FE6-4798-89CB-EA3188EE0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1E2A0C-6D21-4658-9413-B9E90F5F3A99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4728D5-99D5-4B27-8F03-9C83ED48E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07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4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supported</a:t>
            </a:r>
            <a:r>
              <a:rPr lang="en-US" baseline="0" dirty="0"/>
              <a:t> in Microsoft Edge or Google Chrome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8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1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4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4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5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itemName</a:t>
            </a:r>
            <a:r>
              <a:rPr lang="en-US" b="1" dirty="0">
                <a:effectLst/>
              </a:rPr>
              <a:t>:</a:t>
            </a:r>
            <a:r>
              <a:rPr lang="en-US" baseline="0" dirty="0">
                <a:effectLst/>
              </a:rPr>
              <a:t> </a:t>
            </a:r>
            <a:r>
              <a:rPr lang="en-US" dirty="0">
                <a:effectLst/>
              </a:rPr>
              <a:t>Name of the file or folder.</a:t>
            </a:r>
          </a:p>
          <a:p>
            <a:r>
              <a:rPr lang="en-US" b="1" dirty="0" err="1">
                <a:effectLst/>
              </a:rPr>
              <a:t>itemType</a:t>
            </a:r>
            <a:r>
              <a:rPr lang="en-US" b="1" dirty="0">
                <a:effectLst/>
              </a:rPr>
              <a:t>:</a:t>
            </a:r>
            <a:r>
              <a:rPr lang="en-US" dirty="0">
                <a:effectLst/>
              </a:rPr>
              <a:t> Type of the file or folder. Output value is File or Folder.</a:t>
            </a:r>
          </a:p>
          <a:p>
            <a:r>
              <a:rPr lang="en-US" b="1" dirty="0">
                <a:effectLst/>
              </a:rPr>
              <a:t>Size:</a:t>
            </a:r>
            <a:r>
              <a:rPr lang="en-US" dirty="0">
                <a:effectLst/>
              </a:rPr>
              <a:t> Size of the file in byte. Applicable to file only.</a:t>
            </a:r>
          </a:p>
          <a:p>
            <a:r>
              <a:rPr lang="en-US" b="1" dirty="0">
                <a:effectLst/>
              </a:rPr>
              <a:t>Created:</a:t>
            </a:r>
            <a:r>
              <a:rPr lang="en-US" dirty="0">
                <a:effectLst/>
              </a:rPr>
              <a:t> Created </a:t>
            </a:r>
            <a:r>
              <a:rPr lang="en-US" dirty="0" err="1">
                <a:effectLst/>
              </a:rPr>
              <a:t>datetime</a:t>
            </a:r>
            <a:r>
              <a:rPr lang="en-US" dirty="0">
                <a:effectLst/>
              </a:rPr>
              <a:t> of the file or folder.</a:t>
            </a:r>
          </a:p>
          <a:p>
            <a:r>
              <a:rPr lang="en-US" b="1" dirty="0" err="1">
                <a:effectLst/>
              </a:rPr>
              <a:t>lastModified</a:t>
            </a:r>
            <a:r>
              <a:rPr lang="en-US" b="1" dirty="0">
                <a:effectLst/>
              </a:rPr>
              <a:t>:</a:t>
            </a:r>
            <a:r>
              <a:rPr lang="en-US" dirty="0">
                <a:effectLst/>
              </a:rPr>
              <a:t> Last modified </a:t>
            </a:r>
            <a:r>
              <a:rPr lang="en-US" dirty="0" err="1">
                <a:effectLst/>
              </a:rPr>
              <a:t>datetime</a:t>
            </a:r>
            <a:r>
              <a:rPr lang="en-US" dirty="0">
                <a:effectLst/>
              </a:rPr>
              <a:t> of the file or folder.</a:t>
            </a:r>
          </a:p>
          <a:p>
            <a:r>
              <a:rPr lang="en-US" b="1" dirty="0" err="1">
                <a:effectLst/>
              </a:rPr>
              <a:t>childItems</a:t>
            </a:r>
            <a:r>
              <a:rPr lang="en-US" b="1" dirty="0">
                <a:effectLst/>
              </a:rPr>
              <a:t>:</a:t>
            </a:r>
            <a:r>
              <a:rPr lang="en-US" dirty="0">
                <a:effectLst/>
              </a:rPr>
              <a:t> List of sub-folders and files inside the given folder. Applicable to folder only. Output value is a list of name and type of each child item.</a:t>
            </a:r>
          </a:p>
          <a:p>
            <a:r>
              <a:rPr lang="en-US" b="1" dirty="0">
                <a:effectLst/>
              </a:rPr>
              <a:t>contentMD5:</a:t>
            </a:r>
            <a:r>
              <a:rPr lang="en-US" dirty="0">
                <a:effectLst/>
              </a:rPr>
              <a:t> MD5 of the file. Applicable to file only.</a:t>
            </a:r>
          </a:p>
          <a:p>
            <a:r>
              <a:rPr lang="en-US" b="1" dirty="0">
                <a:effectLst/>
              </a:rPr>
              <a:t>Structure:</a:t>
            </a:r>
            <a:r>
              <a:rPr lang="en-US" dirty="0">
                <a:effectLst/>
              </a:rPr>
              <a:t> Data structure inside the file or relational database table. Output value is a list of column name and column type.</a:t>
            </a:r>
          </a:p>
          <a:p>
            <a:r>
              <a:rPr lang="en-US" b="1" dirty="0" err="1">
                <a:effectLst/>
              </a:rPr>
              <a:t>columnCount</a:t>
            </a:r>
            <a:r>
              <a:rPr lang="en-US" b="1" dirty="0">
                <a:effectLst/>
              </a:rPr>
              <a:t>:</a:t>
            </a:r>
            <a:r>
              <a:rPr lang="en-US" dirty="0">
                <a:effectLst/>
              </a:rPr>
              <a:t> Number of columns inside the file or relational table.</a:t>
            </a:r>
          </a:p>
          <a:p>
            <a:r>
              <a:rPr lang="en-US" b="1" dirty="0">
                <a:effectLst/>
              </a:rPr>
              <a:t>Exists:</a:t>
            </a:r>
            <a:r>
              <a:rPr lang="en-US" dirty="0">
                <a:effectLst/>
              </a:rPr>
              <a:t> Whether a file/folder/table exists or not. Note if "exists" is specified in the </a:t>
            </a:r>
            <a:r>
              <a:rPr lang="en-US" dirty="0" err="1">
                <a:effectLst/>
              </a:rPr>
              <a:t>GetaMetadata</a:t>
            </a:r>
            <a:r>
              <a:rPr lang="en-US" dirty="0">
                <a:effectLst/>
              </a:rPr>
              <a:t> field list, the activity won't fail even when the item (file/folder/table) doesn't exists; instead, it returns exists: false in the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1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2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If Condition activity provides the same functionality that an if statement provides in programming languages. It evaluates a set of activities when the condition evaluates to </a:t>
            </a:r>
            <a:r>
              <a:rPr lang="en-US" dirty="0"/>
              <a:t>true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another set of activities when the condition evaluates to </a:t>
            </a:r>
            <a:r>
              <a:rPr lang="en-US" dirty="0"/>
              <a:t>false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1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898410" y="4523014"/>
            <a:ext cx="10310927" cy="1543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[Name], [email], [Twitter]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898525" y="1158875"/>
            <a:ext cx="10310813" cy="3078163"/>
          </a:xfrm>
        </p:spPr>
        <p:txBody>
          <a:bodyPr/>
          <a:lstStyle>
            <a:lvl1pPr marL="0" indent="0">
              <a:buNone/>
              <a:defRPr lang="en-US" sz="8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</p:spTree>
    <p:extLst>
      <p:ext uri="{BB962C8B-B14F-4D97-AF65-F5344CB8AC3E}">
        <p14:creationId xmlns:p14="http://schemas.microsoft.com/office/powerpoint/2010/main" val="147029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2/26/2009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Performance Tuning a Data Warehouse – Adam Jorgensen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2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3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2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3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9403" y="2132857"/>
            <a:ext cx="11106149" cy="61673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5760"/>
              </a:lnSpc>
              <a:spcBef>
                <a:spcPts val="0"/>
              </a:spcBef>
              <a:buNone/>
              <a:defRPr lang="en-US" sz="4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719403" y="2636913"/>
            <a:ext cx="4032251" cy="57626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5760"/>
              </a:lnSpc>
              <a:spcBef>
                <a:spcPts val="0"/>
              </a:spcBef>
              <a:buNone/>
              <a:defRPr lang="en-US" sz="16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623393" y="3501009"/>
            <a:ext cx="10691284" cy="1223963"/>
          </a:xfrm>
        </p:spPr>
        <p:txBody>
          <a:bodyPr/>
          <a:lstStyle>
            <a:lvl1pPr marL="0" indent="0" algn="just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44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logo498864_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2795" y="5768844"/>
            <a:ext cx="2709205" cy="5715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577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31428" y="751113"/>
            <a:ext cx="5099957" cy="50958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 picture of yourself so people in virtual sessions know what you look like.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98688" y="751115"/>
            <a:ext cx="5977619" cy="106952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lang="en-US" sz="3600" b="1" kern="1200" cap="all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[Your Name]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8688" y="1901824"/>
            <a:ext cx="5977619" cy="3945165"/>
          </a:xfrm>
        </p:spPr>
        <p:txBody>
          <a:bodyPr>
            <a:normAutofit/>
          </a:bodyPr>
          <a:lstStyle>
            <a:lvl1pPr>
              <a:defRPr lang="en-US" sz="280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Details about yourself. Explain why you are a credible resource.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0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9036" y="1825625"/>
            <a:ext cx="5570764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the 3 or 4 big topics you will discuss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380264" cy="4351338"/>
          </a:xfrm>
        </p:spPr>
        <p:txBody>
          <a:bodyPr/>
          <a:lstStyle>
            <a:lvl1pPr marL="0" indent="0"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dirty="0"/>
              <a:t>Optional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53144" y="187780"/>
            <a:ext cx="1053192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87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898409" y="1669488"/>
            <a:ext cx="10310813" cy="939111"/>
          </a:xfrm>
        </p:spPr>
        <p:txBody>
          <a:bodyPr>
            <a:normAutofit/>
          </a:bodyPr>
          <a:lstStyle>
            <a:lvl1pPr marL="0" indent="0">
              <a:buNone/>
              <a:defRPr lang="en-US" sz="5400" b="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2" hasCustomPrompt="1"/>
          </p:nvPr>
        </p:nvSpPr>
        <p:spPr>
          <a:xfrm>
            <a:off x="898410" y="2743200"/>
            <a:ext cx="10310813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3600" b="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</p:spTree>
    <p:extLst>
      <p:ext uri="{BB962C8B-B14F-4D97-AF65-F5344CB8AC3E}">
        <p14:creationId xmlns:p14="http://schemas.microsoft.com/office/powerpoint/2010/main" val="35099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5570764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0264" cy="4351338"/>
          </a:xfrm>
        </p:spPr>
        <p:txBody>
          <a:bodyPr/>
          <a:lstStyle>
            <a:lvl1pPr marL="0" indent="0"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0" y="103868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96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11103428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0" y="103868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36460" y="2449966"/>
            <a:ext cx="6729413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j-ea"/>
              </a:rPr>
              <a:t>Demo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3751" y="2898320"/>
            <a:ext cx="9234941" cy="1551215"/>
          </a:xfrm>
        </p:spPr>
        <p:txBody>
          <a:bodyPr anchor="t">
            <a:noAutofit/>
          </a:bodyPr>
          <a:lstStyle>
            <a:lvl1pPr marL="0" indent="0">
              <a:buNone/>
              <a:defRPr lang="en-US" sz="32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[Short Demo Description]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36460" y="2449966"/>
            <a:ext cx="6729413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j-ea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8446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PW-ppt-opening-slide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685814"/>
            <a:ext cx="11402587" cy="4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W-logo-text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41" y="206378"/>
            <a:ext cx="2103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74524" y="5236950"/>
            <a:ext cx="4785406" cy="1543784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595959"/>
                </a:solidFill>
                <a:latin typeface="Century Gothic"/>
                <a:ea typeface="Microsoft JhengHei" panose="020B0604030504040204" pitchFamily="34" charset="-120"/>
                <a:cs typeface="Century Gothic"/>
              </a:defRPr>
            </a:lvl1pPr>
          </a:lstStyle>
          <a:p>
            <a:pPr lvl="0"/>
            <a:r>
              <a:rPr lang="en-US" dirty="0"/>
              <a:t>[Speaker 1 Contact Details]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48172" y="5236950"/>
            <a:ext cx="4785406" cy="1543784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595959"/>
                </a:solidFill>
                <a:latin typeface="Century Gothic"/>
                <a:ea typeface="Microsoft JhengHei" panose="020B0604030504040204" pitchFamily="34" charset="-120"/>
                <a:cs typeface="Century Gothic"/>
              </a:defRPr>
            </a:lvl1pPr>
          </a:lstStyle>
          <a:p>
            <a:pPr lvl="0"/>
            <a:r>
              <a:rPr lang="en-US" dirty="0"/>
              <a:t>[Speaker 2 Contact Details]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8" descr="PW-ppt-opening-slide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685814"/>
            <a:ext cx="11402587" cy="4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W-logo-text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41" y="206378"/>
            <a:ext cx="2103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2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W-ppt-questions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65"/>
            <a:ext cx="12192000" cy="7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W-ppt-questions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65"/>
            <a:ext cx="12192000" cy="7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3799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9" name="Picture 3" descr="PW-logo-text-RGB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67913"/>
            <a:ext cx="1632074" cy="3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14338" y="6229347"/>
            <a:ext cx="11162619" cy="17912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38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3" descr="PW-logo-text-RGB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67913"/>
            <a:ext cx="1632074" cy="3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14338" y="6229347"/>
            <a:ext cx="11162619" cy="17912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52" r:id="rId6"/>
    <p:sldLayoutId id="2147484126" r:id="rId7"/>
    <p:sldLayoutId id="2147484127" r:id="rId8"/>
    <p:sldLayoutId id="2147484128" r:id="rId9"/>
    <p:sldLayoutId id="2147484129" r:id="rId10"/>
    <p:sldLayoutId id="2147484131" r:id="rId11"/>
    <p:sldLayoutId id="2147484132" r:id="rId12"/>
    <p:sldLayoutId id="2147484133" r:id="rId13"/>
    <p:sldLayoutId id="2147484135" r:id="rId14"/>
    <p:sldLayoutId id="2147484136" r:id="rId15"/>
    <p:sldLayoutId id="2147484151" r:id="rId16"/>
    <p:sldLayoutId id="21474841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C:\Users\Mitchell%20Pearson\AppData\Local\Temp\WindowsLiveWriter1286139640\supfiles32AECF45\Design-Pattern_Blog-Image-5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tchell%20Pearson\AppData\Local\Temp\WindowsLiveWriter1286139640\supfiles32BB61A7\image11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quarter" idx="10"/>
          </p:nvPr>
        </p:nvSpPr>
        <p:spPr>
          <a:xfrm>
            <a:off x="898410" y="4038600"/>
            <a:ext cx="10310927" cy="20274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Mitchell </a:t>
            </a:r>
            <a:r>
              <a:rPr lang="en-US" dirty="0" err="1"/>
              <a:t>pearson</a:t>
            </a:r>
            <a:endParaRPr lang="en-US" dirty="0"/>
          </a:p>
          <a:p>
            <a:endParaRPr lang="en-US" dirty="0"/>
          </a:p>
          <a:p>
            <a:r>
              <a:rPr lang="en-US" dirty="0"/>
              <a:t>Blog:		Mitchellpearson.com</a:t>
            </a:r>
          </a:p>
          <a:p>
            <a:r>
              <a:rPr lang="en-US" dirty="0"/>
              <a:t>EMAIL:		mpearson@pragmaticworks.com</a:t>
            </a:r>
          </a:p>
          <a:p>
            <a:r>
              <a:rPr lang="en-US" dirty="0"/>
              <a:t>TWITTER: 	@</a:t>
            </a:r>
            <a:r>
              <a:rPr lang="en-US" dirty="0" err="1"/>
              <a:t>Mitchellsql</a:t>
            </a:r>
            <a:endParaRPr lang="en-US" dirty="0"/>
          </a:p>
          <a:p>
            <a:r>
              <a:rPr lang="en-US" dirty="0" err="1"/>
              <a:t>Linkedin</a:t>
            </a:r>
            <a:r>
              <a:rPr lang="en-US" dirty="0"/>
              <a:t>:	Mitchellpearson1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Azure Data Factory</a:t>
            </a:r>
          </a:p>
          <a:p>
            <a:r>
              <a:rPr lang="en-US" sz="4800" dirty="0"/>
              <a:t>Creating Pipelines</a:t>
            </a:r>
          </a:p>
        </p:txBody>
      </p:sp>
    </p:spTree>
    <p:extLst>
      <p:ext uri="{BB962C8B-B14F-4D97-AF65-F5344CB8AC3E}">
        <p14:creationId xmlns:p14="http://schemas.microsoft.com/office/powerpoint/2010/main" val="11933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Activity Wizard</a:t>
            </a:r>
          </a:p>
        </p:txBody>
      </p:sp>
    </p:spTree>
    <p:extLst>
      <p:ext uri="{BB962C8B-B14F-4D97-AF65-F5344CB8AC3E}">
        <p14:creationId xmlns:p14="http://schemas.microsoft.com/office/powerpoint/2010/main" val="415676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Data Factory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Pipelines</a:t>
            </a:r>
          </a:p>
          <a:p>
            <a:r>
              <a:rPr lang="en-US" dirty="0"/>
              <a:t>Linked Services</a:t>
            </a:r>
          </a:p>
          <a:p>
            <a:r>
              <a:rPr lang="en-US" dirty="0"/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180853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does an activity do?</a:t>
            </a:r>
          </a:p>
          <a:p>
            <a:pPr lvl="1"/>
            <a:r>
              <a:rPr lang="en-US" dirty="0"/>
              <a:t>The activities in a pipeline define actions to perform on your data.</a:t>
            </a:r>
          </a:p>
          <a:p>
            <a:pPr lvl="1"/>
            <a:endParaRPr lang="en-US" dirty="0"/>
          </a:p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Batch Service (custom activity)</a:t>
            </a:r>
          </a:p>
          <a:p>
            <a:pPr lvl="1"/>
            <a:r>
              <a:rPr lang="en-US" dirty="0" err="1"/>
              <a:t>Databricks</a:t>
            </a:r>
            <a:endParaRPr lang="en-US" dirty="0"/>
          </a:p>
          <a:p>
            <a:pPr lvl="1"/>
            <a:r>
              <a:rPr lang="en-US" dirty="0"/>
              <a:t>Data Lake Analytics</a:t>
            </a:r>
          </a:p>
          <a:p>
            <a:pPr lvl="1"/>
            <a:r>
              <a:rPr lang="en-US" dirty="0"/>
              <a:t>HDInsight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Copy</a:t>
            </a:r>
          </a:p>
          <a:p>
            <a:pPr lvl="1"/>
            <a:r>
              <a:rPr lang="en-US" dirty="0"/>
              <a:t>Stored Procedure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Activities</a:t>
            </a:r>
          </a:p>
        </p:txBody>
      </p:sp>
    </p:spTree>
    <p:extLst>
      <p:ext uri="{BB962C8B-B14F-4D97-AF65-F5344CB8AC3E}">
        <p14:creationId xmlns:p14="http://schemas.microsoft.com/office/powerpoint/2010/main" val="357292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0936" y="1676400"/>
            <a:ext cx="591366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Retrieve metadata information of data</a:t>
            </a:r>
          </a:p>
          <a:p>
            <a:pPr lvl="1"/>
            <a:endParaRPr lang="en-US" dirty="0"/>
          </a:p>
          <a:p>
            <a:r>
              <a:rPr lang="en-US" dirty="0"/>
              <a:t>Metadata options</a:t>
            </a:r>
          </a:p>
          <a:p>
            <a:pPr lvl="1"/>
            <a:r>
              <a:rPr lang="en-US" dirty="0"/>
              <a:t>Item Name</a:t>
            </a:r>
          </a:p>
          <a:p>
            <a:pPr lvl="1"/>
            <a:r>
              <a:rPr lang="en-US" dirty="0"/>
              <a:t>Item Type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Created</a:t>
            </a:r>
          </a:p>
          <a:p>
            <a:pPr lvl="1"/>
            <a:r>
              <a:rPr lang="en-US" dirty="0"/>
              <a:t>Last Modified</a:t>
            </a:r>
          </a:p>
          <a:p>
            <a:pPr lvl="1"/>
            <a:r>
              <a:rPr lang="en-US" dirty="0"/>
              <a:t>Child Items</a:t>
            </a:r>
          </a:p>
          <a:p>
            <a:pPr lvl="1"/>
            <a:r>
              <a:rPr lang="en-US" dirty="0"/>
              <a:t>Content MD5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Column Count</a:t>
            </a:r>
          </a:p>
          <a:p>
            <a:pPr lvl="1"/>
            <a:r>
              <a:rPr lang="en-US" dirty="0"/>
              <a:t>Exists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Metadata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51000"/>
            <a:ext cx="3733800" cy="23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Output Parameters</a:t>
            </a:r>
          </a:p>
          <a:p>
            <a:pPr lvl="1"/>
            <a:r>
              <a:rPr lang="en-US" dirty="0"/>
              <a:t>Outputs can be used in other activities</a:t>
            </a:r>
          </a:p>
          <a:p>
            <a:pPr lvl="1"/>
            <a:endParaRPr lang="en-US" dirty="0"/>
          </a:p>
          <a:p>
            <a:r>
              <a:rPr lang="en-US" dirty="0"/>
              <a:t>Output parameter names</a:t>
            </a:r>
          </a:p>
          <a:p>
            <a:pPr lvl="1"/>
            <a:r>
              <a:rPr lang="en-US" dirty="0"/>
              <a:t>Add dynamic content</a:t>
            </a:r>
          </a:p>
          <a:p>
            <a:pPr lvl="1"/>
            <a:r>
              <a:rPr lang="en-US" dirty="0"/>
              <a:t>Debug results (activity output)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Parameters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0" y="1600200"/>
            <a:ext cx="3749040" cy="27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04850" y="1783239"/>
            <a:ext cx="51135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Invoke a stored procedure </a:t>
            </a:r>
          </a:p>
          <a:p>
            <a:pPr lvl="1"/>
            <a:r>
              <a:rPr lang="en-US" dirty="0"/>
              <a:t>Utilize outputs from other activities</a:t>
            </a:r>
          </a:p>
          <a:p>
            <a:pPr lvl="1"/>
            <a:endParaRPr lang="en-US" dirty="0"/>
          </a:p>
          <a:p>
            <a:r>
              <a:rPr lang="en-US" dirty="0"/>
              <a:t>Supports</a:t>
            </a:r>
          </a:p>
          <a:p>
            <a:pPr lvl="1"/>
            <a:r>
              <a:rPr lang="en-US" dirty="0"/>
              <a:t>Azure SQL Database</a:t>
            </a:r>
          </a:p>
          <a:p>
            <a:pPr lvl="1"/>
            <a:r>
              <a:rPr lang="en-US" dirty="0"/>
              <a:t>Azure SQL Data Warehouse</a:t>
            </a:r>
          </a:p>
          <a:p>
            <a:pPr lvl="1"/>
            <a:r>
              <a:rPr lang="en-US" dirty="0"/>
              <a:t>SQL Server Database</a:t>
            </a:r>
          </a:p>
          <a:p>
            <a:pPr lvl="1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No output parameters to ADF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783239"/>
            <a:ext cx="3580020" cy="22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8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10599964" cy="1222375"/>
          </a:xfrm>
        </p:spPr>
        <p:txBody>
          <a:bodyPr/>
          <a:lstStyle/>
          <a:p>
            <a:r>
              <a:rPr lang="en-US" b="1" dirty="0"/>
              <a:t>Metadata Activity </a:t>
            </a:r>
            <a:r>
              <a:rPr lang="en-US" dirty="0">
                <a:sym typeface="Wingdings" panose="05000000000000000000" pitchFamily="2" charset="2"/>
              </a:rPr>
              <a:t> Stored Procedure Activity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Design</a:t>
            </a:r>
          </a:p>
        </p:txBody>
      </p:sp>
      <p:pic>
        <p:nvPicPr>
          <p:cNvPr id="1026" name="Picture 2" descr="Design Pattern_Blog Image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022600"/>
            <a:ext cx="77819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0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Metadata Activity</a:t>
            </a:r>
          </a:p>
          <a:p>
            <a:r>
              <a:rPr lang="en-US" dirty="0"/>
              <a:t>Stored Procedure Activity</a:t>
            </a:r>
          </a:p>
        </p:txBody>
      </p:sp>
    </p:spTree>
    <p:extLst>
      <p:ext uri="{BB962C8B-B14F-4D97-AF65-F5344CB8AC3E}">
        <p14:creationId xmlns:p14="http://schemas.microsoft.com/office/powerpoint/2010/main" val="2113999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Lookup 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5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10599964" cy="122237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Design</a:t>
            </a:r>
          </a:p>
        </p:txBody>
      </p:sp>
      <p:pic>
        <p:nvPicPr>
          <p:cNvPr id="2050" name="Picture 2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" y="1825625"/>
            <a:ext cx="7372350" cy="29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3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Data Factory Navigation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9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557076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Retrieve a dataset </a:t>
            </a:r>
          </a:p>
          <a:p>
            <a:pPr lvl="1"/>
            <a:endParaRPr lang="en-US" dirty="0"/>
          </a:p>
          <a:p>
            <a:r>
              <a:rPr lang="en-US" dirty="0"/>
              <a:t>Supports</a:t>
            </a:r>
          </a:p>
          <a:p>
            <a:pPr lvl="1"/>
            <a:r>
              <a:rPr lang="en-US" dirty="0"/>
              <a:t>Any Azure Data Factory data source</a:t>
            </a:r>
          </a:p>
          <a:p>
            <a:pPr lvl="1"/>
            <a:r>
              <a:rPr lang="en-US" dirty="0"/>
              <a:t>Executing Stored Procedures</a:t>
            </a:r>
          </a:p>
          <a:p>
            <a:pPr lvl="1"/>
            <a:r>
              <a:rPr lang="en-US" dirty="0"/>
              <a:t>Executing SQL Scripts</a:t>
            </a:r>
          </a:p>
          <a:p>
            <a:pPr lvl="1"/>
            <a:r>
              <a:rPr lang="en-US" dirty="0"/>
              <a:t>Output parameters</a:t>
            </a:r>
          </a:p>
          <a:p>
            <a:pPr lvl="1"/>
            <a:endParaRPr lang="en-US" dirty="0"/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Single Value</a:t>
            </a:r>
          </a:p>
          <a:p>
            <a:pPr lvl="1"/>
            <a:r>
              <a:rPr lang="en-US" dirty="0"/>
              <a:t>Array / Object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Activity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825625"/>
            <a:ext cx="3599477" cy="22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6789964" cy="4351338"/>
          </a:xfrm>
        </p:spPr>
        <p:txBody>
          <a:bodyPr>
            <a:normAutofit/>
          </a:bodyPr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Conditional support</a:t>
            </a:r>
          </a:p>
          <a:p>
            <a:pPr lvl="1"/>
            <a:r>
              <a:rPr lang="en-US" dirty="0"/>
              <a:t>True = Set of activities</a:t>
            </a:r>
          </a:p>
          <a:p>
            <a:pPr lvl="1"/>
            <a:r>
              <a:rPr lang="en-US" dirty="0"/>
              <a:t>False = Set of activities</a:t>
            </a:r>
          </a:p>
          <a:p>
            <a:pPr lvl="1"/>
            <a:endParaRPr lang="en-US" dirty="0"/>
          </a:p>
          <a:p>
            <a:r>
              <a:rPr lang="en-US" dirty="0"/>
              <a:t>Supports</a:t>
            </a:r>
          </a:p>
          <a:p>
            <a:pPr lvl="1"/>
            <a:r>
              <a:rPr lang="en-US" dirty="0"/>
              <a:t>Comparing output parameters from </a:t>
            </a:r>
            <a:r>
              <a:rPr lang="en-US" dirty="0" err="1"/>
              <a:t>activties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Outputs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Condition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825624"/>
            <a:ext cx="3379344" cy="20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Lookup Activity</a:t>
            </a:r>
          </a:p>
          <a:p>
            <a:r>
              <a:rPr lang="en-US" dirty="0"/>
              <a:t>If Condition Activity</a:t>
            </a:r>
          </a:p>
        </p:txBody>
      </p:sp>
    </p:spTree>
    <p:extLst>
      <p:ext uri="{BB962C8B-B14F-4D97-AF65-F5344CB8AC3E}">
        <p14:creationId xmlns:p14="http://schemas.microsoft.com/office/powerpoint/2010/main" val="262087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endParaRPr lang="en-US" sz="1600" dirty="0"/>
          </a:p>
          <a:p>
            <a:r>
              <a:rPr lang="en-US" dirty="0"/>
              <a:t>Navigation</a:t>
            </a:r>
          </a:p>
          <a:p>
            <a:pPr lvl="1"/>
            <a:r>
              <a:rPr lang="en-US" dirty="0"/>
              <a:t>Overview (Let’s get started)</a:t>
            </a:r>
          </a:p>
          <a:p>
            <a:pPr lvl="2"/>
            <a:r>
              <a:rPr lang="en-US" dirty="0"/>
              <a:t>Actions</a:t>
            </a:r>
          </a:p>
          <a:p>
            <a:pPr lvl="2"/>
            <a:r>
              <a:rPr lang="en-US" dirty="0"/>
              <a:t>Videos &amp; Tutorials</a:t>
            </a:r>
          </a:p>
          <a:p>
            <a:pPr lvl="2"/>
            <a:endParaRPr lang="en-US" sz="1300" dirty="0"/>
          </a:p>
          <a:p>
            <a:pPr lvl="1"/>
            <a:r>
              <a:rPr lang="en-US" dirty="0"/>
              <a:t>Author</a:t>
            </a:r>
          </a:p>
          <a:p>
            <a:pPr lvl="1"/>
            <a:endParaRPr lang="en-US" sz="1300" dirty="0"/>
          </a:p>
          <a:p>
            <a:pPr lvl="1"/>
            <a:r>
              <a:rPr lang="en-US" dirty="0"/>
              <a:t>Monitor</a:t>
            </a:r>
          </a:p>
          <a:p>
            <a:pPr lvl="1"/>
            <a:endParaRPr lang="en-US" dirty="0"/>
          </a:p>
          <a:p>
            <a:r>
              <a:rPr lang="en-US" dirty="0"/>
              <a:t>Actions</a:t>
            </a:r>
          </a:p>
          <a:p>
            <a:pPr lvl="1"/>
            <a:r>
              <a:rPr lang="en-US" dirty="0"/>
              <a:t>Create pipeline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Copy Data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Configure SSIS Integration Runtime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Set up Code Repository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506" y="1600200"/>
            <a:ext cx="650427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638800" y="1825625"/>
            <a:ext cx="5913664" cy="3982114"/>
          </a:xfrm>
        </p:spPr>
        <p:txBody>
          <a:bodyPr/>
          <a:lstStyle/>
          <a:p>
            <a:r>
              <a:rPr lang="en-US" dirty="0"/>
              <a:t>Factory 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Pipeline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Dataset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Copy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</a:t>
            </a:r>
          </a:p>
        </p:txBody>
      </p:sp>
      <p:pic>
        <p:nvPicPr>
          <p:cNvPr id="6146" name="Picture 2" descr="C:\Users\MITCHE~1\AppData\Local\Temp\SNAGHTML331bec7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" y="1825625"/>
            <a:ext cx="4427764" cy="39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2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99412" y="1447800"/>
            <a:ext cx="6161314" cy="4351338"/>
          </a:xfrm>
        </p:spPr>
        <p:txBody>
          <a:bodyPr/>
          <a:lstStyle/>
          <a:p>
            <a:r>
              <a:rPr lang="en-US" dirty="0"/>
              <a:t>Linked Services</a:t>
            </a:r>
          </a:p>
          <a:p>
            <a:pPr lvl="1"/>
            <a:r>
              <a:rPr lang="en-US" dirty="0"/>
              <a:t>Create and Edit Linked Services</a:t>
            </a:r>
          </a:p>
          <a:p>
            <a:pPr lvl="1"/>
            <a:endParaRPr lang="en-US" dirty="0"/>
          </a:p>
          <a:p>
            <a:r>
              <a:rPr lang="en-US" dirty="0"/>
              <a:t>Integration Runtimes</a:t>
            </a:r>
          </a:p>
          <a:p>
            <a:pPr lvl="1"/>
            <a:r>
              <a:rPr lang="en-US" dirty="0"/>
              <a:t>Create and edit Integration Runtimes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Manage Integration Runtimes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pic>
        <p:nvPicPr>
          <p:cNvPr id="8194" name="Picture 2" descr="C:\Users\MITCHE~1\AppData\Local\Temp\SNAGHTML3320ca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638550" cy="46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0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Linked Services</a:t>
            </a:r>
          </a:p>
          <a:p>
            <a:pPr lvl="1"/>
            <a:r>
              <a:rPr lang="en-US" dirty="0"/>
              <a:t>Defines connection information so that Data Factory can connect to the data source.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Can be reused among pipelines in a Data Factory</a:t>
            </a:r>
          </a:p>
          <a:p>
            <a:pPr lvl="1"/>
            <a:endParaRPr lang="en-US" dirty="0"/>
          </a:p>
          <a:p>
            <a:r>
              <a:rPr lang="en-US" dirty="0"/>
              <a:t>Datasets</a:t>
            </a:r>
          </a:p>
          <a:p>
            <a:pPr lvl="1"/>
            <a:r>
              <a:rPr lang="en-US" dirty="0"/>
              <a:t>Named view of data that points or references the data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Data Stores: Tables, Files, Folders, and Documents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Services and Datasets</a:t>
            </a:r>
          </a:p>
        </p:txBody>
      </p:sp>
    </p:spTree>
    <p:extLst>
      <p:ext uri="{BB962C8B-B14F-4D97-AF65-F5344CB8AC3E}">
        <p14:creationId xmlns:p14="http://schemas.microsoft.com/office/powerpoint/2010/main" val="50615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Factory Navigation</a:t>
            </a:r>
          </a:p>
        </p:txBody>
      </p:sp>
    </p:spTree>
    <p:extLst>
      <p:ext uri="{BB962C8B-B14F-4D97-AF65-F5344CB8AC3E}">
        <p14:creationId xmlns:p14="http://schemas.microsoft.com/office/powerpoint/2010/main" val="326534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Copy Activity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Azure Blob to Azure SQL DB</a:t>
            </a:r>
          </a:p>
        </p:txBody>
      </p:sp>
    </p:spTree>
    <p:extLst>
      <p:ext uri="{BB962C8B-B14F-4D97-AF65-F5344CB8AC3E}">
        <p14:creationId xmlns:p14="http://schemas.microsoft.com/office/powerpoint/2010/main" val="230097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035" y="1825625"/>
            <a:ext cx="6467437" cy="4351338"/>
          </a:xfrm>
        </p:spPr>
        <p:txBody>
          <a:bodyPr>
            <a:normAutofit/>
          </a:bodyPr>
          <a:lstStyle/>
          <a:p>
            <a:r>
              <a:rPr lang="en-US" dirty="0"/>
              <a:t>Blob Storage to Azure SQL DB</a:t>
            </a:r>
          </a:p>
          <a:p>
            <a:pPr lvl="1"/>
            <a:r>
              <a:rPr lang="en-US" dirty="0"/>
              <a:t>Azure Blob Source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Activity Wizard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210" y="1600200"/>
            <a:ext cx="1433254" cy="1589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640747"/>
            <a:ext cx="1425110" cy="1548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50691" y="1497454"/>
            <a:ext cx="358313" cy="14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22927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457200" indent="-457200" eaLnBrk="1" hangingPunct="1">
          <a:spcBef>
            <a:spcPct val="20000"/>
          </a:spcBef>
          <a:buFont typeface="Arial" panose="020B0604020202020204" pitchFamily="34" charset="0"/>
          <a:buChar char="•"/>
          <a:defRPr sz="2800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 Query Slides - Virtual Training.pptx [Read-Only]" id="{5BF64AC6-3005-4DCF-9F19-4DC3DDC8B6D0}" vid="{E2B1A029-F6AA-40B3-9102-5E26E2C078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6F04BF60EF4D93E7F0090079A9E3" ma:contentTypeVersion="4" ma:contentTypeDescription="Create a new document." ma:contentTypeScope="" ma:versionID="793dce7a55fa4dcf037bdbb0dbfe0907">
  <xsd:schema xmlns:xsd="http://www.w3.org/2001/XMLSchema" xmlns:xs="http://www.w3.org/2001/XMLSchema" xmlns:p="http://schemas.microsoft.com/office/2006/metadata/properties" xmlns:ns2="8e87efd2-9931-4545-852f-c2dad4a76b71" targetNamespace="http://schemas.microsoft.com/office/2006/metadata/properties" ma:root="true" ma:fieldsID="6417cc74d627c228c8f2bdff0bc5b804" ns2:_="">
    <xsd:import namespace="8e87efd2-9931-4545-852f-c2dad4a76b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efd2-9931-4545-852f-c2dad4a76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7ECAC-1B6F-4C64-9A12-FEE5D8164200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8e87efd2-9931-4545-852f-c2dad4a76b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5C1244-988B-4127-BB78-156A6A30494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93FF35F-3A72-4E63-AF1A-CB335EB2DC1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81AF883-B09B-4D6E-AA28-4531358F1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7efd2-9931-4545-852f-c2dad4a76b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2 - .Net Integration</Template>
  <TotalTime>0</TotalTime>
  <Words>406</Words>
  <Application>Microsoft Office PowerPoint</Application>
  <PresentationFormat>Widescreen</PresentationFormat>
  <Paragraphs>160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Microsoft JhengHei</vt:lpstr>
      <vt:lpstr>MS PGothic</vt:lpstr>
      <vt:lpstr>MS PGothic</vt:lpstr>
      <vt:lpstr>Arial</vt:lpstr>
      <vt:lpstr>Calibri</vt:lpstr>
      <vt:lpstr>Calibri Light</vt:lpstr>
      <vt:lpstr>Century Gothic</vt:lpstr>
      <vt:lpstr>Segoe UI</vt:lpstr>
      <vt:lpstr>Segoe UI Light</vt:lpstr>
      <vt:lpstr>Wingdings</vt:lpstr>
      <vt:lpstr>test</vt:lpstr>
      <vt:lpstr>PowerPoint Presentation</vt:lpstr>
      <vt:lpstr>PowerPoint Presentation</vt:lpstr>
      <vt:lpstr>Let’s get started</vt:lpstr>
      <vt:lpstr>Author</vt:lpstr>
      <vt:lpstr>Connections</vt:lpstr>
      <vt:lpstr>Linked Services and Datasets</vt:lpstr>
      <vt:lpstr>PowerPoint Presentation</vt:lpstr>
      <vt:lpstr>PowerPoint Presentation</vt:lpstr>
      <vt:lpstr>Copy Activity Wizard</vt:lpstr>
      <vt:lpstr>PowerPoint Presentation</vt:lpstr>
      <vt:lpstr>PowerPoint Presentation</vt:lpstr>
      <vt:lpstr>Pipeline Activities</vt:lpstr>
      <vt:lpstr>Get Metadata activity</vt:lpstr>
      <vt:lpstr>Output Parameters</vt:lpstr>
      <vt:lpstr>Stored Procedure Activity</vt:lpstr>
      <vt:lpstr>Pipeline Design</vt:lpstr>
      <vt:lpstr>PowerPoint Presentation</vt:lpstr>
      <vt:lpstr>PowerPoint Presentation</vt:lpstr>
      <vt:lpstr>Pipeline Design</vt:lpstr>
      <vt:lpstr>Lookup Activity</vt:lpstr>
      <vt:lpstr>If Condition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2009-02-23T13:47:22Z</dcterms:created>
  <dcterms:modified xsi:type="dcterms:W3CDTF">2018-08-20T14:40:16Z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TC101671261033</vt:lpwstr>
  </property>
  <property fmtid="{D5CDD505-2E9C-101B-9397-08002B2CF9AE}" pid="3" name="ContentTypeId">
    <vt:lpwstr>0x0101008BD06F04BF60EF4D93E7F0090079A9E3</vt:lpwstr>
  </property>
</Properties>
</file>