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Lst>
  <p:notesMasterIdLst>
    <p:notesMasterId r:id="rId28"/>
  </p:notesMasterIdLst>
  <p:handoutMasterIdLst>
    <p:handoutMasterId r:id="rId29"/>
  </p:handoutMasterIdLst>
  <p:sldIdLst>
    <p:sldId id="256" r:id="rId5"/>
    <p:sldId id="258" r:id="rId6"/>
    <p:sldId id="379" r:id="rId7"/>
    <p:sldId id="299" r:id="rId8"/>
    <p:sldId id="381" r:id="rId9"/>
    <p:sldId id="370" r:id="rId10"/>
    <p:sldId id="389" r:id="rId11"/>
    <p:sldId id="378" r:id="rId12"/>
    <p:sldId id="380" r:id="rId13"/>
    <p:sldId id="384" r:id="rId14"/>
    <p:sldId id="385" r:id="rId15"/>
    <p:sldId id="382" r:id="rId16"/>
    <p:sldId id="386" r:id="rId17"/>
    <p:sldId id="377" r:id="rId18"/>
    <p:sldId id="375" r:id="rId19"/>
    <p:sldId id="388" r:id="rId20"/>
    <p:sldId id="383" r:id="rId21"/>
    <p:sldId id="268" r:id="rId22"/>
    <p:sldId id="387" r:id="rId23"/>
    <p:sldId id="270" r:id="rId24"/>
    <p:sldId id="277" r:id="rId25"/>
    <p:sldId id="267"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782426-5B2A-4F64-9753-B5AA7B6F4E19}">
          <p14:sldIdLst/>
        </p14:section>
        <p14:section name="Default Section" id="{2F0ACC09-EE09-45D8-A661-F2BB207ED416}">
          <p14:sldIdLst>
            <p14:sldId id="256"/>
            <p14:sldId id="258"/>
            <p14:sldId id="379"/>
            <p14:sldId id="299"/>
            <p14:sldId id="381"/>
            <p14:sldId id="370"/>
            <p14:sldId id="389"/>
            <p14:sldId id="378"/>
            <p14:sldId id="380"/>
            <p14:sldId id="384"/>
            <p14:sldId id="385"/>
            <p14:sldId id="382"/>
            <p14:sldId id="386"/>
            <p14:sldId id="377"/>
            <p14:sldId id="375"/>
            <p14:sldId id="388"/>
            <p14:sldId id="383"/>
            <p14:sldId id="268"/>
            <p14:sldId id="387"/>
            <p14:sldId id="270"/>
            <p14:sldId id="277"/>
          </p14:sldIdLst>
        </p14:section>
        <p14:section name="PW Info" id="{86DE7E6D-74EA-4A70-AF0D-1DC5109CDC6B}">
          <p14:sldIdLst>
            <p14:sldId id="267"/>
            <p14:sldId id="28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954" autoAdjust="0"/>
  </p:normalViewPr>
  <p:slideViewPr>
    <p:cSldViewPr snapToGrid="0" snapToObjects="1">
      <p:cViewPr varScale="1">
        <p:scale>
          <a:sx n="54" d="100"/>
          <a:sy n="54" d="100"/>
        </p:scale>
        <p:origin x="1380"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2/11/2020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DFE84-8CB4-457A-B33A-750E2CE7D2C6}"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40383-B9BC-44B0-87AF-1FE216F95644}" type="slidenum">
              <a:rPr lang="en-US" smtClean="0"/>
              <a:t>‹#›</a:t>
            </a:fld>
            <a:endParaRPr lang="en-US"/>
          </a:p>
        </p:txBody>
      </p:sp>
    </p:spTree>
    <p:extLst>
      <p:ext uri="{BB962C8B-B14F-4D97-AF65-F5344CB8AC3E}">
        <p14:creationId xmlns:p14="http://schemas.microsoft.com/office/powerpoint/2010/main" val="309381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3</a:t>
            </a:fld>
            <a:endParaRPr lang="en-US" dirty="0"/>
          </a:p>
        </p:txBody>
      </p:sp>
    </p:spTree>
    <p:extLst>
      <p:ext uri="{BB962C8B-B14F-4D97-AF65-F5344CB8AC3E}">
        <p14:creationId xmlns:p14="http://schemas.microsoft.com/office/powerpoint/2010/main" val="152066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12</a:t>
            </a:fld>
            <a:endParaRPr lang="en-US" dirty="0"/>
          </a:p>
        </p:txBody>
      </p:sp>
    </p:spTree>
    <p:extLst>
      <p:ext uri="{BB962C8B-B14F-4D97-AF65-F5344CB8AC3E}">
        <p14:creationId xmlns:p14="http://schemas.microsoft.com/office/powerpoint/2010/main" val="2415772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13</a:t>
            </a:fld>
            <a:endParaRPr lang="en-US" dirty="0"/>
          </a:p>
        </p:txBody>
      </p:sp>
    </p:spTree>
    <p:extLst>
      <p:ext uri="{BB962C8B-B14F-4D97-AF65-F5344CB8AC3E}">
        <p14:creationId xmlns:p14="http://schemas.microsoft.com/office/powerpoint/2010/main" val="2565148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Epics - I want to Analyze Sales</a:t>
            </a:r>
          </a:p>
          <a:p>
            <a:pPr lvl="0"/>
            <a:r>
              <a:rPr lang="en-US" sz="1200" kern="1200" dirty="0">
                <a:solidFill>
                  <a:schemeClr val="tx1"/>
                </a:solidFill>
                <a:effectLst/>
                <a:latin typeface="+mn-lt"/>
                <a:ea typeface="+mn-ea"/>
                <a:cs typeface="+mn-cs"/>
              </a:rPr>
              <a:t>Features – I want to Analyze Profitability of my Sales OR I want Analyze my Customers based upon Sales</a:t>
            </a:r>
          </a:p>
          <a:p>
            <a:pPr lvl="0"/>
            <a:r>
              <a:rPr lang="en-US" sz="1200" kern="1200" dirty="0">
                <a:solidFill>
                  <a:schemeClr val="tx1"/>
                </a:solidFill>
                <a:effectLst/>
                <a:latin typeface="+mn-lt"/>
                <a:ea typeface="+mn-ea"/>
                <a:cs typeface="+mn-cs"/>
              </a:rPr>
              <a:t>User Stories – I want to Capture Data about my Customers. I want to Capture Data about my Products. I want to Capture Point of Sale Data</a:t>
            </a:r>
          </a:p>
          <a:p>
            <a:pPr lvl="0"/>
            <a:r>
              <a:rPr lang="en-US" sz="1200" kern="1200" dirty="0">
                <a:solidFill>
                  <a:schemeClr val="tx1"/>
                </a:solidFill>
                <a:effectLst/>
                <a:latin typeface="+mn-lt"/>
                <a:ea typeface="+mn-ea"/>
                <a:cs typeface="+mn-cs"/>
              </a:rPr>
              <a:t>Task – Hours Live Here. Design Customer Dimension. Create Source for Customer. Verify Source to Target Mapping. Create ELT for Customer Dimension. Certify Customer Data.</a:t>
            </a:r>
          </a:p>
          <a:p>
            <a:pPr lvl="0"/>
            <a:r>
              <a:rPr lang="en-US" sz="1200" kern="1200" dirty="0">
                <a:solidFill>
                  <a:schemeClr val="tx1"/>
                </a:solidFill>
                <a:effectLst/>
                <a:latin typeface="+mn-lt"/>
                <a:ea typeface="+mn-ea"/>
                <a:cs typeface="+mn-cs"/>
              </a:rPr>
              <a:t>Bugs – use to track issues</a:t>
            </a:r>
          </a:p>
        </p:txBody>
      </p:sp>
      <p:sp>
        <p:nvSpPr>
          <p:cNvPr id="4" name="Slide Number Placeholder 3"/>
          <p:cNvSpPr>
            <a:spLocks noGrp="1"/>
          </p:cNvSpPr>
          <p:nvPr>
            <p:ph type="sldNum" sz="quarter" idx="10"/>
          </p:nvPr>
        </p:nvSpPr>
        <p:spPr/>
        <p:txBody>
          <a:bodyPr/>
          <a:lstStyle/>
          <a:p>
            <a:fld id="{360F9508-EB51-4B53-B821-0889E189E128}" type="slidenum">
              <a:rPr lang="en-US" smtClean="0"/>
              <a:t>14</a:t>
            </a:fld>
            <a:endParaRPr lang="en-US" dirty="0"/>
          </a:p>
        </p:txBody>
      </p:sp>
    </p:spTree>
    <p:extLst>
      <p:ext uri="{BB962C8B-B14F-4D97-AF65-F5344CB8AC3E}">
        <p14:creationId xmlns:p14="http://schemas.microsoft.com/office/powerpoint/2010/main" val="142574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16</a:t>
            </a:fld>
            <a:endParaRPr lang="en-US" dirty="0"/>
          </a:p>
        </p:txBody>
      </p:sp>
    </p:spTree>
    <p:extLst>
      <p:ext uri="{BB962C8B-B14F-4D97-AF65-F5344CB8AC3E}">
        <p14:creationId xmlns:p14="http://schemas.microsoft.com/office/powerpoint/2010/main" val="2753788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Epics - I want to Analyze Sales</a:t>
            </a:r>
          </a:p>
          <a:p>
            <a:pPr lvl="0"/>
            <a:r>
              <a:rPr lang="en-US" sz="1200" kern="1200" dirty="0">
                <a:solidFill>
                  <a:schemeClr val="tx1"/>
                </a:solidFill>
                <a:effectLst/>
                <a:latin typeface="+mn-lt"/>
                <a:ea typeface="+mn-ea"/>
                <a:cs typeface="+mn-cs"/>
              </a:rPr>
              <a:t>Features – I want to Analyze Profitability of my Sales OR I want Analyze my Customers based upon Sales</a:t>
            </a:r>
          </a:p>
          <a:p>
            <a:pPr lvl="0"/>
            <a:r>
              <a:rPr lang="en-US" sz="1200" kern="1200" dirty="0">
                <a:solidFill>
                  <a:schemeClr val="tx1"/>
                </a:solidFill>
                <a:effectLst/>
                <a:latin typeface="+mn-lt"/>
                <a:ea typeface="+mn-ea"/>
                <a:cs typeface="+mn-cs"/>
              </a:rPr>
              <a:t>User Stories – I want to Capture Data about my Customers. I want to Capture Data about my Products. I want to Capture Point of Sale Data</a:t>
            </a:r>
          </a:p>
          <a:p>
            <a:pPr lvl="0"/>
            <a:r>
              <a:rPr lang="en-US" sz="1200" kern="1200" dirty="0">
                <a:solidFill>
                  <a:schemeClr val="tx1"/>
                </a:solidFill>
                <a:effectLst/>
                <a:latin typeface="+mn-lt"/>
                <a:ea typeface="+mn-ea"/>
                <a:cs typeface="+mn-cs"/>
              </a:rPr>
              <a:t>Task – Hours Live Here. Design Customer Dimension. Create Source for Customer. Verify Source to Target Mapping. Create ELT for Customer Dimension. Certify Customer Data.</a:t>
            </a:r>
          </a:p>
          <a:p>
            <a:pPr lvl="0"/>
            <a:r>
              <a:rPr lang="en-US" sz="1200" kern="1200" dirty="0">
                <a:solidFill>
                  <a:schemeClr val="tx1"/>
                </a:solidFill>
                <a:effectLst/>
                <a:latin typeface="+mn-lt"/>
                <a:ea typeface="+mn-ea"/>
                <a:cs typeface="+mn-cs"/>
              </a:rPr>
              <a:t>Bugs – use to track issues</a:t>
            </a:r>
          </a:p>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17</a:t>
            </a:fld>
            <a:endParaRPr lang="en-US" dirty="0"/>
          </a:p>
        </p:txBody>
      </p:sp>
    </p:spTree>
    <p:extLst>
      <p:ext uri="{BB962C8B-B14F-4D97-AF65-F5344CB8AC3E}">
        <p14:creationId xmlns:p14="http://schemas.microsoft.com/office/powerpoint/2010/main" val="3241460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19</a:t>
            </a:fld>
            <a:endParaRPr lang="en-US" dirty="0"/>
          </a:p>
        </p:txBody>
      </p:sp>
    </p:spTree>
    <p:extLst>
      <p:ext uri="{BB962C8B-B14F-4D97-AF65-F5344CB8AC3E}">
        <p14:creationId xmlns:p14="http://schemas.microsoft.com/office/powerpoint/2010/main" val="361633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C885D5-146E-426D-951F-DCC942B7CAE8}" type="slidenum">
              <a:rPr lang="en-US" smtClean="0"/>
              <a:t>23</a:t>
            </a:fld>
            <a:endParaRPr lang="en-US"/>
          </a:p>
        </p:txBody>
      </p:sp>
    </p:spTree>
    <p:extLst>
      <p:ext uri="{BB962C8B-B14F-4D97-AF65-F5344CB8AC3E}">
        <p14:creationId xmlns:p14="http://schemas.microsoft.com/office/powerpoint/2010/main" val="573747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4</a:t>
            </a:fld>
            <a:endParaRPr lang="en-US" dirty="0"/>
          </a:p>
        </p:txBody>
      </p:sp>
    </p:spTree>
    <p:extLst>
      <p:ext uri="{BB962C8B-B14F-4D97-AF65-F5344CB8AC3E}">
        <p14:creationId xmlns:p14="http://schemas.microsoft.com/office/powerpoint/2010/main" val="82913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5</a:t>
            </a:fld>
            <a:endParaRPr lang="en-US" dirty="0"/>
          </a:p>
        </p:txBody>
      </p:sp>
    </p:spTree>
    <p:extLst>
      <p:ext uri="{BB962C8B-B14F-4D97-AF65-F5344CB8AC3E}">
        <p14:creationId xmlns:p14="http://schemas.microsoft.com/office/powerpoint/2010/main" val="190592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6</a:t>
            </a:fld>
            <a:endParaRPr lang="en-US" dirty="0"/>
          </a:p>
        </p:txBody>
      </p:sp>
    </p:spTree>
    <p:extLst>
      <p:ext uri="{BB962C8B-B14F-4D97-AF65-F5344CB8AC3E}">
        <p14:creationId xmlns:p14="http://schemas.microsoft.com/office/powerpoint/2010/main" val="130771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youth a sign hung our Scout Hut, Failing to Plan is Planning to Fail as the last part of the message got smaller and curved towards the bottom corner of sheet off the line.</a:t>
            </a:r>
          </a:p>
          <a:p>
            <a:endParaRPr lang="en-US" dirty="0"/>
          </a:p>
        </p:txBody>
      </p:sp>
      <p:sp>
        <p:nvSpPr>
          <p:cNvPr id="4" name="Slide Number Placeholder 3"/>
          <p:cNvSpPr>
            <a:spLocks noGrp="1"/>
          </p:cNvSpPr>
          <p:nvPr>
            <p:ph type="sldNum" sz="quarter" idx="5"/>
          </p:nvPr>
        </p:nvSpPr>
        <p:spPr/>
        <p:txBody>
          <a:bodyPr/>
          <a:lstStyle/>
          <a:p>
            <a:fld id="{4C240383-B9BC-44B0-87AF-1FE216F95644}" type="slidenum">
              <a:rPr lang="en-US" smtClean="0"/>
              <a:t>7</a:t>
            </a:fld>
            <a:endParaRPr lang="en-US"/>
          </a:p>
        </p:txBody>
      </p:sp>
    </p:spTree>
    <p:extLst>
      <p:ext uri="{BB962C8B-B14F-4D97-AF65-F5344CB8AC3E}">
        <p14:creationId xmlns:p14="http://schemas.microsoft.com/office/powerpoint/2010/main" val="163277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Sausage Making</a:t>
            </a:r>
          </a:p>
          <a:p>
            <a:r>
              <a:rPr lang="en-US" dirty="0"/>
              <a:t>Who Should Attend and Why</a:t>
            </a:r>
          </a:p>
          <a:p>
            <a:r>
              <a:rPr lang="en-US" dirty="0"/>
              <a:t>Every Developer</a:t>
            </a:r>
          </a:p>
          <a:p>
            <a:r>
              <a:rPr lang="en-US" dirty="0"/>
              <a:t>Project Manager</a:t>
            </a:r>
          </a:p>
          <a:p>
            <a:r>
              <a:rPr lang="en-US" dirty="0"/>
              <a:t>Tech Lead</a:t>
            </a:r>
          </a:p>
          <a:p>
            <a:r>
              <a:rPr lang="en-US" dirty="0"/>
              <a:t>Business Stakeholder</a:t>
            </a:r>
          </a:p>
        </p:txBody>
      </p:sp>
      <p:sp>
        <p:nvSpPr>
          <p:cNvPr id="4" name="Slide Number Placeholder 3"/>
          <p:cNvSpPr>
            <a:spLocks noGrp="1"/>
          </p:cNvSpPr>
          <p:nvPr>
            <p:ph type="sldNum" sz="quarter" idx="10"/>
          </p:nvPr>
        </p:nvSpPr>
        <p:spPr/>
        <p:txBody>
          <a:bodyPr/>
          <a:lstStyle/>
          <a:p>
            <a:fld id="{360F9508-EB51-4B53-B821-0889E189E128}" type="slidenum">
              <a:rPr lang="en-US" smtClean="0"/>
              <a:t>8</a:t>
            </a:fld>
            <a:endParaRPr lang="en-US" dirty="0"/>
          </a:p>
        </p:txBody>
      </p:sp>
    </p:spTree>
    <p:extLst>
      <p:ext uri="{BB962C8B-B14F-4D97-AF65-F5344CB8AC3E}">
        <p14:creationId xmlns:p14="http://schemas.microsoft.com/office/powerpoint/2010/main" val="42060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 Tasks Hours Yet</a:t>
            </a:r>
          </a:p>
          <a:p>
            <a:r>
              <a:rPr lang="en-US" dirty="0"/>
              <a:t>User Story Points 1,2,3,5,8,13</a:t>
            </a:r>
          </a:p>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9</a:t>
            </a:fld>
            <a:endParaRPr lang="en-US" dirty="0"/>
          </a:p>
        </p:txBody>
      </p:sp>
    </p:spTree>
    <p:extLst>
      <p:ext uri="{BB962C8B-B14F-4D97-AF65-F5344CB8AC3E}">
        <p14:creationId xmlns:p14="http://schemas.microsoft.com/office/powerpoint/2010/main" val="1312080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10</a:t>
            </a:fld>
            <a:endParaRPr lang="en-US" dirty="0"/>
          </a:p>
        </p:txBody>
      </p:sp>
    </p:spTree>
    <p:extLst>
      <p:ext uri="{BB962C8B-B14F-4D97-AF65-F5344CB8AC3E}">
        <p14:creationId xmlns:p14="http://schemas.microsoft.com/office/powerpoint/2010/main" val="766355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9508-EB51-4B53-B821-0889E189E128}" type="slidenum">
              <a:rPr lang="en-US" smtClean="0"/>
              <a:t>11</a:t>
            </a:fld>
            <a:endParaRPr lang="en-US" dirty="0"/>
          </a:p>
        </p:txBody>
      </p:sp>
    </p:spTree>
    <p:extLst>
      <p:ext uri="{BB962C8B-B14F-4D97-AF65-F5344CB8AC3E}">
        <p14:creationId xmlns:p14="http://schemas.microsoft.com/office/powerpoint/2010/main" val="1993382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image" Target="../media/image19.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2.emf"/><Relationship Id="rId4" Type="http://schemas.openxmlformats.org/officeDocument/2006/relationships/image" Target="../media/image22.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25.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9.emf"/><Relationship Id="rId4" Type="http://schemas.openxmlformats.org/officeDocument/2006/relationships/image" Target="../media/image28.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9.emf"/><Relationship Id="rId4" Type="http://schemas.openxmlformats.org/officeDocument/2006/relationships/image" Target="../media/image28.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DF48A-80CE-42B0-A1DB-AF6A86C2FDDC}"/>
              </a:ext>
            </a:extLst>
          </p:cNvPr>
          <p:cNvSpPr>
            <a:spLocks noGrp="1"/>
          </p:cNvSpPr>
          <p:nvPr>
            <p:ph type="ctrTitle" hasCustomPrompt="1"/>
          </p:nvPr>
        </p:nvSpPr>
        <p:spPr>
          <a:xfrm>
            <a:off x="0" y="2243138"/>
            <a:ext cx="7486650" cy="1412118"/>
          </a:xfrm>
          <a:prstGeom prst="rect">
            <a:avLst/>
          </a:prstGeom>
        </p:spPr>
        <p:txBody>
          <a:bodyPr anchor="ctr"/>
          <a:lstStyle>
            <a:lvl1pPr algn="ctr">
              <a:defRPr sz="5400"/>
            </a:lvl1pPr>
          </a:lstStyle>
          <a:p>
            <a:r>
              <a:rPr lang="en-US" dirty="0"/>
              <a:t>Add Title</a:t>
            </a:r>
          </a:p>
        </p:txBody>
      </p:sp>
      <p:sp>
        <p:nvSpPr>
          <p:cNvPr id="3" name="Subtitle 2">
            <a:extLst>
              <a:ext uri="{FF2B5EF4-FFF2-40B4-BE49-F238E27FC236}">
                <a16:creationId xmlns:a16="http://schemas.microsoft.com/office/drawing/2014/main" id="{38F3E5FB-6A64-4A5E-9518-3AF768D574DC}"/>
              </a:ext>
            </a:extLst>
          </p:cNvPr>
          <p:cNvSpPr>
            <a:spLocks noGrp="1"/>
          </p:cNvSpPr>
          <p:nvPr>
            <p:ph type="subTitle" idx="1" hasCustomPrompt="1"/>
          </p:nvPr>
        </p:nvSpPr>
        <p:spPr>
          <a:xfrm>
            <a:off x="5014912" y="6257924"/>
            <a:ext cx="7177087" cy="600075"/>
          </a:xfrm>
          <a:prstGeom prst="rect">
            <a:avLst/>
          </a:prstGeo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Contact Info</a:t>
            </a:r>
          </a:p>
        </p:txBody>
      </p:sp>
    </p:spTree>
    <p:extLst>
      <p:ext uri="{BB962C8B-B14F-4D97-AF65-F5344CB8AC3E}">
        <p14:creationId xmlns:p14="http://schemas.microsoft.com/office/powerpoint/2010/main" val="78014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65D0034A-DCFE-4184-8377-E5817236D7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7" name="Content Placeholder 4">
            <a:extLst>
              <a:ext uri="{FF2B5EF4-FFF2-40B4-BE49-F238E27FC236}">
                <a16:creationId xmlns:a16="http://schemas.microsoft.com/office/drawing/2014/main" id="{1761B6E0-2679-4F80-BAC2-9CE7FE350506}"/>
              </a:ext>
            </a:extLst>
          </p:cNvPr>
          <p:cNvSpPr>
            <a:spLocks noGrp="1"/>
          </p:cNvSpPr>
          <p:nvPr>
            <p:ph sz="half" idx="1"/>
          </p:nvPr>
        </p:nvSpPr>
        <p:spPr>
          <a:xfrm>
            <a:off x="838200" y="1825625"/>
            <a:ext cx="5181600" cy="3922032"/>
          </a:xfrm>
          <a:prstGeom prst="rect">
            <a:avLst/>
          </a:prstGeom>
        </p:spPr>
        <p:txBody>
          <a:bodyPr/>
          <a:lstStyle/>
          <a:p>
            <a:pPr lvl="0"/>
            <a:r>
              <a:rPr lang="en-US"/>
              <a:t>Click to edit Master text styles</a:t>
            </a:r>
          </a:p>
        </p:txBody>
      </p:sp>
      <p:sp>
        <p:nvSpPr>
          <p:cNvPr id="8" name="Content Placeholder 4">
            <a:extLst>
              <a:ext uri="{FF2B5EF4-FFF2-40B4-BE49-F238E27FC236}">
                <a16:creationId xmlns:a16="http://schemas.microsoft.com/office/drawing/2014/main" id="{0636A862-8156-4152-8522-E50879D1E6F2}"/>
              </a:ext>
            </a:extLst>
          </p:cNvPr>
          <p:cNvSpPr>
            <a:spLocks noGrp="1"/>
          </p:cNvSpPr>
          <p:nvPr>
            <p:ph sz="half" idx="10"/>
          </p:nvPr>
        </p:nvSpPr>
        <p:spPr>
          <a:xfrm>
            <a:off x="6172200" y="1825625"/>
            <a:ext cx="5181600" cy="392203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59503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969D929A-7C10-42CA-84DC-D47E8534D732}"/>
              </a:ext>
            </a:extLst>
          </p:cNvPr>
          <p:cNvSpPr>
            <a:spLocks noGrp="1"/>
          </p:cNvSpPr>
          <p:nvPr>
            <p:ph sz="half" idx="2" hasCustomPrompt="1"/>
          </p:nvPr>
        </p:nvSpPr>
        <p:spPr>
          <a:xfrm>
            <a:off x="476794" y="2272937"/>
            <a:ext cx="5181600" cy="3187337"/>
          </a:xfrm>
          <a:prstGeom prst="rect">
            <a:avLst/>
          </a:prstGeom>
        </p:spPr>
        <p:txBody>
          <a:bodyPr/>
          <a:lstStyle>
            <a:lvl1pPr>
              <a:defRPr>
                <a:solidFill>
                  <a:schemeClr val="bg1"/>
                </a:solidFill>
              </a:defRPr>
            </a:lvl1pPr>
          </a:lstStyle>
          <a:p>
            <a:r>
              <a:rPr lang="en-US" dirty="0"/>
              <a:t>Add Contact Info</a:t>
            </a:r>
          </a:p>
        </p:txBody>
      </p:sp>
    </p:spTree>
    <p:extLst>
      <p:ext uri="{BB962C8B-B14F-4D97-AF65-F5344CB8AC3E}">
        <p14:creationId xmlns:p14="http://schemas.microsoft.com/office/powerpoint/2010/main" val="287671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6420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89668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86810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4574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F70CC66B-C305-43D0-8E1F-7CC621FF386B}"/>
              </a:ext>
            </a:extLst>
          </p:cNvPr>
          <p:cNvSpPr>
            <a:spLocks noGrp="1"/>
          </p:cNvSpPr>
          <p:nvPr>
            <p:ph idx="1"/>
          </p:nvPr>
        </p:nvSpPr>
        <p:spPr>
          <a:xfrm>
            <a:off x="838200" y="1825625"/>
            <a:ext cx="10515600" cy="3922032"/>
          </a:xfrm>
          <a:prstGeom prst="rect">
            <a:avLst/>
          </a:prstGeom>
        </p:spPr>
        <p:txBody>
          <a:bodyPr/>
          <a:lstStyle/>
          <a:p>
            <a:pPr lvl="0"/>
            <a:r>
              <a:rPr lang="en-US"/>
              <a:t>Click to edit Master text styles</a:t>
            </a:r>
          </a:p>
        </p:txBody>
      </p:sp>
      <p:sp>
        <p:nvSpPr>
          <p:cNvPr id="5" name="Title 3">
            <a:extLst>
              <a:ext uri="{FF2B5EF4-FFF2-40B4-BE49-F238E27FC236}">
                <a16:creationId xmlns:a16="http://schemas.microsoft.com/office/drawing/2014/main" id="{4117CD63-060A-4267-A499-A04848C6B5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49889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75FA43B-43C3-45B7-8F87-F5683F350D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4">
            <a:extLst>
              <a:ext uri="{FF2B5EF4-FFF2-40B4-BE49-F238E27FC236}">
                <a16:creationId xmlns:a16="http://schemas.microsoft.com/office/drawing/2014/main" id="{593CB919-4768-43B8-BDD6-4AAD9EC4E5CF}"/>
              </a:ext>
            </a:extLst>
          </p:cNvPr>
          <p:cNvSpPr>
            <a:spLocks noGrp="1"/>
          </p:cNvSpPr>
          <p:nvPr>
            <p:ph sz="half" idx="1"/>
          </p:nvPr>
        </p:nvSpPr>
        <p:spPr>
          <a:xfrm>
            <a:off x="838200" y="1825625"/>
            <a:ext cx="5181600" cy="3922032"/>
          </a:xfrm>
          <a:prstGeom prst="rect">
            <a:avLst/>
          </a:prstGeom>
        </p:spPr>
        <p:txBody>
          <a:bodyPr/>
          <a:lstStyle/>
          <a:p>
            <a:pPr lvl="0"/>
            <a:r>
              <a:rPr lang="en-US"/>
              <a:t>Click to edit Master text styles</a:t>
            </a:r>
          </a:p>
        </p:txBody>
      </p:sp>
      <p:sp>
        <p:nvSpPr>
          <p:cNvPr id="4" name="Content Placeholder 5">
            <a:extLst>
              <a:ext uri="{FF2B5EF4-FFF2-40B4-BE49-F238E27FC236}">
                <a16:creationId xmlns:a16="http://schemas.microsoft.com/office/drawing/2014/main" id="{159111FB-4E76-4F33-A610-DC7BE2C38BCC}"/>
              </a:ext>
            </a:extLst>
          </p:cNvPr>
          <p:cNvSpPr>
            <a:spLocks noGrp="1"/>
          </p:cNvSpPr>
          <p:nvPr>
            <p:ph sz="half" idx="2"/>
          </p:nvPr>
        </p:nvSpPr>
        <p:spPr>
          <a:xfrm>
            <a:off x="6172200" y="1825625"/>
            <a:ext cx="5181600" cy="392203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208215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2D2C056-D156-4BC7-BE8B-9A229CBA35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7" name="Content Placeholder 4">
            <a:extLst>
              <a:ext uri="{FF2B5EF4-FFF2-40B4-BE49-F238E27FC236}">
                <a16:creationId xmlns:a16="http://schemas.microsoft.com/office/drawing/2014/main" id="{D735C4BE-1C97-4DFA-AC15-DF130FA79C70}"/>
              </a:ext>
            </a:extLst>
          </p:cNvPr>
          <p:cNvSpPr>
            <a:spLocks noGrp="1"/>
          </p:cNvSpPr>
          <p:nvPr>
            <p:ph idx="1"/>
          </p:nvPr>
        </p:nvSpPr>
        <p:spPr>
          <a:xfrm>
            <a:off x="838200" y="1825625"/>
            <a:ext cx="10515600" cy="392203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93253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4">
            <a:extLst>
              <a:ext uri="{FF2B5EF4-FFF2-40B4-BE49-F238E27FC236}">
                <a16:creationId xmlns:a16="http://schemas.microsoft.com/office/drawing/2014/main" id="{50F932C9-1236-4D38-9C29-714577CACE8A}"/>
              </a:ext>
            </a:extLst>
          </p:cNvPr>
          <p:cNvSpPr>
            <a:spLocks noGrp="1"/>
          </p:cNvSpPr>
          <p:nvPr>
            <p:ph sz="half" idx="1" hasCustomPrompt="1"/>
          </p:nvPr>
        </p:nvSpPr>
        <p:spPr>
          <a:xfrm>
            <a:off x="1410788" y="3866605"/>
            <a:ext cx="4609011" cy="1776549"/>
          </a:xfrm>
          <a:prstGeom prst="rect">
            <a:avLst/>
          </a:prstGeom>
        </p:spPr>
        <p:txBody>
          <a:bodyPr/>
          <a:lstStyle>
            <a:lvl1pPr>
              <a:defRPr/>
            </a:lvl1pPr>
          </a:lstStyle>
          <a:p>
            <a:r>
              <a:rPr lang="en-US" dirty="0"/>
              <a:t>Add Text</a:t>
            </a:r>
          </a:p>
        </p:txBody>
      </p:sp>
      <p:sp>
        <p:nvSpPr>
          <p:cNvPr id="8" name="Content Placeholder 4">
            <a:extLst>
              <a:ext uri="{FF2B5EF4-FFF2-40B4-BE49-F238E27FC236}">
                <a16:creationId xmlns:a16="http://schemas.microsoft.com/office/drawing/2014/main" id="{F086D21F-5279-4FBD-8A49-090CC04C301E}"/>
              </a:ext>
            </a:extLst>
          </p:cNvPr>
          <p:cNvSpPr>
            <a:spLocks noGrp="1"/>
          </p:cNvSpPr>
          <p:nvPr>
            <p:ph sz="half" idx="10" hasCustomPrompt="1"/>
          </p:nvPr>
        </p:nvSpPr>
        <p:spPr>
          <a:xfrm>
            <a:off x="6172201" y="3866605"/>
            <a:ext cx="4609011" cy="1776549"/>
          </a:xfrm>
          <a:prstGeom prst="rect">
            <a:avLst/>
          </a:prstGeom>
        </p:spPr>
        <p:txBody>
          <a:bodyPr/>
          <a:lstStyle>
            <a:lvl1pPr>
              <a:defRPr/>
            </a:lvl1pPr>
          </a:lstStyle>
          <a:p>
            <a:r>
              <a:rPr lang="en-US" dirty="0"/>
              <a:t>Add Text</a:t>
            </a:r>
          </a:p>
        </p:txBody>
      </p:sp>
    </p:spTree>
    <p:extLst>
      <p:ext uri="{BB962C8B-B14F-4D97-AF65-F5344CB8AC3E}">
        <p14:creationId xmlns:p14="http://schemas.microsoft.com/office/powerpoint/2010/main" val="2623130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BA85CEA-B1AF-4B76-A42C-5191CD8CE7C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8" name="Text Placeholder 5">
            <a:extLst>
              <a:ext uri="{FF2B5EF4-FFF2-40B4-BE49-F238E27FC236}">
                <a16:creationId xmlns:a16="http://schemas.microsoft.com/office/drawing/2014/main" id="{3AAD1514-A419-4148-863C-CAED8DA1FF4D}"/>
              </a:ext>
            </a:extLst>
          </p:cNvPr>
          <p:cNvSpPr>
            <a:spLocks noGrp="1"/>
          </p:cNvSpPr>
          <p:nvPr>
            <p:ph type="body" idx="1"/>
          </p:nvPr>
        </p:nvSpPr>
        <p:spPr>
          <a:xfrm>
            <a:off x="839788" y="1681163"/>
            <a:ext cx="5157787" cy="823912"/>
          </a:xfrm>
          <a:prstGeom prst="rect">
            <a:avLst/>
          </a:prstGeom>
        </p:spPr>
        <p:txBody>
          <a:bodyPr/>
          <a:lstStyle/>
          <a:p>
            <a:pPr lvl="0"/>
            <a:r>
              <a:rPr lang="en-US"/>
              <a:t>Click to edit Master text styles</a:t>
            </a:r>
          </a:p>
        </p:txBody>
      </p:sp>
      <p:sp>
        <p:nvSpPr>
          <p:cNvPr id="9" name="Text Placeholder 7">
            <a:extLst>
              <a:ext uri="{FF2B5EF4-FFF2-40B4-BE49-F238E27FC236}">
                <a16:creationId xmlns:a16="http://schemas.microsoft.com/office/drawing/2014/main" id="{143B38E0-A35A-41F7-8A75-EF8DC12C4DC9}"/>
              </a:ext>
            </a:extLst>
          </p:cNvPr>
          <p:cNvSpPr>
            <a:spLocks noGrp="1"/>
          </p:cNvSpPr>
          <p:nvPr>
            <p:ph type="body" sz="quarter" idx="3"/>
          </p:nvPr>
        </p:nvSpPr>
        <p:spPr>
          <a:xfrm>
            <a:off x="6172200" y="1681163"/>
            <a:ext cx="5183188" cy="823912"/>
          </a:xfrm>
          <a:prstGeom prst="rect">
            <a:avLst/>
          </a:prstGeom>
        </p:spPr>
        <p:txBody>
          <a:bodyPr/>
          <a:lstStyle/>
          <a:p>
            <a:pPr lvl="0"/>
            <a:r>
              <a:rPr lang="en-US"/>
              <a:t>Click to edit Master text styles</a:t>
            </a:r>
          </a:p>
        </p:txBody>
      </p:sp>
      <p:sp>
        <p:nvSpPr>
          <p:cNvPr id="10" name="Content Placeholder 6">
            <a:extLst>
              <a:ext uri="{FF2B5EF4-FFF2-40B4-BE49-F238E27FC236}">
                <a16:creationId xmlns:a16="http://schemas.microsoft.com/office/drawing/2014/main" id="{03FFC11D-1F36-4A28-9C13-D5F8B1B7B464}"/>
              </a:ext>
            </a:extLst>
          </p:cNvPr>
          <p:cNvSpPr>
            <a:spLocks noGrp="1"/>
          </p:cNvSpPr>
          <p:nvPr>
            <p:ph sz="half" idx="2"/>
          </p:nvPr>
        </p:nvSpPr>
        <p:spPr>
          <a:xfrm>
            <a:off x="839788" y="2505075"/>
            <a:ext cx="5157787" cy="3229519"/>
          </a:xfrm>
          <a:prstGeom prst="rect">
            <a:avLst/>
          </a:prstGeom>
        </p:spPr>
        <p:txBody>
          <a:bodyPr/>
          <a:lstStyle/>
          <a:p>
            <a:pPr lvl="0"/>
            <a:r>
              <a:rPr lang="en-US"/>
              <a:t>Click to edit Master text styles</a:t>
            </a:r>
          </a:p>
        </p:txBody>
      </p:sp>
      <p:sp>
        <p:nvSpPr>
          <p:cNvPr id="11" name="Content Placeholder 8">
            <a:extLst>
              <a:ext uri="{FF2B5EF4-FFF2-40B4-BE49-F238E27FC236}">
                <a16:creationId xmlns:a16="http://schemas.microsoft.com/office/drawing/2014/main" id="{AE10DE24-1814-48D5-973D-208B1400B4D3}"/>
              </a:ext>
            </a:extLst>
          </p:cNvPr>
          <p:cNvSpPr>
            <a:spLocks noGrp="1"/>
          </p:cNvSpPr>
          <p:nvPr>
            <p:ph sz="quarter" idx="4"/>
          </p:nvPr>
        </p:nvSpPr>
        <p:spPr>
          <a:xfrm>
            <a:off x="6172200" y="2505075"/>
            <a:ext cx="5183188" cy="3229519"/>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1609965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04ED836A-35D8-450A-882D-6D3E1E0DD81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10" name="Text Placeholder 5">
            <a:extLst>
              <a:ext uri="{FF2B5EF4-FFF2-40B4-BE49-F238E27FC236}">
                <a16:creationId xmlns:a16="http://schemas.microsoft.com/office/drawing/2014/main" id="{EB008A22-B3F2-4E72-A3AC-4398788D70F5}"/>
              </a:ext>
            </a:extLst>
          </p:cNvPr>
          <p:cNvSpPr>
            <a:spLocks noGrp="1"/>
          </p:cNvSpPr>
          <p:nvPr>
            <p:ph type="body" idx="1"/>
          </p:nvPr>
        </p:nvSpPr>
        <p:spPr>
          <a:xfrm>
            <a:off x="839788" y="1681163"/>
            <a:ext cx="5157787" cy="823912"/>
          </a:xfrm>
          <a:prstGeom prst="rect">
            <a:avLst/>
          </a:prstGeom>
        </p:spPr>
        <p:txBody>
          <a:bodyPr/>
          <a:lstStyle/>
          <a:p>
            <a:pPr lvl="0"/>
            <a:r>
              <a:rPr lang="en-US"/>
              <a:t>Click to edit Master text styles</a:t>
            </a:r>
          </a:p>
        </p:txBody>
      </p:sp>
      <p:sp>
        <p:nvSpPr>
          <p:cNvPr id="11" name="Content Placeholder 6">
            <a:extLst>
              <a:ext uri="{FF2B5EF4-FFF2-40B4-BE49-F238E27FC236}">
                <a16:creationId xmlns:a16="http://schemas.microsoft.com/office/drawing/2014/main" id="{B24CF0DB-C50E-4F3A-955D-77129696096B}"/>
              </a:ext>
            </a:extLst>
          </p:cNvPr>
          <p:cNvSpPr>
            <a:spLocks noGrp="1"/>
          </p:cNvSpPr>
          <p:nvPr>
            <p:ph sz="half" idx="2"/>
          </p:nvPr>
        </p:nvSpPr>
        <p:spPr>
          <a:xfrm>
            <a:off x="839788" y="2505075"/>
            <a:ext cx="5157787" cy="3229519"/>
          </a:xfrm>
          <a:prstGeom prst="rect">
            <a:avLst/>
          </a:prstGeom>
        </p:spPr>
        <p:txBody>
          <a:bodyPr/>
          <a:lstStyle/>
          <a:p>
            <a:pPr lvl="0"/>
            <a:r>
              <a:rPr lang="en-US"/>
              <a:t>Click to edit Master text styles</a:t>
            </a:r>
          </a:p>
        </p:txBody>
      </p:sp>
      <p:sp>
        <p:nvSpPr>
          <p:cNvPr id="12" name="Text Placeholder 7">
            <a:extLst>
              <a:ext uri="{FF2B5EF4-FFF2-40B4-BE49-F238E27FC236}">
                <a16:creationId xmlns:a16="http://schemas.microsoft.com/office/drawing/2014/main" id="{68021920-2FDD-4F95-AB7B-07E28BA6F48F}"/>
              </a:ext>
            </a:extLst>
          </p:cNvPr>
          <p:cNvSpPr>
            <a:spLocks noGrp="1"/>
          </p:cNvSpPr>
          <p:nvPr>
            <p:ph type="body" sz="quarter" idx="3"/>
          </p:nvPr>
        </p:nvSpPr>
        <p:spPr>
          <a:xfrm>
            <a:off x="6172200" y="1681163"/>
            <a:ext cx="5183188" cy="823912"/>
          </a:xfrm>
          <a:prstGeom prst="rect">
            <a:avLst/>
          </a:prstGeom>
        </p:spPr>
        <p:txBody>
          <a:bodyPr/>
          <a:lstStyle/>
          <a:p>
            <a:pPr lvl="0"/>
            <a:r>
              <a:rPr lang="en-US"/>
              <a:t>Click to edit Master text styles</a:t>
            </a:r>
          </a:p>
        </p:txBody>
      </p:sp>
      <p:sp>
        <p:nvSpPr>
          <p:cNvPr id="13" name="Content Placeholder 6">
            <a:extLst>
              <a:ext uri="{FF2B5EF4-FFF2-40B4-BE49-F238E27FC236}">
                <a16:creationId xmlns:a16="http://schemas.microsoft.com/office/drawing/2014/main" id="{74BDFBD2-089D-4233-9C1D-7CDE12C4D561}"/>
              </a:ext>
            </a:extLst>
          </p:cNvPr>
          <p:cNvSpPr>
            <a:spLocks noGrp="1"/>
          </p:cNvSpPr>
          <p:nvPr>
            <p:ph sz="half" idx="10"/>
          </p:nvPr>
        </p:nvSpPr>
        <p:spPr>
          <a:xfrm>
            <a:off x="6184900" y="2505074"/>
            <a:ext cx="5157787" cy="3229519"/>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2282568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13CBDB9A-B2E2-4F75-A7AA-9D7BA4C532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9" name="Content Placeholder 4">
            <a:extLst>
              <a:ext uri="{FF2B5EF4-FFF2-40B4-BE49-F238E27FC236}">
                <a16:creationId xmlns:a16="http://schemas.microsoft.com/office/drawing/2014/main" id="{2F813416-B86A-4C77-B92D-819FF816CE79}"/>
              </a:ext>
            </a:extLst>
          </p:cNvPr>
          <p:cNvSpPr>
            <a:spLocks noGrp="1"/>
          </p:cNvSpPr>
          <p:nvPr>
            <p:ph idx="1"/>
          </p:nvPr>
        </p:nvSpPr>
        <p:spPr>
          <a:xfrm>
            <a:off x="838200" y="1825625"/>
            <a:ext cx="10515600" cy="392203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398968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9A5E9E46-B299-4492-AC93-391254F820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11" name="Content Placeholder 4">
            <a:extLst>
              <a:ext uri="{FF2B5EF4-FFF2-40B4-BE49-F238E27FC236}">
                <a16:creationId xmlns:a16="http://schemas.microsoft.com/office/drawing/2014/main" id="{4AE0BC92-FAE0-484F-ABA7-3154BBF6B73C}"/>
              </a:ext>
            </a:extLst>
          </p:cNvPr>
          <p:cNvSpPr>
            <a:spLocks noGrp="1"/>
          </p:cNvSpPr>
          <p:nvPr>
            <p:ph sz="half" idx="1"/>
          </p:nvPr>
        </p:nvSpPr>
        <p:spPr>
          <a:xfrm>
            <a:off x="838200" y="1825625"/>
            <a:ext cx="5181600" cy="3922032"/>
          </a:xfrm>
          <a:prstGeom prst="rect">
            <a:avLst/>
          </a:prstGeom>
        </p:spPr>
        <p:txBody>
          <a:bodyPr/>
          <a:lstStyle/>
          <a:p>
            <a:pPr lvl="0"/>
            <a:r>
              <a:rPr lang="en-US"/>
              <a:t>Click to edit Master text styles</a:t>
            </a:r>
          </a:p>
        </p:txBody>
      </p:sp>
      <p:sp>
        <p:nvSpPr>
          <p:cNvPr id="12" name="Content Placeholder 4">
            <a:extLst>
              <a:ext uri="{FF2B5EF4-FFF2-40B4-BE49-F238E27FC236}">
                <a16:creationId xmlns:a16="http://schemas.microsoft.com/office/drawing/2014/main" id="{87605855-E7E7-43E4-99D8-69DCB364BC2D}"/>
              </a:ext>
            </a:extLst>
          </p:cNvPr>
          <p:cNvSpPr>
            <a:spLocks noGrp="1"/>
          </p:cNvSpPr>
          <p:nvPr>
            <p:ph sz="half" idx="10"/>
          </p:nvPr>
        </p:nvSpPr>
        <p:spPr>
          <a:xfrm>
            <a:off x="6172200" y="1825625"/>
            <a:ext cx="5181600" cy="3922032"/>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3286936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1">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ECE21E-DA3A-49C1-A794-A66CD32A7B8D}"/>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9BBE763D-25EF-4528-BB5C-8DFFBE5F7346}"/>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4" name="Subtitle 2">
            <a:extLst>
              <a:ext uri="{FF2B5EF4-FFF2-40B4-BE49-F238E27FC236}">
                <a16:creationId xmlns:a16="http://schemas.microsoft.com/office/drawing/2014/main" id="{1ED09802-BF2E-4847-89B6-A7DE6EDB38FA}"/>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5" name="Picture Placeholder 5" descr="A group of clouds in the sky&#10;&#10;Description automatically generated">
            <a:extLst>
              <a:ext uri="{FF2B5EF4-FFF2-40B4-BE49-F238E27FC236}">
                <a16:creationId xmlns:a16="http://schemas.microsoft.com/office/drawing/2014/main" id="{BB516B6B-894F-4B7E-8845-DAF2E5FFD557}"/>
              </a:ext>
            </a:extLst>
          </p:cNvPr>
          <p:cNvPicPr>
            <a:picLocks noChangeAspect="1"/>
          </p:cNvPicPr>
          <p:nvPr userDrawn="1"/>
        </p:nvPicPr>
        <p:blipFill>
          <a:blip r:embed="rId32"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6" name="Triangle 10">
            <a:extLst>
              <a:ext uri="{FF2B5EF4-FFF2-40B4-BE49-F238E27FC236}">
                <a16:creationId xmlns:a16="http://schemas.microsoft.com/office/drawing/2014/main" id="{396DB627-8C66-4E80-B782-D47E3D47809C}"/>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43AC30A0-731E-44AD-B818-8D1435D33086}"/>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5C62EA7-93A7-4C3F-97EE-6C57CA847DA4}"/>
              </a:ext>
            </a:extLst>
          </p:cNvPr>
          <p:cNvPicPr>
            <a:picLocks noChangeAspect="1"/>
          </p:cNvPicPr>
          <p:nvPr userDrawn="1"/>
        </p:nvPicPr>
        <p:blipFill>
          <a:blip r:embed="rId3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0796131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49" r:id="rId16"/>
    <p:sldLayoutId id="2147483651" r:id="rId17"/>
    <p:sldLayoutId id="2147483659" r:id="rId18"/>
    <p:sldLayoutId id="2147483660" r:id="rId19"/>
    <p:sldLayoutId id="2147483653" r:id="rId20"/>
    <p:sldLayoutId id="2147483661" r:id="rId21"/>
    <p:sldLayoutId id="2147483654" r:id="rId22"/>
    <p:sldLayoutId id="2147483663" r:id="rId23"/>
    <p:sldLayoutId id="2147483656" r:id="rId24"/>
    <p:sldLayoutId id="2147483664" r:id="rId25"/>
    <p:sldLayoutId id="2147483657" r:id="rId26"/>
    <p:sldLayoutId id="2147483665" r:id="rId27"/>
    <p:sldLayoutId id="2147483666" r:id="rId28"/>
    <p:sldLayoutId id="2147483667" r:id="rId29"/>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5.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hyperlink" Target="http://blog.pragmaticworks.com/choosing-the-right-tools-for-elt-workloads-in-the-cloud" TargetMode="External"/><Relationship Id="rId2" Type="http://schemas.openxmlformats.org/officeDocument/2006/relationships/hyperlink" Target="https://docs.microsoft.com/en-us/azure/devops/boards/get-started/?view=azure-devop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8813BC-C708-493E-9A12-EA2467DB2267}"/>
              </a:ext>
            </a:extLst>
          </p:cNvPr>
          <p:cNvSpPr>
            <a:spLocks noGrp="1"/>
          </p:cNvSpPr>
          <p:nvPr>
            <p:ph type="ctrTitle"/>
          </p:nvPr>
        </p:nvSpPr>
        <p:spPr>
          <a:xfrm>
            <a:off x="733269" y="3872571"/>
            <a:ext cx="8275820" cy="837089"/>
          </a:xfrm>
        </p:spPr>
        <p:txBody>
          <a:bodyPr>
            <a:normAutofit fontScale="90000"/>
          </a:bodyPr>
          <a:lstStyle/>
          <a:p>
            <a:br>
              <a:rPr lang="en-US" dirty="0"/>
            </a:br>
            <a:r>
              <a:rPr lang="en-US" dirty="0"/>
              <a:t>Controlling Project Chaos with Azure DevOps</a:t>
            </a:r>
          </a:p>
        </p:txBody>
      </p:sp>
      <p:sp>
        <p:nvSpPr>
          <p:cNvPr id="2" name="Text Placeholder 1">
            <a:extLst>
              <a:ext uri="{FF2B5EF4-FFF2-40B4-BE49-F238E27FC236}">
                <a16:creationId xmlns:a16="http://schemas.microsoft.com/office/drawing/2014/main" id="{97FCDDA2-4C81-4C71-A782-DAFDE2A2C505}"/>
              </a:ext>
            </a:extLst>
          </p:cNvPr>
          <p:cNvSpPr>
            <a:spLocks noGrp="1"/>
          </p:cNvSpPr>
          <p:nvPr>
            <p:ph type="subTitle" idx="1"/>
          </p:nvPr>
        </p:nvSpPr>
        <p:spPr>
          <a:xfrm>
            <a:off x="733269" y="4709660"/>
            <a:ext cx="6671872" cy="1841041"/>
          </a:xfrm>
        </p:spPr>
        <p:txBody>
          <a:bodyPr/>
          <a:lstStyle/>
          <a:p>
            <a:r>
              <a:rPr lang="en-US" dirty="0"/>
              <a:t>Michael French</a:t>
            </a:r>
          </a:p>
          <a:p>
            <a:r>
              <a:rPr lang="en-US" dirty="0"/>
              <a:t>Principal Consultant</a:t>
            </a:r>
          </a:p>
          <a:p>
            <a:endParaRPr lang="en-US" dirty="0"/>
          </a:p>
          <a:p>
            <a:r>
              <a:rPr lang="en-US" dirty="0"/>
              <a:t>2/4/2020</a:t>
            </a:r>
          </a:p>
        </p:txBody>
      </p:sp>
    </p:spTree>
    <p:extLst>
      <p:ext uri="{BB962C8B-B14F-4D97-AF65-F5344CB8AC3E}">
        <p14:creationId xmlns:p14="http://schemas.microsoft.com/office/powerpoint/2010/main" val="1487213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User Acceptance</a:t>
            </a:r>
          </a:p>
        </p:txBody>
      </p:sp>
      <p:grpSp>
        <p:nvGrpSpPr>
          <p:cNvPr id="12" name="Group 11"/>
          <p:cNvGrpSpPr/>
          <p:nvPr/>
        </p:nvGrpSpPr>
        <p:grpSpPr>
          <a:xfrm>
            <a:off x="5088930" y="1172151"/>
            <a:ext cx="5425673" cy="4826729"/>
            <a:chOff x="4419927" y="1582633"/>
            <a:chExt cx="4094966" cy="3704967"/>
          </a:xfrm>
        </p:grpSpPr>
        <p:cxnSp>
          <p:nvCxnSpPr>
            <p:cNvPr id="46" name="Straight Connector 45"/>
            <p:cNvCxnSpPr>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7"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From Sprint 1</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Increased End User Adoption</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Business Certified Data</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Deliver What They Want</a:t>
              </a:r>
            </a:p>
          </p:txBody>
        </p:sp>
        <p:sp>
          <p:nvSpPr>
            <p:cNvPr id="66" name="Rectangle 65"/>
            <p:cNvSpPr/>
            <p:nvPr/>
          </p:nvSpPr>
          <p:spPr>
            <a:xfrm>
              <a:off x="4853915" y="498047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Documented Stakeholder Signoff</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10</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328933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Scope Creep</a:t>
            </a:r>
          </a:p>
        </p:txBody>
      </p:sp>
      <p:grpSp>
        <p:nvGrpSpPr>
          <p:cNvPr id="12" name="Group 11"/>
          <p:cNvGrpSpPr/>
          <p:nvPr/>
        </p:nvGrpSpPr>
        <p:grpSpPr>
          <a:xfrm>
            <a:off x="5088930" y="1172151"/>
            <a:ext cx="5425673" cy="4826729"/>
            <a:chOff x="4419927" y="1582633"/>
            <a:chExt cx="4094966" cy="3704967"/>
          </a:xfrm>
        </p:grpSpPr>
        <p:cxnSp>
          <p:nvCxnSpPr>
            <p:cNvPr id="46" name="Straight Connector 45"/>
            <p:cNvCxnSpPr>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7"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New Requirements</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Effects of Bug Fixes</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Timeline Goals</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Extensions and More Hours</a:t>
              </a:r>
            </a:p>
          </p:txBody>
        </p:sp>
        <p:sp>
          <p:nvSpPr>
            <p:cNvPr id="66" name="Rectangle 65"/>
            <p:cNvSpPr/>
            <p:nvPr/>
          </p:nvSpPr>
          <p:spPr>
            <a:xfrm>
              <a:off x="4853915" y="498047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Additional Resources</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11</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425510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Other Benefits</a:t>
            </a:r>
          </a:p>
        </p:txBody>
      </p:sp>
      <p:grpSp>
        <p:nvGrpSpPr>
          <p:cNvPr id="12" name="Group 11"/>
          <p:cNvGrpSpPr/>
          <p:nvPr/>
        </p:nvGrpSpPr>
        <p:grpSpPr>
          <a:xfrm>
            <a:off x="5380478" y="1320662"/>
            <a:ext cx="5413573" cy="4770767"/>
            <a:chOff x="4419926" y="1582633"/>
            <a:chExt cx="4085833" cy="3662011"/>
          </a:xfrm>
        </p:grpSpPr>
        <p:cxnSp>
          <p:nvCxnSpPr>
            <p:cNvPr id="46" name="Straight Connector 45"/>
            <p:cNvCxnSpPr>
              <a:cxnSpLocks/>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6"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GitHub Integration</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Code Churn</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Task Workflow History</a:t>
              </a:r>
            </a:p>
          </p:txBody>
        </p:sp>
        <p:sp>
          <p:nvSpPr>
            <p:cNvPr id="61" name="Rectangle 60"/>
            <p:cNvSpPr/>
            <p:nvPr/>
          </p:nvSpPr>
          <p:spPr>
            <a:xfrm>
              <a:off x="4844781" y="4060486"/>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Maintain Team Direction </a:t>
              </a:r>
            </a:p>
          </p:txBody>
        </p:sp>
        <p:sp>
          <p:nvSpPr>
            <p:cNvPr id="66" name="Rectangle 65"/>
            <p:cNvSpPr/>
            <p:nvPr/>
          </p:nvSpPr>
          <p:spPr>
            <a:xfrm>
              <a:off x="4844781" y="4915209"/>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Bug Tracking and Prioritization</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12</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29654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2636" y="2241545"/>
            <a:ext cx="3747842" cy="584775"/>
          </a:xfrm>
          <a:prstGeom prst="rect">
            <a:avLst/>
          </a:prstGeom>
          <a:noFill/>
        </p:spPr>
        <p:txBody>
          <a:bodyPr wrap="square" rtlCol="0">
            <a:spAutoFit/>
          </a:bodyPr>
          <a:lstStyle/>
          <a:p>
            <a:pPr algn="ctr"/>
            <a:r>
              <a:rPr lang="en-US" sz="3200" b="1" dirty="0">
                <a:solidFill>
                  <a:schemeClr val="accent1">
                    <a:lumMod val="40000"/>
                    <a:lumOff val="60000"/>
                  </a:schemeClr>
                </a:solidFill>
                <a:latin typeface="Calibri" pitchFamily="34" charset="0"/>
                <a:ea typeface="Roboto Th" pitchFamily="2" charset="0"/>
              </a:rPr>
              <a:t>INTRODUCTION</a:t>
            </a:r>
          </a:p>
        </p:txBody>
      </p:sp>
      <p:grpSp>
        <p:nvGrpSpPr>
          <p:cNvPr id="12" name="Group 11"/>
          <p:cNvGrpSpPr/>
          <p:nvPr/>
        </p:nvGrpSpPr>
        <p:grpSpPr>
          <a:xfrm>
            <a:off x="5380478" y="1112332"/>
            <a:ext cx="5683393" cy="3106923"/>
            <a:chOff x="4419927" y="1422720"/>
            <a:chExt cx="4289477" cy="2384855"/>
          </a:xfrm>
        </p:grpSpPr>
        <p:cxnSp>
          <p:nvCxnSpPr>
            <p:cNvPr id="46" name="Straight Connector 45"/>
            <p:cNvCxnSpPr>
              <a:cxnSpLocks/>
              <a:endCxn id="49" idx="4"/>
            </p:cNvCxnSpPr>
            <p:nvPr/>
          </p:nvCxnSpPr>
          <p:spPr>
            <a:xfrm>
              <a:off x="4530532" y="1686886"/>
              <a:ext cx="0" cy="186635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3" name="TextBox 52"/>
            <p:cNvSpPr txBox="1"/>
            <p:nvPr/>
          </p:nvSpPr>
          <p:spPr>
            <a:xfrm>
              <a:off x="4824133" y="2638625"/>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r>
                <a:rPr lang="en-US" sz="1800" dirty="0">
                  <a:solidFill>
                    <a:schemeClr val="accent2"/>
                  </a:solidFill>
                  <a:latin typeface="Calibri" pitchFamily="34" charset="0"/>
                </a:rPr>
                <a:t>Basics of Project Planning</a:t>
              </a:r>
            </a:p>
          </p:txBody>
        </p:sp>
        <p:sp>
          <p:nvSpPr>
            <p:cNvPr id="54" name="Rectangle 53"/>
            <p:cNvSpPr/>
            <p:nvPr/>
          </p:nvSpPr>
          <p:spPr>
            <a:xfrm>
              <a:off x="4824133" y="2357906"/>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Azure DevOps Overview</a:t>
              </a:r>
            </a:p>
          </p:txBody>
        </p:sp>
        <p:sp>
          <p:nvSpPr>
            <p:cNvPr id="55" name="TextBox 54"/>
            <p:cNvSpPr txBox="1"/>
            <p:nvPr/>
          </p:nvSpPr>
          <p:spPr>
            <a:xfrm>
              <a:off x="4824133" y="1698070"/>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lumMod val="40000"/>
                      <a:lumOff val="60000"/>
                    </a:schemeClr>
                  </a:solidFill>
                  <a:latin typeface="Calibri" pitchFamily="34" charset="0"/>
                  <a:ea typeface="+mn-ea"/>
                </a:rPr>
                <a:t>Modified Agile</a:t>
              </a:r>
            </a:p>
          </p:txBody>
        </p:sp>
        <p:sp>
          <p:nvSpPr>
            <p:cNvPr id="56" name="Rectangle 55"/>
            <p:cNvSpPr/>
            <p:nvPr/>
          </p:nvSpPr>
          <p:spPr>
            <a:xfrm>
              <a:off x="4844781" y="1422720"/>
              <a:ext cx="3660978" cy="307122"/>
            </a:xfrm>
            <a:prstGeom prst="rect">
              <a:avLst/>
            </a:prstGeom>
          </p:spPr>
          <p:txBody>
            <a:bodyPr wrap="square">
              <a:spAutoFit/>
            </a:bodyPr>
            <a:lstStyle/>
            <a:p>
              <a:r>
                <a:rPr lang="en-US" sz="2000" b="1" dirty="0">
                  <a:solidFill>
                    <a:schemeClr val="accent1">
                      <a:lumMod val="40000"/>
                      <a:lumOff val="60000"/>
                    </a:schemeClr>
                  </a:solidFill>
                  <a:latin typeface="Calibri" pitchFamily="34" charset="0"/>
                  <a:ea typeface="Roboto Bk" pitchFamily="2" charset="0"/>
                </a:rPr>
                <a:t>Iterative Development</a:t>
              </a:r>
            </a:p>
          </p:txBody>
        </p:sp>
        <p:sp>
          <p:nvSpPr>
            <p:cNvPr id="58" name="TextBox 57"/>
            <p:cNvSpPr txBox="1"/>
            <p:nvPr/>
          </p:nvSpPr>
          <p:spPr>
            <a:xfrm>
              <a:off x="4836833" y="3524078"/>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lumMod val="40000"/>
                      <a:lumOff val="60000"/>
                    </a:schemeClr>
                  </a:solidFill>
                  <a:latin typeface="Calibri" pitchFamily="34" charset="0"/>
                  <a:ea typeface="+mn-ea"/>
                </a:rPr>
                <a:t>Event Driven ELT Project</a:t>
              </a:r>
            </a:p>
          </p:txBody>
        </p:sp>
        <p:sp>
          <p:nvSpPr>
            <p:cNvPr id="59" name="Rectangle 58"/>
            <p:cNvSpPr/>
            <p:nvPr/>
          </p:nvSpPr>
          <p:spPr>
            <a:xfrm>
              <a:off x="4844781" y="3279493"/>
              <a:ext cx="3660978" cy="307122"/>
            </a:xfrm>
            <a:prstGeom prst="rect">
              <a:avLst/>
            </a:prstGeom>
          </p:spPr>
          <p:txBody>
            <a:bodyPr wrap="square">
              <a:spAutoFit/>
            </a:bodyPr>
            <a:lstStyle/>
            <a:p>
              <a:r>
                <a:rPr lang="en-US" sz="2000" b="1" dirty="0">
                  <a:solidFill>
                    <a:schemeClr val="accent1">
                      <a:lumMod val="40000"/>
                      <a:lumOff val="60000"/>
                    </a:schemeClr>
                  </a:solidFill>
                  <a:latin typeface="Calibri" pitchFamily="34" charset="0"/>
                  <a:ea typeface="Roboto Bk" pitchFamily="2" charset="0"/>
                </a:rPr>
                <a:t>Demo </a:t>
              </a:r>
            </a:p>
          </p:txBody>
        </p:sp>
      </p:grpSp>
      <p:sp>
        <p:nvSpPr>
          <p:cNvPr id="30" name="Title 1">
            <a:extLst>
              <a:ext uri="{FF2B5EF4-FFF2-40B4-BE49-F238E27FC236}">
                <a16:creationId xmlns:a16="http://schemas.microsoft.com/office/drawing/2014/main" id="{EE6B104D-C936-4090-9943-1DF9D2C75D01}"/>
              </a:ext>
            </a:extLst>
          </p:cNvPr>
          <p:cNvSpPr>
            <a:spLocks noGrp="1"/>
          </p:cNvSpPr>
          <p:nvPr>
            <p:ph type="ctrTitle"/>
          </p:nvPr>
        </p:nvSpPr>
        <p:spPr/>
        <p:txBody>
          <a:bodyPr/>
          <a:lstStyle/>
          <a:p>
            <a:r>
              <a:rPr lang="en-US" sz="4800" dirty="0"/>
              <a:t>Goals</a:t>
            </a:r>
          </a:p>
        </p:txBody>
      </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13</a:t>
            </a:fld>
            <a:endParaRPr lang="en-US" dirty="0">
              <a:latin typeface="Calibri" pitchFamily="34" charset="0"/>
            </a:endParaRPr>
          </a:p>
        </p:txBody>
      </p:sp>
      <p:pic>
        <p:nvPicPr>
          <p:cNvPr id="4" name="Picture 3">
            <a:extLst>
              <a:ext uri="{FF2B5EF4-FFF2-40B4-BE49-F238E27FC236}">
                <a16:creationId xmlns:a16="http://schemas.microsoft.com/office/drawing/2014/main" id="{4B63DB50-8F9D-463F-A1D4-775A0109DF47}"/>
              </a:ext>
            </a:extLst>
          </p:cNvPr>
          <p:cNvPicPr>
            <a:picLocks noChangeAspect="1"/>
          </p:cNvPicPr>
          <p:nvPr/>
        </p:nvPicPr>
        <p:blipFill>
          <a:blip r:embed="rId3"/>
          <a:stretch>
            <a:fillRect/>
          </a:stretch>
        </p:blipFill>
        <p:spPr>
          <a:xfrm>
            <a:off x="2041003" y="3279480"/>
            <a:ext cx="2019475" cy="2583404"/>
          </a:xfrm>
          <a:prstGeom prst="rect">
            <a:avLst/>
          </a:prstGeom>
        </p:spPr>
      </p:pic>
      <p:pic>
        <p:nvPicPr>
          <p:cNvPr id="2" name="Picture 1">
            <a:extLst>
              <a:ext uri="{FF2B5EF4-FFF2-40B4-BE49-F238E27FC236}">
                <a16:creationId xmlns:a16="http://schemas.microsoft.com/office/drawing/2014/main" id="{397AB74D-5C1C-4EDA-B23A-32B1197380EC}"/>
              </a:ext>
            </a:extLst>
          </p:cNvPr>
          <p:cNvPicPr>
            <a:picLocks noChangeAspect="1"/>
          </p:cNvPicPr>
          <p:nvPr/>
        </p:nvPicPr>
        <p:blipFill>
          <a:blip r:embed="rId4"/>
          <a:stretch>
            <a:fillRect/>
          </a:stretch>
        </p:blipFill>
        <p:spPr>
          <a:xfrm>
            <a:off x="913278" y="5349660"/>
            <a:ext cx="1226926" cy="746825"/>
          </a:xfrm>
          <a:prstGeom prst="rect">
            <a:avLst/>
          </a:prstGeom>
        </p:spPr>
      </p:pic>
    </p:spTree>
    <p:extLst>
      <p:ext uri="{BB962C8B-B14F-4D97-AF65-F5344CB8AC3E}">
        <p14:creationId xmlns:p14="http://schemas.microsoft.com/office/powerpoint/2010/main" val="111732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6899" y="3200797"/>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Agile Template</a:t>
            </a:r>
          </a:p>
        </p:txBody>
      </p:sp>
      <p:grpSp>
        <p:nvGrpSpPr>
          <p:cNvPr id="12" name="Group 11"/>
          <p:cNvGrpSpPr/>
          <p:nvPr/>
        </p:nvGrpSpPr>
        <p:grpSpPr>
          <a:xfrm>
            <a:off x="5380478" y="1320662"/>
            <a:ext cx="5413573" cy="4770767"/>
            <a:chOff x="4419926" y="1582633"/>
            <a:chExt cx="4085833" cy="3662011"/>
          </a:xfrm>
        </p:grpSpPr>
        <p:cxnSp>
          <p:nvCxnSpPr>
            <p:cNvPr id="46" name="Straight Connector 45"/>
            <p:cNvCxnSpPr>
              <a:cxnSpLocks/>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6"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Epics</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Features</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User Stories</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Tasks</a:t>
              </a:r>
            </a:p>
          </p:txBody>
        </p:sp>
        <p:sp>
          <p:nvSpPr>
            <p:cNvPr id="66" name="Rectangle 65"/>
            <p:cNvSpPr/>
            <p:nvPr/>
          </p:nvSpPr>
          <p:spPr>
            <a:xfrm>
              <a:off x="4844781" y="4915209"/>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Bugs</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14</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3191003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F85C82-6649-4F8D-942A-FC544AB2804B}"/>
              </a:ext>
            </a:extLst>
          </p:cNvPr>
          <p:cNvPicPr>
            <a:picLocks noGrp="1" noChangeAspect="1"/>
          </p:cNvPicPr>
          <p:nvPr>
            <p:ph idx="1"/>
          </p:nvPr>
        </p:nvPicPr>
        <p:blipFill>
          <a:blip r:embed="rId2"/>
          <a:stretch>
            <a:fillRect/>
          </a:stretch>
        </p:blipFill>
        <p:spPr>
          <a:xfrm>
            <a:off x="838200" y="2014153"/>
            <a:ext cx="10128738" cy="3641255"/>
          </a:xfrm>
          <a:prstGeom prst="rect">
            <a:avLst/>
          </a:prstGeom>
        </p:spPr>
      </p:pic>
      <p:sp>
        <p:nvSpPr>
          <p:cNvPr id="2" name="Title 1">
            <a:extLst>
              <a:ext uri="{FF2B5EF4-FFF2-40B4-BE49-F238E27FC236}">
                <a16:creationId xmlns:a16="http://schemas.microsoft.com/office/drawing/2014/main" id="{C6FF604C-99DC-48DE-A7D4-13AF4F43ECDF}"/>
              </a:ext>
            </a:extLst>
          </p:cNvPr>
          <p:cNvSpPr>
            <a:spLocks noGrp="1"/>
          </p:cNvSpPr>
          <p:nvPr>
            <p:ph type="ctrTitle"/>
          </p:nvPr>
        </p:nvSpPr>
        <p:spPr/>
        <p:txBody>
          <a:bodyPr/>
          <a:lstStyle/>
          <a:p>
            <a:r>
              <a:rPr lang="en-US" dirty="0"/>
              <a:t>Agile Template</a:t>
            </a:r>
            <a:endParaRPr lang="en-US" sz="4800" dirty="0"/>
          </a:p>
        </p:txBody>
      </p:sp>
      <p:sp>
        <p:nvSpPr>
          <p:cNvPr id="3" name="AutoShape 2" descr="Agile process, WITs used to plan and track">
            <a:extLst>
              <a:ext uri="{FF2B5EF4-FFF2-40B4-BE49-F238E27FC236}">
                <a16:creationId xmlns:a16="http://schemas.microsoft.com/office/drawing/2014/main" id="{EFF81EDA-9D26-4431-9B10-A9BE8D57B72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3520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0605" y="2274227"/>
            <a:ext cx="3747842" cy="584775"/>
          </a:xfrm>
          <a:prstGeom prst="rect">
            <a:avLst/>
          </a:prstGeom>
          <a:noFill/>
        </p:spPr>
        <p:txBody>
          <a:bodyPr wrap="square" rtlCol="0">
            <a:spAutoFit/>
          </a:bodyPr>
          <a:lstStyle/>
          <a:p>
            <a:pPr algn="ctr"/>
            <a:r>
              <a:rPr lang="en-US" sz="3200" b="1" dirty="0">
                <a:solidFill>
                  <a:schemeClr val="accent1">
                    <a:lumMod val="40000"/>
                    <a:lumOff val="60000"/>
                  </a:schemeClr>
                </a:solidFill>
                <a:latin typeface="Calibri" pitchFamily="34" charset="0"/>
                <a:ea typeface="Roboto Th" pitchFamily="2" charset="0"/>
              </a:rPr>
              <a:t>INTRODUCTION</a:t>
            </a:r>
          </a:p>
        </p:txBody>
      </p:sp>
      <p:grpSp>
        <p:nvGrpSpPr>
          <p:cNvPr id="12" name="Group 11"/>
          <p:cNvGrpSpPr/>
          <p:nvPr/>
        </p:nvGrpSpPr>
        <p:grpSpPr>
          <a:xfrm>
            <a:off x="5380478" y="1112332"/>
            <a:ext cx="5683393" cy="3106923"/>
            <a:chOff x="4419927" y="1422720"/>
            <a:chExt cx="4289477" cy="2384855"/>
          </a:xfrm>
        </p:grpSpPr>
        <p:cxnSp>
          <p:nvCxnSpPr>
            <p:cNvPr id="46" name="Straight Connector 45"/>
            <p:cNvCxnSpPr>
              <a:cxnSpLocks/>
              <a:endCxn id="49" idx="4"/>
            </p:cNvCxnSpPr>
            <p:nvPr/>
          </p:nvCxnSpPr>
          <p:spPr>
            <a:xfrm>
              <a:off x="4530532" y="1686886"/>
              <a:ext cx="0" cy="186635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3" name="TextBox 52"/>
            <p:cNvSpPr txBox="1"/>
            <p:nvPr/>
          </p:nvSpPr>
          <p:spPr>
            <a:xfrm>
              <a:off x="4824133" y="2638625"/>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r>
                <a:rPr lang="en-US" sz="1800" dirty="0">
                  <a:solidFill>
                    <a:schemeClr val="accent2">
                      <a:lumMod val="40000"/>
                      <a:lumOff val="60000"/>
                    </a:schemeClr>
                  </a:solidFill>
                  <a:latin typeface="Calibri" pitchFamily="34" charset="0"/>
                </a:rPr>
                <a:t>Basics of Project Planning</a:t>
              </a:r>
            </a:p>
          </p:txBody>
        </p:sp>
        <p:sp>
          <p:nvSpPr>
            <p:cNvPr id="54" name="Rectangle 53"/>
            <p:cNvSpPr/>
            <p:nvPr/>
          </p:nvSpPr>
          <p:spPr>
            <a:xfrm>
              <a:off x="4824133" y="2357906"/>
              <a:ext cx="3660978" cy="307122"/>
            </a:xfrm>
            <a:prstGeom prst="rect">
              <a:avLst/>
            </a:prstGeom>
          </p:spPr>
          <p:txBody>
            <a:bodyPr wrap="square">
              <a:spAutoFit/>
            </a:bodyPr>
            <a:lstStyle/>
            <a:p>
              <a:r>
                <a:rPr lang="en-US" sz="2000" b="1" dirty="0">
                  <a:solidFill>
                    <a:schemeClr val="accent1">
                      <a:lumMod val="40000"/>
                      <a:lumOff val="60000"/>
                    </a:schemeClr>
                  </a:solidFill>
                  <a:latin typeface="Calibri" pitchFamily="34" charset="0"/>
                  <a:ea typeface="Roboto Bk" pitchFamily="2" charset="0"/>
                </a:rPr>
                <a:t>Azure DevOps Overview</a:t>
              </a:r>
            </a:p>
          </p:txBody>
        </p:sp>
        <p:sp>
          <p:nvSpPr>
            <p:cNvPr id="55" name="TextBox 54"/>
            <p:cNvSpPr txBox="1"/>
            <p:nvPr/>
          </p:nvSpPr>
          <p:spPr>
            <a:xfrm>
              <a:off x="4824133" y="1698070"/>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lumMod val="40000"/>
                      <a:lumOff val="60000"/>
                    </a:schemeClr>
                  </a:solidFill>
                  <a:latin typeface="Calibri" pitchFamily="34" charset="0"/>
                  <a:ea typeface="+mn-ea"/>
                </a:rPr>
                <a:t>Modified Agile</a:t>
              </a:r>
            </a:p>
          </p:txBody>
        </p:sp>
        <p:sp>
          <p:nvSpPr>
            <p:cNvPr id="56" name="Rectangle 55"/>
            <p:cNvSpPr/>
            <p:nvPr/>
          </p:nvSpPr>
          <p:spPr>
            <a:xfrm>
              <a:off x="4844781" y="1422720"/>
              <a:ext cx="3660978" cy="307122"/>
            </a:xfrm>
            <a:prstGeom prst="rect">
              <a:avLst/>
            </a:prstGeom>
          </p:spPr>
          <p:txBody>
            <a:bodyPr wrap="square">
              <a:spAutoFit/>
            </a:bodyPr>
            <a:lstStyle/>
            <a:p>
              <a:r>
                <a:rPr lang="en-US" sz="2000" b="1" dirty="0">
                  <a:solidFill>
                    <a:schemeClr val="accent1">
                      <a:lumMod val="40000"/>
                      <a:lumOff val="60000"/>
                    </a:schemeClr>
                  </a:solidFill>
                  <a:latin typeface="Calibri" pitchFamily="34" charset="0"/>
                  <a:ea typeface="Roboto Bk" pitchFamily="2" charset="0"/>
                </a:rPr>
                <a:t>Iterative Development</a:t>
              </a:r>
            </a:p>
          </p:txBody>
        </p:sp>
        <p:sp>
          <p:nvSpPr>
            <p:cNvPr id="58" name="TextBox 57"/>
            <p:cNvSpPr txBox="1"/>
            <p:nvPr/>
          </p:nvSpPr>
          <p:spPr>
            <a:xfrm>
              <a:off x="4836833" y="3524078"/>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solidFill>
                  <a:latin typeface="Calibri" pitchFamily="34" charset="0"/>
                  <a:ea typeface="+mn-ea"/>
                </a:rPr>
                <a:t>Event Driven ELT Project</a:t>
              </a:r>
            </a:p>
          </p:txBody>
        </p:sp>
        <p:sp>
          <p:nvSpPr>
            <p:cNvPr id="59" name="Rectangle 58"/>
            <p:cNvSpPr/>
            <p:nvPr/>
          </p:nvSpPr>
          <p:spPr>
            <a:xfrm>
              <a:off x="4844781" y="327949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Demo </a:t>
              </a:r>
            </a:p>
          </p:txBody>
        </p:sp>
      </p:grpSp>
      <p:sp>
        <p:nvSpPr>
          <p:cNvPr id="30" name="Title 1">
            <a:extLst>
              <a:ext uri="{FF2B5EF4-FFF2-40B4-BE49-F238E27FC236}">
                <a16:creationId xmlns:a16="http://schemas.microsoft.com/office/drawing/2014/main" id="{EE6B104D-C936-4090-9943-1DF9D2C75D01}"/>
              </a:ext>
            </a:extLst>
          </p:cNvPr>
          <p:cNvSpPr>
            <a:spLocks noGrp="1"/>
          </p:cNvSpPr>
          <p:nvPr>
            <p:ph type="ctrTitle"/>
          </p:nvPr>
        </p:nvSpPr>
        <p:spPr/>
        <p:txBody>
          <a:bodyPr/>
          <a:lstStyle/>
          <a:p>
            <a:r>
              <a:rPr lang="en-US" sz="4800" dirty="0"/>
              <a:t>Goals</a:t>
            </a:r>
          </a:p>
        </p:txBody>
      </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16</a:t>
            </a:fld>
            <a:endParaRPr lang="en-US" dirty="0">
              <a:latin typeface="Calibri" pitchFamily="34" charset="0"/>
            </a:endParaRPr>
          </a:p>
        </p:txBody>
      </p:sp>
      <p:pic>
        <p:nvPicPr>
          <p:cNvPr id="4" name="Picture 3">
            <a:extLst>
              <a:ext uri="{FF2B5EF4-FFF2-40B4-BE49-F238E27FC236}">
                <a16:creationId xmlns:a16="http://schemas.microsoft.com/office/drawing/2014/main" id="{4B63DB50-8F9D-463F-A1D4-775A0109DF47}"/>
              </a:ext>
            </a:extLst>
          </p:cNvPr>
          <p:cNvPicPr>
            <a:picLocks noChangeAspect="1"/>
          </p:cNvPicPr>
          <p:nvPr/>
        </p:nvPicPr>
        <p:blipFill>
          <a:blip r:embed="rId3"/>
          <a:stretch>
            <a:fillRect/>
          </a:stretch>
        </p:blipFill>
        <p:spPr>
          <a:xfrm>
            <a:off x="2041003" y="3279480"/>
            <a:ext cx="2019475" cy="2583404"/>
          </a:xfrm>
          <a:prstGeom prst="rect">
            <a:avLst/>
          </a:prstGeom>
        </p:spPr>
      </p:pic>
      <p:pic>
        <p:nvPicPr>
          <p:cNvPr id="2" name="Picture 1">
            <a:extLst>
              <a:ext uri="{FF2B5EF4-FFF2-40B4-BE49-F238E27FC236}">
                <a16:creationId xmlns:a16="http://schemas.microsoft.com/office/drawing/2014/main" id="{397AB74D-5C1C-4EDA-B23A-32B1197380EC}"/>
              </a:ext>
            </a:extLst>
          </p:cNvPr>
          <p:cNvPicPr>
            <a:picLocks noChangeAspect="1"/>
          </p:cNvPicPr>
          <p:nvPr/>
        </p:nvPicPr>
        <p:blipFill>
          <a:blip r:embed="rId4"/>
          <a:stretch>
            <a:fillRect/>
          </a:stretch>
        </p:blipFill>
        <p:spPr>
          <a:xfrm>
            <a:off x="913278" y="5349660"/>
            <a:ext cx="1226926" cy="746825"/>
          </a:xfrm>
          <a:prstGeom prst="rect">
            <a:avLst/>
          </a:prstGeom>
        </p:spPr>
      </p:pic>
    </p:spTree>
    <p:extLst>
      <p:ext uri="{BB962C8B-B14F-4D97-AF65-F5344CB8AC3E}">
        <p14:creationId xmlns:p14="http://schemas.microsoft.com/office/powerpoint/2010/main" val="12735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Demo Outline</a:t>
            </a:r>
          </a:p>
        </p:txBody>
      </p:sp>
      <p:grpSp>
        <p:nvGrpSpPr>
          <p:cNvPr id="12" name="Group 11"/>
          <p:cNvGrpSpPr/>
          <p:nvPr/>
        </p:nvGrpSpPr>
        <p:grpSpPr>
          <a:xfrm>
            <a:off x="5380478" y="1320662"/>
            <a:ext cx="5413573" cy="4770767"/>
            <a:chOff x="4419926" y="1582633"/>
            <a:chExt cx="4085833" cy="3662011"/>
          </a:xfrm>
        </p:grpSpPr>
        <p:cxnSp>
          <p:nvCxnSpPr>
            <p:cNvPr id="46" name="Straight Connector 45"/>
            <p:cNvCxnSpPr>
              <a:cxnSpLocks/>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6"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Event Driven ELT</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Typical EDW and BI Reporting Project</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Kimball Based Design</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Team Composition </a:t>
              </a:r>
            </a:p>
          </p:txBody>
        </p:sp>
        <p:sp>
          <p:nvSpPr>
            <p:cNvPr id="66" name="Rectangle 65"/>
            <p:cNvSpPr/>
            <p:nvPr/>
          </p:nvSpPr>
          <p:spPr>
            <a:xfrm>
              <a:off x="4844781" y="4915209"/>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Power BI Reporting (Beta)</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17</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20629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CA9F5D-C2C8-FC4F-A1D1-E96FD18734C1}"/>
              </a:ext>
            </a:extLst>
          </p:cNvPr>
          <p:cNvSpPr>
            <a:spLocks noGrp="1"/>
          </p:cNvSpPr>
          <p:nvPr>
            <p:ph sz="half" idx="1"/>
          </p:nvPr>
        </p:nvSpPr>
        <p:spPr>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3" name="Content Placeholder 2">
            <a:extLst>
              <a:ext uri="{FF2B5EF4-FFF2-40B4-BE49-F238E27FC236}">
                <a16:creationId xmlns:a16="http://schemas.microsoft.com/office/drawing/2014/main" id="{787B0AE8-0867-4741-9B13-89F3727B030F}"/>
              </a:ext>
            </a:extLst>
          </p:cNvPr>
          <p:cNvSpPr>
            <a:spLocks noGrp="1"/>
          </p:cNvSpPr>
          <p:nvPr>
            <p:ph sz="half" idx="11"/>
          </p:nvPr>
        </p:nvSpPr>
        <p:spPr>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4" name="Content Placeholder 3">
            <a:extLst>
              <a:ext uri="{FF2B5EF4-FFF2-40B4-BE49-F238E27FC236}">
                <a16:creationId xmlns:a16="http://schemas.microsoft.com/office/drawing/2014/main" id="{B42CB647-48B3-3948-8362-338FA8A8876E}"/>
              </a:ext>
            </a:extLst>
          </p:cNvPr>
          <p:cNvSpPr>
            <a:spLocks noGrp="1"/>
          </p:cNvSpPr>
          <p:nvPr>
            <p:ph sz="half" idx="12"/>
          </p:nvPr>
        </p:nvSpPr>
        <p:spPr>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Title 1">
            <a:extLst>
              <a:ext uri="{FF2B5EF4-FFF2-40B4-BE49-F238E27FC236}">
                <a16:creationId xmlns:a16="http://schemas.microsoft.com/office/drawing/2014/main" id="{03301C18-666A-C741-BA94-20F77EACEAF5}"/>
              </a:ext>
            </a:extLst>
          </p:cNvPr>
          <p:cNvSpPr>
            <a:spLocks noGrp="1"/>
          </p:cNvSpPr>
          <p:nvPr>
            <p:ph type="ctrTitle"/>
          </p:nvPr>
        </p:nvSpPr>
        <p:spPr>
          <a:xfrm>
            <a:off x="2988128" y="3465888"/>
            <a:ext cx="6215743" cy="837089"/>
          </a:xfr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Demo</a:t>
            </a:r>
          </a:p>
        </p:txBody>
      </p:sp>
      <p:sp>
        <p:nvSpPr>
          <p:cNvPr id="9" name="Rectangle 8">
            <a:extLst>
              <a:ext uri="{FF2B5EF4-FFF2-40B4-BE49-F238E27FC236}">
                <a16:creationId xmlns:a16="http://schemas.microsoft.com/office/drawing/2014/main" id="{CD5CB911-E8FB-A44D-B60F-5FB3DA887066}"/>
              </a:ext>
            </a:extLst>
          </p:cNvPr>
          <p:cNvSpPr/>
          <p:nvPr/>
        </p:nvSpPr>
        <p:spPr>
          <a:xfrm>
            <a:off x="-93678"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D84E37-F479-C54A-A446-B6C42B3AC991}"/>
              </a:ext>
            </a:extLst>
          </p:cNvPr>
          <p:cNvSpPr/>
          <p:nvPr/>
        </p:nvSpPr>
        <p:spPr>
          <a:xfrm>
            <a:off x="4021122" y="2504362"/>
            <a:ext cx="4095610"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C47AF3-1438-E941-A201-6146A342E6CB}"/>
              </a:ext>
            </a:extLst>
          </p:cNvPr>
          <p:cNvSpPr/>
          <p:nvPr/>
        </p:nvSpPr>
        <p:spPr>
          <a:xfrm>
            <a:off x="8135922" y="2504362"/>
            <a:ext cx="4073838" cy="92463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B310AB-C68D-074A-B90F-0C789F615ADE}"/>
              </a:ext>
            </a:extLst>
          </p:cNvPr>
          <p:cNvSpPr txBox="1"/>
          <p:nvPr/>
        </p:nvSpPr>
        <p:spPr>
          <a:xfrm>
            <a:off x="7246189" y="393364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7594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0605" y="2274227"/>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CONCLUSION</a:t>
            </a:r>
          </a:p>
        </p:txBody>
      </p:sp>
      <p:grpSp>
        <p:nvGrpSpPr>
          <p:cNvPr id="12" name="Group 11"/>
          <p:cNvGrpSpPr/>
          <p:nvPr/>
        </p:nvGrpSpPr>
        <p:grpSpPr>
          <a:xfrm>
            <a:off x="5380478" y="1112332"/>
            <a:ext cx="5683393" cy="3106923"/>
            <a:chOff x="4419927" y="1422720"/>
            <a:chExt cx="4289477" cy="2384855"/>
          </a:xfrm>
        </p:grpSpPr>
        <p:cxnSp>
          <p:nvCxnSpPr>
            <p:cNvPr id="46" name="Straight Connector 45"/>
            <p:cNvCxnSpPr>
              <a:cxnSpLocks/>
              <a:endCxn id="49" idx="4"/>
            </p:cNvCxnSpPr>
            <p:nvPr/>
          </p:nvCxnSpPr>
          <p:spPr>
            <a:xfrm>
              <a:off x="4530532" y="1686886"/>
              <a:ext cx="0" cy="186635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3" name="TextBox 52"/>
            <p:cNvSpPr txBox="1"/>
            <p:nvPr/>
          </p:nvSpPr>
          <p:spPr>
            <a:xfrm>
              <a:off x="4824133" y="2638625"/>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r>
                <a:rPr lang="en-US" sz="1800" dirty="0">
                  <a:solidFill>
                    <a:schemeClr val="accent2"/>
                  </a:solidFill>
                  <a:latin typeface="Calibri" pitchFamily="34" charset="0"/>
                </a:rPr>
                <a:t>Basics of Project Planning</a:t>
              </a:r>
            </a:p>
          </p:txBody>
        </p:sp>
        <p:sp>
          <p:nvSpPr>
            <p:cNvPr id="54" name="Rectangle 53"/>
            <p:cNvSpPr/>
            <p:nvPr/>
          </p:nvSpPr>
          <p:spPr>
            <a:xfrm>
              <a:off x="4824133" y="2357906"/>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Azure DevOps Overview</a:t>
              </a:r>
            </a:p>
          </p:txBody>
        </p:sp>
        <p:sp>
          <p:nvSpPr>
            <p:cNvPr id="55" name="TextBox 54"/>
            <p:cNvSpPr txBox="1"/>
            <p:nvPr/>
          </p:nvSpPr>
          <p:spPr>
            <a:xfrm>
              <a:off x="4824133" y="1698070"/>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solidFill>
                  <a:latin typeface="Calibri" pitchFamily="34" charset="0"/>
                  <a:ea typeface="+mn-ea"/>
                </a:rPr>
                <a:t>Modified Agile</a:t>
              </a:r>
            </a:p>
          </p:txBody>
        </p:sp>
        <p:sp>
          <p:nvSpPr>
            <p:cNvPr id="56" name="Rectangle 55"/>
            <p:cNvSpPr/>
            <p:nvPr/>
          </p:nvSpPr>
          <p:spPr>
            <a:xfrm>
              <a:off x="4844781" y="142272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Iterative Development</a:t>
              </a:r>
            </a:p>
          </p:txBody>
        </p:sp>
        <p:sp>
          <p:nvSpPr>
            <p:cNvPr id="58" name="TextBox 57"/>
            <p:cNvSpPr txBox="1"/>
            <p:nvPr/>
          </p:nvSpPr>
          <p:spPr>
            <a:xfrm>
              <a:off x="4836833" y="3524078"/>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solidFill>
                  <a:latin typeface="Calibri" pitchFamily="34" charset="0"/>
                  <a:ea typeface="+mn-ea"/>
                </a:rPr>
                <a:t>Event Driven ELT Project</a:t>
              </a:r>
            </a:p>
          </p:txBody>
        </p:sp>
        <p:sp>
          <p:nvSpPr>
            <p:cNvPr id="59" name="Rectangle 58"/>
            <p:cNvSpPr/>
            <p:nvPr/>
          </p:nvSpPr>
          <p:spPr>
            <a:xfrm>
              <a:off x="4844781" y="327949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Demo </a:t>
              </a:r>
            </a:p>
          </p:txBody>
        </p:sp>
      </p:grpSp>
      <p:sp>
        <p:nvSpPr>
          <p:cNvPr id="30" name="Title 1">
            <a:extLst>
              <a:ext uri="{FF2B5EF4-FFF2-40B4-BE49-F238E27FC236}">
                <a16:creationId xmlns:a16="http://schemas.microsoft.com/office/drawing/2014/main" id="{EE6B104D-C936-4090-9943-1DF9D2C75D01}"/>
              </a:ext>
            </a:extLst>
          </p:cNvPr>
          <p:cNvSpPr>
            <a:spLocks noGrp="1"/>
          </p:cNvSpPr>
          <p:nvPr>
            <p:ph type="ctrTitle"/>
          </p:nvPr>
        </p:nvSpPr>
        <p:spPr/>
        <p:txBody>
          <a:bodyPr/>
          <a:lstStyle/>
          <a:p>
            <a:r>
              <a:rPr lang="en-US" sz="4800" dirty="0"/>
              <a:t>Goals</a:t>
            </a:r>
          </a:p>
        </p:txBody>
      </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19</a:t>
            </a:fld>
            <a:endParaRPr lang="en-US" dirty="0">
              <a:latin typeface="Calibri" pitchFamily="34" charset="0"/>
            </a:endParaRPr>
          </a:p>
        </p:txBody>
      </p:sp>
      <p:pic>
        <p:nvPicPr>
          <p:cNvPr id="4" name="Picture 3">
            <a:extLst>
              <a:ext uri="{FF2B5EF4-FFF2-40B4-BE49-F238E27FC236}">
                <a16:creationId xmlns:a16="http://schemas.microsoft.com/office/drawing/2014/main" id="{4B63DB50-8F9D-463F-A1D4-775A0109DF47}"/>
              </a:ext>
            </a:extLst>
          </p:cNvPr>
          <p:cNvPicPr>
            <a:picLocks noChangeAspect="1"/>
          </p:cNvPicPr>
          <p:nvPr/>
        </p:nvPicPr>
        <p:blipFill>
          <a:blip r:embed="rId3"/>
          <a:stretch>
            <a:fillRect/>
          </a:stretch>
        </p:blipFill>
        <p:spPr>
          <a:xfrm>
            <a:off x="2041003" y="3279480"/>
            <a:ext cx="2019475" cy="2583404"/>
          </a:xfrm>
          <a:prstGeom prst="rect">
            <a:avLst/>
          </a:prstGeom>
        </p:spPr>
      </p:pic>
      <p:pic>
        <p:nvPicPr>
          <p:cNvPr id="2" name="Picture 1">
            <a:extLst>
              <a:ext uri="{FF2B5EF4-FFF2-40B4-BE49-F238E27FC236}">
                <a16:creationId xmlns:a16="http://schemas.microsoft.com/office/drawing/2014/main" id="{397AB74D-5C1C-4EDA-B23A-32B1197380EC}"/>
              </a:ext>
            </a:extLst>
          </p:cNvPr>
          <p:cNvPicPr>
            <a:picLocks noChangeAspect="1"/>
          </p:cNvPicPr>
          <p:nvPr/>
        </p:nvPicPr>
        <p:blipFill>
          <a:blip r:embed="rId4"/>
          <a:stretch>
            <a:fillRect/>
          </a:stretch>
        </p:blipFill>
        <p:spPr>
          <a:xfrm>
            <a:off x="913278" y="5349660"/>
            <a:ext cx="1226926" cy="746825"/>
          </a:xfrm>
          <a:prstGeom prst="rect">
            <a:avLst/>
          </a:prstGeom>
        </p:spPr>
      </p:pic>
    </p:spTree>
    <p:extLst>
      <p:ext uri="{BB962C8B-B14F-4D97-AF65-F5344CB8AC3E}">
        <p14:creationId xmlns:p14="http://schemas.microsoft.com/office/powerpoint/2010/main" val="392212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9D6F3C-1135-479B-B96E-3736A2F30CB4}"/>
              </a:ext>
            </a:extLst>
          </p:cNvPr>
          <p:cNvSpPr>
            <a:spLocks noGrp="1"/>
          </p:cNvSpPr>
          <p:nvPr>
            <p:ph type="body" sz="quarter" idx="18"/>
          </p:nvPr>
        </p:nvSpPr>
        <p:spPr>
          <a:xfrm>
            <a:off x="7203436" y="1678603"/>
            <a:ext cx="4607560" cy="1750397"/>
          </a:xfrm>
          <a:prstGeom prst="rect">
            <a:avLst/>
          </a:prstGeom>
        </p:spPr>
        <p:txBody>
          <a:bodyPr>
            <a:normAutofit/>
          </a:bodyPr>
          <a:lstStyle/>
          <a:p>
            <a:r>
              <a:rPr lang="en-US" sz="1500">
                <a:solidFill>
                  <a:srgbClr val="666666"/>
                </a:solidFill>
              </a:rPr>
              <a:t>Principal Consultant, Pragmatic Works</a:t>
            </a:r>
          </a:p>
          <a:p>
            <a:r>
              <a:rPr lang="en-US" sz="1500">
                <a:solidFill>
                  <a:srgbClr val="666666"/>
                </a:solidFill>
              </a:rPr>
              <a:t>20+ years of IT Experience</a:t>
            </a:r>
          </a:p>
          <a:p>
            <a:r>
              <a:rPr lang="en-US" sz="1500">
                <a:solidFill>
                  <a:srgbClr val="666666"/>
                </a:solidFill>
              </a:rPr>
              <a:t>B.S. of Applied Mathematics, Kent State University</a:t>
            </a:r>
          </a:p>
          <a:p>
            <a:r>
              <a:rPr lang="en-US" sz="1500">
                <a:solidFill>
                  <a:srgbClr val="666666"/>
                </a:solidFill>
              </a:rPr>
              <a:t>Azure Data Week and </a:t>
            </a:r>
            <a:r>
              <a:rPr lang="en-US" sz="1500" err="1">
                <a:solidFill>
                  <a:srgbClr val="666666"/>
                </a:solidFill>
              </a:rPr>
              <a:t>SQLSaturday</a:t>
            </a:r>
            <a:r>
              <a:rPr lang="en-US" sz="1500">
                <a:solidFill>
                  <a:srgbClr val="666666"/>
                </a:solidFill>
              </a:rPr>
              <a:t> Presenter</a:t>
            </a:r>
          </a:p>
          <a:p>
            <a:r>
              <a:rPr lang="en-US" sz="1500">
                <a:solidFill>
                  <a:srgbClr val="666666"/>
                </a:solidFill>
              </a:rPr>
              <a:t>Community Volunteer</a:t>
            </a:r>
          </a:p>
          <a:p>
            <a:endParaRPr lang="en-US" sz="1500">
              <a:solidFill>
                <a:srgbClr val="666666"/>
              </a:solidFill>
            </a:endParaRPr>
          </a:p>
        </p:txBody>
      </p:sp>
      <p:sp>
        <p:nvSpPr>
          <p:cNvPr id="2" name="Title 1">
            <a:extLst>
              <a:ext uri="{FF2B5EF4-FFF2-40B4-BE49-F238E27FC236}">
                <a16:creationId xmlns:a16="http://schemas.microsoft.com/office/drawing/2014/main" id="{C6FF604C-99DC-48DE-A7D4-13AF4F43ECDF}"/>
              </a:ext>
            </a:extLst>
          </p:cNvPr>
          <p:cNvSpPr>
            <a:spLocks noGrp="1"/>
          </p:cNvSpPr>
          <p:nvPr>
            <p:ph type="ctrTitle"/>
          </p:nvPr>
        </p:nvSpPr>
        <p:spPr>
          <a:xfrm>
            <a:off x="7203437" y="797001"/>
            <a:ext cx="4607560" cy="837089"/>
          </a:xfrm>
          <a:prstGeom prst="rect">
            <a:avLst/>
          </a:prstGeom>
        </p:spPr>
        <p:txBody>
          <a:bodyPr anchor="b">
            <a:normAutofit/>
          </a:bodyPr>
          <a:lstStyle/>
          <a:p>
            <a:r>
              <a:rPr lang="en-US"/>
              <a:t>About Me</a:t>
            </a:r>
          </a:p>
        </p:txBody>
      </p:sp>
    </p:spTree>
    <p:extLst>
      <p:ext uri="{BB962C8B-B14F-4D97-AF65-F5344CB8AC3E}">
        <p14:creationId xmlns:p14="http://schemas.microsoft.com/office/powerpoint/2010/main" val="1919147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774891" y="2644836"/>
            <a:ext cx="8642215" cy="632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2"/>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3"/>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4"/>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38ED3FF-D955-4BF0-AE1D-1AE897628D69}"/>
              </a:ext>
            </a:extLst>
          </p:cNvPr>
          <p:cNvSpPr>
            <a:spLocks noGrp="1"/>
          </p:cNvSpPr>
          <p:nvPr>
            <p:ph idx="1"/>
          </p:nvPr>
        </p:nvSpPr>
        <p:spPr/>
        <p:txBody>
          <a:bodyPr/>
          <a:lstStyle/>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Start Using Azure Boards</a:t>
            </a:r>
          </a:p>
          <a:p>
            <a:pPr marL="457200" lvl="1" indent="0">
              <a:buFontTx/>
              <a:buChar char="•"/>
            </a:pPr>
            <a:r>
              <a:rPr lang="en-US" sz="2000" dirty="0">
                <a:hlinkClick r:id="rId2"/>
              </a:rPr>
              <a:t>https://docs.microsoft.com/en-us/azure/devops/boards/get-started/?view=azure-devops</a:t>
            </a:r>
            <a:endParaRPr lang="en-US" sz="2000" dirty="0"/>
          </a:p>
          <a:p>
            <a:pPr marL="457200" lvl="1" indent="0">
              <a:buFontTx/>
              <a:buChar char="•"/>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Azure Every Day</a:t>
            </a:r>
          </a:p>
          <a:p>
            <a:pPr marL="457200" lvl="1" indent="0">
              <a:buFontTx/>
              <a:buChar char="•"/>
            </a:pPr>
            <a:r>
              <a:rPr lang="en-US" sz="2000" dirty="0">
                <a:hlinkClick r:id="rId3"/>
              </a:rPr>
              <a:t>http://blog.pragmaticworks.com/choosing-the-right-tools-for-elt-workloads-in-the-cloud</a:t>
            </a:r>
            <a:endParaRPr lang="en-US" sz="2000" dirty="0"/>
          </a:p>
          <a:p>
            <a:pPr marL="457200" lvl="1" indent="0">
              <a:buNone/>
            </a:pPr>
            <a:endParaRPr lang="en-US" altLang="en-US" sz="2000" dirty="0">
              <a:solidFill>
                <a:schemeClr val="bg2">
                  <a:lumMod val="25000"/>
                </a:schemeClr>
              </a:solidFill>
              <a:latin typeface="Calibri" panose="020F0502020204030204" pitchFamily="34" charset="0"/>
              <a:cs typeface="Calibri" panose="020F0502020204030204" pitchFamily="34" charset="0"/>
            </a:endParaRPr>
          </a:p>
          <a:p>
            <a:pPr marL="0" indent="0">
              <a:buFontTx/>
              <a:buChar char="•"/>
            </a:pPr>
            <a:r>
              <a:rPr lang="en-US" altLang="en-US" sz="2400" dirty="0">
                <a:solidFill>
                  <a:schemeClr val="bg2">
                    <a:lumMod val="25000"/>
                  </a:schemeClr>
                </a:solidFill>
                <a:latin typeface="Calibri" panose="020F0502020204030204" pitchFamily="34" charset="0"/>
                <a:cs typeface="Calibri" panose="020F0502020204030204" pitchFamily="34" charset="0"/>
              </a:rPr>
              <a:t>Contact Me</a:t>
            </a:r>
          </a:p>
          <a:p>
            <a:pPr marL="457200" lvl="1" indent="0">
              <a:buFontTx/>
              <a:buChar char="•"/>
            </a:pPr>
            <a:r>
              <a:rPr lang="en-US" altLang="en-US" sz="2000" dirty="0">
                <a:solidFill>
                  <a:schemeClr val="bg2">
                    <a:lumMod val="25000"/>
                  </a:schemeClr>
                </a:solidFill>
                <a:latin typeface="Calibri" panose="020F0502020204030204" pitchFamily="34" charset="0"/>
                <a:cs typeface="Calibri" panose="020F0502020204030204" pitchFamily="34" charset="0"/>
              </a:rPr>
              <a:t>MFrench@PragmaticWorks.com</a:t>
            </a:r>
          </a:p>
          <a:p>
            <a:endParaRPr lang="en-US" sz="2400" dirty="0"/>
          </a:p>
        </p:txBody>
      </p:sp>
      <p:sp>
        <p:nvSpPr>
          <p:cNvPr id="2" name="Title 1">
            <a:extLst>
              <a:ext uri="{FF2B5EF4-FFF2-40B4-BE49-F238E27FC236}">
                <a16:creationId xmlns:a16="http://schemas.microsoft.com/office/drawing/2014/main" id="{1C1A714D-D74E-40C8-99B0-DE6DAA0828DE}"/>
              </a:ext>
            </a:extLst>
          </p:cNvPr>
          <p:cNvSpPr>
            <a:spLocks noGrp="1"/>
          </p:cNvSpPr>
          <p:nvPr>
            <p:ph type="ctrTitle"/>
          </p:nvPr>
        </p:nvSpPr>
        <p:spPr/>
        <p:txBody>
          <a:bodyPr>
            <a:normAutofit/>
          </a:bodyPr>
          <a:lstStyle/>
          <a:p>
            <a:r>
              <a:rPr lang="en-US" sz="4800" dirty="0"/>
              <a:t>Additional Resources</a:t>
            </a:r>
          </a:p>
        </p:txBody>
      </p:sp>
      <p:sp>
        <p:nvSpPr>
          <p:cNvPr id="5" name="Text Placeholder 1">
            <a:extLst>
              <a:ext uri="{FF2B5EF4-FFF2-40B4-BE49-F238E27FC236}">
                <a16:creationId xmlns:a16="http://schemas.microsoft.com/office/drawing/2014/main" id="{A9844223-5F87-451A-AD8D-AA66D5B2B884}"/>
              </a:ext>
            </a:extLst>
          </p:cNvPr>
          <p:cNvSpPr txBox="1">
            <a:spLocks/>
          </p:cNvSpPr>
          <p:nvPr/>
        </p:nvSpPr>
        <p:spPr>
          <a:xfrm>
            <a:off x="4012732" y="1051573"/>
            <a:ext cx="4093010" cy="385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400" b="1" dirty="0"/>
          </a:p>
        </p:txBody>
      </p:sp>
    </p:spTree>
    <p:extLst>
      <p:ext uri="{BB962C8B-B14F-4D97-AF65-F5344CB8AC3E}">
        <p14:creationId xmlns:p14="http://schemas.microsoft.com/office/powerpoint/2010/main" val="2400140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Content Placeholder 30"/>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136231" y="1660525"/>
            <a:ext cx="3919538" cy="3919538"/>
          </a:xfrm>
        </p:spPr>
      </p:pic>
      <p:sp>
        <p:nvSpPr>
          <p:cNvPr id="2" name="Title 1"/>
          <p:cNvSpPr>
            <a:spLocks noGrp="1"/>
          </p:cNvSpPr>
          <p:nvPr>
            <p:ph type="ctrTitle"/>
          </p:nvPr>
        </p:nvSpPr>
        <p:spPr/>
        <p:txBody>
          <a:bodyPr/>
          <a:lstStyle/>
          <a:p>
            <a:r>
              <a:rPr lang="en-US"/>
              <a:t>app</a:t>
            </a:r>
          </a:p>
        </p:txBody>
      </p:sp>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p:cNvSpPr/>
          <p:nvPr/>
        </p:nvSpPr>
        <p:spPr>
          <a:xfrm>
            <a:off x="418213" y="326102"/>
            <a:ext cx="11355573" cy="6205796"/>
          </a:xfrm>
          <a:prstGeom prst="rect">
            <a:avLst/>
          </a:prstGeom>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18213" y="326102"/>
            <a:ext cx="11355574" cy="6205796"/>
          </a:xfrm>
          <a:prstGeom prst="rect">
            <a:avLst/>
          </a:prstGeom>
          <a:noFill/>
          <a:ln w="28575">
            <a:solidFill>
              <a:srgbClr val="DBE1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9550254" y="0"/>
            <a:ext cx="1380164" cy="592407"/>
          </a:xfrm>
          <a:prstGeom prst="rect">
            <a:avLst/>
          </a:prstGeom>
          <a:solidFill>
            <a:srgbClr val="DBE15C"/>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p:cNvSpPr txBox="1">
            <a:spLocks/>
          </p:cNvSpPr>
          <p:nvPr/>
        </p:nvSpPr>
        <p:spPr>
          <a:xfrm>
            <a:off x="593662" y="599665"/>
            <a:ext cx="8712055" cy="637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a:solidFill>
                  <a:srgbClr val="1E9CEB"/>
                </a:solidFill>
                <a:latin typeface="Lato" charset="0"/>
                <a:ea typeface="Lato" charset="0"/>
                <a:cs typeface="Lato" charset="0"/>
              </a:rPr>
              <a:t>Training Delivery Options</a:t>
            </a:r>
          </a:p>
        </p:txBody>
      </p:sp>
      <p:cxnSp>
        <p:nvCxnSpPr>
          <p:cNvPr id="22" name="Straight Connector 21"/>
          <p:cNvCxnSpPr/>
          <p:nvPr/>
        </p:nvCxnSpPr>
        <p:spPr>
          <a:xfrm>
            <a:off x="762885" y="5393017"/>
            <a:ext cx="10666228" cy="0"/>
          </a:xfrm>
          <a:prstGeom prst="line">
            <a:avLst/>
          </a:prstGeom>
          <a:ln>
            <a:solidFill>
              <a:srgbClr val="A2A09B">
                <a:alpha val="50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984782" y="4009060"/>
            <a:ext cx="3620253" cy="1200329"/>
          </a:xfrm>
          <a:prstGeom prst="rect">
            <a:avLst/>
          </a:prstGeom>
          <a:noFill/>
        </p:spPr>
        <p:txBody>
          <a:bodyPr wrap="square" rtlCol="0">
            <a:spAutoFit/>
          </a:bodyPr>
          <a:lstStyle/>
          <a:p>
            <a:pPr algn="ctr"/>
            <a:r>
              <a:rPr lang="en-US" sz="2800" b="1">
                <a:solidFill>
                  <a:srgbClr val="0A99EE"/>
                </a:solidFill>
                <a:latin typeface="Lato" charset="0"/>
                <a:ea typeface="Lato" charset="0"/>
                <a:cs typeface="Lato" charset="0"/>
              </a:rPr>
              <a:t>On-Demand Training</a:t>
            </a:r>
          </a:p>
          <a:p>
            <a:pPr algn="ctr"/>
            <a:r>
              <a:rPr lang="en-US" sz="1600">
                <a:solidFill>
                  <a:srgbClr val="595959"/>
                </a:solidFill>
                <a:latin typeface="Lato" charset="0"/>
                <a:ea typeface="Lato" charset="0"/>
                <a:cs typeface="Lato" charset="0"/>
              </a:rPr>
              <a:t>Web-based subscription training</a:t>
            </a:r>
          </a:p>
          <a:p>
            <a:pPr algn="ctr"/>
            <a:endParaRPr lang="en-US" sz="2800" b="1">
              <a:solidFill>
                <a:srgbClr val="0A99EE"/>
              </a:solidFill>
              <a:latin typeface="Lato" charset="0"/>
              <a:ea typeface="Lato" charset="0"/>
              <a:cs typeface="Lato" charset="0"/>
            </a:endParaRPr>
          </a:p>
        </p:txBody>
      </p:sp>
      <p:cxnSp>
        <p:nvCxnSpPr>
          <p:cNvPr id="47" name="Straight Connector 46"/>
          <p:cNvCxnSpPr/>
          <p:nvPr/>
        </p:nvCxnSpPr>
        <p:spPr>
          <a:xfrm flipV="1">
            <a:off x="3990443" y="1591087"/>
            <a:ext cx="0" cy="3143889"/>
          </a:xfrm>
          <a:prstGeom prst="line">
            <a:avLst/>
          </a:prstGeom>
          <a:ln>
            <a:solidFill>
              <a:srgbClr val="A2A09B">
                <a:alpha val="5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953717" y="1591087"/>
            <a:ext cx="0" cy="3143889"/>
          </a:xfrm>
          <a:prstGeom prst="line">
            <a:avLst/>
          </a:prstGeom>
          <a:ln>
            <a:solidFill>
              <a:srgbClr val="A2A09B">
                <a:alpha val="5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http://i1.wp.com/ytkeys.com/wp-content/uploads/2016/06/youtube-training-online_training.jpg?fit=1334%2C998">
            <a:extLst>
              <a:ext uri="{FF2B5EF4-FFF2-40B4-BE49-F238E27FC236}">
                <a16:creationId xmlns:a16="http://schemas.microsoft.com/office/drawing/2014/main" id="{028AA1E0-501D-4A4E-BA55-1A6F07CDB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6974" y="1775646"/>
            <a:ext cx="2985124" cy="223341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058AABC-8117-4CAA-8525-6F5851AE8D01}"/>
              </a:ext>
            </a:extLst>
          </p:cNvPr>
          <p:cNvSpPr txBox="1"/>
          <p:nvPr/>
        </p:nvSpPr>
        <p:spPr>
          <a:xfrm>
            <a:off x="4177487" y="4029637"/>
            <a:ext cx="3620253" cy="769441"/>
          </a:xfrm>
          <a:prstGeom prst="rect">
            <a:avLst/>
          </a:prstGeom>
          <a:noFill/>
        </p:spPr>
        <p:txBody>
          <a:bodyPr wrap="square" rtlCol="0">
            <a:spAutoFit/>
          </a:bodyPr>
          <a:lstStyle/>
          <a:p>
            <a:pPr algn="ctr"/>
            <a:r>
              <a:rPr lang="en-US" sz="2800" b="1">
                <a:solidFill>
                  <a:srgbClr val="0A99EE"/>
                </a:solidFill>
                <a:latin typeface="Lato" charset="0"/>
                <a:ea typeface="Lato" charset="0"/>
                <a:cs typeface="Lato" charset="0"/>
              </a:rPr>
              <a:t>Workshops</a:t>
            </a:r>
          </a:p>
          <a:p>
            <a:pPr algn="ctr"/>
            <a:r>
              <a:rPr lang="en-US" sz="1600">
                <a:solidFill>
                  <a:srgbClr val="595959"/>
                </a:solidFill>
                <a:latin typeface="Lato" charset="0"/>
                <a:ea typeface="Lato" charset="0"/>
                <a:cs typeface="Lato" charset="0"/>
              </a:rPr>
              <a:t>One-day training primer</a:t>
            </a:r>
          </a:p>
        </p:txBody>
      </p:sp>
      <p:sp>
        <p:nvSpPr>
          <p:cNvPr id="17" name="TextBox 16">
            <a:extLst>
              <a:ext uri="{FF2B5EF4-FFF2-40B4-BE49-F238E27FC236}">
                <a16:creationId xmlns:a16="http://schemas.microsoft.com/office/drawing/2014/main" id="{B9E8A620-9410-42D4-857C-4297D401441C}"/>
              </a:ext>
            </a:extLst>
          </p:cNvPr>
          <p:cNvSpPr txBox="1"/>
          <p:nvPr/>
        </p:nvSpPr>
        <p:spPr>
          <a:xfrm>
            <a:off x="531482" y="4013380"/>
            <a:ext cx="3620253" cy="1200329"/>
          </a:xfrm>
          <a:prstGeom prst="rect">
            <a:avLst/>
          </a:prstGeom>
          <a:noFill/>
        </p:spPr>
        <p:txBody>
          <a:bodyPr wrap="square" rtlCol="0">
            <a:spAutoFit/>
          </a:bodyPr>
          <a:lstStyle/>
          <a:p>
            <a:pPr algn="ctr"/>
            <a:r>
              <a:rPr lang="en-US" sz="2800" b="1">
                <a:solidFill>
                  <a:srgbClr val="0A99EE"/>
                </a:solidFill>
                <a:latin typeface="Lato" charset="0"/>
                <a:ea typeface="Lato" charset="0"/>
                <a:cs typeface="Lato" charset="0"/>
              </a:rPr>
              <a:t>Bootcamps</a:t>
            </a:r>
          </a:p>
          <a:p>
            <a:pPr algn="ctr"/>
            <a:r>
              <a:rPr lang="en-US" sz="1600">
                <a:solidFill>
                  <a:srgbClr val="595959"/>
                </a:solidFill>
                <a:latin typeface="Lato" charset="0"/>
                <a:ea typeface="Lato" charset="0"/>
                <a:cs typeface="Lato" charset="0"/>
              </a:rPr>
              <a:t>Week long deep-dive</a:t>
            </a:r>
          </a:p>
          <a:p>
            <a:pPr algn="ctr"/>
            <a:endParaRPr lang="en-US" sz="2800" b="1">
              <a:solidFill>
                <a:srgbClr val="0A99EE"/>
              </a:solidFill>
              <a:latin typeface="Lato" charset="0"/>
              <a:ea typeface="Lato" charset="0"/>
              <a:cs typeface="Lato" charset="0"/>
            </a:endParaRPr>
          </a:p>
        </p:txBody>
      </p:sp>
      <p:pic>
        <p:nvPicPr>
          <p:cNvPr id="1030" name="Picture 6" descr="http://www.saic.edu/media/saic/gfx/continuingstudies/adultprograms/cs_ace_computer_class.jpg">
            <a:extLst>
              <a:ext uri="{FF2B5EF4-FFF2-40B4-BE49-F238E27FC236}">
                <a16:creationId xmlns:a16="http://schemas.microsoft.com/office/drawing/2014/main" id="{6F046E90-C9A6-4CA6-AE46-F9C8522693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127" r="22271"/>
          <a:stretch/>
        </p:blipFill>
        <p:spPr bwMode="auto">
          <a:xfrm>
            <a:off x="836427" y="1782885"/>
            <a:ext cx="2915153" cy="22304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mcstech.net/wp-content/uploads/2016/09/small_class.jpg">
            <a:extLst>
              <a:ext uri="{FF2B5EF4-FFF2-40B4-BE49-F238E27FC236}">
                <a16:creationId xmlns:a16="http://schemas.microsoft.com/office/drawing/2014/main" id="{F74A98B8-ABCB-446C-B740-6FFBDCF410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1255"/>
          <a:stretch/>
        </p:blipFill>
        <p:spPr bwMode="auto">
          <a:xfrm>
            <a:off x="4563398" y="1782885"/>
            <a:ext cx="2978655" cy="2226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3C5093E-2DF7-4A05-B4CB-7E1C8177E82E}"/>
              </a:ext>
            </a:extLst>
          </p:cNvPr>
          <p:cNvPicPr>
            <a:picLocks noChangeAspect="1"/>
          </p:cNvPicPr>
          <p:nvPr/>
        </p:nvPicPr>
        <p:blipFill>
          <a:blip r:embed="rId7"/>
          <a:stretch>
            <a:fillRect/>
          </a:stretch>
        </p:blipFill>
        <p:spPr>
          <a:xfrm>
            <a:off x="9305717" y="5405206"/>
            <a:ext cx="2154460" cy="1077230"/>
          </a:xfrm>
          <a:prstGeom prst="rect">
            <a:avLst/>
          </a:prstGeom>
        </p:spPr>
      </p:pic>
    </p:spTree>
    <p:extLst>
      <p:ext uri="{BB962C8B-B14F-4D97-AF65-F5344CB8AC3E}">
        <p14:creationId xmlns:p14="http://schemas.microsoft.com/office/powerpoint/2010/main" val="300630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Content Placeholder 3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36231" y="1660525"/>
            <a:ext cx="3919538" cy="3919538"/>
          </a:xfrm>
        </p:spPr>
      </p:pic>
      <p:sp>
        <p:nvSpPr>
          <p:cNvPr id="2" name="Title 1"/>
          <p:cNvSpPr>
            <a:spLocks noGrp="1"/>
          </p:cNvSpPr>
          <p:nvPr>
            <p:ph type="ctrTitle"/>
          </p:nvPr>
        </p:nvSpPr>
        <p:spPr/>
        <p:txBody>
          <a:bodyPr/>
          <a:lstStyle/>
          <a:p>
            <a:r>
              <a:rPr lang="en-US"/>
              <a:t>65</a:t>
            </a:r>
          </a:p>
        </p:txBody>
      </p:sp>
      <p:pic>
        <p:nvPicPr>
          <p:cNvPr id="4"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p:cNvSpPr/>
          <p:nvPr/>
        </p:nvSpPr>
        <p:spPr>
          <a:xfrm>
            <a:off x="418213" y="326102"/>
            <a:ext cx="11355573" cy="6205796"/>
          </a:xfrm>
          <a:prstGeom prst="rect">
            <a:avLst/>
          </a:prstGeom>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25</a:t>
            </a:r>
          </a:p>
        </p:txBody>
      </p:sp>
      <p:sp>
        <p:nvSpPr>
          <p:cNvPr id="6" name="Rectangle 5"/>
          <p:cNvSpPr/>
          <p:nvPr/>
        </p:nvSpPr>
        <p:spPr>
          <a:xfrm>
            <a:off x="418213" y="326102"/>
            <a:ext cx="11355574" cy="6205796"/>
          </a:xfrm>
          <a:prstGeom prst="rect">
            <a:avLst/>
          </a:prstGeom>
          <a:noFill/>
          <a:ln w="28575">
            <a:solidFill>
              <a:srgbClr val="DBE15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9550254" y="0"/>
            <a:ext cx="1380164" cy="592407"/>
          </a:xfrm>
          <a:prstGeom prst="rect">
            <a:avLst/>
          </a:prstGeom>
          <a:solidFill>
            <a:srgbClr val="DBE15C"/>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itle 1"/>
          <p:cNvSpPr txBox="1">
            <a:spLocks/>
          </p:cNvSpPr>
          <p:nvPr/>
        </p:nvSpPr>
        <p:spPr>
          <a:xfrm>
            <a:off x="593662" y="599665"/>
            <a:ext cx="8712055" cy="6376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a:solidFill>
                  <a:srgbClr val="1E9CEB"/>
                </a:solidFill>
                <a:latin typeface="Lato" charset="0"/>
                <a:ea typeface="Lato" charset="0"/>
                <a:cs typeface="Lato" charset="0"/>
              </a:rPr>
              <a:t>Power BI -Managed Services-2019</a:t>
            </a:r>
          </a:p>
        </p:txBody>
      </p:sp>
      <p:cxnSp>
        <p:nvCxnSpPr>
          <p:cNvPr id="22" name="Straight Connector 21"/>
          <p:cNvCxnSpPr/>
          <p:nvPr/>
        </p:nvCxnSpPr>
        <p:spPr>
          <a:xfrm>
            <a:off x="762885" y="5393017"/>
            <a:ext cx="10666228" cy="0"/>
          </a:xfrm>
          <a:prstGeom prst="line">
            <a:avLst/>
          </a:prstGeom>
          <a:ln>
            <a:solidFill>
              <a:srgbClr val="A2A09B">
                <a:alpha val="50000"/>
              </a:srgb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984782" y="4009060"/>
            <a:ext cx="3620253" cy="1446550"/>
          </a:xfrm>
          <a:prstGeom prst="rect">
            <a:avLst/>
          </a:prstGeom>
          <a:noFill/>
        </p:spPr>
        <p:txBody>
          <a:bodyPr wrap="square" rtlCol="0">
            <a:spAutoFit/>
          </a:bodyPr>
          <a:lstStyle/>
          <a:p>
            <a:pPr algn="ctr"/>
            <a:r>
              <a:rPr lang="en-US" sz="2800" b="1">
                <a:solidFill>
                  <a:srgbClr val="0A99EE"/>
                </a:solidFill>
                <a:latin typeface="Lato" charset="0"/>
                <a:ea typeface="Lato" charset="0"/>
                <a:cs typeface="Lato" charset="0"/>
              </a:rPr>
              <a:t>Systems Monitor</a:t>
            </a:r>
          </a:p>
          <a:p>
            <a:pPr algn="ctr"/>
            <a:r>
              <a:rPr lang="en-US" sz="1600">
                <a:solidFill>
                  <a:srgbClr val="595959"/>
                </a:solidFill>
                <a:latin typeface="Lato" charset="0"/>
                <a:ea typeface="Lato" charset="0"/>
                <a:cs typeface="Lato" charset="0"/>
              </a:rPr>
              <a:t>Daily validation of your Power BI ecosystem.</a:t>
            </a:r>
          </a:p>
          <a:p>
            <a:pPr algn="ctr"/>
            <a:endParaRPr lang="en-US" sz="2800" b="1">
              <a:solidFill>
                <a:srgbClr val="0A99EE"/>
              </a:solidFill>
              <a:latin typeface="Lato" charset="0"/>
              <a:ea typeface="Lato" charset="0"/>
              <a:cs typeface="Lato" charset="0"/>
            </a:endParaRPr>
          </a:p>
        </p:txBody>
      </p:sp>
      <p:cxnSp>
        <p:nvCxnSpPr>
          <p:cNvPr id="47" name="Straight Connector 46"/>
          <p:cNvCxnSpPr/>
          <p:nvPr/>
        </p:nvCxnSpPr>
        <p:spPr>
          <a:xfrm flipV="1">
            <a:off x="3990443" y="1591087"/>
            <a:ext cx="0" cy="3143889"/>
          </a:xfrm>
          <a:prstGeom prst="line">
            <a:avLst/>
          </a:prstGeom>
          <a:ln>
            <a:solidFill>
              <a:srgbClr val="A2A09B">
                <a:alpha val="5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7953717" y="1591087"/>
            <a:ext cx="0" cy="3143889"/>
          </a:xfrm>
          <a:prstGeom prst="line">
            <a:avLst/>
          </a:prstGeom>
          <a:ln>
            <a:solidFill>
              <a:srgbClr val="A2A09B">
                <a:alpha val="50000"/>
              </a:srgb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058AABC-8117-4CAA-8525-6F5851AE8D01}"/>
              </a:ext>
            </a:extLst>
          </p:cNvPr>
          <p:cNvSpPr txBox="1"/>
          <p:nvPr/>
        </p:nvSpPr>
        <p:spPr>
          <a:xfrm>
            <a:off x="4177487" y="4029637"/>
            <a:ext cx="3620253" cy="1200329"/>
          </a:xfrm>
          <a:prstGeom prst="rect">
            <a:avLst/>
          </a:prstGeom>
          <a:noFill/>
        </p:spPr>
        <p:txBody>
          <a:bodyPr wrap="square" rtlCol="0">
            <a:spAutoFit/>
          </a:bodyPr>
          <a:lstStyle/>
          <a:p>
            <a:pPr algn="ctr"/>
            <a:r>
              <a:rPr lang="en-US" sz="2800" b="1">
                <a:solidFill>
                  <a:srgbClr val="0A99EE"/>
                </a:solidFill>
                <a:latin typeface="Lato" charset="0"/>
                <a:ea typeface="Lato" charset="0"/>
                <a:cs typeface="Lato" charset="0"/>
              </a:rPr>
              <a:t>Ecosystem Management</a:t>
            </a:r>
          </a:p>
          <a:p>
            <a:pPr algn="ctr"/>
            <a:r>
              <a:rPr lang="en-US" sz="1600">
                <a:solidFill>
                  <a:srgbClr val="595959"/>
                </a:solidFill>
                <a:latin typeface="Lato" charset="0"/>
                <a:ea typeface="Lato" charset="0"/>
                <a:cs typeface="Lato" charset="0"/>
              </a:rPr>
              <a:t>Plan, Configure, Remediate</a:t>
            </a:r>
          </a:p>
        </p:txBody>
      </p:sp>
      <p:sp>
        <p:nvSpPr>
          <p:cNvPr id="17" name="TextBox 16">
            <a:extLst>
              <a:ext uri="{FF2B5EF4-FFF2-40B4-BE49-F238E27FC236}">
                <a16:creationId xmlns:a16="http://schemas.microsoft.com/office/drawing/2014/main" id="{B9E8A620-9410-42D4-857C-4297D401441C}"/>
              </a:ext>
            </a:extLst>
          </p:cNvPr>
          <p:cNvSpPr txBox="1"/>
          <p:nvPr/>
        </p:nvSpPr>
        <p:spPr>
          <a:xfrm>
            <a:off x="531482" y="4013380"/>
            <a:ext cx="3620253" cy="1200329"/>
          </a:xfrm>
          <a:prstGeom prst="rect">
            <a:avLst/>
          </a:prstGeom>
          <a:noFill/>
        </p:spPr>
        <p:txBody>
          <a:bodyPr wrap="square" rtlCol="0">
            <a:spAutoFit/>
          </a:bodyPr>
          <a:lstStyle/>
          <a:p>
            <a:pPr algn="ctr"/>
            <a:r>
              <a:rPr lang="en-US" sz="2800" b="1">
                <a:solidFill>
                  <a:srgbClr val="0A99EE"/>
                </a:solidFill>
                <a:latin typeface="Lato" charset="0"/>
                <a:ea typeface="Lato" charset="0"/>
                <a:cs typeface="Lato" charset="0"/>
              </a:rPr>
              <a:t>User support</a:t>
            </a:r>
          </a:p>
          <a:p>
            <a:pPr algn="ctr"/>
            <a:r>
              <a:rPr lang="en-US" sz="1600">
                <a:solidFill>
                  <a:srgbClr val="595959"/>
                </a:solidFill>
                <a:latin typeface="Lato" charset="0"/>
                <a:ea typeface="Lato" charset="0"/>
                <a:cs typeface="Lato" charset="0"/>
              </a:rPr>
              <a:t>Skills and Development</a:t>
            </a:r>
          </a:p>
          <a:p>
            <a:pPr algn="ctr"/>
            <a:endParaRPr lang="en-US" sz="2800" b="1">
              <a:solidFill>
                <a:srgbClr val="0A99EE"/>
              </a:solidFill>
              <a:latin typeface="Lato" charset="0"/>
              <a:ea typeface="Lato" charset="0"/>
              <a:cs typeface="Lato" charset="0"/>
            </a:endParaRPr>
          </a:p>
        </p:txBody>
      </p:sp>
      <p:pic>
        <p:nvPicPr>
          <p:cNvPr id="3" name="Picture 2">
            <a:extLst>
              <a:ext uri="{FF2B5EF4-FFF2-40B4-BE49-F238E27FC236}">
                <a16:creationId xmlns:a16="http://schemas.microsoft.com/office/drawing/2014/main" id="{3268A018-D75D-4D15-A45F-A6360C563B62}"/>
              </a:ext>
            </a:extLst>
          </p:cNvPr>
          <p:cNvPicPr>
            <a:picLocks noChangeAspect="1"/>
          </p:cNvPicPr>
          <p:nvPr/>
        </p:nvPicPr>
        <p:blipFill>
          <a:blip r:embed="rId5"/>
          <a:stretch>
            <a:fillRect/>
          </a:stretch>
        </p:blipFill>
        <p:spPr>
          <a:xfrm>
            <a:off x="4212877" y="1707615"/>
            <a:ext cx="3511088" cy="2301445"/>
          </a:xfrm>
          <a:prstGeom prst="rect">
            <a:avLst/>
          </a:prstGeom>
        </p:spPr>
      </p:pic>
      <p:pic>
        <p:nvPicPr>
          <p:cNvPr id="9" name="Picture 8">
            <a:extLst>
              <a:ext uri="{FF2B5EF4-FFF2-40B4-BE49-F238E27FC236}">
                <a16:creationId xmlns:a16="http://schemas.microsoft.com/office/drawing/2014/main" id="{4049F187-B9C7-4CAF-ABC0-7CDC0858813C}"/>
              </a:ext>
            </a:extLst>
          </p:cNvPr>
          <p:cNvPicPr>
            <a:picLocks noChangeAspect="1"/>
          </p:cNvPicPr>
          <p:nvPr/>
        </p:nvPicPr>
        <p:blipFill>
          <a:blip r:embed="rId6"/>
          <a:stretch>
            <a:fillRect/>
          </a:stretch>
        </p:blipFill>
        <p:spPr>
          <a:xfrm>
            <a:off x="8341781" y="1830570"/>
            <a:ext cx="3087332" cy="2079220"/>
          </a:xfrm>
          <a:prstGeom prst="rect">
            <a:avLst/>
          </a:prstGeom>
          <a:ln w="19050">
            <a:solidFill>
              <a:schemeClr val="accent1"/>
            </a:solidFill>
          </a:ln>
        </p:spPr>
      </p:pic>
      <p:pic>
        <p:nvPicPr>
          <p:cNvPr id="10" name="Picture 2" descr="Image result for user support">
            <a:extLst>
              <a:ext uri="{FF2B5EF4-FFF2-40B4-BE49-F238E27FC236}">
                <a16:creationId xmlns:a16="http://schemas.microsoft.com/office/drawing/2014/main" id="{B650ED48-287F-4046-9F7D-57907914CA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407" y="1788884"/>
            <a:ext cx="2789603" cy="21209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close up of a sign&#10;&#10;Description automatically generated">
            <a:extLst>
              <a:ext uri="{FF2B5EF4-FFF2-40B4-BE49-F238E27FC236}">
                <a16:creationId xmlns:a16="http://schemas.microsoft.com/office/drawing/2014/main" id="{DEDF9647-FD5E-4DB5-9835-7D52B7B4C390}"/>
              </a:ext>
            </a:extLst>
          </p:cNvPr>
          <p:cNvPicPr>
            <a:picLocks noChangeAspect="1"/>
          </p:cNvPicPr>
          <p:nvPr/>
        </p:nvPicPr>
        <p:blipFill>
          <a:blip r:embed="rId8"/>
          <a:stretch>
            <a:fillRect/>
          </a:stretch>
        </p:blipFill>
        <p:spPr>
          <a:xfrm>
            <a:off x="9454567" y="4805189"/>
            <a:ext cx="2102447" cy="2052812"/>
          </a:xfrm>
          <a:prstGeom prst="rect">
            <a:avLst/>
          </a:prstGeom>
        </p:spPr>
      </p:pic>
    </p:spTree>
    <p:extLst>
      <p:ext uri="{BB962C8B-B14F-4D97-AF65-F5344CB8AC3E}">
        <p14:creationId xmlns:p14="http://schemas.microsoft.com/office/powerpoint/2010/main" val="410367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Are We There Yet?</a:t>
            </a:r>
          </a:p>
        </p:txBody>
      </p:sp>
      <p:grpSp>
        <p:nvGrpSpPr>
          <p:cNvPr id="12" name="Group 11"/>
          <p:cNvGrpSpPr/>
          <p:nvPr/>
        </p:nvGrpSpPr>
        <p:grpSpPr>
          <a:xfrm>
            <a:off x="5380478" y="1320662"/>
            <a:ext cx="5413573" cy="4770767"/>
            <a:chOff x="4419926" y="1582633"/>
            <a:chExt cx="4085833" cy="3662011"/>
          </a:xfrm>
        </p:grpSpPr>
        <p:cxnSp>
          <p:nvCxnSpPr>
            <p:cNvPr id="46" name="Straight Connector 45"/>
            <p:cNvCxnSpPr>
              <a:cxnSpLocks/>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6"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How About Now?</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When Will It Be Done?</a:t>
              </a:r>
            </a:p>
          </p:txBody>
        </p:sp>
        <p:sp>
          <p:nvSpPr>
            <p:cNvPr id="59" name="Rectangle 58"/>
            <p:cNvSpPr/>
            <p:nvPr/>
          </p:nvSpPr>
          <p:spPr>
            <a:xfrm>
              <a:off x="4844781" y="3250248"/>
              <a:ext cx="3660978" cy="543369"/>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How Do I Know That You Are Making Progress?</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Do You Need More Time?</a:t>
              </a:r>
            </a:p>
          </p:txBody>
        </p:sp>
        <p:sp>
          <p:nvSpPr>
            <p:cNvPr id="66" name="Rectangle 65"/>
            <p:cNvSpPr/>
            <p:nvPr/>
          </p:nvSpPr>
          <p:spPr>
            <a:xfrm>
              <a:off x="4844781" y="4915209"/>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 Just One More Thing</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3</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39641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70605" y="2274227"/>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INTRODUCTION</a:t>
            </a:r>
          </a:p>
        </p:txBody>
      </p:sp>
      <p:grpSp>
        <p:nvGrpSpPr>
          <p:cNvPr id="12" name="Group 11"/>
          <p:cNvGrpSpPr/>
          <p:nvPr/>
        </p:nvGrpSpPr>
        <p:grpSpPr>
          <a:xfrm>
            <a:off x="5380478" y="1112332"/>
            <a:ext cx="5683393" cy="3106923"/>
            <a:chOff x="4419927" y="1422720"/>
            <a:chExt cx="4289477" cy="2384855"/>
          </a:xfrm>
        </p:grpSpPr>
        <p:cxnSp>
          <p:nvCxnSpPr>
            <p:cNvPr id="46" name="Straight Connector 45"/>
            <p:cNvCxnSpPr>
              <a:cxnSpLocks/>
              <a:endCxn id="49" idx="4"/>
            </p:cNvCxnSpPr>
            <p:nvPr/>
          </p:nvCxnSpPr>
          <p:spPr>
            <a:xfrm>
              <a:off x="4530532" y="1686886"/>
              <a:ext cx="0" cy="186635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3" name="TextBox 52"/>
            <p:cNvSpPr txBox="1"/>
            <p:nvPr/>
          </p:nvSpPr>
          <p:spPr>
            <a:xfrm>
              <a:off x="4824133" y="2638625"/>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r>
                <a:rPr lang="en-US" sz="1800" dirty="0">
                  <a:solidFill>
                    <a:schemeClr val="accent2"/>
                  </a:solidFill>
                  <a:latin typeface="Calibri" pitchFamily="34" charset="0"/>
                </a:rPr>
                <a:t>Basics of Project Planning</a:t>
              </a:r>
            </a:p>
          </p:txBody>
        </p:sp>
        <p:sp>
          <p:nvSpPr>
            <p:cNvPr id="54" name="Rectangle 53"/>
            <p:cNvSpPr/>
            <p:nvPr/>
          </p:nvSpPr>
          <p:spPr>
            <a:xfrm>
              <a:off x="4824133" y="2357906"/>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Azure DevOps Overview</a:t>
              </a:r>
            </a:p>
          </p:txBody>
        </p:sp>
        <p:sp>
          <p:nvSpPr>
            <p:cNvPr id="55" name="TextBox 54"/>
            <p:cNvSpPr txBox="1"/>
            <p:nvPr/>
          </p:nvSpPr>
          <p:spPr>
            <a:xfrm>
              <a:off x="4824133" y="1698070"/>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solidFill>
                  <a:latin typeface="Calibri" pitchFamily="34" charset="0"/>
                  <a:ea typeface="+mn-ea"/>
                </a:rPr>
                <a:t>Modified Agile</a:t>
              </a:r>
            </a:p>
          </p:txBody>
        </p:sp>
        <p:sp>
          <p:nvSpPr>
            <p:cNvPr id="56" name="Rectangle 55"/>
            <p:cNvSpPr/>
            <p:nvPr/>
          </p:nvSpPr>
          <p:spPr>
            <a:xfrm>
              <a:off x="4844781" y="142272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Iterative Development</a:t>
              </a:r>
            </a:p>
          </p:txBody>
        </p:sp>
        <p:sp>
          <p:nvSpPr>
            <p:cNvPr id="58" name="TextBox 57"/>
            <p:cNvSpPr txBox="1"/>
            <p:nvPr/>
          </p:nvSpPr>
          <p:spPr>
            <a:xfrm>
              <a:off x="4836833" y="3524078"/>
              <a:ext cx="3872571" cy="2834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lvl="0"/>
              <a:r>
                <a:rPr lang="en-US" sz="1800" dirty="0">
                  <a:solidFill>
                    <a:schemeClr val="accent2"/>
                  </a:solidFill>
                  <a:latin typeface="Calibri" pitchFamily="34" charset="0"/>
                  <a:ea typeface="+mn-ea"/>
                </a:rPr>
                <a:t>Event Driven ELT Project</a:t>
              </a:r>
            </a:p>
          </p:txBody>
        </p:sp>
        <p:sp>
          <p:nvSpPr>
            <p:cNvPr id="59" name="Rectangle 58"/>
            <p:cNvSpPr/>
            <p:nvPr/>
          </p:nvSpPr>
          <p:spPr>
            <a:xfrm>
              <a:off x="4844781" y="327949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Demo </a:t>
              </a:r>
            </a:p>
          </p:txBody>
        </p:sp>
      </p:grpSp>
      <p:sp>
        <p:nvSpPr>
          <p:cNvPr id="30" name="Title 1">
            <a:extLst>
              <a:ext uri="{FF2B5EF4-FFF2-40B4-BE49-F238E27FC236}">
                <a16:creationId xmlns:a16="http://schemas.microsoft.com/office/drawing/2014/main" id="{EE6B104D-C936-4090-9943-1DF9D2C75D01}"/>
              </a:ext>
            </a:extLst>
          </p:cNvPr>
          <p:cNvSpPr>
            <a:spLocks noGrp="1"/>
          </p:cNvSpPr>
          <p:nvPr>
            <p:ph type="ctrTitle"/>
          </p:nvPr>
        </p:nvSpPr>
        <p:spPr/>
        <p:txBody>
          <a:bodyPr/>
          <a:lstStyle/>
          <a:p>
            <a:r>
              <a:rPr lang="en-US" sz="4800" dirty="0"/>
              <a:t>Goals</a:t>
            </a:r>
          </a:p>
        </p:txBody>
      </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4</a:t>
            </a:fld>
            <a:endParaRPr lang="en-US" dirty="0">
              <a:latin typeface="Calibri" pitchFamily="34" charset="0"/>
            </a:endParaRPr>
          </a:p>
        </p:txBody>
      </p:sp>
      <p:pic>
        <p:nvPicPr>
          <p:cNvPr id="4" name="Picture 3">
            <a:extLst>
              <a:ext uri="{FF2B5EF4-FFF2-40B4-BE49-F238E27FC236}">
                <a16:creationId xmlns:a16="http://schemas.microsoft.com/office/drawing/2014/main" id="{4B63DB50-8F9D-463F-A1D4-775A0109DF47}"/>
              </a:ext>
            </a:extLst>
          </p:cNvPr>
          <p:cNvPicPr>
            <a:picLocks noChangeAspect="1"/>
          </p:cNvPicPr>
          <p:nvPr/>
        </p:nvPicPr>
        <p:blipFill>
          <a:blip r:embed="rId3"/>
          <a:stretch>
            <a:fillRect/>
          </a:stretch>
        </p:blipFill>
        <p:spPr>
          <a:xfrm>
            <a:off x="2041003" y="3279480"/>
            <a:ext cx="2019475" cy="2583404"/>
          </a:xfrm>
          <a:prstGeom prst="rect">
            <a:avLst/>
          </a:prstGeom>
        </p:spPr>
      </p:pic>
      <p:pic>
        <p:nvPicPr>
          <p:cNvPr id="2" name="Picture 1">
            <a:extLst>
              <a:ext uri="{FF2B5EF4-FFF2-40B4-BE49-F238E27FC236}">
                <a16:creationId xmlns:a16="http://schemas.microsoft.com/office/drawing/2014/main" id="{397AB74D-5C1C-4EDA-B23A-32B1197380EC}"/>
              </a:ext>
            </a:extLst>
          </p:cNvPr>
          <p:cNvPicPr>
            <a:picLocks noChangeAspect="1"/>
          </p:cNvPicPr>
          <p:nvPr/>
        </p:nvPicPr>
        <p:blipFill>
          <a:blip r:embed="rId4"/>
          <a:stretch>
            <a:fillRect/>
          </a:stretch>
        </p:blipFill>
        <p:spPr>
          <a:xfrm>
            <a:off x="913278" y="5349660"/>
            <a:ext cx="1226926" cy="746825"/>
          </a:xfrm>
          <a:prstGeom prst="rect">
            <a:avLst/>
          </a:prstGeom>
        </p:spPr>
      </p:pic>
    </p:spTree>
    <p:extLst>
      <p:ext uri="{BB962C8B-B14F-4D97-AF65-F5344CB8AC3E}">
        <p14:creationId xmlns:p14="http://schemas.microsoft.com/office/powerpoint/2010/main" val="364125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03966" y="3265148"/>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Chaos Wrangling</a:t>
            </a:r>
          </a:p>
        </p:txBody>
      </p:sp>
      <p:grpSp>
        <p:nvGrpSpPr>
          <p:cNvPr id="12" name="Group 11"/>
          <p:cNvGrpSpPr/>
          <p:nvPr/>
        </p:nvGrpSpPr>
        <p:grpSpPr>
          <a:xfrm>
            <a:off x="5057749" y="1043616"/>
            <a:ext cx="5413573" cy="4770767"/>
            <a:chOff x="4419926" y="1582633"/>
            <a:chExt cx="4085833" cy="3662011"/>
          </a:xfrm>
        </p:grpSpPr>
        <p:cxnSp>
          <p:nvCxnSpPr>
            <p:cNvPr id="46" name="Straight Connector 45"/>
            <p:cNvCxnSpPr>
              <a:cxnSpLocks/>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6"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Iterative Development</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Sprint Planning &amp; Team Capacity</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User Acceptance</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Control Scope Creep</a:t>
              </a:r>
            </a:p>
          </p:txBody>
        </p:sp>
        <p:sp>
          <p:nvSpPr>
            <p:cNvPr id="66" name="Rectangle 65"/>
            <p:cNvSpPr/>
            <p:nvPr/>
          </p:nvSpPr>
          <p:spPr>
            <a:xfrm>
              <a:off x="4844781" y="4915209"/>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Improved Communications</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5</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371821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1077218"/>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Iterative Development</a:t>
            </a:r>
          </a:p>
        </p:txBody>
      </p:sp>
      <p:grpSp>
        <p:nvGrpSpPr>
          <p:cNvPr id="12" name="Group 11"/>
          <p:cNvGrpSpPr/>
          <p:nvPr/>
        </p:nvGrpSpPr>
        <p:grpSpPr>
          <a:xfrm>
            <a:off x="5380478" y="1320662"/>
            <a:ext cx="5413571" cy="4770767"/>
            <a:chOff x="4419927" y="1582633"/>
            <a:chExt cx="4085832" cy="3662011"/>
          </a:xfrm>
        </p:grpSpPr>
        <p:cxnSp>
          <p:nvCxnSpPr>
            <p:cNvPr id="46" name="Straight Connector 45"/>
            <p:cNvCxnSpPr>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7"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Agile Based</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Three Week Sprints</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Team Members</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Sprint Planning</a:t>
              </a:r>
            </a:p>
          </p:txBody>
        </p:sp>
        <p:sp>
          <p:nvSpPr>
            <p:cNvPr id="66" name="Rectangle 65"/>
            <p:cNvSpPr/>
            <p:nvPr/>
          </p:nvSpPr>
          <p:spPr>
            <a:xfrm>
              <a:off x="4844781" y="4915209"/>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Daily Standup Meetings</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6</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393657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DC9803-4783-49C6-BFEC-7E8B99416D14}"/>
              </a:ext>
            </a:extLst>
          </p:cNvPr>
          <p:cNvSpPr/>
          <p:nvPr/>
        </p:nvSpPr>
        <p:spPr>
          <a:xfrm>
            <a:off x="6970378" y="3047998"/>
            <a:ext cx="5221622" cy="2134976"/>
          </a:xfrm>
          <a:prstGeom prst="rect">
            <a:avLst/>
          </a:prstGeom>
          <a:noFill/>
        </p:spPr>
        <p:txBody>
          <a:bodyPr wrap="none" lIns="91440" tIns="45720" rIns="91440" bIns="45720">
            <a:prstTxWarp prst="textCascadeDown">
              <a:avLst/>
            </a:prstTxWarp>
            <a:spAutoFit/>
          </a:bodyPr>
          <a:lstStyle/>
          <a:p>
            <a:pPr algn="ctr"/>
            <a:r>
              <a:rPr lang="en-US" sz="5400" b="0" cap="none" spc="0" dirty="0">
                <a:ln w="0"/>
                <a:gradFill>
                  <a:gsLst>
                    <a:gs pos="21000">
                      <a:srgbClr val="53575C"/>
                    </a:gs>
                    <a:gs pos="88000">
                      <a:srgbClr val="C5C7CA"/>
                    </a:gs>
                  </a:gsLst>
                  <a:lin ang="5400000"/>
                </a:gradFill>
                <a:effectLst/>
              </a:rPr>
              <a:t>Is Planning to Fail </a:t>
            </a:r>
          </a:p>
        </p:txBody>
      </p:sp>
      <p:sp>
        <p:nvSpPr>
          <p:cNvPr id="6" name="Content Placeholder 5">
            <a:extLst>
              <a:ext uri="{FF2B5EF4-FFF2-40B4-BE49-F238E27FC236}">
                <a16:creationId xmlns:a16="http://schemas.microsoft.com/office/drawing/2014/main" id="{829647B9-AAAE-44E3-8CA6-2C0DEAA53843}"/>
              </a:ext>
            </a:extLst>
          </p:cNvPr>
          <p:cNvSpPr>
            <a:spLocks noGrp="1"/>
          </p:cNvSpPr>
          <p:nvPr>
            <p:ph idx="1"/>
          </p:nvPr>
        </p:nvSpPr>
        <p:spPr>
          <a:xfrm>
            <a:off x="432254" y="2884235"/>
            <a:ext cx="7473495" cy="1089529"/>
          </a:xfrm>
          <a:prstGeom prst="rect">
            <a:avLst/>
          </a:prstGeom>
          <a:noFill/>
        </p:spPr>
        <p:txBody>
          <a:bodyPr wrap="square" lIns="91440" tIns="45720" rIns="91440" bIns="45720">
            <a:spAutoFit/>
          </a:bodyPr>
          <a:lstStyle/>
          <a:p>
            <a:pPr marL="0" indent="0" algn="ctr">
              <a:buNone/>
            </a:pPr>
            <a:r>
              <a:rPr lang="en-US" sz="7200" b="0" cap="none" spc="0" dirty="0">
                <a:ln w="0"/>
                <a:gradFill>
                  <a:gsLst>
                    <a:gs pos="21000">
                      <a:srgbClr val="53575C"/>
                    </a:gs>
                    <a:gs pos="88000">
                      <a:srgbClr val="C5C7CA"/>
                    </a:gs>
                  </a:gsLst>
                  <a:lin ang="5400000"/>
                </a:gradFill>
                <a:effectLst/>
              </a:rPr>
              <a:t>Failing to Plan</a:t>
            </a:r>
            <a:endParaRPr lang="en-US" sz="5400" b="0"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1067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23016" y="3265148"/>
            <a:ext cx="3747842" cy="1077218"/>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Sprint Planning</a:t>
            </a:r>
          </a:p>
          <a:p>
            <a:pPr algn="ctr"/>
            <a:r>
              <a:rPr lang="en-US" sz="3200" b="1" dirty="0">
                <a:solidFill>
                  <a:schemeClr val="accent1"/>
                </a:solidFill>
                <a:latin typeface="Calibri" pitchFamily="34" charset="0"/>
                <a:ea typeface="Roboto Th" pitchFamily="2" charset="0"/>
              </a:rPr>
              <a:t>Meeting</a:t>
            </a:r>
          </a:p>
        </p:txBody>
      </p:sp>
      <p:grpSp>
        <p:nvGrpSpPr>
          <p:cNvPr id="12" name="Group 11"/>
          <p:cNvGrpSpPr/>
          <p:nvPr/>
        </p:nvGrpSpPr>
        <p:grpSpPr>
          <a:xfrm>
            <a:off x="5088930" y="1172151"/>
            <a:ext cx="5425673" cy="4826729"/>
            <a:chOff x="4419927" y="1582633"/>
            <a:chExt cx="4094966" cy="3704967"/>
          </a:xfrm>
        </p:grpSpPr>
        <p:cxnSp>
          <p:nvCxnSpPr>
            <p:cNvPr id="46" name="Straight Connector 45"/>
            <p:cNvCxnSpPr>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7"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What Was Done Last Sprint</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What Needs to Move and Why</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What Will Be Done Next Sprint</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Team Capacity</a:t>
              </a:r>
            </a:p>
          </p:txBody>
        </p:sp>
        <p:sp>
          <p:nvSpPr>
            <p:cNvPr id="66" name="Rectangle 65"/>
            <p:cNvSpPr/>
            <p:nvPr/>
          </p:nvSpPr>
          <p:spPr>
            <a:xfrm>
              <a:off x="4853915" y="498047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Avoid Over Loaded Sprints</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8</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389010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DBBEF561-C712-4B3D-B4FC-9D9DAE9ECDD5}"/>
              </a:ext>
            </a:extLst>
          </p:cNvPr>
          <p:cNvPicPr>
            <a:picLocks noChangeAspect="1"/>
          </p:cNvPicPr>
          <p:nvPr/>
        </p:nvPicPr>
        <p:blipFill>
          <a:blip r:embed="rId3">
            <a:alphaModFix amt="50000"/>
            <a:extLst>
              <a:ext uri="{96DAC541-7B7A-43D3-8B79-37D633B846F1}">
                <asvg:svgBlip xmlns:asvg="http://schemas.microsoft.com/office/drawing/2016/SVG/main" r:embed="rId4"/>
              </a:ext>
            </a:extLst>
          </a:blip>
          <a:stretch>
            <a:fillRect/>
          </a:stretch>
        </p:blipFill>
        <p:spPr>
          <a:xfrm>
            <a:off x="800504" y="683203"/>
            <a:ext cx="10525760" cy="5824215"/>
          </a:xfrm>
          <a:prstGeom prst="rect">
            <a:avLst/>
          </a:prstGeom>
        </p:spPr>
      </p:pic>
      <p:sp>
        <p:nvSpPr>
          <p:cNvPr id="8" name="TextBox 7"/>
          <p:cNvSpPr txBox="1"/>
          <p:nvPr/>
        </p:nvSpPr>
        <p:spPr>
          <a:xfrm>
            <a:off x="1176820" y="3302924"/>
            <a:ext cx="3747842" cy="584775"/>
          </a:xfrm>
          <a:prstGeom prst="rect">
            <a:avLst/>
          </a:prstGeom>
          <a:noFill/>
        </p:spPr>
        <p:txBody>
          <a:bodyPr wrap="square" rtlCol="0">
            <a:spAutoFit/>
          </a:bodyPr>
          <a:lstStyle/>
          <a:p>
            <a:pPr algn="ctr"/>
            <a:r>
              <a:rPr lang="en-US" sz="3200" b="1" dirty="0">
                <a:solidFill>
                  <a:schemeClr val="accent1"/>
                </a:solidFill>
                <a:latin typeface="Calibri" pitchFamily="34" charset="0"/>
                <a:ea typeface="Roboto Th" pitchFamily="2" charset="0"/>
              </a:rPr>
              <a:t>Sprint 0</a:t>
            </a:r>
          </a:p>
        </p:txBody>
      </p:sp>
      <p:grpSp>
        <p:nvGrpSpPr>
          <p:cNvPr id="12" name="Group 11"/>
          <p:cNvGrpSpPr/>
          <p:nvPr/>
        </p:nvGrpSpPr>
        <p:grpSpPr>
          <a:xfrm>
            <a:off x="5088930" y="1172151"/>
            <a:ext cx="5425673" cy="4826729"/>
            <a:chOff x="4419927" y="1582633"/>
            <a:chExt cx="4094966" cy="3704967"/>
          </a:xfrm>
        </p:grpSpPr>
        <p:cxnSp>
          <p:nvCxnSpPr>
            <p:cNvPr id="46" name="Straight Connector 45"/>
            <p:cNvCxnSpPr>
              <a:endCxn id="51" idx="4"/>
            </p:cNvCxnSpPr>
            <p:nvPr/>
          </p:nvCxnSpPr>
          <p:spPr>
            <a:xfrm>
              <a:off x="4530532" y="1686886"/>
              <a:ext cx="0" cy="355775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4419927" y="1640630"/>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8" name="Oval 47"/>
            <p:cNvSpPr/>
            <p:nvPr/>
          </p:nvSpPr>
          <p:spPr>
            <a:xfrm>
              <a:off x="4419927" y="2486331"/>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49" name="Oval 48"/>
            <p:cNvSpPr/>
            <p:nvPr/>
          </p:nvSpPr>
          <p:spPr>
            <a:xfrm>
              <a:off x="4419927" y="3332032"/>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0" name="Oval 49"/>
            <p:cNvSpPr/>
            <p:nvPr/>
          </p:nvSpPr>
          <p:spPr>
            <a:xfrm>
              <a:off x="4419927" y="4177733"/>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1" name="Oval 50"/>
            <p:cNvSpPr/>
            <p:nvPr/>
          </p:nvSpPr>
          <p:spPr>
            <a:xfrm>
              <a:off x="4419927" y="5023435"/>
              <a:ext cx="221209" cy="22120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latin typeface="Calibri" pitchFamily="34" charset="0"/>
              </a:endParaRPr>
            </a:p>
          </p:txBody>
        </p:sp>
        <p:sp>
          <p:nvSpPr>
            <p:cNvPr id="54" name="Rectangle 53"/>
            <p:cNvSpPr/>
            <p:nvPr/>
          </p:nvSpPr>
          <p:spPr>
            <a:xfrm>
              <a:off x="4844781" y="1582633"/>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Overall Task Planning</a:t>
              </a:r>
            </a:p>
          </p:txBody>
        </p:sp>
        <p:sp>
          <p:nvSpPr>
            <p:cNvPr id="56" name="Rectangle 55"/>
            <p:cNvSpPr/>
            <p:nvPr/>
          </p:nvSpPr>
          <p:spPr>
            <a:xfrm>
              <a:off x="4844781" y="2388917"/>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Staff Up Team</a:t>
              </a:r>
            </a:p>
          </p:txBody>
        </p:sp>
        <p:sp>
          <p:nvSpPr>
            <p:cNvPr id="59" name="Rectangle 58"/>
            <p:cNvSpPr/>
            <p:nvPr/>
          </p:nvSpPr>
          <p:spPr>
            <a:xfrm>
              <a:off x="4844781" y="325024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User Story Estimation</a:t>
              </a:r>
            </a:p>
          </p:txBody>
        </p:sp>
        <p:sp>
          <p:nvSpPr>
            <p:cNvPr id="61" name="Rectangle 60"/>
            <p:cNvSpPr/>
            <p:nvPr/>
          </p:nvSpPr>
          <p:spPr>
            <a:xfrm>
              <a:off x="4844781" y="4105450"/>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Sprint Planning</a:t>
              </a:r>
            </a:p>
          </p:txBody>
        </p:sp>
        <p:sp>
          <p:nvSpPr>
            <p:cNvPr id="66" name="Rectangle 65"/>
            <p:cNvSpPr/>
            <p:nvPr/>
          </p:nvSpPr>
          <p:spPr>
            <a:xfrm>
              <a:off x="4853915" y="4980478"/>
              <a:ext cx="3660978" cy="307122"/>
            </a:xfrm>
            <a:prstGeom prst="rect">
              <a:avLst/>
            </a:prstGeom>
          </p:spPr>
          <p:txBody>
            <a:bodyPr wrap="square">
              <a:spAutoFit/>
            </a:bodyPr>
            <a:lstStyle/>
            <a:p>
              <a:r>
                <a:rPr lang="en-US" sz="2000" b="1" dirty="0">
                  <a:solidFill>
                    <a:schemeClr val="accent1"/>
                  </a:solidFill>
                  <a:latin typeface="Calibri" pitchFamily="34" charset="0"/>
                  <a:ea typeface="Roboto Bk" pitchFamily="2" charset="0"/>
                </a:rPr>
                <a:t>Stakeholder Signoff</a:t>
              </a:r>
            </a:p>
          </p:txBody>
        </p:sp>
      </p:grpSp>
      <p:sp>
        <p:nvSpPr>
          <p:cNvPr id="11" name="Slide Number Placeholder 10"/>
          <p:cNvSpPr>
            <a:spLocks noGrp="1"/>
          </p:cNvSpPr>
          <p:nvPr>
            <p:ph type="sldNum" sz="quarter" idx="12"/>
          </p:nvPr>
        </p:nvSpPr>
        <p:spPr>
          <a:xfrm>
            <a:off x="11837988" y="268288"/>
            <a:ext cx="354012" cy="261937"/>
          </a:xfrm>
          <a:prstGeom prst="rect">
            <a:avLst/>
          </a:prstGeom>
          <a:noFill/>
          <a:ln w="12700" cap="flat" cmpd="sng" algn="ctr">
            <a:noFill/>
            <a:prstDash val="solid"/>
            <a:miter lim="800000"/>
          </a:ln>
        </p:spPr>
        <p:txBody>
          <a:bodyPr vert="horz" rtlCol="0" anchor="ctr"/>
          <a:lstStyle>
            <a:defPPr>
              <a:defRPr lang="en-US"/>
            </a:defPPr>
            <a:lvl1pPr marL="0" algn="ctr" defTabSz="914400" rtl="0" eaLnBrk="1" latinLnBrk="0" hangingPunct="1">
              <a:defRPr lang="en-US" sz="1100" kern="1200" smtClean="0">
                <a:solidFill>
                  <a:schemeClr val="lt1"/>
                </a:solidFill>
                <a:latin typeface="Calibri" pitchFamily="34" charset="0"/>
                <a:ea typeface="Roboto Bk" pitchFamily="2" charset="0"/>
                <a:cs typeface="Calibri" pitchFamily="34" charset="0"/>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fld id="{1A174DE4-D6E9-4419-BBC5-6C621C4D6CB0}" type="slidenum">
              <a:rPr lang="en-US" smtClean="0"/>
              <a:pPr algn="ctr"/>
              <a:t>9</a:t>
            </a:fld>
            <a:endParaRPr lang="en-US" dirty="0">
              <a:latin typeface="Calibri" pitchFamily="34" charset="0"/>
            </a:endParaRPr>
          </a:p>
        </p:txBody>
      </p:sp>
      <p:grpSp>
        <p:nvGrpSpPr>
          <p:cNvPr id="28" name="Group 27"/>
          <p:cNvGrpSpPr/>
          <p:nvPr/>
        </p:nvGrpSpPr>
        <p:grpSpPr>
          <a:xfrm>
            <a:off x="2741" y="6767236"/>
            <a:ext cx="12192001" cy="94443"/>
            <a:chOff x="-2" y="6777625"/>
            <a:chExt cx="12192001" cy="94443"/>
          </a:xfrm>
        </p:grpSpPr>
        <p:sp>
          <p:nvSpPr>
            <p:cNvPr id="34" name="Rectangle 33"/>
            <p:cNvSpPr/>
            <p:nvPr/>
          </p:nvSpPr>
          <p:spPr>
            <a:xfrm>
              <a:off x="-2"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5" name="Rectangle 34"/>
            <p:cNvSpPr/>
            <p:nvPr/>
          </p:nvSpPr>
          <p:spPr>
            <a:xfrm>
              <a:off x="3047998"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6" name="Rectangle 35"/>
            <p:cNvSpPr/>
            <p:nvPr/>
          </p:nvSpPr>
          <p:spPr>
            <a:xfrm>
              <a:off x="6095999" y="6777625"/>
              <a:ext cx="3048000" cy="944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sp>
          <p:nvSpPr>
            <p:cNvPr id="37" name="Rectangle 36"/>
            <p:cNvSpPr/>
            <p:nvPr/>
          </p:nvSpPr>
          <p:spPr>
            <a:xfrm>
              <a:off x="9143999" y="6777625"/>
              <a:ext cx="3048000" cy="944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7CCF"/>
                </a:solidFill>
              </a:endParaRPr>
            </a:p>
          </p:txBody>
        </p:sp>
      </p:grpSp>
    </p:spTree>
    <p:extLst>
      <p:ext uri="{BB962C8B-B14F-4D97-AF65-F5344CB8AC3E}">
        <p14:creationId xmlns:p14="http://schemas.microsoft.com/office/powerpoint/2010/main" val="422113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PW_PPtTemplate_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_PPtTemplate_Final" id="{CC95A367-A3BC-42AE-9E40-7B3271F44705}" vid="{A33CCDB9-A762-4F05-A047-4B739D4AE7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7" ma:contentTypeDescription="Create a new document." ma:contentTypeScope="" ma:versionID="d68b551aaff4dd16a74094b788a640e9">
  <xsd:schema xmlns:xsd="http://www.w3.org/2001/XMLSchema" xmlns:xs="http://www.w3.org/2001/XMLSchema" xmlns:p="http://schemas.microsoft.com/office/2006/metadata/properties" xmlns:ns2="ac2cf9c6-a5cc-43ca-99ef-a3ab066b4ae5" targetNamespace="http://schemas.microsoft.com/office/2006/metadata/properties" ma:root="true" ma:fieldsID="e387662b484cbecb4519ba0310c84bc0"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712A25-1942-4886-8FC2-D6404FAA8680}">
  <ds:schemaRefs>
    <ds:schemaRef ds:uri="http://schemas.microsoft.com/sharepoint/v3/contenttype/forms"/>
  </ds:schemaRefs>
</ds:datastoreItem>
</file>

<file path=customXml/itemProps2.xml><?xml version="1.0" encoding="utf-8"?>
<ds:datastoreItem xmlns:ds="http://schemas.openxmlformats.org/officeDocument/2006/customXml" ds:itemID="{B34F2F38-F1F8-4D1A-944C-9D3256529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048935-1BC0-4849-80C3-D2D9528FAA40}">
  <ds:schemaRefs>
    <ds:schemaRef ds:uri="http://schemas.openxmlformats.org/package/2006/metadata/core-properties"/>
    <ds:schemaRef ds:uri="http://schemas.microsoft.com/office/2006/documentManagement/types"/>
    <ds:schemaRef ds:uri="http://purl.org/dc/elements/1.1/"/>
    <ds:schemaRef ds:uri="ac2cf9c6-a5cc-43ca-99ef-a3ab066b4ae5"/>
    <ds:schemaRef ds:uri="http://schemas.microsoft.com/office/2006/metadata/properties"/>
    <ds:schemaRef ds:uri="http://purl.org/dc/dcmitype/"/>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744</TotalTime>
  <Words>688</Words>
  <Application>Microsoft Office PowerPoint</Application>
  <PresentationFormat>Widescreen</PresentationFormat>
  <Paragraphs>188</Paragraphs>
  <Slides>23</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AvantGarde Bk BT Book</vt:lpstr>
      <vt:lpstr>AvantGarde Bk BT Demi</vt:lpstr>
      <vt:lpstr>Calibri</vt:lpstr>
      <vt:lpstr>Calibri Light</vt:lpstr>
      <vt:lpstr>Lato</vt:lpstr>
      <vt:lpstr>Verdana</vt:lpstr>
      <vt:lpstr>PW_PPtTemplate_Final</vt:lpstr>
      <vt:lpstr> Controlling Project Chaos with Azure DevOps</vt:lpstr>
      <vt:lpstr>About Me</vt:lpstr>
      <vt:lpstr>PowerPoint Presentation</vt:lpstr>
      <vt:lpstr>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Goals</vt:lpstr>
      <vt:lpstr>PowerPoint Presentation</vt:lpstr>
      <vt:lpstr>Agile Template</vt:lpstr>
      <vt:lpstr>Goals</vt:lpstr>
      <vt:lpstr>PowerPoint Presentation</vt:lpstr>
      <vt:lpstr>Demo</vt:lpstr>
      <vt:lpstr>Goals</vt:lpstr>
      <vt:lpstr>PowerPoint Presentation</vt:lpstr>
      <vt:lpstr>Additional Resources</vt:lpstr>
      <vt:lpstr>app</vt:lpstr>
      <vt:lpstr>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Controlling Project Chaos with Azure DevOps</dc:title>
  <dc:creator>Michael French</dc:creator>
  <cp:lastModifiedBy>karobito@gmail.com</cp:lastModifiedBy>
  <cp:revision>29</cp:revision>
  <dcterms:created xsi:type="dcterms:W3CDTF">2020-02-03T20:02:55Z</dcterms:created>
  <dcterms:modified xsi:type="dcterms:W3CDTF">2020-02-11T13:56:20Z</dcterms:modified>
</cp:coreProperties>
</file>