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Lst>
  <p:notesMasterIdLst>
    <p:notesMasterId r:id="rId28"/>
  </p:notesMasterIdLst>
  <p:handoutMasterIdLst>
    <p:handoutMasterId r:id="rId29"/>
  </p:handoutMasterIdLst>
  <p:sldIdLst>
    <p:sldId id="1646" r:id="rId5"/>
    <p:sldId id="9995" r:id="rId6"/>
    <p:sldId id="1771" r:id="rId7"/>
    <p:sldId id="1755" r:id="rId8"/>
    <p:sldId id="2028" r:id="rId9"/>
    <p:sldId id="1647" r:id="rId10"/>
    <p:sldId id="1649" r:id="rId11"/>
    <p:sldId id="1650" r:id="rId12"/>
    <p:sldId id="1652" r:id="rId13"/>
    <p:sldId id="1654" r:id="rId14"/>
    <p:sldId id="1651" r:id="rId15"/>
    <p:sldId id="1655" r:id="rId16"/>
    <p:sldId id="2004" r:id="rId17"/>
    <p:sldId id="9996" r:id="rId18"/>
    <p:sldId id="10002" r:id="rId19"/>
    <p:sldId id="9997" r:id="rId20"/>
    <p:sldId id="9998" r:id="rId21"/>
    <p:sldId id="9999" r:id="rId22"/>
    <p:sldId id="10001" r:id="rId23"/>
    <p:sldId id="10003" r:id="rId24"/>
    <p:sldId id="2020" r:id="rId25"/>
    <p:sldId id="2024" r:id="rId26"/>
    <p:sldId id="1971"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D4A05E-7CB6-4952-A0AE-EB83F11042B3}">
          <p14:sldIdLst>
            <p14:sldId id="1646"/>
            <p14:sldId id="9995"/>
            <p14:sldId id="1771"/>
            <p14:sldId id="1755"/>
            <p14:sldId id="2028"/>
            <p14:sldId id="1647"/>
            <p14:sldId id="1649"/>
            <p14:sldId id="1650"/>
            <p14:sldId id="1652"/>
            <p14:sldId id="1654"/>
            <p14:sldId id="1651"/>
            <p14:sldId id="1655"/>
            <p14:sldId id="2004"/>
            <p14:sldId id="9996"/>
            <p14:sldId id="10002"/>
            <p14:sldId id="9997"/>
            <p14:sldId id="9998"/>
            <p14:sldId id="9999"/>
            <p14:sldId id="10001"/>
            <p14:sldId id="10003"/>
            <p14:sldId id="2020"/>
            <p14:sldId id="2024"/>
            <p14:sldId id="197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5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0F0"/>
    <a:srgbClr val="0078D7"/>
    <a:srgbClr val="107C10"/>
    <a:srgbClr val="FF8C00"/>
    <a:srgbClr val="FFFFFF"/>
    <a:srgbClr val="D83B01"/>
    <a:srgbClr val="FFB900"/>
    <a:srgbClr val="353535"/>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56" autoAdjust="0"/>
    <p:restoredTop sz="96182" autoAdjust="0"/>
  </p:normalViewPr>
  <p:slideViewPr>
    <p:cSldViewPr snapToGrid="0">
      <p:cViewPr varScale="1">
        <p:scale>
          <a:sx n="71" d="100"/>
          <a:sy n="71" d="100"/>
        </p:scale>
        <p:origin x="924" y="5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2/3/2020 10:01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2/3/2020 9:41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microsoft.com/en-us/azure/data-factory/concepts-data-flow-overvie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Data Amp</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313C66B-7AF5-40BA-8933-D16874FF94CC}"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2/3/2020 9:41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528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process through the visual user interface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Orchestration. </a:t>
            </a:r>
            <a:r>
              <a:rPr lang="en-US" sz="1200" b="0" i="0" u="none" strike="noStrike" kern="1200" dirty="0">
                <a:solidFill>
                  <a:schemeClr val="tx1"/>
                </a:solidFill>
                <a:effectLst/>
                <a:latin typeface="+mn-lt"/>
                <a:ea typeface="+mn-ea"/>
                <a:cs typeface="+mn-cs"/>
              </a:rPr>
              <a:t>Directs other services to execute actions as part of the transformation process.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Mapping Data Flows. </a:t>
            </a:r>
            <a:r>
              <a:rPr lang="en-US" sz="1200" dirty="0"/>
              <a:t>Develop graphical data transformation logic at scale without writing code using </a:t>
            </a:r>
            <a:r>
              <a:rPr lang="en-US" sz="1200" u="sng" dirty="0">
                <a:hlinkClick r:id="rId3"/>
              </a:rPr>
              <a:t>Mapping Data Flows</a:t>
            </a:r>
            <a:r>
              <a:rPr lang="en-US" sz="1200" dirty="0"/>
              <a:t> (preview).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Mapping Data Flows. </a:t>
            </a:r>
            <a:r>
              <a:rPr lang="en-US" sz="1200" dirty="0"/>
              <a:t>Develop graphical data transformation logic at scale without writing code using </a:t>
            </a:r>
            <a:r>
              <a:rPr lang="en-US" sz="1200" u="sng" dirty="0">
                <a:hlinkClick r:id="rId3"/>
              </a:rPr>
              <a:t>Mapping Data Flows</a:t>
            </a:r>
            <a:r>
              <a:rPr lang="en-US" sz="1200" dirty="0"/>
              <a:t> (preview).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Monitoring</a:t>
            </a:r>
            <a:r>
              <a:rPr lang="en-US" sz="1200" dirty="0"/>
              <a:t>: </a:t>
            </a:r>
            <a:r>
              <a:rPr lang="en-US" sz="1200" b="0" i="0" u="none" strike="noStrike" kern="1200" dirty="0">
                <a:solidFill>
                  <a:schemeClr val="tx1"/>
                </a:solidFill>
                <a:effectLst/>
                <a:latin typeface="+mn-lt"/>
                <a:ea typeface="+mn-ea"/>
                <a:cs typeface="+mn-cs"/>
              </a:rPr>
              <a:t>Monitor pipeline and activity runs with a simple list view interface</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6269C-6657-4B2D-A572-DC995D8571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952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Microsoft Ready - Editable">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cxnSp>
        <p:nvCxnSpPr>
          <p:cNvPr id="10" name="Straight Connector 9"/>
          <p:cNvCxnSpPr>
            <a:cxnSpLocks/>
          </p:cNvCxnSpPr>
          <p:nvPr userDrawn="1"/>
        </p:nvCxnSpPr>
        <p:spPr>
          <a:xfrm>
            <a:off x="9779648" y="6237225"/>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5CD16D0-030B-4E01-8C7E-8FA7B612BB85}"/>
              </a:ext>
            </a:extLst>
          </p:cNvPr>
          <p:cNvSpPr>
            <a:spLocks noGrp="1"/>
          </p:cNvSpPr>
          <p:nvPr>
            <p:ph type="body" sz="quarter" idx="10" hasCustomPrompt="1"/>
          </p:nvPr>
        </p:nvSpPr>
        <p:spPr>
          <a:xfrm>
            <a:off x="5741374" y="1871024"/>
            <a:ext cx="6400800" cy="1042416"/>
          </a:xfrm>
        </p:spPr>
        <p:txBody>
          <a:bodyPr lIns="182880" tIns="146304" rIns="182880" bIns="146304"/>
          <a:lstStyle>
            <a:lvl1pPr marL="0" indent="0">
              <a:buNone/>
              <a:defRPr sz="5400"/>
            </a:lvl1pPr>
          </a:lstStyle>
          <a:p>
            <a:pPr lvl="0"/>
            <a:r>
              <a:rPr lang="en-US"/>
              <a:t>&lt;theme word here&gt;</a:t>
            </a:r>
          </a:p>
        </p:txBody>
      </p:sp>
      <p:sp>
        <p:nvSpPr>
          <p:cNvPr id="11" name="TextBox 10">
            <a:extLst>
              <a:ext uri="{FF2B5EF4-FFF2-40B4-BE49-F238E27FC236}">
                <a16:creationId xmlns:a16="http://schemas.microsoft.com/office/drawing/2014/main" id="{E83994D1-B42D-4DF0-86D5-48A780335374}"/>
              </a:ext>
            </a:extLst>
          </p:cNvPr>
          <p:cNvSpPr txBox="1"/>
          <p:nvPr userDrawn="1"/>
        </p:nvSpPr>
        <p:spPr>
          <a:xfrm>
            <a:off x="206148" y="2651450"/>
            <a:ext cx="5774938" cy="1043363"/>
          </a:xfrm>
          <a:prstGeom prst="rect">
            <a:avLst/>
          </a:prstGeom>
          <a:noFill/>
        </p:spPr>
        <p:txBody>
          <a:bodyPr wrap="square" lIns="182880" tIns="146304" rIns="182880" bIns="146304" rtlCol="0">
            <a:spAutoFit/>
          </a:bodyPr>
          <a:lstStyle/>
          <a:p>
            <a:pPr algn="r">
              <a:lnSpc>
                <a:spcPct val="90000"/>
              </a:lnSpc>
              <a:spcAft>
                <a:spcPts val="600"/>
              </a:spcAft>
            </a:pPr>
            <a:r>
              <a:rPr lang="en-US" sz="5400">
                <a:gradFill>
                  <a:gsLst>
                    <a:gs pos="2917">
                      <a:schemeClr val="tx1"/>
                    </a:gs>
                    <a:gs pos="30000">
                      <a:schemeClr val="tx1"/>
                    </a:gs>
                  </a:gsLst>
                  <a:lin ang="5400000" scaled="0"/>
                </a:gradFill>
                <a:latin typeface="+mj-lt"/>
              </a:rPr>
              <a:t>to</a:t>
            </a:r>
          </a:p>
        </p:txBody>
      </p:sp>
      <p:sp>
        <p:nvSpPr>
          <p:cNvPr id="13" name="Text Placeholder 4">
            <a:extLst>
              <a:ext uri="{FF2B5EF4-FFF2-40B4-BE49-F238E27FC236}">
                <a16:creationId xmlns:a16="http://schemas.microsoft.com/office/drawing/2014/main" id="{8EA71668-2A88-4115-853E-BEC05FB59E72}"/>
              </a:ext>
            </a:extLst>
          </p:cNvPr>
          <p:cNvSpPr>
            <a:spLocks noGrp="1"/>
          </p:cNvSpPr>
          <p:nvPr>
            <p:ph type="body" sz="quarter" idx="11" hasCustomPrompt="1"/>
          </p:nvPr>
        </p:nvSpPr>
        <p:spPr>
          <a:xfrm>
            <a:off x="5741374" y="2651450"/>
            <a:ext cx="6400800" cy="1043363"/>
          </a:xfrm>
        </p:spPr>
        <p:txBody>
          <a:bodyPr lIns="182880" tIns="146304" rIns="182880" bIns="146304"/>
          <a:lstStyle>
            <a:lvl1pPr marL="0" indent="0">
              <a:buNone/>
              <a:defRPr sz="5400"/>
            </a:lvl1pPr>
          </a:lstStyle>
          <a:p>
            <a:pPr lvl="0"/>
            <a:r>
              <a:rPr lang="en-US"/>
              <a:t>&lt;theme word here&gt;</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206148" y="3445274"/>
            <a:ext cx="5774938" cy="1043363"/>
          </a:xfrm>
          <a:prstGeom prst="rect">
            <a:avLst/>
          </a:prstGeom>
          <a:noFill/>
        </p:spPr>
        <p:txBody>
          <a:bodyPr wrap="square" lIns="182880" tIns="146304" rIns="182880" bIns="146304" rtlCol="0">
            <a:spAutoFit/>
          </a:bodyPr>
          <a:lstStyle/>
          <a:p>
            <a:pPr algn="r">
              <a:lnSpc>
                <a:spcPct val="90000"/>
              </a:lnSpc>
              <a:spcAft>
                <a:spcPts val="600"/>
              </a:spcAft>
            </a:pPr>
            <a:r>
              <a:rPr lang="en-US" sz="5400">
                <a:gradFill>
                  <a:gsLst>
                    <a:gs pos="2917">
                      <a:schemeClr val="tx1"/>
                    </a:gs>
                    <a:gs pos="30000">
                      <a:schemeClr val="tx1"/>
                    </a:gs>
                  </a:gsLst>
                  <a:lin ang="5400000" scaled="0"/>
                </a:gradFill>
                <a:latin typeface="+mj-lt"/>
              </a:rPr>
              <a:t>to</a:t>
            </a:r>
          </a:p>
        </p:txBody>
      </p:sp>
      <p:sp>
        <p:nvSpPr>
          <p:cNvPr id="15" name="Text Placeholder 4">
            <a:extLst>
              <a:ext uri="{FF2B5EF4-FFF2-40B4-BE49-F238E27FC236}">
                <a16:creationId xmlns:a16="http://schemas.microsoft.com/office/drawing/2014/main" id="{46AE5335-01B3-4932-AE7C-C7409C947F67}"/>
              </a:ext>
            </a:extLst>
          </p:cNvPr>
          <p:cNvSpPr>
            <a:spLocks noGrp="1"/>
          </p:cNvSpPr>
          <p:nvPr>
            <p:ph type="body" sz="quarter" idx="12" hasCustomPrompt="1"/>
          </p:nvPr>
        </p:nvSpPr>
        <p:spPr>
          <a:xfrm>
            <a:off x="5741374" y="3445274"/>
            <a:ext cx="6400800" cy="1043363"/>
          </a:xfrm>
        </p:spPr>
        <p:txBody>
          <a:bodyPr lIns="182880" tIns="146304" rIns="182880" bIns="146304"/>
          <a:lstStyle>
            <a:lvl1pPr marL="0" indent="0">
              <a:buNone/>
              <a:defRPr sz="5400"/>
            </a:lvl1pPr>
          </a:lstStyle>
          <a:p>
            <a:pPr lvl="0"/>
            <a:r>
              <a:rPr lang="en-US"/>
              <a:t>&lt;theme word here&gt;</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5026089" y="4225700"/>
            <a:ext cx="6466835" cy="1043363"/>
          </a:xfrm>
          <a:prstGeom prst="rect">
            <a:avLst/>
          </a:prstGeom>
          <a:noFill/>
        </p:spPr>
        <p:txBody>
          <a:bodyPr wrap="none" lIns="182880" tIns="146304" rIns="182880" bIns="146304" rtlCol="0">
            <a:spAutoFit/>
          </a:bodyPr>
          <a:lstStyle/>
          <a:p>
            <a:pPr>
              <a:lnSpc>
                <a:spcPct val="90000"/>
              </a:lnSpc>
              <a:spcAft>
                <a:spcPts val="600"/>
              </a:spcAft>
            </a:pPr>
            <a:r>
              <a:rPr lang="en-US" sz="540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322639103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61863663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77105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F770BDB5-9302-4A72-AFF3-5588E374E395}" type="datetimeFigureOut">
              <a:rPr lang="en-US" smtClean="0">
                <a:solidFill>
                  <a:srgbClr val="505050"/>
                </a:solidFill>
              </a:rPr>
              <a:pPr/>
              <a:t>2/3/2020</a:t>
            </a:fld>
            <a:endParaRPr lang="en-US">
              <a:solidFill>
                <a:srgbClr val="505050"/>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solidFill>
                <a:srgbClr val="505050"/>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358B1C62-6523-40EB-A5E7-63AFE8AC4F95}"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3241976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bwMode="gray">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gray">
          <a:xfrm>
            <a:off x="274702" y="2125678"/>
            <a:ext cx="9143936" cy="1828786"/>
          </a:xfrm>
          <a:noFill/>
        </p:spPr>
        <p:txBody>
          <a:bodyPr lIns="146304" tIns="91440" rIns="146304" bIns="91440" anchor="t" anchorCtr="0"/>
          <a:lstStyle>
            <a:lvl1pPr>
              <a:defRPr sz="5399" cap="none" spc="-100" baseline="0">
                <a:solidFill>
                  <a:schemeClr val="tx1"/>
                </a:solidFill>
                <a:latin typeface="+mj-lt"/>
              </a:defRPr>
            </a:lvl1pPr>
          </a:lstStyle>
          <a:p>
            <a:r>
              <a:rPr lang="en-US"/>
              <a:t>Presentation title</a:t>
            </a:r>
          </a:p>
        </p:txBody>
      </p:sp>
      <p:sp>
        <p:nvSpPr>
          <p:cNvPr id="5" name="Text Placeholder 4"/>
          <p:cNvSpPr>
            <a:spLocks noGrp="1"/>
          </p:cNvSpPr>
          <p:nvPr>
            <p:ph type="body" sz="quarter" idx="12" hasCustomPrompt="1"/>
          </p:nvPr>
        </p:nvSpPr>
        <p:spPr bwMode="gray">
          <a:xfrm>
            <a:off x="274702" y="3955786"/>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a:t>Speaker Name</a:t>
            </a:r>
          </a:p>
        </p:txBody>
      </p:sp>
      <p:pic>
        <p:nvPicPr>
          <p:cNvPr id="8" name="MS logo white - EMF">
            <a:extLst>
              <a:ext uri="{FF2B5EF4-FFF2-40B4-BE49-F238E27FC236}">
                <a16:creationId xmlns:a16="http://schemas.microsoft.com/office/drawing/2014/main" id="{4B2448B7-4736-40F6-B6E5-8B83FDA251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89" y="479425"/>
            <a:ext cx="1451843" cy="310896"/>
          </a:xfrm>
          <a:prstGeom prst="rect">
            <a:avLst/>
          </a:prstGeom>
        </p:spPr>
      </p:pic>
    </p:spTree>
    <p:extLst>
      <p:ext uri="{BB962C8B-B14F-4D97-AF65-F5344CB8AC3E}">
        <p14:creationId xmlns:p14="http://schemas.microsoft.com/office/powerpoint/2010/main" val="937051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Microsoft Ready - Generic">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cxnSp>
        <p:nvCxnSpPr>
          <p:cNvPr id="10" name="Straight Connector 9"/>
          <p:cNvCxnSpPr>
            <a:cxnSpLocks/>
          </p:cNvCxnSpPr>
          <p:nvPr userDrawn="1"/>
        </p:nvCxnSpPr>
        <p:spPr>
          <a:xfrm>
            <a:off x="9779648" y="6237225"/>
            <a:ext cx="0" cy="365756"/>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3994D1-B42D-4DF0-86D5-48A780335374}"/>
              </a:ext>
            </a:extLst>
          </p:cNvPr>
          <p:cNvSpPr txBox="1"/>
          <p:nvPr userDrawn="1"/>
        </p:nvSpPr>
        <p:spPr>
          <a:xfrm>
            <a:off x="5026089" y="2651450"/>
            <a:ext cx="5774938" cy="1043363"/>
          </a:xfrm>
          <a:prstGeom prst="rect">
            <a:avLst/>
          </a:prstGeom>
          <a:noFill/>
        </p:spPr>
        <p:txBody>
          <a:bodyPr wrap="square" lIns="182880" tIns="146304" rIns="182880" bIns="146304" rtlCol="0">
            <a:spAutoFit/>
          </a:bodyPr>
          <a:lstStyle/>
          <a:p>
            <a:pPr algn="l">
              <a:lnSpc>
                <a:spcPct val="90000"/>
              </a:lnSpc>
              <a:spcAft>
                <a:spcPts val="600"/>
              </a:spcAft>
            </a:pPr>
            <a:r>
              <a:rPr lang="en-US" sz="5400">
                <a:gradFill>
                  <a:gsLst>
                    <a:gs pos="2917">
                      <a:schemeClr val="tx1"/>
                    </a:gs>
                    <a:gs pos="30000">
                      <a:schemeClr val="tx1"/>
                    </a:gs>
                  </a:gsLst>
                  <a:lin ang="5400000" scaled="0"/>
                </a:gradFill>
                <a:latin typeface="+mj-lt"/>
              </a:rPr>
              <a:t>to explore </a:t>
            </a:r>
          </a:p>
        </p:txBody>
      </p:sp>
      <p:sp>
        <p:nvSpPr>
          <p:cNvPr id="14" name="TextBox 13">
            <a:extLst>
              <a:ext uri="{FF2B5EF4-FFF2-40B4-BE49-F238E27FC236}">
                <a16:creationId xmlns:a16="http://schemas.microsoft.com/office/drawing/2014/main" id="{70274CE8-0669-40AC-B5B3-94E0883E20B7}"/>
              </a:ext>
            </a:extLst>
          </p:cNvPr>
          <p:cNvSpPr txBox="1"/>
          <p:nvPr userDrawn="1"/>
        </p:nvSpPr>
        <p:spPr>
          <a:xfrm>
            <a:off x="5026089" y="3445274"/>
            <a:ext cx="5774938" cy="1043363"/>
          </a:xfrm>
          <a:prstGeom prst="rect">
            <a:avLst/>
          </a:prstGeom>
          <a:noFill/>
        </p:spPr>
        <p:txBody>
          <a:bodyPr wrap="square" lIns="182880" tIns="146304" rIns="182880" bIns="146304" rtlCol="0">
            <a:spAutoFit/>
          </a:bodyPr>
          <a:lstStyle/>
          <a:p>
            <a:pPr algn="l">
              <a:lnSpc>
                <a:spcPct val="90000"/>
              </a:lnSpc>
              <a:spcAft>
                <a:spcPts val="600"/>
              </a:spcAft>
            </a:pPr>
            <a:r>
              <a:rPr lang="en-US" sz="5400">
                <a:gradFill>
                  <a:gsLst>
                    <a:gs pos="2917">
                      <a:schemeClr val="tx1"/>
                    </a:gs>
                    <a:gs pos="30000">
                      <a:schemeClr val="tx1"/>
                    </a:gs>
                  </a:gsLst>
                  <a:lin ang="5400000" scaled="0"/>
                </a:gradFill>
                <a:latin typeface="+mj-lt"/>
              </a:rPr>
              <a:t>to win</a:t>
            </a:r>
          </a:p>
        </p:txBody>
      </p:sp>
      <p:sp>
        <p:nvSpPr>
          <p:cNvPr id="16" name="TextBox 15">
            <a:extLst>
              <a:ext uri="{FF2B5EF4-FFF2-40B4-BE49-F238E27FC236}">
                <a16:creationId xmlns:a16="http://schemas.microsoft.com/office/drawing/2014/main" id="{FAA1E864-D76C-4EE8-B187-3A722343D017}"/>
              </a:ext>
            </a:extLst>
          </p:cNvPr>
          <p:cNvSpPr txBox="1"/>
          <p:nvPr userDrawn="1"/>
        </p:nvSpPr>
        <p:spPr>
          <a:xfrm>
            <a:off x="5026089" y="4225700"/>
            <a:ext cx="6466835" cy="1043363"/>
          </a:xfrm>
          <a:prstGeom prst="rect">
            <a:avLst/>
          </a:prstGeom>
          <a:noFill/>
        </p:spPr>
        <p:txBody>
          <a:bodyPr wrap="none" lIns="182880" tIns="146304" rIns="182880" bIns="146304" rtlCol="0">
            <a:spAutoFit/>
          </a:bodyPr>
          <a:lstStyle/>
          <a:p>
            <a:pPr>
              <a:lnSpc>
                <a:spcPct val="90000"/>
              </a:lnSpc>
              <a:spcAft>
                <a:spcPts val="600"/>
              </a:spcAft>
            </a:pPr>
            <a:r>
              <a:rPr lang="en-US" sz="5400">
                <a:gradFill>
                  <a:gsLst>
                    <a:gs pos="2917">
                      <a:schemeClr val="tx1"/>
                    </a:gs>
                    <a:gs pos="30000">
                      <a:schemeClr val="tx1"/>
                    </a:gs>
                  </a:gsLst>
                  <a:lin ang="5400000" scaled="0"/>
                </a:gradFill>
                <a:latin typeface="+mj-lt"/>
              </a:rPr>
              <a:t>to keep transforming</a:t>
            </a:r>
          </a:p>
        </p:txBody>
      </p:sp>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
        <p:nvSpPr>
          <p:cNvPr id="8" name="Text Placeholder 16"/>
          <p:cNvSpPr>
            <a:spLocks noGrp="1"/>
          </p:cNvSpPr>
          <p:nvPr>
            <p:ph type="body" sz="quarter" idx="14" hasCustomPrompt="1"/>
          </p:nvPr>
        </p:nvSpPr>
        <p:spPr>
          <a:xfrm>
            <a:off x="274703" y="6122305"/>
            <a:ext cx="3657600" cy="572464"/>
          </a:xfrm>
        </p:spPr>
        <p:txBody>
          <a:bodyPr lIns="182880" tIns="146304" rIns="182880" bIns="146304" anchor="b"/>
          <a:lstStyle>
            <a:lvl1pPr marL="0" indent="0" algn="l">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a:t>Yammer hashtag</a:t>
            </a: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950"/>
                                        <p:tgtEl>
                                          <p:spTgt spid="8"/>
                                        </p:tgtEl>
                                      </p:cBhvr>
                                    </p:animEffect>
                                  </p:childTnLst>
                                </p:cTn>
                              </p:par>
                              <p:par>
                                <p:cTn id="8" presetID="63" presetClass="path" presetSubtype="0" decel="100000" fill="hold" grpId="1" nodeType="withEffect">
                                  <p:stCondLst>
                                    <p:cond delay="700"/>
                                  </p:stCondLst>
                                  <p:childTnLst>
                                    <p:animMotion origin="layout" path="M -0.01455 -2.09714E-6 L -4.54174E-6 -2.09714E-6 " pathEditMode="relative" rAng="0" ptsTypes="AA">
                                      <p:cBhvr>
                                        <p:cTn id="9" dur="950" fill="hold"/>
                                        <p:tgtEl>
                                          <p:spTgt spid="8"/>
                                        </p:tgtEl>
                                        <p:attrNameLst>
                                          <p:attrName>ppt_x</p:attrName>
                                          <p:attrName>ppt_y</p:attrName>
                                        </p:attrNameLst>
                                      </p:cBhvr>
                                      <p:rCtr x="728" y="0"/>
                                    </p:animMotion>
                                  </p:childTnLst>
                                </p:cTn>
                              </p:par>
                              <p:par>
                                <p:cTn id="10" presetID="6" presetClass="emph" presetSubtype="0" accel="100000" autoRev="1" fill="hold" grpId="2" nodeType="withEffect">
                                  <p:stCondLst>
                                    <p:cond delay="0"/>
                                  </p:stCondLst>
                                  <p:childTnLst>
                                    <p:animScale>
                                      <p:cBhvr>
                                        <p:cTn id="11" dur="500" fill="hold"/>
                                        <p:tgtEl>
                                          <p:spTgt spid="8"/>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withEffect">
                  <p:stCondLst>
                    <p:cond delay="700"/>
                  </p:stCondLst>
                  <p:childTnLst>
                    <p:set>
                      <p:cBhvr>
                        <p:cTn dur="1" fill="hold">
                          <p:stCondLst>
                            <p:cond delay="0"/>
                          </p:stCondLst>
                        </p:cTn>
                        <p:tgtEl>
                          <p:spTgt spid="8"/>
                        </p:tgtEl>
                        <p:attrNameLst>
                          <p:attrName>style.visibility</p:attrName>
                        </p:attrNameLst>
                      </p:cBhvr>
                      <p:to>
                        <p:strVal val="visible"/>
                      </p:to>
                    </p:set>
                    <p:animEffect transition="in" filter="fade">
                      <p:cBhvr>
                        <p:cTn dur="950"/>
                        <p:tgtEl>
                          <p:spTgt spid="8"/>
                        </p:tgtEl>
                      </p:cBhvr>
                    </p:animEffect>
                  </p:childTnLst>
                </p:cTn>
              </p:par>
            </p:tnLst>
          </p:tmpl>
        </p:tmplLst>
      </p:bldP>
      <p:bldP spid="8" grpId="1"/>
      <p:bldP spid="8" grpId="2"/>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3195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78441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88636596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40919316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205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517" r:id="rId1"/>
    <p:sldLayoutId id="2147484476" r:id="rId2"/>
    <p:sldLayoutId id="2147484478"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90" r:id="rId13"/>
    <p:sldLayoutId id="2147484491" r:id="rId14"/>
    <p:sldLayoutId id="2147484492" r:id="rId15"/>
    <p:sldLayoutId id="2147484493" r:id="rId16"/>
    <p:sldLayoutId id="2147484561" r:id="rId17"/>
    <p:sldLayoutId id="2147484562"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docs.microsoft.com/en-us/azure/data-factory/concepts-data-flow-overview"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github.com/kromerm/adfdataflowdocs/tree/master/sampledata" TargetMode="External"/><Relationship Id="rId3" Type="http://schemas.openxmlformats.org/officeDocument/2006/relationships/hyperlink" Target="http://aka.ms/dataflowpatterns" TargetMode="External"/><Relationship Id="rId7" Type="http://schemas.openxmlformats.org/officeDocument/2006/relationships/hyperlink" Target="https://aka.ms/dflinks" TargetMode="External"/><Relationship Id="rId2" Type="http://schemas.openxmlformats.org/officeDocument/2006/relationships/hyperlink" Target="http://aka.ms/dataflowvideos" TargetMode="External"/><Relationship Id="rId1" Type="http://schemas.openxmlformats.org/officeDocument/2006/relationships/slideLayout" Target="../slideLayouts/slideLayout12.xml"/><Relationship Id="rId6" Type="http://schemas.openxmlformats.org/officeDocument/2006/relationships/hyperlink" Target="https://aka.ms/dfperf" TargetMode="External"/><Relationship Id="rId5" Type="http://schemas.openxmlformats.org/officeDocument/2006/relationships/hyperlink" Target="http://aka.ms/dataflowexpressions" TargetMode="External"/><Relationship Id="rId4" Type="http://schemas.openxmlformats.org/officeDocument/2006/relationships/hyperlink" Target="https://docs.microsoft.com/en-us/azure/data-factory/concepts-data-flow-overview" TargetMode="External"/><Relationship Id="rId9" Type="http://schemas.openxmlformats.org/officeDocument/2006/relationships/hyperlink" Target="http://slideshare.net/kromer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azure/data-factory/transform-data" TargetMode="External"/><Relationship Id="rId2" Type="http://schemas.openxmlformats.org/officeDocument/2006/relationships/hyperlink" Target="https://docs.microsoft.com/en-us/azure/data-factory/copy-activity-overview"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2726" y="2845751"/>
            <a:ext cx="11691022" cy="3360932"/>
          </a:xfrm>
        </p:spPr>
        <p:txBody>
          <a:bodyPr>
            <a:normAutofit fontScale="90000"/>
          </a:bodyPr>
          <a:lstStyle/>
          <a:p>
            <a:r>
              <a:rPr lang="en-US" b="1" dirty="0"/>
              <a:t>Data Quality Patterns in the Cloud</a:t>
            </a:r>
            <a:br>
              <a:rPr lang="en-US" b="1" dirty="0"/>
            </a:br>
            <a:r>
              <a:rPr lang="en-US" b="1" dirty="0"/>
              <a:t>with Azure Data Factory</a:t>
            </a:r>
            <a:br>
              <a:rPr lang="en-US" b="1" dirty="0"/>
            </a:br>
            <a:br>
              <a:rPr lang="en-US" i="1" dirty="0"/>
            </a:br>
            <a:r>
              <a:rPr lang="en-US" sz="4400" dirty="0"/>
              <a:t>Mark Kromer</a:t>
            </a:r>
            <a:br>
              <a:rPr lang="en-US" sz="4400" i="1" dirty="0"/>
            </a:br>
            <a:r>
              <a:rPr lang="en-US" sz="2000" i="1" dirty="0"/>
              <a:t>Sr. Program Manager</a:t>
            </a:r>
            <a:br>
              <a:rPr lang="en-US" sz="2000" i="1" dirty="0"/>
            </a:br>
            <a:r>
              <a:rPr lang="en-US" sz="2000" i="1" dirty="0"/>
              <a:t>Azure Data Factory</a:t>
            </a:r>
            <a:endParaRPr lang="en-US" sz="3672" dirty="0"/>
          </a:p>
        </p:txBody>
      </p:sp>
    </p:spTree>
    <p:extLst>
      <p:ext uri="{BB962C8B-B14F-4D97-AF65-F5344CB8AC3E}">
        <p14:creationId xmlns:p14="http://schemas.microsoft.com/office/powerpoint/2010/main" val="3788647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964C-5874-47A0-8976-0A22AD31368A}"/>
              </a:ext>
            </a:extLst>
          </p:cNvPr>
          <p:cNvSpPr>
            <a:spLocks noGrp="1"/>
          </p:cNvSpPr>
          <p:nvPr>
            <p:ph type="title"/>
          </p:nvPr>
        </p:nvSpPr>
        <p:spPr/>
        <p:txBody>
          <a:bodyPr/>
          <a:lstStyle/>
          <a:p>
            <a:r>
              <a:rPr lang="en-US" dirty="0"/>
              <a:t>Data Flows</a:t>
            </a:r>
          </a:p>
        </p:txBody>
      </p:sp>
      <p:sp>
        <p:nvSpPr>
          <p:cNvPr id="3" name="Content Placeholder 2">
            <a:extLst>
              <a:ext uri="{FF2B5EF4-FFF2-40B4-BE49-F238E27FC236}">
                <a16:creationId xmlns:a16="http://schemas.microsoft.com/office/drawing/2014/main" id="{7A1F51A4-8A02-4FB8-B0A4-DF35A0DED64A}"/>
              </a:ext>
            </a:extLst>
          </p:cNvPr>
          <p:cNvSpPr>
            <a:spLocks noGrp="1"/>
          </p:cNvSpPr>
          <p:nvPr>
            <p:ph sz="quarter" idx="10"/>
          </p:nvPr>
        </p:nvSpPr>
        <p:spPr>
          <a:xfrm>
            <a:off x="596712" y="1463669"/>
            <a:ext cx="11238194" cy="2511457"/>
          </a:xfrm>
        </p:spPr>
        <p:txBody>
          <a:bodyPr/>
          <a:lstStyle/>
          <a:p>
            <a:r>
              <a:rPr lang="en-US" dirty="0"/>
              <a:t>Visually-designed data transformation run on spark</a:t>
            </a:r>
          </a:p>
          <a:p>
            <a:r>
              <a:rPr lang="en-US" dirty="0"/>
              <a:t>Execute from Data Flow activity in pipeline</a:t>
            </a:r>
          </a:p>
          <a:p>
            <a:r>
              <a:rPr lang="en-US" dirty="0"/>
              <a:t>Comprised of data transformations</a:t>
            </a:r>
          </a:p>
          <a:p>
            <a:r>
              <a:rPr lang="en-US" dirty="0"/>
              <a:t>Source and Sink reference datasets</a:t>
            </a:r>
          </a:p>
        </p:txBody>
      </p:sp>
      <p:pic>
        <p:nvPicPr>
          <p:cNvPr id="4" name="Picture 3">
            <a:extLst>
              <a:ext uri="{FF2B5EF4-FFF2-40B4-BE49-F238E27FC236}">
                <a16:creationId xmlns:a16="http://schemas.microsoft.com/office/drawing/2014/main" id="{8AEB94C8-F14C-4335-A61D-FB8B0FD46BBB}"/>
              </a:ext>
            </a:extLst>
          </p:cNvPr>
          <p:cNvPicPr>
            <a:picLocks noChangeAspect="1"/>
          </p:cNvPicPr>
          <p:nvPr/>
        </p:nvPicPr>
        <p:blipFill>
          <a:blip r:embed="rId2"/>
          <a:stretch>
            <a:fillRect/>
          </a:stretch>
        </p:blipFill>
        <p:spPr>
          <a:xfrm>
            <a:off x="549416" y="4705823"/>
            <a:ext cx="11238194" cy="1802507"/>
          </a:xfrm>
          <a:prstGeom prst="rect">
            <a:avLst/>
          </a:prstGeom>
        </p:spPr>
      </p:pic>
    </p:spTree>
    <p:extLst>
      <p:ext uri="{BB962C8B-B14F-4D97-AF65-F5344CB8AC3E}">
        <p14:creationId xmlns:p14="http://schemas.microsoft.com/office/powerpoint/2010/main" val="271807284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13D1-F402-4F46-9C40-775056173FFB}"/>
              </a:ext>
            </a:extLst>
          </p:cNvPr>
          <p:cNvSpPr>
            <a:spLocks noGrp="1"/>
          </p:cNvSpPr>
          <p:nvPr>
            <p:ph type="title"/>
          </p:nvPr>
        </p:nvSpPr>
        <p:spPr/>
        <p:txBody>
          <a:bodyPr/>
          <a:lstStyle/>
          <a:p>
            <a:r>
              <a:rPr lang="en-US" dirty="0"/>
              <a:t>Triggers</a:t>
            </a:r>
          </a:p>
        </p:txBody>
      </p:sp>
      <p:sp>
        <p:nvSpPr>
          <p:cNvPr id="3" name="Content Placeholder 2">
            <a:extLst>
              <a:ext uri="{FF2B5EF4-FFF2-40B4-BE49-F238E27FC236}">
                <a16:creationId xmlns:a16="http://schemas.microsoft.com/office/drawing/2014/main" id="{C216C3CD-0F51-4525-B0A1-58CB191C36B8}"/>
              </a:ext>
            </a:extLst>
          </p:cNvPr>
          <p:cNvSpPr>
            <a:spLocks noGrp="1"/>
          </p:cNvSpPr>
          <p:nvPr>
            <p:ph sz="quarter" idx="10"/>
          </p:nvPr>
        </p:nvSpPr>
        <p:spPr>
          <a:xfrm>
            <a:off x="596712" y="1463669"/>
            <a:ext cx="11238194" cy="5269135"/>
          </a:xfrm>
        </p:spPr>
        <p:txBody>
          <a:bodyPr/>
          <a:lstStyle/>
          <a:p>
            <a:r>
              <a:rPr lang="en-US" dirty="0"/>
              <a:t>Unit of processing that determines when a pipeline execution needs to be kicked of</a:t>
            </a:r>
          </a:p>
          <a:p>
            <a:pPr lvl="1"/>
            <a:r>
              <a:rPr lang="en-US" dirty="0"/>
              <a:t>One trigger can have multiple pipelines associated</a:t>
            </a:r>
          </a:p>
          <a:p>
            <a:pPr lvl="1"/>
            <a:r>
              <a:rPr lang="en-US" dirty="0"/>
              <a:t>One pipeline can be associated with multiple triggers</a:t>
            </a:r>
          </a:p>
          <a:p>
            <a:r>
              <a:rPr lang="en-US" dirty="0"/>
              <a:t>3 types:</a:t>
            </a:r>
          </a:p>
          <a:p>
            <a:pPr lvl="1"/>
            <a:r>
              <a:rPr lang="en-US" dirty="0"/>
              <a:t>Schedule</a:t>
            </a:r>
          </a:p>
          <a:p>
            <a:pPr lvl="1"/>
            <a:r>
              <a:rPr lang="en-US" dirty="0"/>
              <a:t>Tumbling Window</a:t>
            </a:r>
          </a:p>
          <a:p>
            <a:pPr lvl="1"/>
            <a:r>
              <a:rPr lang="en-US" dirty="0"/>
              <a:t>Event-Based</a:t>
            </a:r>
          </a:p>
          <a:p>
            <a:r>
              <a:rPr lang="en-US" dirty="0"/>
              <a:t>Ex: Schedule trigger runs a data ingest pipeline at 0:00 UTC everyday</a:t>
            </a:r>
          </a:p>
        </p:txBody>
      </p:sp>
    </p:spTree>
    <p:extLst>
      <p:ext uri="{BB962C8B-B14F-4D97-AF65-F5344CB8AC3E}">
        <p14:creationId xmlns:p14="http://schemas.microsoft.com/office/powerpoint/2010/main" val="327401345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457A-70D3-42BF-A674-5592BC061DDB}"/>
              </a:ext>
            </a:extLst>
          </p:cNvPr>
          <p:cNvSpPr>
            <a:spLocks noGrp="1"/>
          </p:cNvSpPr>
          <p:nvPr>
            <p:ph type="title"/>
          </p:nvPr>
        </p:nvSpPr>
        <p:spPr/>
        <p:txBody>
          <a:bodyPr/>
          <a:lstStyle/>
          <a:p>
            <a:r>
              <a:rPr lang="en-US" dirty="0"/>
              <a:t>Integration Runtime</a:t>
            </a:r>
          </a:p>
        </p:txBody>
      </p:sp>
      <p:sp>
        <p:nvSpPr>
          <p:cNvPr id="3" name="Content Placeholder 2">
            <a:extLst>
              <a:ext uri="{FF2B5EF4-FFF2-40B4-BE49-F238E27FC236}">
                <a16:creationId xmlns:a16="http://schemas.microsoft.com/office/drawing/2014/main" id="{192B5D66-7368-4732-8957-A4B95832E0F2}"/>
              </a:ext>
            </a:extLst>
          </p:cNvPr>
          <p:cNvSpPr>
            <a:spLocks noGrp="1"/>
          </p:cNvSpPr>
          <p:nvPr>
            <p:ph sz="quarter" idx="10"/>
          </p:nvPr>
        </p:nvSpPr>
        <p:spPr>
          <a:xfrm>
            <a:off x="596712" y="1463669"/>
            <a:ext cx="11238194" cy="4628960"/>
          </a:xfrm>
        </p:spPr>
        <p:txBody>
          <a:bodyPr/>
          <a:lstStyle/>
          <a:p>
            <a:r>
              <a:rPr lang="en-US" sz="2800" dirty="0"/>
              <a:t>Compute infrastructure used by Azure Data Factory to provide the following data integration capabilities across different network environments:</a:t>
            </a:r>
          </a:p>
          <a:p>
            <a:pPr lvl="1"/>
            <a:r>
              <a:rPr lang="en-US" sz="2000" b="1" dirty="0"/>
              <a:t>Data Flow</a:t>
            </a:r>
            <a:r>
              <a:rPr lang="en-US" sz="2000" dirty="0"/>
              <a:t>: Execute a </a:t>
            </a:r>
            <a:r>
              <a:rPr lang="en-US" sz="2000" dirty="0">
                <a:hlinkClick r:id="rId2"/>
              </a:rPr>
              <a:t>Data Flow</a:t>
            </a:r>
            <a:r>
              <a:rPr lang="en-US" sz="2000" dirty="0"/>
              <a:t> in managed Azure compute environment.</a:t>
            </a:r>
          </a:p>
          <a:p>
            <a:pPr lvl="1"/>
            <a:r>
              <a:rPr lang="en-US" sz="2000" b="1" dirty="0"/>
              <a:t>Data movement</a:t>
            </a:r>
            <a:r>
              <a:rPr lang="en-US" sz="2000" dirty="0"/>
              <a:t>: Copy data across data stores in public network and data stores in private network (on-premises or virtual private network). It provides support for built-in connectors, format conversion, column mapping, and performant and scalable data transfer.</a:t>
            </a:r>
          </a:p>
          <a:p>
            <a:pPr lvl="1"/>
            <a:r>
              <a:rPr lang="en-US" sz="2000" b="1" dirty="0"/>
              <a:t>Activity dispatch</a:t>
            </a:r>
            <a:r>
              <a:rPr lang="en-US" sz="2000" dirty="0"/>
              <a:t>: Dispatch and monitor transformation activities running on a variety of compute services such as Azure Databricks, Azure HDInsight, Azure Machine Learning, Azure SQL Database, SQL Server, and more.</a:t>
            </a:r>
          </a:p>
          <a:p>
            <a:pPr lvl="1"/>
            <a:r>
              <a:rPr lang="en-US" sz="2000" b="1" dirty="0"/>
              <a:t>SSIS package execution</a:t>
            </a:r>
            <a:r>
              <a:rPr lang="en-US" sz="2000" dirty="0"/>
              <a:t>: Natively execute SQL Server Integration Services (SSIS) packages in a managed Azure compute environment.</a:t>
            </a:r>
          </a:p>
          <a:p>
            <a:endParaRPr lang="en-US" sz="2800" dirty="0"/>
          </a:p>
        </p:txBody>
      </p:sp>
    </p:spTree>
    <p:extLst>
      <p:ext uri="{BB962C8B-B14F-4D97-AF65-F5344CB8AC3E}">
        <p14:creationId xmlns:p14="http://schemas.microsoft.com/office/powerpoint/2010/main" val="19464325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0F85-7BE0-4DC3-9CAE-F98B899E84EB}"/>
              </a:ext>
            </a:extLst>
          </p:cNvPr>
          <p:cNvSpPr>
            <a:spLocks noGrp="1"/>
          </p:cNvSpPr>
          <p:nvPr>
            <p:ph type="title"/>
          </p:nvPr>
        </p:nvSpPr>
        <p:spPr/>
        <p:txBody>
          <a:bodyPr/>
          <a:lstStyle/>
          <a:p>
            <a:r>
              <a:rPr lang="en-US" dirty="0">
                <a:solidFill>
                  <a:srgbClr val="FFFFFF"/>
                </a:solidFill>
              </a:rPr>
              <a:t>Data Quality Patterns</a:t>
            </a:r>
          </a:p>
        </p:txBody>
      </p:sp>
      <p:sp>
        <p:nvSpPr>
          <p:cNvPr id="3" name="Rectangle 2">
            <a:extLst>
              <a:ext uri="{FF2B5EF4-FFF2-40B4-BE49-F238E27FC236}">
                <a16:creationId xmlns:a16="http://schemas.microsoft.com/office/drawing/2014/main" id="{428CFAE1-928D-44D5-8628-153D6541E85D}"/>
              </a:ext>
            </a:extLst>
          </p:cNvPr>
          <p:cNvSpPr/>
          <p:nvPr/>
        </p:nvSpPr>
        <p:spPr>
          <a:xfrm>
            <a:off x="6095454" y="3311666"/>
            <a:ext cx="248835" cy="382308"/>
          </a:xfrm>
          <a:prstGeom prst="rect">
            <a:avLst/>
          </a:prstGeom>
        </p:spPr>
        <p:txBody>
          <a:bodyPr wrap="none">
            <a:spAutoFit/>
          </a:bodyPr>
          <a:lstStyle/>
          <a:p>
            <a:r>
              <a:rPr lang="en-US" sz="1836">
                <a:solidFill>
                  <a:srgbClr val="000000"/>
                </a:solidFill>
                <a:latin typeface="Times New Roman" panose="02020603050405020304" pitchFamily="18" charset="0"/>
              </a:rPr>
              <a:t> </a:t>
            </a:r>
            <a:endParaRPr lang="en-US" sz="1836"/>
          </a:p>
        </p:txBody>
      </p:sp>
    </p:spTree>
    <p:extLst>
      <p:ext uri="{BB962C8B-B14F-4D97-AF65-F5344CB8AC3E}">
        <p14:creationId xmlns:p14="http://schemas.microsoft.com/office/powerpoint/2010/main" val="279655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9BFBE-CEDD-4D78-9C5C-5BC493F44E60}"/>
              </a:ext>
            </a:extLst>
          </p:cNvPr>
          <p:cNvSpPr>
            <a:spLocks noGrp="1"/>
          </p:cNvSpPr>
          <p:nvPr>
            <p:ph type="title"/>
          </p:nvPr>
        </p:nvSpPr>
        <p:spPr/>
        <p:txBody>
          <a:bodyPr/>
          <a:lstStyle/>
          <a:p>
            <a:r>
              <a:rPr lang="en-US" dirty="0"/>
              <a:t>Data Quality for Data Warehouse</a:t>
            </a:r>
          </a:p>
        </p:txBody>
      </p:sp>
      <p:sp>
        <p:nvSpPr>
          <p:cNvPr id="4" name="Text Placeholder 3">
            <a:extLst>
              <a:ext uri="{FF2B5EF4-FFF2-40B4-BE49-F238E27FC236}">
                <a16:creationId xmlns:a16="http://schemas.microsoft.com/office/drawing/2014/main" id="{BE5B4F72-8D8D-4F39-AC3D-74AF68ECB1CE}"/>
              </a:ext>
            </a:extLst>
          </p:cNvPr>
          <p:cNvSpPr>
            <a:spLocks noGrp="1"/>
          </p:cNvSpPr>
          <p:nvPr>
            <p:ph type="body" sz="quarter" idx="10"/>
          </p:nvPr>
        </p:nvSpPr>
        <p:spPr>
          <a:xfrm>
            <a:off x="273862" y="1546789"/>
            <a:ext cx="11889564" cy="4339650"/>
          </a:xfrm>
        </p:spPr>
        <p:txBody>
          <a:bodyPr/>
          <a:lstStyle/>
          <a:p>
            <a:pPr marL="742950" indent="-742950">
              <a:buAutoNum type="arabicPeriod"/>
            </a:pPr>
            <a:r>
              <a:rPr lang="en-US" dirty="0"/>
              <a:t>Verify data types and lengths</a:t>
            </a:r>
          </a:p>
          <a:p>
            <a:pPr marL="742950" indent="-742950">
              <a:buAutoNum type="arabicPeriod"/>
            </a:pPr>
            <a:r>
              <a:rPr lang="en-US" dirty="0"/>
              <a:t>How to handle NULLs</a:t>
            </a:r>
          </a:p>
          <a:p>
            <a:pPr marL="742950" indent="-742950">
              <a:buAutoNum type="arabicPeriod"/>
            </a:pPr>
            <a:r>
              <a:rPr lang="en-US" dirty="0"/>
              <a:t>Domain value constraints</a:t>
            </a:r>
          </a:p>
          <a:p>
            <a:pPr marL="742950" indent="-742950">
              <a:buAutoNum type="arabicPeriod"/>
            </a:pPr>
            <a:r>
              <a:rPr lang="en-US" dirty="0"/>
              <a:t>Single source of truth (master data)</a:t>
            </a:r>
          </a:p>
          <a:p>
            <a:pPr marL="742950" indent="-742950">
              <a:buAutoNum type="arabicPeriod"/>
            </a:pPr>
            <a:r>
              <a:rPr lang="en-US" dirty="0"/>
              <a:t>Late arriving dimensions</a:t>
            </a:r>
          </a:p>
          <a:p>
            <a:pPr marL="742950" indent="-742950">
              <a:buAutoNum type="arabicPeriod"/>
            </a:pPr>
            <a:r>
              <a:rPr lang="en-US" dirty="0"/>
              <a:t>Lookups</a:t>
            </a:r>
          </a:p>
          <a:p>
            <a:pPr marL="742950" indent="-742950">
              <a:buAutoNum type="arabicPeriod"/>
            </a:pPr>
            <a:endParaRPr lang="en-US" dirty="0"/>
          </a:p>
        </p:txBody>
      </p:sp>
    </p:spTree>
    <p:extLst>
      <p:ext uri="{BB962C8B-B14F-4D97-AF65-F5344CB8AC3E}">
        <p14:creationId xmlns:p14="http://schemas.microsoft.com/office/powerpoint/2010/main" val="415219301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69BFBE-CEDD-4D78-9C5C-5BC493F44E60}"/>
              </a:ext>
            </a:extLst>
          </p:cNvPr>
          <p:cNvSpPr>
            <a:spLocks noGrp="1"/>
          </p:cNvSpPr>
          <p:nvPr>
            <p:ph type="title"/>
          </p:nvPr>
        </p:nvSpPr>
        <p:spPr/>
        <p:txBody>
          <a:bodyPr/>
          <a:lstStyle/>
          <a:p>
            <a:r>
              <a:rPr lang="en-US" dirty="0"/>
              <a:t>Data Quality for Data Science</a:t>
            </a:r>
          </a:p>
        </p:txBody>
      </p:sp>
      <p:sp>
        <p:nvSpPr>
          <p:cNvPr id="4" name="Text Placeholder 3">
            <a:extLst>
              <a:ext uri="{FF2B5EF4-FFF2-40B4-BE49-F238E27FC236}">
                <a16:creationId xmlns:a16="http://schemas.microsoft.com/office/drawing/2014/main" id="{BE5B4F72-8D8D-4F39-AC3D-74AF68ECB1CE}"/>
              </a:ext>
            </a:extLst>
          </p:cNvPr>
          <p:cNvSpPr>
            <a:spLocks noGrp="1"/>
          </p:cNvSpPr>
          <p:nvPr>
            <p:ph type="body" sz="quarter" idx="10"/>
          </p:nvPr>
        </p:nvSpPr>
        <p:spPr>
          <a:xfrm>
            <a:off x="273862" y="1546789"/>
            <a:ext cx="11889564" cy="4813625"/>
          </a:xfrm>
        </p:spPr>
        <p:txBody>
          <a:bodyPr/>
          <a:lstStyle/>
          <a:p>
            <a:pPr marL="742950" indent="-742950">
              <a:buAutoNum type="arabicPeriod"/>
            </a:pPr>
            <a:r>
              <a:rPr lang="en-US" dirty="0"/>
              <a:t>Duplicate Data</a:t>
            </a:r>
          </a:p>
          <a:p>
            <a:pPr marL="742950" indent="-742950">
              <a:buAutoNum type="arabicPeriod"/>
            </a:pPr>
            <a:r>
              <a:rPr lang="en-US" dirty="0"/>
              <a:t>Descriptive data statistics</a:t>
            </a:r>
          </a:p>
          <a:p>
            <a:pPr marL="971550" lvl="1" indent="-742950">
              <a:buFont typeface="Arial" panose="020B0604020202020204" pitchFamily="34" charset="0"/>
              <a:buChar char="•"/>
            </a:pPr>
            <a:r>
              <a:rPr lang="en-US" dirty="0"/>
              <a:t>Length, type, mean, median, average, </a:t>
            </a:r>
            <a:r>
              <a:rPr lang="en-US" dirty="0" err="1"/>
              <a:t>stddev</a:t>
            </a:r>
            <a:r>
              <a:rPr lang="en-US" dirty="0"/>
              <a:t> …</a:t>
            </a:r>
          </a:p>
          <a:p>
            <a:pPr marL="742950" indent="-742950">
              <a:buFont typeface="+mj-lt"/>
              <a:buAutoNum type="arabicPeriod"/>
            </a:pPr>
            <a:r>
              <a:rPr lang="en-US" dirty="0"/>
              <a:t>Frequency distribution</a:t>
            </a:r>
          </a:p>
          <a:p>
            <a:pPr marL="742950" indent="-742950">
              <a:buAutoNum type="arabicPeriod"/>
            </a:pPr>
            <a:r>
              <a:rPr lang="en-US" dirty="0"/>
              <a:t>Missing values</a:t>
            </a:r>
          </a:p>
          <a:p>
            <a:pPr marL="742950" indent="-742950">
              <a:buAutoNum type="arabicPeriod"/>
            </a:pPr>
            <a:r>
              <a:rPr lang="en-US" dirty="0"/>
              <a:t>Enumerations / Lookups</a:t>
            </a:r>
          </a:p>
          <a:p>
            <a:pPr marL="742950" indent="-742950">
              <a:buAutoNum type="arabicPeriod"/>
            </a:pPr>
            <a:r>
              <a:rPr lang="en-US" dirty="0"/>
              <a:t>Value replacement</a:t>
            </a:r>
          </a:p>
          <a:p>
            <a:pPr marL="742950" indent="-742950">
              <a:buAutoNum type="arabicPeriod"/>
            </a:pPr>
            <a:endParaRPr lang="en-US" dirty="0"/>
          </a:p>
        </p:txBody>
      </p:sp>
    </p:spTree>
    <p:extLst>
      <p:ext uri="{BB962C8B-B14F-4D97-AF65-F5344CB8AC3E}">
        <p14:creationId xmlns:p14="http://schemas.microsoft.com/office/powerpoint/2010/main" val="287155384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2E8-05B6-469A-8912-EFE5DA855F33}"/>
              </a:ext>
            </a:extLst>
          </p:cNvPr>
          <p:cNvSpPr>
            <a:spLocks noGrp="1"/>
          </p:cNvSpPr>
          <p:nvPr>
            <p:ph type="title"/>
          </p:nvPr>
        </p:nvSpPr>
        <p:spPr>
          <a:xfrm>
            <a:off x="200471" y="265309"/>
            <a:ext cx="11237870" cy="1138624"/>
          </a:xfrm>
        </p:spPr>
        <p:txBody>
          <a:bodyPr/>
          <a:lstStyle/>
          <a:p>
            <a:r>
              <a:rPr lang="en-US" dirty="0"/>
              <a:t>Data Profiling</a:t>
            </a:r>
          </a:p>
        </p:txBody>
      </p:sp>
      <p:sp>
        <p:nvSpPr>
          <p:cNvPr id="5" name="TextBox 4">
            <a:extLst>
              <a:ext uri="{FF2B5EF4-FFF2-40B4-BE49-F238E27FC236}">
                <a16:creationId xmlns:a16="http://schemas.microsoft.com/office/drawing/2014/main" id="{FF353364-81EA-4473-BD5C-3CC03FF4DD3B}"/>
              </a:ext>
            </a:extLst>
          </p:cNvPr>
          <p:cNvSpPr txBox="1"/>
          <p:nvPr/>
        </p:nvSpPr>
        <p:spPr>
          <a:xfrm>
            <a:off x="244417" y="4443209"/>
            <a:ext cx="11479923" cy="1874381"/>
          </a:xfrm>
          <a:prstGeom prst="rect">
            <a:avLst/>
          </a:prstGeom>
          <a:noFill/>
        </p:spPr>
        <p:txBody>
          <a:bodyPr wrap="square" lIns="182854" tIns="146283" rIns="182854" bIns="146283" rtlCol="0">
            <a:spAutoFit/>
          </a:bodyPr>
          <a:lstStyle/>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Summary statistics describing the shape, size, content of your data</a:t>
            </a:r>
          </a:p>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Helps you to understand what is inside your data</a:t>
            </a:r>
          </a:p>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As a Data Engineer, you have the responsibility to provide proper data for analytics and models</a:t>
            </a:r>
          </a:p>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For big data sets, use sampling / good enough approach</a:t>
            </a:r>
          </a:p>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View data statistics at any step in your data transformation</a:t>
            </a:r>
          </a:p>
        </p:txBody>
      </p:sp>
      <p:pic>
        <p:nvPicPr>
          <p:cNvPr id="3" name="Picture 2">
            <a:extLst>
              <a:ext uri="{FF2B5EF4-FFF2-40B4-BE49-F238E27FC236}">
                <a16:creationId xmlns:a16="http://schemas.microsoft.com/office/drawing/2014/main" id="{CFFA170E-74F2-4E2F-80F7-B9CA011B869B}"/>
              </a:ext>
            </a:extLst>
          </p:cNvPr>
          <p:cNvPicPr>
            <a:picLocks noChangeAspect="1"/>
          </p:cNvPicPr>
          <p:nvPr/>
        </p:nvPicPr>
        <p:blipFill>
          <a:blip r:embed="rId2"/>
          <a:stretch>
            <a:fillRect/>
          </a:stretch>
        </p:blipFill>
        <p:spPr>
          <a:xfrm>
            <a:off x="385025" y="1632247"/>
            <a:ext cx="7430856" cy="2582648"/>
          </a:xfrm>
          <a:prstGeom prst="rect">
            <a:avLst/>
          </a:prstGeom>
        </p:spPr>
      </p:pic>
      <p:pic>
        <p:nvPicPr>
          <p:cNvPr id="4" name="Picture 3">
            <a:extLst>
              <a:ext uri="{FF2B5EF4-FFF2-40B4-BE49-F238E27FC236}">
                <a16:creationId xmlns:a16="http://schemas.microsoft.com/office/drawing/2014/main" id="{0E39CBF9-D7D2-44A6-8A11-63E73BA8D69D}"/>
              </a:ext>
            </a:extLst>
          </p:cNvPr>
          <p:cNvPicPr>
            <a:picLocks noChangeAspect="1"/>
          </p:cNvPicPr>
          <p:nvPr/>
        </p:nvPicPr>
        <p:blipFill>
          <a:blip r:embed="rId3"/>
          <a:stretch>
            <a:fillRect/>
          </a:stretch>
        </p:blipFill>
        <p:spPr>
          <a:xfrm>
            <a:off x="8284364" y="1286561"/>
            <a:ext cx="3439976" cy="2928334"/>
          </a:xfrm>
          <a:prstGeom prst="rect">
            <a:avLst/>
          </a:prstGeom>
        </p:spPr>
      </p:pic>
    </p:spTree>
    <p:extLst>
      <p:ext uri="{BB962C8B-B14F-4D97-AF65-F5344CB8AC3E}">
        <p14:creationId xmlns:p14="http://schemas.microsoft.com/office/powerpoint/2010/main" val="41534704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2E8-05B6-469A-8912-EFE5DA855F33}"/>
              </a:ext>
            </a:extLst>
          </p:cNvPr>
          <p:cNvSpPr>
            <a:spLocks noGrp="1"/>
          </p:cNvSpPr>
          <p:nvPr>
            <p:ph type="title"/>
          </p:nvPr>
        </p:nvSpPr>
        <p:spPr>
          <a:xfrm>
            <a:off x="200471" y="265309"/>
            <a:ext cx="11237870" cy="1138624"/>
          </a:xfrm>
        </p:spPr>
        <p:txBody>
          <a:bodyPr/>
          <a:lstStyle/>
          <a:p>
            <a:r>
              <a:rPr lang="en-US" dirty="0"/>
              <a:t>Replacing Values</a:t>
            </a:r>
          </a:p>
        </p:txBody>
      </p:sp>
      <p:sp>
        <p:nvSpPr>
          <p:cNvPr id="5" name="TextBox 4">
            <a:extLst>
              <a:ext uri="{FF2B5EF4-FFF2-40B4-BE49-F238E27FC236}">
                <a16:creationId xmlns:a16="http://schemas.microsoft.com/office/drawing/2014/main" id="{FF353364-81EA-4473-BD5C-3CC03FF4DD3B}"/>
              </a:ext>
            </a:extLst>
          </p:cNvPr>
          <p:cNvSpPr txBox="1"/>
          <p:nvPr/>
        </p:nvSpPr>
        <p:spPr>
          <a:xfrm>
            <a:off x="314262" y="1401328"/>
            <a:ext cx="7875305" cy="2674536"/>
          </a:xfrm>
          <a:prstGeom prst="rect">
            <a:avLst/>
          </a:prstGeom>
          <a:noFill/>
        </p:spPr>
        <p:txBody>
          <a:bodyPr wrap="square" lIns="182854" tIns="146283" rIns="182854" bIns="146283" rtlCol="0">
            <a:spAutoFit/>
          </a:bodyPr>
          <a:lstStyle/>
          <a:p>
            <a:pPr marL="342834" indent="-342834">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Replace empty strings with nulls</a:t>
            </a:r>
          </a:p>
          <a:p>
            <a:pPr marL="809205" lvl="1" indent="-342834">
              <a:lnSpc>
                <a:spcPct val="90000"/>
              </a:lnSpc>
              <a:spcAft>
                <a:spcPts val="600"/>
              </a:spcAft>
              <a:buFont typeface="Arial" panose="020B0604020202020204" pitchFamily="34" charset="0"/>
              <a:buChar char="•"/>
            </a:pPr>
            <a:r>
              <a:rPr lang="en-US" sz="2400" dirty="0" err="1"/>
              <a:t>iif</a:t>
            </a:r>
            <a:r>
              <a:rPr lang="en-US" sz="2400" dirty="0"/>
              <a:t> (length(title) == 0,toString(null()),title)</a:t>
            </a:r>
          </a:p>
          <a:p>
            <a:pPr marL="342834" indent="-342834">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Replace nulls with values</a:t>
            </a:r>
          </a:p>
          <a:p>
            <a:pPr marL="809205" lvl="1" indent="-342834">
              <a:lnSpc>
                <a:spcPct val="90000"/>
              </a:lnSpc>
              <a:spcAft>
                <a:spcPts val="600"/>
              </a:spcAft>
              <a:buFont typeface="Arial" panose="020B0604020202020204" pitchFamily="34" charset="0"/>
              <a:buChar char="•"/>
            </a:pPr>
            <a:r>
              <a:rPr lang="en-US" sz="2400" dirty="0" err="1">
                <a:gradFill>
                  <a:gsLst>
                    <a:gs pos="2917">
                      <a:schemeClr val="tx1"/>
                    </a:gs>
                    <a:gs pos="30000">
                      <a:schemeClr val="tx1"/>
                    </a:gs>
                  </a:gsLst>
                  <a:lin ang="5400000" scaled="0"/>
                </a:gradFill>
              </a:rPr>
              <a:t>iif</a:t>
            </a:r>
            <a:r>
              <a:rPr lang="en-US" sz="2400" dirty="0">
                <a:gradFill>
                  <a:gsLst>
                    <a:gs pos="2917">
                      <a:schemeClr val="tx1"/>
                    </a:gs>
                    <a:gs pos="30000">
                      <a:schemeClr val="tx1"/>
                    </a:gs>
                  </a:gsLst>
                  <a:lin ang="5400000" scaled="0"/>
                </a:gradFill>
              </a:rPr>
              <a:t> (</a:t>
            </a:r>
            <a:r>
              <a:rPr lang="en-US" sz="2400" dirty="0" err="1">
                <a:gradFill>
                  <a:gsLst>
                    <a:gs pos="2917">
                      <a:schemeClr val="tx1"/>
                    </a:gs>
                    <a:gs pos="30000">
                      <a:schemeClr val="tx1"/>
                    </a:gs>
                  </a:gsLst>
                  <a:lin ang="5400000" scaled="0"/>
                </a:gradFill>
              </a:rPr>
              <a:t>isNull</a:t>
            </a:r>
            <a:r>
              <a:rPr lang="en-US" sz="2400" dirty="0">
                <a:gradFill>
                  <a:gsLst>
                    <a:gs pos="2917">
                      <a:schemeClr val="tx1"/>
                    </a:gs>
                    <a:gs pos="30000">
                      <a:schemeClr val="tx1"/>
                    </a:gs>
                  </a:gsLst>
                  <a:lin ang="5400000" scaled="0"/>
                </a:gradFill>
              </a:rPr>
              <a:t>(</a:t>
            </a:r>
            <a:r>
              <a:rPr lang="en-US" sz="2400" dirty="0" err="1">
                <a:gradFill>
                  <a:gsLst>
                    <a:gs pos="2917">
                      <a:schemeClr val="tx1"/>
                    </a:gs>
                    <a:gs pos="30000">
                      <a:schemeClr val="tx1"/>
                    </a:gs>
                  </a:gsLst>
                  <a:lin ang="5400000" scaled="0"/>
                </a:gradFill>
              </a:rPr>
              <a:t>customername</a:t>
            </a:r>
            <a:r>
              <a:rPr lang="en-US" sz="2400" dirty="0">
                <a:gradFill>
                  <a:gsLst>
                    <a:gs pos="2917">
                      <a:schemeClr val="tx1"/>
                    </a:gs>
                    <a:gs pos="30000">
                      <a:schemeClr val="tx1"/>
                    </a:gs>
                  </a:gsLst>
                  <a:lin ang="5400000" scaled="0"/>
                </a:gradFill>
              </a:rPr>
              <a:t>), ‘NA’, </a:t>
            </a:r>
            <a:r>
              <a:rPr lang="en-US" sz="2400" dirty="0" err="1">
                <a:gradFill>
                  <a:gsLst>
                    <a:gs pos="2917">
                      <a:schemeClr val="tx1"/>
                    </a:gs>
                    <a:gs pos="30000">
                      <a:schemeClr val="tx1"/>
                    </a:gs>
                  </a:gsLst>
                  <a:lin ang="5400000" scaled="0"/>
                </a:gradFill>
              </a:rPr>
              <a:t>customername</a:t>
            </a:r>
            <a:r>
              <a:rPr lang="en-US" sz="2400" dirty="0">
                <a:gradFill>
                  <a:gsLst>
                    <a:gs pos="2917">
                      <a:schemeClr val="tx1"/>
                    </a:gs>
                    <a:gs pos="30000">
                      <a:schemeClr val="tx1"/>
                    </a:gs>
                  </a:gsLst>
                  <a:lin ang="5400000" scaled="0"/>
                </a:gradFill>
              </a:rPr>
              <a:t>)</a:t>
            </a:r>
          </a:p>
          <a:p>
            <a:pPr marL="342834" indent="-342834">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Replace missing measurements with aggregates</a:t>
            </a:r>
          </a:p>
          <a:p>
            <a:pPr marL="809205" lvl="1" indent="-342834">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p:txBody>
      </p:sp>
      <p:pic>
        <p:nvPicPr>
          <p:cNvPr id="7" name="Picture 6">
            <a:extLst>
              <a:ext uri="{FF2B5EF4-FFF2-40B4-BE49-F238E27FC236}">
                <a16:creationId xmlns:a16="http://schemas.microsoft.com/office/drawing/2014/main" id="{1227DA68-AB1A-4506-AB83-9C166F556CC2}"/>
              </a:ext>
            </a:extLst>
          </p:cNvPr>
          <p:cNvPicPr>
            <a:picLocks noChangeAspect="1"/>
          </p:cNvPicPr>
          <p:nvPr/>
        </p:nvPicPr>
        <p:blipFill>
          <a:blip r:embed="rId2"/>
          <a:stretch>
            <a:fillRect/>
          </a:stretch>
        </p:blipFill>
        <p:spPr>
          <a:xfrm>
            <a:off x="10077856" y="0"/>
            <a:ext cx="1744485" cy="6382263"/>
          </a:xfrm>
          <a:prstGeom prst="rect">
            <a:avLst/>
          </a:prstGeom>
        </p:spPr>
      </p:pic>
      <p:pic>
        <p:nvPicPr>
          <p:cNvPr id="8" name="Picture 7">
            <a:extLst>
              <a:ext uri="{FF2B5EF4-FFF2-40B4-BE49-F238E27FC236}">
                <a16:creationId xmlns:a16="http://schemas.microsoft.com/office/drawing/2014/main" id="{51C643A3-478E-4530-AA26-E5926287CA91}"/>
              </a:ext>
            </a:extLst>
          </p:cNvPr>
          <p:cNvPicPr>
            <a:picLocks noChangeAspect="1"/>
          </p:cNvPicPr>
          <p:nvPr/>
        </p:nvPicPr>
        <p:blipFill>
          <a:blip r:embed="rId3"/>
          <a:stretch>
            <a:fillRect/>
          </a:stretch>
        </p:blipFill>
        <p:spPr>
          <a:xfrm>
            <a:off x="8528098" y="2065227"/>
            <a:ext cx="1549758" cy="810101"/>
          </a:xfrm>
          <a:prstGeom prst="rect">
            <a:avLst/>
          </a:prstGeom>
        </p:spPr>
      </p:pic>
      <p:pic>
        <p:nvPicPr>
          <p:cNvPr id="10" name="Picture 9">
            <a:extLst>
              <a:ext uri="{FF2B5EF4-FFF2-40B4-BE49-F238E27FC236}">
                <a16:creationId xmlns:a16="http://schemas.microsoft.com/office/drawing/2014/main" id="{E67B1ACF-C52B-409F-99A0-225A6110631D}"/>
              </a:ext>
            </a:extLst>
          </p:cNvPr>
          <p:cNvPicPr>
            <a:picLocks noChangeAspect="1"/>
          </p:cNvPicPr>
          <p:nvPr/>
        </p:nvPicPr>
        <p:blipFill>
          <a:blip r:embed="rId4"/>
          <a:stretch>
            <a:fillRect/>
          </a:stretch>
        </p:blipFill>
        <p:spPr>
          <a:xfrm>
            <a:off x="8508050" y="2875328"/>
            <a:ext cx="1557071" cy="792618"/>
          </a:xfrm>
          <a:prstGeom prst="rect">
            <a:avLst/>
          </a:prstGeom>
        </p:spPr>
      </p:pic>
      <p:pic>
        <p:nvPicPr>
          <p:cNvPr id="11" name="Picture 10">
            <a:extLst>
              <a:ext uri="{FF2B5EF4-FFF2-40B4-BE49-F238E27FC236}">
                <a16:creationId xmlns:a16="http://schemas.microsoft.com/office/drawing/2014/main" id="{9677278A-6CF5-435F-8A3A-2DA434F57C88}"/>
              </a:ext>
            </a:extLst>
          </p:cNvPr>
          <p:cNvPicPr>
            <a:picLocks noChangeAspect="1"/>
          </p:cNvPicPr>
          <p:nvPr/>
        </p:nvPicPr>
        <p:blipFill>
          <a:blip r:embed="rId5"/>
          <a:stretch>
            <a:fillRect/>
          </a:stretch>
        </p:blipFill>
        <p:spPr>
          <a:xfrm>
            <a:off x="2949283" y="4651024"/>
            <a:ext cx="5636307" cy="1011939"/>
          </a:xfrm>
          <a:prstGeom prst="rect">
            <a:avLst/>
          </a:prstGeom>
        </p:spPr>
      </p:pic>
      <p:pic>
        <p:nvPicPr>
          <p:cNvPr id="3" name="Picture 2">
            <a:extLst>
              <a:ext uri="{FF2B5EF4-FFF2-40B4-BE49-F238E27FC236}">
                <a16:creationId xmlns:a16="http://schemas.microsoft.com/office/drawing/2014/main" id="{01BC8909-26B3-43F1-9BEF-5EDCB195515E}"/>
              </a:ext>
            </a:extLst>
          </p:cNvPr>
          <p:cNvPicPr>
            <a:picLocks noChangeAspect="1"/>
          </p:cNvPicPr>
          <p:nvPr/>
        </p:nvPicPr>
        <p:blipFill>
          <a:blip r:embed="rId6"/>
          <a:stretch>
            <a:fillRect/>
          </a:stretch>
        </p:blipFill>
        <p:spPr>
          <a:xfrm>
            <a:off x="314262" y="4073258"/>
            <a:ext cx="2394920" cy="1643786"/>
          </a:xfrm>
          <a:prstGeom prst="rect">
            <a:avLst/>
          </a:prstGeom>
        </p:spPr>
      </p:pic>
      <p:pic>
        <p:nvPicPr>
          <p:cNvPr id="4" name="Picture 3">
            <a:extLst>
              <a:ext uri="{FF2B5EF4-FFF2-40B4-BE49-F238E27FC236}">
                <a16:creationId xmlns:a16="http://schemas.microsoft.com/office/drawing/2014/main" id="{F31DAF1A-8D34-42DD-8F9F-67335403D12F}"/>
              </a:ext>
            </a:extLst>
          </p:cNvPr>
          <p:cNvPicPr>
            <a:picLocks noChangeAspect="1"/>
          </p:cNvPicPr>
          <p:nvPr/>
        </p:nvPicPr>
        <p:blipFill>
          <a:blip r:embed="rId7"/>
          <a:stretch>
            <a:fillRect/>
          </a:stretch>
        </p:blipFill>
        <p:spPr>
          <a:xfrm>
            <a:off x="392158" y="5818904"/>
            <a:ext cx="2239127" cy="667372"/>
          </a:xfrm>
          <a:prstGeom prst="rect">
            <a:avLst/>
          </a:prstGeom>
        </p:spPr>
      </p:pic>
      <p:pic>
        <p:nvPicPr>
          <p:cNvPr id="12" name="Picture 11">
            <a:extLst>
              <a:ext uri="{FF2B5EF4-FFF2-40B4-BE49-F238E27FC236}">
                <a16:creationId xmlns:a16="http://schemas.microsoft.com/office/drawing/2014/main" id="{9025A924-C36D-442C-8D6B-A8C61EFAC77E}"/>
              </a:ext>
            </a:extLst>
          </p:cNvPr>
          <p:cNvPicPr>
            <a:picLocks noChangeAspect="1"/>
          </p:cNvPicPr>
          <p:nvPr/>
        </p:nvPicPr>
        <p:blipFill>
          <a:blip r:embed="rId8"/>
          <a:stretch>
            <a:fillRect/>
          </a:stretch>
        </p:blipFill>
        <p:spPr>
          <a:xfrm>
            <a:off x="2962483" y="5790484"/>
            <a:ext cx="2357333" cy="582400"/>
          </a:xfrm>
          <a:prstGeom prst="rect">
            <a:avLst/>
          </a:prstGeom>
        </p:spPr>
      </p:pic>
    </p:spTree>
    <p:extLst>
      <p:ext uri="{BB962C8B-B14F-4D97-AF65-F5344CB8AC3E}">
        <p14:creationId xmlns:p14="http://schemas.microsoft.com/office/powerpoint/2010/main" val="371996896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2E8-05B6-469A-8912-EFE5DA855F33}"/>
              </a:ext>
            </a:extLst>
          </p:cNvPr>
          <p:cNvSpPr>
            <a:spLocks noGrp="1"/>
          </p:cNvSpPr>
          <p:nvPr>
            <p:ph type="title"/>
          </p:nvPr>
        </p:nvSpPr>
        <p:spPr>
          <a:xfrm>
            <a:off x="200471" y="265309"/>
            <a:ext cx="11237870" cy="1138624"/>
          </a:xfrm>
        </p:spPr>
        <p:txBody>
          <a:bodyPr/>
          <a:lstStyle/>
          <a:p>
            <a:r>
              <a:rPr lang="en-US" dirty="0"/>
              <a:t>Splitting Data Based on Values</a:t>
            </a:r>
          </a:p>
        </p:txBody>
      </p:sp>
      <p:sp>
        <p:nvSpPr>
          <p:cNvPr id="5" name="TextBox 4">
            <a:extLst>
              <a:ext uri="{FF2B5EF4-FFF2-40B4-BE49-F238E27FC236}">
                <a16:creationId xmlns:a16="http://schemas.microsoft.com/office/drawing/2014/main" id="{FF353364-81EA-4473-BD5C-3CC03FF4DD3B}"/>
              </a:ext>
            </a:extLst>
          </p:cNvPr>
          <p:cNvSpPr txBox="1"/>
          <p:nvPr/>
        </p:nvSpPr>
        <p:spPr>
          <a:xfrm>
            <a:off x="401138" y="1641300"/>
            <a:ext cx="6726056" cy="2111305"/>
          </a:xfrm>
          <a:prstGeom prst="rect">
            <a:avLst/>
          </a:prstGeom>
          <a:noFill/>
        </p:spPr>
        <p:txBody>
          <a:bodyPr wrap="square" lIns="182854" tIns="146283" rIns="182854" bIns="146283" rtlCol="0">
            <a:spAutoFit/>
          </a:bodyPr>
          <a:lstStyle/>
          <a:p>
            <a:pPr marL="342834" indent="-342834">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Create separate paths to separate training data from testing data</a:t>
            </a:r>
          </a:p>
          <a:p>
            <a:pPr marL="342834" indent="-342834">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Separate rules can be applied to streams based on value conditions</a:t>
            </a:r>
          </a:p>
          <a:p>
            <a:pPr marL="342834" indent="-342834">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Create a full copy of data at any point</a:t>
            </a:r>
          </a:p>
        </p:txBody>
      </p:sp>
      <p:pic>
        <p:nvPicPr>
          <p:cNvPr id="7" name="Picture 6">
            <a:extLst>
              <a:ext uri="{FF2B5EF4-FFF2-40B4-BE49-F238E27FC236}">
                <a16:creationId xmlns:a16="http://schemas.microsoft.com/office/drawing/2014/main" id="{5F64B503-CE9C-4E76-8BA2-414D6BAE6951}"/>
              </a:ext>
            </a:extLst>
          </p:cNvPr>
          <p:cNvPicPr>
            <a:picLocks noChangeAspect="1"/>
          </p:cNvPicPr>
          <p:nvPr/>
        </p:nvPicPr>
        <p:blipFill>
          <a:blip r:embed="rId2"/>
          <a:stretch>
            <a:fillRect/>
          </a:stretch>
        </p:blipFill>
        <p:spPr>
          <a:xfrm>
            <a:off x="10723966" y="265309"/>
            <a:ext cx="1120169" cy="4098179"/>
          </a:xfrm>
          <a:prstGeom prst="rect">
            <a:avLst/>
          </a:prstGeom>
        </p:spPr>
      </p:pic>
      <p:pic>
        <p:nvPicPr>
          <p:cNvPr id="8" name="Picture 7">
            <a:extLst>
              <a:ext uri="{FF2B5EF4-FFF2-40B4-BE49-F238E27FC236}">
                <a16:creationId xmlns:a16="http://schemas.microsoft.com/office/drawing/2014/main" id="{129CE193-7A34-4CCF-8E8E-A4669DEF3E15}"/>
              </a:ext>
            </a:extLst>
          </p:cNvPr>
          <p:cNvPicPr>
            <a:picLocks noChangeAspect="1"/>
          </p:cNvPicPr>
          <p:nvPr/>
        </p:nvPicPr>
        <p:blipFill>
          <a:blip r:embed="rId3"/>
          <a:stretch>
            <a:fillRect/>
          </a:stretch>
        </p:blipFill>
        <p:spPr>
          <a:xfrm>
            <a:off x="9319175" y="571450"/>
            <a:ext cx="1374030" cy="2344737"/>
          </a:xfrm>
          <a:prstGeom prst="rect">
            <a:avLst/>
          </a:prstGeom>
        </p:spPr>
      </p:pic>
      <p:pic>
        <p:nvPicPr>
          <p:cNvPr id="10" name="Picture 9">
            <a:extLst>
              <a:ext uri="{FF2B5EF4-FFF2-40B4-BE49-F238E27FC236}">
                <a16:creationId xmlns:a16="http://schemas.microsoft.com/office/drawing/2014/main" id="{DAFFCDEC-B255-45D6-B6DB-E8084A53DABE}"/>
              </a:ext>
            </a:extLst>
          </p:cNvPr>
          <p:cNvPicPr>
            <a:picLocks noChangeAspect="1"/>
          </p:cNvPicPr>
          <p:nvPr/>
        </p:nvPicPr>
        <p:blipFill>
          <a:blip r:embed="rId4"/>
          <a:stretch>
            <a:fillRect/>
          </a:stretch>
        </p:blipFill>
        <p:spPr>
          <a:xfrm>
            <a:off x="7375763" y="3432308"/>
            <a:ext cx="3025144" cy="2990767"/>
          </a:xfrm>
          <a:prstGeom prst="rect">
            <a:avLst/>
          </a:prstGeom>
        </p:spPr>
      </p:pic>
      <p:pic>
        <p:nvPicPr>
          <p:cNvPr id="3" name="Picture 2">
            <a:extLst>
              <a:ext uri="{FF2B5EF4-FFF2-40B4-BE49-F238E27FC236}">
                <a16:creationId xmlns:a16="http://schemas.microsoft.com/office/drawing/2014/main" id="{3A6D085D-3E38-4706-9CF0-AA107E1C50A8}"/>
              </a:ext>
            </a:extLst>
          </p:cNvPr>
          <p:cNvPicPr>
            <a:picLocks noChangeAspect="1"/>
          </p:cNvPicPr>
          <p:nvPr/>
        </p:nvPicPr>
        <p:blipFill>
          <a:blip r:embed="rId5"/>
          <a:stretch>
            <a:fillRect/>
          </a:stretch>
        </p:blipFill>
        <p:spPr>
          <a:xfrm>
            <a:off x="10569675" y="4451400"/>
            <a:ext cx="1428750" cy="1971675"/>
          </a:xfrm>
          <a:prstGeom prst="rect">
            <a:avLst/>
          </a:prstGeom>
        </p:spPr>
      </p:pic>
    </p:spTree>
    <p:extLst>
      <p:ext uri="{BB962C8B-B14F-4D97-AF65-F5344CB8AC3E}">
        <p14:creationId xmlns:p14="http://schemas.microsoft.com/office/powerpoint/2010/main" val="29813292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2E8-05B6-469A-8912-EFE5DA855F33}"/>
              </a:ext>
            </a:extLst>
          </p:cNvPr>
          <p:cNvSpPr>
            <a:spLocks noGrp="1"/>
          </p:cNvSpPr>
          <p:nvPr>
            <p:ph type="title"/>
          </p:nvPr>
        </p:nvSpPr>
        <p:spPr>
          <a:xfrm>
            <a:off x="200471" y="265309"/>
            <a:ext cx="11237870" cy="1138624"/>
          </a:xfrm>
        </p:spPr>
        <p:txBody>
          <a:bodyPr/>
          <a:lstStyle/>
          <a:p>
            <a:r>
              <a:rPr lang="en-US" dirty="0"/>
              <a:t>Pattern Matching</a:t>
            </a:r>
          </a:p>
        </p:txBody>
      </p:sp>
      <p:sp>
        <p:nvSpPr>
          <p:cNvPr id="5" name="TextBox 4">
            <a:extLst>
              <a:ext uri="{FF2B5EF4-FFF2-40B4-BE49-F238E27FC236}">
                <a16:creationId xmlns:a16="http://schemas.microsoft.com/office/drawing/2014/main" id="{FF353364-81EA-4473-BD5C-3CC03FF4DD3B}"/>
              </a:ext>
            </a:extLst>
          </p:cNvPr>
          <p:cNvSpPr txBox="1"/>
          <p:nvPr/>
        </p:nvSpPr>
        <p:spPr>
          <a:xfrm>
            <a:off x="372603" y="4232115"/>
            <a:ext cx="11479923" cy="1058132"/>
          </a:xfrm>
          <a:prstGeom prst="rect">
            <a:avLst/>
          </a:prstGeom>
          <a:noFill/>
        </p:spPr>
        <p:txBody>
          <a:bodyPr wrap="square" lIns="182854" tIns="146283" rIns="182854" bIns="146283" rtlCol="0">
            <a:spAutoFit/>
          </a:bodyPr>
          <a:lstStyle/>
          <a:p>
            <a:pPr>
              <a:lnSpc>
                <a:spcPct val="90000"/>
              </a:lnSpc>
              <a:spcAft>
                <a:spcPts val="600"/>
              </a:spcAft>
            </a:pPr>
            <a:r>
              <a:rPr lang="en-US" sz="1836" dirty="0">
                <a:gradFill>
                  <a:gsLst>
                    <a:gs pos="2917">
                      <a:schemeClr val="tx1"/>
                    </a:gs>
                    <a:gs pos="30000">
                      <a:schemeClr val="tx1"/>
                    </a:gs>
                  </a:gsLst>
                  <a:lin ang="5400000" scaled="0"/>
                </a:gradFill>
              </a:rPr>
              <a:t>With very wide datasets or datasets where you cannot anticipate all column names, generate pattern-matching rules to apply data quality rules </a:t>
            </a:r>
            <a:r>
              <a:rPr lang="en-US" sz="1836" dirty="0" err="1">
                <a:gradFill>
                  <a:gsLst>
                    <a:gs pos="2917">
                      <a:schemeClr val="tx1"/>
                    </a:gs>
                    <a:gs pos="30000">
                      <a:schemeClr val="tx1"/>
                    </a:gs>
                  </a:gsLst>
                  <a:lin ang="5400000" scaled="0"/>
                </a:gradFill>
              </a:rPr>
              <a:t>en</a:t>
            </a:r>
            <a:r>
              <a:rPr lang="en-US" sz="1836" dirty="0">
                <a:gradFill>
                  <a:gsLst>
                    <a:gs pos="2917">
                      <a:schemeClr val="tx1"/>
                    </a:gs>
                    <a:gs pos="30000">
                      <a:schemeClr val="tx1"/>
                    </a:gs>
                  </a:gsLst>
                  <a:lin ang="5400000" scaled="0"/>
                </a:gradFill>
              </a:rPr>
              <a:t> masse without the need to name each column and describe each rule individually.</a:t>
            </a:r>
          </a:p>
        </p:txBody>
      </p:sp>
      <p:pic>
        <p:nvPicPr>
          <p:cNvPr id="7" name="Picture 6">
            <a:extLst>
              <a:ext uri="{FF2B5EF4-FFF2-40B4-BE49-F238E27FC236}">
                <a16:creationId xmlns:a16="http://schemas.microsoft.com/office/drawing/2014/main" id="{DBCB91DD-2CB5-4CF8-9C4D-83933EEB52EB}"/>
              </a:ext>
            </a:extLst>
          </p:cNvPr>
          <p:cNvPicPr>
            <a:picLocks noChangeAspect="1"/>
          </p:cNvPicPr>
          <p:nvPr/>
        </p:nvPicPr>
        <p:blipFill>
          <a:blip r:embed="rId2"/>
          <a:stretch>
            <a:fillRect/>
          </a:stretch>
        </p:blipFill>
        <p:spPr>
          <a:xfrm>
            <a:off x="372603" y="1403933"/>
            <a:ext cx="6582611" cy="2303914"/>
          </a:xfrm>
          <a:prstGeom prst="rect">
            <a:avLst/>
          </a:prstGeom>
        </p:spPr>
      </p:pic>
      <p:pic>
        <p:nvPicPr>
          <p:cNvPr id="3" name="Picture 2">
            <a:extLst>
              <a:ext uri="{FF2B5EF4-FFF2-40B4-BE49-F238E27FC236}">
                <a16:creationId xmlns:a16="http://schemas.microsoft.com/office/drawing/2014/main" id="{55464F5A-481A-4195-A2DB-C3DCA8CA4A8E}"/>
              </a:ext>
            </a:extLst>
          </p:cNvPr>
          <p:cNvPicPr>
            <a:picLocks noChangeAspect="1"/>
          </p:cNvPicPr>
          <p:nvPr/>
        </p:nvPicPr>
        <p:blipFill>
          <a:blip r:embed="rId3"/>
          <a:stretch>
            <a:fillRect/>
          </a:stretch>
        </p:blipFill>
        <p:spPr>
          <a:xfrm>
            <a:off x="7127344" y="2772306"/>
            <a:ext cx="4909586" cy="620502"/>
          </a:xfrm>
          <a:prstGeom prst="rect">
            <a:avLst/>
          </a:prstGeom>
        </p:spPr>
      </p:pic>
    </p:spTree>
    <p:extLst>
      <p:ext uri="{BB962C8B-B14F-4D97-AF65-F5344CB8AC3E}">
        <p14:creationId xmlns:p14="http://schemas.microsoft.com/office/powerpoint/2010/main" val="141135192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E06F0B4-D244-47AA-A765-E9C92B40D401}"/>
              </a:ext>
            </a:extLst>
          </p:cNvPr>
          <p:cNvSpPr txBox="1"/>
          <p:nvPr/>
        </p:nvSpPr>
        <p:spPr>
          <a:xfrm>
            <a:off x="563788" y="1096358"/>
            <a:ext cx="2781070" cy="577937"/>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2040" b="1">
                <a:gradFill>
                  <a:gsLst>
                    <a:gs pos="2917">
                      <a:srgbClr val="1E1E1E"/>
                    </a:gs>
                    <a:gs pos="30000">
                      <a:srgbClr val="1E1E1E"/>
                    </a:gs>
                  </a:gsLst>
                  <a:lin ang="5400000" scaled="0"/>
                </a:gradFill>
                <a:latin typeface="Segoe UI"/>
              </a:rPr>
              <a:t>Orchestration</a:t>
            </a:r>
          </a:p>
        </p:txBody>
      </p:sp>
      <p:sp>
        <p:nvSpPr>
          <p:cNvPr id="17" name="TextBox 16">
            <a:extLst>
              <a:ext uri="{FF2B5EF4-FFF2-40B4-BE49-F238E27FC236}">
                <a16:creationId xmlns:a16="http://schemas.microsoft.com/office/drawing/2014/main" id="{3654E4BB-0E6C-444F-8100-6E6BEBD6B385}"/>
              </a:ext>
            </a:extLst>
          </p:cNvPr>
          <p:cNvSpPr txBox="1"/>
          <p:nvPr/>
        </p:nvSpPr>
        <p:spPr>
          <a:xfrm>
            <a:off x="4281605" y="1096358"/>
            <a:ext cx="3727780" cy="577937"/>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2040" b="1" dirty="0">
                <a:gradFill>
                  <a:gsLst>
                    <a:gs pos="2917">
                      <a:srgbClr val="1E1E1E"/>
                    </a:gs>
                    <a:gs pos="30000">
                      <a:srgbClr val="1E1E1E"/>
                    </a:gs>
                  </a:gsLst>
                  <a:lin ang="5400000" scaled="0"/>
                </a:gradFill>
                <a:latin typeface="Segoe UI"/>
              </a:rPr>
              <a:t>Mapping Data Flows</a:t>
            </a:r>
          </a:p>
        </p:txBody>
      </p:sp>
      <p:sp>
        <p:nvSpPr>
          <p:cNvPr id="18" name="TextBox 17">
            <a:extLst>
              <a:ext uri="{FF2B5EF4-FFF2-40B4-BE49-F238E27FC236}">
                <a16:creationId xmlns:a16="http://schemas.microsoft.com/office/drawing/2014/main" id="{EE27AFEB-0C8D-47AE-A0BA-FEC2EE3DDDCA}"/>
              </a:ext>
            </a:extLst>
          </p:cNvPr>
          <p:cNvSpPr txBox="1"/>
          <p:nvPr/>
        </p:nvSpPr>
        <p:spPr>
          <a:xfrm>
            <a:off x="8325521" y="1096358"/>
            <a:ext cx="3817856" cy="577937"/>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2040" b="1" dirty="0">
                <a:gradFill>
                  <a:gsLst>
                    <a:gs pos="2917">
                      <a:srgbClr val="1E1E1E"/>
                    </a:gs>
                    <a:gs pos="30000">
                      <a:srgbClr val="1E1E1E"/>
                    </a:gs>
                  </a:gsLst>
                  <a:lin ang="5400000" scaled="0"/>
                </a:gradFill>
                <a:latin typeface="Segoe UI"/>
              </a:rPr>
              <a:t>Wrangling Data Flows</a:t>
            </a:r>
          </a:p>
        </p:txBody>
      </p:sp>
      <p:pic>
        <p:nvPicPr>
          <p:cNvPr id="19" name="Picture 18">
            <a:extLst>
              <a:ext uri="{FF2B5EF4-FFF2-40B4-BE49-F238E27FC236}">
                <a16:creationId xmlns:a16="http://schemas.microsoft.com/office/drawing/2014/main" id="{82B144A3-7FF8-46AA-845A-451A20446E5E}"/>
              </a:ext>
            </a:extLst>
          </p:cNvPr>
          <p:cNvPicPr>
            <a:picLocks noChangeAspect="1"/>
          </p:cNvPicPr>
          <p:nvPr/>
        </p:nvPicPr>
        <p:blipFill>
          <a:blip r:embed="rId3"/>
          <a:stretch>
            <a:fillRect/>
          </a:stretch>
        </p:blipFill>
        <p:spPr>
          <a:xfrm>
            <a:off x="302451" y="1606818"/>
            <a:ext cx="3880989" cy="3161369"/>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F22AACC5-86C5-4FB0-A2BD-E811E4BD4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933" y="1606818"/>
            <a:ext cx="3956892" cy="316136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55D2C895-99A4-4CE8-AA50-C70AC04482D8}"/>
              </a:ext>
            </a:extLst>
          </p:cNvPr>
          <p:cNvPicPr>
            <a:picLocks noChangeAspect="1"/>
          </p:cNvPicPr>
          <p:nvPr/>
        </p:nvPicPr>
        <p:blipFill>
          <a:blip r:embed="rId5"/>
          <a:stretch>
            <a:fillRect/>
          </a:stretch>
        </p:blipFill>
        <p:spPr>
          <a:xfrm>
            <a:off x="8372151" y="1606818"/>
            <a:ext cx="3904289" cy="3161368"/>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B99B5739-D1B4-4D1B-89B1-0520BB42AC59}"/>
              </a:ext>
            </a:extLst>
          </p:cNvPr>
          <p:cNvGrpSpPr/>
          <p:nvPr/>
        </p:nvGrpSpPr>
        <p:grpSpPr>
          <a:xfrm>
            <a:off x="3078472" y="4112376"/>
            <a:ext cx="7388993" cy="2750929"/>
            <a:chOff x="710725" y="3121701"/>
            <a:chExt cx="9343027" cy="3355160"/>
          </a:xfrm>
        </p:grpSpPr>
        <p:pic>
          <p:nvPicPr>
            <p:cNvPr id="22" name="Picture 21">
              <a:extLst>
                <a:ext uri="{FF2B5EF4-FFF2-40B4-BE49-F238E27FC236}">
                  <a16:creationId xmlns:a16="http://schemas.microsoft.com/office/drawing/2014/main" id="{9BBE1C1D-A836-4324-8D9F-6F2FBDE41CBE}"/>
                </a:ext>
              </a:extLst>
            </p:cNvPr>
            <p:cNvPicPr>
              <a:picLocks noChangeAspect="1"/>
            </p:cNvPicPr>
            <p:nvPr/>
          </p:nvPicPr>
          <p:blipFill>
            <a:blip r:embed="rId6"/>
            <a:stretch>
              <a:fillRect/>
            </a:stretch>
          </p:blipFill>
          <p:spPr>
            <a:xfrm>
              <a:off x="4283880" y="3121701"/>
              <a:ext cx="5769872" cy="3355160"/>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F77EFB08-0262-49AF-8010-84D8D54B7364}"/>
                </a:ext>
              </a:extLst>
            </p:cNvPr>
            <p:cNvSpPr txBox="1"/>
            <p:nvPr/>
          </p:nvSpPr>
          <p:spPr>
            <a:xfrm>
              <a:off x="710725" y="5771983"/>
              <a:ext cx="4276682" cy="704878"/>
            </a:xfrm>
            <a:prstGeom prst="rect">
              <a:avLst/>
            </a:prstGeom>
            <a:noFill/>
          </p:spPr>
          <p:txBody>
            <a:bodyPr wrap="square" lIns="182854" tIns="146283" rIns="182854" bIns="146283" rtlCol="0">
              <a:spAutoFit/>
            </a:bodyPr>
            <a:lstStyle/>
            <a:p>
              <a:pPr algn="ctr" defTabSz="932563">
                <a:lnSpc>
                  <a:spcPct val="90000"/>
                </a:lnSpc>
                <a:spcAft>
                  <a:spcPts val="600"/>
                </a:spcAft>
                <a:defRPr/>
              </a:pPr>
              <a:r>
                <a:rPr lang="en-US" sz="2040" b="1" dirty="0">
                  <a:gradFill>
                    <a:gsLst>
                      <a:gs pos="2917">
                        <a:srgbClr val="1E1E1E"/>
                      </a:gs>
                      <a:gs pos="30000">
                        <a:srgbClr val="1E1E1E"/>
                      </a:gs>
                    </a:gsLst>
                    <a:lin ang="5400000" scaled="0"/>
                  </a:gradFill>
                  <a:latin typeface="Segoe UI"/>
                </a:rPr>
                <a:t>Rich Monitoring</a:t>
              </a:r>
            </a:p>
          </p:txBody>
        </p:sp>
      </p:grpSp>
      <p:sp>
        <p:nvSpPr>
          <p:cNvPr id="2" name="Title 1">
            <a:extLst>
              <a:ext uri="{FF2B5EF4-FFF2-40B4-BE49-F238E27FC236}">
                <a16:creationId xmlns:a16="http://schemas.microsoft.com/office/drawing/2014/main" id="{17BB13C4-8DEB-8446-A4D2-A98D96486D05}"/>
              </a:ext>
            </a:extLst>
          </p:cNvPr>
          <p:cNvSpPr>
            <a:spLocks noGrp="1"/>
          </p:cNvSpPr>
          <p:nvPr>
            <p:ph type="title"/>
          </p:nvPr>
        </p:nvSpPr>
        <p:spPr>
          <a:xfrm>
            <a:off x="237691" y="128338"/>
            <a:ext cx="11561710" cy="758825"/>
          </a:xfrm>
        </p:spPr>
        <p:txBody>
          <a:bodyPr/>
          <a:lstStyle/>
          <a:p>
            <a:pPr algn="ctr"/>
            <a:r>
              <a:rPr lang="en-US" sz="3600" b="1" dirty="0">
                <a:solidFill>
                  <a:srgbClr val="0070C0"/>
                </a:solidFill>
              </a:rPr>
              <a:t>ADF: Simple and Productive ETL in the Cloud at any Scale</a:t>
            </a:r>
          </a:p>
        </p:txBody>
      </p:sp>
    </p:spTree>
    <p:extLst>
      <p:ext uri="{BB962C8B-B14F-4D97-AF65-F5344CB8AC3E}">
        <p14:creationId xmlns:p14="http://schemas.microsoft.com/office/powerpoint/2010/main" val="189467223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2E8-05B6-469A-8912-EFE5DA855F33}"/>
              </a:ext>
            </a:extLst>
          </p:cNvPr>
          <p:cNvSpPr>
            <a:spLocks noGrp="1"/>
          </p:cNvSpPr>
          <p:nvPr>
            <p:ph type="title"/>
          </p:nvPr>
        </p:nvSpPr>
        <p:spPr>
          <a:xfrm>
            <a:off x="200471" y="265309"/>
            <a:ext cx="11237870" cy="1138624"/>
          </a:xfrm>
        </p:spPr>
        <p:txBody>
          <a:bodyPr/>
          <a:lstStyle/>
          <a:p>
            <a:r>
              <a:rPr lang="en-US" dirty="0"/>
              <a:t>Enumerations / Lookups</a:t>
            </a:r>
          </a:p>
        </p:txBody>
      </p:sp>
      <p:sp>
        <p:nvSpPr>
          <p:cNvPr id="5" name="TextBox 4">
            <a:extLst>
              <a:ext uri="{FF2B5EF4-FFF2-40B4-BE49-F238E27FC236}">
                <a16:creationId xmlns:a16="http://schemas.microsoft.com/office/drawing/2014/main" id="{FF353364-81EA-4473-BD5C-3CC03FF4DD3B}"/>
              </a:ext>
            </a:extLst>
          </p:cNvPr>
          <p:cNvSpPr txBox="1"/>
          <p:nvPr/>
        </p:nvSpPr>
        <p:spPr>
          <a:xfrm>
            <a:off x="244417" y="4916908"/>
            <a:ext cx="11479923" cy="1212021"/>
          </a:xfrm>
          <a:prstGeom prst="rect">
            <a:avLst/>
          </a:prstGeom>
          <a:noFill/>
        </p:spPr>
        <p:txBody>
          <a:bodyPr wrap="square" lIns="182854" tIns="146283" rIns="182854" bIns="146283" rtlCol="0">
            <a:spAutoFit/>
          </a:bodyPr>
          <a:lstStyle/>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Replace coded values with categorical strings, or vice-versa</a:t>
            </a:r>
          </a:p>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Hard code rules inside Case() statement or use a Join or Lookup method against a reference file or table</a:t>
            </a:r>
          </a:p>
          <a:p>
            <a:pPr marL="342834" indent="-342834">
              <a:lnSpc>
                <a:spcPct val="90000"/>
              </a:lnSpc>
              <a:spcAft>
                <a:spcPts val="600"/>
              </a:spcAft>
              <a:buFont typeface="Arial" panose="020B0604020202020204" pitchFamily="34" charset="0"/>
              <a:buChar char="•"/>
            </a:pPr>
            <a:r>
              <a:rPr lang="en-US" sz="1836" dirty="0">
                <a:gradFill>
                  <a:gsLst>
                    <a:gs pos="2917">
                      <a:schemeClr val="tx1"/>
                    </a:gs>
                    <a:gs pos="30000">
                      <a:schemeClr val="tx1"/>
                    </a:gs>
                  </a:gsLst>
                  <a:lin ang="5400000" scaled="0"/>
                </a:gradFill>
              </a:rPr>
              <a:t>Models and analytics will sometimes require codes or string literal values</a:t>
            </a:r>
          </a:p>
        </p:txBody>
      </p:sp>
      <p:pic>
        <p:nvPicPr>
          <p:cNvPr id="4" name="Picture 3">
            <a:extLst>
              <a:ext uri="{FF2B5EF4-FFF2-40B4-BE49-F238E27FC236}">
                <a16:creationId xmlns:a16="http://schemas.microsoft.com/office/drawing/2014/main" id="{A3C2FABB-9FA2-491A-BFEC-68497D9326E4}"/>
              </a:ext>
            </a:extLst>
          </p:cNvPr>
          <p:cNvPicPr>
            <a:picLocks noChangeAspect="1"/>
          </p:cNvPicPr>
          <p:nvPr/>
        </p:nvPicPr>
        <p:blipFill>
          <a:blip r:embed="rId2"/>
          <a:stretch>
            <a:fillRect/>
          </a:stretch>
        </p:blipFill>
        <p:spPr>
          <a:xfrm>
            <a:off x="423434" y="1113580"/>
            <a:ext cx="7043241" cy="3075295"/>
          </a:xfrm>
          <a:prstGeom prst="rect">
            <a:avLst/>
          </a:prstGeom>
        </p:spPr>
      </p:pic>
      <p:pic>
        <p:nvPicPr>
          <p:cNvPr id="7" name="Picture 6">
            <a:extLst>
              <a:ext uri="{FF2B5EF4-FFF2-40B4-BE49-F238E27FC236}">
                <a16:creationId xmlns:a16="http://schemas.microsoft.com/office/drawing/2014/main" id="{600AF5A0-ECAE-4DE3-9096-098BBD0E16E0}"/>
              </a:ext>
            </a:extLst>
          </p:cNvPr>
          <p:cNvPicPr>
            <a:picLocks noChangeAspect="1"/>
          </p:cNvPicPr>
          <p:nvPr/>
        </p:nvPicPr>
        <p:blipFill>
          <a:blip r:embed="rId3"/>
          <a:stretch>
            <a:fillRect/>
          </a:stretch>
        </p:blipFill>
        <p:spPr>
          <a:xfrm>
            <a:off x="6629312" y="2951985"/>
            <a:ext cx="5562746" cy="1964923"/>
          </a:xfrm>
          <a:prstGeom prst="rect">
            <a:avLst/>
          </a:prstGeom>
        </p:spPr>
      </p:pic>
    </p:spTree>
    <p:extLst>
      <p:ext uri="{BB962C8B-B14F-4D97-AF65-F5344CB8AC3E}">
        <p14:creationId xmlns:p14="http://schemas.microsoft.com/office/powerpoint/2010/main" val="235159530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B36C-8257-4CB0-8BFB-B6518FDDEE9D}"/>
              </a:ext>
            </a:extLst>
          </p:cNvPr>
          <p:cNvSpPr>
            <a:spLocks noGrp="1"/>
          </p:cNvSpPr>
          <p:nvPr>
            <p:ph type="title"/>
          </p:nvPr>
        </p:nvSpPr>
        <p:spPr/>
        <p:txBody>
          <a:bodyPr/>
          <a:lstStyle/>
          <a:p>
            <a:r>
              <a:rPr lang="en-US" dirty="0"/>
              <a:t>Data De-Duplication and Distinct Rows</a:t>
            </a:r>
          </a:p>
        </p:txBody>
      </p:sp>
      <p:sp>
        <p:nvSpPr>
          <p:cNvPr id="3" name="Content Placeholder 2">
            <a:extLst>
              <a:ext uri="{FF2B5EF4-FFF2-40B4-BE49-F238E27FC236}">
                <a16:creationId xmlns:a16="http://schemas.microsoft.com/office/drawing/2014/main" id="{5A8B3256-5B70-4D1C-9989-0E9F88F6CCCA}"/>
              </a:ext>
            </a:extLst>
          </p:cNvPr>
          <p:cNvSpPr>
            <a:spLocks noGrp="1"/>
          </p:cNvSpPr>
          <p:nvPr>
            <p:ph sz="quarter" idx="10"/>
          </p:nvPr>
        </p:nvSpPr>
        <p:spPr>
          <a:xfrm>
            <a:off x="599140" y="4716999"/>
            <a:ext cx="6473307" cy="2029191"/>
          </a:xfrm>
        </p:spPr>
        <p:txBody>
          <a:bodyPr/>
          <a:lstStyle/>
          <a:p>
            <a:pPr marL="342834" indent="-342834">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Use this pattern to eliminate common rows from your data</a:t>
            </a:r>
          </a:p>
          <a:p>
            <a:pPr marL="342834" indent="-342834">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You pick a heuristic to use during duplicate matching</a:t>
            </a:r>
          </a:p>
          <a:p>
            <a:pPr marL="342834" indent="-342834">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You can tag rows and/or remove duplicate rows</a:t>
            </a:r>
          </a:p>
          <a:p>
            <a:pPr marL="342834" indent="-342834">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Use exact matching and/or fuzzy matching</a:t>
            </a:r>
          </a:p>
          <a:p>
            <a:pPr marL="342834" indent="-342834">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Available as pipeline template </a:t>
            </a:r>
            <a:r>
              <a:rPr lang="en-US" sz="1836" i="1">
                <a:gradFill>
                  <a:gsLst>
                    <a:gs pos="2917">
                      <a:schemeClr val="tx1"/>
                    </a:gs>
                    <a:gs pos="30000">
                      <a:schemeClr val="tx1"/>
                    </a:gs>
                  </a:gsLst>
                  <a:lin ang="5400000" scaled="0"/>
                </a:gradFill>
              </a:rPr>
              <a:t>Dedupe Pipeline</a:t>
            </a:r>
            <a:endParaRPr lang="en-US" sz="1836">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9E3F504C-080B-4D2A-AFF5-E84FA563CD6C}"/>
              </a:ext>
            </a:extLst>
          </p:cNvPr>
          <p:cNvPicPr>
            <a:picLocks noChangeAspect="1"/>
          </p:cNvPicPr>
          <p:nvPr/>
        </p:nvPicPr>
        <p:blipFill>
          <a:blip r:embed="rId2"/>
          <a:stretch>
            <a:fillRect/>
          </a:stretch>
        </p:blipFill>
        <p:spPr>
          <a:xfrm>
            <a:off x="599140" y="1463670"/>
            <a:ext cx="9438631" cy="3077703"/>
          </a:xfrm>
          <a:prstGeom prst="rect">
            <a:avLst/>
          </a:prstGeom>
        </p:spPr>
      </p:pic>
      <p:pic>
        <p:nvPicPr>
          <p:cNvPr id="6" name="Picture 5">
            <a:extLst>
              <a:ext uri="{FF2B5EF4-FFF2-40B4-BE49-F238E27FC236}">
                <a16:creationId xmlns:a16="http://schemas.microsoft.com/office/drawing/2014/main" id="{46EC7B5F-2A45-4AB8-93D1-5223CF7508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2447" y="4972021"/>
            <a:ext cx="4764887" cy="1340598"/>
          </a:xfrm>
          <a:prstGeom prst="rect">
            <a:avLst/>
          </a:prstGeom>
        </p:spPr>
      </p:pic>
    </p:spTree>
    <p:extLst>
      <p:ext uri="{BB962C8B-B14F-4D97-AF65-F5344CB8AC3E}">
        <p14:creationId xmlns:p14="http://schemas.microsoft.com/office/powerpoint/2010/main" val="390220701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2E8-05B6-469A-8912-EFE5DA855F33}"/>
              </a:ext>
            </a:extLst>
          </p:cNvPr>
          <p:cNvSpPr>
            <a:spLocks noGrp="1"/>
          </p:cNvSpPr>
          <p:nvPr>
            <p:ph type="title"/>
          </p:nvPr>
        </p:nvSpPr>
        <p:spPr>
          <a:xfrm>
            <a:off x="200471" y="265309"/>
            <a:ext cx="11237870" cy="565027"/>
          </a:xfrm>
        </p:spPr>
        <p:txBody>
          <a:bodyPr/>
          <a:lstStyle/>
          <a:p>
            <a:r>
              <a:rPr lang="en-US"/>
              <a:t>Fuzzy Lookups</a:t>
            </a:r>
          </a:p>
        </p:txBody>
      </p:sp>
      <p:sp>
        <p:nvSpPr>
          <p:cNvPr id="5" name="TextBox 4">
            <a:extLst>
              <a:ext uri="{FF2B5EF4-FFF2-40B4-BE49-F238E27FC236}">
                <a16:creationId xmlns:a16="http://schemas.microsoft.com/office/drawing/2014/main" id="{FF353364-81EA-4473-BD5C-3CC03FF4DD3B}"/>
              </a:ext>
            </a:extLst>
          </p:cNvPr>
          <p:cNvSpPr txBox="1"/>
          <p:nvPr/>
        </p:nvSpPr>
        <p:spPr>
          <a:xfrm>
            <a:off x="244417" y="4916908"/>
            <a:ext cx="11479923" cy="1489566"/>
          </a:xfrm>
          <a:prstGeom prst="rect">
            <a:avLst/>
          </a:prstGeom>
          <a:noFill/>
        </p:spPr>
        <p:txBody>
          <a:bodyPr wrap="square" lIns="182854" tIns="146283" rIns="182854" bIns="146283" rtlCol="0">
            <a:spAutoFit/>
          </a:bodyPr>
          <a:lstStyle/>
          <a:p>
            <a:pPr marL="342834" indent="-342834">
              <a:lnSpc>
                <a:spcPct val="90000"/>
              </a:lnSpc>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Sometime when performing inline lookups, you don’t have exact matches when looking for references</a:t>
            </a:r>
          </a:p>
          <a:p>
            <a:pPr marL="342834" indent="-342834">
              <a:lnSpc>
                <a:spcPct val="90000"/>
              </a:lnSpc>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Fuzzy Lookups with Soundex helps find matches based on phonetic algorithms</a:t>
            </a:r>
          </a:p>
          <a:p>
            <a:pPr marL="342834" indent="-342834">
              <a:lnSpc>
                <a:spcPct val="90000"/>
              </a:lnSpc>
              <a:spcAft>
                <a:spcPts val="600"/>
              </a:spcAft>
              <a:buFont typeface="Arial" panose="020B0604020202020204" pitchFamily="34" charset="0"/>
              <a:buChar char="•"/>
            </a:pPr>
            <a:r>
              <a:rPr lang="en-US" sz="1836">
                <a:gradFill>
                  <a:gsLst>
                    <a:gs pos="2917">
                      <a:schemeClr val="tx1"/>
                    </a:gs>
                    <a:gs pos="30000">
                      <a:schemeClr val="tx1"/>
                    </a:gs>
                  </a:gsLst>
                  <a:lin ang="5400000" scaled="0"/>
                </a:gradFill>
              </a:rPr>
              <a:t>Very useful in data lake scenarios where joins and lookups are against data that is not normalized or cleaned  </a:t>
            </a:r>
          </a:p>
        </p:txBody>
      </p:sp>
      <p:pic>
        <p:nvPicPr>
          <p:cNvPr id="6" name="Picture 5">
            <a:extLst>
              <a:ext uri="{FF2B5EF4-FFF2-40B4-BE49-F238E27FC236}">
                <a16:creationId xmlns:a16="http://schemas.microsoft.com/office/drawing/2014/main" id="{9299E8A9-2807-4844-97C9-46E600F4BC9E}"/>
              </a:ext>
            </a:extLst>
          </p:cNvPr>
          <p:cNvPicPr>
            <a:picLocks noChangeAspect="1"/>
          </p:cNvPicPr>
          <p:nvPr/>
        </p:nvPicPr>
        <p:blipFill>
          <a:blip r:embed="rId2"/>
          <a:stretch>
            <a:fillRect/>
          </a:stretch>
        </p:blipFill>
        <p:spPr>
          <a:xfrm>
            <a:off x="4152429" y="304367"/>
            <a:ext cx="7642134" cy="4381559"/>
          </a:xfrm>
          <a:prstGeom prst="rect">
            <a:avLst/>
          </a:prstGeom>
        </p:spPr>
      </p:pic>
    </p:spTree>
    <p:extLst>
      <p:ext uri="{BB962C8B-B14F-4D97-AF65-F5344CB8AC3E}">
        <p14:creationId xmlns:p14="http://schemas.microsoft.com/office/powerpoint/2010/main" val="134919686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28821-DA68-4EE6-8981-BA80600B9C08}"/>
              </a:ext>
            </a:extLst>
          </p:cNvPr>
          <p:cNvSpPr>
            <a:spLocks noGrp="1"/>
          </p:cNvSpPr>
          <p:nvPr>
            <p:ph type="title"/>
          </p:nvPr>
        </p:nvSpPr>
        <p:spPr>
          <a:xfrm>
            <a:off x="182108" y="280534"/>
            <a:ext cx="11887200" cy="1181862"/>
          </a:xfrm>
        </p:spPr>
        <p:txBody>
          <a:bodyPr/>
          <a:lstStyle/>
          <a:p>
            <a:r>
              <a:rPr lang="en-US"/>
              <a:t>Resources</a:t>
            </a:r>
          </a:p>
        </p:txBody>
      </p:sp>
      <p:sp>
        <p:nvSpPr>
          <p:cNvPr id="4" name="TextBox 3">
            <a:extLst>
              <a:ext uri="{FF2B5EF4-FFF2-40B4-BE49-F238E27FC236}">
                <a16:creationId xmlns:a16="http://schemas.microsoft.com/office/drawing/2014/main" id="{DE028398-3485-480A-8244-FB0CA3DDB235}"/>
              </a:ext>
            </a:extLst>
          </p:cNvPr>
          <p:cNvSpPr txBox="1"/>
          <p:nvPr/>
        </p:nvSpPr>
        <p:spPr>
          <a:xfrm>
            <a:off x="455509" y="1562240"/>
            <a:ext cx="10801350" cy="4158061"/>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Tutorial Videos: </a:t>
            </a:r>
            <a:r>
              <a:rPr lang="en-US" sz="2400" dirty="0">
                <a:gradFill>
                  <a:gsLst>
                    <a:gs pos="2917">
                      <a:schemeClr val="tx1"/>
                    </a:gs>
                    <a:gs pos="30000">
                      <a:schemeClr val="tx1"/>
                    </a:gs>
                  </a:gsLst>
                  <a:lin ang="5400000" scaled="0"/>
                </a:gradFill>
                <a:hlinkClick r:id="rId2"/>
              </a:rPr>
              <a:t>http://aka.ms/dataflowvideos</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Patterns: </a:t>
            </a:r>
            <a:r>
              <a:rPr lang="en-US" sz="2400" dirty="0">
                <a:gradFill>
                  <a:gsLst>
                    <a:gs pos="2917">
                      <a:schemeClr val="tx1"/>
                    </a:gs>
                    <a:gs pos="30000">
                      <a:schemeClr val="tx1"/>
                    </a:gs>
                  </a:gsLst>
                  <a:lin ang="5400000" scaled="0"/>
                </a:gradFill>
                <a:hlinkClick r:id="rId3"/>
              </a:rPr>
              <a:t>http://aka.ms/dataflowpatterns</a:t>
            </a:r>
            <a:r>
              <a:rPr lang="en-US" sz="2400" dirty="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Documentation: </a:t>
            </a:r>
            <a:r>
              <a:rPr lang="en-US" sz="2400" dirty="0">
                <a:gradFill>
                  <a:gsLst>
                    <a:gs pos="2917">
                      <a:schemeClr val="tx1"/>
                    </a:gs>
                    <a:gs pos="30000">
                      <a:schemeClr val="tx1"/>
                    </a:gs>
                  </a:gsLst>
                  <a:lin ang="5400000" scaled="0"/>
                </a:gradFill>
                <a:hlinkClick r:id="rId4"/>
              </a:rPr>
              <a:t>https://docs.microsoft.com/en-us/azure/data-factory/concepts-data-flow-overview</a:t>
            </a:r>
            <a:r>
              <a:rPr lang="en-US" sz="2400" dirty="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Expression Language: </a:t>
            </a:r>
            <a:r>
              <a:rPr lang="en-US" sz="2400" dirty="0">
                <a:gradFill>
                  <a:gsLst>
                    <a:gs pos="2917">
                      <a:schemeClr val="tx1"/>
                    </a:gs>
                    <a:gs pos="30000">
                      <a:schemeClr val="tx1"/>
                    </a:gs>
                  </a:gsLst>
                  <a:lin ang="5400000" scaled="0"/>
                </a:gradFill>
                <a:hlinkClick r:id="rId5"/>
              </a:rPr>
              <a:t>http://aka.ms/dataflowexpressions</a:t>
            </a:r>
            <a:r>
              <a:rPr lang="en-US" sz="2400" dirty="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Data Flow Performance guide: </a:t>
            </a:r>
            <a:r>
              <a:rPr lang="en-US" sz="2400" dirty="0">
                <a:gradFill>
                  <a:gsLst>
                    <a:gs pos="2917">
                      <a:schemeClr val="tx1"/>
                    </a:gs>
                    <a:gs pos="30000">
                      <a:schemeClr val="tx1"/>
                    </a:gs>
                  </a:gsLst>
                  <a:lin ang="5400000" scaled="0"/>
                </a:gradFill>
                <a:hlinkClick r:id="rId6"/>
              </a:rPr>
              <a:t>https://aka.ms/dfperf</a:t>
            </a:r>
            <a:r>
              <a:rPr lang="en-US" sz="2400" dirty="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Combined Links: </a:t>
            </a:r>
            <a:r>
              <a:rPr lang="en-US" sz="2400" dirty="0">
                <a:hlinkClick r:id="rId7"/>
              </a:rPr>
              <a:t>https://aka.ms/dflinks</a:t>
            </a:r>
            <a:r>
              <a:rPr lang="en-US" sz="2400" dirty="0"/>
              <a:t> </a:t>
            </a:r>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Sample Data: </a:t>
            </a:r>
            <a:r>
              <a:rPr lang="en-US" sz="2400" dirty="0">
                <a:hlinkClick r:id="rId8"/>
              </a:rPr>
              <a:t>https://github.com/kromerm/adfdataflowdocs/tree/master/sampledata</a:t>
            </a:r>
            <a:endParaRPr lang="en-US" sz="2400" dirty="0"/>
          </a:p>
          <a:p>
            <a:pPr marL="342900"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These slides: </a:t>
            </a:r>
            <a:r>
              <a:rPr lang="en-US" sz="2400" dirty="0">
                <a:gradFill>
                  <a:gsLst>
                    <a:gs pos="2917">
                      <a:schemeClr val="tx1"/>
                    </a:gs>
                    <a:gs pos="30000">
                      <a:schemeClr val="tx1"/>
                    </a:gs>
                  </a:gsLst>
                  <a:lin ang="5400000" scaled="0"/>
                </a:gradFill>
                <a:hlinkClick r:id="rId9"/>
              </a:rPr>
              <a:t>http://slideshare.net/</a:t>
            </a:r>
            <a:r>
              <a:rPr lang="en-US" sz="2400">
                <a:gradFill>
                  <a:gsLst>
                    <a:gs pos="2917">
                      <a:schemeClr val="tx1"/>
                    </a:gs>
                    <a:gs pos="30000">
                      <a:schemeClr val="tx1"/>
                    </a:gs>
                  </a:gsLst>
                  <a:lin ang="5400000" scaled="0"/>
                </a:gradFill>
                <a:hlinkClick r:id="rId9"/>
              </a:rPr>
              <a:t>kromerm</a:t>
            </a:r>
            <a:r>
              <a:rPr lang="en-US" sz="2400">
                <a:gradFill>
                  <a:gsLst>
                    <a:gs pos="2917">
                      <a:schemeClr val="tx1"/>
                    </a:gs>
                    <a:gs pos="30000">
                      <a:schemeClr val="tx1"/>
                    </a:gs>
                  </a:gsLst>
                  <a:lin ang="5400000" scaled="0"/>
                </a:gradFill>
              </a:rPr>
              <a:t> </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409797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D021-FD15-48DB-887D-533A613C5CD4}"/>
              </a:ext>
            </a:extLst>
          </p:cNvPr>
          <p:cNvSpPr>
            <a:spLocks noGrp="1"/>
          </p:cNvSpPr>
          <p:nvPr>
            <p:ph type="title"/>
          </p:nvPr>
        </p:nvSpPr>
        <p:spPr>
          <a:xfrm>
            <a:off x="325771" y="249131"/>
            <a:ext cx="11889564" cy="1354392"/>
          </a:xfrm>
        </p:spPr>
        <p:txBody>
          <a:bodyPr/>
          <a:lstStyle/>
          <a:p>
            <a:r>
              <a:rPr lang="en-US" sz="2000" dirty="0">
                <a:latin typeface="Arial" panose="020B0604020202020204" pitchFamily="34" charset="0"/>
                <a:cs typeface="Arial" panose="020B0604020202020204" pitchFamily="34" charset="0"/>
              </a:rPr>
              <a:t>As Data Engineer, you are responsible for building, managing, maintaining data pipelines that take raw data from multiple sources and produce refined data for business consumption. This can be in machine learning models, analytics, BI reports … </a:t>
            </a:r>
          </a:p>
        </p:txBody>
      </p:sp>
      <p:sp>
        <p:nvSpPr>
          <p:cNvPr id="118" name="TextBox 117">
            <a:extLst>
              <a:ext uri="{FF2B5EF4-FFF2-40B4-BE49-F238E27FC236}">
                <a16:creationId xmlns:a16="http://schemas.microsoft.com/office/drawing/2014/main" id="{E5959FFD-6566-446A-A75A-80D2555D1D26}"/>
              </a:ext>
            </a:extLst>
          </p:cNvPr>
          <p:cNvSpPr txBox="1"/>
          <p:nvPr/>
        </p:nvSpPr>
        <p:spPr>
          <a:xfrm>
            <a:off x="10843165" y="3704925"/>
            <a:ext cx="833883" cy="230832"/>
          </a:xfrm>
          <a:prstGeom prst="rect">
            <a:avLst/>
          </a:prstGeom>
        </p:spPr>
        <p:txBody>
          <a:bodyPr wrap="none">
            <a:spAutoFit/>
          </a:bodyPr>
          <a:lstStyle>
            <a:defPPr>
              <a:defRPr lang="en-US"/>
            </a:defPPr>
            <a:lvl1pPr defTabSz="950973">
              <a:defRPr sz="900" kern="0">
                <a:solidFill>
                  <a:schemeClr val="tx1"/>
                </a:solidFill>
                <a:latin typeface="Segoe UI Semibold" panose="020B0702040204020203" pitchFamily="34" charset="0"/>
                <a:ea typeface="MS PGothic" panose="020B0600070205080204" pitchFamily="34" charset="-128"/>
                <a:cs typeface="Segoe UI Semibold" panose="020B07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chemeClr val="accent1">
                    <a:lumMod val="75000"/>
                    <a:lumOff val="25000"/>
                  </a:schemeClr>
                </a:solidFill>
              </a:rPr>
              <a:t>Applications</a:t>
            </a:r>
          </a:p>
        </p:txBody>
      </p:sp>
      <p:sp>
        <p:nvSpPr>
          <p:cNvPr id="119" name="TextBox 118">
            <a:extLst>
              <a:ext uri="{FF2B5EF4-FFF2-40B4-BE49-F238E27FC236}">
                <a16:creationId xmlns:a16="http://schemas.microsoft.com/office/drawing/2014/main" id="{7A210950-9DA0-4592-BADB-94010C0FDDA0}"/>
              </a:ext>
            </a:extLst>
          </p:cNvPr>
          <p:cNvSpPr txBox="1"/>
          <p:nvPr/>
        </p:nvSpPr>
        <p:spPr>
          <a:xfrm>
            <a:off x="10923210" y="5667326"/>
            <a:ext cx="806631" cy="230832"/>
          </a:xfrm>
          <a:prstGeom prst="rect">
            <a:avLst/>
          </a:prstGeom>
        </p:spPr>
        <p:txBody>
          <a:bodyPr wrap="none">
            <a:spAutoFit/>
          </a:bodyPr>
          <a:lstStyle>
            <a:defPPr>
              <a:defRPr lang="en-US"/>
            </a:defPPr>
            <a:lvl1pPr defTabSz="950973">
              <a:defRPr sz="900" kern="0">
                <a:solidFill>
                  <a:schemeClr val="tx1"/>
                </a:solidFill>
                <a:latin typeface="Segoe UI Semibold" panose="020B0702040204020203" pitchFamily="34" charset="0"/>
                <a:ea typeface="MS PGothic" panose="020B0600070205080204" pitchFamily="34" charset="-128"/>
                <a:cs typeface="Segoe UI Semibold" panose="020B07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chemeClr val="accent1">
                    <a:lumMod val="75000"/>
                    <a:lumOff val="25000"/>
                  </a:schemeClr>
                </a:solidFill>
              </a:rPr>
              <a:t>Dashboards</a:t>
            </a:r>
          </a:p>
        </p:txBody>
      </p:sp>
      <p:pic>
        <p:nvPicPr>
          <p:cNvPr id="120" name="Picture 2" descr="Image result for Azure Power BI icon">
            <a:extLst>
              <a:ext uri="{FF2B5EF4-FFF2-40B4-BE49-F238E27FC236}">
                <a16:creationId xmlns:a16="http://schemas.microsoft.com/office/drawing/2014/main" id="{727851A2-A53A-4B28-BB43-C5026C97CD6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35567" y="4806596"/>
            <a:ext cx="791169" cy="791169"/>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30400557-9490-4C1E-B2EF-B814AEA984D6}"/>
              </a:ext>
            </a:extLst>
          </p:cNvPr>
          <p:cNvSpPr txBox="1"/>
          <p:nvPr/>
        </p:nvSpPr>
        <p:spPr>
          <a:xfrm>
            <a:off x="149619" y="6283038"/>
            <a:ext cx="1455296" cy="374846"/>
          </a:xfrm>
          <a:prstGeom prst="rect">
            <a:avLst/>
          </a:prstGeom>
        </p:spPr>
        <p:txBody>
          <a:bodyPr wrap="square">
            <a:spAutoFit/>
          </a:bodyPr>
          <a:lstStyle>
            <a:defPPr>
              <a:defRPr lang="en-US"/>
            </a:defPPr>
            <a:lvl1pPr algn="ctr" defTabSz="932597">
              <a:defRPr sz="900" kern="0">
                <a:solidFill>
                  <a:schemeClr val="bg1">
                    <a:lumMod val="50000"/>
                  </a:schemeClr>
                </a:solidFill>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sz="918">
                <a:solidFill>
                  <a:schemeClr val="accent1">
                    <a:lumMod val="75000"/>
                    <a:lumOff val="25000"/>
                  </a:schemeClr>
                </a:solidFill>
              </a:rPr>
              <a:t>Business/custom apps (structured)</a:t>
            </a:r>
          </a:p>
        </p:txBody>
      </p:sp>
      <p:grpSp>
        <p:nvGrpSpPr>
          <p:cNvPr id="122" name="Group 121">
            <a:extLst>
              <a:ext uri="{FF2B5EF4-FFF2-40B4-BE49-F238E27FC236}">
                <a16:creationId xmlns:a16="http://schemas.microsoft.com/office/drawing/2014/main" id="{77D951CD-46CA-455F-9089-1DD691F5A563}"/>
              </a:ext>
            </a:extLst>
          </p:cNvPr>
          <p:cNvGrpSpPr/>
          <p:nvPr/>
        </p:nvGrpSpPr>
        <p:grpSpPr>
          <a:xfrm>
            <a:off x="332650" y="5874397"/>
            <a:ext cx="1089234" cy="406914"/>
            <a:chOff x="94228" y="4054674"/>
            <a:chExt cx="1327848" cy="496126"/>
          </a:xfrm>
        </p:grpSpPr>
        <p:grpSp>
          <p:nvGrpSpPr>
            <p:cNvPr id="123" name="Group 122">
              <a:extLst>
                <a:ext uri="{FF2B5EF4-FFF2-40B4-BE49-F238E27FC236}">
                  <a16:creationId xmlns:a16="http://schemas.microsoft.com/office/drawing/2014/main" id="{6A6E100D-2A06-4E9B-B8DA-07B2BBE02B1F}"/>
                </a:ext>
              </a:extLst>
            </p:cNvPr>
            <p:cNvGrpSpPr/>
            <p:nvPr/>
          </p:nvGrpSpPr>
          <p:grpSpPr>
            <a:xfrm>
              <a:off x="94228" y="4054674"/>
              <a:ext cx="565043" cy="490322"/>
              <a:chOff x="582887" y="2608468"/>
              <a:chExt cx="565043" cy="490322"/>
            </a:xfrm>
          </p:grpSpPr>
          <p:grpSp>
            <p:nvGrpSpPr>
              <p:cNvPr id="174" name="Group 173">
                <a:extLst>
                  <a:ext uri="{FF2B5EF4-FFF2-40B4-BE49-F238E27FC236}">
                    <a16:creationId xmlns:a16="http://schemas.microsoft.com/office/drawing/2014/main" id="{96F44490-D617-4DF3-9C5D-401CF7DB3CCD}"/>
                  </a:ext>
                </a:extLst>
              </p:cNvPr>
              <p:cNvGrpSpPr/>
              <p:nvPr/>
            </p:nvGrpSpPr>
            <p:grpSpPr>
              <a:xfrm>
                <a:off x="582887" y="2608468"/>
                <a:ext cx="565043" cy="490322"/>
                <a:chOff x="-2759707" y="1099472"/>
                <a:chExt cx="7926138" cy="6799719"/>
              </a:xfrm>
            </p:grpSpPr>
            <p:sp>
              <p:nvSpPr>
                <p:cNvPr id="179" name="Rectangle 317">
                  <a:extLst>
                    <a:ext uri="{FF2B5EF4-FFF2-40B4-BE49-F238E27FC236}">
                      <a16:creationId xmlns:a16="http://schemas.microsoft.com/office/drawing/2014/main" id="{41451FB9-95B3-4AA6-BC8A-069A6FBE5188}"/>
                    </a:ext>
                  </a:extLst>
                </p:cNvPr>
                <p:cNvSpPr/>
                <p:nvPr/>
              </p:nvSpPr>
              <p:spPr bwMode="auto">
                <a:xfrm>
                  <a:off x="-1103536" y="6493184"/>
                  <a:ext cx="4613797" cy="1133081"/>
                </a:xfrm>
                <a:custGeom>
                  <a:avLst/>
                  <a:gdLst>
                    <a:gd name="connsiteX0" fmla="*/ 0 w 4983252"/>
                    <a:gd name="connsiteY0" fmla="*/ 0 h 1835045"/>
                    <a:gd name="connsiteX1" fmla="*/ 4983252 w 4983252"/>
                    <a:gd name="connsiteY1" fmla="*/ 0 h 1835045"/>
                    <a:gd name="connsiteX2" fmla="*/ 4983252 w 4983252"/>
                    <a:gd name="connsiteY2" fmla="*/ 1835045 h 1835045"/>
                    <a:gd name="connsiteX3" fmla="*/ 0 w 4983252"/>
                    <a:gd name="connsiteY3" fmla="*/ 1835045 h 1835045"/>
                    <a:gd name="connsiteX4" fmla="*/ 0 w 4983252"/>
                    <a:gd name="connsiteY4" fmla="*/ 0 h 1835045"/>
                    <a:gd name="connsiteX0" fmla="*/ 1339273 w 4983252"/>
                    <a:gd name="connsiteY0" fmla="*/ 36945 h 1835045"/>
                    <a:gd name="connsiteX1" fmla="*/ 4983252 w 4983252"/>
                    <a:gd name="connsiteY1" fmla="*/ 0 h 1835045"/>
                    <a:gd name="connsiteX2" fmla="*/ 4983252 w 4983252"/>
                    <a:gd name="connsiteY2" fmla="*/ 1835045 h 1835045"/>
                    <a:gd name="connsiteX3" fmla="*/ 0 w 4983252"/>
                    <a:gd name="connsiteY3" fmla="*/ 1835045 h 1835045"/>
                    <a:gd name="connsiteX4" fmla="*/ 1339273 w 4983252"/>
                    <a:gd name="connsiteY4" fmla="*/ 36945 h 1835045"/>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339273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339273 w 4983252"/>
                    <a:gd name="connsiteY4" fmla="*/ 0 h 1798100"/>
                    <a:gd name="connsiteX0" fmla="*/ 1625600 w 4983252"/>
                    <a:gd name="connsiteY0" fmla="*/ 0 h 1798100"/>
                    <a:gd name="connsiteX1" fmla="*/ 3228343 w 4983252"/>
                    <a:gd name="connsiteY1" fmla="*/ 1 h 1798100"/>
                    <a:gd name="connsiteX2" fmla="*/ 4983252 w 4983252"/>
                    <a:gd name="connsiteY2" fmla="*/ 1798100 h 1798100"/>
                    <a:gd name="connsiteX3" fmla="*/ 0 w 4983252"/>
                    <a:gd name="connsiteY3" fmla="*/ 1798100 h 1798100"/>
                    <a:gd name="connsiteX4" fmla="*/ 1625600 w 4983252"/>
                    <a:gd name="connsiteY4" fmla="*/ 0 h 1798100"/>
                    <a:gd name="connsiteX0" fmla="*/ 1625600 w 4983252"/>
                    <a:gd name="connsiteY0" fmla="*/ 0 h 1798100"/>
                    <a:gd name="connsiteX1" fmla="*/ 2997434 w 4983252"/>
                    <a:gd name="connsiteY1" fmla="*/ 1 h 1798100"/>
                    <a:gd name="connsiteX2" fmla="*/ 4983252 w 4983252"/>
                    <a:gd name="connsiteY2" fmla="*/ 1798100 h 1798100"/>
                    <a:gd name="connsiteX3" fmla="*/ 0 w 4983252"/>
                    <a:gd name="connsiteY3" fmla="*/ 1798100 h 1798100"/>
                    <a:gd name="connsiteX4" fmla="*/ 1625600 w 4983252"/>
                    <a:gd name="connsiteY4" fmla="*/ 0 h 1798100"/>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625600 w 4983252"/>
                    <a:gd name="connsiteY0" fmla="*/ 9235 h 1807335"/>
                    <a:gd name="connsiteX1" fmla="*/ 3209870 w 4983252"/>
                    <a:gd name="connsiteY1" fmla="*/ 0 h 1807335"/>
                    <a:gd name="connsiteX2" fmla="*/ 4983252 w 4983252"/>
                    <a:gd name="connsiteY2" fmla="*/ 1807335 h 1807335"/>
                    <a:gd name="connsiteX3" fmla="*/ 0 w 4983252"/>
                    <a:gd name="connsiteY3" fmla="*/ 1807335 h 1807335"/>
                    <a:gd name="connsiteX4" fmla="*/ 1625600 w 4983252"/>
                    <a:gd name="connsiteY4" fmla="*/ 9235 h 1807335"/>
                    <a:gd name="connsiteX0" fmla="*/ 1431636 w 4983252"/>
                    <a:gd name="connsiteY0" fmla="*/ 369454 h 1807335"/>
                    <a:gd name="connsiteX1" fmla="*/ 3209870 w 4983252"/>
                    <a:gd name="connsiteY1" fmla="*/ 0 h 1807335"/>
                    <a:gd name="connsiteX2" fmla="*/ 4983252 w 4983252"/>
                    <a:gd name="connsiteY2" fmla="*/ 1807335 h 1807335"/>
                    <a:gd name="connsiteX3" fmla="*/ 0 w 4983252"/>
                    <a:gd name="connsiteY3" fmla="*/ 1807335 h 1807335"/>
                    <a:gd name="connsiteX4" fmla="*/ 1431636 w 4983252"/>
                    <a:gd name="connsiteY4" fmla="*/ 369454 h 1807335"/>
                    <a:gd name="connsiteX0" fmla="*/ 1431636 w 4983252"/>
                    <a:gd name="connsiteY0" fmla="*/ 0 h 1437881"/>
                    <a:gd name="connsiteX1" fmla="*/ 3551615 w 4983252"/>
                    <a:gd name="connsiteY1" fmla="*/ 1 h 1437881"/>
                    <a:gd name="connsiteX2" fmla="*/ 4983252 w 4983252"/>
                    <a:gd name="connsiteY2" fmla="*/ 1437881 h 1437881"/>
                    <a:gd name="connsiteX3" fmla="*/ 0 w 4983252"/>
                    <a:gd name="connsiteY3" fmla="*/ 1437881 h 1437881"/>
                    <a:gd name="connsiteX4" fmla="*/ 1431636 w 4983252"/>
                    <a:gd name="connsiteY4" fmla="*/ 0 h 1437881"/>
                    <a:gd name="connsiteX0" fmla="*/ 1431636 w 4983252"/>
                    <a:gd name="connsiteY0" fmla="*/ 0 h 1437881"/>
                    <a:gd name="connsiteX1" fmla="*/ 3662452 w 4983252"/>
                    <a:gd name="connsiteY1" fmla="*/ 36947 h 1437881"/>
                    <a:gd name="connsiteX2" fmla="*/ 4983252 w 4983252"/>
                    <a:gd name="connsiteY2" fmla="*/ 1437881 h 1437881"/>
                    <a:gd name="connsiteX3" fmla="*/ 0 w 4983252"/>
                    <a:gd name="connsiteY3" fmla="*/ 1437881 h 1437881"/>
                    <a:gd name="connsiteX4" fmla="*/ 1431636 w 4983252"/>
                    <a:gd name="connsiteY4" fmla="*/ 0 h 1437881"/>
                    <a:gd name="connsiteX0" fmla="*/ 1219200 w 4770816"/>
                    <a:gd name="connsiteY0" fmla="*/ 0 h 1437881"/>
                    <a:gd name="connsiteX1" fmla="*/ 3450016 w 4770816"/>
                    <a:gd name="connsiteY1" fmla="*/ 36947 h 1437881"/>
                    <a:gd name="connsiteX2" fmla="*/ 4770816 w 4770816"/>
                    <a:gd name="connsiteY2" fmla="*/ 1437881 h 1437881"/>
                    <a:gd name="connsiteX3" fmla="*/ 0 w 4770816"/>
                    <a:gd name="connsiteY3" fmla="*/ 1133081 h 1437881"/>
                    <a:gd name="connsiteX4" fmla="*/ 1219200 w 4770816"/>
                    <a:gd name="connsiteY4" fmla="*/ 0 h 1437881"/>
                    <a:gd name="connsiteX0" fmla="*/ 1219200 w 4632270"/>
                    <a:gd name="connsiteY0" fmla="*/ 0 h 1133081"/>
                    <a:gd name="connsiteX1" fmla="*/ 3450016 w 4632270"/>
                    <a:gd name="connsiteY1" fmla="*/ 36947 h 1133081"/>
                    <a:gd name="connsiteX2" fmla="*/ 4632270 w 4632270"/>
                    <a:gd name="connsiteY2" fmla="*/ 1105372 h 1133081"/>
                    <a:gd name="connsiteX3" fmla="*/ 0 w 4632270"/>
                    <a:gd name="connsiteY3" fmla="*/ 1133081 h 1133081"/>
                    <a:gd name="connsiteX4" fmla="*/ 1219200 w 4632270"/>
                    <a:gd name="connsiteY4" fmla="*/ 0 h 1133081"/>
                    <a:gd name="connsiteX0" fmla="*/ 1219200 w 4623033"/>
                    <a:gd name="connsiteY0" fmla="*/ 0 h 1170027"/>
                    <a:gd name="connsiteX1" fmla="*/ 3450016 w 4623033"/>
                    <a:gd name="connsiteY1" fmla="*/ 36947 h 1170027"/>
                    <a:gd name="connsiteX2" fmla="*/ 4623033 w 4623033"/>
                    <a:gd name="connsiteY2" fmla="*/ 1170027 h 1170027"/>
                    <a:gd name="connsiteX3" fmla="*/ 0 w 4623033"/>
                    <a:gd name="connsiteY3" fmla="*/ 1133081 h 1170027"/>
                    <a:gd name="connsiteX4" fmla="*/ 1219200 w 4623033"/>
                    <a:gd name="connsiteY4" fmla="*/ 0 h 1170027"/>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40780 w 4613797"/>
                    <a:gd name="connsiteY1" fmla="*/ 36947 h 1188499"/>
                    <a:gd name="connsiteX2" fmla="*/ 4613797 w 4613797"/>
                    <a:gd name="connsiteY2" fmla="*/ 1170027 h 1188499"/>
                    <a:gd name="connsiteX3" fmla="*/ 0 w 4613797"/>
                    <a:gd name="connsiteY3" fmla="*/ 1188499 h 1188499"/>
                    <a:gd name="connsiteX4" fmla="*/ 1209964 w 4613797"/>
                    <a:gd name="connsiteY4" fmla="*/ 0 h 1188499"/>
                    <a:gd name="connsiteX0" fmla="*/ 1209964 w 4613797"/>
                    <a:gd name="connsiteY0" fmla="*/ 0 h 1188499"/>
                    <a:gd name="connsiteX1" fmla="*/ 3450017 w 4613797"/>
                    <a:gd name="connsiteY1" fmla="*/ 55420 h 1188499"/>
                    <a:gd name="connsiteX2" fmla="*/ 4613797 w 4613797"/>
                    <a:gd name="connsiteY2" fmla="*/ 1170027 h 1188499"/>
                    <a:gd name="connsiteX3" fmla="*/ 0 w 4613797"/>
                    <a:gd name="connsiteY3" fmla="*/ 1188499 h 1188499"/>
                    <a:gd name="connsiteX4" fmla="*/ 1209964 w 4613797"/>
                    <a:gd name="connsiteY4" fmla="*/ 0 h 1188499"/>
                    <a:gd name="connsiteX0" fmla="*/ 1200728 w 4613797"/>
                    <a:gd name="connsiteY0" fmla="*/ 0 h 1133081"/>
                    <a:gd name="connsiteX1" fmla="*/ 3450017 w 4613797"/>
                    <a:gd name="connsiteY1" fmla="*/ 2 h 1133081"/>
                    <a:gd name="connsiteX2" fmla="*/ 4613797 w 4613797"/>
                    <a:gd name="connsiteY2" fmla="*/ 1114609 h 1133081"/>
                    <a:gd name="connsiteX3" fmla="*/ 0 w 4613797"/>
                    <a:gd name="connsiteY3" fmla="*/ 1133081 h 1133081"/>
                    <a:gd name="connsiteX4" fmla="*/ 1200728 w 4613797"/>
                    <a:gd name="connsiteY4" fmla="*/ 0 h 1133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797" h="1133081">
                      <a:moveTo>
                        <a:pt x="1200728" y="0"/>
                      </a:moveTo>
                      <a:lnTo>
                        <a:pt x="3450017" y="2"/>
                      </a:lnTo>
                      <a:cubicBezTo>
                        <a:pt x="3268369" y="617841"/>
                        <a:pt x="2948172" y="1023243"/>
                        <a:pt x="4613797" y="1114609"/>
                      </a:cubicBezTo>
                      <a:lnTo>
                        <a:pt x="0" y="1133081"/>
                      </a:lnTo>
                      <a:cubicBezTo>
                        <a:pt x="1453187" y="1087896"/>
                        <a:pt x="1456267" y="654785"/>
                        <a:pt x="1200728" y="0"/>
                      </a:cubicBezTo>
                      <a:close/>
                    </a:path>
                  </a:pathLst>
                </a:custGeom>
                <a:solidFill>
                  <a:srgbClr val="7C7C7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80" name="Rounded Rectangle 439">
                  <a:extLst>
                    <a:ext uri="{FF2B5EF4-FFF2-40B4-BE49-F238E27FC236}">
                      <a16:creationId xmlns:a16="http://schemas.microsoft.com/office/drawing/2014/main" id="{3296B926-E6C3-4243-A046-9977A7C5275E}"/>
                    </a:ext>
                  </a:extLst>
                </p:cNvPr>
                <p:cNvSpPr/>
                <p:nvPr/>
              </p:nvSpPr>
              <p:spPr bwMode="auto">
                <a:xfrm>
                  <a:off x="-2759707" y="1099472"/>
                  <a:ext cx="7926138" cy="5508726"/>
                </a:xfrm>
                <a:prstGeom prst="roundRect">
                  <a:avLst>
                    <a:gd name="adj" fmla="val 8482"/>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81" name="Rectangle 180">
                  <a:extLst>
                    <a:ext uri="{FF2B5EF4-FFF2-40B4-BE49-F238E27FC236}">
                      <a16:creationId xmlns:a16="http://schemas.microsoft.com/office/drawing/2014/main" id="{4806D4B5-28C5-4602-86B5-79F5D9C661DA}"/>
                    </a:ext>
                  </a:extLst>
                </p:cNvPr>
                <p:cNvSpPr/>
                <p:nvPr/>
              </p:nvSpPr>
              <p:spPr bwMode="auto">
                <a:xfrm>
                  <a:off x="-2133709" y="1626405"/>
                  <a:ext cx="6674142" cy="4361521"/>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82" name="Rectangle 181">
                  <a:extLst>
                    <a:ext uri="{FF2B5EF4-FFF2-40B4-BE49-F238E27FC236}">
                      <a16:creationId xmlns:a16="http://schemas.microsoft.com/office/drawing/2014/main" id="{5832D965-68FE-42C5-B098-6CDA15319734}"/>
                    </a:ext>
                  </a:extLst>
                </p:cNvPr>
                <p:cNvSpPr/>
                <p:nvPr/>
              </p:nvSpPr>
              <p:spPr bwMode="auto">
                <a:xfrm>
                  <a:off x="-1332157" y="7460659"/>
                  <a:ext cx="5071038" cy="438532"/>
                </a:xfrm>
                <a:prstGeom prst="rect">
                  <a:avLst/>
                </a:prstGeom>
                <a:solidFill>
                  <a:srgbClr val="A3A4A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sp>
            <p:nvSpPr>
              <p:cNvPr id="175" name="Freeform 5">
                <a:extLst>
                  <a:ext uri="{FF2B5EF4-FFF2-40B4-BE49-F238E27FC236}">
                    <a16:creationId xmlns:a16="http://schemas.microsoft.com/office/drawing/2014/main" id="{11F7735A-D6DC-46D0-A35B-C859D36F6E18}"/>
                  </a:ext>
                </a:extLst>
              </p:cNvPr>
              <p:cNvSpPr>
                <a:spLocks/>
              </p:cNvSpPr>
              <p:nvPr/>
            </p:nvSpPr>
            <p:spPr bwMode="auto">
              <a:xfrm>
                <a:off x="721671" y="2654378"/>
                <a:ext cx="287501" cy="280651"/>
              </a:xfrm>
              <a:custGeom>
                <a:avLst/>
                <a:gdLst>
                  <a:gd name="T0" fmla="*/ 0 w 252"/>
                  <a:gd name="T1" fmla="*/ 0 h 246"/>
                  <a:gd name="T2" fmla="*/ 0 w 252"/>
                  <a:gd name="T3" fmla="*/ 246 h 246"/>
                  <a:gd name="T4" fmla="*/ 252 w 252"/>
                  <a:gd name="T5" fmla="*/ 246 h 246"/>
                </a:gdLst>
                <a:ahLst/>
                <a:cxnLst>
                  <a:cxn ang="0">
                    <a:pos x="T0" y="T1"/>
                  </a:cxn>
                  <a:cxn ang="0">
                    <a:pos x="T2" y="T3"/>
                  </a:cxn>
                  <a:cxn ang="0">
                    <a:pos x="T4" y="T5"/>
                  </a:cxn>
                </a:cxnLst>
                <a:rect l="0" t="0" r="r" b="b"/>
                <a:pathLst>
                  <a:path w="252" h="246">
                    <a:moveTo>
                      <a:pt x="0" y="0"/>
                    </a:moveTo>
                    <a:lnTo>
                      <a:pt x="0" y="246"/>
                    </a:lnTo>
                    <a:lnTo>
                      <a:pt x="252" y="246"/>
                    </a:lnTo>
                  </a:path>
                </a:pathLst>
              </a:cu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a:ln>
                    <a:noFill/>
                  </a:ln>
                  <a:solidFill>
                    <a:schemeClr val="accent1">
                      <a:lumMod val="75000"/>
                      <a:lumOff val="25000"/>
                    </a:schemeClr>
                  </a:solidFill>
                  <a:effectLst/>
                  <a:uLnTx/>
                  <a:uFillTx/>
                  <a:latin typeface="Segoe UI Semilight"/>
                  <a:ea typeface="+mn-ea"/>
                  <a:cs typeface="+mn-cs"/>
                </a:endParaRPr>
              </a:p>
            </p:txBody>
          </p:sp>
          <p:sp>
            <p:nvSpPr>
              <p:cNvPr id="176" name="Rectangle 6">
                <a:extLst>
                  <a:ext uri="{FF2B5EF4-FFF2-40B4-BE49-F238E27FC236}">
                    <a16:creationId xmlns:a16="http://schemas.microsoft.com/office/drawing/2014/main" id="{1C99DC3C-16AB-495B-84A9-C52DD956BACE}"/>
                  </a:ext>
                </a:extLst>
              </p:cNvPr>
              <p:cNvSpPr>
                <a:spLocks noChangeArrowheads="1"/>
              </p:cNvSpPr>
              <p:nvPr/>
            </p:nvSpPr>
            <p:spPr bwMode="auto">
              <a:xfrm>
                <a:off x="767306" y="2814098"/>
                <a:ext cx="36508" cy="120931"/>
              </a:xfrm>
              <a:prstGeom prst="rect">
                <a:avLst/>
              </a:pr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a:ln>
                    <a:noFill/>
                  </a:ln>
                  <a:solidFill>
                    <a:schemeClr val="accent1">
                      <a:lumMod val="75000"/>
                      <a:lumOff val="25000"/>
                    </a:schemeClr>
                  </a:solidFill>
                  <a:effectLst/>
                  <a:uLnTx/>
                  <a:uFillTx/>
                  <a:latin typeface="Segoe UI Semilight"/>
                  <a:ea typeface="+mn-ea"/>
                  <a:cs typeface="+mn-cs"/>
                </a:endParaRPr>
              </a:p>
            </p:txBody>
          </p:sp>
          <p:sp>
            <p:nvSpPr>
              <p:cNvPr id="177" name="Rectangle 7">
                <a:extLst>
                  <a:ext uri="{FF2B5EF4-FFF2-40B4-BE49-F238E27FC236}">
                    <a16:creationId xmlns:a16="http://schemas.microsoft.com/office/drawing/2014/main" id="{C5DFB583-1CC5-48FA-853B-531F281C7F5C}"/>
                  </a:ext>
                </a:extLst>
              </p:cNvPr>
              <p:cNvSpPr>
                <a:spLocks noChangeArrowheads="1"/>
              </p:cNvSpPr>
              <p:nvPr/>
            </p:nvSpPr>
            <p:spPr bwMode="auto">
              <a:xfrm>
                <a:off x="839181" y="2707998"/>
                <a:ext cx="37649" cy="227031"/>
              </a:xfrm>
              <a:prstGeom prst="rect">
                <a:avLst/>
              </a:pr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a:ln>
                    <a:noFill/>
                  </a:ln>
                  <a:solidFill>
                    <a:schemeClr val="accent1">
                      <a:lumMod val="75000"/>
                      <a:lumOff val="25000"/>
                    </a:schemeClr>
                  </a:solidFill>
                  <a:effectLst/>
                  <a:uLnTx/>
                  <a:uFillTx/>
                  <a:latin typeface="Segoe UI Semilight"/>
                  <a:ea typeface="+mn-ea"/>
                  <a:cs typeface="+mn-cs"/>
                </a:endParaRPr>
              </a:p>
            </p:txBody>
          </p:sp>
          <p:sp>
            <p:nvSpPr>
              <p:cNvPr id="178" name="Rectangle 8">
                <a:extLst>
                  <a:ext uri="{FF2B5EF4-FFF2-40B4-BE49-F238E27FC236}">
                    <a16:creationId xmlns:a16="http://schemas.microsoft.com/office/drawing/2014/main" id="{D9B1493E-F673-4CF3-AB6E-4999BEA5CBEE}"/>
                  </a:ext>
                </a:extLst>
              </p:cNvPr>
              <p:cNvSpPr>
                <a:spLocks noChangeArrowheads="1"/>
              </p:cNvSpPr>
              <p:nvPr/>
            </p:nvSpPr>
            <p:spPr bwMode="auto">
              <a:xfrm>
                <a:off x="912197" y="2754773"/>
                <a:ext cx="37649" cy="180256"/>
              </a:xfrm>
              <a:prstGeom prst="rect">
                <a:avLst/>
              </a:prstGeom>
              <a:noFill/>
              <a:ln w="12700" cap="flat">
                <a:solidFill>
                  <a:schemeClr val="bg1"/>
                </a:solidFill>
                <a:prstDash val="solid"/>
                <a:miter lim="800000"/>
                <a:headEnd/>
                <a:tailEnd/>
              </a:ln>
            </p:spPr>
            <p:txBody>
              <a:bodyPr vert="horz" wrap="square" lIns="72421" tIns="36211" rIns="72421" bIns="36211" numCol="1" anchor="t" anchorCtr="0" compatLnSpc="1">
                <a:prstTxWarp prst="textNoShape">
                  <a:avLst/>
                </a:prstTxWarp>
              </a:bodyPr>
              <a:lstStyle/>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962" b="0" i="0" u="none" strike="noStrike" kern="0" cap="none" spc="0" normalizeH="0" baseline="0" noProof="0">
                  <a:ln>
                    <a:noFill/>
                  </a:ln>
                  <a:solidFill>
                    <a:schemeClr val="accent1">
                      <a:lumMod val="75000"/>
                      <a:lumOff val="25000"/>
                    </a:schemeClr>
                  </a:solidFill>
                  <a:effectLst/>
                  <a:uLnTx/>
                  <a:uFillTx/>
                  <a:latin typeface="Segoe UI Semilight"/>
                  <a:ea typeface="+mn-ea"/>
                  <a:cs typeface="+mn-cs"/>
                </a:endParaRPr>
              </a:p>
            </p:txBody>
          </p:sp>
        </p:grpSp>
        <p:grpSp>
          <p:nvGrpSpPr>
            <p:cNvPr id="124" name="Group 123">
              <a:extLst>
                <a:ext uri="{FF2B5EF4-FFF2-40B4-BE49-F238E27FC236}">
                  <a16:creationId xmlns:a16="http://schemas.microsoft.com/office/drawing/2014/main" id="{454D5D38-52DB-48D3-8B3E-674BBA8F2CAC}"/>
                </a:ext>
              </a:extLst>
            </p:cNvPr>
            <p:cNvGrpSpPr/>
            <p:nvPr/>
          </p:nvGrpSpPr>
          <p:grpSpPr>
            <a:xfrm>
              <a:off x="833546" y="4054674"/>
              <a:ext cx="588530" cy="496126"/>
              <a:chOff x="493618" y="3055549"/>
              <a:chExt cx="716256" cy="603797"/>
            </a:xfrm>
          </p:grpSpPr>
          <p:grpSp>
            <p:nvGrpSpPr>
              <p:cNvPr id="125" name="Group 124">
                <a:extLst>
                  <a:ext uri="{FF2B5EF4-FFF2-40B4-BE49-F238E27FC236}">
                    <a16:creationId xmlns:a16="http://schemas.microsoft.com/office/drawing/2014/main" id="{A1B05B4C-57EF-4383-A42D-59793030ED86}"/>
                  </a:ext>
                </a:extLst>
              </p:cNvPr>
              <p:cNvGrpSpPr/>
              <p:nvPr/>
            </p:nvGrpSpPr>
            <p:grpSpPr>
              <a:xfrm>
                <a:off x="796699" y="3403695"/>
                <a:ext cx="413175" cy="253655"/>
                <a:chOff x="-655566" y="3895060"/>
                <a:chExt cx="761727" cy="430956"/>
              </a:xfrm>
            </p:grpSpPr>
            <p:grpSp>
              <p:nvGrpSpPr>
                <p:cNvPr id="158" name="Group 157">
                  <a:extLst>
                    <a:ext uri="{FF2B5EF4-FFF2-40B4-BE49-F238E27FC236}">
                      <a16:creationId xmlns:a16="http://schemas.microsoft.com/office/drawing/2014/main" id="{43A74CB5-079E-420E-A9D4-9C93B70FC5E8}"/>
                    </a:ext>
                  </a:extLst>
                </p:cNvPr>
                <p:cNvGrpSpPr/>
                <p:nvPr/>
              </p:nvGrpSpPr>
              <p:grpSpPr>
                <a:xfrm>
                  <a:off x="-655566" y="3895060"/>
                  <a:ext cx="761727" cy="430956"/>
                  <a:chOff x="10867216" y="6204939"/>
                  <a:chExt cx="791499" cy="447800"/>
                </a:xfrm>
              </p:grpSpPr>
              <p:sp>
                <p:nvSpPr>
                  <p:cNvPr id="167" name="Round Same Side Corner Rectangle 206">
                    <a:extLst>
                      <a:ext uri="{FF2B5EF4-FFF2-40B4-BE49-F238E27FC236}">
                        <a16:creationId xmlns:a16="http://schemas.microsoft.com/office/drawing/2014/main" id="{467FAF1D-3873-4289-88A3-619A1250C53E}"/>
                      </a:ext>
                    </a:extLst>
                  </p:cNvPr>
                  <p:cNvSpPr/>
                  <p:nvPr/>
                </p:nvSpPr>
                <p:spPr bwMode="auto">
                  <a:xfrm>
                    <a:off x="10867216" y="6613795"/>
                    <a:ext cx="791499" cy="19313"/>
                  </a:xfrm>
                  <a:prstGeom prst="round2SameRect">
                    <a:avLst>
                      <a:gd name="adj1" fmla="val 16667"/>
                      <a:gd name="adj2" fmla="val 50000"/>
                    </a:avLst>
                  </a:prstGeom>
                  <a:solidFill>
                    <a:srgbClr val="CBCBC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nvGrpSpPr>
                  <p:cNvPr id="168" name="Group 167">
                    <a:extLst>
                      <a:ext uri="{FF2B5EF4-FFF2-40B4-BE49-F238E27FC236}">
                        <a16:creationId xmlns:a16="http://schemas.microsoft.com/office/drawing/2014/main" id="{E17635CD-6BE8-4EFF-9FE2-F6144B000A5E}"/>
                      </a:ext>
                    </a:extLst>
                  </p:cNvPr>
                  <p:cNvGrpSpPr/>
                  <p:nvPr/>
                </p:nvGrpSpPr>
                <p:grpSpPr>
                  <a:xfrm>
                    <a:off x="10924674" y="6204939"/>
                    <a:ext cx="676584" cy="420187"/>
                    <a:chOff x="10924674" y="6204939"/>
                    <a:chExt cx="676584" cy="420187"/>
                  </a:xfrm>
                </p:grpSpPr>
                <p:grpSp>
                  <p:nvGrpSpPr>
                    <p:cNvPr id="170" name="Group 169">
                      <a:extLst>
                        <a:ext uri="{FF2B5EF4-FFF2-40B4-BE49-F238E27FC236}">
                          <a16:creationId xmlns:a16="http://schemas.microsoft.com/office/drawing/2014/main" id="{04046CC6-640A-4A9A-9F92-CF1BFC62E618}"/>
                        </a:ext>
                      </a:extLst>
                    </p:cNvPr>
                    <p:cNvGrpSpPr/>
                    <p:nvPr/>
                  </p:nvGrpSpPr>
                  <p:grpSpPr>
                    <a:xfrm>
                      <a:off x="10924674" y="6204939"/>
                      <a:ext cx="676584" cy="406447"/>
                      <a:chOff x="15402433" y="3770727"/>
                      <a:chExt cx="3379343" cy="2030084"/>
                    </a:xfrm>
                  </p:grpSpPr>
                  <p:sp>
                    <p:nvSpPr>
                      <p:cNvPr id="172" name="Round Same Side Corner Rectangle 211">
                        <a:extLst>
                          <a:ext uri="{FF2B5EF4-FFF2-40B4-BE49-F238E27FC236}">
                            <a16:creationId xmlns:a16="http://schemas.microsoft.com/office/drawing/2014/main" id="{9A1C4651-7933-4826-A41C-BB02CE4EB6EB}"/>
                          </a:ext>
                        </a:extLst>
                      </p:cNvPr>
                      <p:cNvSpPr/>
                      <p:nvPr/>
                    </p:nvSpPr>
                    <p:spPr bwMode="auto">
                      <a:xfrm>
                        <a:off x="15402433" y="3770727"/>
                        <a:ext cx="3379343" cy="2030084"/>
                      </a:xfrm>
                      <a:prstGeom prst="round2SameRect">
                        <a:avLst>
                          <a:gd name="adj1" fmla="val 6117"/>
                          <a:gd name="adj2" fmla="val 0"/>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73" name="Rectangle 172">
                        <a:extLst>
                          <a:ext uri="{FF2B5EF4-FFF2-40B4-BE49-F238E27FC236}">
                            <a16:creationId xmlns:a16="http://schemas.microsoft.com/office/drawing/2014/main" id="{E6A833E2-2FCD-4776-86C9-CA2E5B5A9DAA}"/>
                          </a:ext>
                        </a:extLst>
                      </p:cNvPr>
                      <p:cNvSpPr/>
                      <p:nvPr/>
                    </p:nvSpPr>
                    <p:spPr bwMode="auto">
                      <a:xfrm>
                        <a:off x="15577629" y="3912794"/>
                        <a:ext cx="3028950" cy="17577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sp>
                  <p:nvSpPr>
                    <p:cNvPr id="171" name="Round Same Side Corner Rectangle 210">
                      <a:extLst>
                        <a:ext uri="{FF2B5EF4-FFF2-40B4-BE49-F238E27FC236}">
                          <a16:creationId xmlns:a16="http://schemas.microsoft.com/office/drawing/2014/main" id="{93DF40B1-502C-4526-9F83-03BA7A1E155C}"/>
                        </a:ext>
                      </a:extLst>
                    </p:cNvPr>
                    <p:cNvSpPr/>
                    <p:nvPr/>
                  </p:nvSpPr>
                  <p:spPr bwMode="auto">
                    <a:xfrm>
                      <a:off x="11200006" y="6613796"/>
                      <a:ext cx="125920" cy="11330"/>
                    </a:xfrm>
                    <a:prstGeom prst="round2SameRect">
                      <a:avLst>
                        <a:gd name="adj1" fmla="val 0"/>
                        <a:gd name="adj2"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sp>
                <p:nvSpPr>
                  <p:cNvPr id="169" name="Round Same Side Corner Rectangle 139">
                    <a:extLst>
                      <a:ext uri="{FF2B5EF4-FFF2-40B4-BE49-F238E27FC236}">
                        <a16:creationId xmlns:a16="http://schemas.microsoft.com/office/drawing/2014/main" id="{1F3A1C7B-6C47-4886-8808-0A50E32EFA41}"/>
                      </a:ext>
                    </a:extLst>
                  </p:cNvPr>
                  <p:cNvSpPr/>
                  <p:nvPr/>
                </p:nvSpPr>
                <p:spPr bwMode="auto">
                  <a:xfrm>
                    <a:off x="10871098" y="6632155"/>
                    <a:ext cx="784941" cy="20584"/>
                  </a:xfrm>
                  <a:custGeom>
                    <a:avLst/>
                    <a:gdLst>
                      <a:gd name="connsiteX0" fmla="*/ 16077 w 3953311"/>
                      <a:gd name="connsiteY0" fmla="*/ 0 h 96463"/>
                      <a:gd name="connsiteX1" fmla="*/ 3937234 w 3953311"/>
                      <a:gd name="connsiteY1" fmla="*/ 0 h 96463"/>
                      <a:gd name="connsiteX2" fmla="*/ 3953311 w 3953311"/>
                      <a:gd name="connsiteY2" fmla="*/ 16077 h 96463"/>
                      <a:gd name="connsiteX3" fmla="*/ 3953311 w 3953311"/>
                      <a:gd name="connsiteY3" fmla="*/ 48232 h 96463"/>
                      <a:gd name="connsiteX4" fmla="*/ 3905079 w 3953311"/>
                      <a:gd name="connsiteY4" fmla="*/ 96464 h 96463"/>
                      <a:gd name="connsiteX5" fmla="*/ 48232 w 3953311"/>
                      <a:gd name="connsiteY5" fmla="*/ 96463 h 96463"/>
                      <a:gd name="connsiteX6" fmla="*/ 0 w 3953311"/>
                      <a:gd name="connsiteY6" fmla="*/ 48231 h 96463"/>
                      <a:gd name="connsiteX7" fmla="*/ 0 w 3953311"/>
                      <a:gd name="connsiteY7" fmla="*/ 16077 h 96463"/>
                      <a:gd name="connsiteX8" fmla="*/ 16077 w 3953311"/>
                      <a:gd name="connsiteY8" fmla="*/ 0 h 96463"/>
                      <a:gd name="connsiteX0" fmla="*/ 16077 w 3953311"/>
                      <a:gd name="connsiteY0" fmla="*/ 0 h 96464"/>
                      <a:gd name="connsiteX1" fmla="*/ 3937234 w 3953311"/>
                      <a:gd name="connsiteY1" fmla="*/ 0 h 96464"/>
                      <a:gd name="connsiteX2" fmla="*/ 3953311 w 3953311"/>
                      <a:gd name="connsiteY2" fmla="*/ 16077 h 96464"/>
                      <a:gd name="connsiteX3" fmla="*/ 3953311 w 3953311"/>
                      <a:gd name="connsiteY3" fmla="*/ 48232 h 96464"/>
                      <a:gd name="connsiteX4" fmla="*/ 3905079 w 3953311"/>
                      <a:gd name="connsiteY4" fmla="*/ 96464 h 96464"/>
                      <a:gd name="connsiteX5" fmla="*/ 145069 w 3953311"/>
                      <a:gd name="connsiteY5" fmla="*/ 91701 h 96464"/>
                      <a:gd name="connsiteX6" fmla="*/ 0 w 3953311"/>
                      <a:gd name="connsiteY6" fmla="*/ 48231 h 96464"/>
                      <a:gd name="connsiteX7" fmla="*/ 0 w 3953311"/>
                      <a:gd name="connsiteY7" fmla="*/ 16077 h 96464"/>
                      <a:gd name="connsiteX8" fmla="*/ 16077 w 3953311"/>
                      <a:gd name="connsiteY8" fmla="*/ 0 h 96464"/>
                      <a:gd name="connsiteX0" fmla="*/ 197402 w 4134636"/>
                      <a:gd name="connsiteY0" fmla="*/ 0 h 96464"/>
                      <a:gd name="connsiteX1" fmla="*/ 4118559 w 4134636"/>
                      <a:gd name="connsiteY1" fmla="*/ 0 h 96464"/>
                      <a:gd name="connsiteX2" fmla="*/ 4134636 w 4134636"/>
                      <a:gd name="connsiteY2" fmla="*/ 16077 h 96464"/>
                      <a:gd name="connsiteX3" fmla="*/ 4134636 w 4134636"/>
                      <a:gd name="connsiteY3" fmla="*/ 48232 h 96464"/>
                      <a:gd name="connsiteX4" fmla="*/ 4086404 w 4134636"/>
                      <a:gd name="connsiteY4" fmla="*/ 96464 h 96464"/>
                      <a:gd name="connsiteX5" fmla="*/ 326394 w 4134636"/>
                      <a:gd name="connsiteY5" fmla="*/ 91701 h 96464"/>
                      <a:gd name="connsiteX6" fmla="*/ 181325 w 4134636"/>
                      <a:gd name="connsiteY6" fmla="*/ 16077 h 96464"/>
                      <a:gd name="connsiteX7" fmla="*/ 197402 w 4134636"/>
                      <a:gd name="connsiteY7" fmla="*/ 0 h 96464"/>
                      <a:gd name="connsiteX0" fmla="*/ 419838 w 4357072"/>
                      <a:gd name="connsiteY0" fmla="*/ 0 h 96464"/>
                      <a:gd name="connsiteX1" fmla="*/ 4340995 w 4357072"/>
                      <a:gd name="connsiteY1" fmla="*/ 0 h 96464"/>
                      <a:gd name="connsiteX2" fmla="*/ 4357072 w 4357072"/>
                      <a:gd name="connsiteY2" fmla="*/ 16077 h 96464"/>
                      <a:gd name="connsiteX3" fmla="*/ 4357072 w 4357072"/>
                      <a:gd name="connsiteY3" fmla="*/ 48232 h 96464"/>
                      <a:gd name="connsiteX4" fmla="*/ 4308840 w 4357072"/>
                      <a:gd name="connsiteY4" fmla="*/ 96464 h 96464"/>
                      <a:gd name="connsiteX5" fmla="*/ 548830 w 4357072"/>
                      <a:gd name="connsiteY5" fmla="*/ 91701 h 96464"/>
                      <a:gd name="connsiteX6" fmla="*/ 419838 w 4357072"/>
                      <a:gd name="connsiteY6" fmla="*/ 0 h 96464"/>
                      <a:gd name="connsiteX0" fmla="*/ 268467 w 4205701"/>
                      <a:gd name="connsiteY0" fmla="*/ 0 h 96464"/>
                      <a:gd name="connsiteX1" fmla="*/ 4189624 w 4205701"/>
                      <a:gd name="connsiteY1" fmla="*/ 0 h 96464"/>
                      <a:gd name="connsiteX2" fmla="*/ 4205701 w 4205701"/>
                      <a:gd name="connsiteY2" fmla="*/ 16077 h 96464"/>
                      <a:gd name="connsiteX3" fmla="*/ 4205701 w 4205701"/>
                      <a:gd name="connsiteY3" fmla="*/ 48232 h 96464"/>
                      <a:gd name="connsiteX4" fmla="*/ 4157469 w 4205701"/>
                      <a:gd name="connsiteY4" fmla="*/ 96464 h 96464"/>
                      <a:gd name="connsiteX5" fmla="*/ 397459 w 4205701"/>
                      <a:gd name="connsiteY5" fmla="*/ 91701 h 96464"/>
                      <a:gd name="connsiteX6" fmla="*/ 268467 w 4205701"/>
                      <a:gd name="connsiteY6" fmla="*/ 0 h 96464"/>
                      <a:gd name="connsiteX0" fmla="*/ 21813 w 3959047"/>
                      <a:gd name="connsiteY0" fmla="*/ 0 h 96464"/>
                      <a:gd name="connsiteX1" fmla="*/ 3942970 w 3959047"/>
                      <a:gd name="connsiteY1" fmla="*/ 0 h 96464"/>
                      <a:gd name="connsiteX2" fmla="*/ 3959047 w 3959047"/>
                      <a:gd name="connsiteY2" fmla="*/ 16077 h 96464"/>
                      <a:gd name="connsiteX3" fmla="*/ 3959047 w 3959047"/>
                      <a:gd name="connsiteY3" fmla="*/ 48232 h 96464"/>
                      <a:gd name="connsiteX4" fmla="*/ 3910815 w 3959047"/>
                      <a:gd name="connsiteY4" fmla="*/ 96464 h 96464"/>
                      <a:gd name="connsiteX5" fmla="*/ 150805 w 3959047"/>
                      <a:gd name="connsiteY5" fmla="*/ 91701 h 96464"/>
                      <a:gd name="connsiteX6" fmla="*/ 21813 w 3959047"/>
                      <a:gd name="connsiteY6" fmla="*/ 0 h 96464"/>
                      <a:gd name="connsiteX0" fmla="*/ 0 w 3937234"/>
                      <a:gd name="connsiteY0" fmla="*/ 0 h 96464"/>
                      <a:gd name="connsiteX1" fmla="*/ 3921157 w 3937234"/>
                      <a:gd name="connsiteY1" fmla="*/ 0 h 96464"/>
                      <a:gd name="connsiteX2" fmla="*/ 3937234 w 3937234"/>
                      <a:gd name="connsiteY2" fmla="*/ 16077 h 96464"/>
                      <a:gd name="connsiteX3" fmla="*/ 3937234 w 3937234"/>
                      <a:gd name="connsiteY3" fmla="*/ 48232 h 96464"/>
                      <a:gd name="connsiteX4" fmla="*/ 3889002 w 3937234"/>
                      <a:gd name="connsiteY4" fmla="*/ 96464 h 96464"/>
                      <a:gd name="connsiteX5" fmla="*/ 128992 w 3937234"/>
                      <a:gd name="connsiteY5" fmla="*/ 91701 h 96464"/>
                      <a:gd name="connsiteX6" fmla="*/ 0 w 3937234"/>
                      <a:gd name="connsiteY6" fmla="*/ 0 h 96464"/>
                      <a:gd name="connsiteX0" fmla="*/ 159187 w 4124996"/>
                      <a:gd name="connsiteY0" fmla="*/ 0 h 96464"/>
                      <a:gd name="connsiteX1" fmla="*/ 4108919 w 4124996"/>
                      <a:gd name="connsiteY1" fmla="*/ 0 h 96464"/>
                      <a:gd name="connsiteX2" fmla="*/ 4124996 w 4124996"/>
                      <a:gd name="connsiteY2" fmla="*/ 16077 h 96464"/>
                      <a:gd name="connsiteX3" fmla="*/ 4124996 w 4124996"/>
                      <a:gd name="connsiteY3" fmla="*/ 48232 h 96464"/>
                      <a:gd name="connsiteX4" fmla="*/ 4076764 w 4124996"/>
                      <a:gd name="connsiteY4" fmla="*/ 96464 h 96464"/>
                      <a:gd name="connsiteX5" fmla="*/ 316754 w 4124996"/>
                      <a:gd name="connsiteY5" fmla="*/ 91701 h 96464"/>
                      <a:gd name="connsiteX6" fmla="*/ 159187 w 4124996"/>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65809 w 3965809"/>
                      <a:gd name="connsiteY3" fmla="*/ 48232 h 96464"/>
                      <a:gd name="connsiteX4" fmla="*/ 3917577 w 3965809"/>
                      <a:gd name="connsiteY4" fmla="*/ 96464 h 96464"/>
                      <a:gd name="connsiteX5" fmla="*/ 157567 w 3965809"/>
                      <a:gd name="connsiteY5" fmla="*/ 91701 h 96464"/>
                      <a:gd name="connsiteX6" fmla="*/ 0 w 3965809"/>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65809 w 3965809"/>
                      <a:gd name="connsiteY3" fmla="*/ 48232 h 96464"/>
                      <a:gd name="connsiteX4" fmla="*/ 3917577 w 3965809"/>
                      <a:gd name="connsiteY4" fmla="*/ 96464 h 96464"/>
                      <a:gd name="connsiteX5" fmla="*/ 157567 w 3965809"/>
                      <a:gd name="connsiteY5" fmla="*/ 91701 h 96464"/>
                      <a:gd name="connsiteX6" fmla="*/ 0 w 3965809"/>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65809 w 3965809"/>
                      <a:gd name="connsiteY3" fmla="*/ 48232 h 96464"/>
                      <a:gd name="connsiteX4" fmla="*/ 3917577 w 3965809"/>
                      <a:gd name="connsiteY4" fmla="*/ 96464 h 96464"/>
                      <a:gd name="connsiteX5" fmla="*/ 157567 w 3965809"/>
                      <a:gd name="connsiteY5" fmla="*/ 91701 h 96464"/>
                      <a:gd name="connsiteX6" fmla="*/ 0 w 3965809"/>
                      <a:gd name="connsiteY6" fmla="*/ 0 h 96464"/>
                      <a:gd name="connsiteX0" fmla="*/ 0 w 3965809"/>
                      <a:gd name="connsiteY0" fmla="*/ 0 h 96464"/>
                      <a:gd name="connsiteX1" fmla="*/ 3949732 w 3965809"/>
                      <a:gd name="connsiteY1" fmla="*/ 0 h 96464"/>
                      <a:gd name="connsiteX2" fmla="*/ 3965809 w 3965809"/>
                      <a:gd name="connsiteY2" fmla="*/ 16077 h 96464"/>
                      <a:gd name="connsiteX3" fmla="*/ 3917577 w 3965809"/>
                      <a:gd name="connsiteY3" fmla="*/ 96464 h 96464"/>
                      <a:gd name="connsiteX4" fmla="*/ 157567 w 3965809"/>
                      <a:gd name="connsiteY4" fmla="*/ 91701 h 96464"/>
                      <a:gd name="connsiteX5" fmla="*/ 0 w 3965809"/>
                      <a:gd name="connsiteY5" fmla="*/ 0 h 96464"/>
                      <a:gd name="connsiteX0" fmla="*/ 0 w 4416042"/>
                      <a:gd name="connsiteY0" fmla="*/ 0 h 96464"/>
                      <a:gd name="connsiteX1" fmla="*/ 3949732 w 4416042"/>
                      <a:gd name="connsiteY1" fmla="*/ 0 h 96464"/>
                      <a:gd name="connsiteX2" fmla="*/ 3917577 w 4416042"/>
                      <a:gd name="connsiteY2" fmla="*/ 96464 h 96464"/>
                      <a:gd name="connsiteX3" fmla="*/ 157567 w 4416042"/>
                      <a:gd name="connsiteY3" fmla="*/ 91701 h 96464"/>
                      <a:gd name="connsiteX4" fmla="*/ 0 w 4416042"/>
                      <a:gd name="connsiteY4" fmla="*/ 0 h 96464"/>
                      <a:gd name="connsiteX0" fmla="*/ 0 w 4235248"/>
                      <a:gd name="connsiteY0" fmla="*/ 0 h 96464"/>
                      <a:gd name="connsiteX1" fmla="*/ 3949732 w 4235248"/>
                      <a:gd name="connsiteY1" fmla="*/ 0 h 96464"/>
                      <a:gd name="connsiteX2" fmla="*/ 3917577 w 4235248"/>
                      <a:gd name="connsiteY2" fmla="*/ 96464 h 96464"/>
                      <a:gd name="connsiteX3" fmla="*/ 157567 w 4235248"/>
                      <a:gd name="connsiteY3" fmla="*/ 91701 h 96464"/>
                      <a:gd name="connsiteX4" fmla="*/ 0 w 4235248"/>
                      <a:gd name="connsiteY4" fmla="*/ 0 h 96464"/>
                      <a:gd name="connsiteX0" fmla="*/ 0 w 4211511"/>
                      <a:gd name="connsiteY0" fmla="*/ 0 h 96464"/>
                      <a:gd name="connsiteX1" fmla="*/ 3949732 w 4211511"/>
                      <a:gd name="connsiteY1" fmla="*/ 0 h 96464"/>
                      <a:gd name="connsiteX2" fmla="*/ 3814389 w 4211511"/>
                      <a:gd name="connsiteY2" fmla="*/ 96464 h 96464"/>
                      <a:gd name="connsiteX3" fmla="*/ 157567 w 4211511"/>
                      <a:gd name="connsiteY3" fmla="*/ 91701 h 96464"/>
                      <a:gd name="connsiteX4" fmla="*/ 0 w 4211511"/>
                      <a:gd name="connsiteY4" fmla="*/ 0 h 96464"/>
                      <a:gd name="connsiteX0" fmla="*/ 0 w 3949892"/>
                      <a:gd name="connsiteY0" fmla="*/ 0 h 96464"/>
                      <a:gd name="connsiteX1" fmla="*/ 3949732 w 3949892"/>
                      <a:gd name="connsiteY1" fmla="*/ 0 h 96464"/>
                      <a:gd name="connsiteX2" fmla="*/ 3814389 w 3949892"/>
                      <a:gd name="connsiteY2" fmla="*/ 96464 h 96464"/>
                      <a:gd name="connsiteX3" fmla="*/ 157567 w 3949892"/>
                      <a:gd name="connsiteY3" fmla="*/ 91701 h 96464"/>
                      <a:gd name="connsiteX4" fmla="*/ 0 w 3949892"/>
                      <a:gd name="connsiteY4" fmla="*/ 0 h 96464"/>
                      <a:gd name="connsiteX0" fmla="*/ 0 w 3950482"/>
                      <a:gd name="connsiteY0" fmla="*/ 0 h 98214"/>
                      <a:gd name="connsiteX1" fmla="*/ 3949732 w 3950482"/>
                      <a:gd name="connsiteY1" fmla="*/ 0 h 98214"/>
                      <a:gd name="connsiteX2" fmla="*/ 3814389 w 3950482"/>
                      <a:gd name="connsiteY2" fmla="*/ 96464 h 98214"/>
                      <a:gd name="connsiteX3" fmla="*/ 157567 w 3950482"/>
                      <a:gd name="connsiteY3" fmla="*/ 91701 h 98214"/>
                      <a:gd name="connsiteX4" fmla="*/ 0 w 3950482"/>
                      <a:gd name="connsiteY4" fmla="*/ 0 h 98214"/>
                      <a:gd name="connsiteX0" fmla="*/ 0 w 3954882"/>
                      <a:gd name="connsiteY0" fmla="*/ 0 h 98214"/>
                      <a:gd name="connsiteX1" fmla="*/ 3949732 w 3954882"/>
                      <a:gd name="connsiteY1" fmla="*/ 0 h 98214"/>
                      <a:gd name="connsiteX2" fmla="*/ 3814389 w 3954882"/>
                      <a:gd name="connsiteY2" fmla="*/ 96464 h 98214"/>
                      <a:gd name="connsiteX3" fmla="*/ 157567 w 3954882"/>
                      <a:gd name="connsiteY3" fmla="*/ 91701 h 98214"/>
                      <a:gd name="connsiteX4" fmla="*/ 0 w 3954882"/>
                      <a:gd name="connsiteY4" fmla="*/ 0 h 98214"/>
                      <a:gd name="connsiteX0" fmla="*/ 0 w 4140719"/>
                      <a:gd name="connsiteY0" fmla="*/ 4763 h 107592"/>
                      <a:gd name="connsiteX1" fmla="*/ 3949732 w 4140719"/>
                      <a:gd name="connsiteY1" fmla="*/ 0 h 107592"/>
                      <a:gd name="connsiteX2" fmla="*/ 3814389 w 4140719"/>
                      <a:gd name="connsiteY2" fmla="*/ 101227 h 107592"/>
                      <a:gd name="connsiteX3" fmla="*/ 157567 w 4140719"/>
                      <a:gd name="connsiteY3" fmla="*/ 96464 h 107592"/>
                      <a:gd name="connsiteX4" fmla="*/ 0 w 4140719"/>
                      <a:gd name="connsiteY4" fmla="*/ 4763 h 107592"/>
                      <a:gd name="connsiteX0" fmla="*/ 0 w 4140719"/>
                      <a:gd name="connsiteY0" fmla="*/ 4763 h 101342"/>
                      <a:gd name="connsiteX1" fmla="*/ 3949732 w 4140719"/>
                      <a:gd name="connsiteY1" fmla="*/ 0 h 101342"/>
                      <a:gd name="connsiteX2" fmla="*/ 3814389 w 4140719"/>
                      <a:gd name="connsiteY2" fmla="*/ 101227 h 101342"/>
                      <a:gd name="connsiteX3" fmla="*/ 157567 w 4140719"/>
                      <a:gd name="connsiteY3" fmla="*/ 96464 h 101342"/>
                      <a:gd name="connsiteX4" fmla="*/ 0 w 4140719"/>
                      <a:gd name="connsiteY4" fmla="*/ 4763 h 101342"/>
                      <a:gd name="connsiteX0" fmla="*/ 0 w 3967861"/>
                      <a:gd name="connsiteY0" fmla="*/ 4763 h 102812"/>
                      <a:gd name="connsiteX1" fmla="*/ 3949732 w 3967861"/>
                      <a:gd name="connsiteY1" fmla="*/ 0 h 102812"/>
                      <a:gd name="connsiteX2" fmla="*/ 3814389 w 3967861"/>
                      <a:gd name="connsiteY2" fmla="*/ 101227 h 102812"/>
                      <a:gd name="connsiteX3" fmla="*/ 157567 w 3967861"/>
                      <a:gd name="connsiteY3" fmla="*/ 96464 h 102812"/>
                      <a:gd name="connsiteX4" fmla="*/ 0 w 3967861"/>
                      <a:gd name="connsiteY4" fmla="*/ 4763 h 102812"/>
                      <a:gd name="connsiteX0" fmla="*/ 0 w 3952514"/>
                      <a:gd name="connsiteY0" fmla="*/ 4763 h 102812"/>
                      <a:gd name="connsiteX1" fmla="*/ 3949732 w 3952514"/>
                      <a:gd name="connsiteY1" fmla="*/ 0 h 102812"/>
                      <a:gd name="connsiteX2" fmla="*/ 3814389 w 3952514"/>
                      <a:gd name="connsiteY2" fmla="*/ 101227 h 102812"/>
                      <a:gd name="connsiteX3" fmla="*/ 157567 w 3952514"/>
                      <a:gd name="connsiteY3" fmla="*/ 96464 h 102812"/>
                      <a:gd name="connsiteX4" fmla="*/ 0 w 3952514"/>
                      <a:gd name="connsiteY4" fmla="*/ 4763 h 102812"/>
                      <a:gd name="connsiteX0" fmla="*/ 0 w 3953541"/>
                      <a:gd name="connsiteY0" fmla="*/ 4763 h 102812"/>
                      <a:gd name="connsiteX1" fmla="*/ 3949732 w 3953541"/>
                      <a:gd name="connsiteY1" fmla="*/ 0 h 102812"/>
                      <a:gd name="connsiteX2" fmla="*/ 3814389 w 3953541"/>
                      <a:gd name="connsiteY2" fmla="*/ 101227 h 102812"/>
                      <a:gd name="connsiteX3" fmla="*/ 157567 w 3953541"/>
                      <a:gd name="connsiteY3" fmla="*/ 96464 h 102812"/>
                      <a:gd name="connsiteX4" fmla="*/ 0 w 3953541"/>
                      <a:gd name="connsiteY4" fmla="*/ 4763 h 102812"/>
                      <a:gd name="connsiteX0" fmla="*/ 0 w 3953541"/>
                      <a:gd name="connsiteY0" fmla="*/ 4763 h 102812"/>
                      <a:gd name="connsiteX1" fmla="*/ 3949732 w 3953541"/>
                      <a:gd name="connsiteY1" fmla="*/ 0 h 102812"/>
                      <a:gd name="connsiteX2" fmla="*/ 3814389 w 3953541"/>
                      <a:gd name="connsiteY2" fmla="*/ 101227 h 102812"/>
                      <a:gd name="connsiteX3" fmla="*/ 157567 w 3953541"/>
                      <a:gd name="connsiteY3" fmla="*/ 96464 h 102812"/>
                      <a:gd name="connsiteX4" fmla="*/ 0 w 3953541"/>
                      <a:gd name="connsiteY4" fmla="*/ 4763 h 102812"/>
                      <a:gd name="connsiteX0" fmla="*/ 0 w 3949732"/>
                      <a:gd name="connsiteY0" fmla="*/ 4763 h 102812"/>
                      <a:gd name="connsiteX1" fmla="*/ 3949732 w 3949732"/>
                      <a:gd name="connsiteY1" fmla="*/ 0 h 102812"/>
                      <a:gd name="connsiteX2" fmla="*/ 3814389 w 3949732"/>
                      <a:gd name="connsiteY2" fmla="*/ 101227 h 102812"/>
                      <a:gd name="connsiteX3" fmla="*/ 157567 w 3949732"/>
                      <a:gd name="connsiteY3" fmla="*/ 96464 h 102812"/>
                      <a:gd name="connsiteX4" fmla="*/ 0 w 3949732"/>
                      <a:gd name="connsiteY4" fmla="*/ 4763 h 10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32" h="102812">
                        <a:moveTo>
                          <a:pt x="0" y="4763"/>
                        </a:moveTo>
                        <a:lnTo>
                          <a:pt x="3949732" y="0"/>
                        </a:lnTo>
                        <a:cubicBezTo>
                          <a:pt x="3921269" y="49415"/>
                          <a:pt x="3912223" y="77600"/>
                          <a:pt x="3814389" y="101227"/>
                        </a:cubicBezTo>
                        <a:cubicBezTo>
                          <a:pt x="3615749" y="106192"/>
                          <a:pt x="1376508" y="98052"/>
                          <a:pt x="157567" y="96464"/>
                        </a:cubicBezTo>
                        <a:cubicBezTo>
                          <a:pt x="43858" y="72838"/>
                          <a:pt x="2971" y="13695"/>
                          <a:pt x="0" y="4763"/>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grpSp>
              <p:nvGrpSpPr>
                <p:cNvPr id="159" name="Group 158">
                  <a:extLst>
                    <a:ext uri="{FF2B5EF4-FFF2-40B4-BE49-F238E27FC236}">
                      <a16:creationId xmlns:a16="http://schemas.microsoft.com/office/drawing/2014/main" id="{947A6E23-38E4-40A1-A4D8-F31AE227556C}"/>
                    </a:ext>
                  </a:extLst>
                </p:cNvPr>
                <p:cNvGrpSpPr/>
                <p:nvPr/>
              </p:nvGrpSpPr>
              <p:grpSpPr>
                <a:xfrm>
                  <a:off x="-571796" y="3917872"/>
                  <a:ext cx="588901" cy="343249"/>
                  <a:chOff x="11780774" y="6292409"/>
                  <a:chExt cx="518383" cy="373899"/>
                </a:xfrm>
              </p:grpSpPr>
              <p:sp>
                <p:nvSpPr>
                  <p:cNvPr id="160" name="Rectangle 159">
                    <a:extLst>
                      <a:ext uri="{FF2B5EF4-FFF2-40B4-BE49-F238E27FC236}">
                        <a16:creationId xmlns:a16="http://schemas.microsoft.com/office/drawing/2014/main" id="{6ADD3341-DAB1-4D63-A69E-BC62D391EC1A}"/>
                      </a:ext>
                    </a:extLst>
                  </p:cNvPr>
                  <p:cNvSpPr/>
                  <p:nvPr/>
                </p:nvSpPr>
                <p:spPr bwMode="auto">
                  <a:xfrm>
                    <a:off x="11780775" y="6292409"/>
                    <a:ext cx="518382" cy="37389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61" name="Rectangle 160">
                    <a:extLst>
                      <a:ext uri="{FF2B5EF4-FFF2-40B4-BE49-F238E27FC236}">
                        <a16:creationId xmlns:a16="http://schemas.microsoft.com/office/drawing/2014/main" id="{39C3D891-0A83-42CB-845E-8694D3278585}"/>
                      </a:ext>
                    </a:extLst>
                  </p:cNvPr>
                  <p:cNvSpPr/>
                  <p:nvPr/>
                </p:nvSpPr>
                <p:spPr bwMode="auto">
                  <a:xfrm>
                    <a:off x="12007521" y="6336304"/>
                    <a:ext cx="291635" cy="317698"/>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62" name="Rectangle 161">
                    <a:extLst>
                      <a:ext uri="{FF2B5EF4-FFF2-40B4-BE49-F238E27FC236}">
                        <a16:creationId xmlns:a16="http://schemas.microsoft.com/office/drawing/2014/main" id="{D64601B2-FCDF-4E0C-8664-AB5BC2522CAC}"/>
                      </a:ext>
                    </a:extLst>
                  </p:cNvPr>
                  <p:cNvSpPr/>
                  <p:nvPr/>
                </p:nvSpPr>
                <p:spPr bwMode="auto">
                  <a:xfrm>
                    <a:off x="11780775" y="6292410"/>
                    <a:ext cx="518382" cy="84822"/>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63" name="Rectangle 162">
                    <a:extLst>
                      <a:ext uri="{FF2B5EF4-FFF2-40B4-BE49-F238E27FC236}">
                        <a16:creationId xmlns:a16="http://schemas.microsoft.com/office/drawing/2014/main" id="{64C25634-2DB1-48F8-A1D5-55EE7F8A11F1}"/>
                      </a:ext>
                    </a:extLst>
                  </p:cNvPr>
                  <p:cNvSpPr/>
                  <p:nvPr/>
                </p:nvSpPr>
                <p:spPr bwMode="auto">
                  <a:xfrm>
                    <a:off x="11780774" y="6427712"/>
                    <a:ext cx="231247" cy="49801"/>
                  </a:xfrm>
                  <a:prstGeom prst="rect">
                    <a:avLst/>
                  </a:prstGeom>
                  <a:solidFill>
                    <a:srgbClr val="1C8BA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64" name="Rounded Rectangle 203">
                    <a:extLst>
                      <a:ext uri="{FF2B5EF4-FFF2-40B4-BE49-F238E27FC236}">
                        <a16:creationId xmlns:a16="http://schemas.microsoft.com/office/drawing/2014/main" id="{EE6C26A5-6BA1-48FA-BB06-DE25F945D1B8}"/>
                      </a:ext>
                    </a:extLst>
                  </p:cNvPr>
                  <p:cNvSpPr/>
                  <p:nvPr/>
                </p:nvSpPr>
                <p:spPr bwMode="auto">
                  <a:xfrm>
                    <a:off x="12023779" y="6427712"/>
                    <a:ext cx="210879"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65" name="Rounded Rectangle 204">
                    <a:extLst>
                      <a:ext uri="{FF2B5EF4-FFF2-40B4-BE49-F238E27FC236}">
                        <a16:creationId xmlns:a16="http://schemas.microsoft.com/office/drawing/2014/main" id="{30EDC1AD-D60B-4BA4-B66A-EDF779CD1071}"/>
                      </a:ext>
                    </a:extLst>
                  </p:cNvPr>
                  <p:cNvSpPr/>
                  <p:nvPr/>
                </p:nvSpPr>
                <p:spPr bwMode="auto">
                  <a:xfrm>
                    <a:off x="12023779" y="6482254"/>
                    <a:ext cx="210879"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66" name="Rounded Rectangle 205">
                    <a:extLst>
                      <a:ext uri="{FF2B5EF4-FFF2-40B4-BE49-F238E27FC236}">
                        <a16:creationId xmlns:a16="http://schemas.microsoft.com/office/drawing/2014/main" id="{6C94C29F-B64F-4A22-BF7E-2CE0C36CD161}"/>
                      </a:ext>
                    </a:extLst>
                  </p:cNvPr>
                  <p:cNvSpPr/>
                  <p:nvPr/>
                </p:nvSpPr>
                <p:spPr bwMode="auto">
                  <a:xfrm>
                    <a:off x="12013407" y="6541679"/>
                    <a:ext cx="148745"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grpSp>
          <p:grpSp>
            <p:nvGrpSpPr>
              <p:cNvPr id="126" name="Group 125">
                <a:extLst>
                  <a:ext uri="{FF2B5EF4-FFF2-40B4-BE49-F238E27FC236}">
                    <a16:creationId xmlns:a16="http://schemas.microsoft.com/office/drawing/2014/main" id="{680EB787-9AD9-4513-A95D-617CD7351512}"/>
                  </a:ext>
                </a:extLst>
              </p:cNvPr>
              <p:cNvGrpSpPr/>
              <p:nvPr/>
            </p:nvGrpSpPr>
            <p:grpSpPr>
              <a:xfrm>
                <a:off x="959876" y="3055549"/>
                <a:ext cx="217476" cy="328226"/>
                <a:chOff x="-296232" y="3492549"/>
                <a:chExt cx="211588" cy="319338"/>
              </a:xfrm>
            </p:grpSpPr>
            <p:sp>
              <p:nvSpPr>
                <p:cNvPr id="148" name="Rounded Rectangle 182">
                  <a:extLst>
                    <a:ext uri="{FF2B5EF4-FFF2-40B4-BE49-F238E27FC236}">
                      <a16:creationId xmlns:a16="http://schemas.microsoft.com/office/drawing/2014/main" id="{E07F1354-2D12-49D7-8B61-1F3AB54D6CBA}"/>
                    </a:ext>
                  </a:extLst>
                </p:cNvPr>
                <p:cNvSpPr/>
                <p:nvPr/>
              </p:nvSpPr>
              <p:spPr>
                <a:xfrm>
                  <a:off x="-296232" y="3492549"/>
                  <a:ext cx="211588" cy="319338"/>
                </a:xfrm>
                <a:prstGeom prst="roundRect">
                  <a:avLst>
                    <a:gd name="adj" fmla="val 6467"/>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algn="ctr" defTabSz="950557" fontAlgn="base">
                    <a:spcBef>
                      <a:spcPct val="0"/>
                    </a:spcBef>
                    <a:spcAft>
                      <a:spcPct val="0"/>
                    </a:spcAft>
                  </a:pPr>
                  <a:endParaRPr lang="en-US" sz="1872" kern="0" spc="-52">
                    <a:solidFill>
                      <a:schemeClr val="accent1">
                        <a:lumMod val="75000"/>
                        <a:lumOff val="25000"/>
                      </a:schemeClr>
                    </a:solidFill>
                    <a:ea typeface="Segoe UI" pitchFamily="34" charset="0"/>
                    <a:cs typeface="Segoe UI" pitchFamily="34" charset="0"/>
                  </a:endParaRPr>
                </a:p>
              </p:txBody>
            </p:sp>
            <p:sp>
              <p:nvSpPr>
                <p:cNvPr id="149" name="Oval 148">
                  <a:extLst>
                    <a:ext uri="{FF2B5EF4-FFF2-40B4-BE49-F238E27FC236}">
                      <a16:creationId xmlns:a16="http://schemas.microsoft.com/office/drawing/2014/main" id="{78659974-E328-4641-B158-FC8C2E7434FE}"/>
                    </a:ext>
                  </a:extLst>
                </p:cNvPr>
                <p:cNvSpPr/>
                <p:nvPr/>
              </p:nvSpPr>
              <p:spPr>
                <a:xfrm>
                  <a:off x="-204881" y="3775409"/>
                  <a:ext cx="28885" cy="2811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accent1">
                        <a:lumMod val="75000"/>
                        <a:lumOff val="25000"/>
                      </a:schemeClr>
                    </a:solidFill>
                  </a:endParaRPr>
                </a:p>
              </p:txBody>
            </p:sp>
            <p:sp>
              <p:nvSpPr>
                <p:cNvPr id="150" name="Rounded Rectangle 184">
                  <a:extLst>
                    <a:ext uri="{FF2B5EF4-FFF2-40B4-BE49-F238E27FC236}">
                      <a16:creationId xmlns:a16="http://schemas.microsoft.com/office/drawing/2014/main" id="{2ED71F89-A903-432A-951A-854D7D110201}"/>
                    </a:ext>
                  </a:extLst>
                </p:cNvPr>
                <p:cNvSpPr/>
                <p:nvPr/>
              </p:nvSpPr>
              <p:spPr>
                <a:xfrm>
                  <a:off x="-228162" y="3504194"/>
                  <a:ext cx="75447" cy="937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accent1">
                        <a:lumMod val="75000"/>
                        <a:lumOff val="25000"/>
                      </a:schemeClr>
                    </a:solidFill>
                  </a:endParaRPr>
                </a:p>
              </p:txBody>
            </p:sp>
            <p:grpSp>
              <p:nvGrpSpPr>
                <p:cNvPr id="151" name="Group 150">
                  <a:extLst>
                    <a:ext uri="{FF2B5EF4-FFF2-40B4-BE49-F238E27FC236}">
                      <a16:creationId xmlns:a16="http://schemas.microsoft.com/office/drawing/2014/main" id="{E220B1F5-7764-42A0-A00D-F61EA4FF0C84}"/>
                    </a:ext>
                  </a:extLst>
                </p:cNvPr>
                <p:cNvGrpSpPr/>
                <p:nvPr/>
              </p:nvGrpSpPr>
              <p:grpSpPr>
                <a:xfrm>
                  <a:off x="-267082" y="3531358"/>
                  <a:ext cx="152122" cy="225695"/>
                  <a:chOff x="11279466" y="5630123"/>
                  <a:chExt cx="137117" cy="225695"/>
                </a:xfrm>
              </p:grpSpPr>
              <p:sp>
                <p:nvSpPr>
                  <p:cNvPr id="152" name="Rectangle 151">
                    <a:extLst>
                      <a:ext uri="{FF2B5EF4-FFF2-40B4-BE49-F238E27FC236}">
                        <a16:creationId xmlns:a16="http://schemas.microsoft.com/office/drawing/2014/main" id="{769D0741-167B-4D29-9EB9-B598B4500151}"/>
                      </a:ext>
                    </a:extLst>
                  </p:cNvPr>
                  <p:cNvSpPr/>
                  <p:nvPr/>
                </p:nvSpPr>
                <p:spPr bwMode="auto">
                  <a:xfrm>
                    <a:off x="11279466" y="5630123"/>
                    <a:ext cx="137117" cy="22569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53" name="Rectangle 152">
                    <a:extLst>
                      <a:ext uri="{FF2B5EF4-FFF2-40B4-BE49-F238E27FC236}">
                        <a16:creationId xmlns:a16="http://schemas.microsoft.com/office/drawing/2014/main" id="{93777766-1C45-4B35-B440-635910D23121}"/>
                      </a:ext>
                    </a:extLst>
                  </p:cNvPr>
                  <p:cNvSpPr/>
                  <p:nvPr/>
                </p:nvSpPr>
                <p:spPr bwMode="auto">
                  <a:xfrm>
                    <a:off x="11279466" y="5630123"/>
                    <a:ext cx="137117" cy="45719"/>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54" name="Rounded Rectangle 195">
                    <a:extLst>
                      <a:ext uri="{FF2B5EF4-FFF2-40B4-BE49-F238E27FC236}">
                        <a16:creationId xmlns:a16="http://schemas.microsoft.com/office/drawing/2014/main" id="{CE74C736-1104-4696-8C46-99965A6BBEA9}"/>
                      </a:ext>
                    </a:extLst>
                  </p:cNvPr>
                  <p:cNvSpPr/>
                  <p:nvPr/>
                </p:nvSpPr>
                <p:spPr bwMode="auto">
                  <a:xfrm>
                    <a:off x="11281572" y="5786471"/>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55" name="Rounded Rectangle 196">
                    <a:extLst>
                      <a:ext uri="{FF2B5EF4-FFF2-40B4-BE49-F238E27FC236}">
                        <a16:creationId xmlns:a16="http://schemas.microsoft.com/office/drawing/2014/main" id="{2CEBBEB3-0DBD-4404-A3C1-B499FF548B07}"/>
                      </a:ext>
                    </a:extLst>
                  </p:cNvPr>
                  <p:cNvSpPr/>
                  <p:nvPr/>
                </p:nvSpPr>
                <p:spPr bwMode="auto">
                  <a:xfrm>
                    <a:off x="11281572" y="5817696"/>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56" name="Rounded Rectangle 197">
                    <a:extLst>
                      <a:ext uri="{FF2B5EF4-FFF2-40B4-BE49-F238E27FC236}">
                        <a16:creationId xmlns:a16="http://schemas.microsoft.com/office/drawing/2014/main" id="{F8CB23FD-56EE-46BD-B32E-0870CC7E8793}"/>
                      </a:ext>
                    </a:extLst>
                  </p:cNvPr>
                  <p:cNvSpPr/>
                  <p:nvPr/>
                </p:nvSpPr>
                <p:spPr bwMode="auto">
                  <a:xfrm>
                    <a:off x="11281572" y="5745403"/>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57" name="Rounded Rectangle 198">
                    <a:extLst>
                      <a:ext uri="{FF2B5EF4-FFF2-40B4-BE49-F238E27FC236}">
                        <a16:creationId xmlns:a16="http://schemas.microsoft.com/office/drawing/2014/main" id="{7A03ECE2-2B61-4674-A00C-4F15BE5ED6F6}"/>
                      </a:ext>
                    </a:extLst>
                  </p:cNvPr>
                  <p:cNvSpPr/>
                  <p:nvPr/>
                </p:nvSpPr>
                <p:spPr bwMode="auto">
                  <a:xfrm>
                    <a:off x="11281572" y="5711088"/>
                    <a:ext cx="135011" cy="17577"/>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grpSp>
          <p:grpSp>
            <p:nvGrpSpPr>
              <p:cNvPr id="127" name="Group 126">
                <a:extLst>
                  <a:ext uri="{FF2B5EF4-FFF2-40B4-BE49-F238E27FC236}">
                    <a16:creationId xmlns:a16="http://schemas.microsoft.com/office/drawing/2014/main" id="{708B2F3D-FB7E-487D-B644-C2E352122BF0}"/>
                  </a:ext>
                </a:extLst>
              </p:cNvPr>
              <p:cNvGrpSpPr/>
              <p:nvPr/>
            </p:nvGrpSpPr>
            <p:grpSpPr>
              <a:xfrm>
                <a:off x="505834" y="3069727"/>
                <a:ext cx="408640" cy="294744"/>
                <a:chOff x="505834" y="3069727"/>
                <a:chExt cx="408640" cy="294744"/>
              </a:xfrm>
            </p:grpSpPr>
            <p:sp>
              <p:nvSpPr>
                <p:cNvPr id="141" name="Rectangle 140">
                  <a:extLst>
                    <a:ext uri="{FF2B5EF4-FFF2-40B4-BE49-F238E27FC236}">
                      <a16:creationId xmlns:a16="http://schemas.microsoft.com/office/drawing/2014/main" id="{0519AEBA-9E13-44A3-A8DD-C9B13F3B1C40}"/>
                    </a:ext>
                  </a:extLst>
                </p:cNvPr>
                <p:cNvSpPr/>
                <p:nvPr/>
              </p:nvSpPr>
              <p:spPr bwMode="auto">
                <a:xfrm>
                  <a:off x="505834" y="3069727"/>
                  <a:ext cx="408640" cy="29474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2" name="Rectangle 141">
                  <a:extLst>
                    <a:ext uri="{FF2B5EF4-FFF2-40B4-BE49-F238E27FC236}">
                      <a16:creationId xmlns:a16="http://schemas.microsoft.com/office/drawing/2014/main" id="{7E92D793-EF82-48F8-9C4A-3E3F6861AB45}"/>
                    </a:ext>
                  </a:extLst>
                </p:cNvPr>
                <p:cNvSpPr/>
                <p:nvPr/>
              </p:nvSpPr>
              <p:spPr bwMode="auto">
                <a:xfrm>
                  <a:off x="646207" y="3104329"/>
                  <a:ext cx="268267" cy="250441"/>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3" name="Rectangle 142">
                  <a:extLst>
                    <a:ext uri="{FF2B5EF4-FFF2-40B4-BE49-F238E27FC236}">
                      <a16:creationId xmlns:a16="http://schemas.microsoft.com/office/drawing/2014/main" id="{CDCC4833-3D17-4326-8B0D-D51AD2035D10}"/>
                    </a:ext>
                  </a:extLst>
                </p:cNvPr>
                <p:cNvSpPr/>
                <p:nvPr/>
              </p:nvSpPr>
              <p:spPr bwMode="auto">
                <a:xfrm>
                  <a:off x="505834" y="3069728"/>
                  <a:ext cx="408640" cy="66865"/>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4" name="Rectangle 143">
                  <a:extLst>
                    <a:ext uri="{FF2B5EF4-FFF2-40B4-BE49-F238E27FC236}">
                      <a16:creationId xmlns:a16="http://schemas.microsoft.com/office/drawing/2014/main" id="{ED9EEEF6-876A-4238-8D5B-BD452176023C}"/>
                    </a:ext>
                  </a:extLst>
                </p:cNvPr>
                <p:cNvSpPr/>
                <p:nvPr/>
              </p:nvSpPr>
              <p:spPr bwMode="auto">
                <a:xfrm>
                  <a:off x="505834" y="3176386"/>
                  <a:ext cx="140372" cy="35978"/>
                </a:xfrm>
                <a:prstGeom prst="rect">
                  <a:avLst/>
                </a:prstGeom>
                <a:solidFill>
                  <a:srgbClr val="1C8BA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5" name="Rounded Rectangle 176">
                  <a:extLst>
                    <a:ext uri="{FF2B5EF4-FFF2-40B4-BE49-F238E27FC236}">
                      <a16:creationId xmlns:a16="http://schemas.microsoft.com/office/drawing/2014/main" id="{1E5C2F46-0C12-4C1F-8CC3-1C58CE1AFEC6}"/>
                    </a:ext>
                  </a:extLst>
                </p:cNvPr>
                <p:cNvSpPr/>
                <p:nvPr/>
              </p:nvSpPr>
              <p:spPr bwMode="auto">
                <a:xfrm>
                  <a:off x="669648" y="3176386"/>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6" name="Rounded Rectangle 177">
                  <a:extLst>
                    <a:ext uri="{FF2B5EF4-FFF2-40B4-BE49-F238E27FC236}">
                      <a16:creationId xmlns:a16="http://schemas.microsoft.com/office/drawing/2014/main" id="{576B75D8-1D0A-45AC-973F-306B5C21691C}"/>
                    </a:ext>
                  </a:extLst>
                </p:cNvPr>
                <p:cNvSpPr/>
                <p:nvPr/>
              </p:nvSpPr>
              <p:spPr bwMode="auto">
                <a:xfrm>
                  <a:off x="669648" y="3219382"/>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7" name="Rounded Rectangle 178">
                  <a:extLst>
                    <a:ext uri="{FF2B5EF4-FFF2-40B4-BE49-F238E27FC236}">
                      <a16:creationId xmlns:a16="http://schemas.microsoft.com/office/drawing/2014/main" id="{FB548808-4F86-404A-81D3-D831C449C8DD}"/>
                    </a:ext>
                  </a:extLst>
                </p:cNvPr>
                <p:cNvSpPr/>
                <p:nvPr/>
              </p:nvSpPr>
              <p:spPr bwMode="auto">
                <a:xfrm>
                  <a:off x="669648" y="3266226"/>
                  <a:ext cx="136825"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sp>
            <p:nvSpPr>
              <p:cNvPr id="128" name="Freeform 179">
                <a:extLst>
                  <a:ext uri="{FF2B5EF4-FFF2-40B4-BE49-F238E27FC236}">
                    <a16:creationId xmlns:a16="http://schemas.microsoft.com/office/drawing/2014/main" id="{CBC174BC-6DC0-40EC-8789-B200623184FF}"/>
                  </a:ext>
                </a:extLst>
              </p:cNvPr>
              <p:cNvSpPr/>
              <p:nvPr/>
            </p:nvSpPr>
            <p:spPr bwMode="auto">
              <a:xfrm>
                <a:off x="493618" y="3063740"/>
                <a:ext cx="437426" cy="318180"/>
              </a:xfrm>
              <a:custGeom>
                <a:avLst/>
                <a:gdLst>
                  <a:gd name="connsiteX0" fmla="*/ 113996 w 1443376"/>
                  <a:gd name="connsiteY0" fmla="*/ 100428 h 1049902"/>
                  <a:gd name="connsiteX1" fmla="*/ 113996 w 1443376"/>
                  <a:gd name="connsiteY1" fmla="*/ 931686 h 1049902"/>
                  <a:gd name="connsiteX2" fmla="*/ 1329379 w 1443376"/>
                  <a:gd name="connsiteY2" fmla="*/ 931686 h 1049902"/>
                  <a:gd name="connsiteX3" fmla="*/ 1329379 w 1443376"/>
                  <a:gd name="connsiteY3" fmla="*/ 100428 h 1049902"/>
                  <a:gd name="connsiteX4" fmla="*/ 89053 w 1443376"/>
                  <a:gd name="connsiteY4" fmla="*/ 0 h 1049902"/>
                  <a:gd name="connsiteX5" fmla="*/ 1354323 w 1443376"/>
                  <a:gd name="connsiteY5" fmla="*/ 0 h 1049902"/>
                  <a:gd name="connsiteX6" fmla="*/ 1443376 w 1443376"/>
                  <a:gd name="connsiteY6" fmla="*/ 89053 h 1049902"/>
                  <a:gd name="connsiteX7" fmla="*/ 1443376 w 1443376"/>
                  <a:gd name="connsiteY7" fmla="*/ 960849 h 1049902"/>
                  <a:gd name="connsiteX8" fmla="*/ 1354323 w 1443376"/>
                  <a:gd name="connsiteY8" fmla="*/ 1049902 h 1049902"/>
                  <a:gd name="connsiteX9" fmla="*/ 89053 w 1443376"/>
                  <a:gd name="connsiteY9" fmla="*/ 1049902 h 1049902"/>
                  <a:gd name="connsiteX10" fmla="*/ 0 w 1443376"/>
                  <a:gd name="connsiteY10" fmla="*/ 960849 h 1049902"/>
                  <a:gd name="connsiteX11" fmla="*/ 0 w 1443376"/>
                  <a:gd name="connsiteY11" fmla="*/ 89053 h 1049902"/>
                  <a:gd name="connsiteX12" fmla="*/ 89053 w 1443376"/>
                  <a:gd name="connsiteY12" fmla="*/ 0 h 104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3376" h="1049902">
                    <a:moveTo>
                      <a:pt x="113996" y="100428"/>
                    </a:moveTo>
                    <a:lnTo>
                      <a:pt x="113996" y="931686"/>
                    </a:lnTo>
                    <a:lnTo>
                      <a:pt x="1329379" y="931686"/>
                    </a:lnTo>
                    <a:lnTo>
                      <a:pt x="1329379" y="100428"/>
                    </a:lnTo>
                    <a:close/>
                    <a:moveTo>
                      <a:pt x="89053" y="0"/>
                    </a:moveTo>
                    <a:lnTo>
                      <a:pt x="1354323" y="0"/>
                    </a:lnTo>
                    <a:cubicBezTo>
                      <a:pt x="1403506" y="0"/>
                      <a:pt x="1443376" y="39870"/>
                      <a:pt x="1443376" y="89053"/>
                    </a:cubicBezTo>
                    <a:lnTo>
                      <a:pt x="1443376" y="960849"/>
                    </a:lnTo>
                    <a:cubicBezTo>
                      <a:pt x="1443376" y="1010032"/>
                      <a:pt x="1403506" y="1049902"/>
                      <a:pt x="1354323" y="1049902"/>
                    </a:cubicBezTo>
                    <a:lnTo>
                      <a:pt x="89053" y="1049902"/>
                    </a:lnTo>
                    <a:cubicBezTo>
                      <a:pt x="39870" y="1049902"/>
                      <a:pt x="0" y="1010032"/>
                      <a:pt x="0" y="960849"/>
                    </a:cubicBezTo>
                    <a:lnTo>
                      <a:pt x="0" y="89053"/>
                    </a:lnTo>
                    <a:cubicBezTo>
                      <a:pt x="0" y="39870"/>
                      <a:pt x="39870" y="0"/>
                      <a:pt x="89053" y="0"/>
                    </a:cubicBezTo>
                    <a:close/>
                  </a:path>
                </a:pathLst>
              </a:cu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nvGrpSpPr>
              <p:cNvPr id="129" name="Group 128">
                <a:extLst>
                  <a:ext uri="{FF2B5EF4-FFF2-40B4-BE49-F238E27FC236}">
                    <a16:creationId xmlns:a16="http://schemas.microsoft.com/office/drawing/2014/main" id="{728101E9-B3AD-4EA2-B55E-1E489504FDED}"/>
                  </a:ext>
                </a:extLst>
              </p:cNvPr>
              <p:cNvGrpSpPr/>
              <p:nvPr/>
            </p:nvGrpSpPr>
            <p:grpSpPr>
              <a:xfrm>
                <a:off x="501923" y="3414781"/>
                <a:ext cx="268776" cy="244565"/>
                <a:chOff x="501923" y="3414781"/>
                <a:chExt cx="268776" cy="244565"/>
              </a:xfrm>
            </p:grpSpPr>
            <p:sp>
              <p:nvSpPr>
                <p:cNvPr id="130" name="Rounded Rectangle 182">
                  <a:extLst>
                    <a:ext uri="{FF2B5EF4-FFF2-40B4-BE49-F238E27FC236}">
                      <a16:creationId xmlns:a16="http://schemas.microsoft.com/office/drawing/2014/main" id="{231BFEAE-FC3B-45BE-BBF6-9B9F225C25FB}"/>
                    </a:ext>
                  </a:extLst>
                </p:cNvPr>
                <p:cNvSpPr/>
                <p:nvPr/>
              </p:nvSpPr>
              <p:spPr>
                <a:xfrm rot="16200000">
                  <a:off x="514028" y="3402676"/>
                  <a:ext cx="244565" cy="268776"/>
                </a:xfrm>
                <a:prstGeom prst="roundRect">
                  <a:avLst>
                    <a:gd name="adj" fmla="val 6467"/>
                  </a:avLst>
                </a:prstGeom>
                <a:solidFill>
                  <a:srgbClr val="B3B4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algn="ctr" defTabSz="950557" fontAlgn="base">
                    <a:spcBef>
                      <a:spcPct val="0"/>
                    </a:spcBef>
                    <a:spcAft>
                      <a:spcPct val="0"/>
                    </a:spcAft>
                  </a:pPr>
                  <a:endParaRPr lang="en-US" sz="1872" kern="0" spc="-52">
                    <a:solidFill>
                      <a:schemeClr val="accent1">
                        <a:lumMod val="75000"/>
                        <a:lumOff val="25000"/>
                      </a:schemeClr>
                    </a:solidFill>
                    <a:ea typeface="Segoe UI" pitchFamily="34" charset="0"/>
                    <a:cs typeface="Segoe UI" pitchFamily="34" charset="0"/>
                  </a:endParaRPr>
                </a:p>
              </p:txBody>
            </p:sp>
            <p:sp>
              <p:nvSpPr>
                <p:cNvPr id="131" name="Oval 130">
                  <a:extLst>
                    <a:ext uri="{FF2B5EF4-FFF2-40B4-BE49-F238E27FC236}">
                      <a16:creationId xmlns:a16="http://schemas.microsoft.com/office/drawing/2014/main" id="{B5DF917C-9FC9-49FE-9AA1-00693DD8A1F6}"/>
                    </a:ext>
                  </a:extLst>
                </p:cNvPr>
                <p:cNvSpPr/>
                <p:nvPr/>
              </p:nvSpPr>
              <p:spPr>
                <a:xfrm>
                  <a:off x="625239" y="3634136"/>
                  <a:ext cx="22143" cy="215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accent1">
                        <a:lumMod val="75000"/>
                        <a:lumOff val="25000"/>
                      </a:schemeClr>
                    </a:solidFill>
                  </a:endParaRPr>
                </a:p>
              </p:txBody>
            </p:sp>
            <p:sp>
              <p:nvSpPr>
                <p:cNvPr id="132" name="Rounded Rectangle 184">
                  <a:extLst>
                    <a:ext uri="{FF2B5EF4-FFF2-40B4-BE49-F238E27FC236}">
                      <a16:creationId xmlns:a16="http://schemas.microsoft.com/office/drawing/2014/main" id="{99773E8A-308B-493F-AC92-10F17301352E}"/>
                    </a:ext>
                  </a:extLst>
                </p:cNvPr>
                <p:cNvSpPr/>
                <p:nvPr/>
              </p:nvSpPr>
              <p:spPr>
                <a:xfrm>
                  <a:off x="607392" y="3426226"/>
                  <a:ext cx="57836" cy="7184"/>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chemeClr val="accent1">
                        <a:lumMod val="75000"/>
                        <a:lumOff val="25000"/>
                      </a:schemeClr>
                    </a:solidFill>
                  </a:endParaRPr>
                </a:p>
              </p:txBody>
            </p:sp>
            <p:grpSp>
              <p:nvGrpSpPr>
                <p:cNvPr id="133" name="Group 132">
                  <a:extLst>
                    <a:ext uri="{FF2B5EF4-FFF2-40B4-BE49-F238E27FC236}">
                      <a16:creationId xmlns:a16="http://schemas.microsoft.com/office/drawing/2014/main" id="{30F2C05A-AE87-47D8-BF7E-B9EBC3E4829E}"/>
                    </a:ext>
                  </a:extLst>
                </p:cNvPr>
                <p:cNvGrpSpPr/>
                <p:nvPr/>
              </p:nvGrpSpPr>
              <p:grpSpPr>
                <a:xfrm>
                  <a:off x="518311" y="3459175"/>
                  <a:ext cx="235999" cy="157484"/>
                  <a:chOff x="505834" y="3069727"/>
                  <a:chExt cx="408640" cy="294744"/>
                </a:xfrm>
              </p:grpSpPr>
              <p:sp>
                <p:nvSpPr>
                  <p:cNvPr id="134" name="Rectangle 133">
                    <a:extLst>
                      <a:ext uri="{FF2B5EF4-FFF2-40B4-BE49-F238E27FC236}">
                        <a16:creationId xmlns:a16="http://schemas.microsoft.com/office/drawing/2014/main" id="{196BC951-80A4-4484-8FD8-A6B4AB9BDB2D}"/>
                      </a:ext>
                    </a:extLst>
                  </p:cNvPr>
                  <p:cNvSpPr/>
                  <p:nvPr/>
                </p:nvSpPr>
                <p:spPr bwMode="auto">
                  <a:xfrm>
                    <a:off x="505834" y="3069727"/>
                    <a:ext cx="408640" cy="29474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35" name="Rectangle 134">
                    <a:extLst>
                      <a:ext uri="{FF2B5EF4-FFF2-40B4-BE49-F238E27FC236}">
                        <a16:creationId xmlns:a16="http://schemas.microsoft.com/office/drawing/2014/main" id="{7A939A60-B33B-4E50-815D-11F69F0D99EE}"/>
                      </a:ext>
                    </a:extLst>
                  </p:cNvPr>
                  <p:cNvSpPr/>
                  <p:nvPr/>
                </p:nvSpPr>
                <p:spPr bwMode="auto">
                  <a:xfrm>
                    <a:off x="646207" y="3104329"/>
                    <a:ext cx="268267" cy="250441"/>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36" name="Rectangle 135">
                    <a:extLst>
                      <a:ext uri="{FF2B5EF4-FFF2-40B4-BE49-F238E27FC236}">
                        <a16:creationId xmlns:a16="http://schemas.microsoft.com/office/drawing/2014/main" id="{A778546A-51AD-4422-A9B0-F9E54EF6E0FD}"/>
                      </a:ext>
                    </a:extLst>
                  </p:cNvPr>
                  <p:cNvSpPr/>
                  <p:nvPr/>
                </p:nvSpPr>
                <p:spPr bwMode="auto">
                  <a:xfrm>
                    <a:off x="505834" y="3069728"/>
                    <a:ext cx="408640" cy="66865"/>
                  </a:xfrm>
                  <a:prstGeom prst="rect">
                    <a:avLst/>
                  </a:prstGeom>
                  <a:solidFill>
                    <a:srgbClr val="59B4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37" name="Rectangle 136">
                    <a:extLst>
                      <a:ext uri="{FF2B5EF4-FFF2-40B4-BE49-F238E27FC236}">
                        <a16:creationId xmlns:a16="http://schemas.microsoft.com/office/drawing/2014/main" id="{8D5B76E1-CF14-44C0-B808-628B21695717}"/>
                      </a:ext>
                    </a:extLst>
                  </p:cNvPr>
                  <p:cNvSpPr/>
                  <p:nvPr/>
                </p:nvSpPr>
                <p:spPr bwMode="auto">
                  <a:xfrm>
                    <a:off x="505834" y="3176386"/>
                    <a:ext cx="140372" cy="35978"/>
                  </a:xfrm>
                  <a:prstGeom prst="rect">
                    <a:avLst/>
                  </a:prstGeom>
                  <a:solidFill>
                    <a:srgbClr val="1C8BA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38" name="Rounded Rectangle 176">
                    <a:extLst>
                      <a:ext uri="{FF2B5EF4-FFF2-40B4-BE49-F238E27FC236}">
                        <a16:creationId xmlns:a16="http://schemas.microsoft.com/office/drawing/2014/main" id="{7CBDF716-EE12-41A8-810F-9B170EF1CB29}"/>
                      </a:ext>
                    </a:extLst>
                  </p:cNvPr>
                  <p:cNvSpPr/>
                  <p:nvPr/>
                </p:nvSpPr>
                <p:spPr bwMode="auto">
                  <a:xfrm>
                    <a:off x="669648" y="3176386"/>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39" name="Rounded Rectangle 177">
                    <a:extLst>
                      <a:ext uri="{FF2B5EF4-FFF2-40B4-BE49-F238E27FC236}">
                        <a16:creationId xmlns:a16="http://schemas.microsoft.com/office/drawing/2014/main" id="{A1AC35FD-9113-4963-83D2-5D6821674D60}"/>
                      </a:ext>
                    </a:extLst>
                  </p:cNvPr>
                  <p:cNvSpPr/>
                  <p:nvPr/>
                </p:nvSpPr>
                <p:spPr bwMode="auto">
                  <a:xfrm>
                    <a:off x="669648" y="3219382"/>
                    <a:ext cx="193981"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sp>
                <p:nvSpPr>
                  <p:cNvPr id="140" name="Rounded Rectangle 178">
                    <a:extLst>
                      <a:ext uri="{FF2B5EF4-FFF2-40B4-BE49-F238E27FC236}">
                        <a16:creationId xmlns:a16="http://schemas.microsoft.com/office/drawing/2014/main" id="{58610640-9C91-444D-A768-426DAEF5DAD4}"/>
                      </a:ext>
                    </a:extLst>
                  </p:cNvPr>
                  <p:cNvSpPr/>
                  <p:nvPr/>
                </p:nvSpPr>
                <p:spPr bwMode="auto">
                  <a:xfrm>
                    <a:off x="669648" y="3266226"/>
                    <a:ext cx="136825" cy="13856"/>
                  </a:xfrm>
                  <a:prstGeom prst="roundRect">
                    <a:avLst>
                      <a:gd name="adj" fmla="val 50000"/>
                    </a:avLst>
                  </a:prstGeom>
                  <a:solidFill>
                    <a:srgbClr val="B2B2B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solidFill>
                        <a:schemeClr val="accent1">
                          <a:lumMod val="75000"/>
                          <a:lumOff val="25000"/>
                        </a:schemeClr>
                      </a:solidFill>
                      <a:ea typeface="Segoe UI" pitchFamily="34" charset="0"/>
                      <a:cs typeface="Segoe UI" pitchFamily="34" charset="0"/>
                    </a:endParaRPr>
                  </a:p>
                </p:txBody>
              </p:sp>
            </p:grpSp>
          </p:grpSp>
        </p:grpSp>
      </p:grpSp>
      <p:sp>
        <p:nvSpPr>
          <p:cNvPr id="183" name="TextBox 182">
            <a:extLst>
              <a:ext uri="{FF2B5EF4-FFF2-40B4-BE49-F238E27FC236}">
                <a16:creationId xmlns:a16="http://schemas.microsoft.com/office/drawing/2014/main" id="{01D3C256-7D76-476F-A4BA-3E862DADD0C4}"/>
              </a:ext>
            </a:extLst>
          </p:cNvPr>
          <p:cNvSpPr txBox="1"/>
          <p:nvPr/>
        </p:nvSpPr>
        <p:spPr>
          <a:xfrm>
            <a:off x="124942" y="4784438"/>
            <a:ext cx="1504650" cy="374846"/>
          </a:xfrm>
          <a:prstGeom prst="rect">
            <a:avLst/>
          </a:prstGeom>
        </p:spPr>
        <p:txBody>
          <a:bodyPr wrap="square">
            <a:spAutoFit/>
          </a:bodyPr>
          <a:lstStyle>
            <a:defPPr>
              <a:defRPr lang="en-US"/>
            </a:defPPr>
            <a:lvl1pPr algn="ctr" defTabSz="932597">
              <a:defRPr sz="900" kern="0">
                <a:solidFill>
                  <a:schemeClr val="bg1">
                    <a:lumMod val="50000"/>
                  </a:schemeClr>
                </a:solidFill>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sz="918">
                <a:solidFill>
                  <a:schemeClr val="accent1">
                    <a:lumMod val="75000"/>
                    <a:lumOff val="25000"/>
                  </a:schemeClr>
                </a:solidFill>
              </a:rPr>
              <a:t>Logs, files, and media (unstructured)</a:t>
            </a:r>
          </a:p>
        </p:txBody>
      </p:sp>
      <p:grpSp>
        <p:nvGrpSpPr>
          <p:cNvPr id="184" name="Group 183">
            <a:extLst>
              <a:ext uri="{FF2B5EF4-FFF2-40B4-BE49-F238E27FC236}">
                <a16:creationId xmlns:a16="http://schemas.microsoft.com/office/drawing/2014/main" id="{502B6548-76AE-4A1D-8D30-0863F6939DCF}"/>
              </a:ext>
            </a:extLst>
          </p:cNvPr>
          <p:cNvGrpSpPr/>
          <p:nvPr/>
        </p:nvGrpSpPr>
        <p:grpSpPr>
          <a:xfrm>
            <a:off x="295870" y="4418691"/>
            <a:ext cx="1162794" cy="318190"/>
            <a:chOff x="149010" y="2104220"/>
            <a:chExt cx="1139936" cy="311980"/>
          </a:xfrm>
        </p:grpSpPr>
        <p:pic>
          <p:nvPicPr>
            <p:cNvPr id="185" name="Graphic 184">
              <a:extLst>
                <a:ext uri="{FF2B5EF4-FFF2-40B4-BE49-F238E27FC236}">
                  <a16:creationId xmlns:a16="http://schemas.microsoft.com/office/drawing/2014/main" id="{F242EE73-81F5-49D7-BB90-1F77EC8BDA6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9010" y="2124261"/>
              <a:ext cx="271899" cy="271899"/>
            </a:xfrm>
            <a:prstGeom prst="rect">
              <a:avLst/>
            </a:prstGeom>
          </p:spPr>
        </p:pic>
        <p:sp>
          <p:nvSpPr>
            <p:cNvPr id="186" name="Freeform: Shape 185">
              <a:extLst>
                <a:ext uri="{FF2B5EF4-FFF2-40B4-BE49-F238E27FC236}">
                  <a16:creationId xmlns:a16="http://schemas.microsoft.com/office/drawing/2014/main" id="{C0AC695B-8D9A-477F-8BA9-B8B54858EB86}"/>
                </a:ext>
              </a:extLst>
            </p:cNvPr>
            <p:cNvSpPr>
              <a:spLocks noChangeAspect="1"/>
            </p:cNvSpPr>
            <p:nvPr/>
          </p:nvSpPr>
          <p:spPr>
            <a:xfrm>
              <a:off x="573186" y="2124302"/>
              <a:ext cx="246905" cy="271816"/>
            </a:xfrm>
            <a:custGeom>
              <a:avLst/>
              <a:gdLst>
                <a:gd name="connsiteX0" fmla="*/ 421762 w 1860554"/>
                <a:gd name="connsiteY0" fmla="*/ 1423915 h 2048273"/>
                <a:gd name="connsiteX1" fmla="*/ 1108860 w 1860554"/>
                <a:gd name="connsiteY1" fmla="*/ 1423915 h 2048273"/>
                <a:gd name="connsiteX2" fmla="*/ 1177570 w 1860554"/>
                <a:gd name="connsiteY2" fmla="*/ 1492624 h 2048273"/>
                <a:gd name="connsiteX3" fmla="*/ 1177567 w 1860554"/>
                <a:gd name="connsiteY3" fmla="*/ 1492624 h 2048273"/>
                <a:gd name="connsiteX4" fmla="*/ 1108857 w 1860554"/>
                <a:gd name="connsiteY4" fmla="*/ 1561334 h 2048273"/>
                <a:gd name="connsiteX5" fmla="*/ 421762 w 1860554"/>
                <a:gd name="connsiteY5" fmla="*/ 1561331 h 2048273"/>
                <a:gd name="connsiteX6" fmla="*/ 373178 w 1860554"/>
                <a:gd name="connsiteY6" fmla="*/ 1541205 h 2048273"/>
                <a:gd name="connsiteX7" fmla="*/ 353052 w 1860554"/>
                <a:gd name="connsiteY7" fmla="*/ 1492624 h 2048273"/>
                <a:gd name="connsiteX8" fmla="*/ 373178 w 1860554"/>
                <a:gd name="connsiteY8" fmla="*/ 1444041 h 2048273"/>
                <a:gd name="connsiteX9" fmla="*/ 421762 w 1860554"/>
                <a:gd name="connsiteY9" fmla="*/ 1423915 h 2048273"/>
                <a:gd name="connsiteX10" fmla="*/ 421762 w 1860554"/>
                <a:gd name="connsiteY10" fmla="*/ 1063754 h 2048273"/>
                <a:gd name="connsiteX11" fmla="*/ 1383699 w 1860554"/>
                <a:gd name="connsiteY11" fmla="*/ 1063754 h 2048273"/>
                <a:gd name="connsiteX12" fmla="*/ 1452408 w 1860554"/>
                <a:gd name="connsiteY12" fmla="*/ 1132464 h 2048273"/>
                <a:gd name="connsiteX13" fmla="*/ 1452405 w 1860554"/>
                <a:gd name="connsiteY13" fmla="*/ 1132464 h 2048273"/>
                <a:gd name="connsiteX14" fmla="*/ 1383696 w 1860554"/>
                <a:gd name="connsiteY14" fmla="*/ 1201174 h 2048273"/>
                <a:gd name="connsiteX15" fmla="*/ 421762 w 1860554"/>
                <a:gd name="connsiteY15" fmla="*/ 1201171 h 2048273"/>
                <a:gd name="connsiteX16" fmla="*/ 373178 w 1860554"/>
                <a:gd name="connsiteY16" fmla="*/ 1181048 h 2048273"/>
                <a:gd name="connsiteX17" fmla="*/ 353052 w 1860554"/>
                <a:gd name="connsiteY17" fmla="*/ 1132464 h 2048273"/>
                <a:gd name="connsiteX18" fmla="*/ 373178 w 1860554"/>
                <a:gd name="connsiteY18" fmla="*/ 1083880 h 2048273"/>
                <a:gd name="connsiteX19" fmla="*/ 421762 w 1860554"/>
                <a:gd name="connsiteY19" fmla="*/ 1063754 h 2048273"/>
                <a:gd name="connsiteX20" fmla="*/ 421762 w 1860554"/>
                <a:gd name="connsiteY20" fmla="*/ 731598 h 2048273"/>
                <a:gd name="connsiteX21" fmla="*/ 1383699 w 1860554"/>
                <a:gd name="connsiteY21" fmla="*/ 731598 h 2048273"/>
                <a:gd name="connsiteX22" fmla="*/ 1452408 w 1860554"/>
                <a:gd name="connsiteY22" fmla="*/ 800308 h 2048273"/>
                <a:gd name="connsiteX23" fmla="*/ 1452405 w 1860554"/>
                <a:gd name="connsiteY23" fmla="*/ 800308 h 2048273"/>
                <a:gd name="connsiteX24" fmla="*/ 1383696 w 1860554"/>
                <a:gd name="connsiteY24" fmla="*/ 869017 h 2048273"/>
                <a:gd name="connsiteX25" fmla="*/ 421762 w 1860554"/>
                <a:gd name="connsiteY25" fmla="*/ 869014 h 2048273"/>
                <a:gd name="connsiteX26" fmla="*/ 373178 w 1860554"/>
                <a:gd name="connsiteY26" fmla="*/ 848888 h 2048273"/>
                <a:gd name="connsiteX27" fmla="*/ 353052 w 1860554"/>
                <a:gd name="connsiteY27" fmla="*/ 800305 h 2048273"/>
                <a:gd name="connsiteX28" fmla="*/ 373178 w 1860554"/>
                <a:gd name="connsiteY28" fmla="*/ 751724 h 2048273"/>
                <a:gd name="connsiteX29" fmla="*/ 421762 w 1860554"/>
                <a:gd name="connsiteY29" fmla="*/ 731598 h 2048273"/>
                <a:gd name="connsiteX30" fmla="*/ 84508 w 1860554"/>
                <a:gd name="connsiteY30" fmla="*/ 84508 h 2048273"/>
                <a:gd name="connsiteX31" fmla="*/ 84508 w 1860554"/>
                <a:gd name="connsiteY31" fmla="*/ 1963766 h 2048273"/>
                <a:gd name="connsiteX32" fmla="*/ 1774839 w 1860554"/>
                <a:gd name="connsiteY32" fmla="*/ 1963766 h 2048273"/>
                <a:gd name="connsiteX33" fmla="*/ 1774839 w 1860554"/>
                <a:gd name="connsiteY33" fmla="*/ 457520 h 2048273"/>
                <a:gd name="connsiteX34" fmla="*/ 1416529 w 1860554"/>
                <a:gd name="connsiteY34" fmla="*/ 457520 h 2048273"/>
                <a:gd name="connsiteX35" fmla="*/ 1416529 w 1860554"/>
                <a:gd name="connsiteY35" fmla="*/ 84508 h 2048273"/>
                <a:gd name="connsiteX36" fmla="*/ 0 w 1860554"/>
                <a:gd name="connsiteY36" fmla="*/ 0 h 2048273"/>
                <a:gd name="connsiteX37" fmla="*/ 1441077 w 1860554"/>
                <a:gd name="connsiteY37" fmla="*/ 0 h 2048273"/>
                <a:gd name="connsiteX38" fmla="*/ 1860554 w 1860554"/>
                <a:gd name="connsiteY38" fmla="*/ 419477 h 2048273"/>
                <a:gd name="connsiteX39" fmla="*/ 1860554 w 1860554"/>
                <a:gd name="connsiteY39" fmla="*/ 452507 h 2048273"/>
                <a:gd name="connsiteX40" fmla="*/ 1859346 w 1860554"/>
                <a:gd name="connsiteY40" fmla="*/ 452507 h 2048273"/>
                <a:gd name="connsiteX41" fmla="*/ 1859346 w 1860554"/>
                <a:gd name="connsiteY41" fmla="*/ 2048273 h 2048273"/>
                <a:gd name="connsiteX42" fmla="*/ 0 w 1860554"/>
                <a:gd name="connsiteY42" fmla="*/ 2048273 h 20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60554" h="2048273">
                  <a:moveTo>
                    <a:pt x="421762" y="1423915"/>
                  </a:moveTo>
                  <a:lnTo>
                    <a:pt x="1108860" y="1423915"/>
                  </a:lnTo>
                  <a:cubicBezTo>
                    <a:pt x="1146807" y="1423915"/>
                    <a:pt x="1177570" y="1454678"/>
                    <a:pt x="1177570" y="1492624"/>
                  </a:cubicBezTo>
                  <a:lnTo>
                    <a:pt x="1177567" y="1492624"/>
                  </a:lnTo>
                  <a:cubicBezTo>
                    <a:pt x="1177567" y="1530571"/>
                    <a:pt x="1146804" y="1561334"/>
                    <a:pt x="1108857" y="1561334"/>
                  </a:cubicBezTo>
                  <a:lnTo>
                    <a:pt x="421762" y="1561331"/>
                  </a:lnTo>
                  <a:cubicBezTo>
                    <a:pt x="402790" y="1561331"/>
                    <a:pt x="385612" y="1553639"/>
                    <a:pt x="373178" y="1541205"/>
                  </a:cubicBezTo>
                  <a:lnTo>
                    <a:pt x="353052" y="1492624"/>
                  </a:lnTo>
                  <a:lnTo>
                    <a:pt x="373178" y="1444041"/>
                  </a:lnTo>
                  <a:cubicBezTo>
                    <a:pt x="385612" y="1431606"/>
                    <a:pt x="402790" y="1423915"/>
                    <a:pt x="421762" y="1423915"/>
                  </a:cubicBezTo>
                  <a:close/>
                  <a:moveTo>
                    <a:pt x="421762" y="1063754"/>
                  </a:moveTo>
                  <a:lnTo>
                    <a:pt x="1383699" y="1063754"/>
                  </a:lnTo>
                  <a:cubicBezTo>
                    <a:pt x="1421645" y="1063754"/>
                    <a:pt x="1452408" y="1094517"/>
                    <a:pt x="1452408" y="1132464"/>
                  </a:cubicBezTo>
                  <a:lnTo>
                    <a:pt x="1452405" y="1132464"/>
                  </a:lnTo>
                  <a:cubicBezTo>
                    <a:pt x="1452405" y="1170411"/>
                    <a:pt x="1421642" y="1201174"/>
                    <a:pt x="1383696" y="1201174"/>
                  </a:cubicBezTo>
                  <a:lnTo>
                    <a:pt x="421762" y="1201171"/>
                  </a:lnTo>
                  <a:cubicBezTo>
                    <a:pt x="402790" y="1201171"/>
                    <a:pt x="385612" y="1193479"/>
                    <a:pt x="373178" y="1181048"/>
                  </a:cubicBezTo>
                  <a:lnTo>
                    <a:pt x="353052" y="1132464"/>
                  </a:lnTo>
                  <a:lnTo>
                    <a:pt x="373178" y="1083880"/>
                  </a:lnTo>
                  <a:cubicBezTo>
                    <a:pt x="385612" y="1071446"/>
                    <a:pt x="402790" y="1063754"/>
                    <a:pt x="421762" y="1063754"/>
                  </a:cubicBezTo>
                  <a:close/>
                  <a:moveTo>
                    <a:pt x="421762" y="731598"/>
                  </a:moveTo>
                  <a:lnTo>
                    <a:pt x="1383699" y="731598"/>
                  </a:lnTo>
                  <a:cubicBezTo>
                    <a:pt x="1421645" y="731598"/>
                    <a:pt x="1452408" y="762361"/>
                    <a:pt x="1452408" y="800308"/>
                  </a:cubicBezTo>
                  <a:lnTo>
                    <a:pt x="1452405" y="800308"/>
                  </a:lnTo>
                  <a:cubicBezTo>
                    <a:pt x="1452405" y="838254"/>
                    <a:pt x="1421642" y="869017"/>
                    <a:pt x="1383696" y="869017"/>
                  </a:cubicBezTo>
                  <a:lnTo>
                    <a:pt x="421762" y="869014"/>
                  </a:lnTo>
                  <a:cubicBezTo>
                    <a:pt x="402790" y="869014"/>
                    <a:pt x="385612" y="861323"/>
                    <a:pt x="373178" y="848888"/>
                  </a:cubicBezTo>
                  <a:lnTo>
                    <a:pt x="353052" y="800305"/>
                  </a:lnTo>
                  <a:lnTo>
                    <a:pt x="373178" y="751724"/>
                  </a:lnTo>
                  <a:cubicBezTo>
                    <a:pt x="385612" y="739289"/>
                    <a:pt x="402790" y="731598"/>
                    <a:pt x="421762" y="731598"/>
                  </a:cubicBezTo>
                  <a:close/>
                  <a:moveTo>
                    <a:pt x="84508" y="84508"/>
                  </a:moveTo>
                  <a:lnTo>
                    <a:pt x="84508" y="1963766"/>
                  </a:lnTo>
                  <a:lnTo>
                    <a:pt x="1774839" y="1963766"/>
                  </a:lnTo>
                  <a:lnTo>
                    <a:pt x="1774839" y="457520"/>
                  </a:lnTo>
                  <a:lnTo>
                    <a:pt x="1416529" y="457520"/>
                  </a:lnTo>
                  <a:lnTo>
                    <a:pt x="1416529" y="84508"/>
                  </a:lnTo>
                  <a:close/>
                  <a:moveTo>
                    <a:pt x="0" y="0"/>
                  </a:moveTo>
                  <a:lnTo>
                    <a:pt x="1441077" y="0"/>
                  </a:lnTo>
                  <a:lnTo>
                    <a:pt x="1860554" y="419477"/>
                  </a:lnTo>
                  <a:lnTo>
                    <a:pt x="1860554" y="452507"/>
                  </a:lnTo>
                  <a:lnTo>
                    <a:pt x="1859346" y="452507"/>
                  </a:lnTo>
                  <a:lnTo>
                    <a:pt x="1859346" y="2048273"/>
                  </a:lnTo>
                  <a:lnTo>
                    <a:pt x="0" y="2048273"/>
                  </a:lnTo>
                  <a:close/>
                </a:path>
              </a:pathLst>
            </a:custGeom>
            <a:solidFill>
              <a:srgbClr val="59B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a:solidFill>
                    <a:schemeClr val="accent1">
                      <a:lumMod val="75000"/>
                      <a:lumOff val="25000"/>
                    </a:schemeClr>
                  </a:solidFill>
                </a:rPr>
                <a:t>r</a:t>
              </a:r>
            </a:p>
          </p:txBody>
        </p:sp>
        <p:pic>
          <p:nvPicPr>
            <p:cNvPr id="187" name="Picture 186">
              <a:extLst>
                <a:ext uri="{FF2B5EF4-FFF2-40B4-BE49-F238E27FC236}">
                  <a16:creationId xmlns:a16="http://schemas.microsoft.com/office/drawing/2014/main" id="{22B0A7CD-F678-405C-86C6-161BCE3B66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6966" y="2104220"/>
              <a:ext cx="311980" cy="311980"/>
            </a:xfrm>
            <a:prstGeom prst="rect">
              <a:avLst/>
            </a:prstGeom>
          </p:spPr>
        </p:pic>
      </p:grpSp>
      <p:cxnSp>
        <p:nvCxnSpPr>
          <p:cNvPr id="188" name="Straight Connector 187">
            <a:extLst>
              <a:ext uri="{FF2B5EF4-FFF2-40B4-BE49-F238E27FC236}">
                <a16:creationId xmlns:a16="http://schemas.microsoft.com/office/drawing/2014/main" id="{3C5012C6-B5A8-4506-AC21-2C8FD393A69B}"/>
              </a:ext>
            </a:extLst>
          </p:cNvPr>
          <p:cNvCxnSpPr>
            <a:cxnSpLocks/>
            <a:endCxn id="121" idx="3"/>
          </p:cNvCxnSpPr>
          <p:nvPr/>
        </p:nvCxnSpPr>
        <p:spPr>
          <a:xfrm flipH="1">
            <a:off x="1604915" y="2774767"/>
            <a:ext cx="20748" cy="369569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9" name="Straight Connector 188">
            <a:extLst>
              <a:ext uri="{FF2B5EF4-FFF2-40B4-BE49-F238E27FC236}">
                <a16:creationId xmlns:a16="http://schemas.microsoft.com/office/drawing/2014/main" id="{E42B3F7D-84A8-4FA7-8D5F-91474814EF2F}"/>
              </a:ext>
            </a:extLst>
          </p:cNvPr>
          <p:cNvCxnSpPr>
            <a:cxnSpLocks/>
          </p:cNvCxnSpPr>
          <p:nvPr/>
        </p:nvCxnSpPr>
        <p:spPr>
          <a:xfrm>
            <a:off x="1481282" y="6508788"/>
            <a:ext cx="14437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0" name="Straight Connector 189">
            <a:extLst>
              <a:ext uri="{FF2B5EF4-FFF2-40B4-BE49-F238E27FC236}">
                <a16:creationId xmlns:a16="http://schemas.microsoft.com/office/drawing/2014/main" id="{6569E754-BC94-4236-826F-EC1893518694}"/>
              </a:ext>
            </a:extLst>
          </p:cNvPr>
          <p:cNvCxnSpPr>
            <a:cxnSpLocks/>
          </p:cNvCxnSpPr>
          <p:nvPr/>
        </p:nvCxnSpPr>
        <p:spPr>
          <a:xfrm flipH="1">
            <a:off x="10706409" y="2820392"/>
            <a:ext cx="6879" cy="330381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1" name="Straight Connector 190">
            <a:extLst>
              <a:ext uri="{FF2B5EF4-FFF2-40B4-BE49-F238E27FC236}">
                <a16:creationId xmlns:a16="http://schemas.microsoft.com/office/drawing/2014/main" id="{C78D0A1F-5F3F-4152-89FC-33F78E77AA4B}"/>
              </a:ext>
            </a:extLst>
          </p:cNvPr>
          <p:cNvCxnSpPr>
            <a:cxnSpLocks/>
          </p:cNvCxnSpPr>
          <p:nvPr/>
        </p:nvCxnSpPr>
        <p:spPr>
          <a:xfrm>
            <a:off x="10706409" y="2820392"/>
            <a:ext cx="14437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2" name="Straight Connector 191">
            <a:extLst>
              <a:ext uri="{FF2B5EF4-FFF2-40B4-BE49-F238E27FC236}">
                <a16:creationId xmlns:a16="http://schemas.microsoft.com/office/drawing/2014/main" id="{0466A1F5-1842-49F9-8CB9-CEBEE7F9B93C}"/>
              </a:ext>
            </a:extLst>
          </p:cNvPr>
          <p:cNvCxnSpPr>
            <a:cxnSpLocks/>
          </p:cNvCxnSpPr>
          <p:nvPr/>
        </p:nvCxnSpPr>
        <p:spPr>
          <a:xfrm>
            <a:off x="10713288" y="6109021"/>
            <a:ext cx="14437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3" name="Rectangle: Rounded Corners 192">
            <a:extLst>
              <a:ext uri="{FF2B5EF4-FFF2-40B4-BE49-F238E27FC236}">
                <a16:creationId xmlns:a16="http://schemas.microsoft.com/office/drawing/2014/main" id="{0BE59B92-7460-4F85-AF87-4089F65FFCE3}"/>
              </a:ext>
            </a:extLst>
          </p:cNvPr>
          <p:cNvSpPr/>
          <p:nvPr/>
        </p:nvSpPr>
        <p:spPr bwMode="auto">
          <a:xfrm>
            <a:off x="3387854" y="3724542"/>
            <a:ext cx="1274647" cy="1296451"/>
          </a:xfrm>
          <a:prstGeom prst="roundRect">
            <a:avLst>
              <a:gd name="adj" fmla="val 8413"/>
            </a:avLst>
          </a:prstGeom>
          <a:noFill/>
          <a:ln>
            <a:solidFill>
              <a:schemeClr val="accent2">
                <a:lumMod val="75000"/>
                <a:lumOff val="2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lumMod val="75000"/>
                  <a:lumOff val="25000"/>
                </a:schemeClr>
              </a:solidFill>
              <a:ea typeface="Segoe UI" pitchFamily="34" charset="0"/>
              <a:cs typeface="Segoe UI" pitchFamily="34" charset="0"/>
            </a:endParaRPr>
          </a:p>
        </p:txBody>
      </p:sp>
      <p:sp>
        <p:nvSpPr>
          <p:cNvPr id="194" name="TextBox 193">
            <a:extLst>
              <a:ext uri="{FF2B5EF4-FFF2-40B4-BE49-F238E27FC236}">
                <a16:creationId xmlns:a16="http://schemas.microsoft.com/office/drawing/2014/main" id="{F157597F-E4DF-42C0-BA94-588934674CE6}"/>
              </a:ext>
            </a:extLst>
          </p:cNvPr>
          <p:cNvSpPr txBox="1"/>
          <p:nvPr/>
        </p:nvSpPr>
        <p:spPr>
          <a:xfrm>
            <a:off x="3182532" y="3309203"/>
            <a:ext cx="1639235"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Ingest storage</a:t>
            </a:r>
          </a:p>
        </p:txBody>
      </p:sp>
      <p:grpSp>
        <p:nvGrpSpPr>
          <p:cNvPr id="195" name="Group 194">
            <a:extLst>
              <a:ext uri="{FF2B5EF4-FFF2-40B4-BE49-F238E27FC236}">
                <a16:creationId xmlns:a16="http://schemas.microsoft.com/office/drawing/2014/main" id="{81575845-428E-4895-8D3D-AB47A3A45DF7}"/>
              </a:ext>
            </a:extLst>
          </p:cNvPr>
          <p:cNvGrpSpPr/>
          <p:nvPr/>
        </p:nvGrpSpPr>
        <p:grpSpPr>
          <a:xfrm>
            <a:off x="3415085" y="4020177"/>
            <a:ext cx="1250053" cy="920946"/>
            <a:chOff x="1798306" y="3566206"/>
            <a:chExt cx="1250053" cy="920946"/>
          </a:xfrm>
        </p:grpSpPr>
        <p:sp>
          <p:nvSpPr>
            <p:cNvPr id="196" name="TextBox 195">
              <a:extLst>
                <a:ext uri="{FF2B5EF4-FFF2-40B4-BE49-F238E27FC236}">
                  <a16:creationId xmlns:a16="http://schemas.microsoft.com/office/drawing/2014/main" id="{38942702-DD59-4587-8F22-760E9611E7E3}"/>
                </a:ext>
              </a:extLst>
            </p:cNvPr>
            <p:cNvSpPr txBox="1"/>
            <p:nvPr/>
          </p:nvSpPr>
          <p:spPr>
            <a:xfrm>
              <a:off x="1798306" y="4117820"/>
              <a:ext cx="1250053" cy="369332"/>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algn="ctr"/>
              <a:r>
                <a:rPr lang="en-US" dirty="0">
                  <a:solidFill>
                    <a:schemeClr val="accent1">
                      <a:lumMod val="75000"/>
                      <a:lumOff val="25000"/>
                    </a:schemeClr>
                  </a:solidFill>
                </a:rPr>
                <a:t>Azure Storage/</a:t>
              </a:r>
              <a:br>
                <a:rPr lang="en-US" dirty="0">
                  <a:solidFill>
                    <a:schemeClr val="accent1">
                      <a:lumMod val="75000"/>
                      <a:lumOff val="25000"/>
                    </a:schemeClr>
                  </a:solidFill>
                </a:rPr>
              </a:br>
              <a:r>
                <a:rPr lang="en-US" dirty="0">
                  <a:solidFill>
                    <a:schemeClr val="accent1">
                      <a:lumMod val="75000"/>
                      <a:lumOff val="25000"/>
                    </a:schemeClr>
                  </a:solidFill>
                </a:rPr>
                <a:t>Data Lake Store</a:t>
              </a:r>
            </a:p>
          </p:txBody>
        </p:sp>
        <p:pic>
          <p:nvPicPr>
            <p:cNvPr id="197" name="Picture 196">
              <a:extLst>
                <a:ext uri="{FF2B5EF4-FFF2-40B4-BE49-F238E27FC236}">
                  <a16:creationId xmlns:a16="http://schemas.microsoft.com/office/drawing/2014/main" id="{936768BA-2370-4D54-A9BB-C33DB08426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3281" y="3566206"/>
              <a:ext cx="474405" cy="474405"/>
            </a:xfrm>
            <a:prstGeom prst="rect">
              <a:avLst/>
            </a:prstGeom>
          </p:spPr>
        </p:pic>
      </p:grpSp>
      <p:sp>
        <p:nvSpPr>
          <p:cNvPr id="198" name="TextBox 197">
            <a:extLst>
              <a:ext uri="{FF2B5EF4-FFF2-40B4-BE49-F238E27FC236}">
                <a16:creationId xmlns:a16="http://schemas.microsoft.com/office/drawing/2014/main" id="{7B11F0D4-5AE8-4B77-83C7-519A62788817}"/>
              </a:ext>
            </a:extLst>
          </p:cNvPr>
          <p:cNvSpPr txBox="1"/>
          <p:nvPr/>
        </p:nvSpPr>
        <p:spPr>
          <a:xfrm>
            <a:off x="1811000" y="2273765"/>
            <a:ext cx="1182930"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Data Loading</a:t>
            </a:r>
          </a:p>
        </p:txBody>
      </p:sp>
      <p:sp>
        <p:nvSpPr>
          <p:cNvPr id="199" name="Rectangle: Rounded Corners 198">
            <a:extLst>
              <a:ext uri="{FF2B5EF4-FFF2-40B4-BE49-F238E27FC236}">
                <a16:creationId xmlns:a16="http://schemas.microsoft.com/office/drawing/2014/main" id="{CF08B95B-332B-4D49-A63F-DA297165B683}"/>
              </a:ext>
            </a:extLst>
          </p:cNvPr>
          <p:cNvSpPr/>
          <p:nvPr/>
        </p:nvSpPr>
        <p:spPr bwMode="auto">
          <a:xfrm>
            <a:off x="2004823" y="2954605"/>
            <a:ext cx="880009" cy="1143000"/>
          </a:xfrm>
          <a:prstGeom prst="roundRect">
            <a:avLst/>
          </a:prstGeom>
          <a:noFill/>
          <a:ln>
            <a:solidFill>
              <a:schemeClr val="accent2">
                <a:lumMod val="75000"/>
                <a:lumOff val="2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lumMod val="75000"/>
                  <a:lumOff val="25000"/>
                </a:schemeClr>
              </a:solidFill>
              <a:ea typeface="Segoe UI" pitchFamily="34" charset="0"/>
              <a:cs typeface="Segoe UI" pitchFamily="34" charset="0"/>
            </a:endParaRPr>
          </a:p>
        </p:txBody>
      </p:sp>
      <p:grpSp>
        <p:nvGrpSpPr>
          <p:cNvPr id="200" name="Group 199">
            <a:extLst>
              <a:ext uri="{FF2B5EF4-FFF2-40B4-BE49-F238E27FC236}">
                <a16:creationId xmlns:a16="http://schemas.microsoft.com/office/drawing/2014/main" id="{A409D687-4B1D-4A40-BAE2-9E5A39694CA7}"/>
              </a:ext>
            </a:extLst>
          </p:cNvPr>
          <p:cNvGrpSpPr/>
          <p:nvPr/>
        </p:nvGrpSpPr>
        <p:grpSpPr>
          <a:xfrm>
            <a:off x="2023321" y="3068431"/>
            <a:ext cx="843652" cy="912994"/>
            <a:chOff x="2526373" y="6704837"/>
            <a:chExt cx="843652" cy="912994"/>
          </a:xfrm>
        </p:grpSpPr>
        <p:sp>
          <p:nvSpPr>
            <p:cNvPr id="201" name="TextBox 200">
              <a:extLst>
                <a:ext uri="{FF2B5EF4-FFF2-40B4-BE49-F238E27FC236}">
                  <a16:creationId xmlns:a16="http://schemas.microsoft.com/office/drawing/2014/main" id="{CE255248-FFAE-4F60-8196-3A6AF4FBE707}"/>
                </a:ext>
              </a:extLst>
            </p:cNvPr>
            <p:cNvSpPr txBox="1"/>
            <p:nvPr/>
          </p:nvSpPr>
          <p:spPr>
            <a:xfrm>
              <a:off x="2526373" y="7248499"/>
              <a:ext cx="843652" cy="369332"/>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algn="ctr"/>
              <a:r>
                <a:rPr lang="en-US">
                  <a:solidFill>
                    <a:schemeClr val="accent1">
                      <a:lumMod val="75000"/>
                      <a:lumOff val="25000"/>
                    </a:schemeClr>
                  </a:solidFill>
                </a:rPr>
                <a:t>Azure Data Factory</a:t>
              </a:r>
            </a:p>
          </p:txBody>
        </p:sp>
        <p:pic>
          <p:nvPicPr>
            <p:cNvPr id="202" name="Picture 201">
              <a:extLst>
                <a:ext uri="{FF2B5EF4-FFF2-40B4-BE49-F238E27FC236}">
                  <a16:creationId xmlns:a16="http://schemas.microsoft.com/office/drawing/2014/main" id="{0AC59138-C27E-45B1-8CBE-DC0AC3A322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04365" y="6704837"/>
              <a:ext cx="475488" cy="475488"/>
            </a:xfrm>
            <a:prstGeom prst="rect">
              <a:avLst/>
            </a:prstGeom>
          </p:spPr>
        </p:pic>
      </p:grpSp>
      <p:cxnSp>
        <p:nvCxnSpPr>
          <p:cNvPr id="203" name="Connector: Elbow 202">
            <a:extLst>
              <a:ext uri="{FF2B5EF4-FFF2-40B4-BE49-F238E27FC236}">
                <a16:creationId xmlns:a16="http://schemas.microsoft.com/office/drawing/2014/main" id="{BB72B941-8D2E-466D-B0E6-F4E47FB728E1}"/>
              </a:ext>
            </a:extLst>
          </p:cNvPr>
          <p:cNvCxnSpPr>
            <a:cxnSpLocks/>
            <a:stCxn id="199" idx="2"/>
            <a:endCxn id="193" idx="1"/>
          </p:cNvCxnSpPr>
          <p:nvPr/>
        </p:nvCxnSpPr>
        <p:spPr>
          <a:xfrm rot="16200000" flipH="1">
            <a:off x="2778760" y="3763673"/>
            <a:ext cx="275163" cy="943026"/>
          </a:xfrm>
          <a:prstGeom prst="bentConnector2">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4" name="Straight Connector 203">
            <a:extLst>
              <a:ext uri="{FF2B5EF4-FFF2-40B4-BE49-F238E27FC236}">
                <a16:creationId xmlns:a16="http://schemas.microsoft.com/office/drawing/2014/main" id="{BCB0F444-4A50-4ADC-AC70-A15C3D850FB2}"/>
              </a:ext>
            </a:extLst>
          </p:cNvPr>
          <p:cNvCxnSpPr>
            <a:cxnSpLocks/>
          </p:cNvCxnSpPr>
          <p:nvPr/>
        </p:nvCxnSpPr>
        <p:spPr>
          <a:xfrm>
            <a:off x="1481283" y="2774767"/>
            <a:ext cx="144379" cy="0"/>
          </a:xfrm>
          <a:prstGeom prst="line">
            <a:avLst/>
          </a:prstGeom>
          <a:ln>
            <a:solidFill>
              <a:schemeClr val="accent2">
                <a:lumMod val="75000"/>
                <a:lumOff val="25000"/>
              </a:schemeClr>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Connector: Elbow 204">
            <a:extLst>
              <a:ext uri="{FF2B5EF4-FFF2-40B4-BE49-F238E27FC236}">
                <a16:creationId xmlns:a16="http://schemas.microsoft.com/office/drawing/2014/main" id="{D1A9A100-7CB8-4256-8690-573F1293FB62}"/>
              </a:ext>
            </a:extLst>
          </p:cNvPr>
          <p:cNvCxnSpPr>
            <a:cxnSpLocks/>
            <a:stCxn id="183" idx="3"/>
            <a:endCxn id="199" idx="1"/>
          </p:cNvCxnSpPr>
          <p:nvPr/>
        </p:nvCxnSpPr>
        <p:spPr>
          <a:xfrm flipV="1">
            <a:off x="1629592" y="3526105"/>
            <a:ext cx="375231" cy="1445756"/>
          </a:xfrm>
          <a:prstGeom prst="bentConnector3">
            <a:avLst>
              <a:gd name="adj1" fmla="val 50000"/>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6" name="Rectangle 205">
            <a:extLst>
              <a:ext uri="{FF2B5EF4-FFF2-40B4-BE49-F238E27FC236}">
                <a16:creationId xmlns:a16="http://schemas.microsoft.com/office/drawing/2014/main" id="{1C459BC7-A5AB-4AD3-9E2F-EC5386079423}"/>
              </a:ext>
            </a:extLst>
          </p:cNvPr>
          <p:cNvSpPr/>
          <p:nvPr/>
        </p:nvSpPr>
        <p:spPr>
          <a:xfrm>
            <a:off x="2160955" y="4455737"/>
            <a:ext cx="1213283" cy="369332"/>
          </a:xfrm>
          <a:prstGeom prst="rect">
            <a:avLst/>
          </a:prstGeom>
        </p:spPr>
        <p:txBody>
          <a:bodyPr wrap="square">
            <a:spAutoFit/>
          </a:bodyPr>
          <a:lstStyle/>
          <a:p>
            <a:pPr algn="r" defTabSz="950973"/>
            <a:r>
              <a:rPr lang="en-US" sz="900" kern="0">
                <a:solidFill>
                  <a:schemeClr val="accent1">
                    <a:lumMod val="75000"/>
                    <a:lumOff val="25000"/>
                  </a:schemeClr>
                </a:solidFill>
                <a:latin typeface="Segoe UI Semibold" panose="020B0702040204020203" pitchFamily="34" charset="0"/>
                <a:ea typeface="MS PGothic" panose="020B0600070205080204" pitchFamily="34" charset="-128"/>
                <a:cs typeface="Segoe UI Semibold" panose="020B0702040204020203" pitchFamily="34" charset="0"/>
              </a:rPr>
              <a:t>Load files into data lake on a schedule</a:t>
            </a:r>
          </a:p>
        </p:txBody>
      </p:sp>
      <p:sp>
        <p:nvSpPr>
          <p:cNvPr id="211" name="TextBox 210">
            <a:extLst>
              <a:ext uri="{FF2B5EF4-FFF2-40B4-BE49-F238E27FC236}">
                <a16:creationId xmlns:a16="http://schemas.microsoft.com/office/drawing/2014/main" id="{8D114673-9126-4EEE-987B-68513085D97C}"/>
              </a:ext>
            </a:extLst>
          </p:cNvPr>
          <p:cNvSpPr txBox="1"/>
          <p:nvPr/>
        </p:nvSpPr>
        <p:spPr>
          <a:xfrm>
            <a:off x="6104936" y="3443321"/>
            <a:ext cx="1919626"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Data Flow Data Transformation</a:t>
            </a:r>
          </a:p>
        </p:txBody>
      </p:sp>
      <p:grpSp>
        <p:nvGrpSpPr>
          <p:cNvPr id="212" name="Group 211">
            <a:extLst>
              <a:ext uri="{FF2B5EF4-FFF2-40B4-BE49-F238E27FC236}">
                <a16:creationId xmlns:a16="http://schemas.microsoft.com/office/drawing/2014/main" id="{DA967C6F-11E6-4B41-B0AA-A50DD12AC22F}"/>
              </a:ext>
            </a:extLst>
          </p:cNvPr>
          <p:cNvGrpSpPr/>
          <p:nvPr/>
        </p:nvGrpSpPr>
        <p:grpSpPr>
          <a:xfrm>
            <a:off x="6714864" y="4256172"/>
            <a:ext cx="843652" cy="759523"/>
            <a:chOff x="2545988" y="6767311"/>
            <a:chExt cx="843652" cy="809189"/>
          </a:xfrm>
        </p:grpSpPr>
        <p:sp>
          <p:nvSpPr>
            <p:cNvPr id="213" name="TextBox 212">
              <a:extLst>
                <a:ext uri="{FF2B5EF4-FFF2-40B4-BE49-F238E27FC236}">
                  <a16:creationId xmlns:a16="http://schemas.microsoft.com/office/drawing/2014/main" id="{9E219C5B-7AF2-4D89-963B-F07A2B0CC260}"/>
                </a:ext>
              </a:extLst>
            </p:cNvPr>
            <p:cNvSpPr txBox="1"/>
            <p:nvPr/>
          </p:nvSpPr>
          <p:spPr>
            <a:xfrm>
              <a:off x="2545988" y="7207166"/>
              <a:ext cx="843652" cy="369334"/>
            </a:xfrm>
            <a:prstGeom prst="rect">
              <a:avLst/>
            </a:prstGeom>
          </p:spPr>
          <p:txBody>
            <a:bodyPr wrap="square">
              <a:spAutoFit/>
            </a:bodyPr>
            <a:lstStyle>
              <a:defPPr>
                <a:defRPr lang="en-US"/>
              </a:defPPr>
              <a:lvl1pPr defTabSz="950973">
                <a:defRPr sz="900" kern="0">
                  <a:latin typeface="Segoe UI Semibold" panose="020B0702040204020203" pitchFamily="34" charset="0"/>
                  <a:ea typeface="MS PGothic" panose="020B0600070205080204" pitchFamily="34" charset="-128"/>
                  <a:cs typeface="Segoe UI Semibold" panose="020B0702040204020203" pitchFamily="34" charset="0"/>
                </a:defRPr>
              </a:lvl1pPr>
            </a:lstStyle>
            <a:p>
              <a:pPr algn="ctr"/>
              <a:r>
                <a:rPr lang="en-US">
                  <a:solidFill>
                    <a:schemeClr val="accent1">
                      <a:lumMod val="75000"/>
                      <a:lumOff val="25000"/>
                    </a:schemeClr>
                  </a:solidFill>
                </a:rPr>
                <a:t>Azure Data Factory</a:t>
              </a:r>
            </a:p>
          </p:txBody>
        </p:sp>
        <p:pic>
          <p:nvPicPr>
            <p:cNvPr id="214" name="Picture 213">
              <a:extLst>
                <a:ext uri="{FF2B5EF4-FFF2-40B4-BE49-F238E27FC236}">
                  <a16:creationId xmlns:a16="http://schemas.microsoft.com/office/drawing/2014/main" id="{E9101230-9232-4818-8667-9AB19FC519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63013" y="6767311"/>
              <a:ext cx="409602" cy="409602"/>
            </a:xfrm>
            <a:prstGeom prst="rect">
              <a:avLst/>
            </a:prstGeom>
          </p:spPr>
        </p:pic>
      </p:grpSp>
      <p:sp>
        <p:nvSpPr>
          <p:cNvPr id="215" name="Rectangle: Rounded Corners 214">
            <a:extLst>
              <a:ext uri="{FF2B5EF4-FFF2-40B4-BE49-F238E27FC236}">
                <a16:creationId xmlns:a16="http://schemas.microsoft.com/office/drawing/2014/main" id="{ADD5C539-3FE9-44AA-A30B-4D81D40E9BFA}"/>
              </a:ext>
            </a:extLst>
          </p:cNvPr>
          <p:cNvSpPr/>
          <p:nvPr/>
        </p:nvSpPr>
        <p:spPr bwMode="auto">
          <a:xfrm>
            <a:off x="6626494" y="4166442"/>
            <a:ext cx="1015095" cy="1550241"/>
          </a:xfrm>
          <a:prstGeom prst="roundRect">
            <a:avLst>
              <a:gd name="adj" fmla="val 7862"/>
            </a:avLst>
          </a:prstGeom>
          <a:noFill/>
          <a:ln>
            <a:solidFill>
              <a:schemeClr val="accent2">
                <a:lumMod val="75000"/>
                <a:lumOff val="2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lumMod val="75000"/>
                  <a:lumOff val="25000"/>
                </a:schemeClr>
              </a:solidFill>
              <a:ea typeface="Segoe UI" pitchFamily="34" charset="0"/>
              <a:cs typeface="Segoe UI" pitchFamily="34" charset="0"/>
            </a:endParaRPr>
          </a:p>
        </p:txBody>
      </p:sp>
      <p:sp>
        <p:nvSpPr>
          <p:cNvPr id="217" name="Rectangle 216">
            <a:extLst>
              <a:ext uri="{FF2B5EF4-FFF2-40B4-BE49-F238E27FC236}">
                <a16:creationId xmlns:a16="http://schemas.microsoft.com/office/drawing/2014/main" id="{13A7BD60-064E-4AA3-AEBD-FA1E23708D3A}"/>
              </a:ext>
            </a:extLst>
          </p:cNvPr>
          <p:cNvSpPr/>
          <p:nvPr/>
        </p:nvSpPr>
        <p:spPr>
          <a:xfrm>
            <a:off x="5210309" y="4240063"/>
            <a:ext cx="1213283" cy="507831"/>
          </a:xfrm>
          <a:prstGeom prst="rect">
            <a:avLst/>
          </a:prstGeom>
        </p:spPr>
        <p:txBody>
          <a:bodyPr wrap="square">
            <a:spAutoFit/>
          </a:bodyPr>
          <a:lstStyle/>
          <a:p>
            <a:pPr algn="r" defTabSz="950973"/>
            <a:r>
              <a:rPr lang="en-US" sz="900" kern="0">
                <a:solidFill>
                  <a:schemeClr val="accent1">
                    <a:lumMod val="75000"/>
                    <a:lumOff val="25000"/>
                  </a:schemeClr>
                </a:solidFill>
                <a:latin typeface="Segoe UI Semibold" panose="020B0702040204020203" pitchFamily="34" charset="0"/>
                <a:ea typeface="MS PGothic" panose="020B0600070205080204" pitchFamily="34" charset="-128"/>
                <a:cs typeface="Segoe UI Semibold" panose="020B0702040204020203" pitchFamily="34" charset="0"/>
              </a:rPr>
              <a:t>Extract and transform relational data</a:t>
            </a:r>
          </a:p>
        </p:txBody>
      </p:sp>
      <p:sp>
        <p:nvSpPr>
          <p:cNvPr id="221" name="Rectangle: Rounded Corners 220">
            <a:extLst>
              <a:ext uri="{FF2B5EF4-FFF2-40B4-BE49-F238E27FC236}">
                <a16:creationId xmlns:a16="http://schemas.microsoft.com/office/drawing/2014/main" id="{5EF54CC2-A0F2-4F01-99AE-5A5E1E8A2B0F}"/>
              </a:ext>
            </a:extLst>
          </p:cNvPr>
          <p:cNvSpPr/>
          <p:nvPr/>
        </p:nvSpPr>
        <p:spPr bwMode="auto">
          <a:xfrm>
            <a:off x="9299208" y="3738230"/>
            <a:ext cx="997851" cy="1635321"/>
          </a:xfrm>
          <a:prstGeom prst="roundRect">
            <a:avLst/>
          </a:prstGeom>
          <a:noFill/>
          <a:ln>
            <a:solidFill>
              <a:schemeClr val="accent2">
                <a:lumMod val="75000"/>
                <a:lumOff val="2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accent1">
                  <a:lumMod val="75000"/>
                  <a:lumOff val="25000"/>
                </a:schemeClr>
              </a:solidFill>
              <a:ea typeface="Segoe UI" pitchFamily="34" charset="0"/>
              <a:cs typeface="Segoe UI" pitchFamily="34" charset="0"/>
            </a:endParaRPr>
          </a:p>
        </p:txBody>
      </p:sp>
      <p:sp>
        <p:nvSpPr>
          <p:cNvPr id="222" name="TextBox 221">
            <a:extLst>
              <a:ext uri="{FF2B5EF4-FFF2-40B4-BE49-F238E27FC236}">
                <a16:creationId xmlns:a16="http://schemas.microsoft.com/office/drawing/2014/main" id="{E95040F7-F916-4A4C-82D6-B7393E471EF6}"/>
              </a:ext>
            </a:extLst>
          </p:cNvPr>
          <p:cNvSpPr txBox="1"/>
          <p:nvPr/>
        </p:nvSpPr>
        <p:spPr>
          <a:xfrm>
            <a:off x="8870233" y="3309203"/>
            <a:ext cx="1749710" cy="517065"/>
          </a:xfrm>
          <a:prstGeom prst="rect">
            <a:avLst/>
          </a:prstGeom>
          <a:noFill/>
        </p:spPr>
        <p:txBody>
          <a:bodyPr wrap="none" lIns="182880" tIns="146304" rIns="182880" bIns="146304" rtlCol="0">
            <a:spAutoFit/>
          </a:bodyPr>
          <a:lstStyle/>
          <a:p>
            <a:pPr algn="ctr">
              <a:lnSpc>
                <a:spcPct val="90000"/>
              </a:lnSpc>
              <a:spcAft>
                <a:spcPts val="600"/>
              </a:spcAft>
            </a:pPr>
            <a:r>
              <a:rPr lang="en-US" sz="16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Serving storage</a:t>
            </a:r>
          </a:p>
        </p:txBody>
      </p:sp>
      <p:grpSp>
        <p:nvGrpSpPr>
          <p:cNvPr id="223" name="Group 222">
            <a:extLst>
              <a:ext uri="{FF2B5EF4-FFF2-40B4-BE49-F238E27FC236}">
                <a16:creationId xmlns:a16="http://schemas.microsoft.com/office/drawing/2014/main" id="{8C467012-9CE7-411A-891B-9B2DEDD4827B}"/>
              </a:ext>
            </a:extLst>
          </p:cNvPr>
          <p:cNvGrpSpPr/>
          <p:nvPr/>
        </p:nvGrpSpPr>
        <p:grpSpPr>
          <a:xfrm>
            <a:off x="9292410" y="4188010"/>
            <a:ext cx="1059215" cy="895166"/>
            <a:chOff x="9199165" y="3667879"/>
            <a:chExt cx="1059215" cy="895166"/>
          </a:xfrm>
        </p:grpSpPr>
        <p:pic>
          <p:nvPicPr>
            <p:cNvPr id="224" name="Picture 223">
              <a:extLst>
                <a:ext uri="{FF2B5EF4-FFF2-40B4-BE49-F238E27FC236}">
                  <a16:creationId xmlns:a16="http://schemas.microsoft.com/office/drawing/2014/main" id="{01B373F6-7B90-4B40-A405-405FAFE2B1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75722" y="3667879"/>
              <a:ext cx="495330" cy="495330"/>
            </a:xfrm>
            <a:prstGeom prst="rect">
              <a:avLst/>
            </a:prstGeom>
          </p:spPr>
        </p:pic>
        <p:sp>
          <p:nvSpPr>
            <p:cNvPr id="225" name="TextBox 224">
              <a:extLst>
                <a:ext uri="{FF2B5EF4-FFF2-40B4-BE49-F238E27FC236}">
                  <a16:creationId xmlns:a16="http://schemas.microsoft.com/office/drawing/2014/main" id="{0883FE39-6F97-4607-9112-6311092D7F5C}"/>
                </a:ext>
              </a:extLst>
            </p:cNvPr>
            <p:cNvSpPr txBox="1"/>
            <p:nvPr/>
          </p:nvSpPr>
          <p:spPr>
            <a:xfrm>
              <a:off x="9199165" y="4148902"/>
              <a:ext cx="1059215" cy="414143"/>
            </a:xfrm>
            <a:prstGeom prst="rect">
              <a:avLst/>
            </a:prstGeom>
            <a:noFill/>
          </p:spPr>
          <p:txBody>
            <a:bodyPr wrap="square" lIns="91440" tIns="143347" rIns="91440" bIns="143347" rtlCol="0">
              <a:spAutoFit/>
            </a:bodyPr>
            <a:lstStyle>
              <a:defPPr>
                <a:defRPr lang="en-US"/>
              </a:defPPr>
              <a:lvl1pPr defTabSz="913781">
                <a:lnSpc>
                  <a:spcPct val="90000"/>
                </a:lnSpc>
                <a:spcBef>
                  <a:spcPct val="0"/>
                </a:spcBef>
                <a:spcAft>
                  <a:spcPts val="588"/>
                </a:spcAft>
                <a:defRPr sz="1125" kern="0" spc="-29">
                  <a:gradFill>
                    <a:gsLst>
                      <a:gs pos="1250">
                        <a:schemeClr val="tx1"/>
                      </a:gs>
                      <a:gs pos="100000">
                        <a:schemeClr val="tx1"/>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sz="900">
                  <a:solidFill>
                    <a:schemeClr val="accent1">
                      <a:lumMod val="75000"/>
                      <a:lumOff val="25000"/>
                    </a:schemeClr>
                  </a:solidFill>
                  <a:latin typeface="Segoe UI Semibold" panose="020B0702040204020203" pitchFamily="34" charset="0"/>
                  <a:cs typeface="Segoe UI Semibold" panose="020B0702040204020203" pitchFamily="34" charset="0"/>
                </a:rPr>
                <a:t>Azure SQL DW </a:t>
              </a:r>
            </a:p>
          </p:txBody>
        </p:sp>
      </p:grpSp>
      <p:cxnSp>
        <p:nvCxnSpPr>
          <p:cNvPr id="226" name="Straight Arrow Connector 225">
            <a:extLst>
              <a:ext uri="{FF2B5EF4-FFF2-40B4-BE49-F238E27FC236}">
                <a16:creationId xmlns:a16="http://schemas.microsoft.com/office/drawing/2014/main" id="{5DCFB1DF-052E-41EC-A7A0-1020F2E78F61}"/>
              </a:ext>
            </a:extLst>
          </p:cNvPr>
          <p:cNvCxnSpPr>
            <a:cxnSpLocks/>
          </p:cNvCxnSpPr>
          <p:nvPr/>
        </p:nvCxnSpPr>
        <p:spPr>
          <a:xfrm flipV="1">
            <a:off x="7668766" y="4888210"/>
            <a:ext cx="1630442" cy="1"/>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7" name="Rectangle 226">
            <a:extLst>
              <a:ext uri="{FF2B5EF4-FFF2-40B4-BE49-F238E27FC236}">
                <a16:creationId xmlns:a16="http://schemas.microsoft.com/office/drawing/2014/main" id="{2DB3C6CA-1401-4580-9476-FC7DA4AB6901}"/>
              </a:ext>
            </a:extLst>
          </p:cNvPr>
          <p:cNvSpPr/>
          <p:nvPr/>
        </p:nvSpPr>
        <p:spPr>
          <a:xfrm>
            <a:off x="8003254" y="4160265"/>
            <a:ext cx="1213283" cy="646331"/>
          </a:xfrm>
          <a:prstGeom prst="rect">
            <a:avLst/>
          </a:prstGeom>
        </p:spPr>
        <p:txBody>
          <a:bodyPr wrap="square">
            <a:spAutoFit/>
          </a:bodyPr>
          <a:lstStyle/>
          <a:p>
            <a:pPr algn="r" defTabSz="950973"/>
            <a:r>
              <a:rPr lang="en-US" sz="900" kern="0">
                <a:solidFill>
                  <a:schemeClr val="accent1">
                    <a:lumMod val="75000"/>
                    <a:lumOff val="25000"/>
                  </a:schemeClr>
                </a:solidFill>
                <a:latin typeface="Segoe UI Semibold" panose="020B0702040204020203" pitchFamily="34" charset="0"/>
                <a:ea typeface="MS PGothic" panose="020B0600070205080204" pitchFamily="34" charset="-128"/>
                <a:cs typeface="Segoe UI Semibold" panose="020B0702040204020203" pitchFamily="34" charset="0"/>
              </a:rPr>
              <a:t>Load processed data into tables optimized for analytics</a:t>
            </a:r>
          </a:p>
        </p:txBody>
      </p:sp>
      <p:cxnSp>
        <p:nvCxnSpPr>
          <p:cNvPr id="228" name="Straight Arrow Connector 227">
            <a:extLst>
              <a:ext uri="{FF2B5EF4-FFF2-40B4-BE49-F238E27FC236}">
                <a16:creationId xmlns:a16="http://schemas.microsoft.com/office/drawing/2014/main" id="{71D9E6EA-1696-4C4D-8C8C-78A50139579E}"/>
              </a:ext>
            </a:extLst>
          </p:cNvPr>
          <p:cNvCxnSpPr>
            <a:cxnSpLocks/>
          </p:cNvCxnSpPr>
          <p:nvPr/>
        </p:nvCxnSpPr>
        <p:spPr>
          <a:xfrm>
            <a:off x="10297059" y="4845027"/>
            <a:ext cx="431826" cy="0"/>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0" name="Rectangle 229">
            <a:extLst>
              <a:ext uri="{FF2B5EF4-FFF2-40B4-BE49-F238E27FC236}">
                <a16:creationId xmlns:a16="http://schemas.microsoft.com/office/drawing/2014/main" id="{7E087D4C-FF99-41E7-9C6B-15C6B9387E55}"/>
              </a:ext>
            </a:extLst>
          </p:cNvPr>
          <p:cNvSpPr/>
          <p:nvPr/>
        </p:nvSpPr>
        <p:spPr>
          <a:xfrm>
            <a:off x="7668766" y="4925855"/>
            <a:ext cx="917344" cy="507831"/>
          </a:xfrm>
          <a:prstGeom prst="rect">
            <a:avLst/>
          </a:prstGeom>
        </p:spPr>
        <p:txBody>
          <a:bodyPr wrap="square">
            <a:spAutoFit/>
          </a:bodyPr>
          <a:lstStyle/>
          <a:p>
            <a:pPr defTabSz="950973"/>
            <a:r>
              <a:rPr lang="en-US" sz="900" kern="0">
                <a:solidFill>
                  <a:schemeClr val="accent1">
                    <a:lumMod val="75000"/>
                    <a:lumOff val="25000"/>
                  </a:schemeClr>
                </a:solidFill>
                <a:latin typeface="Segoe UI Semibold" panose="020B0702040204020203" pitchFamily="34" charset="0"/>
                <a:ea typeface="MS PGothic" panose="020B0600070205080204" pitchFamily="34" charset="-128"/>
                <a:cs typeface="Segoe UI Semibold" panose="020B0702040204020203" pitchFamily="34" charset="0"/>
              </a:rPr>
              <a:t>Clean and join disparate data</a:t>
            </a:r>
          </a:p>
        </p:txBody>
      </p:sp>
      <p:sp>
        <p:nvSpPr>
          <p:cNvPr id="233" name="TextBox 232">
            <a:extLst>
              <a:ext uri="{FF2B5EF4-FFF2-40B4-BE49-F238E27FC236}">
                <a16:creationId xmlns:a16="http://schemas.microsoft.com/office/drawing/2014/main" id="{EF85CE7D-7775-4AC1-91E1-AFB217907CEF}"/>
              </a:ext>
            </a:extLst>
          </p:cNvPr>
          <p:cNvSpPr txBox="1"/>
          <p:nvPr/>
        </p:nvSpPr>
        <p:spPr>
          <a:xfrm>
            <a:off x="110787" y="3196759"/>
            <a:ext cx="1504650" cy="233590"/>
          </a:xfrm>
          <a:prstGeom prst="rect">
            <a:avLst/>
          </a:prstGeom>
        </p:spPr>
        <p:txBody>
          <a:bodyPr wrap="square">
            <a:spAutoFit/>
          </a:bodyPr>
          <a:lstStyle>
            <a:defPPr>
              <a:defRPr lang="en-US"/>
            </a:defPPr>
            <a:lvl1pPr algn="ctr" defTabSz="932597">
              <a:defRPr sz="900" kern="0">
                <a:solidFill>
                  <a:schemeClr val="bg1">
                    <a:lumMod val="50000"/>
                  </a:schemeClr>
                </a:solidFill>
                <a:latin typeface="Segoe UI Semibold" panose="020B0702040204020203" pitchFamily="34" charset="0"/>
                <a:ea typeface="MS PGothic" panose="020B0600070205080204" pitchFamily="34" charset="-128"/>
                <a:cs typeface="Segoe UI Semibold" panose="020B0702040204020203" pitchFamily="34" charset="0"/>
              </a:defRPr>
            </a:lvl1pPr>
          </a:lstStyle>
          <a:p>
            <a:r>
              <a:rPr lang="en-US" sz="918">
                <a:solidFill>
                  <a:schemeClr val="accent1">
                    <a:lumMod val="75000"/>
                    <a:lumOff val="25000"/>
                  </a:schemeClr>
                </a:solidFill>
              </a:rPr>
              <a:t>Databases</a:t>
            </a:r>
          </a:p>
        </p:txBody>
      </p:sp>
      <p:pic>
        <p:nvPicPr>
          <p:cNvPr id="1026" name="Picture 2" descr="Image result for azure sql database logo">
            <a:extLst>
              <a:ext uri="{FF2B5EF4-FFF2-40B4-BE49-F238E27FC236}">
                <a16:creationId xmlns:a16="http://schemas.microsoft.com/office/drawing/2014/main" id="{2E67F1D6-0D68-4DA7-9E74-CCD32E9FDA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146" y="2489195"/>
            <a:ext cx="887449" cy="414143"/>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233">
            <a:extLst>
              <a:ext uri="{FF2B5EF4-FFF2-40B4-BE49-F238E27FC236}">
                <a16:creationId xmlns:a16="http://schemas.microsoft.com/office/drawing/2014/main" id="{7BECCB4F-A5C5-4543-A017-92C713824106}"/>
              </a:ext>
            </a:extLst>
          </p:cNvPr>
          <p:cNvPicPr>
            <a:picLocks noChangeAspect="1"/>
          </p:cNvPicPr>
          <p:nvPr/>
        </p:nvPicPr>
        <p:blipFill>
          <a:blip r:embed="rId10"/>
          <a:stretch>
            <a:fillRect/>
          </a:stretch>
        </p:blipFill>
        <p:spPr>
          <a:xfrm>
            <a:off x="602783" y="2083088"/>
            <a:ext cx="485775" cy="390525"/>
          </a:xfrm>
          <a:prstGeom prst="rect">
            <a:avLst/>
          </a:prstGeom>
        </p:spPr>
      </p:pic>
      <p:pic>
        <p:nvPicPr>
          <p:cNvPr id="1030" name="Picture 6" descr="Oracle Database Oracle Corporation PostgreSQL Relational database management system - oracle logo">
            <a:extLst>
              <a:ext uri="{FF2B5EF4-FFF2-40B4-BE49-F238E27FC236}">
                <a16:creationId xmlns:a16="http://schemas.microsoft.com/office/drawing/2014/main" id="{081854C8-AD1E-4AE0-A2B8-D81D7F7853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3613" y="2273766"/>
            <a:ext cx="524637" cy="501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ysql logo">
            <a:extLst>
              <a:ext uri="{FF2B5EF4-FFF2-40B4-BE49-F238E27FC236}">
                <a16:creationId xmlns:a16="http://schemas.microsoft.com/office/drawing/2014/main" id="{D660BE05-C314-4C24-A808-AD291804E3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171" y="2644871"/>
            <a:ext cx="742867" cy="515039"/>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36">
            <a:extLst>
              <a:ext uri="{FF2B5EF4-FFF2-40B4-BE49-F238E27FC236}">
                <a16:creationId xmlns:a16="http://schemas.microsoft.com/office/drawing/2014/main" id="{2FD04920-004B-4676-ACDB-5DE57B31EBC1}"/>
              </a:ext>
            </a:extLst>
          </p:cNvPr>
          <p:cNvPicPr>
            <a:picLocks noChangeAspect="1"/>
          </p:cNvPicPr>
          <p:nvPr/>
        </p:nvPicPr>
        <p:blipFill>
          <a:blip r:embed="rId13"/>
          <a:stretch>
            <a:fillRect/>
          </a:stretch>
        </p:blipFill>
        <p:spPr>
          <a:xfrm>
            <a:off x="10835989" y="2949002"/>
            <a:ext cx="981075" cy="800100"/>
          </a:xfrm>
          <a:prstGeom prst="rect">
            <a:avLst/>
          </a:prstGeom>
        </p:spPr>
      </p:pic>
      <p:cxnSp>
        <p:nvCxnSpPr>
          <p:cNvPr id="208" name="Straight Arrow Connector 207">
            <a:extLst>
              <a:ext uri="{FF2B5EF4-FFF2-40B4-BE49-F238E27FC236}">
                <a16:creationId xmlns:a16="http://schemas.microsoft.com/office/drawing/2014/main" id="{2C929858-4BD0-4B27-A64F-EFD1C5B2FBBE}"/>
              </a:ext>
            </a:extLst>
          </p:cNvPr>
          <p:cNvCxnSpPr>
            <a:cxnSpLocks/>
          </p:cNvCxnSpPr>
          <p:nvPr/>
        </p:nvCxnSpPr>
        <p:spPr>
          <a:xfrm>
            <a:off x="4677198" y="4839755"/>
            <a:ext cx="1949297" cy="5272"/>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5075FAFB-D76E-4402-9A96-17BC7C433414}"/>
              </a:ext>
            </a:extLst>
          </p:cNvPr>
          <p:cNvCxnSpPr/>
          <p:nvPr/>
        </p:nvCxnSpPr>
        <p:spPr>
          <a:xfrm>
            <a:off x="2117456" y="5828959"/>
            <a:ext cx="8179603" cy="0"/>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55C00446-5110-461B-B1EB-579F1B780E83}"/>
              </a:ext>
            </a:extLst>
          </p:cNvPr>
          <p:cNvSpPr txBox="1"/>
          <p:nvPr/>
        </p:nvSpPr>
        <p:spPr>
          <a:xfrm>
            <a:off x="2444827" y="5888831"/>
            <a:ext cx="754682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b="1">
                <a:gradFill>
                  <a:gsLst>
                    <a:gs pos="2917">
                      <a:schemeClr val="tx1"/>
                    </a:gs>
                    <a:gs pos="30000">
                      <a:schemeClr val="tx1"/>
                    </a:gs>
                  </a:gsLst>
                  <a:lin ang="5400000" scaled="0"/>
                </a:gradFill>
              </a:rPr>
              <a:t>Scheduled &amp; orchestrated by ADF</a:t>
            </a:r>
          </a:p>
        </p:txBody>
      </p:sp>
      <p:grpSp>
        <p:nvGrpSpPr>
          <p:cNvPr id="117" name="Group 116">
            <a:extLst>
              <a:ext uri="{FF2B5EF4-FFF2-40B4-BE49-F238E27FC236}">
                <a16:creationId xmlns:a16="http://schemas.microsoft.com/office/drawing/2014/main" id="{6CDAFD47-DB11-45B4-8DE8-BDF58A27471C}"/>
              </a:ext>
            </a:extLst>
          </p:cNvPr>
          <p:cNvGrpSpPr/>
          <p:nvPr/>
        </p:nvGrpSpPr>
        <p:grpSpPr>
          <a:xfrm>
            <a:off x="6626210" y="4978384"/>
            <a:ext cx="854189" cy="697260"/>
            <a:chOff x="6819102" y="3453071"/>
            <a:chExt cx="1072730" cy="882881"/>
          </a:xfrm>
        </p:grpSpPr>
        <p:sp>
          <p:nvSpPr>
            <p:cNvPr id="207" name="Rectangle 206">
              <a:extLst>
                <a:ext uri="{FF2B5EF4-FFF2-40B4-BE49-F238E27FC236}">
                  <a16:creationId xmlns:a16="http://schemas.microsoft.com/office/drawing/2014/main" id="{460DA3AC-7B7D-46DF-9E96-165603D2B537}"/>
                </a:ext>
              </a:extLst>
            </p:cNvPr>
            <p:cNvSpPr/>
            <p:nvPr/>
          </p:nvSpPr>
          <p:spPr>
            <a:xfrm>
              <a:off x="6819102" y="4105120"/>
              <a:ext cx="1072730" cy="230832"/>
            </a:xfrm>
            <a:prstGeom prst="rect">
              <a:avLst/>
            </a:prstGeom>
          </p:spPr>
          <p:txBody>
            <a:bodyPr wrap="none">
              <a:spAutoFit/>
            </a:bodyPr>
            <a:lstStyle/>
            <a:p>
              <a:pPr defTabSz="950973"/>
              <a:r>
                <a:rPr lang="en-US" sz="900" kern="0">
                  <a:solidFill>
                    <a:schemeClr val="accent1">
                      <a:lumMod val="75000"/>
                      <a:lumOff val="25000"/>
                    </a:schemeClr>
                  </a:solidFill>
                  <a:latin typeface="Segoe UI Semibold" panose="020B0702040204020203" pitchFamily="34" charset="0"/>
                  <a:ea typeface="MS PGothic" panose="020B0600070205080204" pitchFamily="34" charset="-128"/>
                  <a:cs typeface="Segoe UI Semibold" panose="020B0702040204020203" pitchFamily="34" charset="0"/>
                </a:rPr>
                <a:t>Azure Databricks</a:t>
              </a:r>
            </a:p>
          </p:txBody>
        </p:sp>
        <p:pic>
          <p:nvPicPr>
            <p:cNvPr id="209" name="Picture 208">
              <a:extLst>
                <a:ext uri="{FF2B5EF4-FFF2-40B4-BE49-F238E27FC236}">
                  <a16:creationId xmlns:a16="http://schemas.microsoft.com/office/drawing/2014/main" id="{2B6A9DAE-435D-47EF-9A5B-54ED98B9D8A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08065" y="3453071"/>
              <a:ext cx="670390" cy="673651"/>
            </a:xfrm>
            <a:prstGeom prst="rect">
              <a:avLst/>
            </a:prstGeom>
          </p:spPr>
        </p:pic>
      </p:grpSp>
    </p:spTree>
    <p:extLst>
      <p:ext uri="{BB962C8B-B14F-4D97-AF65-F5344CB8AC3E}">
        <p14:creationId xmlns:p14="http://schemas.microsoft.com/office/powerpoint/2010/main" val="34018400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D28A8-17B8-4FBA-9923-736A3173E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177" y="429792"/>
            <a:ext cx="8264491" cy="4848539"/>
          </a:xfrm>
          <a:prstGeom prst="rect">
            <a:avLst/>
          </a:prstGeom>
        </p:spPr>
      </p:pic>
      <p:sp>
        <p:nvSpPr>
          <p:cNvPr id="4" name="TextBox 3">
            <a:extLst>
              <a:ext uri="{FF2B5EF4-FFF2-40B4-BE49-F238E27FC236}">
                <a16:creationId xmlns:a16="http://schemas.microsoft.com/office/drawing/2014/main" id="{61DA63D1-1498-4BC9-884E-7B9FA8B9AD51}"/>
              </a:ext>
            </a:extLst>
          </p:cNvPr>
          <p:cNvSpPr txBox="1"/>
          <p:nvPr/>
        </p:nvSpPr>
        <p:spPr>
          <a:xfrm>
            <a:off x="8568126" y="536503"/>
            <a:ext cx="3344380" cy="4635115"/>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Design code-free ETL workflows</a:t>
            </a:r>
          </a:p>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Copy data from on-prem, other clouds and Azure</a:t>
            </a:r>
          </a:p>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Stage data for transformation</a:t>
            </a:r>
          </a:p>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Build visual data transformations</a:t>
            </a:r>
          </a:p>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Schedule triggers for your pipeline execution</a:t>
            </a:r>
          </a:p>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Monitor processes and configure alerts</a:t>
            </a:r>
          </a:p>
          <a:p>
            <a:pPr marL="342900" indent="-342900">
              <a:lnSpc>
                <a:spcPct val="90000"/>
              </a:lnSpc>
              <a:spcAft>
                <a:spcPts val="600"/>
              </a:spcAft>
              <a:buFont typeface="Arial" panose="020B0604020202020204" pitchFamily="34" charset="0"/>
              <a:buChar char="•"/>
            </a:pPr>
            <a:r>
              <a:rPr lang="en-US" sz="2000">
                <a:gradFill>
                  <a:gsLst>
                    <a:gs pos="2917">
                      <a:schemeClr val="tx1"/>
                    </a:gs>
                    <a:gs pos="30000">
                      <a:schemeClr val="tx1"/>
                    </a:gs>
                  </a:gsLst>
                  <a:lin ang="5400000" scaled="0"/>
                </a:gradFill>
              </a:rPr>
              <a:t>All within ADF</a:t>
            </a:r>
          </a:p>
        </p:txBody>
      </p:sp>
      <p:pic>
        <p:nvPicPr>
          <p:cNvPr id="6" name="Picture 5">
            <a:extLst>
              <a:ext uri="{FF2B5EF4-FFF2-40B4-BE49-F238E27FC236}">
                <a16:creationId xmlns:a16="http://schemas.microsoft.com/office/drawing/2014/main" id="{3B5DC6AA-94F1-4FB8-A4FB-4E3416896C8F}"/>
              </a:ext>
            </a:extLst>
          </p:cNvPr>
          <p:cNvPicPr>
            <a:picLocks noChangeAspect="1"/>
          </p:cNvPicPr>
          <p:nvPr/>
        </p:nvPicPr>
        <p:blipFill>
          <a:blip r:embed="rId3"/>
          <a:stretch>
            <a:fillRect/>
          </a:stretch>
        </p:blipFill>
        <p:spPr>
          <a:xfrm>
            <a:off x="2572469" y="1126351"/>
            <a:ext cx="5856875" cy="1612669"/>
          </a:xfrm>
          <a:prstGeom prst="rect">
            <a:avLst/>
          </a:prstGeom>
        </p:spPr>
      </p:pic>
    </p:spTree>
    <p:extLst>
      <p:ext uri="{BB962C8B-B14F-4D97-AF65-F5344CB8AC3E}">
        <p14:creationId xmlns:p14="http://schemas.microsoft.com/office/powerpoint/2010/main" val="20217816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56E16-8D12-46EA-8B83-0DDD9975E942}"/>
              </a:ext>
            </a:extLst>
          </p:cNvPr>
          <p:cNvSpPr>
            <a:spLocks noGrp="1"/>
          </p:cNvSpPr>
          <p:nvPr>
            <p:ph type="title"/>
          </p:nvPr>
        </p:nvSpPr>
        <p:spPr/>
        <p:txBody>
          <a:bodyPr/>
          <a:lstStyle/>
          <a:p>
            <a:r>
              <a:rPr lang="en-US" dirty="0"/>
              <a:t>ADF Components</a:t>
            </a:r>
          </a:p>
        </p:txBody>
      </p:sp>
    </p:spTree>
    <p:extLst>
      <p:ext uri="{BB962C8B-B14F-4D97-AF65-F5344CB8AC3E}">
        <p14:creationId xmlns:p14="http://schemas.microsoft.com/office/powerpoint/2010/main" val="363125372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A82C-972D-4A95-89F1-D002F423D795}"/>
              </a:ext>
            </a:extLst>
          </p:cNvPr>
          <p:cNvSpPr>
            <a:spLocks noGrp="1"/>
          </p:cNvSpPr>
          <p:nvPr>
            <p:ph type="title"/>
          </p:nvPr>
        </p:nvSpPr>
        <p:spPr/>
        <p:txBody>
          <a:bodyPr/>
          <a:lstStyle/>
          <a:p>
            <a:r>
              <a:rPr lang="en-US" dirty="0"/>
              <a:t>Pipeline</a:t>
            </a:r>
          </a:p>
        </p:txBody>
      </p:sp>
      <p:sp>
        <p:nvSpPr>
          <p:cNvPr id="3" name="Content Placeholder 2">
            <a:extLst>
              <a:ext uri="{FF2B5EF4-FFF2-40B4-BE49-F238E27FC236}">
                <a16:creationId xmlns:a16="http://schemas.microsoft.com/office/drawing/2014/main" id="{0AC68F69-2215-4FDE-8169-53417A41BE5D}"/>
              </a:ext>
            </a:extLst>
          </p:cNvPr>
          <p:cNvSpPr>
            <a:spLocks noGrp="1"/>
          </p:cNvSpPr>
          <p:nvPr>
            <p:ph sz="quarter" idx="10"/>
          </p:nvPr>
        </p:nvSpPr>
        <p:spPr>
          <a:xfrm>
            <a:off x="596712" y="1463669"/>
            <a:ext cx="11238194" cy="2973122"/>
          </a:xfrm>
        </p:spPr>
        <p:txBody>
          <a:bodyPr/>
          <a:lstStyle/>
          <a:p>
            <a:r>
              <a:rPr lang="en-US" sz="2800" dirty="0"/>
              <a:t>Logical grouping of activities that performs a unit of work</a:t>
            </a:r>
          </a:p>
          <a:p>
            <a:pPr lvl="1"/>
            <a:r>
              <a:rPr lang="en-US" sz="2000" dirty="0"/>
              <a:t>What gets run by a data factory</a:t>
            </a:r>
          </a:p>
          <a:p>
            <a:pPr lvl="1"/>
            <a:r>
              <a:rPr lang="en-US" sz="2000" dirty="0"/>
              <a:t>Activities can be run sequentially or in parallel</a:t>
            </a:r>
          </a:p>
          <a:p>
            <a:r>
              <a:rPr lang="en-US" sz="2800" dirty="0"/>
              <a:t>Data factory can have one or more pipelines</a:t>
            </a:r>
          </a:p>
          <a:p>
            <a:r>
              <a:rPr lang="en-US" sz="2800" dirty="0"/>
              <a:t>Ex: a pipeline can ingest data from S3 to ADLS (Copy activity), and then on success run a Data Flow transforming the data and writing it to a SQL DB (Data Flow activity)</a:t>
            </a:r>
          </a:p>
        </p:txBody>
      </p:sp>
      <p:pic>
        <p:nvPicPr>
          <p:cNvPr id="6" name="Picture 5">
            <a:extLst>
              <a:ext uri="{FF2B5EF4-FFF2-40B4-BE49-F238E27FC236}">
                <a16:creationId xmlns:a16="http://schemas.microsoft.com/office/drawing/2014/main" id="{B0DA0ED8-D073-46AA-905B-78E5A9807ECF}"/>
              </a:ext>
            </a:extLst>
          </p:cNvPr>
          <p:cNvPicPr>
            <a:picLocks noChangeAspect="1"/>
          </p:cNvPicPr>
          <p:nvPr/>
        </p:nvPicPr>
        <p:blipFill>
          <a:blip r:embed="rId2"/>
          <a:stretch>
            <a:fillRect/>
          </a:stretch>
        </p:blipFill>
        <p:spPr>
          <a:xfrm>
            <a:off x="2706871" y="4590149"/>
            <a:ext cx="7209252" cy="1943195"/>
          </a:xfrm>
          <a:prstGeom prst="rect">
            <a:avLst/>
          </a:prstGeom>
        </p:spPr>
      </p:pic>
    </p:spTree>
    <p:extLst>
      <p:ext uri="{BB962C8B-B14F-4D97-AF65-F5344CB8AC3E}">
        <p14:creationId xmlns:p14="http://schemas.microsoft.com/office/powerpoint/2010/main" val="26895497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835C-F071-4701-90BF-EDEDBD92308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9E67E018-3DCE-42A2-9E6F-2D6B9A1B6EF2}"/>
              </a:ext>
            </a:extLst>
          </p:cNvPr>
          <p:cNvSpPr>
            <a:spLocks noGrp="1"/>
          </p:cNvSpPr>
          <p:nvPr>
            <p:ph sz="quarter" idx="10"/>
          </p:nvPr>
        </p:nvSpPr>
        <p:spPr>
          <a:xfrm>
            <a:off x="596712" y="1463668"/>
            <a:ext cx="11238194" cy="4438138"/>
          </a:xfrm>
        </p:spPr>
        <p:txBody>
          <a:bodyPr/>
          <a:lstStyle/>
          <a:p>
            <a:r>
              <a:rPr lang="en-US" dirty="0"/>
              <a:t>A processing step in a pipeline</a:t>
            </a:r>
          </a:p>
          <a:p>
            <a:pPr lvl="1"/>
            <a:r>
              <a:rPr lang="en-US" dirty="0"/>
              <a:t>Ex: Copy activity to copy data from one data store to another data store</a:t>
            </a:r>
          </a:p>
          <a:p>
            <a:pPr lvl="1"/>
            <a:r>
              <a:rPr lang="en-US" dirty="0"/>
              <a:t>Ex: Hive activity to run a Hive query on an Azure HDInsight cluster, to transform or analyze your data. </a:t>
            </a:r>
          </a:p>
          <a:p>
            <a:r>
              <a:rPr lang="en-US" dirty="0"/>
              <a:t>Three categories of activities:</a:t>
            </a:r>
          </a:p>
          <a:p>
            <a:pPr lvl="1"/>
            <a:r>
              <a:rPr lang="en-US" dirty="0"/>
              <a:t>Data movement (Copy and Data Flow)</a:t>
            </a:r>
          </a:p>
          <a:p>
            <a:pPr lvl="1"/>
            <a:r>
              <a:rPr lang="en-US" dirty="0"/>
              <a:t>Data transformation (Data Flow, Notebook, HDInsight, </a:t>
            </a:r>
            <a:r>
              <a:rPr lang="en-US" dirty="0" err="1"/>
              <a:t>etc</a:t>
            </a:r>
            <a:r>
              <a:rPr lang="en-US" dirty="0"/>
              <a:t>)</a:t>
            </a:r>
          </a:p>
          <a:p>
            <a:pPr lvl="1"/>
            <a:r>
              <a:rPr lang="en-US" dirty="0"/>
              <a:t>Control flow (Lookup, For Each, Get Metadata, </a:t>
            </a:r>
            <a:r>
              <a:rPr lang="en-US" dirty="0" err="1"/>
              <a:t>etc</a:t>
            </a:r>
            <a:r>
              <a:rPr lang="en-US" dirty="0"/>
              <a:t>)</a:t>
            </a:r>
          </a:p>
        </p:txBody>
      </p:sp>
    </p:spTree>
    <p:extLst>
      <p:ext uri="{BB962C8B-B14F-4D97-AF65-F5344CB8AC3E}">
        <p14:creationId xmlns:p14="http://schemas.microsoft.com/office/powerpoint/2010/main" val="178802200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B596-4532-4E77-A1A5-E8D3FC72A7B2}"/>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a16="http://schemas.microsoft.com/office/drawing/2014/main" id="{4F47EBDD-156E-43CB-804D-245CE2C251F6}"/>
              </a:ext>
            </a:extLst>
          </p:cNvPr>
          <p:cNvSpPr>
            <a:spLocks noGrp="1"/>
          </p:cNvSpPr>
          <p:nvPr>
            <p:ph sz="quarter" idx="10"/>
          </p:nvPr>
        </p:nvSpPr>
        <p:spPr>
          <a:xfrm>
            <a:off x="596711" y="1463670"/>
            <a:ext cx="5621526" cy="5269135"/>
          </a:xfrm>
        </p:spPr>
        <p:txBody>
          <a:bodyPr/>
          <a:lstStyle/>
          <a:p>
            <a:r>
              <a:rPr lang="en-US" sz="2800" dirty="0"/>
              <a:t>Data structures within the data stores (connectors)</a:t>
            </a:r>
          </a:p>
          <a:p>
            <a:r>
              <a:rPr lang="en-US" sz="2800" dirty="0"/>
              <a:t>Point to or reference the data you want to use in your activities as inputs or outputs</a:t>
            </a:r>
          </a:p>
          <a:p>
            <a:pPr lvl="1"/>
            <a:r>
              <a:rPr lang="en-US" sz="2000" dirty="0"/>
              <a:t>Physical representation of the data in the store</a:t>
            </a:r>
          </a:p>
          <a:p>
            <a:r>
              <a:rPr lang="en-US" sz="2800" dirty="0"/>
              <a:t>Associated with a linked service</a:t>
            </a:r>
          </a:p>
          <a:p>
            <a:pPr lvl="1"/>
            <a:r>
              <a:rPr lang="en-US" sz="2000" dirty="0"/>
              <a:t>Many datasets can point to single linked service</a:t>
            </a:r>
          </a:p>
          <a:p>
            <a:r>
              <a:rPr lang="en-US" sz="2800" dirty="0"/>
              <a:t>Referenced by activities</a:t>
            </a:r>
          </a:p>
          <a:p>
            <a:pPr lvl="1"/>
            <a:r>
              <a:rPr lang="en-US" sz="2000" dirty="0"/>
              <a:t>Ex: Copy has source/sink datasets</a:t>
            </a:r>
          </a:p>
          <a:p>
            <a:pPr marL="0" indent="0">
              <a:buNone/>
            </a:pPr>
            <a:endParaRPr lang="en-US" sz="2800" dirty="0"/>
          </a:p>
        </p:txBody>
      </p:sp>
      <p:pic>
        <p:nvPicPr>
          <p:cNvPr id="4" name="Picture 3">
            <a:extLst>
              <a:ext uri="{FF2B5EF4-FFF2-40B4-BE49-F238E27FC236}">
                <a16:creationId xmlns:a16="http://schemas.microsoft.com/office/drawing/2014/main" id="{DCC558B5-E7C0-41A8-9119-00412F7FA232}"/>
              </a:ext>
            </a:extLst>
          </p:cNvPr>
          <p:cNvPicPr>
            <a:picLocks noChangeAspect="1"/>
          </p:cNvPicPr>
          <p:nvPr/>
        </p:nvPicPr>
        <p:blipFill>
          <a:blip r:embed="rId2"/>
          <a:stretch>
            <a:fillRect/>
          </a:stretch>
        </p:blipFill>
        <p:spPr>
          <a:xfrm>
            <a:off x="6861609" y="1463668"/>
            <a:ext cx="4977117" cy="3515915"/>
          </a:xfrm>
          <a:prstGeom prst="rect">
            <a:avLst/>
          </a:prstGeom>
        </p:spPr>
      </p:pic>
    </p:spTree>
    <p:extLst>
      <p:ext uri="{BB962C8B-B14F-4D97-AF65-F5344CB8AC3E}">
        <p14:creationId xmlns:p14="http://schemas.microsoft.com/office/powerpoint/2010/main" val="1791461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7773-6C27-4512-A18C-8EF246F5B4F7}"/>
              </a:ext>
            </a:extLst>
          </p:cNvPr>
          <p:cNvSpPr>
            <a:spLocks noGrp="1"/>
          </p:cNvSpPr>
          <p:nvPr>
            <p:ph type="title"/>
          </p:nvPr>
        </p:nvSpPr>
        <p:spPr/>
        <p:txBody>
          <a:bodyPr/>
          <a:lstStyle/>
          <a:p>
            <a:r>
              <a:rPr lang="en-US" dirty="0"/>
              <a:t>Linked Services</a:t>
            </a:r>
          </a:p>
        </p:txBody>
      </p:sp>
      <p:sp>
        <p:nvSpPr>
          <p:cNvPr id="3" name="Content Placeholder 2">
            <a:extLst>
              <a:ext uri="{FF2B5EF4-FFF2-40B4-BE49-F238E27FC236}">
                <a16:creationId xmlns:a16="http://schemas.microsoft.com/office/drawing/2014/main" id="{73393B0A-9D91-46A8-86EA-41F06B4F3F87}"/>
              </a:ext>
            </a:extLst>
          </p:cNvPr>
          <p:cNvSpPr>
            <a:spLocks noGrp="1"/>
          </p:cNvSpPr>
          <p:nvPr>
            <p:ph sz="quarter" idx="10"/>
          </p:nvPr>
        </p:nvSpPr>
        <p:spPr>
          <a:xfrm>
            <a:off x="596712" y="1463669"/>
            <a:ext cx="11238194" cy="5570756"/>
          </a:xfrm>
        </p:spPr>
        <p:txBody>
          <a:bodyPr/>
          <a:lstStyle/>
          <a:p>
            <a:r>
              <a:rPr lang="en-US" sz="2800" dirty="0"/>
              <a:t>Define the connection to a data source</a:t>
            </a:r>
          </a:p>
          <a:p>
            <a:r>
              <a:rPr lang="en-US" sz="2800" dirty="0"/>
              <a:t>The connection information that's needed for Data Factory to connect to external resources</a:t>
            </a:r>
          </a:p>
          <a:p>
            <a:pPr lvl="1"/>
            <a:r>
              <a:rPr lang="en-US" sz="2000" dirty="0"/>
              <a:t>Ex: Azure Blob Storage linked service uses connection string stored in Key Vault (another linked service) to connect to the storage account</a:t>
            </a:r>
          </a:p>
          <a:p>
            <a:r>
              <a:rPr lang="en-US" sz="2800" dirty="0"/>
              <a:t>90+ connectors</a:t>
            </a:r>
          </a:p>
          <a:p>
            <a:r>
              <a:rPr lang="en-US" sz="2800" dirty="0"/>
              <a:t>Two types:</a:t>
            </a:r>
          </a:p>
          <a:p>
            <a:pPr lvl="1"/>
            <a:r>
              <a:rPr lang="en-US" sz="2000" dirty="0"/>
              <a:t>Represent a </a:t>
            </a:r>
            <a:r>
              <a:rPr lang="en-US" sz="2000" b="1" dirty="0"/>
              <a:t>data store</a:t>
            </a:r>
            <a:r>
              <a:rPr lang="en-US" sz="2000" dirty="0"/>
              <a:t> </a:t>
            </a:r>
          </a:p>
          <a:p>
            <a:pPr lvl="2"/>
            <a:r>
              <a:rPr lang="en-US" sz="1800" dirty="0"/>
              <a:t>Ex: on-premises SQL Server database, Oracle database, file share, Azure blob storage account, </a:t>
            </a:r>
            <a:r>
              <a:rPr lang="en-US" sz="1800" dirty="0" err="1"/>
              <a:t>etc</a:t>
            </a:r>
            <a:endParaRPr lang="en-US" sz="1800" dirty="0"/>
          </a:p>
          <a:p>
            <a:pPr lvl="2"/>
            <a:r>
              <a:rPr lang="en-US" sz="1800" dirty="0"/>
              <a:t>See </a:t>
            </a:r>
            <a:r>
              <a:rPr lang="en-US" sz="1800" u="sng" dirty="0">
                <a:hlinkClick r:id="rId2"/>
              </a:rPr>
              <a:t>list of connectors </a:t>
            </a:r>
            <a:endParaRPr lang="en-US" sz="1800" u="sng" dirty="0"/>
          </a:p>
          <a:p>
            <a:pPr lvl="1"/>
            <a:r>
              <a:rPr lang="en-US" sz="2000" dirty="0"/>
              <a:t>Represent a </a:t>
            </a:r>
            <a:r>
              <a:rPr lang="en-US" sz="2000" b="1" dirty="0"/>
              <a:t>compute resource</a:t>
            </a:r>
            <a:r>
              <a:rPr lang="en-US" sz="2000" dirty="0"/>
              <a:t> that can host the execution of an activity.</a:t>
            </a:r>
          </a:p>
          <a:p>
            <a:pPr lvl="2"/>
            <a:r>
              <a:rPr lang="en-US" sz="1800" dirty="0"/>
              <a:t>Ex: the </a:t>
            </a:r>
            <a:r>
              <a:rPr lang="en-US" sz="1800" dirty="0" err="1"/>
              <a:t>HDInsightHive</a:t>
            </a:r>
            <a:r>
              <a:rPr lang="en-US" sz="1800" dirty="0"/>
              <a:t> activity runs on an HDInsight Hadoop cluster</a:t>
            </a:r>
          </a:p>
          <a:p>
            <a:pPr lvl="2"/>
            <a:r>
              <a:rPr lang="en-US" sz="1800" dirty="0"/>
              <a:t>See </a:t>
            </a:r>
            <a:r>
              <a:rPr lang="en-US" sz="1800" u="sng" dirty="0">
                <a:hlinkClick r:id="rId3"/>
              </a:rPr>
              <a:t>full list of compute environments data</a:t>
            </a:r>
            <a:endParaRPr lang="en-US" sz="1800" dirty="0"/>
          </a:p>
          <a:p>
            <a:endParaRPr lang="en-US" sz="2800" dirty="0"/>
          </a:p>
        </p:txBody>
      </p:sp>
    </p:spTree>
    <p:extLst>
      <p:ext uri="{BB962C8B-B14F-4D97-AF65-F5344CB8AC3E}">
        <p14:creationId xmlns:p14="http://schemas.microsoft.com/office/powerpoint/2010/main" val="2728948696"/>
      </p:ext>
    </p:extLst>
  </p:cSld>
  <p:clrMapOvr>
    <a:masterClrMapping/>
  </p:clrMapOvr>
  <p:transition spd="med">
    <p:fade/>
  </p:transition>
</p:sld>
</file>

<file path=ppt/theme/theme1.xml><?xml version="1.0" encoding="utf-8"?>
<a:theme xmlns:a="http://schemas.openxmlformats.org/drawingml/2006/main" name="5-50113_Microsoft_Ready_Light_Template">
  <a:themeElements>
    <a:clrScheme name="Microsoft Ready Light">
      <a:dk1>
        <a:srgbClr val="353535"/>
      </a:dk1>
      <a:lt1>
        <a:srgbClr val="FFFFFF"/>
      </a:lt1>
      <a:dk2>
        <a:srgbClr val="002050"/>
      </a:dk2>
      <a:lt2>
        <a:srgbClr val="E6E6E6"/>
      </a:lt2>
      <a:accent1>
        <a:srgbClr val="002050"/>
      </a:accent1>
      <a:accent2>
        <a:srgbClr val="00188F"/>
      </a:accent2>
      <a:accent3>
        <a:srgbClr val="0078D7"/>
      </a:accent3>
      <a:accent4>
        <a:srgbClr val="00BCF2"/>
      </a:accent4>
      <a:accent5>
        <a:srgbClr val="00B294"/>
      </a:accent5>
      <a:accent6>
        <a:srgbClr val="BAD80A"/>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Ready_Template_16x9.potx" id="{73CD10E5-6BB9-40C7-89C8-F0CB96ABC0CF}" vid="{54E896AB-26A2-40C9-9B4F-5BD4E8E2E7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7F68BC7D9FC7438CF1E32A1BC63FD5" ma:contentTypeVersion="19" ma:contentTypeDescription="Create a new document." ma:contentTypeScope="" ma:versionID="ac321917fd991a215001b42cd1ec8c53">
  <xsd:schema xmlns:xsd="http://www.w3.org/2001/XMLSchema" xmlns:xs="http://www.w3.org/2001/XMLSchema" xmlns:p="http://schemas.microsoft.com/office/2006/metadata/properties" xmlns:ns1="http://schemas.microsoft.com/sharepoint/v3" xmlns:ns3="5f77c4ff-7171-480e-bd3d-41efcfb123d6" xmlns:ns4="ab489721-a33b-4e75-a8ba-9e9df3ad0947" targetNamespace="http://schemas.microsoft.com/office/2006/metadata/properties" ma:root="true" ma:fieldsID="27998c273e18f68dadd0cb63f359ea3f" ns1:_="" ns3:_="" ns4:_="">
    <xsd:import namespace="http://schemas.microsoft.com/sharepoint/v3"/>
    <xsd:import namespace="5f77c4ff-7171-480e-bd3d-41efcfb123d6"/>
    <xsd:import namespace="ab489721-a33b-4e75-a8ba-9e9df3ad0947"/>
    <xsd:element name="properties">
      <xsd:complexType>
        <xsd:sequence>
          <xsd:element name="documentManagement">
            <xsd:complexType>
              <xsd:all>
                <xsd:element ref="ns3:SharedWithDetails" minOccurs="0"/>
                <xsd:element ref="ns3:SharedWithUser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_STS_x0020_Hashtags" minOccurs="0"/>
                <xsd:element ref="ns3:_STS_x0020_AppliedHashtags" minOccurs="0"/>
                <xsd:element ref="ns1:_ip_UnifiedCompliancePolicyProperties" minOccurs="0"/>
                <xsd:element ref="ns1:_ip_UnifiedCompliancePolicyUIActio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77c4ff-7171-480e-bd3d-41efcfb123d6"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_STS_x0020_AppliedHashtags" ma:index="17"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489721-a33b-4e75-a8ba-9e9df3ad094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_STS_x0020_Hashtags" ma:index="16" nillable="true" ma:displayName="Hashtags" ma:description="" ma:list="{28a0cd84-b9df-40d3-ab94-c6ddf8277072}"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AutoTags" ma:index="20" nillable="true" ma:displayName="MediaServiceAutoTags" ma:description="" ma:internalName="MediaServiceAutoTags" ma:readOnly="true">
      <xsd:simpleType>
        <xsd:restriction base="dms:Text"/>
      </xsd:simpleType>
    </xsd:element>
    <xsd:element name="MediaServiceOCR" ma:index="21" nillable="true" ma:displayName="MediaServiceOCR" ma:description=""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ab489721-a33b-4e75-a8ba-9e9df3ad0947" xsi:nil="true"/>
    <_STS_x0020_Hashtags xmlns="ab489721-a33b-4e75-a8ba-9e9df3ad0947"/>
  </documentManagement>
</p:properties>
</file>

<file path=customXml/itemProps1.xml><?xml version="1.0" encoding="utf-8"?>
<ds:datastoreItem xmlns:ds="http://schemas.openxmlformats.org/officeDocument/2006/customXml" ds:itemID="{A67CF05D-CE3D-4B90-B341-B6ACF055B8F1}">
  <ds:schemaRefs>
    <ds:schemaRef ds:uri="5f77c4ff-7171-480e-bd3d-41efcfb123d6"/>
    <ds:schemaRef ds:uri="ab489721-a33b-4e75-a8ba-9e9df3ad09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purl.org/dc/dcmitype/"/>
    <ds:schemaRef ds:uri="ab489721-a33b-4e75-a8ba-9e9df3ad0947"/>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5f77c4ff-7171-480e-bd3d-41efcfb123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17314</TotalTime>
  <Words>1329</Words>
  <Application>Microsoft Office PowerPoint</Application>
  <PresentationFormat>Custom</PresentationFormat>
  <Paragraphs>161</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Consolas</vt:lpstr>
      <vt:lpstr>Segoe UI</vt:lpstr>
      <vt:lpstr>Segoe UI Light</vt:lpstr>
      <vt:lpstr>Segoe UI Semibold</vt:lpstr>
      <vt:lpstr>Segoe UI Semilight</vt:lpstr>
      <vt:lpstr>Times New Roman</vt:lpstr>
      <vt:lpstr>Wingdings</vt:lpstr>
      <vt:lpstr>5-50113_Microsoft_Ready_Light_Template</vt:lpstr>
      <vt:lpstr>Data Quality Patterns in the Cloud with Azure Data Factory  Mark Kromer Sr. Program Manager Azure Data Factory</vt:lpstr>
      <vt:lpstr>ADF: Simple and Productive ETL in the Cloud at any Scale</vt:lpstr>
      <vt:lpstr>As Data Engineer, you are responsible for building, managing, maintaining data pipelines that take raw data from multiple sources and produce refined data for business consumption. This can be in machine learning models, analytics, BI reports … </vt:lpstr>
      <vt:lpstr>PowerPoint Presentation</vt:lpstr>
      <vt:lpstr>ADF Components</vt:lpstr>
      <vt:lpstr>Pipeline</vt:lpstr>
      <vt:lpstr>Activity</vt:lpstr>
      <vt:lpstr>Datasets</vt:lpstr>
      <vt:lpstr>Linked Services</vt:lpstr>
      <vt:lpstr>Data Flows</vt:lpstr>
      <vt:lpstr>Triggers</vt:lpstr>
      <vt:lpstr>Integration Runtime</vt:lpstr>
      <vt:lpstr>Data Quality Patterns</vt:lpstr>
      <vt:lpstr>Data Quality for Data Warehouse</vt:lpstr>
      <vt:lpstr>Data Quality for Data Science</vt:lpstr>
      <vt:lpstr>Data Profiling</vt:lpstr>
      <vt:lpstr>Replacing Values</vt:lpstr>
      <vt:lpstr>Splitting Data Based on Values</vt:lpstr>
      <vt:lpstr>Pattern Matching</vt:lpstr>
      <vt:lpstr>Enumerations / Lookups</vt:lpstr>
      <vt:lpstr>Data De-Duplication and Distinct Rows</vt:lpstr>
      <vt:lpstr>Fuzzy Lookups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our Data Integration Roadmap</dc:title>
  <dc:creator>Mark Kromer</dc:creator>
  <cp:lastModifiedBy>karobito@gmail.com</cp:lastModifiedBy>
  <cp:revision>40</cp:revision>
  <dcterms:modified xsi:type="dcterms:W3CDTF">2020-02-03T15:01:20Z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0x0101003C7F68BC7D9FC7438CF1E32A1BC63FD5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Track">
    <vt:lpwstr/>
  </property>
  <property fmtid="{D5CDD505-2E9C-101B-9397-08002B2CF9AE}" pid="7" name="Event Location">
    <vt:lpwstr/>
  </property>
  <property fmtid="{D5CDD505-2E9C-101B-9397-08002B2CF9AE}" pid="8" name="Campaign">
    <vt:lpwstr/>
  </property>
  <property fmtid="{D5CDD505-2E9C-101B-9397-08002B2CF9AE}" pid="9" name="IsMyDocuments">
    <vt:bool>true</vt:bool>
  </property>
  <property fmtid="{D5CDD505-2E9C-101B-9397-08002B2CF9AE}" pid="10" name="Event Name">
    <vt:lpwstr>Microsoft Ready - Venetian</vt:lpwstr>
  </property>
  <property fmtid="{D5CDD505-2E9C-101B-9397-08002B2CF9AE}" pid="11" name="Event Venue">
    <vt:lpwstr>Venetian - Las Vegas, NV</vt:lpwstr>
  </property>
  <property fmtid="{D5CDD505-2E9C-101B-9397-08002B2CF9AE}" pid="12" name="Session Code">
    <vt:lpwstr>TECH-BAAI202</vt:lpwstr>
  </property>
  <property fmtid="{D5CDD505-2E9C-101B-9397-08002B2CF9AE}" pid="13" name="Title">
    <vt:lpwstr>Demystifying our Data Integration Roadmap</vt:lpwstr>
  </property>
  <property fmtid="{D5CDD505-2E9C-101B-9397-08002B2CF9AE}" pid="14" name="External Speaker">
    <vt:lpwstr>Mike Flasko</vt:lpwstr>
  </property>
  <property fmtid="{D5CDD505-2E9C-101B-9397-08002B2CF9AE}" pid="15" name="Event Start Date">
    <vt:filetime>2017-07-15T00:00:00Z</vt:filetime>
  </property>
  <property fmtid="{D5CDD505-2E9C-101B-9397-08002B2CF9AE}" pid="16" name="Event End Date">
    <vt:filetime>2017-07-22T00:00:00Z</vt:filetime>
  </property>
  <property fmtid="{D5CDD505-2E9C-101B-9397-08002B2CF9AE}" pid="17" name="MSIP_Label_f42aa342-8706-4288-bd11-ebb85995028c_Enabled">
    <vt:lpwstr>True</vt:lpwstr>
  </property>
  <property fmtid="{D5CDD505-2E9C-101B-9397-08002B2CF9AE}" pid="18" name="MSIP_Label_f42aa342-8706-4288-bd11-ebb85995028c_SiteId">
    <vt:lpwstr>72f988bf-86f1-41af-91ab-2d7cd011db47</vt:lpwstr>
  </property>
  <property fmtid="{D5CDD505-2E9C-101B-9397-08002B2CF9AE}" pid="19" name="MSIP_Label_f42aa342-8706-4288-bd11-ebb85995028c_Ref">
    <vt:lpwstr>https://api.informationprotection.azure.com/api/72f988bf-86f1-41af-91ab-2d7cd011db47</vt:lpwstr>
  </property>
  <property fmtid="{D5CDD505-2E9C-101B-9397-08002B2CF9AE}" pid="20" name="MSIP_Label_f42aa342-8706-4288-bd11-ebb85995028c_Owner">
    <vt:lpwstr>makromer@microsoft.com</vt:lpwstr>
  </property>
  <property fmtid="{D5CDD505-2E9C-101B-9397-08002B2CF9AE}" pid="21" name="MSIP_Label_f42aa342-8706-4288-bd11-ebb85995028c_SetDate">
    <vt:lpwstr>2017-08-04T15:18:22.4412747-07:00</vt:lpwstr>
  </property>
  <property fmtid="{D5CDD505-2E9C-101B-9397-08002B2CF9AE}" pid="22" name="MSIP_Label_f42aa342-8706-4288-bd11-ebb85995028c_Name">
    <vt:lpwstr>General</vt:lpwstr>
  </property>
  <property fmtid="{D5CDD505-2E9C-101B-9397-08002B2CF9AE}" pid="23" name="MSIP_Label_f42aa342-8706-4288-bd11-ebb85995028c_Application">
    <vt:lpwstr>Microsoft Azure Information Protection</vt:lpwstr>
  </property>
  <property fmtid="{D5CDD505-2E9C-101B-9397-08002B2CF9AE}" pid="24" name="MSIP_Label_f42aa342-8706-4288-bd11-ebb85995028c_Extended_MSFT_Method">
    <vt:lpwstr>Automatic</vt:lpwstr>
  </property>
  <property fmtid="{D5CDD505-2E9C-101B-9397-08002B2CF9AE}" pid="25" name="Sensitivity">
    <vt:lpwstr>General</vt:lpwstr>
  </property>
</Properties>
</file>