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993" r:id="rId2"/>
    <p:sldId id="583" r:id="rId3"/>
    <p:sldId id="898" r:id="rId4"/>
    <p:sldId id="984" r:id="rId5"/>
    <p:sldId id="985" r:id="rId6"/>
    <p:sldId id="970" r:id="rId7"/>
    <p:sldId id="986" r:id="rId8"/>
    <p:sldId id="991" r:id="rId9"/>
    <p:sldId id="987" r:id="rId10"/>
    <p:sldId id="965" r:id="rId11"/>
    <p:sldId id="992" r:id="rId12"/>
    <p:sldId id="318" r:id="rId13"/>
    <p:sldId id="571" r:id="rId14"/>
    <p:sldId id="1000" r:id="rId15"/>
    <p:sldId id="1001" r:id="rId16"/>
    <p:sldId id="1002" r:id="rId17"/>
    <p:sldId id="5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EFD59-2064-4010-BB38-3621BAB9691C}" v="74" dt="2019-06-11T14:59:20.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55FFD-8BD3-412F-B33A-A082E5353B3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488AEC8B-48C2-4406-9E62-CD58FAF69899}">
      <dgm:prSet phldrT="[Text]"/>
      <dgm:spPr/>
      <dgm:t>
        <a:bodyPr/>
        <a:lstStyle/>
        <a:p>
          <a:r>
            <a:rPr lang="en-US" dirty="0"/>
            <a:t>Reports &amp; Dashboards – Vis.</a:t>
          </a:r>
        </a:p>
      </dgm:t>
    </dgm:pt>
    <dgm:pt modelId="{3982E901-5BEA-4C84-A0A2-63C0685193BF}" type="parTrans" cxnId="{D651D5FA-AF23-49BF-A3FF-EDF245962200}">
      <dgm:prSet/>
      <dgm:spPr/>
      <dgm:t>
        <a:bodyPr/>
        <a:lstStyle/>
        <a:p>
          <a:endParaRPr lang="en-US"/>
        </a:p>
      </dgm:t>
    </dgm:pt>
    <dgm:pt modelId="{0CACA2D1-55A4-45DC-85F1-660A0E820DBD}" type="sibTrans" cxnId="{D651D5FA-AF23-49BF-A3FF-EDF245962200}">
      <dgm:prSet/>
      <dgm:spPr/>
      <dgm:t>
        <a:bodyPr/>
        <a:lstStyle/>
        <a:p>
          <a:endParaRPr lang="en-US"/>
        </a:p>
      </dgm:t>
    </dgm:pt>
    <dgm:pt modelId="{F926B0A4-6D1C-4162-A575-0E8363649337}">
      <dgm:prSet phldrT="[Text]"/>
      <dgm:spPr/>
      <dgm:t>
        <a:bodyPr/>
        <a:lstStyle/>
        <a:p>
          <a:r>
            <a:rPr lang="en-US" dirty="0"/>
            <a:t>Datasets – Data models</a:t>
          </a:r>
        </a:p>
      </dgm:t>
    </dgm:pt>
    <dgm:pt modelId="{4553B402-438A-4A9A-BF62-7F6A8D6124C1}" type="parTrans" cxnId="{FD21DBA3-A8CB-4B65-832C-35A9B0F6F73C}">
      <dgm:prSet/>
      <dgm:spPr/>
      <dgm:t>
        <a:bodyPr/>
        <a:lstStyle/>
        <a:p>
          <a:endParaRPr lang="en-US"/>
        </a:p>
      </dgm:t>
    </dgm:pt>
    <dgm:pt modelId="{39D19946-8927-40D7-92D0-3E4D46ECA737}" type="sibTrans" cxnId="{FD21DBA3-A8CB-4B65-832C-35A9B0F6F73C}">
      <dgm:prSet/>
      <dgm:spPr/>
      <dgm:t>
        <a:bodyPr/>
        <a:lstStyle/>
        <a:p>
          <a:endParaRPr lang="en-US"/>
        </a:p>
      </dgm:t>
    </dgm:pt>
    <dgm:pt modelId="{044A6871-B19B-4D3F-B349-D832F0B87825}">
      <dgm:prSet phldrT="[Text]"/>
      <dgm:spPr>
        <a:solidFill>
          <a:srgbClr val="C7DDF1"/>
        </a:solidFill>
        <a:effectLst>
          <a:innerShdw blurRad="114300">
            <a:prstClr val="black"/>
          </a:innerShdw>
        </a:effectLst>
      </dgm:spPr>
      <dgm:t>
        <a:bodyPr/>
        <a:lstStyle/>
        <a:p>
          <a:r>
            <a:rPr lang="en-US" dirty="0"/>
            <a:t>Dataflows – Self-service ETL</a:t>
          </a:r>
        </a:p>
      </dgm:t>
    </dgm:pt>
    <dgm:pt modelId="{6A13A353-53CC-4DB7-B802-E4A4ACE56103}" type="parTrans" cxnId="{83DF68C6-4F68-40A3-AEA4-F65C64742EF8}">
      <dgm:prSet/>
      <dgm:spPr/>
      <dgm:t>
        <a:bodyPr/>
        <a:lstStyle/>
        <a:p>
          <a:endParaRPr lang="en-US"/>
        </a:p>
      </dgm:t>
    </dgm:pt>
    <dgm:pt modelId="{1FDFE3EE-E17F-428D-951E-55B1FDEFA60A}" type="sibTrans" cxnId="{83DF68C6-4F68-40A3-AEA4-F65C64742EF8}">
      <dgm:prSet/>
      <dgm:spPr/>
      <dgm:t>
        <a:bodyPr/>
        <a:lstStyle/>
        <a:p>
          <a:endParaRPr lang="en-US"/>
        </a:p>
      </dgm:t>
    </dgm:pt>
    <dgm:pt modelId="{CB77E520-147F-4038-A03B-BBA72E95E10E}">
      <dgm:prSet phldrT="[Text]"/>
      <dgm:spPr/>
      <dgm:t>
        <a:bodyPr/>
        <a:lstStyle/>
        <a:p>
          <a:r>
            <a:rPr lang="en-US" dirty="0"/>
            <a:t>Storage – Data (ADLSv2)</a:t>
          </a:r>
        </a:p>
      </dgm:t>
    </dgm:pt>
    <dgm:pt modelId="{FBA96FE8-B517-4763-8001-EE18A9F3D869}" type="parTrans" cxnId="{AFAC6A88-28FF-4161-8F64-5DC329C8D7AB}">
      <dgm:prSet/>
      <dgm:spPr/>
      <dgm:t>
        <a:bodyPr/>
        <a:lstStyle/>
        <a:p>
          <a:endParaRPr lang="en-US"/>
        </a:p>
      </dgm:t>
    </dgm:pt>
    <dgm:pt modelId="{CE0A56B4-D404-44A2-843A-D971DEFD20EB}" type="sibTrans" cxnId="{AFAC6A88-28FF-4161-8F64-5DC329C8D7AB}">
      <dgm:prSet/>
      <dgm:spPr/>
      <dgm:t>
        <a:bodyPr/>
        <a:lstStyle/>
        <a:p>
          <a:endParaRPr lang="en-US"/>
        </a:p>
      </dgm:t>
    </dgm:pt>
    <dgm:pt modelId="{B0509B64-C930-460A-8BAF-1254CC945976}">
      <dgm:prSet phldrT="[Text]"/>
      <dgm:spPr/>
      <dgm:t>
        <a:bodyPr/>
        <a:lstStyle/>
        <a:p>
          <a:r>
            <a:rPr lang="en-US" dirty="0"/>
            <a:t>Gateways and connectors</a:t>
          </a:r>
        </a:p>
      </dgm:t>
    </dgm:pt>
    <dgm:pt modelId="{53C7A462-E185-4B10-958A-C37755E5D9BD}" type="parTrans" cxnId="{E3D30917-DBFB-4139-88EA-B887DEF5D612}">
      <dgm:prSet/>
      <dgm:spPr/>
      <dgm:t>
        <a:bodyPr/>
        <a:lstStyle/>
        <a:p>
          <a:endParaRPr lang="en-US"/>
        </a:p>
      </dgm:t>
    </dgm:pt>
    <dgm:pt modelId="{EDBC712A-3561-4AEF-8E14-973BBE28E406}" type="sibTrans" cxnId="{E3D30917-DBFB-4139-88EA-B887DEF5D612}">
      <dgm:prSet/>
      <dgm:spPr/>
      <dgm:t>
        <a:bodyPr/>
        <a:lstStyle/>
        <a:p>
          <a:endParaRPr lang="en-US"/>
        </a:p>
      </dgm:t>
    </dgm:pt>
    <dgm:pt modelId="{548F7288-9C8F-411D-B819-8EB704A3FE08}" type="pres">
      <dgm:prSet presAssocID="{5A155FFD-8BD3-412F-B33A-A082E5353B32}" presName="compositeShape" presStyleCnt="0">
        <dgm:presLayoutVars>
          <dgm:dir/>
          <dgm:resizeHandles/>
        </dgm:presLayoutVars>
      </dgm:prSet>
      <dgm:spPr/>
    </dgm:pt>
    <dgm:pt modelId="{2A915EFA-23F7-466C-AD81-42034B16E804}" type="pres">
      <dgm:prSet presAssocID="{5A155FFD-8BD3-412F-B33A-A082E5353B32}" presName="pyramid" presStyleLbl="node1" presStyleIdx="0" presStyleCnt="1"/>
      <dgm:spPr/>
    </dgm:pt>
    <dgm:pt modelId="{FA354F99-8BCA-4541-A6BA-66BACC74137F}" type="pres">
      <dgm:prSet presAssocID="{5A155FFD-8BD3-412F-B33A-A082E5353B32}" presName="theList" presStyleCnt="0"/>
      <dgm:spPr/>
    </dgm:pt>
    <dgm:pt modelId="{5326CF43-779A-408A-A65D-7AB91B730470}" type="pres">
      <dgm:prSet presAssocID="{488AEC8B-48C2-4406-9E62-CD58FAF69899}" presName="aNode" presStyleLbl="fgAcc1" presStyleIdx="0" presStyleCnt="5">
        <dgm:presLayoutVars>
          <dgm:bulletEnabled val="1"/>
        </dgm:presLayoutVars>
      </dgm:prSet>
      <dgm:spPr/>
    </dgm:pt>
    <dgm:pt modelId="{F3ECDBB8-4DCD-4E6A-AE99-950201531ADC}" type="pres">
      <dgm:prSet presAssocID="{488AEC8B-48C2-4406-9E62-CD58FAF69899}" presName="aSpace" presStyleCnt="0"/>
      <dgm:spPr/>
    </dgm:pt>
    <dgm:pt modelId="{F9D99E2C-5895-4CD7-85FC-149FD7DC6AD6}" type="pres">
      <dgm:prSet presAssocID="{F926B0A4-6D1C-4162-A575-0E8363649337}" presName="aNode" presStyleLbl="fgAcc1" presStyleIdx="1" presStyleCnt="5">
        <dgm:presLayoutVars>
          <dgm:bulletEnabled val="1"/>
        </dgm:presLayoutVars>
      </dgm:prSet>
      <dgm:spPr/>
    </dgm:pt>
    <dgm:pt modelId="{F13F7995-6039-4E21-8485-D312AE3ACBC1}" type="pres">
      <dgm:prSet presAssocID="{F926B0A4-6D1C-4162-A575-0E8363649337}" presName="aSpace" presStyleCnt="0"/>
      <dgm:spPr/>
    </dgm:pt>
    <dgm:pt modelId="{A43BB209-F400-4418-B8BB-948773E74216}" type="pres">
      <dgm:prSet presAssocID="{044A6871-B19B-4D3F-B349-D832F0B87825}" presName="aNode" presStyleLbl="fgAcc1" presStyleIdx="2" presStyleCnt="5">
        <dgm:presLayoutVars>
          <dgm:bulletEnabled val="1"/>
        </dgm:presLayoutVars>
      </dgm:prSet>
      <dgm:spPr/>
    </dgm:pt>
    <dgm:pt modelId="{8DC9299A-5270-4DB1-A322-2C79A948AE92}" type="pres">
      <dgm:prSet presAssocID="{044A6871-B19B-4D3F-B349-D832F0B87825}" presName="aSpace" presStyleCnt="0"/>
      <dgm:spPr/>
    </dgm:pt>
    <dgm:pt modelId="{CFB1DBC5-0AB8-4232-9DAC-A9D686524E0D}" type="pres">
      <dgm:prSet presAssocID="{CB77E520-147F-4038-A03B-BBA72E95E10E}" presName="aNode" presStyleLbl="fgAcc1" presStyleIdx="3" presStyleCnt="5">
        <dgm:presLayoutVars>
          <dgm:bulletEnabled val="1"/>
        </dgm:presLayoutVars>
      </dgm:prSet>
      <dgm:spPr/>
    </dgm:pt>
    <dgm:pt modelId="{DFB263C1-665E-417A-B601-23678F1F401C}" type="pres">
      <dgm:prSet presAssocID="{CB77E520-147F-4038-A03B-BBA72E95E10E}" presName="aSpace" presStyleCnt="0"/>
      <dgm:spPr/>
    </dgm:pt>
    <dgm:pt modelId="{5B27F2F0-4FB0-4F1C-9BBA-87B524C979A5}" type="pres">
      <dgm:prSet presAssocID="{B0509B64-C930-460A-8BAF-1254CC945976}" presName="aNode" presStyleLbl="fgAcc1" presStyleIdx="4" presStyleCnt="5">
        <dgm:presLayoutVars>
          <dgm:bulletEnabled val="1"/>
        </dgm:presLayoutVars>
      </dgm:prSet>
      <dgm:spPr/>
    </dgm:pt>
    <dgm:pt modelId="{E4DA320D-239E-4E9E-98E3-CBEE999A2ED1}" type="pres">
      <dgm:prSet presAssocID="{B0509B64-C930-460A-8BAF-1254CC945976}" presName="aSpace" presStyleCnt="0"/>
      <dgm:spPr/>
    </dgm:pt>
  </dgm:ptLst>
  <dgm:cxnLst>
    <dgm:cxn modelId="{E3D30917-DBFB-4139-88EA-B887DEF5D612}" srcId="{5A155FFD-8BD3-412F-B33A-A082E5353B32}" destId="{B0509B64-C930-460A-8BAF-1254CC945976}" srcOrd="4" destOrd="0" parTransId="{53C7A462-E185-4B10-958A-C37755E5D9BD}" sibTransId="{EDBC712A-3561-4AEF-8E14-973BBE28E406}"/>
    <dgm:cxn modelId="{25D58417-874C-42CA-A4D6-1875B24C1D66}" type="presOf" srcId="{CB77E520-147F-4038-A03B-BBA72E95E10E}" destId="{CFB1DBC5-0AB8-4232-9DAC-A9D686524E0D}" srcOrd="0" destOrd="0" presId="urn:microsoft.com/office/officeart/2005/8/layout/pyramid2"/>
    <dgm:cxn modelId="{340C6D44-D29E-41B9-BCC1-883C1B9480BA}" type="presOf" srcId="{5A155FFD-8BD3-412F-B33A-A082E5353B32}" destId="{548F7288-9C8F-411D-B819-8EB704A3FE08}" srcOrd="0" destOrd="0" presId="urn:microsoft.com/office/officeart/2005/8/layout/pyramid2"/>
    <dgm:cxn modelId="{0237D36E-122B-4154-999E-3319B1B5194D}" type="presOf" srcId="{044A6871-B19B-4D3F-B349-D832F0B87825}" destId="{A43BB209-F400-4418-B8BB-948773E74216}" srcOrd="0" destOrd="0" presId="urn:microsoft.com/office/officeart/2005/8/layout/pyramid2"/>
    <dgm:cxn modelId="{B965AF7A-B63E-4682-BDAB-DA4338E2D034}" type="presOf" srcId="{488AEC8B-48C2-4406-9E62-CD58FAF69899}" destId="{5326CF43-779A-408A-A65D-7AB91B730470}" srcOrd="0" destOrd="0" presId="urn:microsoft.com/office/officeart/2005/8/layout/pyramid2"/>
    <dgm:cxn modelId="{BB108282-028B-4942-B599-B9AA3CC92F77}" type="presOf" srcId="{F926B0A4-6D1C-4162-A575-0E8363649337}" destId="{F9D99E2C-5895-4CD7-85FC-149FD7DC6AD6}" srcOrd="0" destOrd="0" presId="urn:microsoft.com/office/officeart/2005/8/layout/pyramid2"/>
    <dgm:cxn modelId="{AFAC6A88-28FF-4161-8F64-5DC329C8D7AB}" srcId="{5A155FFD-8BD3-412F-B33A-A082E5353B32}" destId="{CB77E520-147F-4038-A03B-BBA72E95E10E}" srcOrd="3" destOrd="0" parTransId="{FBA96FE8-B517-4763-8001-EE18A9F3D869}" sibTransId="{CE0A56B4-D404-44A2-843A-D971DEFD20EB}"/>
    <dgm:cxn modelId="{FD21DBA3-A8CB-4B65-832C-35A9B0F6F73C}" srcId="{5A155FFD-8BD3-412F-B33A-A082E5353B32}" destId="{F926B0A4-6D1C-4162-A575-0E8363649337}" srcOrd="1" destOrd="0" parTransId="{4553B402-438A-4A9A-BF62-7F6A8D6124C1}" sibTransId="{39D19946-8927-40D7-92D0-3E4D46ECA737}"/>
    <dgm:cxn modelId="{2E8846B6-049B-4945-B78C-2582C106DEE9}" type="presOf" srcId="{B0509B64-C930-460A-8BAF-1254CC945976}" destId="{5B27F2F0-4FB0-4F1C-9BBA-87B524C979A5}" srcOrd="0" destOrd="0" presId="urn:microsoft.com/office/officeart/2005/8/layout/pyramid2"/>
    <dgm:cxn modelId="{83DF68C6-4F68-40A3-AEA4-F65C64742EF8}" srcId="{5A155FFD-8BD3-412F-B33A-A082E5353B32}" destId="{044A6871-B19B-4D3F-B349-D832F0B87825}" srcOrd="2" destOrd="0" parTransId="{6A13A353-53CC-4DB7-B802-E4A4ACE56103}" sibTransId="{1FDFE3EE-E17F-428D-951E-55B1FDEFA60A}"/>
    <dgm:cxn modelId="{D651D5FA-AF23-49BF-A3FF-EDF245962200}" srcId="{5A155FFD-8BD3-412F-B33A-A082E5353B32}" destId="{488AEC8B-48C2-4406-9E62-CD58FAF69899}" srcOrd="0" destOrd="0" parTransId="{3982E901-5BEA-4C84-A0A2-63C0685193BF}" sibTransId="{0CACA2D1-55A4-45DC-85F1-660A0E820DBD}"/>
    <dgm:cxn modelId="{869435EB-4F98-40D8-A739-57045E26ED8B}" type="presParOf" srcId="{548F7288-9C8F-411D-B819-8EB704A3FE08}" destId="{2A915EFA-23F7-466C-AD81-42034B16E804}" srcOrd="0" destOrd="0" presId="urn:microsoft.com/office/officeart/2005/8/layout/pyramid2"/>
    <dgm:cxn modelId="{111E26AD-3ADF-4BE9-B609-1131C9816BB6}" type="presParOf" srcId="{548F7288-9C8F-411D-B819-8EB704A3FE08}" destId="{FA354F99-8BCA-4541-A6BA-66BACC74137F}" srcOrd="1" destOrd="0" presId="urn:microsoft.com/office/officeart/2005/8/layout/pyramid2"/>
    <dgm:cxn modelId="{DA21200D-B88D-4913-838E-2DDA0F214775}" type="presParOf" srcId="{FA354F99-8BCA-4541-A6BA-66BACC74137F}" destId="{5326CF43-779A-408A-A65D-7AB91B730470}" srcOrd="0" destOrd="0" presId="urn:microsoft.com/office/officeart/2005/8/layout/pyramid2"/>
    <dgm:cxn modelId="{1535911B-FB4E-4B7F-B9C4-14C5CA1964B3}" type="presParOf" srcId="{FA354F99-8BCA-4541-A6BA-66BACC74137F}" destId="{F3ECDBB8-4DCD-4E6A-AE99-950201531ADC}" srcOrd="1" destOrd="0" presId="urn:microsoft.com/office/officeart/2005/8/layout/pyramid2"/>
    <dgm:cxn modelId="{E79344E9-B017-4D75-A90B-D96C8760546D}" type="presParOf" srcId="{FA354F99-8BCA-4541-A6BA-66BACC74137F}" destId="{F9D99E2C-5895-4CD7-85FC-149FD7DC6AD6}" srcOrd="2" destOrd="0" presId="urn:microsoft.com/office/officeart/2005/8/layout/pyramid2"/>
    <dgm:cxn modelId="{12C57B37-BF44-42F6-A68C-3F4EA95B67F2}" type="presParOf" srcId="{FA354F99-8BCA-4541-A6BA-66BACC74137F}" destId="{F13F7995-6039-4E21-8485-D312AE3ACBC1}" srcOrd="3" destOrd="0" presId="urn:microsoft.com/office/officeart/2005/8/layout/pyramid2"/>
    <dgm:cxn modelId="{A48ED086-65BE-418E-85E7-5F7BD1C7064C}" type="presParOf" srcId="{FA354F99-8BCA-4541-A6BA-66BACC74137F}" destId="{A43BB209-F400-4418-B8BB-948773E74216}" srcOrd="4" destOrd="0" presId="urn:microsoft.com/office/officeart/2005/8/layout/pyramid2"/>
    <dgm:cxn modelId="{D462DBB3-3216-4A71-9EF5-3F2886786FEB}" type="presParOf" srcId="{FA354F99-8BCA-4541-A6BA-66BACC74137F}" destId="{8DC9299A-5270-4DB1-A322-2C79A948AE92}" srcOrd="5" destOrd="0" presId="urn:microsoft.com/office/officeart/2005/8/layout/pyramid2"/>
    <dgm:cxn modelId="{38430152-262C-428D-A4F3-7E060B11AD05}" type="presParOf" srcId="{FA354F99-8BCA-4541-A6BA-66BACC74137F}" destId="{CFB1DBC5-0AB8-4232-9DAC-A9D686524E0D}" srcOrd="6" destOrd="0" presId="urn:microsoft.com/office/officeart/2005/8/layout/pyramid2"/>
    <dgm:cxn modelId="{5CEEA91C-7401-4CAB-9B40-C1F46B18FE22}" type="presParOf" srcId="{FA354F99-8BCA-4541-A6BA-66BACC74137F}" destId="{DFB263C1-665E-417A-B601-23678F1F401C}" srcOrd="7" destOrd="0" presId="urn:microsoft.com/office/officeart/2005/8/layout/pyramid2"/>
    <dgm:cxn modelId="{91BF7F07-8EC5-42C0-83AC-218F055D6BA0}" type="presParOf" srcId="{FA354F99-8BCA-4541-A6BA-66BACC74137F}" destId="{5B27F2F0-4FB0-4F1C-9BBA-87B524C979A5}" srcOrd="8" destOrd="0" presId="urn:microsoft.com/office/officeart/2005/8/layout/pyramid2"/>
    <dgm:cxn modelId="{FADDD566-2B5B-430D-AF4A-8A47875FC394}" type="presParOf" srcId="{FA354F99-8BCA-4541-A6BA-66BACC74137F}" destId="{E4DA320D-239E-4E9E-98E3-CBEE999A2ED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5EFA-23F7-466C-AD81-42034B16E804}">
      <dsp:nvSpPr>
        <dsp:cNvPr id="0" name=""/>
        <dsp:cNvSpPr/>
      </dsp:nvSpPr>
      <dsp:spPr>
        <a:xfrm>
          <a:off x="711357" y="0"/>
          <a:ext cx="4842933" cy="484293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6CF43-779A-408A-A65D-7AB91B730470}">
      <dsp:nvSpPr>
        <dsp:cNvPr id="0" name=""/>
        <dsp:cNvSpPr/>
      </dsp:nvSpPr>
      <dsp:spPr>
        <a:xfrm>
          <a:off x="3132823" y="484766"/>
          <a:ext cx="3147906" cy="6886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Reports &amp; Dashboards – Vis.</a:t>
          </a:r>
        </a:p>
      </dsp:txBody>
      <dsp:txXfrm>
        <a:off x="3166438" y="518381"/>
        <a:ext cx="3080676" cy="621374"/>
      </dsp:txXfrm>
    </dsp:sp>
    <dsp:sp modelId="{F9D99E2C-5895-4CD7-85FC-149FD7DC6AD6}">
      <dsp:nvSpPr>
        <dsp:cNvPr id="0" name=""/>
        <dsp:cNvSpPr/>
      </dsp:nvSpPr>
      <dsp:spPr>
        <a:xfrm>
          <a:off x="3132823" y="1259446"/>
          <a:ext cx="3147906" cy="6886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Datasets – Data models</a:t>
          </a:r>
        </a:p>
      </dsp:txBody>
      <dsp:txXfrm>
        <a:off x="3166438" y="1293061"/>
        <a:ext cx="3080676" cy="621374"/>
      </dsp:txXfrm>
    </dsp:sp>
    <dsp:sp modelId="{A43BB209-F400-4418-B8BB-948773E74216}">
      <dsp:nvSpPr>
        <dsp:cNvPr id="0" name=""/>
        <dsp:cNvSpPr/>
      </dsp:nvSpPr>
      <dsp:spPr>
        <a:xfrm>
          <a:off x="3132823" y="2034126"/>
          <a:ext cx="3147906" cy="688604"/>
        </a:xfrm>
        <a:prstGeom prst="roundRect">
          <a:avLst/>
        </a:prstGeom>
        <a:solidFill>
          <a:srgbClr val="C7DDF1"/>
        </a:solidFill>
        <a:ln w="12700" cap="flat" cmpd="sng" algn="ctr">
          <a:solidFill>
            <a:schemeClr val="accen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Dataflows – Self-service ETL</a:t>
          </a:r>
        </a:p>
      </dsp:txBody>
      <dsp:txXfrm>
        <a:off x="3166438" y="2067741"/>
        <a:ext cx="3080676" cy="621374"/>
      </dsp:txXfrm>
    </dsp:sp>
    <dsp:sp modelId="{CFB1DBC5-0AB8-4232-9DAC-A9D686524E0D}">
      <dsp:nvSpPr>
        <dsp:cNvPr id="0" name=""/>
        <dsp:cNvSpPr/>
      </dsp:nvSpPr>
      <dsp:spPr>
        <a:xfrm>
          <a:off x="3132823" y="2808806"/>
          <a:ext cx="3147906" cy="6886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Storage – Data (ADLSv2)</a:t>
          </a:r>
        </a:p>
      </dsp:txBody>
      <dsp:txXfrm>
        <a:off x="3166438" y="2842421"/>
        <a:ext cx="3080676" cy="621374"/>
      </dsp:txXfrm>
    </dsp:sp>
    <dsp:sp modelId="{5B27F2F0-4FB0-4F1C-9BBA-87B524C979A5}">
      <dsp:nvSpPr>
        <dsp:cNvPr id="0" name=""/>
        <dsp:cNvSpPr/>
      </dsp:nvSpPr>
      <dsp:spPr>
        <a:xfrm>
          <a:off x="3132823" y="3583486"/>
          <a:ext cx="3147906" cy="6886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Gateways and connectors</a:t>
          </a:r>
        </a:p>
      </dsp:txBody>
      <dsp:txXfrm>
        <a:off x="3166438" y="3617101"/>
        <a:ext cx="3080676" cy="6213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22CED-5908-48B3-BBE6-9040A2748A26}"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9B4A2-14AB-4932-BC97-997696364E22}" type="slidenum">
              <a:rPr lang="en-US" smtClean="0"/>
              <a:t>‹#›</a:t>
            </a:fld>
            <a:endParaRPr lang="en-US"/>
          </a:p>
        </p:txBody>
      </p:sp>
    </p:spTree>
    <p:extLst>
      <p:ext uri="{BB962C8B-B14F-4D97-AF65-F5344CB8AC3E}">
        <p14:creationId xmlns:p14="http://schemas.microsoft.com/office/powerpoint/2010/main" val="69951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we’re going to go over what a power bi dataflow is, who uses dataflows, and why you would use dataflows to begin with.</a:t>
            </a:r>
          </a:p>
          <a:p>
            <a:endParaRPr lang="en-US" dirty="0"/>
          </a:p>
          <a:p>
            <a:r>
              <a:rPr lang="en-US" dirty="0"/>
              <a:t>We’re going to cover creating and using dataflows as well as the extensibility of Azure products in combination with Dataflows.</a:t>
            </a:r>
          </a:p>
          <a:p>
            <a:br>
              <a:rPr lang="en-US" dirty="0"/>
            </a:br>
            <a:r>
              <a:rPr lang="en-US" dirty="0"/>
              <a:t>We’ll also be going over some best practices, tips, and tricks when it comes to using Dataflows.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02C325AE-6004-4B7D-9BDD-D621424A8D11}" type="slidenum">
              <a:rPr lang="en-US" smtClean="0"/>
              <a:t>3</a:t>
            </a:fld>
            <a:endParaRPr lang="en-US"/>
          </a:p>
        </p:txBody>
      </p:sp>
    </p:spTree>
    <p:extLst>
      <p:ext uri="{BB962C8B-B14F-4D97-AF65-F5344CB8AC3E}">
        <p14:creationId xmlns:p14="http://schemas.microsoft.com/office/powerpoint/2010/main" val="33966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14</a:t>
            </a:fld>
            <a:endParaRPr lang="en-US"/>
          </a:p>
        </p:txBody>
      </p:sp>
    </p:spTree>
    <p:extLst>
      <p:ext uri="{BB962C8B-B14F-4D97-AF65-F5344CB8AC3E}">
        <p14:creationId xmlns:p14="http://schemas.microsoft.com/office/powerpoint/2010/main" val="140237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15</a:t>
            </a:fld>
            <a:endParaRPr lang="en-US"/>
          </a:p>
        </p:txBody>
      </p:sp>
    </p:spTree>
    <p:extLst>
      <p:ext uri="{BB962C8B-B14F-4D97-AF65-F5344CB8AC3E}">
        <p14:creationId xmlns:p14="http://schemas.microsoft.com/office/powerpoint/2010/main" val="312879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16</a:t>
            </a:fld>
            <a:endParaRPr lang="en-US"/>
          </a:p>
        </p:txBody>
      </p:sp>
    </p:spTree>
    <p:extLst>
      <p:ext uri="{BB962C8B-B14F-4D97-AF65-F5344CB8AC3E}">
        <p14:creationId xmlns:p14="http://schemas.microsoft.com/office/powerpoint/2010/main" val="312758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in the Online Power Query Editor, you can apply business rules and transforms just like if you were in Power BI Desktop’s Power Query Editor. </a:t>
            </a:r>
            <a:br>
              <a:rPr lang="en-US" dirty="0"/>
            </a:br>
            <a:br>
              <a:rPr lang="en-US" dirty="0"/>
            </a:br>
            <a:r>
              <a:rPr lang="en-US" dirty="0"/>
              <a:t>The primary difference, here, is that you have access to a fewer amount of transformations. Otherwise, the query editor here is fully functional.</a:t>
            </a:r>
          </a:p>
          <a:p>
            <a:endParaRPr lang="en-US" dirty="0"/>
          </a:p>
          <a:p>
            <a:r>
              <a:rPr lang="en-US" dirty="0"/>
              <a:t>There are a few new options in the Online Power Query Editor, but mainly there is a button labeled “Map to Standard”. This button allows matching columns to a CDM datatype. Sometimes it does implicit matching, sometimes it needs to be manual. We’ll cover more about what this implies in a later module.</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17</a:t>
            </a:fld>
            <a:endParaRPr lang="en-US"/>
          </a:p>
        </p:txBody>
      </p:sp>
    </p:spTree>
    <p:extLst>
      <p:ext uri="{BB962C8B-B14F-4D97-AF65-F5344CB8AC3E}">
        <p14:creationId xmlns:p14="http://schemas.microsoft.com/office/powerpoint/2010/main" val="82217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Gaps in data preparation process</a:t>
            </a:r>
          </a:p>
          <a:p>
            <a:endParaRPr lang="en-US" dirty="0"/>
          </a:p>
          <a:p>
            <a:r>
              <a:rPr lang="en-US" dirty="0"/>
              <a:t>Need for standardized ETL</a:t>
            </a:r>
          </a:p>
          <a:p>
            <a:endParaRPr lang="en-US" dirty="0"/>
          </a:p>
          <a:p>
            <a:r>
              <a:rPr lang="en-US" dirty="0"/>
              <a:t>Need for Re-usable data</a:t>
            </a:r>
          </a:p>
          <a:p>
            <a:endParaRPr lang="en-US" dirty="0"/>
          </a:p>
          <a:p>
            <a:r>
              <a:rPr lang="en-US" dirty="0"/>
              <a:t>Need for greater extension of data capabilities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4</a:t>
            </a:fld>
            <a:endParaRPr lang="en-US"/>
          </a:p>
        </p:txBody>
      </p:sp>
    </p:spTree>
    <p:extLst>
      <p:ext uri="{BB962C8B-B14F-4D97-AF65-F5344CB8AC3E}">
        <p14:creationId xmlns:p14="http://schemas.microsoft.com/office/powerpoint/2010/main" val="34169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Dataflows bridge the data prep gap</a:t>
            </a:r>
          </a:p>
          <a:p>
            <a:r>
              <a:rPr lang="en-US" sz="1200" dirty="0"/>
              <a:t>Standardized ETL</a:t>
            </a:r>
          </a:p>
          <a:p>
            <a:r>
              <a:rPr lang="en-US" sz="1200" dirty="0"/>
              <a:t>Re-usable &amp; Extensible</a:t>
            </a:r>
          </a:p>
          <a:p>
            <a:r>
              <a:rPr lang="en-US" sz="1200" dirty="0"/>
              <a:t>	</a:t>
            </a:r>
          </a:p>
          <a:p>
            <a:r>
              <a:rPr lang="en-US" sz="1200" dirty="0"/>
              <a:t>Power Query for the web</a:t>
            </a:r>
          </a:p>
          <a:p>
            <a:r>
              <a:rPr lang="en-US" sz="1200" dirty="0"/>
              <a:t>“Self-service data warehousing”</a:t>
            </a:r>
          </a:p>
          <a:p>
            <a:endParaRPr lang="en-US" sz="1200" b="1" dirty="0"/>
          </a:p>
          <a:p>
            <a:r>
              <a:rPr lang="en-US" sz="1200" b="0" dirty="0"/>
              <a:t>Leverages the cloud</a:t>
            </a:r>
          </a:p>
          <a:p>
            <a:r>
              <a:rPr lang="en-US" sz="1200" b="0" dirty="0"/>
              <a:t>Leverages ADLSv2 &amp; CDM</a:t>
            </a:r>
          </a:p>
          <a:p>
            <a:endParaRPr lang="en-US" sz="1200" b="0" dirty="0"/>
          </a:p>
          <a:p>
            <a:endParaRPr lang="en-US" sz="1200" b="1" dirty="0"/>
          </a:p>
          <a:p>
            <a:endParaRPr lang="en-US" sz="1200" b="1" dirty="0"/>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5</a:t>
            </a:fld>
            <a:endParaRPr lang="en-US"/>
          </a:p>
        </p:txBody>
      </p:sp>
    </p:spTree>
    <p:extLst>
      <p:ext uri="{BB962C8B-B14F-4D97-AF65-F5344CB8AC3E}">
        <p14:creationId xmlns:p14="http://schemas.microsoft.com/office/powerpoint/2010/main" val="360645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CDM and dataflows work together</a:t>
            </a:r>
          </a:p>
          <a:p>
            <a:r>
              <a:rPr lang="en-US" dirty="0"/>
              <a:t>Go over model  left to right </a:t>
            </a:r>
            <a:r>
              <a:rPr lang="en-US" dirty="0">
                <a:sym typeface="Wingdings" panose="05000000000000000000" pitchFamily="2" charset="2"/>
              </a:rPr>
              <a:t> process</a:t>
            </a:r>
            <a:endParaRPr lang="en-US" dirty="0"/>
          </a:p>
          <a:p>
            <a:endParaRPr lang="en-US" dirty="0"/>
          </a:p>
          <a:p>
            <a:r>
              <a:rPr lang="en-US" dirty="0"/>
              <a:t>Then explain “bi-direction access to curated data”</a:t>
            </a:r>
          </a:p>
          <a:p>
            <a:endParaRPr lang="en-US" dirty="0"/>
          </a:p>
          <a:p>
            <a:r>
              <a:rPr lang="en-US" dirty="0"/>
              <a:t>Third scenario: add your CDM-folders as a dataflow</a:t>
            </a:r>
          </a:p>
          <a:p>
            <a:r>
              <a:rPr lang="en-US" dirty="0"/>
              <a:t>Premium feature only </a:t>
            </a:r>
          </a:p>
          <a:p>
            <a:r>
              <a:rPr lang="en-US" dirty="0"/>
              <a:t>Add your own data lake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485AF-620E-44CD-8CE9-7868ABDB5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30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Licensing</a:t>
            </a:r>
          </a:p>
          <a:p>
            <a:r>
              <a:rPr lang="en-US" dirty="0"/>
              <a:t>1. Need a license </a:t>
            </a:r>
            <a:r>
              <a:rPr lang="en-US" dirty="0" err="1"/>
              <a:t>bc</a:t>
            </a:r>
            <a:r>
              <a:rPr lang="en-US" dirty="0"/>
              <a:t> it uses existing capacities, not for free/</a:t>
            </a:r>
            <a:r>
              <a:rPr lang="en-US" dirty="0" err="1"/>
              <a:t>tral</a:t>
            </a:r>
            <a:r>
              <a:rPr lang="en-US" dirty="0"/>
              <a:t> users</a:t>
            </a:r>
          </a:p>
          <a:p>
            <a:r>
              <a:rPr lang="en-US" dirty="0"/>
              <a:t>2. Licensing disparities </a:t>
            </a:r>
            <a:r>
              <a:rPr lang="en-US" dirty="0" err="1"/>
              <a:t>bt</a:t>
            </a:r>
            <a:r>
              <a:rPr lang="en-US" dirty="0"/>
              <a:t> Premium and Pro: Storage, Linked &amp; Computed Entities, Incremental Refresh, Parallel Executions</a:t>
            </a:r>
          </a:p>
          <a:p>
            <a:r>
              <a:rPr lang="en-US" dirty="0"/>
              <a:t>**Note: we will be doing all Demos using a Premium license.**</a:t>
            </a:r>
          </a:p>
          <a:p>
            <a:r>
              <a:rPr lang="en-US" dirty="0"/>
              <a:t>3. Available for Pro </a:t>
            </a:r>
            <a:r>
              <a:rPr lang="en-US" dirty="0">
                <a:sym typeface="Wingdings" panose="05000000000000000000" pitchFamily="2" charset="2"/>
              </a:rPr>
              <a:t> Explain Use Cases although limited may be valuable</a:t>
            </a:r>
            <a:r>
              <a:rPr lang="en-US" dirty="0"/>
              <a:t> </a:t>
            </a:r>
          </a:p>
          <a:p>
            <a:endParaRPr lang="en-US" dirty="0"/>
          </a:p>
          <a:p>
            <a:r>
              <a:rPr lang="en-US" dirty="0"/>
              <a:t>Citizen Developers = Same target persona</a:t>
            </a:r>
          </a:p>
          <a:p>
            <a:endParaRPr lang="en-US" dirty="0"/>
          </a:p>
          <a:p>
            <a:r>
              <a:rPr lang="en-US" dirty="0"/>
              <a:t>Roles: Creation vs. Consumption</a:t>
            </a:r>
          </a:p>
          <a:p>
            <a:r>
              <a:rPr lang="en-US" dirty="0"/>
              <a:t>	</a:t>
            </a:r>
            <a:r>
              <a:rPr lang="en-US" sz="1100" dirty="0"/>
              <a:t>Data Wrangler vs. Analyst</a:t>
            </a:r>
          </a:p>
          <a:p>
            <a:r>
              <a:rPr lang="en-US" sz="1100" dirty="0"/>
              <a:t>	IT/Developers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7</a:t>
            </a:fld>
            <a:endParaRPr lang="en-US"/>
          </a:p>
        </p:txBody>
      </p:sp>
    </p:spTree>
    <p:extLst>
      <p:ext uri="{BB962C8B-B14F-4D97-AF65-F5344CB8AC3E}">
        <p14:creationId xmlns:p14="http://schemas.microsoft.com/office/powerpoint/2010/main" val="25400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Facilitates data interoperability</a:t>
            </a:r>
          </a:p>
          <a:p>
            <a:r>
              <a:rPr lang="en-US" dirty="0"/>
              <a:t>Part of bigger picture Open Data Initiative w/ Adobe, SAP and Microsoft</a:t>
            </a:r>
          </a:p>
          <a:p>
            <a:r>
              <a:rPr lang="en-US" dirty="0"/>
              <a:t>Part of greater ecosystem</a:t>
            </a:r>
          </a:p>
          <a:p>
            <a:r>
              <a:rPr lang="en-US" dirty="0"/>
              <a:t>Effort to create unified semantic meaning and understanding across data, apps, services, etc. </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9</a:t>
            </a:fld>
            <a:endParaRPr lang="en-US"/>
          </a:p>
        </p:txBody>
      </p:sp>
    </p:spTree>
    <p:extLst>
      <p:ext uri="{BB962C8B-B14F-4D97-AF65-F5344CB8AC3E}">
        <p14:creationId xmlns:p14="http://schemas.microsoft.com/office/powerpoint/2010/main" val="409894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ingestion from variety of sources stored in CDM-compliant folders</a:t>
            </a:r>
          </a:p>
          <a:p>
            <a:r>
              <a:rPr lang="en-US" dirty="0"/>
              <a:t>CDM folder = folder w data and metadata files</a:t>
            </a:r>
          </a:p>
          <a:p>
            <a:r>
              <a:rPr lang="en-US" dirty="0"/>
              <a:t>Metadata = </a:t>
            </a:r>
            <a:r>
              <a:rPr lang="en-US" dirty="0" err="1"/>
              <a:t>model.json</a:t>
            </a:r>
            <a:endParaRPr lang="en-US" dirty="0"/>
          </a:p>
          <a:p>
            <a:r>
              <a:rPr lang="en-US" dirty="0"/>
              <a:t>Data files = .csv</a:t>
            </a:r>
          </a:p>
          <a:p>
            <a:endParaRPr lang="en-US" dirty="0"/>
          </a:p>
          <a:p>
            <a:r>
              <a:rPr lang="en-US" b="1" dirty="0"/>
              <a:t>Azure Data Lake Storage Gen2 </a:t>
            </a:r>
          </a:p>
          <a:p>
            <a:r>
              <a:rPr lang="en-US" b="1" dirty="0"/>
              <a:t>Object storage + File System</a:t>
            </a:r>
          </a:p>
          <a:p>
            <a:r>
              <a:rPr lang="en-US" sz="1200" b="0" i="0" u="none" strike="noStrike" kern="1200" dirty="0">
                <a:solidFill>
                  <a:schemeClr val="tx1"/>
                </a:solidFill>
                <a:effectLst/>
                <a:latin typeface="+mn-lt"/>
                <a:ea typeface="+mn-ea"/>
                <a:cs typeface="+mn-cs"/>
              </a:rPr>
              <a:t>Think of file storage as a warehouse. When you first put a box of files in there, it seems like you have plenty of space. But as your data needs grow, you’ll fill up the warehouse to capacity before you know it. Object storage, on the other hand, is like the warehouse, except with no roof. You can keep adding data infinitely – the sky’s the limit.</a:t>
            </a:r>
          </a:p>
          <a:p>
            <a:endParaRPr lang="en-US" b="1" dirty="0"/>
          </a:p>
          <a:p>
            <a:r>
              <a:rPr lang="en-US" dirty="0"/>
              <a:t>helps speed your transition from proof of concept to production by combining the power of a file system an integrated hierarchical namespace, and the massive scale and economy of Azure Blob Storage.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485AF-620E-44CD-8CE9-7868ABDB5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6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11</a:t>
            </a:fld>
            <a:endParaRPr lang="en-US"/>
          </a:p>
        </p:txBody>
      </p:sp>
    </p:spTree>
    <p:extLst>
      <p:ext uri="{BB962C8B-B14F-4D97-AF65-F5344CB8AC3E}">
        <p14:creationId xmlns:p14="http://schemas.microsoft.com/office/powerpoint/2010/main" val="47093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Dataflows are cloud service only – currently not available for report server users.</a:t>
            </a:r>
          </a:p>
          <a:p>
            <a:endParaRPr lang="en-US" dirty="0"/>
          </a:p>
          <a:p>
            <a:r>
              <a:rPr lang="en-US" dirty="0"/>
              <a:t>You can create a dataflow inside of any workspace you have Edit access to within your organization, EXCEPT “My Workspace”.</a:t>
            </a:r>
          </a:p>
          <a:p>
            <a:endParaRPr lang="en-US" dirty="0"/>
          </a:p>
          <a:p>
            <a:r>
              <a:rPr lang="en-US" dirty="0"/>
              <a:t>To create a Dataflow, we utilize the “Get Data” button that is located within the workspace.</a:t>
            </a:r>
          </a:p>
          <a:p>
            <a:r>
              <a:rPr lang="en-US" dirty="0"/>
              <a:t>If you’re used to working within Power BI, Get Data has a very different functionality here.</a:t>
            </a:r>
          </a:p>
          <a:p>
            <a:endParaRPr lang="en-US" dirty="0"/>
          </a:p>
          <a:p>
            <a:r>
              <a:rPr lang="en-US" dirty="0"/>
              <a:t>In Get Data, you can discover and utilize apps published by other people in your organization, upload previously built Power BI Reports, load spreadsheets as workbooks, connect to certain databases like Azure SQL DB, but what we are focused on here is creating a Dataflow. Again, if you’re not seeing the Dataflow section, you must be in a Workspace other than “My Workspace”.</a:t>
            </a:r>
          </a:p>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12</a:t>
            </a:fld>
            <a:endParaRPr lang="en-US"/>
          </a:p>
        </p:txBody>
      </p:sp>
    </p:spTree>
    <p:extLst>
      <p:ext uri="{BB962C8B-B14F-4D97-AF65-F5344CB8AC3E}">
        <p14:creationId xmlns:p14="http://schemas.microsoft.com/office/powerpoint/2010/main" val="16348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C58E-A5A0-408C-B240-D39B748DC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81729-5C9A-4CCE-8FEE-550548B4F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B6AC5-4D7D-40FF-AF00-A993E66D681B}"/>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BA070D07-2A0F-49E1-B642-3F010CCDA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191E-D87B-4FE0-BF0C-FD757700B1FA}"/>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421069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CAD6-CFE2-476F-91E0-107097DEF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6BFDF-7BFA-4BA9-9CED-5F48F076B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13B6-4647-446B-9169-B47E60A6BF56}"/>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167C8814-24DC-4F77-B1BC-4E6C8A730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514E0-C4B9-448B-A2D1-9CA21E0297C7}"/>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22623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BDC9BF-CA79-4BFB-B638-5A1A571D7A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69595-B24B-4593-88C1-179263201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EDC77-AD38-4680-A9C6-B1F8A51F4845}"/>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07ED3023-4587-4BC7-ADAF-E31DB42B1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53AE5-7B6C-47CA-BC89-57DA35904289}"/>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2280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List the 3 or 4 big topics you will discuss</a:t>
            </a:r>
          </a:p>
        </p:txBody>
      </p:sp>
      <p:sp>
        <p:nvSpPr>
          <p:cNvPr id="13" name="Content Placeholder 3"/>
          <p:cNvSpPr>
            <a:spLocks noGrp="1"/>
          </p:cNvSpPr>
          <p:nvPr>
            <p:ph sz="half" idx="2" hasCustomPrompt="1"/>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dirty="0"/>
              <a:t>Optional Image</a:t>
            </a:r>
          </a:p>
        </p:txBody>
      </p:sp>
      <p:sp>
        <p:nvSpPr>
          <p:cNvPr id="2" name="Slide Number Placeholder 1"/>
          <p:cNvSpPr>
            <a:spLocks noGrp="1"/>
          </p:cNvSpPr>
          <p:nvPr>
            <p:ph type="sldNum" sz="quarter" idx="10"/>
          </p:nvPr>
        </p:nvSpPr>
        <p:spPr/>
        <p:txBody>
          <a:bodyPr/>
          <a:lstStyle/>
          <a:p>
            <a:pPr>
              <a:defRPr/>
            </a:pPr>
            <a:fld id="{66ADF286-71A8-45E9-A5F7-4995209A4D57}" type="slidenum">
              <a:rPr lang="en-US" smtClean="0"/>
              <a:pPr>
                <a:defRPr/>
              </a:pPr>
              <a:t>‹#›</a:t>
            </a:fld>
            <a:endParaRPr lang="en-US" sz="1600">
              <a:solidFill>
                <a:schemeClr val="tx2"/>
              </a:solidFill>
            </a:endParaRPr>
          </a:p>
        </p:txBody>
      </p:sp>
      <p:sp>
        <p:nvSpPr>
          <p:cNvPr id="6" name="TextBox 5"/>
          <p:cNvSpPr txBox="1"/>
          <p:nvPr/>
        </p:nvSpPr>
        <p:spPr bwMode="auto">
          <a:xfrm>
            <a:off x="653144" y="187780"/>
            <a:ext cx="105319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indent="0" algn="l" defTabSz="914400" rtl="0" eaLnBrk="1" latinLnBrk="0" hangingPunct="1">
              <a:lnSpc>
                <a:spcPct val="90000"/>
              </a:lnSpc>
              <a:spcBef>
                <a:spcPct val="0"/>
              </a:spcBef>
              <a:buFont typeface="Arial" panose="020B0604020202020204" pitchFamily="34" charset="0"/>
              <a:buNone/>
            </a:pPr>
            <a:r>
              <a:rPr lang="en-US" sz="5400" kern="1200" dirty="0">
                <a:solidFill>
                  <a:schemeClr val="bg1"/>
                </a:solidFill>
                <a:latin typeface="Segoe UI Light" panose="020B0502040204020203" pitchFamily="34" charset="0"/>
                <a:ea typeface="+mj-ea"/>
                <a:cs typeface="Segoe UI Light" panose="020B0502040204020203" pitchFamily="34" charset="0"/>
              </a:rPr>
              <a:t>Agenda</a:t>
            </a:r>
          </a:p>
        </p:txBody>
      </p:sp>
    </p:spTree>
    <p:extLst>
      <p:ext uri="{BB962C8B-B14F-4D97-AF65-F5344CB8AC3E}">
        <p14:creationId xmlns:p14="http://schemas.microsoft.com/office/powerpoint/2010/main" val="181026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a:t>Edit Master text styles</a:t>
            </a:r>
          </a:p>
          <a:p>
            <a:pPr marL="0" lvl="1" indent="0" algn="l" defTabSz="914400" rtl="0" eaLnBrk="1" latinLnBrk="0" hangingPunct="1">
              <a:lnSpc>
                <a:spcPct val="90000"/>
              </a:lnSpc>
              <a:spcBef>
                <a:spcPts val="0"/>
              </a:spcBef>
              <a:spcAft>
                <a:spcPts val="900"/>
              </a:spcAft>
              <a:buFontTx/>
              <a:buNone/>
            </a:pPr>
            <a:r>
              <a:rPr lang="en-US"/>
              <a:t>Second level</a:t>
            </a:r>
          </a:p>
          <a:p>
            <a:pPr marL="0" lvl="2" indent="0" algn="l" defTabSz="914400" rtl="0" eaLnBrk="1" latinLnBrk="0" hangingPunct="1">
              <a:lnSpc>
                <a:spcPct val="90000"/>
              </a:lnSpc>
              <a:spcBef>
                <a:spcPts val="0"/>
              </a:spcBef>
              <a:spcAft>
                <a:spcPts val="900"/>
              </a:spcAft>
              <a:buFontTx/>
              <a:buNone/>
            </a:pPr>
            <a:r>
              <a:rPr lang="en-US"/>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87050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11103428"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18103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9" name="Rectangle 8"/>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
        <p:nvSpPr>
          <p:cNvPr id="10" name="Text Placeholder 2"/>
          <p:cNvSpPr>
            <a:spLocks noGrp="1"/>
          </p:cNvSpPr>
          <p:nvPr>
            <p:ph type="body" idx="1" hasCustomPrompt="1"/>
          </p:nvPr>
        </p:nvSpPr>
        <p:spPr>
          <a:xfrm>
            <a:off x="1533751" y="2898320"/>
            <a:ext cx="9234941" cy="1551215"/>
          </a:xfrm>
        </p:spPr>
        <p:txBody>
          <a:bodyPr anchor="t">
            <a:noAutofit/>
          </a:bodyPr>
          <a:lstStyle>
            <a:lvl1pPr marL="0" indent="0">
              <a:buNone/>
              <a:defRPr lang="en-US" sz="3200" kern="1200" dirty="0" smtClean="0">
                <a:solidFill>
                  <a:schemeClr val="bg1"/>
                </a:solidFill>
                <a:latin typeface="Century Gothic" panose="020B0502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Demo Description]</a:t>
            </a:r>
          </a:p>
        </p:txBody>
      </p:sp>
      <p:sp>
        <p:nvSpPr>
          <p:cNvPr id="8" name="Rectangle 7"/>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Tree>
    <p:extLst>
      <p:ext uri="{BB962C8B-B14F-4D97-AF65-F5344CB8AC3E}">
        <p14:creationId xmlns:p14="http://schemas.microsoft.com/office/powerpoint/2010/main" val="239992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F538-9220-4405-8AF8-62EA2BABF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D25A2-A33E-4E61-B118-E0384BA24F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312A2-C42E-4E70-96E0-CC8301E20859}"/>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C4AF35D0-FAEE-4439-B3D4-1DF04CA98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E3065-F162-45EE-8AAD-6657538C975F}"/>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3500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A0F7-8380-40C1-8459-5237B5F00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7FBBC1-78B4-4283-A938-93634C3DB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F174C-4E46-4465-933B-8F4998974791}"/>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AAF85C42-A831-4A94-9FDF-A90568A70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5446D-AD17-46A6-917B-B1C99CA6158D}"/>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5434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D6A2-9BDE-46B1-AA32-B24170D76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6E68F-8A5E-4398-85C3-5C2F19026B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BA4F8-CBBD-4FFC-88FD-BF7131348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C5179-9493-4375-9503-5DCEDD8911EE}"/>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6" name="Footer Placeholder 5">
            <a:extLst>
              <a:ext uri="{FF2B5EF4-FFF2-40B4-BE49-F238E27FC236}">
                <a16:creationId xmlns:a16="http://schemas.microsoft.com/office/drawing/2014/main" id="{A492B9DC-122F-4C8E-973D-90984714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385CD-2E4C-4E32-AD19-3338956DFF38}"/>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74802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1415-BC68-4E5E-86E6-E43F40907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4CCB5-FF08-4A18-BCBA-B4F9DBAFB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4CBA4-A1CE-4020-ACA0-B4D3727AF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EBDAC-FEE5-4EDB-8656-2D30AE189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6CE89-7715-481A-B18A-D4CF02BD7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4A7C8-B74D-403F-9E35-844130DBEE09}"/>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8" name="Footer Placeholder 7">
            <a:extLst>
              <a:ext uri="{FF2B5EF4-FFF2-40B4-BE49-F238E27FC236}">
                <a16:creationId xmlns:a16="http://schemas.microsoft.com/office/drawing/2014/main" id="{B20084F8-E4C2-4C32-8E91-7C76BB631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063C3-3004-4235-B979-72B1978FBD06}"/>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1406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A244-34A4-40B0-B76F-9E1F6B016B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4E0F6E-239B-4A88-B422-D79EF762FAFB}"/>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4" name="Footer Placeholder 3">
            <a:extLst>
              <a:ext uri="{FF2B5EF4-FFF2-40B4-BE49-F238E27FC236}">
                <a16:creationId xmlns:a16="http://schemas.microsoft.com/office/drawing/2014/main" id="{646B9516-F24D-485A-8805-BCFAC26DCD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EC346-868C-409E-9AED-0C5D2ABF9C13}"/>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28243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F0595-F22F-4A85-A7C1-6DBF1290652C}"/>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3" name="Footer Placeholder 2">
            <a:extLst>
              <a:ext uri="{FF2B5EF4-FFF2-40B4-BE49-F238E27FC236}">
                <a16:creationId xmlns:a16="http://schemas.microsoft.com/office/drawing/2014/main" id="{EBA1A091-3F96-4F0D-946D-5C68C2240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35E47-A30D-4BF5-85A4-854565C539E2}"/>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02212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9C13-98AF-4AD7-97E7-F126F0C74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FDADB8-1FF4-4FAF-84F3-DDEA18EBD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8ADD3E-8AB1-41FD-871A-0B1C07B12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B93FC-7B3B-445E-B4D2-B3D514B8CEF1}"/>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6" name="Footer Placeholder 5">
            <a:extLst>
              <a:ext uri="{FF2B5EF4-FFF2-40B4-BE49-F238E27FC236}">
                <a16:creationId xmlns:a16="http://schemas.microsoft.com/office/drawing/2014/main" id="{72C63A4C-BAA4-4CE7-849F-EFD5470A4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9CC7A-F5E8-4559-9203-5104700493D8}"/>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2757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4AA4-3ACD-4BEB-9547-BFF61C63A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A8BC0-AC84-455D-8ECA-38E5EEB3F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37939-DE27-42E0-A9CD-B194F9784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63B52-B5A4-4510-ACBE-432629DAB04B}"/>
              </a:ext>
            </a:extLst>
          </p:cNvPr>
          <p:cNvSpPr>
            <a:spLocks noGrp="1"/>
          </p:cNvSpPr>
          <p:nvPr>
            <p:ph type="dt" sz="half" idx="10"/>
          </p:nvPr>
        </p:nvSpPr>
        <p:spPr/>
        <p:txBody>
          <a:bodyPr/>
          <a:lstStyle/>
          <a:p>
            <a:fld id="{AFB2F276-ABFD-461F-B14C-B7D6C8956CB3}" type="datetimeFigureOut">
              <a:rPr lang="en-US" smtClean="0"/>
              <a:t>6/13/2019</a:t>
            </a:fld>
            <a:endParaRPr lang="en-US"/>
          </a:p>
        </p:txBody>
      </p:sp>
      <p:sp>
        <p:nvSpPr>
          <p:cNvPr id="6" name="Footer Placeholder 5">
            <a:extLst>
              <a:ext uri="{FF2B5EF4-FFF2-40B4-BE49-F238E27FC236}">
                <a16:creationId xmlns:a16="http://schemas.microsoft.com/office/drawing/2014/main" id="{804CC84A-BF93-4A07-8D49-FC420D721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C2C87-62ED-472F-A347-A9DA3F03B04C}"/>
              </a:ext>
            </a:extLst>
          </p:cNvPr>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02516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D1861-D9AD-4246-B22B-066B08993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4937F0-E89B-4BA2-BB27-F4C023298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776A6-C457-4AD7-81C4-2A8BA8965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2F276-ABFD-461F-B14C-B7D6C8956CB3}" type="datetimeFigureOut">
              <a:rPr lang="en-US" smtClean="0"/>
              <a:t>6/13/2019</a:t>
            </a:fld>
            <a:endParaRPr lang="en-US"/>
          </a:p>
        </p:txBody>
      </p:sp>
      <p:sp>
        <p:nvSpPr>
          <p:cNvPr id="5" name="Footer Placeholder 4">
            <a:extLst>
              <a:ext uri="{FF2B5EF4-FFF2-40B4-BE49-F238E27FC236}">
                <a16:creationId xmlns:a16="http://schemas.microsoft.com/office/drawing/2014/main" id="{36A9F9E1-875C-4209-A8BB-41CE367AA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2CF733-85CA-41B0-99E4-6CAA0815D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6F7C3-F558-462D-8FCE-8FEADE0A058C}" type="slidenum">
              <a:rPr lang="en-US" smtClean="0"/>
              <a:t>‹#›</a:t>
            </a:fld>
            <a:endParaRPr lang="en-US"/>
          </a:p>
        </p:txBody>
      </p:sp>
    </p:spTree>
    <p:extLst>
      <p:ext uri="{BB962C8B-B14F-4D97-AF65-F5344CB8AC3E}">
        <p14:creationId xmlns:p14="http://schemas.microsoft.com/office/powerpoint/2010/main" val="414959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3D0C-6F38-436C-B171-AA20330C7A57}"/>
              </a:ext>
            </a:extLst>
          </p:cNvPr>
          <p:cNvSpPr>
            <a:spLocks noGrp="1"/>
          </p:cNvSpPr>
          <p:nvPr>
            <p:ph type="ctrTitle"/>
          </p:nvPr>
        </p:nvSpPr>
        <p:spPr>
          <a:xfrm>
            <a:off x="375920" y="3291840"/>
            <a:ext cx="7112000" cy="969962"/>
          </a:xfrm>
        </p:spPr>
        <p:txBody>
          <a:bodyPr/>
          <a:lstStyle/>
          <a:p>
            <a:pPr algn="l"/>
            <a:r>
              <a:rPr lang="en-US" dirty="0"/>
              <a:t>Power BI dataflows</a:t>
            </a:r>
          </a:p>
        </p:txBody>
      </p:sp>
      <p:sp>
        <p:nvSpPr>
          <p:cNvPr id="3" name="Subtitle 2">
            <a:extLst>
              <a:ext uri="{FF2B5EF4-FFF2-40B4-BE49-F238E27FC236}">
                <a16:creationId xmlns:a16="http://schemas.microsoft.com/office/drawing/2014/main" id="{66BAA003-90C8-448C-A79C-336F7ECDEA34}"/>
              </a:ext>
            </a:extLst>
          </p:cNvPr>
          <p:cNvSpPr>
            <a:spLocks noGrp="1"/>
          </p:cNvSpPr>
          <p:nvPr>
            <p:ph type="subTitle" idx="1"/>
          </p:nvPr>
        </p:nvSpPr>
        <p:spPr>
          <a:xfrm>
            <a:off x="487680" y="4378960"/>
            <a:ext cx="7711440" cy="1595120"/>
          </a:xfrm>
        </p:spPr>
        <p:txBody>
          <a:bodyPr/>
          <a:lstStyle/>
          <a:p>
            <a:pPr algn="l"/>
            <a:r>
              <a:rPr lang="en-US" dirty="0"/>
              <a:t>Fact vs. Fiction: Why do dataflows in Power BI matter?</a:t>
            </a:r>
          </a:p>
          <a:p>
            <a:pPr algn="l"/>
            <a:r>
              <a:rPr lang="en-US" dirty="0"/>
              <a:t>Use cases</a:t>
            </a:r>
          </a:p>
          <a:p>
            <a:pPr algn="l"/>
            <a:endParaRPr lang="en-US" dirty="0"/>
          </a:p>
          <a:p>
            <a:endParaRPr lang="en-US" dirty="0"/>
          </a:p>
        </p:txBody>
      </p:sp>
    </p:spTree>
    <p:extLst>
      <p:ext uri="{BB962C8B-B14F-4D97-AF65-F5344CB8AC3E}">
        <p14:creationId xmlns:p14="http://schemas.microsoft.com/office/powerpoint/2010/main" val="360534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90200-96F6-4809-94BF-6756265CD55C}"/>
              </a:ext>
            </a:extLst>
          </p:cNvPr>
          <p:cNvSpPr>
            <a:spLocks noGrp="1"/>
          </p:cNvSpPr>
          <p:nvPr>
            <p:ph sz="half" idx="1"/>
          </p:nvPr>
        </p:nvSpPr>
        <p:spPr>
          <a:xfrm>
            <a:off x="194552" y="1537990"/>
            <a:ext cx="11997447" cy="803677"/>
          </a:xfrm>
        </p:spPr>
        <p:txBody>
          <a:bodyPr>
            <a:normAutofit/>
          </a:bodyPr>
          <a:lstStyle/>
          <a:p>
            <a:r>
              <a:rPr lang="en-US" dirty="0"/>
              <a:t>Data + metadata stored in CDM-compliant folders in ADLSv2</a:t>
            </a:r>
          </a:p>
        </p:txBody>
      </p:sp>
      <p:sp>
        <p:nvSpPr>
          <p:cNvPr id="4" name="Title 3">
            <a:extLst>
              <a:ext uri="{FF2B5EF4-FFF2-40B4-BE49-F238E27FC236}">
                <a16:creationId xmlns:a16="http://schemas.microsoft.com/office/drawing/2014/main" id="{E5945E0F-0F86-4609-A0D3-F31B597230B3}"/>
              </a:ext>
            </a:extLst>
          </p:cNvPr>
          <p:cNvSpPr>
            <a:spLocks noGrp="1"/>
          </p:cNvSpPr>
          <p:nvPr>
            <p:ph type="title"/>
          </p:nvPr>
        </p:nvSpPr>
        <p:spPr>
          <a:xfrm>
            <a:off x="194552" y="126558"/>
            <a:ext cx="10515600" cy="1063625"/>
          </a:xfrm>
        </p:spPr>
        <p:txBody>
          <a:bodyPr/>
          <a:lstStyle/>
          <a:p>
            <a:r>
              <a:rPr lang="en-US" dirty="0">
                <a:solidFill>
                  <a:srgbClr val="032D84"/>
                </a:solidFill>
              </a:rPr>
              <a:t>What is a CDM-compliant folder? </a:t>
            </a:r>
          </a:p>
        </p:txBody>
      </p:sp>
      <p:pic>
        <p:nvPicPr>
          <p:cNvPr id="8" name="Picture 7" descr="A screenshot of a cell phone&#10;&#10;Description automatically generated">
            <a:extLst>
              <a:ext uri="{FF2B5EF4-FFF2-40B4-BE49-F238E27FC236}">
                <a16:creationId xmlns:a16="http://schemas.microsoft.com/office/drawing/2014/main" id="{E70402AC-4C90-407C-897B-DE1DB6EC9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2341667"/>
            <a:ext cx="8336927" cy="3507887"/>
          </a:xfrm>
          <a:prstGeom prst="rect">
            <a:avLst/>
          </a:prstGeom>
        </p:spPr>
      </p:pic>
      <p:pic>
        <p:nvPicPr>
          <p:cNvPr id="5" name="Picture 4">
            <a:extLst>
              <a:ext uri="{FF2B5EF4-FFF2-40B4-BE49-F238E27FC236}">
                <a16:creationId xmlns:a16="http://schemas.microsoft.com/office/drawing/2014/main" id="{E05BBB2C-3C86-47EC-AEB0-65109315E622}"/>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68944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524000"/>
            <a:ext cx="5570764" cy="4503738"/>
          </a:xfrm>
        </p:spPr>
        <p:txBody>
          <a:bodyPr/>
          <a:lstStyle/>
          <a:p>
            <a:r>
              <a:rPr lang="en-US" dirty="0"/>
              <a:t>PBI Desktop vs. PBI Service </a:t>
            </a:r>
          </a:p>
          <a:p>
            <a:endParaRPr lang="en-US" dirty="0"/>
          </a:p>
          <a:p>
            <a:r>
              <a:rPr lang="en-US" dirty="0"/>
              <a:t>Computed</a:t>
            </a:r>
          </a:p>
          <a:p>
            <a:r>
              <a:rPr lang="en-US" dirty="0"/>
              <a:t>Linked</a:t>
            </a:r>
          </a:p>
          <a:p>
            <a:endParaRPr lang="en-US" dirty="0"/>
          </a:p>
          <a:p>
            <a:r>
              <a:rPr lang="en-US" dirty="0"/>
              <a:t>Custom vs. Standard</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What are entities? </a:t>
            </a:r>
          </a:p>
        </p:txBody>
      </p:sp>
      <p:pic>
        <p:nvPicPr>
          <p:cNvPr id="10" name="Picture 9" descr="A picture containing sky&#10;&#10;Description automatically generated">
            <a:extLst>
              <a:ext uri="{FF2B5EF4-FFF2-40B4-BE49-F238E27FC236}">
                <a16:creationId xmlns:a16="http://schemas.microsoft.com/office/drawing/2014/main" id="{0E87A71F-4FD7-4A05-9852-875BC02DF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5934576" cy="3823116"/>
          </a:xfrm>
          <a:prstGeom prst="rect">
            <a:avLst/>
          </a:prstGeom>
        </p:spPr>
      </p:pic>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84804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347147" y="1233487"/>
            <a:ext cx="5199289" cy="4900613"/>
          </a:xfrm>
        </p:spPr>
        <p:txBody>
          <a:bodyPr>
            <a:noAutofit/>
          </a:bodyPr>
          <a:lstStyle/>
          <a:p>
            <a:pPr marL="0" indent="0" eaLnBrk="1" hangingPunct="1">
              <a:spcBef>
                <a:spcPts val="0"/>
              </a:spcBef>
              <a:spcAft>
                <a:spcPts val="900"/>
              </a:spcAft>
              <a:buNone/>
            </a:pPr>
            <a:r>
              <a:rPr lang="en-US" sz="2800" dirty="0">
                <a:latin typeface="Segoe UI Light" panose="020B0502040204020203" pitchFamily="34" charset="0"/>
                <a:cs typeface="Segoe UI Light" panose="020B0502040204020203" pitchFamily="34" charset="0"/>
              </a:rPr>
              <a:t>Power BI Service = Cloud only</a:t>
            </a:r>
          </a:p>
          <a:p>
            <a:pPr marL="0" indent="0" eaLnBrk="1" hangingPunct="1">
              <a:spcBef>
                <a:spcPts val="0"/>
              </a:spcBef>
              <a:spcAft>
                <a:spcPts val="900"/>
              </a:spcAft>
              <a:buNone/>
            </a:pPr>
            <a:endParaRPr lang="en-US" sz="2800" dirty="0"/>
          </a:p>
          <a:p>
            <a:pPr marL="0" indent="0" eaLnBrk="1" hangingPunct="1">
              <a:spcBef>
                <a:spcPts val="0"/>
              </a:spcBef>
              <a:spcAft>
                <a:spcPts val="900"/>
              </a:spcAft>
              <a:buNone/>
            </a:pPr>
            <a:r>
              <a:rPr lang="en-US" sz="2800" dirty="0">
                <a:latin typeface="Segoe UI Light" panose="020B0502040204020203" pitchFamily="34" charset="0"/>
                <a:cs typeface="Segoe UI Light" panose="020B0502040204020203" pitchFamily="34" charset="0"/>
              </a:rPr>
              <a:t>Workspace Dependent</a:t>
            </a:r>
            <a:endParaRPr lang="en-US" sz="2800" dirty="0"/>
          </a:p>
          <a:p>
            <a:pPr marL="457200" indent="-457200" eaLnBrk="1" hangingPunct="1">
              <a:spcBef>
                <a:spcPts val="0"/>
              </a:spcBef>
              <a:spcAft>
                <a:spcPts val="900"/>
              </a:spcAft>
              <a:buFont typeface="Arial" panose="020B0604020202020204" pitchFamily="34" charset="0"/>
              <a:buChar char="•"/>
            </a:pPr>
            <a:r>
              <a:rPr lang="en-US" sz="2800" strike="sngStrike" dirty="0"/>
              <a:t>My Workspace</a:t>
            </a:r>
          </a:p>
          <a:p>
            <a:pPr marL="457200" indent="-457200" eaLnBrk="1" hangingPunct="1">
              <a:spcBef>
                <a:spcPts val="0"/>
              </a:spcBef>
              <a:spcAft>
                <a:spcPts val="900"/>
              </a:spcAft>
              <a:buFont typeface="Arial" panose="020B0604020202020204" pitchFamily="34" charset="0"/>
              <a:buChar char="•"/>
            </a:pPr>
            <a:r>
              <a:rPr lang="en-US" sz="2800" dirty="0"/>
              <a:t>Admin enabled</a:t>
            </a:r>
          </a:p>
          <a:p>
            <a:pPr eaLnBrk="1" hangingPunct="1">
              <a:spcBef>
                <a:spcPts val="0"/>
              </a:spcBef>
              <a:spcAft>
                <a:spcPts val="900"/>
              </a:spcAft>
            </a:pPr>
            <a:endParaRPr lang="en-US" sz="2800" dirty="0"/>
          </a:p>
          <a:p>
            <a:r>
              <a:rPr lang="en-US" sz="2800" dirty="0"/>
              <a:t>Online Power Query</a:t>
            </a:r>
          </a:p>
          <a:p>
            <a:pPr marL="457200" indent="-457200">
              <a:buFont typeface="Arial" panose="020B0604020202020204" pitchFamily="34" charset="0"/>
              <a:buChar char="•"/>
            </a:pPr>
            <a:r>
              <a:rPr lang="en-US" sz="2800" dirty="0"/>
              <a:t>Not all transforms available in GUI</a:t>
            </a:r>
          </a:p>
          <a:p>
            <a:pPr marL="457200" indent="-457200">
              <a:buFont typeface="Arial" panose="020B0604020202020204" pitchFamily="34" charset="0"/>
              <a:buChar char="•"/>
            </a:pPr>
            <a:r>
              <a:rPr lang="en-US" sz="2800" dirty="0"/>
              <a:t>Copy/paste M Code option </a:t>
            </a:r>
          </a:p>
          <a:p>
            <a:endParaRPr lang="en-US" sz="2800" dirty="0"/>
          </a:p>
          <a:p>
            <a:pPr marL="457200" indent="-457200" eaLnBrk="1" hangingPunct="1">
              <a:spcBef>
                <a:spcPts val="0"/>
              </a:spcBef>
              <a:spcAft>
                <a:spcPts val="900"/>
              </a:spcAft>
              <a:buFont typeface="Arial" panose="020B0604020202020204" pitchFamily="34" charset="0"/>
              <a:buChar char="•"/>
            </a:pPr>
            <a:endParaRPr lang="en-US" sz="2800" dirty="0">
              <a:latin typeface="Segoe UI Light" panose="020B0502040204020203" pitchFamily="34" charset="0"/>
              <a:cs typeface="Segoe UI Light" panose="020B0502040204020203" pitchFamily="34" charset="0"/>
            </a:endParaRPr>
          </a:p>
          <a:p>
            <a:pPr marL="457200" indent="-457200" eaLnBrk="1" hangingPunct="1">
              <a:spcBef>
                <a:spcPts val="0"/>
              </a:spcBef>
              <a:spcAft>
                <a:spcPts val="900"/>
              </a:spcAft>
              <a:buFont typeface="Arial" panose="020B0604020202020204" pitchFamily="34" charset="0"/>
              <a:buChar char="•"/>
            </a:pPr>
            <a:endParaRPr lang="en-US" sz="2800" dirty="0">
              <a:latin typeface="Segoe UI Light" panose="020B0502040204020203" pitchFamily="34" charset="0"/>
              <a:cs typeface="Segoe UI Light" panose="020B0502040204020203" pitchFamily="34" charset="0"/>
            </a:endParaRPr>
          </a:p>
        </p:txBody>
      </p:sp>
      <p:sp>
        <p:nvSpPr>
          <p:cNvPr id="4" name="Title 3"/>
          <p:cNvSpPr>
            <a:spLocks noGrp="1"/>
          </p:cNvSpPr>
          <p:nvPr>
            <p:ph type="title"/>
          </p:nvPr>
        </p:nvSpPr>
        <p:spPr>
          <a:xfrm>
            <a:off x="347147" y="169862"/>
            <a:ext cx="8467725" cy="1063625"/>
          </a:xfrm>
        </p:spPr>
        <p:txBody>
          <a:bodyPr/>
          <a:lstStyle/>
          <a:p>
            <a:pPr algn="l" eaLnBrk="1" hangingPunct="1">
              <a:lnSpc>
                <a:spcPct val="90000"/>
              </a:lnSpc>
            </a:pPr>
            <a:r>
              <a:rPr lang="en-US" sz="5400" dirty="0">
                <a:solidFill>
                  <a:srgbClr val="032D84"/>
                </a:solidFill>
                <a:latin typeface="Segoe UI Light" panose="020B0502040204020203" pitchFamily="34" charset="0"/>
                <a:cs typeface="Segoe UI Light" panose="020B0502040204020203" pitchFamily="34" charset="0"/>
              </a:rPr>
              <a:t>How to Create a Dataflow</a:t>
            </a:r>
          </a:p>
        </p:txBody>
      </p:sp>
      <p:sp>
        <p:nvSpPr>
          <p:cNvPr id="8" name="TextBox 7"/>
          <p:cNvSpPr txBox="1"/>
          <p:nvPr/>
        </p:nvSpPr>
        <p:spPr>
          <a:xfrm>
            <a:off x="11277600" y="58579"/>
            <a:ext cx="914400" cy="246221"/>
          </a:xfrm>
          <a:prstGeom prst="rect">
            <a:avLst/>
          </a:prstGeom>
          <a:noFill/>
        </p:spPr>
        <p:txBody>
          <a:bodyPr wrap="square" rtlCol="0">
            <a:spAutoFit/>
          </a:bodyPr>
          <a:lstStyle/>
          <a:p>
            <a:pPr algn="r"/>
            <a:r>
              <a:rPr lang="en-US" sz="1000" dirty="0" err="1">
                <a:solidFill>
                  <a:schemeClr val="bg1"/>
                </a:solidFill>
                <a:latin typeface="Segoe UI" panose="020B0502040204020203" pitchFamily="34" charset="0"/>
                <a:cs typeface="Segoe UI" panose="020B0502040204020203" pitchFamily="34" charset="0"/>
              </a:rPr>
              <a:t>Modle</a:t>
            </a:r>
            <a:r>
              <a:rPr lang="en-US" sz="1000" dirty="0">
                <a:solidFill>
                  <a:schemeClr val="bg1"/>
                </a:solidFill>
                <a:latin typeface="Segoe UI" panose="020B0502040204020203" pitchFamily="34" charset="0"/>
                <a:cs typeface="Segoe UI" panose="020B0502040204020203" pitchFamily="34" charset="0"/>
              </a:rPr>
              <a:t> 1</a:t>
            </a:r>
          </a:p>
        </p:txBody>
      </p:sp>
      <p:pic>
        <p:nvPicPr>
          <p:cNvPr id="1028" name="Picture 4" descr="C:\Users\NICKLE~1\AppData\Local\Temp\SNAGHTML12c872d4.PNG">
            <a:extLst>
              <a:ext uri="{FF2B5EF4-FFF2-40B4-BE49-F238E27FC236}">
                <a16:creationId xmlns:a16="http://schemas.microsoft.com/office/drawing/2014/main" id="{E76A08A8-460B-4376-955B-2DC4E793C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781" y="181689"/>
            <a:ext cx="2305050" cy="4752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DAF69-3E26-4B9D-9E64-F948669DE06B}"/>
              </a:ext>
            </a:extLst>
          </p:cNvPr>
          <p:cNvPicPr>
            <a:picLocks noChangeAspect="1"/>
          </p:cNvPicPr>
          <p:nvPr/>
        </p:nvPicPr>
        <p:blipFill>
          <a:blip r:embed="rId4"/>
          <a:stretch>
            <a:fillRect/>
          </a:stretch>
        </p:blipFill>
        <p:spPr>
          <a:xfrm>
            <a:off x="4618048" y="1996581"/>
            <a:ext cx="5053702" cy="2108994"/>
          </a:xfrm>
          <a:prstGeom prst="rect">
            <a:avLst/>
          </a:prstGeom>
        </p:spPr>
      </p:pic>
      <p:pic>
        <p:nvPicPr>
          <p:cNvPr id="9" name="Picture 8">
            <a:extLst>
              <a:ext uri="{FF2B5EF4-FFF2-40B4-BE49-F238E27FC236}">
                <a16:creationId xmlns:a16="http://schemas.microsoft.com/office/drawing/2014/main" id="{385E4144-ABCE-4EDA-8AC3-BB04B165ACD5}"/>
              </a:ext>
            </a:extLst>
          </p:cNvPr>
          <p:cNvPicPr>
            <a:picLocks noChangeAspect="1"/>
          </p:cNvPicPr>
          <p:nvPr/>
        </p:nvPicPr>
        <p:blipFill>
          <a:blip r:embed="rId5"/>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546815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Creating Dataflows in the Power BI Service</a:t>
            </a:r>
          </a:p>
        </p:txBody>
      </p:sp>
      <p:sp>
        <p:nvSpPr>
          <p:cNvPr id="3" name="TextBox 2"/>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spTree>
    <p:extLst>
      <p:ext uri="{BB962C8B-B14F-4D97-AF65-F5344CB8AC3E}">
        <p14:creationId xmlns:p14="http://schemas.microsoft.com/office/powerpoint/2010/main" val="273155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523999"/>
            <a:ext cx="5570764" cy="4791075"/>
          </a:xfrm>
        </p:spPr>
        <p:txBody>
          <a:bodyPr>
            <a:normAutofit fontScale="77500" lnSpcReduction="20000"/>
          </a:bodyPr>
          <a:lstStyle/>
          <a:p>
            <a:r>
              <a:rPr lang="en-US" b="1" dirty="0"/>
              <a:t>Q: Do I still need a data warehouse if I use dataflows?</a:t>
            </a:r>
          </a:p>
          <a:p>
            <a:endParaRPr lang="en-US" dirty="0"/>
          </a:p>
          <a:p>
            <a:r>
              <a:rPr lang="en-US" b="1" dirty="0"/>
              <a:t>A:</a:t>
            </a:r>
            <a:r>
              <a:rPr lang="en-US" dirty="0"/>
              <a:t> If you needed a data warehouse before Power BI dataflows, you probably still need a data warehouse. Although dataflows serve a similar logical function as a data warehouse or data mart, modern data warehouse platforms provide capabilities that dataflows do not.</a:t>
            </a:r>
          </a:p>
          <a:p>
            <a:endParaRPr lang="en-US" dirty="0"/>
          </a:p>
          <a:p>
            <a:r>
              <a:rPr lang="en-US" sz="2300" dirty="0"/>
              <a:t>Source credit: Matthew Roche, Senior Program Manager</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6" name="Picture 5">
            <a:extLst>
              <a:ext uri="{FF2B5EF4-FFF2-40B4-BE49-F238E27FC236}">
                <a16:creationId xmlns:a16="http://schemas.microsoft.com/office/drawing/2014/main" id="{5D4F9672-F5CE-4C07-983F-93AC05051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1763" y="614778"/>
            <a:ext cx="3845812" cy="4807266"/>
          </a:xfrm>
          <a:prstGeom prst="rect">
            <a:avLst/>
          </a:prstGeom>
        </p:spPr>
      </p:pic>
    </p:spTree>
    <p:extLst>
      <p:ext uri="{BB962C8B-B14F-4D97-AF65-F5344CB8AC3E}">
        <p14:creationId xmlns:p14="http://schemas.microsoft.com/office/powerpoint/2010/main" val="308735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523999"/>
            <a:ext cx="5570764" cy="4791075"/>
          </a:xfrm>
        </p:spPr>
        <p:txBody>
          <a:bodyPr>
            <a:normAutofit fontScale="62500" lnSpcReduction="20000"/>
          </a:bodyPr>
          <a:lstStyle/>
          <a:p>
            <a:r>
              <a:rPr lang="en-US" b="1" dirty="0"/>
              <a:t>Q: Do I need dataflows if I already have a data warehouse?</a:t>
            </a:r>
          </a:p>
          <a:p>
            <a:endParaRPr lang="en-US" dirty="0"/>
          </a:p>
          <a:p>
            <a:r>
              <a:rPr lang="en-US" b="1" dirty="0"/>
              <a:t>A:</a:t>
            </a:r>
            <a:r>
              <a:rPr lang="en-US" dirty="0"/>
              <a:t> Dataflows fill a gap in data warehousing and BI tools by allowing business users and analysts to prepare and share data without needing help from IT. With dataflows, users can build a “self service data mart” in Power BI that can be used in their solutions. Because each dataflow entity is defined by a Power Query “M” query, handing off the definitions to an IT team for operationalization/industrialization is more straightforward.</a:t>
            </a:r>
          </a:p>
          <a:p>
            <a:endParaRPr lang="en-US" dirty="0"/>
          </a:p>
          <a:p>
            <a:r>
              <a:rPr lang="en-US" sz="2300" dirty="0"/>
              <a:t>Source credit: Matthew Roche, Senior Program Manager</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6" name="Picture 5">
            <a:extLst>
              <a:ext uri="{FF2B5EF4-FFF2-40B4-BE49-F238E27FC236}">
                <a16:creationId xmlns:a16="http://schemas.microsoft.com/office/drawing/2014/main" id="{F124DE0D-77E6-40CB-9C87-6D904D97C0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7053" y="614778"/>
            <a:ext cx="5372411" cy="4503738"/>
          </a:xfrm>
          <a:prstGeom prst="rect">
            <a:avLst/>
          </a:prstGeom>
        </p:spPr>
      </p:pic>
    </p:spTree>
    <p:extLst>
      <p:ext uri="{BB962C8B-B14F-4D97-AF65-F5344CB8AC3E}">
        <p14:creationId xmlns:p14="http://schemas.microsoft.com/office/powerpoint/2010/main" val="340433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362075"/>
            <a:ext cx="5570764" cy="5219700"/>
          </a:xfrm>
        </p:spPr>
        <p:txBody>
          <a:bodyPr>
            <a:normAutofit fontScale="70000" lnSpcReduction="20000"/>
          </a:bodyPr>
          <a:lstStyle/>
          <a:p>
            <a:r>
              <a:rPr lang="en-US" b="1" dirty="0"/>
              <a:t>Q: Do dataflows replace Azure Data Factory?</a:t>
            </a:r>
          </a:p>
          <a:p>
            <a:endParaRPr lang="en-US" dirty="0"/>
          </a:p>
          <a:p>
            <a:r>
              <a:rPr lang="en-US" b="1" dirty="0"/>
              <a:t>A:</a:t>
            </a:r>
            <a:r>
              <a:rPr lang="en-US" dirty="0"/>
              <a:t> </a:t>
            </a:r>
            <a:r>
              <a:rPr lang="en-US" i="1" dirty="0"/>
              <a:t>No.</a:t>
            </a:r>
            <a:r>
              <a:rPr lang="en-US" dirty="0"/>
              <a:t> Azure Data Factory (ADF) is a hybrid data integration platform designed to support enterprise-scale ETL and data integration needs. ADF is designed for use by professional data engineers. Power BI dataflows are designed for use by analysts and business users – people familiar with the Power Query experience from Power BI Desktop and Excel – to load data into ADLSg2.</a:t>
            </a:r>
          </a:p>
          <a:p>
            <a:endParaRPr lang="en-US" dirty="0"/>
          </a:p>
          <a:p>
            <a:r>
              <a:rPr lang="en-US" sz="2300" dirty="0"/>
              <a:t>Source credit: Matthew Roche, Senior Program Manager</a:t>
            </a:r>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3" name="Picture 2">
            <a:extLst>
              <a:ext uri="{FF2B5EF4-FFF2-40B4-BE49-F238E27FC236}">
                <a16:creationId xmlns:a16="http://schemas.microsoft.com/office/drawing/2014/main" id="{3CCB9A78-3969-49B9-9C26-FEE97BD87DFF}"/>
              </a:ext>
            </a:extLst>
          </p:cNvPr>
          <p:cNvPicPr>
            <a:picLocks noChangeAspect="1"/>
          </p:cNvPicPr>
          <p:nvPr/>
        </p:nvPicPr>
        <p:blipFill>
          <a:blip r:embed="rId4"/>
          <a:stretch>
            <a:fillRect/>
          </a:stretch>
        </p:blipFill>
        <p:spPr>
          <a:xfrm>
            <a:off x="6311040" y="434326"/>
            <a:ext cx="5533813" cy="4150360"/>
          </a:xfrm>
          <a:prstGeom prst="rect">
            <a:avLst/>
          </a:prstGeom>
        </p:spPr>
      </p:pic>
    </p:spTree>
    <p:extLst>
      <p:ext uri="{BB962C8B-B14F-4D97-AF65-F5344CB8AC3E}">
        <p14:creationId xmlns:p14="http://schemas.microsoft.com/office/powerpoint/2010/main" val="274333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212529"/>
      </p:ext>
    </p:extLst>
  </p:cSld>
  <p:clrMapOvr>
    <a:masterClrMapping/>
  </p:clrMapOvr>
  <p:transition spd="med"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AF9FC-42F5-4588-A1A0-C764EFAB1D00}"/>
              </a:ext>
            </a:extLst>
          </p:cNvPr>
          <p:cNvSpPr>
            <a:spLocks noGrp="1"/>
          </p:cNvSpPr>
          <p:nvPr>
            <p:ph sz="half" idx="1"/>
          </p:nvPr>
        </p:nvSpPr>
        <p:spPr>
          <a:xfrm>
            <a:off x="449036" y="1348412"/>
            <a:ext cx="5570764" cy="4828551"/>
          </a:xfrm>
        </p:spPr>
        <p:txBody>
          <a:bodyPr>
            <a:normAutofit/>
          </a:bodyPr>
          <a:lstStyle/>
          <a:p>
            <a:r>
              <a:rPr lang="en-US" b="1" dirty="0"/>
              <a:t>Erin Ostrowsky</a:t>
            </a:r>
          </a:p>
          <a:p>
            <a:r>
              <a:rPr lang="en-US" dirty="0"/>
              <a:t>Technical Trainer/Content Developer</a:t>
            </a:r>
          </a:p>
          <a:p>
            <a:r>
              <a:rPr lang="en-US" dirty="0"/>
              <a:t>Writer/Creator/Traveler</a:t>
            </a:r>
          </a:p>
          <a:p>
            <a:endParaRPr lang="en-US" dirty="0"/>
          </a:p>
          <a:p>
            <a:r>
              <a:rPr lang="en-US" sz="2600" b="1" dirty="0"/>
              <a:t>LinkedIn: Erin Ostrowsky</a:t>
            </a:r>
          </a:p>
          <a:p>
            <a:r>
              <a:rPr lang="en-US" sz="2600" b="1" dirty="0"/>
              <a:t>eostrowsky@pragmaticworks.com</a:t>
            </a:r>
          </a:p>
          <a:p>
            <a:r>
              <a:rPr lang="en-US" sz="2600" b="1" dirty="0"/>
              <a:t>Blog: Data-radiant.com</a:t>
            </a:r>
          </a:p>
          <a:p>
            <a:r>
              <a:rPr lang="en-US" sz="2600" b="1" dirty="0"/>
              <a:t>Twitter: @</a:t>
            </a:r>
            <a:r>
              <a:rPr lang="en-US" sz="2600" b="1" dirty="0" err="1"/>
              <a:t>RadiantData</a:t>
            </a:r>
            <a:endParaRPr lang="en-US" dirty="0"/>
          </a:p>
        </p:txBody>
      </p:sp>
      <p:pic>
        <p:nvPicPr>
          <p:cNvPr id="6" name="Content Placeholder 5" descr="A person wearing glasses and smiling at the camera&#10;&#10;Description automatically generated">
            <a:extLst>
              <a:ext uri="{FF2B5EF4-FFF2-40B4-BE49-F238E27FC236}">
                <a16:creationId xmlns:a16="http://schemas.microsoft.com/office/drawing/2014/main" id="{D04940B1-3E37-415C-9E25-C156CC76B5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2926" y="1635654"/>
            <a:ext cx="5380038" cy="3586692"/>
          </a:xfrm>
        </p:spPr>
      </p:pic>
      <p:sp>
        <p:nvSpPr>
          <p:cNvPr id="4" name="Title 3">
            <a:extLst>
              <a:ext uri="{FF2B5EF4-FFF2-40B4-BE49-F238E27FC236}">
                <a16:creationId xmlns:a16="http://schemas.microsoft.com/office/drawing/2014/main" id="{B675C10F-7627-40E8-8FE7-E907EFCF6F86}"/>
              </a:ext>
            </a:extLst>
          </p:cNvPr>
          <p:cNvSpPr>
            <a:spLocks noGrp="1"/>
          </p:cNvSpPr>
          <p:nvPr>
            <p:ph type="title"/>
          </p:nvPr>
        </p:nvSpPr>
        <p:spPr>
          <a:xfrm>
            <a:off x="449036" y="103868"/>
            <a:ext cx="10771414" cy="1063625"/>
          </a:xfrm>
        </p:spPr>
        <p:txBody>
          <a:bodyPr/>
          <a:lstStyle/>
          <a:p>
            <a:r>
              <a:rPr lang="en-US" dirty="0">
                <a:solidFill>
                  <a:srgbClr val="032D84"/>
                </a:solidFill>
              </a:rPr>
              <a:t>Hello, my name is… </a:t>
            </a:r>
          </a:p>
        </p:txBody>
      </p:sp>
    </p:spTree>
    <p:extLst>
      <p:ext uri="{BB962C8B-B14F-4D97-AF65-F5344CB8AC3E}">
        <p14:creationId xmlns:p14="http://schemas.microsoft.com/office/powerpoint/2010/main" val="302847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402080"/>
            <a:ext cx="6485164" cy="4774883"/>
          </a:xfrm>
        </p:spPr>
        <p:txBody>
          <a:bodyPr>
            <a:normAutofit fontScale="77500" lnSpcReduction="20000"/>
          </a:bodyPr>
          <a:lstStyle/>
          <a:p>
            <a:r>
              <a:rPr lang="en-US" dirty="0"/>
              <a:t>What’s the problem in self-service BI? Why dataflows? </a:t>
            </a:r>
          </a:p>
          <a:p>
            <a:endParaRPr lang="en-US" dirty="0"/>
          </a:p>
          <a:p>
            <a:r>
              <a:rPr lang="en-US" dirty="0"/>
              <a:t>Who uses dataflows in Power BI?</a:t>
            </a:r>
          </a:p>
          <a:p>
            <a:endParaRPr lang="en-US" dirty="0"/>
          </a:p>
          <a:p>
            <a:r>
              <a:rPr lang="en-US" dirty="0"/>
              <a:t>What’s under the hood of a PBI dataflow?  </a:t>
            </a:r>
          </a:p>
          <a:p>
            <a:endParaRPr lang="en-US" dirty="0"/>
          </a:p>
          <a:p>
            <a:r>
              <a:rPr lang="en-US" dirty="0"/>
              <a:t>How do I create a dataflow in Power BI? </a:t>
            </a:r>
          </a:p>
          <a:p>
            <a:endParaRPr lang="en-US" dirty="0"/>
          </a:p>
          <a:p>
            <a:r>
              <a:rPr lang="en-US" dirty="0"/>
              <a:t>FAQs</a:t>
            </a:r>
          </a:p>
        </p:txBody>
      </p:sp>
      <p:pic>
        <p:nvPicPr>
          <p:cNvPr id="6" name="Content Placeholder 5">
            <a:extLst>
              <a:ext uri="{FF2B5EF4-FFF2-40B4-BE49-F238E27FC236}">
                <a16:creationId xmlns:a16="http://schemas.microsoft.com/office/drawing/2014/main" id="{8705ED26-E8E9-4D92-8BBB-92FE8F0D9B53}"/>
              </a:ext>
            </a:extLst>
          </p:cNvPr>
          <p:cNvPicPr>
            <a:picLocks noGrp="1" noChangeAspect="1"/>
          </p:cNvPicPr>
          <p:nvPr>
            <p:ph sz="half" idx="2"/>
          </p:nvPr>
        </p:nvPicPr>
        <p:blipFill>
          <a:blip r:embed="rId3"/>
          <a:stretch>
            <a:fillRect/>
          </a:stretch>
        </p:blipFill>
        <p:spPr>
          <a:xfrm>
            <a:off x="8118604" y="635335"/>
            <a:ext cx="3170464" cy="3982587"/>
          </a:xfrm>
          <a:prstGeom prst="rect">
            <a:avLst/>
          </a:prstGeom>
        </p:spPr>
      </p:pic>
      <p:pic>
        <p:nvPicPr>
          <p:cNvPr id="4" name="Picture 3">
            <a:extLst>
              <a:ext uri="{FF2B5EF4-FFF2-40B4-BE49-F238E27FC236}">
                <a16:creationId xmlns:a16="http://schemas.microsoft.com/office/drawing/2014/main" id="{50F50EF2-C2A5-412B-A091-475928D12D68}"/>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5" name="Title 3">
            <a:extLst>
              <a:ext uri="{FF2B5EF4-FFF2-40B4-BE49-F238E27FC236}">
                <a16:creationId xmlns:a16="http://schemas.microsoft.com/office/drawing/2014/main" id="{AACB7BE2-C0C0-4E24-BEB9-51F731F3D349}"/>
              </a:ext>
            </a:extLst>
          </p:cNvPr>
          <p:cNvSpPr txBox="1">
            <a:spLocks/>
          </p:cNvSpPr>
          <p:nvPr/>
        </p:nvSpPr>
        <p:spPr>
          <a:xfrm>
            <a:off x="449035" y="271737"/>
            <a:ext cx="10253133" cy="93025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32D84"/>
                </a:solidFill>
              </a:rPr>
              <a:t>AGENDA</a:t>
            </a:r>
          </a:p>
        </p:txBody>
      </p:sp>
    </p:spTree>
    <p:extLst>
      <p:ext uri="{BB962C8B-B14F-4D97-AF65-F5344CB8AC3E}">
        <p14:creationId xmlns:p14="http://schemas.microsoft.com/office/powerpoint/2010/main" val="223019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F410AD-B5E1-4F1E-9FE8-E8B1E481A14B}"/>
              </a:ext>
            </a:extLst>
          </p:cNvPr>
          <p:cNvSpPr>
            <a:spLocks noGrp="1"/>
          </p:cNvSpPr>
          <p:nvPr>
            <p:ph sz="half" idx="1"/>
          </p:nvPr>
        </p:nvSpPr>
        <p:spPr>
          <a:xfrm>
            <a:off x="186569" y="1524000"/>
            <a:ext cx="5570764" cy="4576763"/>
          </a:xfrm>
        </p:spPr>
        <p:txBody>
          <a:bodyPr>
            <a:normAutofit fontScale="92500" lnSpcReduction="20000"/>
          </a:bodyPr>
          <a:lstStyle/>
          <a:p>
            <a:r>
              <a:rPr lang="en-US" dirty="0"/>
              <a:t>Gaps in data preparation process</a:t>
            </a:r>
          </a:p>
          <a:p>
            <a:endParaRPr lang="en-US" dirty="0"/>
          </a:p>
          <a:p>
            <a:r>
              <a:rPr lang="en-US" dirty="0"/>
              <a:t>Need for standardized ETL in self-service BI process</a:t>
            </a:r>
          </a:p>
          <a:p>
            <a:endParaRPr lang="en-US" dirty="0"/>
          </a:p>
          <a:p>
            <a:r>
              <a:rPr lang="en-US" dirty="0"/>
              <a:t>Need for Re-usable data</a:t>
            </a:r>
          </a:p>
          <a:p>
            <a:endParaRPr lang="en-US" dirty="0"/>
          </a:p>
          <a:p>
            <a:r>
              <a:rPr lang="en-US" dirty="0"/>
              <a:t>Need for greater extension of data capabilities – ML, AI, etc.</a:t>
            </a:r>
          </a:p>
        </p:txBody>
      </p:sp>
      <p:pic>
        <p:nvPicPr>
          <p:cNvPr id="11" name="Content Placeholder 10">
            <a:extLst>
              <a:ext uri="{FF2B5EF4-FFF2-40B4-BE49-F238E27FC236}">
                <a16:creationId xmlns:a16="http://schemas.microsoft.com/office/drawing/2014/main" id="{6E4D9A48-6B44-406F-8D59-DC029B001E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1295400"/>
            <a:ext cx="6166486" cy="2971800"/>
          </a:xfrm>
        </p:spPr>
      </p:pic>
      <p:sp>
        <p:nvSpPr>
          <p:cNvPr id="4" name="Title 3">
            <a:extLst>
              <a:ext uri="{FF2B5EF4-FFF2-40B4-BE49-F238E27FC236}">
                <a16:creationId xmlns:a16="http://schemas.microsoft.com/office/drawing/2014/main" id="{1FA3EA89-70B5-499C-9797-0AE58BA9394A}"/>
              </a:ext>
            </a:extLst>
          </p:cNvPr>
          <p:cNvSpPr>
            <a:spLocks noGrp="1"/>
          </p:cNvSpPr>
          <p:nvPr>
            <p:ph type="title"/>
          </p:nvPr>
        </p:nvSpPr>
        <p:spPr>
          <a:xfrm>
            <a:off x="186569" y="138363"/>
            <a:ext cx="10515600" cy="1063625"/>
          </a:xfrm>
        </p:spPr>
        <p:txBody>
          <a:bodyPr>
            <a:normAutofit fontScale="90000"/>
          </a:bodyPr>
          <a:lstStyle/>
          <a:p>
            <a:r>
              <a:rPr lang="en-US" dirty="0">
                <a:solidFill>
                  <a:srgbClr val="032D84"/>
                </a:solidFill>
              </a:rPr>
              <a:t>What’s the problem with self-service BI? </a:t>
            </a:r>
          </a:p>
        </p:txBody>
      </p:sp>
      <p:pic>
        <p:nvPicPr>
          <p:cNvPr id="5" name="Picture 4">
            <a:extLst>
              <a:ext uri="{FF2B5EF4-FFF2-40B4-BE49-F238E27FC236}">
                <a16:creationId xmlns:a16="http://schemas.microsoft.com/office/drawing/2014/main" id="{AD462CAE-A5A9-47E0-9E19-5308668FA6CD}"/>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8830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B3E13-2789-48AF-9416-44DBD895F2F9}"/>
              </a:ext>
            </a:extLst>
          </p:cNvPr>
          <p:cNvSpPr>
            <a:spLocks noGrp="1"/>
          </p:cNvSpPr>
          <p:nvPr>
            <p:ph sz="half" idx="1"/>
          </p:nvPr>
        </p:nvSpPr>
        <p:spPr>
          <a:xfrm>
            <a:off x="6248400" y="1343879"/>
            <a:ext cx="5943600" cy="615349"/>
          </a:xfrm>
        </p:spPr>
        <p:txBody>
          <a:bodyPr>
            <a:normAutofit lnSpcReduction="10000"/>
          </a:bodyPr>
          <a:lstStyle/>
          <a:p>
            <a:r>
              <a:rPr lang="en-US" sz="3000" dirty="0"/>
              <a:t>Dataflows bridge the data prep gap</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C699B878-0BFD-4975-9D07-D6354A9FC04B}"/>
              </a:ext>
            </a:extLst>
          </p:cNvPr>
          <p:cNvSpPr>
            <a:spLocks noGrp="1"/>
          </p:cNvSpPr>
          <p:nvPr>
            <p:ph type="title"/>
          </p:nvPr>
        </p:nvSpPr>
        <p:spPr>
          <a:xfrm>
            <a:off x="466726" y="317956"/>
            <a:ext cx="10953750" cy="1047895"/>
          </a:xfrm>
        </p:spPr>
        <p:txBody>
          <a:bodyPr>
            <a:noAutofit/>
          </a:bodyPr>
          <a:lstStyle/>
          <a:p>
            <a:r>
              <a:rPr lang="en-US" sz="4000" dirty="0">
                <a:solidFill>
                  <a:srgbClr val="032D84"/>
                </a:solidFill>
              </a:rPr>
              <a:t>What are dataflows – and how do they solve our problem? </a:t>
            </a:r>
          </a:p>
        </p:txBody>
      </p:sp>
      <p:graphicFrame>
        <p:nvGraphicFramePr>
          <p:cNvPr id="5" name="Diagram 4">
            <a:extLst>
              <a:ext uri="{FF2B5EF4-FFF2-40B4-BE49-F238E27FC236}">
                <a16:creationId xmlns:a16="http://schemas.microsoft.com/office/drawing/2014/main" id="{081F81CE-B6A3-4A6D-B38B-5085DACD88E2}"/>
              </a:ext>
            </a:extLst>
          </p:cNvPr>
          <p:cNvGraphicFramePr/>
          <p:nvPr/>
        </p:nvGraphicFramePr>
        <p:xfrm>
          <a:off x="-1" y="1365851"/>
          <a:ext cx="6992087" cy="484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screenshot&#10;&#10;Description automatically generated">
            <a:extLst>
              <a:ext uri="{FF2B5EF4-FFF2-40B4-BE49-F238E27FC236}">
                <a16:creationId xmlns:a16="http://schemas.microsoft.com/office/drawing/2014/main" id="{024CEAA8-95A3-4A5D-8263-3D4984153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243" y="2123582"/>
            <a:ext cx="5153231" cy="1838818"/>
          </a:xfrm>
          <a:prstGeom prst="rect">
            <a:avLst/>
          </a:prstGeom>
        </p:spPr>
      </p:pic>
      <p:cxnSp>
        <p:nvCxnSpPr>
          <p:cNvPr id="11" name="Straight Connector 10">
            <a:extLst>
              <a:ext uri="{FF2B5EF4-FFF2-40B4-BE49-F238E27FC236}">
                <a16:creationId xmlns:a16="http://schemas.microsoft.com/office/drawing/2014/main" id="{0964DE97-E707-4EA2-A9EE-62703FE1E589}"/>
              </a:ext>
            </a:extLst>
          </p:cNvPr>
          <p:cNvCxnSpPr>
            <a:cxnSpLocks/>
            <a:endCxn id="9" idx="1"/>
          </p:cNvCxnSpPr>
          <p:nvPr/>
        </p:nvCxnSpPr>
        <p:spPr>
          <a:xfrm flipV="1">
            <a:off x="6248400" y="3042991"/>
            <a:ext cx="578843" cy="74432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7BB9B85-6237-4852-95E3-DB6A13191A44}"/>
              </a:ext>
            </a:extLst>
          </p:cNvPr>
          <p:cNvPicPr>
            <a:picLocks noChangeAspect="1"/>
          </p:cNvPicPr>
          <p:nvPr/>
        </p:nvPicPr>
        <p:blipFill>
          <a:blip r:embed="rId9"/>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82674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CD2673-31D8-45D4-A4D0-765D527D380A}"/>
              </a:ext>
            </a:extLst>
          </p:cNvPr>
          <p:cNvSpPr>
            <a:spLocks noGrp="1"/>
          </p:cNvSpPr>
          <p:nvPr>
            <p:ph type="title"/>
          </p:nvPr>
        </p:nvSpPr>
        <p:spPr/>
        <p:txBody>
          <a:bodyPr/>
          <a:lstStyle/>
          <a:p>
            <a:r>
              <a:rPr lang="en-US" dirty="0"/>
              <a:t>CDM &amp; dataflows in Power BI</a:t>
            </a:r>
          </a:p>
        </p:txBody>
      </p:sp>
      <p:pic>
        <p:nvPicPr>
          <p:cNvPr id="15" name="Content Placeholder 14" descr="A screenshot of a cell phone&#10;&#10;Description automatically generated">
            <a:extLst>
              <a:ext uri="{FF2B5EF4-FFF2-40B4-BE49-F238E27FC236}">
                <a16:creationId xmlns:a16="http://schemas.microsoft.com/office/drawing/2014/main" id="{38FD8A10-76C4-4200-BA13-8C8BEFA143DA}"/>
              </a:ext>
            </a:extLst>
          </p:cNvPr>
          <p:cNvPicPr>
            <a:picLocks noGrp="1" noChangeAspect="1"/>
          </p:cNvPicPr>
          <p:nvPr>
            <p:ph sz="half" idx="1"/>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5593557"/>
          </a:xfrm>
        </p:spPr>
      </p:pic>
      <p:pic>
        <p:nvPicPr>
          <p:cNvPr id="4" name="Picture 3">
            <a:extLst>
              <a:ext uri="{FF2B5EF4-FFF2-40B4-BE49-F238E27FC236}">
                <a16:creationId xmlns:a16="http://schemas.microsoft.com/office/drawing/2014/main" id="{B08AA46B-02BA-4D8E-91D8-3B9D1563317F}"/>
              </a:ext>
            </a:extLst>
          </p:cNvPr>
          <p:cNvPicPr>
            <a:picLocks noChangeAspect="1"/>
          </p:cNvPicPr>
          <p:nvPr/>
        </p:nvPicPr>
        <p:blipFill>
          <a:blip r:embed="rId5"/>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61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6CA39-8037-4586-BB92-16848B1A2251}"/>
              </a:ext>
            </a:extLst>
          </p:cNvPr>
          <p:cNvSpPr>
            <a:spLocks noGrp="1"/>
          </p:cNvSpPr>
          <p:nvPr>
            <p:ph sz="half" idx="1"/>
          </p:nvPr>
        </p:nvSpPr>
        <p:spPr>
          <a:xfrm>
            <a:off x="449036" y="1447800"/>
            <a:ext cx="5646964" cy="4729163"/>
          </a:xfrm>
        </p:spPr>
        <p:txBody>
          <a:bodyPr>
            <a:normAutofit/>
          </a:bodyPr>
          <a:lstStyle/>
          <a:p>
            <a:r>
              <a:rPr lang="en-US" dirty="0"/>
              <a:t>Citizen Developers</a:t>
            </a:r>
          </a:p>
          <a:p>
            <a:r>
              <a:rPr lang="en-US" dirty="0"/>
              <a:t>IT/Enterprise Developers</a:t>
            </a:r>
          </a:p>
          <a:p>
            <a:endParaRPr lang="en-US" dirty="0"/>
          </a:p>
          <a:p>
            <a:r>
              <a:rPr lang="en-US" dirty="0"/>
              <a:t>Creation vs. Consumption</a:t>
            </a:r>
          </a:p>
          <a:p>
            <a:r>
              <a:rPr lang="en-US" dirty="0"/>
              <a:t>	</a:t>
            </a:r>
            <a:r>
              <a:rPr lang="en-US" sz="3200" dirty="0"/>
              <a:t>	</a:t>
            </a:r>
          </a:p>
          <a:p>
            <a:r>
              <a:rPr lang="en-US" b="1" u="sng" dirty="0"/>
              <a:t>Licensing</a:t>
            </a:r>
            <a:r>
              <a:rPr lang="en-US" dirty="0"/>
              <a:t> &amp; Strategy</a:t>
            </a:r>
          </a:p>
          <a:p>
            <a:endParaRPr lang="en-US" dirty="0"/>
          </a:p>
          <a:p>
            <a:endParaRPr lang="en-US" dirty="0"/>
          </a:p>
        </p:txBody>
      </p:sp>
      <p:sp>
        <p:nvSpPr>
          <p:cNvPr id="3" name="Title 2">
            <a:extLst>
              <a:ext uri="{FF2B5EF4-FFF2-40B4-BE49-F238E27FC236}">
                <a16:creationId xmlns:a16="http://schemas.microsoft.com/office/drawing/2014/main" id="{56DF33D2-3643-4435-BCAE-B9838D99A993}"/>
              </a:ext>
            </a:extLst>
          </p:cNvPr>
          <p:cNvSpPr>
            <a:spLocks noGrp="1"/>
          </p:cNvSpPr>
          <p:nvPr>
            <p:ph type="title"/>
          </p:nvPr>
        </p:nvSpPr>
        <p:spPr>
          <a:xfrm>
            <a:off x="449036" y="149224"/>
            <a:ext cx="10515600" cy="1063625"/>
          </a:xfrm>
        </p:spPr>
        <p:txBody>
          <a:bodyPr/>
          <a:lstStyle/>
          <a:p>
            <a:r>
              <a:rPr lang="en-US" dirty="0">
                <a:solidFill>
                  <a:srgbClr val="032D84"/>
                </a:solidFill>
              </a:rPr>
              <a:t>Who uses dataflows?</a:t>
            </a:r>
          </a:p>
        </p:txBody>
      </p:sp>
      <p:pic>
        <p:nvPicPr>
          <p:cNvPr id="5" name="Picture 4" descr="A close up of a logo&#10;&#10;Description automatically generated">
            <a:extLst>
              <a:ext uri="{FF2B5EF4-FFF2-40B4-BE49-F238E27FC236}">
                <a16:creationId xmlns:a16="http://schemas.microsoft.com/office/drawing/2014/main" id="{02F41C98-5E67-432F-AAE3-B63DE877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65" y="1143000"/>
            <a:ext cx="4512736" cy="3886200"/>
          </a:xfrm>
          <a:prstGeom prst="rect">
            <a:avLst/>
          </a:prstGeom>
        </p:spPr>
      </p:pic>
      <p:pic>
        <p:nvPicPr>
          <p:cNvPr id="6" name="Picture 5">
            <a:extLst>
              <a:ext uri="{FF2B5EF4-FFF2-40B4-BE49-F238E27FC236}">
                <a16:creationId xmlns:a16="http://schemas.microsoft.com/office/drawing/2014/main" id="{FCCEFD6E-7E60-4037-8DE1-33E6D75FA20C}"/>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651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D22FED7-6CBC-4B1D-9A7C-D528C23E9ADC}"/>
              </a:ext>
            </a:extLst>
          </p:cNvPr>
          <p:cNvGraphicFramePr>
            <a:graphicFrameLocks noGrp="1"/>
          </p:cNvGraphicFramePr>
          <p:nvPr>
            <p:ph sz="half" idx="1"/>
            <p:extLst>
              <p:ext uri="{D42A27DB-BD31-4B8C-83A1-F6EECF244321}">
                <p14:modId xmlns:p14="http://schemas.microsoft.com/office/powerpoint/2010/main" val="2666220832"/>
              </p:ext>
            </p:extLst>
          </p:nvPr>
        </p:nvGraphicFramePr>
        <p:xfrm>
          <a:off x="133351" y="119061"/>
          <a:ext cx="7143751" cy="6619877"/>
        </p:xfrm>
        <a:graphic>
          <a:graphicData uri="http://schemas.openxmlformats.org/drawingml/2006/table">
            <a:tbl>
              <a:tblPr firstRow="1" bandRow="1">
                <a:tableStyleId>{5C22544A-7EE6-4342-B048-85BDC9FD1C3A}</a:tableStyleId>
              </a:tblPr>
              <a:tblGrid>
                <a:gridCol w="4763917">
                  <a:extLst>
                    <a:ext uri="{9D8B030D-6E8A-4147-A177-3AD203B41FA5}">
                      <a16:colId xmlns:a16="http://schemas.microsoft.com/office/drawing/2014/main" val="1737705352"/>
                    </a:ext>
                  </a:extLst>
                </a:gridCol>
                <a:gridCol w="1047014">
                  <a:extLst>
                    <a:ext uri="{9D8B030D-6E8A-4147-A177-3AD203B41FA5}">
                      <a16:colId xmlns:a16="http://schemas.microsoft.com/office/drawing/2014/main" val="2745818573"/>
                    </a:ext>
                  </a:extLst>
                </a:gridCol>
                <a:gridCol w="1332820">
                  <a:extLst>
                    <a:ext uri="{9D8B030D-6E8A-4147-A177-3AD203B41FA5}">
                      <a16:colId xmlns:a16="http://schemas.microsoft.com/office/drawing/2014/main" val="62099957"/>
                    </a:ext>
                  </a:extLst>
                </a:gridCol>
              </a:tblGrid>
              <a:tr h="527263">
                <a:tc>
                  <a:txBody>
                    <a:bodyPr/>
                    <a:lstStyle/>
                    <a:p>
                      <a:pPr algn="l"/>
                      <a:r>
                        <a:rPr lang="en-US" sz="1600" dirty="0">
                          <a:latin typeface="Segoe UI Light" panose="020B0502040204020203" pitchFamily="34" charset="0"/>
                          <a:cs typeface="Segoe UI Light" panose="020B0502040204020203" pitchFamily="34" charset="0"/>
                        </a:rPr>
                        <a:t>Dataflow capacity</a:t>
                      </a:r>
                    </a:p>
                  </a:txBody>
                  <a:tcPr marL="0" marR="0" marT="0" marB="0" anchor="ctr"/>
                </a:tc>
                <a:tc>
                  <a:txBody>
                    <a:bodyPr/>
                    <a:lstStyle/>
                    <a:p>
                      <a:pPr algn="l"/>
                      <a:r>
                        <a:rPr lang="en-US" sz="1600" dirty="0">
                          <a:latin typeface="Segoe UI Light" panose="020B0502040204020203" pitchFamily="34" charset="0"/>
                          <a:cs typeface="Segoe UI Light" panose="020B0502040204020203" pitchFamily="34" charset="0"/>
                        </a:rPr>
                        <a:t>Power BI Pro</a:t>
                      </a:r>
                    </a:p>
                  </a:txBody>
                  <a:tcPr marL="0" marR="0" marT="0" marB="0" anchor="ctr"/>
                </a:tc>
                <a:tc>
                  <a:txBody>
                    <a:bodyPr/>
                    <a:lstStyle/>
                    <a:p>
                      <a:pPr algn="l"/>
                      <a:r>
                        <a:rPr lang="en-US" sz="1600" dirty="0">
                          <a:latin typeface="Segoe UI Light" panose="020B0502040204020203" pitchFamily="34" charset="0"/>
                          <a:cs typeface="Segoe UI Light" panose="020B0502040204020203" pitchFamily="34" charset="0"/>
                        </a:rPr>
                        <a:t>Power BI Premium</a:t>
                      </a:r>
                    </a:p>
                  </a:txBody>
                  <a:tcPr marL="0" marR="0" marT="0" marB="0" anchor="ctr"/>
                </a:tc>
                <a:extLst>
                  <a:ext uri="{0D108BD9-81ED-4DB2-BD59-A6C34878D82A}">
                    <a16:rowId xmlns:a16="http://schemas.microsoft.com/office/drawing/2014/main" val="1911665835"/>
                  </a:ext>
                </a:extLst>
              </a:tr>
              <a:tr h="346322">
                <a:tc>
                  <a:txBody>
                    <a:bodyPr/>
                    <a:lstStyle/>
                    <a:p>
                      <a:pPr algn="l">
                        <a:lnSpc>
                          <a:spcPct val="150000"/>
                        </a:lnSpc>
                        <a:spcBef>
                          <a:spcPts val="0"/>
                        </a:spcBef>
                      </a:pPr>
                      <a:r>
                        <a:rPr lang="en-US" sz="1600" dirty="0">
                          <a:solidFill>
                            <a:schemeClr val="accent1">
                              <a:lumMod val="50000"/>
                            </a:schemeClr>
                          </a:solidFill>
                          <a:latin typeface="Segoe UI Light" panose="020B0502040204020203" pitchFamily="34" charset="0"/>
                          <a:cs typeface="Segoe UI Light" panose="020B0502040204020203" pitchFamily="34" charset="0"/>
                        </a:rPr>
                        <a:t>Schedule refresh</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8 per day</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48 per day</a:t>
                      </a:r>
                    </a:p>
                  </a:txBody>
                  <a:tcPr marL="0" marR="0" marT="0" marB="0" anchor="ctr"/>
                </a:tc>
                <a:extLst>
                  <a:ext uri="{0D108BD9-81ED-4DB2-BD59-A6C34878D82A}">
                    <a16:rowId xmlns:a16="http://schemas.microsoft.com/office/drawing/2014/main" val="3378683497"/>
                  </a:ext>
                </a:extLst>
              </a:tr>
              <a:tr h="654606">
                <a:tc>
                  <a:txBody>
                    <a:bodyPr/>
                    <a:lstStyle/>
                    <a:p>
                      <a:pPr algn="l">
                        <a:lnSpc>
                          <a:spcPct val="150000"/>
                        </a:lnSpc>
                        <a:spcBef>
                          <a:spcPts val="0"/>
                        </a:spcBef>
                      </a:pPr>
                      <a:r>
                        <a:rPr lang="en-US" sz="1600" dirty="0">
                          <a:solidFill>
                            <a:schemeClr val="accent1">
                              <a:lumMod val="50000"/>
                            </a:schemeClr>
                          </a:solidFill>
                          <a:latin typeface="Segoe UI Light" panose="020B0502040204020203" pitchFamily="34" charset="0"/>
                          <a:cs typeface="Segoe UI Light" panose="020B0502040204020203" pitchFamily="34" charset="0"/>
                        </a:rPr>
                        <a:t>Total storage</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10GB/user</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100 TB/node</a:t>
                      </a:r>
                    </a:p>
                  </a:txBody>
                  <a:tcPr marL="0" marR="0" marT="0" marB="0" anchor="ctr"/>
                </a:tc>
                <a:extLst>
                  <a:ext uri="{0D108BD9-81ED-4DB2-BD59-A6C34878D82A}">
                    <a16:rowId xmlns:a16="http://schemas.microsoft.com/office/drawing/2014/main" val="3641153207"/>
                  </a:ext>
                </a:extLst>
              </a:tr>
              <a:tr h="346322">
                <a:tc>
                  <a:txBody>
                    <a:bodyPr/>
                    <a:lstStyle/>
                    <a:p>
                      <a:pPr algn="l">
                        <a:lnSpc>
                          <a:spcPct val="150000"/>
                        </a:lnSpc>
                        <a:spcBef>
                          <a:spcPts val="0"/>
                        </a:spcBef>
                      </a:pPr>
                      <a:r>
                        <a:rPr lang="en-US" sz="1600" dirty="0">
                          <a:solidFill>
                            <a:schemeClr val="accent1">
                              <a:lumMod val="50000"/>
                            </a:schemeClr>
                          </a:solidFill>
                          <a:latin typeface="Segoe UI Light" panose="020B0502040204020203" pitchFamily="34" charset="0"/>
                          <a:cs typeface="Segoe UI Light" panose="020B0502040204020203" pitchFamily="34" charset="0"/>
                        </a:rPr>
                        <a:t>Dataflow authoring w Power Query Online</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Yes</a:t>
                      </a:r>
                    </a:p>
                  </a:txBody>
                  <a:tcPr marL="0" marR="0" marT="0" marB="0" anchor="ctr"/>
                </a:tc>
                <a:tc>
                  <a:txBody>
                    <a:bodyPr/>
                    <a:lstStyle/>
                    <a:p>
                      <a:pPr algn="l">
                        <a:lnSpc>
                          <a:spcPct val="150000"/>
                        </a:lnSpc>
                      </a:pPr>
                      <a:r>
                        <a:rPr lang="en-US" sz="1600" dirty="0">
                          <a:solidFill>
                            <a:schemeClr val="accent1">
                              <a:lumMod val="50000"/>
                            </a:schemeClr>
                          </a:solidFill>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3835583009"/>
                  </a:ext>
                </a:extLst>
              </a:tr>
              <a:tr h="395447">
                <a:tc>
                  <a:txBody>
                    <a:bodyPr/>
                    <a:lstStyle/>
                    <a:p>
                      <a:pPr algn="l" fontAlgn="t">
                        <a:lnSpc>
                          <a:spcPct val="150000"/>
                        </a:lnSpc>
                        <a:spcBef>
                          <a:spcPts val="0"/>
                        </a:spcBef>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Dataflow Management within Power BI</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1347130260"/>
                  </a:ext>
                </a:extLst>
              </a:tr>
              <a:tr h="395447">
                <a:tc>
                  <a:txBody>
                    <a:bodyPr/>
                    <a:lstStyle/>
                    <a:p>
                      <a:pPr algn="l" fontAlgn="t">
                        <a:lnSpc>
                          <a:spcPct val="150000"/>
                        </a:lnSpc>
                        <a:spcBef>
                          <a:spcPts val="0"/>
                        </a:spcBef>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Dataflows Data Connector in the Power BI Desktop</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2800770523"/>
                  </a:ext>
                </a:extLst>
              </a:tr>
              <a:tr h="395447">
                <a:tc>
                  <a:txBody>
                    <a:bodyPr/>
                    <a:lstStyle/>
                    <a:p>
                      <a:pPr algn="l" fontAlgn="t">
                        <a:lnSpc>
                          <a:spcPct val="150000"/>
                        </a:lnSpc>
                        <a:spcBef>
                          <a:spcPts val="0"/>
                        </a:spcBef>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Integration with Azure</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1481000524"/>
                  </a:ext>
                </a:extLst>
              </a:tr>
              <a:tr h="395447">
                <a:tc>
                  <a:txBody>
                    <a:bodyPr/>
                    <a:lstStyle/>
                    <a:p>
                      <a:pPr algn="l" fontAlgn="t">
                        <a:lnSpc>
                          <a:spcPct val="150000"/>
                        </a:lnSpc>
                        <a:spcBef>
                          <a:spcPts val="0"/>
                        </a:spcBef>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New connectors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4294859215"/>
                  </a:ext>
                </a:extLst>
              </a:tr>
              <a:tr h="790894">
                <a:tc>
                  <a:txBody>
                    <a:bodyPr/>
                    <a:lstStyle/>
                    <a:p>
                      <a:pPr marL="0" marR="0" lvl="0" indent="0" algn="l" defTabSz="914400" rtl="0" eaLnBrk="1" fontAlgn="t" latinLnBrk="0" hangingPunct="1">
                        <a:lnSpc>
                          <a:spcPct val="150000"/>
                        </a:lnSpc>
                        <a:spcBef>
                          <a:spcPts val="0"/>
                        </a:spcBef>
                        <a:spcAft>
                          <a:spcPts val="0"/>
                        </a:spcAft>
                        <a:buClrTx/>
                        <a:buSzTx/>
                        <a:buFontTx/>
                        <a:buNone/>
                        <a:tabLst/>
                        <a:defRPr/>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Standardized Schema / Built-In Support for the Common Data Model</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2518765"/>
                  </a:ext>
                </a:extLst>
              </a:tr>
              <a:tr h="790894">
                <a:tc>
                  <a:txBody>
                    <a:bodyPr/>
                    <a:lstStyle/>
                    <a:p>
                      <a:pPr algn="l" fontAlgn="t">
                        <a:lnSpc>
                          <a:spcPct val="150000"/>
                        </a:lnSpc>
                        <a:spcBef>
                          <a:spcPts val="0"/>
                        </a:spcBef>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Running on Power BI Premium capacity / Parallel execution of transforms</a:t>
                      </a:r>
                    </a:p>
                  </a:txBody>
                  <a:tcPr marL="0" marR="0" marT="0" marB="0" anchor="ctr"/>
                </a:tc>
                <a:tc>
                  <a:txBody>
                    <a:bodyPr/>
                    <a:lstStyle/>
                    <a:p>
                      <a:pPr algn="l" fontAlgn="t">
                        <a:lnSpc>
                          <a:spcPct val="150000"/>
                        </a:lnSpc>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No</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4109091077"/>
                  </a:ext>
                </a:extLst>
              </a:tr>
              <a:tr h="395447">
                <a:tc>
                  <a:txBody>
                    <a:bodyPr/>
                    <a:lstStyle/>
                    <a:p>
                      <a:pPr algn="l" fontAlgn="t">
                        <a:lnSpc>
                          <a:spcPct val="150000"/>
                        </a:lnSpc>
                        <a:spcBef>
                          <a:spcPts val="0"/>
                        </a:spcBef>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Dataflow linked entities</a:t>
                      </a:r>
                    </a:p>
                  </a:txBody>
                  <a:tcPr marL="0" marR="0" marT="0" marB="0" anchor="ctr"/>
                </a:tc>
                <a:tc>
                  <a:txBody>
                    <a:bodyPr/>
                    <a:lstStyle/>
                    <a:p>
                      <a:pPr algn="l" fontAlgn="t">
                        <a:lnSpc>
                          <a:spcPct val="150000"/>
                        </a:lnSpc>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No</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2991510353"/>
                  </a:ext>
                </a:extLst>
              </a:tr>
              <a:tr h="395447">
                <a:tc>
                  <a:txBody>
                    <a:bodyPr/>
                    <a:lstStyle/>
                    <a:p>
                      <a:pPr marL="0" marR="0" lvl="0" indent="0" algn="l" defTabSz="914400" rtl="0" eaLnBrk="1" fontAlgn="t" latinLnBrk="0" hangingPunct="1">
                        <a:lnSpc>
                          <a:spcPct val="150000"/>
                        </a:lnSpc>
                        <a:spcBef>
                          <a:spcPts val="0"/>
                        </a:spcBef>
                        <a:spcAft>
                          <a:spcPts val="0"/>
                        </a:spcAft>
                        <a:buClrTx/>
                        <a:buSzTx/>
                        <a:buFontTx/>
                        <a:buNone/>
                        <a:tabLst/>
                        <a:defRPr/>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Dataflow incremental refresh</a:t>
                      </a:r>
                    </a:p>
                  </a:txBody>
                  <a:tcPr marL="0" marR="0" marT="0" marB="0" anchor="ctr"/>
                </a:tc>
                <a:tc>
                  <a:txBody>
                    <a:bodyPr/>
                    <a:lstStyle/>
                    <a:p>
                      <a:pPr algn="l" fontAlgn="t">
                        <a:lnSpc>
                          <a:spcPct val="150000"/>
                        </a:lnSpc>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No</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195814588"/>
                  </a:ext>
                </a:extLst>
              </a:tr>
              <a:tr h="790894">
                <a:tc>
                  <a:txBody>
                    <a:bodyPr/>
                    <a:lstStyle/>
                    <a:p>
                      <a:pPr algn="l" fontAlgn="t">
                        <a:lnSpc>
                          <a:spcPct val="150000"/>
                        </a:lnSpc>
                        <a:spcBef>
                          <a:spcPts val="0"/>
                        </a:spcBef>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Computed Entities (in-storage transformations via M)</a:t>
                      </a:r>
                    </a:p>
                  </a:txBody>
                  <a:tcPr marL="0" marR="0" marT="0" marB="0" anchor="ctr"/>
                </a:tc>
                <a:tc>
                  <a:txBody>
                    <a:bodyPr/>
                    <a:lstStyle/>
                    <a:p>
                      <a:pPr algn="l" fontAlgn="t">
                        <a:lnSpc>
                          <a:spcPct val="150000"/>
                        </a:lnSpc>
                      </a:pPr>
                      <a:r>
                        <a:rPr lang="en-US" sz="1600" b="1" dirty="0">
                          <a:solidFill>
                            <a:schemeClr val="accent1">
                              <a:lumMod val="50000"/>
                            </a:schemeClr>
                          </a:solidFill>
                          <a:effectLst/>
                          <a:latin typeface="Segoe UI Light" panose="020B0502040204020203" pitchFamily="34" charset="0"/>
                          <a:cs typeface="Segoe UI Light" panose="020B0502040204020203" pitchFamily="34" charset="0"/>
                        </a:rPr>
                        <a:t>No</a:t>
                      </a:r>
                    </a:p>
                  </a:txBody>
                  <a:tcPr marL="0" marR="0" marT="0" marB="0" anchor="ctr"/>
                </a:tc>
                <a:tc>
                  <a:txBody>
                    <a:bodyPr/>
                    <a:lstStyle/>
                    <a:p>
                      <a:pPr algn="l" fontAlgn="t">
                        <a:lnSpc>
                          <a:spcPct val="150000"/>
                        </a:lnSpc>
                      </a:pPr>
                      <a:r>
                        <a:rPr lang="en-US" sz="1600" dirty="0">
                          <a:solidFill>
                            <a:schemeClr val="accent1">
                              <a:lumMod val="50000"/>
                            </a:schemeClr>
                          </a:solidFill>
                          <a:effectLst/>
                          <a:latin typeface="Segoe UI Light" panose="020B0502040204020203" pitchFamily="34" charset="0"/>
                          <a:cs typeface="Segoe UI Light" panose="020B0502040204020203" pitchFamily="34" charset="0"/>
                        </a:rPr>
                        <a:t>Yes</a:t>
                      </a:r>
                    </a:p>
                  </a:txBody>
                  <a:tcPr marL="0" marR="0" marT="0" marB="0" anchor="ctr"/>
                </a:tc>
                <a:extLst>
                  <a:ext uri="{0D108BD9-81ED-4DB2-BD59-A6C34878D82A}">
                    <a16:rowId xmlns:a16="http://schemas.microsoft.com/office/drawing/2014/main" val="2503100242"/>
                  </a:ext>
                </a:extLst>
              </a:tr>
            </a:tbl>
          </a:graphicData>
        </a:graphic>
      </p:graphicFrame>
      <p:pic>
        <p:nvPicPr>
          <p:cNvPr id="3" name="Picture 2">
            <a:extLst>
              <a:ext uri="{FF2B5EF4-FFF2-40B4-BE49-F238E27FC236}">
                <a16:creationId xmlns:a16="http://schemas.microsoft.com/office/drawing/2014/main" id="{F88CE608-A047-4013-8DAF-15F1A353DEB8}"/>
              </a:ext>
            </a:extLst>
          </p:cNvPr>
          <p:cNvPicPr>
            <a:picLocks noChangeAspect="1"/>
          </p:cNvPicPr>
          <p:nvPr/>
        </p:nvPicPr>
        <p:blipFill>
          <a:blip r:embed="rId2"/>
          <a:stretch>
            <a:fillRect/>
          </a:stretch>
        </p:blipFill>
        <p:spPr>
          <a:xfrm>
            <a:off x="9703836" y="5708260"/>
            <a:ext cx="2141017" cy="715414"/>
          </a:xfrm>
          <a:prstGeom prst="rect">
            <a:avLst/>
          </a:prstGeom>
        </p:spPr>
      </p:pic>
      <p:sp>
        <p:nvSpPr>
          <p:cNvPr id="2" name="TextBox 1">
            <a:extLst>
              <a:ext uri="{FF2B5EF4-FFF2-40B4-BE49-F238E27FC236}">
                <a16:creationId xmlns:a16="http://schemas.microsoft.com/office/drawing/2014/main" id="{4F363111-3FC6-414C-907F-AC8CC6CD6983}"/>
              </a:ext>
            </a:extLst>
          </p:cNvPr>
          <p:cNvSpPr txBox="1"/>
          <p:nvPr/>
        </p:nvSpPr>
        <p:spPr>
          <a:xfrm>
            <a:off x="7562850" y="314325"/>
            <a:ext cx="4282003" cy="646331"/>
          </a:xfrm>
          <a:prstGeom prst="rect">
            <a:avLst/>
          </a:prstGeom>
          <a:noFill/>
        </p:spPr>
        <p:txBody>
          <a:bodyPr wrap="square" rtlCol="0">
            <a:spAutoFit/>
          </a:bodyPr>
          <a:lstStyle/>
          <a:p>
            <a:r>
              <a:rPr lang="en-US" dirty="0"/>
              <a:t>Important Considerations: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1045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53CBA-3BAC-4980-B1E9-2D5A71FA1FE5}"/>
              </a:ext>
            </a:extLst>
          </p:cNvPr>
          <p:cNvSpPr>
            <a:spLocks noGrp="1"/>
          </p:cNvSpPr>
          <p:nvPr>
            <p:ph sz="half" idx="1"/>
          </p:nvPr>
        </p:nvSpPr>
        <p:spPr>
          <a:xfrm>
            <a:off x="224589" y="1371600"/>
            <a:ext cx="5719011" cy="4800600"/>
          </a:xfrm>
        </p:spPr>
        <p:txBody>
          <a:bodyPr>
            <a:normAutofit fontScale="92500" lnSpcReduction="10000"/>
          </a:bodyPr>
          <a:lstStyle/>
          <a:p>
            <a:r>
              <a:rPr lang="en-US" dirty="0"/>
              <a:t>Standard schema definitions and metadata system</a:t>
            </a:r>
          </a:p>
          <a:p>
            <a:endParaRPr lang="en-US" dirty="0"/>
          </a:p>
          <a:p>
            <a:r>
              <a:rPr lang="en-US" dirty="0"/>
              <a:t>Facilitate data integration and interoperability</a:t>
            </a:r>
          </a:p>
          <a:p>
            <a:endParaRPr lang="en-US" dirty="0"/>
          </a:p>
          <a:p>
            <a:r>
              <a:rPr lang="en-US" dirty="0"/>
              <a:t>Supported in CDS, Dynamics 365, PowerApps, Power BI… and increasingly, Azure data services </a:t>
            </a:r>
          </a:p>
          <a:p>
            <a:endParaRPr lang="en-US" dirty="0"/>
          </a:p>
          <a:p>
            <a:endParaRPr lang="en-US" dirty="0"/>
          </a:p>
        </p:txBody>
      </p:sp>
      <p:sp>
        <p:nvSpPr>
          <p:cNvPr id="3" name="Title 2">
            <a:extLst>
              <a:ext uri="{FF2B5EF4-FFF2-40B4-BE49-F238E27FC236}">
                <a16:creationId xmlns:a16="http://schemas.microsoft.com/office/drawing/2014/main" id="{C7E06174-BC5B-4432-96DE-AF4855D0C8EF}"/>
              </a:ext>
            </a:extLst>
          </p:cNvPr>
          <p:cNvSpPr>
            <a:spLocks noGrp="1"/>
          </p:cNvSpPr>
          <p:nvPr>
            <p:ph type="title"/>
          </p:nvPr>
        </p:nvSpPr>
        <p:spPr>
          <a:xfrm>
            <a:off x="224589" y="0"/>
            <a:ext cx="10515600" cy="1063625"/>
          </a:xfrm>
        </p:spPr>
        <p:txBody>
          <a:bodyPr/>
          <a:lstStyle/>
          <a:p>
            <a:r>
              <a:rPr lang="en-US" dirty="0">
                <a:solidFill>
                  <a:srgbClr val="032D84"/>
                </a:solidFill>
              </a:rPr>
              <a:t>What is the Common Data Model? </a:t>
            </a:r>
          </a:p>
        </p:txBody>
      </p:sp>
      <p:pic>
        <p:nvPicPr>
          <p:cNvPr id="5" name="Picture 4" descr="A screenshot of a cell phone&#10;&#10;Description automatically generated">
            <a:extLst>
              <a:ext uri="{FF2B5EF4-FFF2-40B4-BE49-F238E27FC236}">
                <a16:creationId xmlns:a16="http://schemas.microsoft.com/office/drawing/2014/main" id="{3B00E8C1-4869-42E9-B1B2-C986D000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936" y="1219200"/>
            <a:ext cx="6553199" cy="3276600"/>
          </a:xfrm>
          <a:prstGeom prst="rect">
            <a:avLst/>
          </a:prstGeom>
        </p:spPr>
      </p:pic>
      <p:pic>
        <p:nvPicPr>
          <p:cNvPr id="6" name="Picture 5">
            <a:extLst>
              <a:ext uri="{FF2B5EF4-FFF2-40B4-BE49-F238E27FC236}">
                <a16:creationId xmlns:a16="http://schemas.microsoft.com/office/drawing/2014/main" id="{396D8C03-361D-4052-AAA3-ECF83727E77B}"/>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76880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2357</Words>
  <Application>Microsoft Office PowerPoint</Application>
  <PresentationFormat>Widescreen</PresentationFormat>
  <Paragraphs>302</Paragraphs>
  <Slides>17</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Segoe UI</vt:lpstr>
      <vt:lpstr>Segoe UI Light</vt:lpstr>
      <vt:lpstr>Office Theme</vt:lpstr>
      <vt:lpstr>Power BI dataflows</vt:lpstr>
      <vt:lpstr>Hello, my name is… </vt:lpstr>
      <vt:lpstr>PowerPoint Presentation</vt:lpstr>
      <vt:lpstr>What’s the problem with self-service BI? </vt:lpstr>
      <vt:lpstr>What are dataflows – and how do they solve our problem? </vt:lpstr>
      <vt:lpstr>CDM &amp; dataflows in Power BI</vt:lpstr>
      <vt:lpstr>Who uses dataflows?</vt:lpstr>
      <vt:lpstr>PowerPoint Presentation</vt:lpstr>
      <vt:lpstr>What is the Common Data Model? </vt:lpstr>
      <vt:lpstr>What is a CDM-compliant folder? </vt:lpstr>
      <vt:lpstr>What are entities? </vt:lpstr>
      <vt:lpstr>How to Create a Dataflow</vt:lpstr>
      <vt:lpstr>PowerPoint Presentation</vt:lpstr>
      <vt:lpstr>FAQ Check</vt:lpstr>
      <vt:lpstr>FAQ Check</vt:lpstr>
      <vt:lpstr>FAQ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Ostrowsky</dc:creator>
  <cp:lastModifiedBy>Karen Robito</cp:lastModifiedBy>
  <cp:revision>1</cp:revision>
  <dcterms:created xsi:type="dcterms:W3CDTF">2019-06-11T11:20:08Z</dcterms:created>
  <dcterms:modified xsi:type="dcterms:W3CDTF">2019-06-13T13:54:48Z</dcterms:modified>
</cp:coreProperties>
</file>