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2" r:id="rId4"/>
  </p:sldMasterIdLst>
  <p:notesMasterIdLst>
    <p:notesMasterId r:id="rId29"/>
  </p:notesMasterIdLst>
  <p:handoutMasterIdLst>
    <p:handoutMasterId r:id="rId30"/>
  </p:handoutMasterIdLst>
  <p:sldIdLst>
    <p:sldId id="354" r:id="rId5"/>
    <p:sldId id="352" r:id="rId6"/>
    <p:sldId id="444" r:id="rId7"/>
    <p:sldId id="344" r:id="rId8"/>
    <p:sldId id="457" r:id="rId9"/>
    <p:sldId id="458" r:id="rId10"/>
    <p:sldId id="426" r:id="rId11"/>
    <p:sldId id="436" r:id="rId12"/>
    <p:sldId id="389" r:id="rId13"/>
    <p:sldId id="445" r:id="rId14"/>
    <p:sldId id="453" r:id="rId15"/>
    <p:sldId id="456" r:id="rId16"/>
    <p:sldId id="400" r:id="rId17"/>
    <p:sldId id="398" r:id="rId18"/>
    <p:sldId id="455" r:id="rId19"/>
    <p:sldId id="446" r:id="rId20"/>
    <p:sldId id="447" r:id="rId21"/>
    <p:sldId id="428" r:id="rId22"/>
    <p:sldId id="448" r:id="rId23"/>
    <p:sldId id="423" r:id="rId24"/>
    <p:sldId id="452" r:id="rId25"/>
    <p:sldId id="408" r:id="rId26"/>
    <p:sldId id="449" r:id="rId27"/>
    <p:sldId id="45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2" userDrawn="1">
          <p15:clr>
            <a:srgbClr val="A4A3A4"/>
          </p15:clr>
        </p15:guide>
        <p15:guide id="3" pos="456" userDrawn="1">
          <p15:clr>
            <a:srgbClr val="A4A3A4"/>
          </p15:clr>
        </p15:guide>
        <p15:guide id="4" pos="7224" userDrawn="1">
          <p15:clr>
            <a:srgbClr val="A4A3A4"/>
          </p15:clr>
        </p15:guide>
        <p15:guide id="5" orient="horz" pos="3840" userDrawn="1">
          <p15:clr>
            <a:srgbClr val="A4A3A4"/>
          </p15:clr>
        </p15:guide>
        <p15:guide id="6" orient="horz" pos="480" userDrawn="1">
          <p15:clr>
            <a:srgbClr val="A4A3A4"/>
          </p15:clr>
        </p15:guide>
        <p15:guide id="7" orient="horz" pos="1608" userDrawn="1">
          <p15:clr>
            <a:srgbClr val="A4A3A4"/>
          </p15:clr>
        </p15:guide>
        <p15:guide id="8" pos="2712" userDrawn="1">
          <p15:clr>
            <a:srgbClr val="A4A3A4"/>
          </p15:clr>
        </p15:guide>
        <p15:guide id="9" pos="4968" userDrawn="1">
          <p15:clr>
            <a:srgbClr val="A4A3A4"/>
          </p15:clr>
        </p15:guide>
        <p15:guide id="10" orient="horz" pos="2160" userDrawn="1">
          <p15:clr>
            <a:srgbClr val="A4A3A4"/>
          </p15:clr>
        </p15:guide>
        <p15:guide id="11"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6472C3"/>
    <a:srgbClr val="ADB5DF"/>
    <a:srgbClr val="6A9E1F"/>
    <a:srgbClr val="959FD6"/>
    <a:srgbClr val="000000"/>
    <a:srgbClr val="14967C"/>
    <a:srgbClr val="0EAAE3"/>
    <a:srgbClr val="262626"/>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39407-AD08-4B03-B510-AB75868FD3CA}" v="2110" dt="2019-12-03T14:36:37.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5" autoAdjust="0"/>
    <p:restoredTop sz="94291" autoAdjust="0"/>
  </p:normalViewPr>
  <p:slideViewPr>
    <p:cSldViewPr snapToGrid="0">
      <p:cViewPr varScale="1">
        <p:scale>
          <a:sx n="72" d="100"/>
          <a:sy n="72" d="100"/>
        </p:scale>
        <p:origin x="636" y="66"/>
      </p:cViewPr>
      <p:guideLst>
        <p:guide orient="horz" pos="2712"/>
        <p:guide pos="456"/>
        <p:guide pos="7224"/>
        <p:guide orient="horz" pos="3840"/>
        <p:guide orient="horz" pos="480"/>
        <p:guide orient="horz" pos="1608"/>
        <p:guide pos="2712"/>
        <p:guide pos="4968"/>
        <p:guide orient="horz" pos="2160"/>
        <p:guide pos="3840"/>
      </p:guideLst>
    </p:cSldViewPr>
  </p:slideViewPr>
  <p:outlineViewPr>
    <p:cViewPr>
      <p:scale>
        <a:sx n="33" d="100"/>
        <a:sy n="33" d="100"/>
      </p:scale>
      <p:origin x="0" y="-1236"/>
    </p:cViewPr>
  </p:outlineViewPr>
  <p:notesTextViewPr>
    <p:cViewPr>
      <p:scale>
        <a:sx n="1" d="1"/>
        <a:sy n="1" d="1"/>
      </p:scale>
      <p:origin x="0" y="0"/>
    </p:cViewPr>
  </p:notesTextViewPr>
  <p:sorterViewPr>
    <p:cViewPr>
      <p:scale>
        <a:sx n="30" d="100"/>
        <a:sy n="30" d="100"/>
      </p:scale>
      <p:origin x="0" y="0"/>
    </p:cViewPr>
  </p:sorter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0298A-A03F-418F-998A-F7CA54F8BFE9}" type="slidenum">
              <a:rPr lang="en-US" smtClean="0"/>
              <a:t>‹#›</a:t>
            </a:fld>
            <a:endParaRPr lang="en-US"/>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FF55F-8596-4ED6-A487-C5C49AFFE812}" type="datetimeFigureOut">
              <a:rPr lang="id-ID" smtClean="0"/>
              <a:t>04/12/2019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106B-FE1C-4EDD-AE60-AB8F600726B4}" type="slidenum">
              <a:rPr lang="id-ID" smtClean="0"/>
              <a:t>‹#›</a:t>
            </a:fld>
            <a:endParaRPr lang="id-ID"/>
          </a:p>
        </p:txBody>
      </p:sp>
    </p:spTree>
    <p:extLst>
      <p:ext uri="{BB962C8B-B14F-4D97-AF65-F5344CB8AC3E}">
        <p14:creationId xmlns:p14="http://schemas.microsoft.com/office/powerpoint/2010/main" val="19323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62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91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219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6815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9467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5685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7697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214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476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166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D0E926B-780C-4149-87AB-D4560269932A}"/>
              </a:ext>
            </a:extLst>
          </p:cNvPr>
          <p:cNvSpPr>
            <a:spLocks noGrp="1"/>
          </p:cNvSpPr>
          <p:nvPr>
            <p:ph type="pic" sz="quarter" idx="12"/>
          </p:nvPr>
        </p:nvSpPr>
        <p:spPr>
          <a:xfrm>
            <a:off x="1" y="1118865"/>
            <a:ext cx="3335383" cy="4620270"/>
          </a:xfrm>
          <a:custGeom>
            <a:avLst/>
            <a:gdLst>
              <a:gd name="connsiteX0" fmla="*/ 0 w 3335383"/>
              <a:gd name="connsiteY0" fmla="*/ 0 h 4620270"/>
              <a:gd name="connsiteX1" fmla="*/ 3335383 w 3335383"/>
              <a:gd name="connsiteY1" fmla="*/ 0 h 4620270"/>
              <a:gd name="connsiteX2" fmla="*/ 3335383 w 3335383"/>
              <a:gd name="connsiteY2" fmla="*/ 4620270 h 4620270"/>
              <a:gd name="connsiteX3" fmla="*/ 0 w 3335383"/>
              <a:gd name="connsiteY3" fmla="*/ 4620270 h 4620270"/>
            </a:gdLst>
            <a:ahLst/>
            <a:cxnLst>
              <a:cxn ang="0">
                <a:pos x="connsiteX0" y="connsiteY0"/>
              </a:cxn>
              <a:cxn ang="0">
                <a:pos x="connsiteX1" y="connsiteY1"/>
              </a:cxn>
              <a:cxn ang="0">
                <a:pos x="connsiteX2" y="connsiteY2"/>
              </a:cxn>
              <a:cxn ang="0">
                <a:pos x="connsiteX3" y="connsiteY3"/>
              </a:cxn>
            </a:cxnLst>
            <a:rect l="l" t="t" r="r" b="b"/>
            <a:pathLst>
              <a:path w="3335383" h="4620270">
                <a:moveTo>
                  <a:pt x="0" y="0"/>
                </a:moveTo>
                <a:lnTo>
                  <a:pt x="3335383" y="0"/>
                </a:lnTo>
                <a:lnTo>
                  <a:pt x="3335383" y="4620270"/>
                </a:lnTo>
                <a:lnTo>
                  <a:pt x="0" y="4620270"/>
                </a:lnTo>
                <a:close/>
              </a:path>
            </a:pathLst>
          </a:custGeom>
        </p:spPr>
        <p:txBody>
          <a:bodyPr wrap="square">
            <a:noAutofit/>
          </a:bodyPr>
          <a:lstStyle/>
          <a:p>
            <a:endParaRPr lang="id-ID"/>
          </a:p>
        </p:txBody>
      </p:sp>
      <p:sp>
        <p:nvSpPr>
          <p:cNvPr id="8" name="Picture Placeholder 7">
            <a:extLst>
              <a:ext uri="{FF2B5EF4-FFF2-40B4-BE49-F238E27FC236}">
                <a16:creationId xmlns:a16="http://schemas.microsoft.com/office/drawing/2014/main" id="{FC29929A-5EAA-43F9-8EA4-EC84C6427B39}"/>
              </a:ext>
            </a:extLst>
          </p:cNvPr>
          <p:cNvSpPr>
            <a:spLocks noGrp="1"/>
          </p:cNvSpPr>
          <p:nvPr>
            <p:ph type="pic" sz="quarter" idx="13"/>
          </p:nvPr>
        </p:nvSpPr>
        <p:spPr>
          <a:xfrm>
            <a:off x="8856617" y="1118865"/>
            <a:ext cx="3335383" cy="4620270"/>
          </a:xfrm>
          <a:custGeom>
            <a:avLst/>
            <a:gdLst>
              <a:gd name="connsiteX0" fmla="*/ 0 w 3335383"/>
              <a:gd name="connsiteY0" fmla="*/ 0 h 4620270"/>
              <a:gd name="connsiteX1" fmla="*/ 3335383 w 3335383"/>
              <a:gd name="connsiteY1" fmla="*/ 0 h 4620270"/>
              <a:gd name="connsiteX2" fmla="*/ 3335383 w 3335383"/>
              <a:gd name="connsiteY2" fmla="*/ 4620270 h 4620270"/>
              <a:gd name="connsiteX3" fmla="*/ 0 w 3335383"/>
              <a:gd name="connsiteY3" fmla="*/ 4620270 h 4620270"/>
            </a:gdLst>
            <a:ahLst/>
            <a:cxnLst>
              <a:cxn ang="0">
                <a:pos x="connsiteX0" y="connsiteY0"/>
              </a:cxn>
              <a:cxn ang="0">
                <a:pos x="connsiteX1" y="connsiteY1"/>
              </a:cxn>
              <a:cxn ang="0">
                <a:pos x="connsiteX2" y="connsiteY2"/>
              </a:cxn>
              <a:cxn ang="0">
                <a:pos x="connsiteX3" y="connsiteY3"/>
              </a:cxn>
            </a:cxnLst>
            <a:rect l="l" t="t" r="r" b="b"/>
            <a:pathLst>
              <a:path w="3335383" h="4620270">
                <a:moveTo>
                  <a:pt x="0" y="0"/>
                </a:moveTo>
                <a:lnTo>
                  <a:pt x="3335383" y="0"/>
                </a:lnTo>
                <a:lnTo>
                  <a:pt x="3335383" y="4620270"/>
                </a:lnTo>
                <a:lnTo>
                  <a:pt x="0" y="4620270"/>
                </a:lnTo>
                <a:close/>
              </a:path>
            </a:pathLst>
          </a:custGeom>
        </p:spPr>
        <p:txBody>
          <a:bodyPr wrap="square">
            <a:noAutofit/>
          </a:bodyPr>
          <a:lstStyle/>
          <a:p>
            <a:endParaRPr lang="id-ID"/>
          </a:p>
        </p:txBody>
      </p:sp>
    </p:spTree>
    <p:extLst>
      <p:ext uri="{BB962C8B-B14F-4D97-AF65-F5344CB8AC3E}">
        <p14:creationId xmlns:p14="http://schemas.microsoft.com/office/powerpoint/2010/main" val="79221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4327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FF356E3A-BA76-4CBF-A39E-2F7B82D3880A}"/>
              </a:ext>
            </a:extLst>
          </p:cNvPr>
          <p:cNvSpPr>
            <a:spLocks noGrp="1"/>
          </p:cNvSpPr>
          <p:nvPr>
            <p:ph type="pic" sz="quarter" idx="10"/>
          </p:nvPr>
        </p:nvSpPr>
        <p:spPr>
          <a:xfrm>
            <a:off x="0" y="891988"/>
            <a:ext cx="12192000" cy="5074023"/>
          </a:xfrm>
          <a:prstGeom prst="rect">
            <a:avLst/>
          </a:prstGeom>
        </p:spPr>
        <p:txBody>
          <a:bodyPr/>
          <a:lstStyle/>
          <a:p>
            <a:endParaRPr lang="id-ID"/>
          </a:p>
        </p:txBody>
      </p:sp>
    </p:spTree>
    <p:extLst>
      <p:ext uri="{BB962C8B-B14F-4D97-AF65-F5344CB8AC3E}">
        <p14:creationId xmlns:p14="http://schemas.microsoft.com/office/powerpoint/2010/main" val="759770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E95DE50-2CF0-45ED-994D-CB675AA76F51}"/>
              </a:ext>
            </a:extLst>
          </p:cNvPr>
          <p:cNvSpPr>
            <a:spLocks noGrp="1"/>
          </p:cNvSpPr>
          <p:nvPr>
            <p:ph type="pic" sz="quarter" idx="11"/>
          </p:nvPr>
        </p:nvSpPr>
        <p:spPr>
          <a:xfrm>
            <a:off x="640081" y="3130162"/>
            <a:ext cx="2779772" cy="3087757"/>
          </a:xfrm>
          <a:custGeom>
            <a:avLst/>
            <a:gdLst>
              <a:gd name="connsiteX0" fmla="*/ 0 w 2779772"/>
              <a:gd name="connsiteY0" fmla="*/ 0 h 3087757"/>
              <a:gd name="connsiteX1" fmla="*/ 2779772 w 2779772"/>
              <a:gd name="connsiteY1" fmla="*/ 0 h 3087757"/>
              <a:gd name="connsiteX2" fmla="*/ 2779772 w 2779772"/>
              <a:gd name="connsiteY2" fmla="*/ 3087757 h 3087757"/>
              <a:gd name="connsiteX3" fmla="*/ 0 w 2779772"/>
              <a:gd name="connsiteY3" fmla="*/ 3087757 h 3087757"/>
            </a:gdLst>
            <a:ahLst/>
            <a:cxnLst>
              <a:cxn ang="0">
                <a:pos x="connsiteX0" y="connsiteY0"/>
              </a:cxn>
              <a:cxn ang="0">
                <a:pos x="connsiteX1" y="connsiteY1"/>
              </a:cxn>
              <a:cxn ang="0">
                <a:pos x="connsiteX2" y="connsiteY2"/>
              </a:cxn>
              <a:cxn ang="0">
                <a:pos x="connsiteX3" y="connsiteY3"/>
              </a:cxn>
            </a:cxnLst>
            <a:rect l="l" t="t" r="r" b="b"/>
            <a:pathLst>
              <a:path w="2779772" h="3087757">
                <a:moveTo>
                  <a:pt x="0" y="0"/>
                </a:moveTo>
                <a:lnTo>
                  <a:pt x="2779772" y="0"/>
                </a:lnTo>
                <a:lnTo>
                  <a:pt x="2779772" y="3087757"/>
                </a:lnTo>
                <a:lnTo>
                  <a:pt x="0" y="3087757"/>
                </a:lnTo>
                <a:close/>
              </a:path>
            </a:pathLst>
          </a:custGeom>
        </p:spPr>
        <p:txBody>
          <a:bodyPr wrap="square">
            <a:noAutofit/>
          </a:bodyPr>
          <a:lstStyle/>
          <a:p>
            <a:endParaRPr lang="id-ID"/>
          </a:p>
        </p:txBody>
      </p:sp>
      <p:sp>
        <p:nvSpPr>
          <p:cNvPr id="10" name="Picture Placeholder 9">
            <a:extLst>
              <a:ext uri="{FF2B5EF4-FFF2-40B4-BE49-F238E27FC236}">
                <a16:creationId xmlns:a16="http://schemas.microsoft.com/office/drawing/2014/main" id="{F3623A3A-F936-4158-A981-FA8E38189B0C}"/>
              </a:ext>
            </a:extLst>
          </p:cNvPr>
          <p:cNvSpPr>
            <a:spLocks noGrp="1"/>
          </p:cNvSpPr>
          <p:nvPr>
            <p:ph type="pic" sz="quarter" idx="12"/>
          </p:nvPr>
        </p:nvSpPr>
        <p:spPr>
          <a:xfrm>
            <a:off x="4712211" y="640081"/>
            <a:ext cx="2779772" cy="3087757"/>
          </a:xfrm>
          <a:custGeom>
            <a:avLst/>
            <a:gdLst>
              <a:gd name="connsiteX0" fmla="*/ 0 w 2779772"/>
              <a:gd name="connsiteY0" fmla="*/ 0 h 3087757"/>
              <a:gd name="connsiteX1" fmla="*/ 2779772 w 2779772"/>
              <a:gd name="connsiteY1" fmla="*/ 0 h 3087757"/>
              <a:gd name="connsiteX2" fmla="*/ 2779772 w 2779772"/>
              <a:gd name="connsiteY2" fmla="*/ 3087757 h 3087757"/>
              <a:gd name="connsiteX3" fmla="*/ 0 w 2779772"/>
              <a:gd name="connsiteY3" fmla="*/ 3087757 h 3087757"/>
            </a:gdLst>
            <a:ahLst/>
            <a:cxnLst>
              <a:cxn ang="0">
                <a:pos x="connsiteX0" y="connsiteY0"/>
              </a:cxn>
              <a:cxn ang="0">
                <a:pos x="connsiteX1" y="connsiteY1"/>
              </a:cxn>
              <a:cxn ang="0">
                <a:pos x="connsiteX2" y="connsiteY2"/>
              </a:cxn>
              <a:cxn ang="0">
                <a:pos x="connsiteX3" y="connsiteY3"/>
              </a:cxn>
            </a:cxnLst>
            <a:rect l="l" t="t" r="r" b="b"/>
            <a:pathLst>
              <a:path w="2779772" h="3087757">
                <a:moveTo>
                  <a:pt x="0" y="0"/>
                </a:moveTo>
                <a:lnTo>
                  <a:pt x="2779772" y="0"/>
                </a:lnTo>
                <a:lnTo>
                  <a:pt x="2779772" y="3087757"/>
                </a:lnTo>
                <a:lnTo>
                  <a:pt x="0" y="3087757"/>
                </a:lnTo>
                <a:close/>
              </a:path>
            </a:pathLst>
          </a:custGeom>
        </p:spPr>
        <p:txBody>
          <a:bodyPr wrap="square">
            <a:noAutofit/>
          </a:bodyPr>
          <a:lstStyle/>
          <a:p>
            <a:endParaRPr lang="id-ID"/>
          </a:p>
        </p:txBody>
      </p:sp>
      <p:sp>
        <p:nvSpPr>
          <p:cNvPr id="9" name="Picture Placeholder 8">
            <a:extLst>
              <a:ext uri="{FF2B5EF4-FFF2-40B4-BE49-F238E27FC236}">
                <a16:creationId xmlns:a16="http://schemas.microsoft.com/office/drawing/2014/main" id="{7A5791A7-BF15-479C-B946-21C3BEE3E603}"/>
              </a:ext>
            </a:extLst>
          </p:cNvPr>
          <p:cNvSpPr>
            <a:spLocks noGrp="1"/>
          </p:cNvSpPr>
          <p:nvPr>
            <p:ph type="pic" sz="quarter" idx="13"/>
          </p:nvPr>
        </p:nvSpPr>
        <p:spPr>
          <a:xfrm>
            <a:off x="8772147" y="3130162"/>
            <a:ext cx="2779772" cy="3087757"/>
          </a:xfrm>
          <a:custGeom>
            <a:avLst/>
            <a:gdLst>
              <a:gd name="connsiteX0" fmla="*/ 0 w 2779772"/>
              <a:gd name="connsiteY0" fmla="*/ 0 h 3087757"/>
              <a:gd name="connsiteX1" fmla="*/ 2779772 w 2779772"/>
              <a:gd name="connsiteY1" fmla="*/ 0 h 3087757"/>
              <a:gd name="connsiteX2" fmla="*/ 2779772 w 2779772"/>
              <a:gd name="connsiteY2" fmla="*/ 3087757 h 3087757"/>
              <a:gd name="connsiteX3" fmla="*/ 0 w 2779772"/>
              <a:gd name="connsiteY3" fmla="*/ 3087757 h 3087757"/>
            </a:gdLst>
            <a:ahLst/>
            <a:cxnLst>
              <a:cxn ang="0">
                <a:pos x="connsiteX0" y="connsiteY0"/>
              </a:cxn>
              <a:cxn ang="0">
                <a:pos x="connsiteX1" y="connsiteY1"/>
              </a:cxn>
              <a:cxn ang="0">
                <a:pos x="connsiteX2" y="connsiteY2"/>
              </a:cxn>
              <a:cxn ang="0">
                <a:pos x="connsiteX3" y="connsiteY3"/>
              </a:cxn>
            </a:cxnLst>
            <a:rect l="l" t="t" r="r" b="b"/>
            <a:pathLst>
              <a:path w="2779772" h="3087757">
                <a:moveTo>
                  <a:pt x="0" y="0"/>
                </a:moveTo>
                <a:lnTo>
                  <a:pt x="2779772" y="0"/>
                </a:lnTo>
                <a:lnTo>
                  <a:pt x="2779772" y="3087757"/>
                </a:lnTo>
                <a:lnTo>
                  <a:pt x="0" y="3087757"/>
                </a:lnTo>
                <a:close/>
              </a:path>
            </a:pathLst>
          </a:custGeom>
        </p:spPr>
        <p:txBody>
          <a:bodyPr wrap="square">
            <a:noAutofit/>
          </a:bodyPr>
          <a:lstStyle/>
          <a:p>
            <a:endParaRPr lang="id-ID"/>
          </a:p>
        </p:txBody>
      </p:sp>
    </p:spTree>
    <p:extLst>
      <p:ext uri="{BB962C8B-B14F-4D97-AF65-F5344CB8AC3E}">
        <p14:creationId xmlns:p14="http://schemas.microsoft.com/office/powerpoint/2010/main" val="314430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590F572-BC95-4D52-A1A9-3FDEBABBF1A5}"/>
              </a:ext>
            </a:extLst>
          </p:cNvPr>
          <p:cNvSpPr>
            <a:spLocks noGrp="1"/>
          </p:cNvSpPr>
          <p:nvPr>
            <p:ph type="pic" sz="quarter" idx="12"/>
          </p:nvPr>
        </p:nvSpPr>
        <p:spPr>
          <a:xfrm>
            <a:off x="832520" y="933994"/>
            <a:ext cx="4285185" cy="4990011"/>
          </a:xfrm>
          <a:custGeom>
            <a:avLst/>
            <a:gdLst>
              <a:gd name="connsiteX0" fmla="*/ 0 w 4285185"/>
              <a:gd name="connsiteY0" fmla="*/ 0 h 4990011"/>
              <a:gd name="connsiteX1" fmla="*/ 4285185 w 4285185"/>
              <a:gd name="connsiteY1" fmla="*/ 0 h 4990011"/>
              <a:gd name="connsiteX2" fmla="*/ 4285185 w 4285185"/>
              <a:gd name="connsiteY2" fmla="*/ 4990011 h 4990011"/>
              <a:gd name="connsiteX3" fmla="*/ 0 w 4285185"/>
              <a:gd name="connsiteY3" fmla="*/ 4990011 h 4990011"/>
            </a:gdLst>
            <a:ahLst/>
            <a:cxnLst>
              <a:cxn ang="0">
                <a:pos x="connsiteX0" y="connsiteY0"/>
              </a:cxn>
              <a:cxn ang="0">
                <a:pos x="connsiteX1" y="connsiteY1"/>
              </a:cxn>
              <a:cxn ang="0">
                <a:pos x="connsiteX2" y="connsiteY2"/>
              </a:cxn>
              <a:cxn ang="0">
                <a:pos x="connsiteX3" y="connsiteY3"/>
              </a:cxn>
            </a:cxnLst>
            <a:rect l="l" t="t" r="r" b="b"/>
            <a:pathLst>
              <a:path w="4285185" h="4990011">
                <a:moveTo>
                  <a:pt x="0" y="0"/>
                </a:moveTo>
                <a:lnTo>
                  <a:pt x="4285185" y="0"/>
                </a:lnTo>
                <a:lnTo>
                  <a:pt x="4285185" y="4990011"/>
                </a:lnTo>
                <a:lnTo>
                  <a:pt x="0" y="4990011"/>
                </a:lnTo>
                <a:close/>
              </a:path>
            </a:pathLst>
          </a:custGeom>
        </p:spPr>
        <p:txBody>
          <a:bodyPr wrap="square">
            <a:noAutofit/>
          </a:bodyPr>
          <a:lstStyle/>
          <a:p>
            <a:endParaRPr lang="id-ID"/>
          </a:p>
        </p:txBody>
      </p:sp>
    </p:spTree>
    <p:extLst>
      <p:ext uri="{BB962C8B-B14F-4D97-AF65-F5344CB8AC3E}">
        <p14:creationId xmlns:p14="http://schemas.microsoft.com/office/powerpoint/2010/main" val="3725678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86E8761C-55F6-4267-B238-9B600A90E55A}"/>
              </a:ext>
            </a:extLst>
          </p:cNvPr>
          <p:cNvSpPr>
            <a:spLocks noGrp="1"/>
          </p:cNvSpPr>
          <p:nvPr>
            <p:ph type="pic" sz="quarter" idx="11"/>
          </p:nvPr>
        </p:nvSpPr>
        <p:spPr>
          <a:xfrm>
            <a:off x="1426230" y="0"/>
            <a:ext cx="3856384" cy="6858000"/>
          </a:xfrm>
          <a:custGeom>
            <a:avLst/>
            <a:gdLst>
              <a:gd name="connsiteX0" fmla="*/ 0 w 3856384"/>
              <a:gd name="connsiteY0" fmla="*/ 0 h 6858000"/>
              <a:gd name="connsiteX1" fmla="*/ 3856384 w 3856384"/>
              <a:gd name="connsiteY1" fmla="*/ 0 h 6858000"/>
              <a:gd name="connsiteX2" fmla="*/ 3856384 w 3856384"/>
              <a:gd name="connsiteY2" fmla="*/ 6858000 h 6858000"/>
              <a:gd name="connsiteX3" fmla="*/ 0 w 38563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856384" h="6858000">
                <a:moveTo>
                  <a:pt x="0" y="0"/>
                </a:moveTo>
                <a:lnTo>
                  <a:pt x="3856384" y="0"/>
                </a:lnTo>
                <a:lnTo>
                  <a:pt x="3856384"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457687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865765D-6C78-48D8-9C75-C2C2969C9DE7}"/>
              </a:ext>
            </a:extLst>
          </p:cNvPr>
          <p:cNvSpPr>
            <a:spLocks noGrp="1"/>
          </p:cNvSpPr>
          <p:nvPr>
            <p:ph type="pic" sz="quarter" idx="12"/>
          </p:nvPr>
        </p:nvSpPr>
        <p:spPr>
          <a:xfrm>
            <a:off x="5067617" y="1460304"/>
            <a:ext cx="6751320" cy="3937391"/>
          </a:xfrm>
          <a:custGeom>
            <a:avLst/>
            <a:gdLst>
              <a:gd name="connsiteX0" fmla="*/ 0 w 6751320"/>
              <a:gd name="connsiteY0" fmla="*/ 0 h 3937391"/>
              <a:gd name="connsiteX1" fmla="*/ 6751320 w 6751320"/>
              <a:gd name="connsiteY1" fmla="*/ 0 h 3937391"/>
              <a:gd name="connsiteX2" fmla="*/ 6751320 w 6751320"/>
              <a:gd name="connsiteY2" fmla="*/ 3937391 h 3937391"/>
              <a:gd name="connsiteX3" fmla="*/ 0 w 6751320"/>
              <a:gd name="connsiteY3" fmla="*/ 3937391 h 3937391"/>
            </a:gdLst>
            <a:ahLst/>
            <a:cxnLst>
              <a:cxn ang="0">
                <a:pos x="connsiteX0" y="connsiteY0"/>
              </a:cxn>
              <a:cxn ang="0">
                <a:pos x="connsiteX1" y="connsiteY1"/>
              </a:cxn>
              <a:cxn ang="0">
                <a:pos x="connsiteX2" y="connsiteY2"/>
              </a:cxn>
              <a:cxn ang="0">
                <a:pos x="connsiteX3" y="connsiteY3"/>
              </a:cxn>
            </a:cxnLst>
            <a:rect l="l" t="t" r="r" b="b"/>
            <a:pathLst>
              <a:path w="6751320" h="3937391">
                <a:moveTo>
                  <a:pt x="0" y="0"/>
                </a:moveTo>
                <a:lnTo>
                  <a:pt x="6751320" y="0"/>
                </a:lnTo>
                <a:lnTo>
                  <a:pt x="6751320" y="3937391"/>
                </a:lnTo>
                <a:lnTo>
                  <a:pt x="0" y="3937391"/>
                </a:lnTo>
                <a:close/>
              </a:path>
            </a:pathLst>
          </a:custGeom>
        </p:spPr>
        <p:txBody>
          <a:bodyPr wrap="square">
            <a:noAutofit/>
          </a:bodyPr>
          <a:lstStyle/>
          <a:p>
            <a:endParaRPr lang="id-ID"/>
          </a:p>
        </p:txBody>
      </p:sp>
    </p:spTree>
    <p:extLst>
      <p:ext uri="{BB962C8B-B14F-4D97-AF65-F5344CB8AC3E}">
        <p14:creationId xmlns:p14="http://schemas.microsoft.com/office/powerpoint/2010/main" val="2144691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633C04B7-F22C-459D-ACDF-BA91CFDD1D72}"/>
              </a:ext>
            </a:extLst>
          </p:cNvPr>
          <p:cNvSpPr>
            <a:spLocks noGrp="1"/>
          </p:cNvSpPr>
          <p:nvPr>
            <p:ph type="pic" sz="quarter" idx="10"/>
          </p:nvPr>
        </p:nvSpPr>
        <p:spPr>
          <a:xfrm>
            <a:off x="1259063" y="3209678"/>
            <a:ext cx="4572213" cy="2983061"/>
          </a:xfrm>
          <a:custGeom>
            <a:avLst/>
            <a:gdLst>
              <a:gd name="connsiteX0" fmla="*/ 0 w 4572213"/>
              <a:gd name="connsiteY0" fmla="*/ 0 h 2983061"/>
              <a:gd name="connsiteX1" fmla="*/ 4572213 w 4572213"/>
              <a:gd name="connsiteY1" fmla="*/ 0 h 2983061"/>
              <a:gd name="connsiteX2" fmla="*/ 4572213 w 4572213"/>
              <a:gd name="connsiteY2" fmla="*/ 2983061 h 2983061"/>
              <a:gd name="connsiteX3" fmla="*/ 0 w 4572213"/>
              <a:gd name="connsiteY3" fmla="*/ 2983061 h 2983061"/>
            </a:gdLst>
            <a:ahLst/>
            <a:cxnLst>
              <a:cxn ang="0">
                <a:pos x="connsiteX0" y="connsiteY0"/>
              </a:cxn>
              <a:cxn ang="0">
                <a:pos x="connsiteX1" y="connsiteY1"/>
              </a:cxn>
              <a:cxn ang="0">
                <a:pos x="connsiteX2" y="connsiteY2"/>
              </a:cxn>
              <a:cxn ang="0">
                <a:pos x="connsiteX3" y="connsiteY3"/>
              </a:cxn>
            </a:cxnLst>
            <a:rect l="l" t="t" r="r" b="b"/>
            <a:pathLst>
              <a:path w="4572213" h="2983061">
                <a:moveTo>
                  <a:pt x="0" y="0"/>
                </a:moveTo>
                <a:lnTo>
                  <a:pt x="4572213" y="0"/>
                </a:lnTo>
                <a:lnTo>
                  <a:pt x="4572213" y="2983061"/>
                </a:lnTo>
                <a:lnTo>
                  <a:pt x="0" y="2983061"/>
                </a:lnTo>
                <a:close/>
              </a:path>
            </a:pathLst>
          </a:custGeom>
        </p:spPr>
        <p:txBody>
          <a:bodyPr wrap="square">
            <a:noAutofit/>
          </a:bodyPr>
          <a:lstStyle/>
          <a:p>
            <a:endParaRPr lang="id-ID"/>
          </a:p>
        </p:txBody>
      </p:sp>
    </p:spTree>
    <p:extLst>
      <p:ext uri="{BB962C8B-B14F-4D97-AF65-F5344CB8AC3E}">
        <p14:creationId xmlns:p14="http://schemas.microsoft.com/office/powerpoint/2010/main" val="1409482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BA1ABD5-54F4-482B-B76F-360F91C44D47}"/>
              </a:ext>
            </a:extLst>
          </p:cNvPr>
          <p:cNvSpPr>
            <a:spLocks noGrp="1"/>
          </p:cNvSpPr>
          <p:nvPr>
            <p:ph type="pic" sz="quarter" idx="11"/>
          </p:nvPr>
        </p:nvSpPr>
        <p:spPr>
          <a:xfrm>
            <a:off x="723901" y="1106713"/>
            <a:ext cx="6460671" cy="4644572"/>
          </a:xfrm>
          <a:custGeom>
            <a:avLst/>
            <a:gdLst>
              <a:gd name="connsiteX0" fmla="*/ 0 w 6460671"/>
              <a:gd name="connsiteY0" fmla="*/ 0 h 4644572"/>
              <a:gd name="connsiteX1" fmla="*/ 6460671 w 6460671"/>
              <a:gd name="connsiteY1" fmla="*/ 0 h 4644572"/>
              <a:gd name="connsiteX2" fmla="*/ 6460671 w 6460671"/>
              <a:gd name="connsiteY2" fmla="*/ 4644572 h 4644572"/>
              <a:gd name="connsiteX3" fmla="*/ 0 w 6460671"/>
              <a:gd name="connsiteY3" fmla="*/ 4644572 h 4644572"/>
            </a:gdLst>
            <a:ahLst/>
            <a:cxnLst>
              <a:cxn ang="0">
                <a:pos x="connsiteX0" y="connsiteY0"/>
              </a:cxn>
              <a:cxn ang="0">
                <a:pos x="connsiteX1" y="connsiteY1"/>
              </a:cxn>
              <a:cxn ang="0">
                <a:pos x="connsiteX2" y="connsiteY2"/>
              </a:cxn>
              <a:cxn ang="0">
                <a:pos x="connsiteX3" y="connsiteY3"/>
              </a:cxn>
            </a:cxnLst>
            <a:rect l="l" t="t" r="r" b="b"/>
            <a:pathLst>
              <a:path w="6460671" h="4644572">
                <a:moveTo>
                  <a:pt x="0" y="0"/>
                </a:moveTo>
                <a:lnTo>
                  <a:pt x="6460671" y="0"/>
                </a:lnTo>
                <a:lnTo>
                  <a:pt x="6460671" y="4644572"/>
                </a:lnTo>
                <a:lnTo>
                  <a:pt x="0" y="4644572"/>
                </a:lnTo>
                <a:close/>
              </a:path>
            </a:pathLst>
          </a:custGeom>
        </p:spPr>
        <p:txBody>
          <a:bodyPr wrap="square">
            <a:noAutofit/>
          </a:bodyPr>
          <a:lstStyle/>
          <a:p>
            <a:endParaRPr lang="id-ID"/>
          </a:p>
        </p:txBody>
      </p:sp>
    </p:spTree>
    <p:extLst>
      <p:ext uri="{BB962C8B-B14F-4D97-AF65-F5344CB8AC3E}">
        <p14:creationId xmlns:p14="http://schemas.microsoft.com/office/powerpoint/2010/main" val="3199527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0F478F1-E400-4275-9FEF-9BD76A82A512}"/>
              </a:ext>
            </a:extLst>
          </p:cNvPr>
          <p:cNvSpPr>
            <a:spLocks noGrp="1"/>
          </p:cNvSpPr>
          <p:nvPr>
            <p:ph type="pic" sz="quarter" idx="11"/>
          </p:nvPr>
        </p:nvSpPr>
        <p:spPr>
          <a:xfrm>
            <a:off x="1192695" y="1391757"/>
            <a:ext cx="9806608" cy="3405808"/>
          </a:xfrm>
          <a:custGeom>
            <a:avLst/>
            <a:gdLst>
              <a:gd name="connsiteX0" fmla="*/ 0 w 9806608"/>
              <a:gd name="connsiteY0" fmla="*/ 0 h 3405808"/>
              <a:gd name="connsiteX1" fmla="*/ 9806608 w 9806608"/>
              <a:gd name="connsiteY1" fmla="*/ 0 h 3405808"/>
              <a:gd name="connsiteX2" fmla="*/ 9806608 w 9806608"/>
              <a:gd name="connsiteY2" fmla="*/ 3405808 h 3405808"/>
              <a:gd name="connsiteX3" fmla="*/ 0 w 9806608"/>
              <a:gd name="connsiteY3" fmla="*/ 3405808 h 3405808"/>
            </a:gdLst>
            <a:ahLst/>
            <a:cxnLst>
              <a:cxn ang="0">
                <a:pos x="connsiteX0" y="connsiteY0"/>
              </a:cxn>
              <a:cxn ang="0">
                <a:pos x="connsiteX1" y="connsiteY1"/>
              </a:cxn>
              <a:cxn ang="0">
                <a:pos x="connsiteX2" y="connsiteY2"/>
              </a:cxn>
              <a:cxn ang="0">
                <a:pos x="connsiteX3" y="connsiteY3"/>
              </a:cxn>
            </a:cxnLst>
            <a:rect l="l" t="t" r="r" b="b"/>
            <a:pathLst>
              <a:path w="9806608" h="3405808">
                <a:moveTo>
                  <a:pt x="0" y="0"/>
                </a:moveTo>
                <a:lnTo>
                  <a:pt x="9806608" y="0"/>
                </a:lnTo>
                <a:lnTo>
                  <a:pt x="9806608" y="3405808"/>
                </a:lnTo>
                <a:lnTo>
                  <a:pt x="0" y="3405808"/>
                </a:lnTo>
                <a:close/>
              </a:path>
            </a:pathLst>
          </a:custGeom>
        </p:spPr>
        <p:txBody>
          <a:bodyPr wrap="square">
            <a:noAutofit/>
          </a:bodyPr>
          <a:lstStyle/>
          <a:p>
            <a:endParaRPr lang="id-ID"/>
          </a:p>
        </p:txBody>
      </p:sp>
    </p:spTree>
    <p:extLst>
      <p:ext uri="{BB962C8B-B14F-4D97-AF65-F5344CB8AC3E}">
        <p14:creationId xmlns:p14="http://schemas.microsoft.com/office/powerpoint/2010/main" val="3055387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EBF1AA-5511-4664-AC94-8FF51B1C5EA9}"/>
              </a:ext>
            </a:extLst>
          </p:cNvPr>
          <p:cNvSpPr/>
          <p:nvPr userDrawn="1"/>
        </p:nvSpPr>
        <p:spPr>
          <a:xfrm>
            <a:off x="0" y="0"/>
            <a:ext cx="12191999" cy="68580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110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5D615512-87BF-4489-94E7-1D77F81AEB49}"/>
              </a:ext>
            </a:extLst>
          </p:cNvPr>
          <p:cNvSpPr>
            <a:spLocks noGrp="1"/>
          </p:cNvSpPr>
          <p:nvPr>
            <p:ph type="pic" sz="quarter" idx="17"/>
          </p:nvPr>
        </p:nvSpPr>
        <p:spPr bwMode="auto">
          <a:xfrm>
            <a:off x="373062" y="380999"/>
            <a:ext cx="11445875" cy="6096000"/>
          </a:xfrm>
          <a:custGeom>
            <a:avLst/>
            <a:gdLst>
              <a:gd name="connsiteX0" fmla="*/ 0 w 11445875"/>
              <a:gd name="connsiteY0" fmla="*/ 0 h 6096000"/>
              <a:gd name="connsiteX1" fmla="*/ 11445875 w 11445875"/>
              <a:gd name="connsiteY1" fmla="*/ 0 h 6096000"/>
              <a:gd name="connsiteX2" fmla="*/ 11445875 w 11445875"/>
              <a:gd name="connsiteY2" fmla="*/ 6096000 h 6096000"/>
              <a:gd name="connsiteX3" fmla="*/ 0 w 11445875"/>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1445875" h="6096000">
                <a:moveTo>
                  <a:pt x="0" y="0"/>
                </a:moveTo>
                <a:lnTo>
                  <a:pt x="11445875" y="0"/>
                </a:lnTo>
                <a:lnTo>
                  <a:pt x="11445875" y="6096000"/>
                </a:lnTo>
                <a:lnTo>
                  <a:pt x="0" y="60960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a:p>
        </p:txBody>
      </p:sp>
    </p:spTree>
    <p:extLst>
      <p:ext uri="{BB962C8B-B14F-4D97-AF65-F5344CB8AC3E}">
        <p14:creationId xmlns:p14="http://schemas.microsoft.com/office/powerpoint/2010/main" val="214507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907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49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8695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635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858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383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145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1892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0298CD5-6C1E-4009-B41F-6DF62E31D3BE}" type="datetimeFigureOut">
              <a:rPr lang="en-US" smtClean="0"/>
              <a:pPr/>
              <a:t>12/4/2019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4677356"/>
      </p:ext>
    </p:extLst>
  </p:cSld>
  <p:clrMap bg1="dk1" tx1="lt1" bg2="dk2"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5" r:id="rId13"/>
    <p:sldLayoutId id="2147484236" r:id="rId14"/>
    <p:sldLayoutId id="2147484237" r:id="rId15"/>
    <p:sldLayoutId id="2147484238" r:id="rId16"/>
    <p:sldLayoutId id="2147484239" r:id="rId17"/>
    <p:sldLayoutId id="2147484240" r:id="rId18"/>
    <p:sldLayoutId id="2147484242" r:id="rId19"/>
    <p:sldLayoutId id="2147484243" r:id="rId20"/>
    <p:sldLayoutId id="2147484244" r:id="rId21"/>
    <p:sldLayoutId id="2147484245" r:id="rId22"/>
    <p:sldLayoutId id="2147484246" r:id="rId23"/>
    <p:sldLayoutId id="2147484254" r:id="rId24"/>
    <p:sldLayoutId id="2147484255" r:id="rId25"/>
    <p:sldLayoutId id="2147484259" r:id="rId26"/>
    <p:sldLayoutId id="2147484262" r:id="rId27"/>
    <p:sldLayoutId id="2147483798" r:id="rId28"/>
    <p:sldLayoutId id="2147483960" r:id="rId29"/>
    <p:sldLayoutId id="2147484032" r:id="rId3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456" userDrawn="1">
          <p15:clr>
            <a:srgbClr val="F26B43"/>
          </p15:clr>
        </p15:guide>
        <p15:guide id="3" pos="2712" userDrawn="1">
          <p15:clr>
            <a:srgbClr val="F26B43"/>
          </p15:clr>
        </p15:guide>
        <p15:guide id="4" pos="4968" userDrawn="1">
          <p15:clr>
            <a:srgbClr val="F26B43"/>
          </p15:clr>
        </p15:guide>
        <p15:guide id="5" pos="7224" userDrawn="1">
          <p15:clr>
            <a:srgbClr val="F26B43"/>
          </p15:clr>
        </p15:guide>
        <p15:guide id="6" orient="horz" pos="2712" userDrawn="1">
          <p15:clr>
            <a:srgbClr val="F26B43"/>
          </p15:clr>
        </p15:guide>
        <p15:guide id="7" orient="horz" pos="1608" userDrawn="1">
          <p15:clr>
            <a:srgbClr val="F26B43"/>
          </p15:clr>
        </p15:guide>
        <p15:guide id="8" orient="horz" pos="480" userDrawn="1">
          <p15:clr>
            <a:srgbClr val="F26B43"/>
          </p15:clr>
        </p15:guide>
        <p15:guide id="9" pos="3840" userDrawn="1">
          <p15:clr>
            <a:srgbClr val="F26B43"/>
          </p15:clr>
        </p15:guide>
        <p15:guide id="10"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hyperlink" Target="https://data.iowa.gov/Sales-Distribution/Iowa-Liquor-Sales/m3tr-qhgy"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5.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abramson@pragmaticworks.com?subject=Dynamic%20Power%20BI" TargetMode="Externa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hyperlink" Target="mailto:rabramson@pragmaticworks.com?subject=Dynamic%20Power%20BI"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pragmaticworksonline.sharepoint.com/:f:/s/FileShare/EsQNdtTaeohFo1um0d652MYB_LJCQvXgIJcyivStBa11kA?e=uakueC" TargetMode="External"/><Relationship Id="rId2" Type="http://schemas.openxmlformats.org/officeDocument/2006/relationships/hyperlink" Target="mailto:rabramson@pragmaticworks.com?subject=Dynamic%20Power%20BI"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7A33472-575C-4FE3-9880-6A6221206D66}"/>
              </a:ext>
            </a:extLst>
          </p:cNvPr>
          <p:cNvCxnSpPr>
            <a:cxnSpLocks/>
          </p:cNvCxnSpPr>
          <p:nvPr/>
        </p:nvCxnSpPr>
        <p:spPr>
          <a:xfrm>
            <a:off x="5410200" y="3837267"/>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E9AD4A8-96A4-4F36-9DFA-BAC4E5274D1A}"/>
              </a:ext>
            </a:extLst>
          </p:cNvPr>
          <p:cNvSpPr/>
          <p:nvPr/>
        </p:nvSpPr>
        <p:spPr>
          <a:xfrm>
            <a:off x="2350324" y="4304512"/>
            <a:ext cx="7491352" cy="192360"/>
          </a:xfrm>
          <a:prstGeom prst="rect">
            <a:avLst/>
          </a:prstGeom>
        </p:spPr>
        <p:txBody>
          <a:bodyPr wrap="square" lIns="0" tIns="0" rIns="0" bIns="0">
            <a:spAutoFit/>
          </a:bodyPr>
          <a:lstStyle/>
          <a:p>
            <a:pPr algn="ctr">
              <a:lnSpc>
                <a:spcPts val="1500"/>
              </a:lnSpc>
            </a:pPr>
            <a:r>
              <a:rPr lang="en-US" sz="1600" dirty="0">
                <a:solidFill>
                  <a:schemeClr val="bg1">
                    <a:lumMod val="50000"/>
                  </a:schemeClr>
                </a:solidFill>
                <a:latin typeface="Segoe UI" panose="020B0502040204020203" pitchFamily="34" charset="0"/>
                <a:ea typeface="PT Sans" panose="020B0503020203020204" pitchFamily="34" charset="0"/>
                <a:cs typeface="Segoe UI" panose="020B0502040204020203" pitchFamily="34" charset="0"/>
              </a:rPr>
              <a:t>Empowering Users to Change the Way They View Their Own Reports</a:t>
            </a:r>
          </a:p>
        </p:txBody>
      </p:sp>
      <p:grpSp>
        <p:nvGrpSpPr>
          <p:cNvPr id="4" name="Group 3">
            <a:extLst>
              <a:ext uri="{FF2B5EF4-FFF2-40B4-BE49-F238E27FC236}">
                <a16:creationId xmlns:a16="http://schemas.microsoft.com/office/drawing/2014/main" id="{9C96450E-47F9-4FB2-8B16-95A63A34B250}"/>
              </a:ext>
            </a:extLst>
          </p:cNvPr>
          <p:cNvGrpSpPr/>
          <p:nvPr/>
        </p:nvGrpSpPr>
        <p:grpSpPr>
          <a:xfrm>
            <a:off x="4487082" y="2278668"/>
            <a:ext cx="3070692" cy="834214"/>
            <a:chOff x="4486237" y="2531166"/>
            <a:chExt cx="3038214" cy="834214"/>
          </a:xfrm>
        </p:grpSpPr>
        <p:sp>
          <p:nvSpPr>
            <p:cNvPr id="7" name="TextBox 28">
              <a:extLst>
                <a:ext uri="{FF2B5EF4-FFF2-40B4-BE49-F238E27FC236}">
                  <a16:creationId xmlns:a16="http://schemas.microsoft.com/office/drawing/2014/main" id="{EB78DDFD-33B9-469D-B1EB-3CBCDD8BC98D}"/>
                </a:ext>
              </a:extLst>
            </p:cNvPr>
            <p:cNvSpPr txBox="1">
              <a:spLocks noChangeArrowheads="1"/>
            </p:cNvSpPr>
            <p:nvPr/>
          </p:nvSpPr>
          <p:spPr bwMode="auto">
            <a:xfrm>
              <a:off x="4486237" y="3088381"/>
              <a:ext cx="303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DYNAMIC</a:t>
              </a:r>
            </a:p>
          </p:txBody>
        </p:sp>
        <p:sp>
          <p:nvSpPr>
            <p:cNvPr id="12" name="Half Frame 11">
              <a:extLst>
                <a:ext uri="{FF2B5EF4-FFF2-40B4-BE49-F238E27FC236}">
                  <a16:creationId xmlns:a16="http://schemas.microsoft.com/office/drawing/2014/main" id="{E0C745FD-0567-40F1-9903-26485F6AF3D5}"/>
                </a:ext>
              </a:extLst>
            </p:cNvPr>
            <p:cNvSpPr/>
            <p:nvPr/>
          </p:nvSpPr>
          <p:spPr>
            <a:xfrm>
              <a:off x="4875564" y="2531166"/>
              <a:ext cx="649341" cy="493498"/>
            </a:xfrm>
            <a:prstGeom prst="halfFrame">
              <a:avLst>
                <a:gd name="adj1" fmla="val 33333"/>
                <a:gd name="adj2" fmla="val 3859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sp>
        <p:nvSpPr>
          <p:cNvPr id="10" name="TextBox 28">
            <a:extLst>
              <a:ext uri="{FF2B5EF4-FFF2-40B4-BE49-F238E27FC236}">
                <a16:creationId xmlns:a16="http://schemas.microsoft.com/office/drawing/2014/main" id="{56305A56-E5EE-4E08-B8FB-81249ED02FC7}"/>
              </a:ext>
            </a:extLst>
          </p:cNvPr>
          <p:cNvSpPr txBox="1">
            <a:spLocks noChangeArrowheads="1"/>
          </p:cNvSpPr>
          <p:nvPr/>
        </p:nvSpPr>
        <p:spPr bwMode="auto">
          <a:xfrm>
            <a:off x="4453759" y="3212066"/>
            <a:ext cx="31373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solidFill>
                  <a:srgbClr val="FFC000"/>
                </a:solidFill>
                <a:latin typeface="Segoe UI Black" panose="020B0A02040204020203" pitchFamily="34" charset="0"/>
                <a:ea typeface="Segoe UI Black" panose="020B0A02040204020203" pitchFamily="34" charset="0"/>
                <a:cs typeface="Lato" panose="020F0502020204030203"/>
              </a:rPr>
              <a:t>Power BI</a:t>
            </a:r>
          </a:p>
        </p:txBody>
      </p:sp>
      <p:sp>
        <p:nvSpPr>
          <p:cNvPr id="9" name="TextBox 28">
            <a:extLst>
              <a:ext uri="{FF2B5EF4-FFF2-40B4-BE49-F238E27FC236}">
                <a16:creationId xmlns:a16="http://schemas.microsoft.com/office/drawing/2014/main" id="{EC489F62-F6C4-4489-BB1E-9561C3EE869B}"/>
              </a:ext>
            </a:extLst>
          </p:cNvPr>
          <p:cNvSpPr txBox="1">
            <a:spLocks noChangeArrowheads="1"/>
          </p:cNvSpPr>
          <p:nvPr/>
        </p:nvSpPr>
        <p:spPr bwMode="auto">
          <a:xfrm>
            <a:off x="4420651" y="3922222"/>
            <a:ext cx="30706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Part 2</a:t>
            </a:r>
          </a:p>
        </p:txBody>
      </p:sp>
    </p:spTree>
    <p:extLst>
      <p:ext uri="{BB962C8B-B14F-4D97-AF65-F5344CB8AC3E}">
        <p14:creationId xmlns:p14="http://schemas.microsoft.com/office/powerpoint/2010/main" val="272281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AEDA64-5811-4771-8A38-396BBB6C0DAB}"/>
              </a:ext>
            </a:extLst>
          </p:cNvPr>
          <p:cNvSpPr/>
          <p:nvPr/>
        </p:nvSpPr>
        <p:spPr>
          <a:xfrm>
            <a:off x="254351" y="2641159"/>
            <a:ext cx="5950226" cy="3592396"/>
          </a:xfrm>
          <a:prstGeom prst="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FF32D27-1FB7-46EF-8DF3-56086CBCD58E}"/>
              </a:ext>
            </a:extLst>
          </p:cNvPr>
          <p:cNvSpPr txBox="1"/>
          <p:nvPr/>
        </p:nvSpPr>
        <p:spPr>
          <a:xfrm flipH="1">
            <a:off x="372637" y="2641158"/>
            <a:ext cx="5597171" cy="861774"/>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Real Data Downloaded from data.gov</a:t>
            </a:r>
          </a:p>
        </p:txBody>
      </p:sp>
      <p:sp>
        <p:nvSpPr>
          <p:cNvPr id="42" name="TextBox 41">
            <a:extLst>
              <a:ext uri="{FF2B5EF4-FFF2-40B4-BE49-F238E27FC236}">
                <a16:creationId xmlns:a16="http://schemas.microsoft.com/office/drawing/2014/main" id="{1777CBDE-7EF1-486A-B7E6-0A6C298B899E}"/>
              </a:ext>
            </a:extLst>
          </p:cNvPr>
          <p:cNvSpPr txBox="1"/>
          <p:nvPr/>
        </p:nvSpPr>
        <p:spPr>
          <a:xfrm>
            <a:off x="215441" y="1277434"/>
            <a:ext cx="5753997" cy="448841"/>
          </a:xfrm>
          <a:prstGeom prst="rect">
            <a:avLst/>
          </a:prstGeom>
          <a:noFill/>
          <a:ln>
            <a:noFill/>
          </a:ln>
        </p:spPr>
        <p:txBody>
          <a:bodyPr wrap="square" lIns="0" tIns="0" rIns="0" bIns="0" rtlCol="0" anchor="ctr" anchorCtr="0">
            <a:spAutoFit/>
          </a:bodyPr>
          <a:lstStyle/>
          <a:p>
            <a:pPr>
              <a:lnSpc>
                <a:spcPts val="3500"/>
              </a:lnSpc>
            </a:pPr>
            <a:r>
              <a:rPr lang="en-US" sz="3200" b="1" dirty="0">
                <a:solidFill>
                  <a:schemeClr val="tx2">
                    <a:lumMod val="85000"/>
                    <a:lumOff val="15000"/>
                  </a:schemeClr>
                </a:solidFill>
                <a:latin typeface="Raleway Black" panose="020B0A03030101060003" pitchFamily="34" charset="0"/>
              </a:rPr>
              <a:t>The Report:</a:t>
            </a:r>
          </a:p>
        </p:txBody>
      </p:sp>
      <p:sp>
        <p:nvSpPr>
          <p:cNvPr id="16" name="TextBox 15">
            <a:extLst>
              <a:ext uri="{FF2B5EF4-FFF2-40B4-BE49-F238E27FC236}">
                <a16:creationId xmlns:a16="http://schemas.microsoft.com/office/drawing/2014/main" id="{1B5C7986-981C-494B-B97B-677DDDF394BE}"/>
              </a:ext>
            </a:extLst>
          </p:cNvPr>
          <p:cNvSpPr txBox="1"/>
          <p:nvPr/>
        </p:nvSpPr>
        <p:spPr>
          <a:xfrm flipH="1">
            <a:off x="372637" y="3703569"/>
            <a:ext cx="4213163" cy="861774"/>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Real Questions Answered Dynamically</a:t>
            </a:r>
          </a:p>
        </p:txBody>
      </p:sp>
      <p:sp>
        <p:nvSpPr>
          <p:cNvPr id="20" name="TextBox 19">
            <a:extLst>
              <a:ext uri="{FF2B5EF4-FFF2-40B4-BE49-F238E27FC236}">
                <a16:creationId xmlns:a16="http://schemas.microsoft.com/office/drawing/2014/main" id="{3E9F408E-983A-46A0-8551-80D20F011C56}"/>
              </a:ext>
            </a:extLst>
          </p:cNvPr>
          <p:cNvSpPr txBox="1"/>
          <p:nvPr/>
        </p:nvSpPr>
        <p:spPr>
          <a:xfrm flipH="1">
            <a:off x="372637" y="4765980"/>
            <a:ext cx="5723362" cy="1292662"/>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Horribly Excessive in its use of Dynamic Techniques (but great for learning!)</a:t>
            </a:r>
          </a:p>
        </p:txBody>
      </p:sp>
      <p:pic>
        <p:nvPicPr>
          <p:cNvPr id="9" name="Picture 8">
            <a:extLst>
              <a:ext uri="{FF2B5EF4-FFF2-40B4-BE49-F238E27FC236}">
                <a16:creationId xmlns:a16="http://schemas.microsoft.com/office/drawing/2014/main" id="{BC56624F-7107-43F6-B911-A43904DF0A36}"/>
              </a:ext>
            </a:extLst>
          </p:cNvPr>
          <p:cNvPicPr>
            <a:picLocks noChangeAspect="1"/>
          </p:cNvPicPr>
          <p:nvPr/>
        </p:nvPicPr>
        <p:blipFill>
          <a:blip r:embed="rId2"/>
          <a:stretch>
            <a:fillRect/>
          </a:stretch>
        </p:blipFill>
        <p:spPr>
          <a:xfrm>
            <a:off x="6275827" y="0"/>
            <a:ext cx="5950227" cy="4630037"/>
          </a:xfrm>
          <a:prstGeom prst="rect">
            <a:avLst/>
          </a:prstGeom>
        </p:spPr>
      </p:pic>
    </p:spTree>
    <p:extLst>
      <p:ext uri="{BB962C8B-B14F-4D97-AF65-F5344CB8AC3E}">
        <p14:creationId xmlns:p14="http://schemas.microsoft.com/office/powerpoint/2010/main" val="8848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9E4C47C-7F48-41C3-904C-D7B755D28780}"/>
              </a:ext>
            </a:extLst>
          </p:cNvPr>
          <p:cNvSpPr/>
          <p:nvPr/>
        </p:nvSpPr>
        <p:spPr>
          <a:xfrm>
            <a:off x="0" y="1934095"/>
            <a:ext cx="12192000" cy="492390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10BC56-E131-4972-A183-15847501D7D0}"/>
              </a:ext>
            </a:extLst>
          </p:cNvPr>
          <p:cNvSpPr txBox="1"/>
          <p:nvPr/>
        </p:nvSpPr>
        <p:spPr>
          <a:xfrm>
            <a:off x="1285373" y="2103740"/>
            <a:ext cx="10018920" cy="492443"/>
          </a:xfrm>
          <a:prstGeom prst="rect">
            <a:avLst/>
          </a:prstGeom>
          <a:noFill/>
        </p:spPr>
        <p:txBody>
          <a:bodyPr wrap="square" lIns="0" tIns="0" rIns="0" bIns="0" rtlCol="0">
            <a:spAutoFit/>
          </a:bodyPr>
          <a:lstStyle/>
          <a:p>
            <a:r>
              <a:rPr lang="en-US" sz="1600" b="1" dirty="0">
                <a:latin typeface="PT Sans" panose="020B0503020203020204" pitchFamily="34" charset="0"/>
                <a:ea typeface="PT Sans" panose="020B0503020203020204" pitchFamily="34" charset="0"/>
                <a:cs typeface="Times Sans Serif" panose="02020603050405020304" pitchFamily="18" charset="0"/>
              </a:rPr>
              <a:t>This Data is free to the public and can be downloaded from </a:t>
            </a:r>
            <a:r>
              <a:rPr lang="en-US" sz="1600" dirty="0">
                <a:hlinkClick r:id="rId2"/>
              </a:rPr>
              <a:t>https://data.iowa.gov/Sales-Distribution/Iowa-Liquor-Sales/m3tr-qhgy</a:t>
            </a:r>
            <a:r>
              <a:rPr lang="en-US" sz="1600" dirty="0"/>
              <a:t>.</a:t>
            </a:r>
            <a:endParaRPr lang="en-US" sz="1600" b="1" dirty="0">
              <a:latin typeface="PT Sans" panose="020B0503020203020204" pitchFamily="34" charset="0"/>
              <a:ea typeface="PT Sans" panose="020B0503020203020204" pitchFamily="34" charset="0"/>
              <a:cs typeface="Times Sans Serif" panose="02020603050405020304" pitchFamily="18" charset="0"/>
            </a:endParaRPr>
          </a:p>
        </p:txBody>
      </p:sp>
      <p:sp>
        <p:nvSpPr>
          <p:cNvPr id="8" name="TextBox 7">
            <a:extLst>
              <a:ext uri="{FF2B5EF4-FFF2-40B4-BE49-F238E27FC236}">
                <a16:creationId xmlns:a16="http://schemas.microsoft.com/office/drawing/2014/main" id="{4E31FA6C-0D1E-461F-B3DA-3455DF1DBA1D}"/>
              </a:ext>
            </a:extLst>
          </p:cNvPr>
          <p:cNvSpPr txBox="1"/>
          <p:nvPr/>
        </p:nvSpPr>
        <p:spPr>
          <a:xfrm>
            <a:off x="1285373" y="3174483"/>
            <a:ext cx="9508635" cy="492443"/>
          </a:xfrm>
          <a:prstGeom prst="rect">
            <a:avLst/>
          </a:prstGeom>
          <a:noFill/>
        </p:spPr>
        <p:txBody>
          <a:bodyPr wrap="square" lIns="0" tIns="0" rIns="0" bIns="0" rtlCol="0">
            <a:spAutoFit/>
          </a:bodyPr>
          <a:lstStyle/>
          <a:p>
            <a:r>
              <a:rPr lang="en-US" sz="1600" b="1" dirty="0">
                <a:latin typeface="PT Sans" panose="020B0503020203020204" pitchFamily="34" charset="0"/>
                <a:ea typeface="PT Sans" panose="020B0503020203020204" pitchFamily="34" charset="0"/>
                <a:cs typeface="Times Sans Serif" panose="02020603050405020304" pitchFamily="18" charset="0"/>
              </a:rPr>
              <a:t>The full dataset is extremely large.  The csv download is over 3GB.  For the purposes of this presentation we’re using a smaller subset of this data.</a:t>
            </a:r>
          </a:p>
        </p:txBody>
      </p:sp>
      <p:sp>
        <p:nvSpPr>
          <p:cNvPr id="15" name="TextBox 14">
            <a:extLst>
              <a:ext uri="{FF2B5EF4-FFF2-40B4-BE49-F238E27FC236}">
                <a16:creationId xmlns:a16="http://schemas.microsoft.com/office/drawing/2014/main" id="{89C4C98D-5E1F-4A9E-BC8E-3CCFA5492D18}"/>
              </a:ext>
            </a:extLst>
          </p:cNvPr>
          <p:cNvSpPr txBox="1"/>
          <p:nvPr/>
        </p:nvSpPr>
        <p:spPr>
          <a:xfrm>
            <a:off x="2125795" y="712195"/>
            <a:ext cx="7940411"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A Few Notes About the Data</a:t>
            </a:r>
          </a:p>
        </p:txBody>
      </p:sp>
      <p:sp>
        <p:nvSpPr>
          <p:cNvPr id="27" name="TextBox 26">
            <a:extLst>
              <a:ext uri="{FF2B5EF4-FFF2-40B4-BE49-F238E27FC236}">
                <a16:creationId xmlns:a16="http://schemas.microsoft.com/office/drawing/2014/main" id="{1F876BCE-38A7-48AE-9E0B-2A30AF77D6F2}"/>
              </a:ext>
            </a:extLst>
          </p:cNvPr>
          <p:cNvSpPr txBox="1"/>
          <p:nvPr/>
        </p:nvSpPr>
        <p:spPr>
          <a:xfrm>
            <a:off x="1285373" y="4245226"/>
            <a:ext cx="10351455" cy="492443"/>
          </a:xfrm>
          <a:prstGeom prst="rect">
            <a:avLst/>
          </a:prstGeom>
          <a:noFill/>
        </p:spPr>
        <p:txBody>
          <a:bodyPr wrap="square" lIns="0" tIns="0" rIns="0" bIns="0" rtlCol="0">
            <a:spAutoFit/>
          </a:bodyPr>
          <a:lstStyle/>
          <a:p>
            <a:r>
              <a:rPr lang="en-US" sz="1600" b="1" dirty="0">
                <a:latin typeface="PT Sans" panose="020B0503020203020204" pitchFamily="34" charset="0"/>
                <a:ea typeface="PT Sans" panose="020B0503020203020204" pitchFamily="34" charset="0"/>
                <a:cs typeface="Times Sans Serif" panose="02020603050405020304" pitchFamily="18" charset="0"/>
              </a:rPr>
              <a:t>Data included is from 2017 to present. Thanksgiving and Christmas data is not available for the current year.</a:t>
            </a:r>
          </a:p>
        </p:txBody>
      </p:sp>
      <p:sp>
        <p:nvSpPr>
          <p:cNvPr id="33" name="Freeform 30">
            <a:extLst>
              <a:ext uri="{FF2B5EF4-FFF2-40B4-BE49-F238E27FC236}">
                <a16:creationId xmlns:a16="http://schemas.microsoft.com/office/drawing/2014/main" id="{B96091D8-C6D6-4CAE-A096-FC07F696CA99}"/>
              </a:ext>
            </a:extLst>
          </p:cNvPr>
          <p:cNvSpPr>
            <a:spLocks noChangeArrowheads="1"/>
          </p:cNvSpPr>
          <p:nvPr/>
        </p:nvSpPr>
        <p:spPr bwMode="auto">
          <a:xfrm>
            <a:off x="559200" y="2103740"/>
            <a:ext cx="377825" cy="377825"/>
          </a:xfrm>
          <a:custGeom>
            <a:avLst/>
            <a:gdLst>
              <a:gd name="T0" fmla="*/ 642 w 1050"/>
              <a:gd name="T1" fmla="*/ 818 h 1051"/>
              <a:gd name="T2" fmla="*/ 642 w 1050"/>
              <a:gd name="T3" fmla="*/ 233 h 1051"/>
              <a:gd name="T4" fmla="*/ 407 w 1050"/>
              <a:gd name="T5" fmla="*/ 233 h 1051"/>
              <a:gd name="T6" fmla="*/ 407 w 1050"/>
              <a:gd name="T7" fmla="*/ 350 h 1051"/>
              <a:gd name="T8" fmla="*/ 524 w 1050"/>
              <a:gd name="T9" fmla="*/ 350 h 1051"/>
              <a:gd name="T10" fmla="*/ 524 w 1050"/>
              <a:gd name="T11" fmla="*/ 818 h 1051"/>
              <a:gd name="T12" fmla="*/ 642 w 1050"/>
              <a:gd name="T13" fmla="*/ 818 h 1051"/>
              <a:gd name="T14" fmla="*/ 931 w 1050"/>
              <a:gd name="T15" fmla="*/ 0 h 1051"/>
              <a:gd name="T16" fmla="*/ 1049 w 1050"/>
              <a:gd name="T17" fmla="*/ 118 h 1051"/>
              <a:gd name="T18" fmla="*/ 1049 w 1050"/>
              <a:gd name="T19" fmla="*/ 932 h 1051"/>
              <a:gd name="T20" fmla="*/ 931 w 1050"/>
              <a:gd name="T21" fmla="*/ 1050 h 1051"/>
              <a:gd name="T22" fmla="*/ 117 w 1050"/>
              <a:gd name="T23" fmla="*/ 1050 h 1051"/>
              <a:gd name="T24" fmla="*/ 0 w 1050"/>
              <a:gd name="T25" fmla="*/ 932 h 1051"/>
              <a:gd name="T26" fmla="*/ 0 w 1050"/>
              <a:gd name="T27" fmla="*/ 118 h 1051"/>
              <a:gd name="T28" fmla="*/ 117 w 1050"/>
              <a:gd name="T29" fmla="*/ 0 h 1051"/>
              <a:gd name="T30" fmla="*/ 931 w 1050"/>
              <a:gd name="T3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0" h="1051">
                <a:moveTo>
                  <a:pt x="642" y="818"/>
                </a:moveTo>
                <a:lnTo>
                  <a:pt x="642" y="233"/>
                </a:lnTo>
                <a:lnTo>
                  <a:pt x="407" y="233"/>
                </a:lnTo>
                <a:lnTo>
                  <a:pt x="407" y="350"/>
                </a:lnTo>
                <a:lnTo>
                  <a:pt x="524" y="350"/>
                </a:lnTo>
                <a:lnTo>
                  <a:pt x="524" y="818"/>
                </a:lnTo>
                <a:lnTo>
                  <a:pt x="642" y="818"/>
                </a:lnTo>
                <a:close/>
                <a:moveTo>
                  <a:pt x="931" y="0"/>
                </a:moveTo>
                <a:cubicBezTo>
                  <a:pt x="994" y="0"/>
                  <a:pt x="1049" y="55"/>
                  <a:pt x="1049" y="118"/>
                </a:cubicBezTo>
                <a:lnTo>
                  <a:pt x="1049" y="932"/>
                </a:lnTo>
                <a:cubicBezTo>
                  <a:pt x="1049" y="995"/>
                  <a:pt x="994" y="1050"/>
                  <a:pt x="931" y="1050"/>
                </a:cubicBezTo>
                <a:lnTo>
                  <a:pt x="117" y="1050"/>
                </a:lnTo>
                <a:cubicBezTo>
                  <a:pt x="54" y="1050"/>
                  <a:pt x="0" y="995"/>
                  <a:pt x="0" y="932"/>
                </a:cubicBezTo>
                <a:lnTo>
                  <a:pt x="0" y="118"/>
                </a:lnTo>
                <a:cubicBezTo>
                  <a:pt x="0" y="55"/>
                  <a:pt x="54" y="0"/>
                  <a:pt x="117" y="0"/>
                </a:cubicBezTo>
                <a:lnTo>
                  <a:pt x="931"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5" name="Freeform 29">
            <a:extLst>
              <a:ext uri="{FF2B5EF4-FFF2-40B4-BE49-F238E27FC236}">
                <a16:creationId xmlns:a16="http://schemas.microsoft.com/office/drawing/2014/main" id="{98773DF4-FEDA-4260-9853-13AB002B6632}"/>
              </a:ext>
            </a:extLst>
          </p:cNvPr>
          <p:cNvSpPr>
            <a:spLocks noChangeArrowheads="1"/>
          </p:cNvSpPr>
          <p:nvPr/>
        </p:nvSpPr>
        <p:spPr bwMode="auto">
          <a:xfrm>
            <a:off x="559199" y="3174483"/>
            <a:ext cx="377825" cy="377825"/>
          </a:xfrm>
          <a:custGeom>
            <a:avLst/>
            <a:gdLst>
              <a:gd name="T0" fmla="*/ 699 w 1050"/>
              <a:gd name="T1" fmla="*/ 468 h 1051"/>
              <a:gd name="T2" fmla="*/ 699 w 1050"/>
              <a:gd name="T3" fmla="*/ 350 h 1051"/>
              <a:gd name="T4" fmla="*/ 582 w 1050"/>
              <a:gd name="T5" fmla="*/ 233 h 1051"/>
              <a:gd name="T6" fmla="*/ 350 w 1050"/>
              <a:gd name="T7" fmla="*/ 233 h 1051"/>
              <a:gd name="T8" fmla="*/ 350 w 1050"/>
              <a:gd name="T9" fmla="*/ 350 h 1051"/>
              <a:gd name="T10" fmla="*/ 582 w 1050"/>
              <a:gd name="T11" fmla="*/ 350 h 1051"/>
              <a:gd name="T12" fmla="*/ 582 w 1050"/>
              <a:gd name="T13" fmla="*/ 468 h 1051"/>
              <a:gd name="T14" fmla="*/ 467 w 1050"/>
              <a:gd name="T15" fmla="*/ 468 h 1051"/>
              <a:gd name="T16" fmla="*/ 350 w 1050"/>
              <a:gd name="T17" fmla="*/ 583 h 1051"/>
              <a:gd name="T18" fmla="*/ 350 w 1050"/>
              <a:gd name="T19" fmla="*/ 818 h 1051"/>
              <a:gd name="T20" fmla="*/ 699 w 1050"/>
              <a:gd name="T21" fmla="*/ 818 h 1051"/>
              <a:gd name="T22" fmla="*/ 699 w 1050"/>
              <a:gd name="T23" fmla="*/ 700 h 1051"/>
              <a:gd name="T24" fmla="*/ 467 w 1050"/>
              <a:gd name="T25" fmla="*/ 700 h 1051"/>
              <a:gd name="T26" fmla="*/ 467 w 1050"/>
              <a:gd name="T27" fmla="*/ 583 h 1051"/>
              <a:gd name="T28" fmla="*/ 582 w 1050"/>
              <a:gd name="T29" fmla="*/ 583 h 1051"/>
              <a:gd name="T30" fmla="*/ 699 w 1050"/>
              <a:gd name="T31" fmla="*/ 468 h 1051"/>
              <a:gd name="T32" fmla="*/ 932 w 1050"/>
              <a:gd name="T33" fmla="*/ 0 h 1051"/>
              <a:gd name="T34" fmla="*/ 1049 w 1050"/>
              <a:gd name="T35" fmla="*/ 118 h 1051"/>
              <a:gd name="T36" fmla="*/ 1049 w 1050"/>
              <a:gd name="T37" fmla="*/ 932 h 1051"/>
              <a:gd name="T38" fmla="*/ 932 w 1050"/>
              <a:gd name="T39" fmla="*/ 1050 h 1051"/>
              <a:gd name="T40" fmla="*/ 117 w 1050"/>
              <a:gd name="T41" fmla="*/ 1050 h 1051"/>
              <a:gd name="T42" fmla="*/ 0 w 1050"/>
              <a:gd name="T43" fmla="*/ 932 h 1051"/>
              <a:gd name="T44" fmla="*/ 0 w 1050"/>
              <a:gd name="T45" fmla="*/ 118 h 1051"/>
              <a:gd name="T46" fmla="*/ 117 w 1050"/>
              <a:gd name="T47" fmla="*/ 0 h 1051"/>
              <a:gd name="T48" fmla="*/ 932 w 1050"/>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0" h="1051">
                <a:moveTo>
                  <a:pt x="699" y="468"/>
                </a:moveTo>
                <a:lnTo>
                  <a:pt x="699" y="350"/>
                </a:lnTo>
                <a:cubicBezTo>
                  <a:pt x="699" y="285"/>
                  <a:pt x="645" y="233"/>
                  <a:pt x="582" y="233"/>
                </a:cubicBezTo>
                <a:lnTo>
                  <a:pt x="350" y="233"/>
                </a:lnTo>
                <a:lnTo>
                  <a:pt x="350" y="350"/>
                </a:lnTo>
                <a:lnTo>
                  <a:pt x="582" y="350"/>
                </a:lnTo>
                <a:lnTo>
                  <a:pt x="582" y="468"/>
                </a:lnTo>
                <a:lnTo>
                  <a:pt x="467" y="468"/>
                </a:lnTo>
                <a:cubicBezTo>
                  <a:pt x="404" y="468"/>
                  <a:pt x="350" y="517"/>
                  <a:pt x="350" y="583"/>
                </a:cubicBezTo>
                <a:lnTo>
                  <a:pt x="350" y="818"/>
                </a:lnTo>
                <a:lnTo>
                  <a:pt x="699" y="818"/>
                </a:lnTo>
                <a:lnTo>
                  <a:pt x="699" y="700"/>
                </a:lnTo>
                <a:lnTo>
                  <a:pt x="467" y="700"/>
                </a:lnTo>
                <a:lnTo>
                  <a:pt x="467" y="583"/>
                </a:lnTo>
                <a:lnTo>
                  <a:pt x="582" y="583"/>
                </a:lnTo>
                <a:cubicBezTo>
                  <a:pt x="645" y="583"/>
                  <a:pt x="699" y="533"/>
                  <a:pt x="699" y="468"/>
                </a:cubicBezTo>
                <a:close/>
                <a:moveTo>
                  <a:pt x="932" y="0"/>
                </a:moveTo>
                <a:cubicBezTo>
                  <a:pt x="995" y="0"/>
                  <a:pt x="1049" y="55"/>
                  <a:pt x="1049" y="118"/>
                </a:cubicBezTo>
                <a:lnTo>
                  <a:pt x="1049" y="932"/>
                </a:lnTo>
                <a:cubicBezTo>
                  <a:pt x="1049" y="995"/>
                  <a:pt x="995" y="1050"/>
                  <a:pt x="932" y="1050"/>
                </a:cubicBezTo>
                <a:lnTo>
                  <a:pt x="117" y="1050"/>
                </a:lnTo>
                <a:cubicBezTo>
                  <a:pt x="54" y="1050"/>
                  <a:pt x="0" y="995"/>
                  <a:pt x="0" y="932"/>
                </a:cubicBezTo>
                <a:lnTo>
                  <a:pt x="0" y="118"/>
                </a:lnTo>
                <a:cubicBezTo>
                  <a:pt x="0" y="55"/>
                  <a:pt x="54" y="0"/>
                  <a:pt x="117" y="0"/>
                </a:cubicBezTo>
                <a:lnTo>
                  <a:pt x="932"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36" name="Freeform 14">
            <a:extLst>
              <a:ext uri="{FF2B5EF4-FFF2-40B4-BE49-F238E27FC236}">
                <a16:creationId xmlns:a16="http://schemas.microsoft.com/office/drawing/2014/main" id="{CBA5D086-0D1D-4697-B274-4BEC50364881}"/>
              </a:ext>
            </a:extLst>
          </p:cNvPr>
          <p:cNvSpPr>
            <a:spLocks noChangeArrowheads="1"/>
          </p:cNvSpPr>
          <p:nvPr/>
        </p:nvSpPr>
        <p:spPr bwMode="auto">
          <a:xfrm>
            <a:off x="559199" y="4245226"/>
            <a:ext cx="377825" cy="377825"/>
          </a:xfrm>
          <a:custGeom>
            <a:avLst/>
            <a:gdLst>
              <a:gd name="T0" fmla="*/ 699 w 1050"/>
              <a:gd name="T1" fmla="*/ 437 h 1050"/>
              <a:gd name="T2" fmla="*/ 699 w 1050"/>
              <a:gd name="T3" fmla="*/ 350 h 1050"/>
              <a:gd name="T4" fmla="*/ 585 w 1050"/>
              <a:gd name="T5" fmla="*/ 232 h 1050"/>
              <a:gd name="T6" fmla="*/ 350 w 1050"/>
              <a:gd name="T7" fmla="*/ 232 h 1050"/>
              <a:gd name="T8" fmla="*/ 350 w 1050"/>
              <a:gd name="T9" fmla="*/ 350 h 1050"/>
              <a:gd name="T10" fmla="*/ 585 w 1050"/>
              <a:gd name="T11" fmla="*/ 350 h 1050"/>
              <a:gd name="T12" fmla="*/ 585 w 1050"/>
              <a:gd name="T13" fmla="*/ 467 h 1050"/>
              <a:gd name="T14" fmla="*/ 467 w 1050"/>
              <a:gd name="T15" fmla="*/ 467 h 1050"/>
              <a:gd name="T16" fmla="*/ 467 w 1050"/>
              <a:gd name="T17" fmla="*/ 582 h 1050"/>
              <a:gd name="T18" fmla="*/ 585 w 1050"/>
              <a:gd name="T19" fmla="*/ 582 h 1050"/>
              <a:gd name="T20" fmla="*/ 585 w 1050"/>
              <a:gd name="T21" fmla="*/ 700 h 1050"/>
              <a:gd name="T22" fmla="*/ 350 w 1050"/>
              <a:gd name="T23" fmla="*/ 700 h 1050"/>
              <a:gd name="T24" fmla="*/ 350 w 1050"/>
              <a:gd name="T25" fmla="*/ 817 h 1050"/>
              <a:gd name="T26" fmla="*/ 585 w 1050"/>
              <a:gd name="T27" fmla="*/ 817 h 1050"/>
              <a:gd name="T28" fmla="*/ 699 w 1050"/>
              <a:gd name="T29" fmla="*/ 700 h 1050"/>
              <a:gd name="T30" fmla="*/ 699 w 1050"/>
              <a:gd name="T31" fmla="*/ 612 h 1050"/>
              <a:gd name="T32" fmla="*/ 612 w 1050"/>
              <a:gd name="T33" fmla="*/ 525 h 1050"/>
              <a:gd name="T34" fmla="*/ 699 w 1050"/>
              <a:gd name="T35" fmla="*/ 437 h 1050"/>
              <a:gd name="T36" fmla="*/ 935 w 1050"/>
              <a:gd name="T37" fmla="*/ 0 h 1050"/>
              <a:gd name="T38" fmla="*/ 1049 w 1050"/>
              <a:gd name="T39" fmla="*/ 118 h 1050"/>
              <a:gd name="T40" fmla="*/ 1049 w 1050"/>
              <a:gd name="T41" fmla="*/ 932 h 1050"/>
              <a:gd name="T42" fmla="*/ 935 w 1050"/>
              <a:gd name="T43" fmla="*/ 1049 h 1050"/>
              <a:gd name="T44" fmla="*/ 117 w 1050"/>
              <a:gd name="T45" fmla="*/ 1049 h 1050"/>
              <a:gd name="T46" fmla="*/ 0 w 1050"/>
              <a:gd name="T47" fmla="*/ 932 h 1050"/>
              <a:gd name="T48" fmla="*/ 0 w 1050"/>
              <a:gd name="T49" fmla="*/ 118 h 1050"/>
              <a:gd name="T50" fmla="*/ 117 w 1050"/>
              <a:gd name="T51" fmla="*/ 0 h 1050"/>
              <a:gd name="T52" fmla="*/ 935 w 1050"/>
              <a:gd name="T53"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0" h="1050">
                <a:moveTo>
                  <a:pt x="699" y="437"/>
                </a:moveTo>
                <a:lnTo>
                  <a:pt x="699" y="350"/>
                </a:lnTo>
                <a:cubicBezTo>
                  <a:pt x="699" y="284"/>
                  <a:pt x="648" y="232"/>
                  <a:pt x="585" y="232"/>
                </a:cubicBezTo>
                <a:lnTo>
                  <a:pt x="350" y="232"/>
                </a:lnTo>
                <a:lnTo>
                  <a:pt x="350" y="350"/>
                </a:lnTo>
                <a:lnTo>
                  <a:pt x="585" y="350"/>
                </a:lnTo>
                <a:lnTo>
                  <a:pt x="585" y="467"/>
                </a:lnTo>
                <a:lnTo>
                  <a:pt x="467" y="467"/>
                </a:lnTo>
                <a:lnTo>
                  <a:pt x="467" y="582"/>
                </a:lnTo>
                <a:lnTo>
                  <a:pt x="585" y="582"/>
                </a:lnTo>
                <a:lnTo>
                  <a:pt x="585" y="700"/>
                </a:lnTo>
                <a:lnTo>
                  <a:pt x="350" y="700"/>
                </a:lnTo>
                <a:lnTo>
                  <a:pt x="350" y="817"/>
                </a:lnTo>
                <a:lnTo>
                  <a:pt x="585" y="817"/>
                </a:lnTo>
                <a:cubicBezTo>
                  <a:pt x="648" y="817"/>
                  <a:pt x="699" y="765"/>
                  <a:pt x="699" y="700"/>
                </a:cubicBezTo>
                <a:lnTo>
                  <a:pt x="699" y="612"/>
                </a:lnTo>
                <a:cubicBezTo>
                  <a:pt x="699" y="563"/>
                  <a:pt x="661" y="525"/>
                  <a:pt x="612" y="525"/>
                </a:cubicBezTo>
                <a:cubicBezTo>
                  <a:pt x="661" y="525"/>
                  <a:pt x="699" y="487"/>
                  <a:pt x="699" y="437"/>
                </a:cubicBezTo>
                <a:close/>
                <a:moveTo>
                  <a:pt x="935" y="0"/>
                </a:moveTo>
                <a:cubicBezTo>
                  <a:pt x="997" y="0"/>
                  <a:pt x="1049" y="55"/>
                  <a:pt x="1049" y="118"/>
                </a:cubicBezTo>
                <a:lnTo>
                  <a:pt x="1049" y="932"/>
                </a:lnTo>
                <a:cubicBezTo>
                  <a:pt x="1049" y="995"/>
                  <a:pt x="997" y="1049"/>
                  <a:pt x="935" y="1049"/>
                </a:cubicBezTo>
                <a:lnTo>
                  <a:pt x="117" y="1049"/>
                </a:lnTo>
                <a:cubicBezTo>
                  <a:pt x="55" y="1049"/>
                  <a:pt x="0" y="995"/>
                  <a:pt x="0" y="932"/>
                </a:cubicBezTo>
                <a:lnTo>
                  <a:pt x="0" y="118"/>
                </a:lnTo>
                <a:cubicBezTo>
                  <a:pt x="0" y="55"/>
                  <a:pt x="55" y="0"/>
                  <a:pt x="117" y="0"/>
                </a:cubicBezTo>
                <a:lnTo>
                  <a:pt x="935"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8" name="Freeform 13">
            <a:extLst>
              <a:ext uri="{FF2B5EF4-FFF2-40B4-BE49-F238E27FC236}">
                <a16:creationId xmlns:a16="http://schemas.microsoft.com/office/drawing/2014/main" id="{A4B7BB1C-170A-47CB-B918-0AF632B5CBDD}"/>
              </a:ext>
            </a:extLst>
          </p:cNvPr>
          <p:cNvSpPr>
            <a:spLocks noChangeArrowheads="1"/>
          </p:cNvSpPr>
          <p:nvPr/>
        </p:nvSpPr>
        <p:spPr bwMode="auto">
          <a:xfrm>
            <a:off x="559198" y="5311864"/>
            <a:ext cx="377825" cy="377825"/>
          </a:xfrm>
          <a:custGeom>
            <a:avLst/>
            <a:gdLst>
              <a:gd name="T0" fmla="*/ 700 w 1050"/>
              <a:gd name="T1" fmla="*/ 817 h 1050"/>
              <a:gd name="T2" fmla="*/ 700 w 1050"/>
              <a:gd name="T3" fmla="*/ 232 h 1050"/>
              <a:gd name="T4" fmla="*/ 582 w 1050"/>
              <a:gd name="T5" fmla="*/ 232 h 1050"/>
              <a:gd name="T6" fmla="*/ 582 w 1050"/>
              <a:gd name="T7" fmla="*/ 467 h 1050"/>
              <a:gd name="T8" fmla="*/ 467 w 1050"/>
              <a:gd name="T9" fmla="*/ 467 h 1050"/>
              <a:gd name="T10" fmla="*/ 467 w 1050"/>
              <a:gd name="T11" fmla="*/ 232 h 1050"/>
              <a:gd name="T12" fmla="*/ 350 w 1050"/>
              <a:gd name="T13" fmla="*/ 232 h 1050"/>
              <a:gd name="T14" fmla="*/ 350 w 1050"/>
              <a:gd name="T15" fmla="*/ 582 h 1050"/>
              <a:gd name="T16" fmla="*/ 582 w 1050"/>
              <a:gd name="T17" fmla="*/ 582 h 1050"/>
              <a:gd name="T18" fmla="*/ 582 w 1050"/>
              <a:gd name="T19" fmla="*/ 817 h 1050"/>
              <a:gd name="T20" fmla="*/ 700 w 1050"/>
              <a:gd name="T21" fmla="*/ 817 h 1050"/>
              <a:gd name="T22" fmla="*/ 932 w 1050"/>
              <a:gd name="T23" fmla="*/ 0 h 1050"/>
              <a:gd name="T24" fmla="*/ 1049 w 1050"/>
              <a:gd name="T25" fmla="*/ 118 h 1050"/>
              <a:gd name="T26" fmla="*/ 1049 w 1050"/>
              <a:gd name="T27" fmla="*/ 932 h 1050"/>
              <a:gd name="T28" fmla="*/ 932 w 1050"/>
              <a:gd name="T29" fmla="*/ 1049 h 1050"/>
              <a:gd name="T30" fmla="*/ 118 w 1050"/>
              <a:gd name="T31" fmla="*/ 1049 h 1050"/>
              <a:gd name="T32" fmla="*/ 0 w 1050"/>
              <a:gd name="T33" fmla="*/ 932 h 1050"/>
              <a:gd name="T34" fmla="*/ 0 w 1050"/>
              <a:gd name="T35" fmla="*/ 118 h 1050"/>
              <a:gd name="T36" fmla="*/ 118 w 1050"/>
              <a:gd name="T37" fmla="*/ 0 h 1050"/>
              <a:gd name="T38" fmla="*/ 932 w 1050"/>
              <a:gd name="T3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0" h="1050">
                <a:moveTo>
                  <a:pt x="700" y="817"/>
                </a:moveTo>
                <a:lnTo>
                  <a:pt x="700" y="232"/>
                </a:lnTo>
                <a:lnTo>
                  <a:pt x="582" y="232"/>
                </a:lnTo>
                <a:lnTo>
                  <a:pt x="582" y="467"/>
                </a:lnTo>
                <a:lnTo>
                  <a:pt x="467" y="467"/>
                </a:lnTo>
                <a:lnTo>
                  <a:pt x="467" y="232"/>
                </a:lnTo>
                <a:lnTo>
                  <a:pt x="350" y="232"/>
                </a:lnTo>
                <a:lnTo>
                  <a:pt x="350" y="582"/>
                </a:lnTo>
                <a:lnTo>
                  <a:pt x="582" y="582"/>
                </a:lnTo>
                <a:lnTo>
                  <a:pt x="582" y="817"/>
                </a:lnTo>
                <a:lnTo>
                  <a:pt x="700" y="817"/>
                </a:lnTo>
                <a:close/>
                <a:moveTo>
                  <a:pt x="932" y="0"/>
                </a:moveTo>
                <a:cubicBezTo>
                  <a:pt x="995" y="0"/>
                  <a:pt x="1049" y="55"/>
                  <a:pt x="1049" y="118"/>
                </a:cubicBezTo>
                <a:lnTo>
                  <a:pt x="1049" y="932"/>
                </a:lnTo>
                <a:cubicBezTo>
                  <a:pt x="1049" y="995"/>
                  <a:pt x="995" y="1049"/>
                  <a:pt x="932" y="1049"/>
                </a:cubicBezTo>
                <a:lnTo>
                  <a:pt x="118" y="1049"/>
                </a:lnTo>
                <a:cubicBezTo>
                  <a:pt x="55" y="1049"/>
                  <a:pt x="0" y="995"/>
                  <a:pt x="0" y="932"/>
                </a:cubicBezTo>
                <a:lnTo>
                  <a:pt x="0" y="118"/>
                </a:lnTo>
                <a:cubicBezTo>
                  <a:pt x="0" y="55"/>
                  <a:pt x="55" y="0"/>
                  <a:pt x="118" y="0"/>
                </a:cubicBezTo>
                <a:lnTo>
                  <a:pt x="932"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40" name="Freeform 22">
            <a:extLst>
              <a:ext uri="{FF2B5EF4-FFF2-40B4-BE49-F238E27FC236}">
                <a16:creationId xmlns:a16="http://schemas.microsoft.com/office/drawing/2014/main" id="{308928A2-11DA-422B-93C3-1BBE11FBF989}"/>
              </a:ext>
            </a:extLst>
          </p:cNvPr>
          <p:cNvSpPr>
            <a:spLocks noChangeArrowheads="1"/>
          </p:cNvSpPr>
          <p:nvPr/>
        </p:nvSpPr>
        <p:spPr bwMode="auto">
          <a:xfrm>
            <a:off x="559200" y="6140491"/>
            <a:ext cx="377825" cy="377825"/>
          </a:xfrm>
          <a:custGeom>
            <a:avLst/>
            <a:gdLst>
              <a:gd name="T0" fmla="*/ 700 w 1051"/>
              <a:gd name="T1" fmla="*/ 350 h 1051"/>
              <a:gd name="T2" fmla="*/ 700 w 1051"/>
              <a:gd name="T3" fmla="*/ 233 h 1051"/>
              <a:gd name="T4" fmla="*/ 350 w 1051"/>
              <a:gd name="T5" fmla="*/ 233 h 1051"/>
              <a:gd name="T6" fmla="*/ 350 w 1051"/>
              <a:gd name="T7" fmla="*/ 583 h 1051"/>
              <a:gd name="T8" fmla="*/ 582 w 1051"/>
              <a:gd name="T9" fmla="*/ 583 h 1051"/>
              <a:gd name="T10" fmla="*/ 582 w 1051"/>
              <a:gd name="T11" fmla="*/ 700 h 1051"/>
              <a:gd name="T12" fmla="*/ 350 w 1051"/>
              <a:gd name="T13" fmla="*/ 700 h 1051"/>
              <a:gd name="T14" fmla="*/ 350 w 1051"/>
              <a:gd name="T15" fmla="*/ 818 h 1051"/>
              <a:gd name="T16" fmla="*/ 582 w 1051"/>
              <a:gd name="T17" fmla="*/ 818 h 1051"/>
              <a:gd name="T18" fmla="*/ 700 w 1051"/>
              <a:gd name="T19" fmla="*/ 700 h 1051"/>
              <a:gd name="T20" fmla="*/ 700 w 1051"/>
              <a:gd name="T21" fmla="*/ 583 h 1051"/>
              <a:gd name="T22" fmla="*/ 582 w 1051"/>
              <a:gd name="T23" fmla="*/ 468 h 1051"/>
              <a:gd name="T24" fmla="*/ 468 w 1051"/>
              <a:gd name="T25" fmla="*/ 468 h 1051"/>
              <a:gd name="T26" fmla="*/ 468 w 1051"/>
              <a:gd name="T27" fmla="*/ 350 h 1051"/>
              <a:gd name="T28" fmla="*/ 700 w 1051"/>
              <a:gd name="T29" fmla="*/ 350 h 1051"/>
              <a:gd name="T30" fmla="*/ 932 w 1051"/>
              <a:gd name="T31" fmla="*/ 0 h 1051"/>
              <a:gd name="T32" fmla="*/ 1050 w 1051"/>
              <a:gd name="T33" fmla="*/ 118 h 1051"/>
              <a:gd name="T34" fmla="*/ 1050 w 1051"/>
              <a:gd name="T35" fmla="*/ 932 h 1051"/>
              <a:gd name="T36" fmla="*/ 932 w 1051"/>
              <a:gd name="T37" fmla="*/ 1050 h 1051"/>
              <a:gd name="T38" fmla="*/ 118 w 1051"/>
              <a:gd name="T39" fmla="*/ 1050 h 1051"/>
              <a:gd name="T40" fmla="*/ 0 w 1051"/>
              <a:gd name="T41" fmla="*/ 932 h 1051"/>
              <a:gd name="T42" fmla="*/ 0 w 1051"/>
              <a:gd name="T43" fmla="*/ 118 h 1051"/>
              <a:gd name="T44" fmla="*/ 118 w 1051"/>
              <a:gd name="T45" fmla="*/ 0 h 1051"/>
              <a:gd name="T46" fmla="*/ 932 w 1051"/>
              <a:gd name="T4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1" h="1051">
                <a:moveTo>
                  <a:pt x="700" y="350"/>
                </a:moveTo>
                <a:lnTo>
                  <a:pt x="700" y="233"/>
                </a:lnTo>
                <a:lnTo>
                  <a:pt x="350" y="233"/>
                </a:lnTo>
                <a:lnTo>
                  <a:pt x="350" y="583"/>
                </a:lnTo>
                <a:lnTo>
                  <a:pt x="582" y="583"/>
                </a:lnTo>
                <a:lnTo>
                  <a:pt x="582" y="700"/>
                </a:lnTo>
                <a:lnTo>
                  <a:pt x="350" y="700"/>
                </a:lnTo>
                <a:lnTo>
                  <a:pt x="350" y="818"/>
                </a:lnTo>
                <a:lnTo>
                  <a:pt x="582" y="818"/>
                </a:lnTo>
                <a:cubicBezTo>
                  <a:pt x="645" y="818"/>
                  <a:pt x="700" y="766"/>
                  <a:pt x="700" y="700"/>
                </a:cubicBezTo>
                <a:lnTo>
                  <a:pt x="700" y="583"/>
                </a:lnTo>
                <a:cubicBezTo>
                  <a:pt x="700" y="517"/>
                  <a:pt x="645" y="468"/>
                  <a:pt x="582" y="468"/>
                </a:cubicBezTo>
                <a:lnTo>
                  <a:pt x="468" y="468"/>
                </a:lnTo>
                <a:lnTo>
                  <a:pt x="468" y="350"/>
                </a:lnTo>
                <a:lnTo>
                  <a:pt x="700" y="350"/>
                </a:lnTo>
                <a:close/>
                <a:moveTo>
                  <a:pt x="932" y="0"/>
                </a:moveTo>
                <a:cubicBezTo>
                  <a:pt x="995" y="0"/>
                  <a:pt x="1050" y="55"/>
                  <a:pt x="1050" y="118"/>
                </a:cubicBezTo>
                <a:lnTo>
                  <a:pt x="1050" y="932"/>
                </a:lnTo>
                <a:cubicBezTo>
                  <a:pt x="1050" y="995"/>
                  <a:pt x="995" y="1050"/>
                  <a:pt x="932" y="1050"/>
                </a:cubicBezTo>
                <a:lnTo>
                  <a:pt x="118" y="1050"/>
                </a:lnTo>
                <a:cubicBezTo>
                  <a:pt x="55" y="1050"/>
                  <a:pt x="0" y="995"/>
                  <a:pt x="0" y="932"/>
                </a:cubicBezTo>
                <a:lnTo>
                  <a:pt x="0" y="118"/>
                </a:lnTo>
                <a:cubicBezTo>
                  <a:pt x="0" y="55"/>
                  <a:pt x="55" y="0"/>
                  <a:pt x="118" y="0"/>
                </a:cubicBezTo>
                <a:lnTo>
                  <a:pt x="932"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5" name="TextBox 44">
            <a:extLst>
              <a:ext uri="{FF2B5EF4-FFF2-40B4-BE49-F238E27FC236}">
                <a16:creationId xmlns:a16="http://schemas.microsoft.com/office/drawing/2014/main" id="{7EBDAB36-C886-43CE-9C94-A1EE4810BE52}"/>
              </a:ext>
            </a:extLst>
          </p:cNvPr>
          <p:cNvSpPr txBox="1"/>
          <p:nvPr/>
        </p:nvSpPr>
        <p:spPr>
          <a:xfrm>
            <a:off x="1285373" y="5315969"/>
            <a:ext cx="10405883" cy="246221"/>
          </a:xfrm>
          <a:prstGeom prst="rect">
            <a:avLst/>
          </a:prstGeom>
          <a:noFill/>
        </p:spPr>
        <p:txBody>
          <a:bodyPr wrap="square" lIns="0" tIns="0" rIns="0" bIns="0" rtlCol="0">
            <a:spAutoFit/>
          </a:bodyPr>
          <a:lstStyle/>
          <a:p>
            <a:r>
              <a:rPr lang="en-US" sz="1600" b="1" dirty="0">
                <a:latin typeface="PT Sans" panose="020B0503020203020204" pitchFamily="34" charset="0"/>
                <a:ea typeface="PT Sans" panose="020B0503020203020204" pitchFamily="34" charset="0"/>
                <a:cs typeface="Times Sans Serif" panose="02020603050405020304" pitchFamily="18" charset="0"/>
              </a:rPr>
              <a:t>Only a subgroup of vendors was included for ease of presentation.</a:t>
            </a:r>
          </a:p>
        </p:txBody>
      </p:sp>
      <p:sp>
        <p:nvSpPr>
          <p:cNvPr id="46" name="TextBox 45">
            <a:extLst>
              <a:ext uri="{FF2B5EF4-FFF2-40B4-BE49-F238E27FC236}">
                <a16:creationId xmlns:a16="http://schemas.microsoft.com/office/drawing/2014/main" id="{4070B7EC-08C8-493C-A4F9-B16F806BC19E}"/>
              </a:ext>
            </a:extLst>
          </p:cNvPr>
          <p:cNvSpPr txBox="1"/>
          <p:nvPr/>
        </p:nvSpPr>
        <p:spPr>
          <a:xfrm>
            <a:off x="1285373" y="6140491"/>
            <a:ext cx="10863083" cy="492443"/>
          </a:xfrm>
          <a:prstGeom prst="rect">
            <a:avLst/>
          </a:prstGeom>
          <a:noFill/>
        </p:spPr>
        <p:txBody>
          <a:bodyPr wrap="square" lIns="0" tIns="0" rIns="0" bIns="0" rtlCol="0">
            <a:spAutoFit/>
          </a:bodyPr>
          <a:lstStyle/>
          <a:p>
            <a:r>
              <a:rPr lang="en-US" sz="1600" b="1" dirty="0">
                <a:latin typeface="PT Sans" panose="020B0503020203020204" pitchFamily="34" charset="0"/>
                <a:ea typeface="PT Sans" panose="020B0503020203020204" pitchFamily="34" charset="0"/>
                <a:cs typeface="Times Sans Serif" panose="02020603050405020304" pitchFamily="18" charset="0"/>
              </a:rPr>
              <a:t>The file can be downloaded from https://pragmaticworksonline.sharepoint.com/:u:/s/FileShare/EQQqVc9-cplCqdmBI0nDXcABh4Nypgpa9QJgCcUNTX4tzw?e=9pNFlL</a:t>
            </a:r>
          </a:p>
        </p:txBody>
      </p:sp>
    </p:spTree>
    <p:extLst>
      <p:ext uri="{BB962C8B-B14F-4D97-AF65-F5344CB8AC3E}">
        <p14:creationId xmlns:p14="http://schemas.microsoft.com/office/powerpoint/2010/main" val="43902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7" grpId="0"/>
      <p:bldP spid="33" grpId="0" animBg="1"/>
      <p:bldP spid="35" grpId="0" animBg="1"/>
      <p:bldP spid="36" grpId="0" animBg="1"/>
      <p:bldP spid="38" grpId="0" animBg="1"/>
      <p:bldP spid="40" grpId="0" animBg="1"/>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9E4C47C-7F48-41C3-904C-D7B755D28780}"/>
              </a:ext>
            </a:extLst>
          </p:cNvPr>
          <p:cNvSpPr/>
          <p:nvPr/>
        </p:nvSpPr>
        <p:spPr>
          <a:xfrm>
            <a:off x="0" y="1934095"/>
            <a:ext cx="12192000" cy="492390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10BC56-E131-4972-A183-15847501D7D0}"/>
              </a:ext>
            </a:extLst>
          </p:cNvPr>
          <p:cNvSpPr txBox="1"/>
          <p:nvPr/>
        </p:nvSpPr>
        <p:spPr>
          <a:xfrm>
            <a:off x="1361573" y="2706820"/>
            <a:ext cx="10018920" cy="246221"/>
          </a:xfrm>
          <a:prstGeom prst="rect">
            <a:avLst/>
          </a:prstGeom>
          <a:noFill/>
        </p:spPr>
        <p:txBody>
          <a:bodyPr wrap="square" lIns="0" tIns="0" rIns="0" bIns="0" rtlCol="0">
            <a:spAutoFit/>
          </a:bodyPr>
          <a:lstStyle/>
          <a:p>
            <a:r>
              <a:rPr lang="en-US" sz="1600" b="1" dirty="0">
                <a:latin typeface="PT Sans" panose="020B0503020203020204" pitchFamily="34" charset="0"/>
                <a:ea typeface="PT Sans" panose="020B0503020203020204" pitchFamily="34" charset="0"/>
                <a:cs typeface="Times Sans Serif" panose="02020603050405020304" pitchFamily="18" charset="0"/>
              </a:rPr>
              <a:t>This dataset offers us a great opportunity to compare two high volume, non-linear date periods.</a:t>
            </a:r>
          </a:p>
        </p:txBody>
      </p:sp>
      <p:sp>
        <p:nvSpPr>
          <p:cNvPr id="8" name="TextBox 7">
            <a:extLst>
              <a:ext uri="{FF2B5EF4-FFF2-40B4-BE49-F238E27FC236}">
                <a16:creationId xmlns:a16="http://schemas.microsoft.com/office/drawing/2014/main" id="{4E31FA6C-0D1E-461F-B3DA-3455DF1DBA1D}"/>
              </a:ext>
            </a:extLst>
          </p:cNvPr>
          <p:cNvSpPr txBox="1"/>
          <p:nvPr/>
        </p:nvSpPr>
        <p:spPr>
          <a:xfrm>
            <a:off x="1361573" y="3796682"/>
            <a:ext cx="9508635" cy="246221"/>
          </a:xfrm>
          <a:prstGeom prst="rect">
            <a:avLst/>
          </a:prstGeom>
          <a:noFill/>
        </p:spPr>
        <p:txBody>
          <a:bodyPr wrap="square" lIns="0" tIns="0" rIns="0" bIns="0" rtlCol="0">
            <a:spAutoFit/>
          </a:bodyPr>
          <a:lstStyle/>
          <a:p>
            <a:r>
              <a:rPr lang="en-US" sz="1600" b="1" dirty="0">
                <a:latin typeface="PT Sans" panose="020B0503020203020204" pitchFamily="34" charset="0"/>
                <a:ea typeface="PT Sans" panose="020B0503020203020204" pitchFamily="34" charset="0"/>
                <a:cs typeface="Times Sans Serif" panose="02020603050405020304" pitchFamily="18" charset="0"/>
              </a:rPr>
              <a:t>It’s a pretty simple dataset. There’s not a lot to understand.</a:t>
            </a:r>
          </a:p>
        </p:txBody>
      </p:sp>
      <p:sp>
        <p:nvSpPr>
          <p:cNvPr id="15" name="TextBox 14">
            <a:extLst>
              <a:ext uri="{FF2B5EF4-FFF2-40B4-BE49-F238E27FC236}">
                <a16:creationId xmlns:a16="http://schemas.microsoft.com/office/drawing/2014/main" id="{89C4C98D-5E1F-4A9E-BC8E-3CCFA5492D18}"/>
              </a:ext>
            </a:extLst>
          </p:cNvPr>
          <p:cNvSpPr txBox="1"/>
          <p:nvPr/>
        </p:nvSpPr>
        <p:spPr>
          <a:xfrm>
            <a:off x="2125795" y="712195"/>
            <a:ext cx="7940411"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Why this Data?</a:t>
            </a:r>
          </a:p>
        </p:txBody>
      </p:sp>
      <p:sp>
        <p:nvSpPr>
          <p:cNvPr id="27" name="TextBox 26">
            <a:extLst>
              <a:ext uri="{FF2B5EF4-FFF2-40B4-BE49-F238E27FC236}">
                <a16:creationId xmlns:a16="http://schemas.microsoft.com/office/drawing/2014/main" id="{1F876BCE-38A7-48AE-9E0B-2A30AF77D6F2}"/>
              </a:ext>
            </a:extLst>
          </p:cNvPr>
          <p:cNvSpPr txBox="1"/>
          <p:nvPr/>
        </p:nvSpPr>
        <p:spPr>
          <a:xfrm>
            <a:off x="1361573" y="4886544"/>
            <a:ext cx="10351455" cy="246221"/>
          </a:xfrm>
          <a:prstGeom prst="rect">
            <a:avLst/>
          </a:prstGeom>
          <a:noFill/>
        </p:spPr>
        <p:txBody>
          <a:bodyPr wrap="square" lIns="0" tIns="0" rIns="0" bIns="0" rtlCol="0">
            <a:spAutoFit/>
          </a:bodyPr>
          <a:lstStyle/>
          <a:p>
            <a:r>
              <a:rPr lang="en-US" sz="1600" b="1" dirty="0">
                <a:latin typeface="PT Sans" panose="020B0503020203020204" pitchFamily="34" charset="0"/>
                <a:ea typeface="PT Sans" panose="020B0503020203020204" pitchFamily="34" charset="0"/>
                <a:cs typeface="Times Sans Serif" panose="02020603050405020304" pitchFamily="18" charset="0"/>
              </a:rPr>
              <a:t>While simple, this dataset mimics a lot of the needs that we all have in our day to day work.</a:t>
            </a:r>
          </a:p>
        </p:txBody>
      </p:sp>
      <p:sp>
        <p:nvSpPr>
          <p:cNvPr id="33" name="Freeform 30">
            <a:extLst>
              <a:ext uri="{FF2B5EF4-FFF2-40B4-BE49-F238E27FC236}">
                <a16:creationId xmlns:a16="http://schemas.microsoft.com/office/drawing/2014/main" id="{B96091D8-C6D6-4CAE-A096-FC07F696CA99}"/>
              </a:ext>
            </a:extLst>
          </p:cNvPr>
          <p:cNvSpPr>
            <a:spLocks noChangeArrowheads="1"/>
          </p:cNvSpPr>
          <p:nvPr/>
        </p:nvSpPr>
        <p:spPr bwMode="auto">
          <a:xfrm>
            <a:off x="559200" y="2641018"/>
            <a:ext cx="377825" cy="377825"/>
          </a:xfrm>
          <a:custGeom>
            <a:avLst/>
            <a:gdLst>
              <a:gd name="T0" fmla="*/ 642 w 1050"/>
              <a:gd name="T1" fmla="*/ 818 h 1051"/>
              <a:gd name="T2" fmla="*/ 642 w 1050"/>
              <a:gd name="T3" fmla="*/ 233 h 1051"/>
              <a:gd name="T4" fmla="*/ 407 w 1050"/>
              <a:gd name="T5" fmla="*/ 233 h 1051"/>
              <a:gd name="T6" fmla="*/ 407 w 1050"/>
              <a:gd name="T7" fmla="*/ 350 h 1051"/>
              <a:gd name="T8" fmla="*/ 524 w 1050"/>
              <a:gd name="T9" fmla="*/ 350 h 1051"/>
              <a:gd name="T10" fmla="*/ 524 w 1050"/>
              <a:gd name="T11" fmla="*/ 818 h 1051"/>
              <a:gd name="T12" fmla="*/ 642 w 1050"/>
              <a:gd name="T13" fmla="*/ 818 h 1051"/>
              <a:gd name="T14" fmla="*/ 931 w 1050"/>
              <a:gd name="T15" fmla="*/ 0 h 1051"/>
              <a:gd name="T16" fmla="*/ 1049 w 1050"/>
              <a:gd name="T17" fmla="*/ 118 h 1051"/>
              <a:gd name="T18" fmla="*/ 1049 w 1050"/>
              <a:gd name="T19" fmla="*/ 932 h 1051"/>
              <a:gd name="T20" fmla="*/ 931 w 1050"/>
              <a:gd name="T21" fmla="*/ 1050 h 1051"/>
              <a:gd name="T22" fmla="*/ 117 w 1050"/>
              <a:gd name="T23" fmla="*/ 1050 h 1051"/>
              <a:gd name="T24" fmla="*/ 0 w 1050"/>
              <a:gd name="T25" fmla="*/ 932 h 1051"/>
              <a:gd name="T26" fmla="*/ 0 w 1050"/>
              <a:gd name="T27" fmla="*/ 118 h 1051"/>
              <a:gd name="T28" fmla="*/ 117 w 1050"/>
              <a:gd name="T29" fmla="*/ 0 h 1051"/>
              <a:gd name="T30" fmla="*/ 931 w 1050"/>
              <a:gd name="T3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0" h="1051">
                <a:moveTo>
                  <a:pt x="642" y="818"/>
                </a:moveTo>
                <a:lnTo>
                  <a:pt x="642" y="233"/>
                </a:lnTo>
                <a:lnTo>
                  <a:pt x="407" y="233"/>
                </a:lnTo>
                <a:lnTo>
                  <a:pt x="407" y="350"/>
                </a:lnTo>
                <a:lnTo>
                  <a:pt x="524" y="350"/>
                </a:lnTo>
                <a:lnTo>
                  <a:pt x="524" y="818"/>
                </a:lnTo>
                <a:lnTo>
                  <a:pt x="642" y="818"/>
                </a:lnTo>
                <a:close/>
                <a:moveTo>
                  <a:pt x="931" y="0"/>
                </a:moveTo>
                <a:cubicBezTo>
                  <a:pt x="994" y="0"/>
                  <a:pt x="1049" y="55"/>
                  <a:pt x="1049" y="118"/>
                </a:cubicBezTo>
                <a:lnTo>
                  <a:pt x="1049" y="932"/>
                </a:lnTo>
                <a:cubicBezTo>
                  <a:pt x="1049" y="995"/>
                  <a:pt x="994" y="1050"/>
                  <a:pt x="931" y="1050"/>
                </a:cubicBezTo>
                <a:lnTo>
                  <a:pt x="117" y="1050"/>
                </a:lnTo>
                <a:cubicBezTo>
                  <a:pt x="54" y="1050"/>
                  <a:pt x="0" y="995"/>
                  <a:pt x="0" y="932"/>
                </a:cubicBezTo>
                <a:lnTo>
                  <a:pt x="0" y="118"/>
                </a:lnTo>
                <a:cubicBezTo>
                  <a:pt x="0" y="55"/>
                  <a:pt x="54" y="0"/>
                  <a:pt x="117" y="0"/>
                </a:cubicBezTo>
                <a:lnTo>
                  <a:pt x="931"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5" name="Freeform 29">
            <a:extLst>
              <a:ext uri="{FF2B5EF4-FFF2-40B4-BE49-F238E27FC236}">
                <a16:creationId xmlns:a16="http://schemas.microsoft.com/office/drawing/2014/main" id="{98773DF4-FEDA-4260-9853-13AB002B6632}"/>
              </a:ext>
            </a:extLst>
          </p:cNvPr>
          <p:cNvSpPr>
            <a:spLocks noChangeArrowheads="1"/>
          </p:cNvSpPr>
          <p:nvPr/>
        </p:nvSpPr>
        <p:spPr bwMode="auto">
          <a:xfrm>
            <a:off x="559200" y="3730880"/>
            <a:ext cx="377825" cy="377825"/>
          </a:xfrm>
          <a:custGeom>
            <a:avLst/>
            <a:gdLst>
              <a:gd name="T0" fmla="*/ 699 w 1050"/>
              <a:gd name="T1" fmla="*/ 468 h 1051"/>
              <a:gd name="T2" fmla="*/ 699 w 1050"/>
              <a:gd name="T3" fmla="*/ 350 h 1051"/>
              <a:gd name="T4" fmla="*/ 582 w 1050"/>
              <a:gd name="T5" fmla="*/ 233 h 1051"/>
              <a:gd name="T6" fmla="*/ 350 w 1050"/>
              <a:gd name="T7" fmla="*/ 233 h 1051"/>
              <a:gd name="T8" fmla="*/ 350 w 1050"/>
              <a:gd name="T9" fmla="*/ 350 h 1051"/>
              <a:gd name="T10" fmla="*/ 582 w 1050"/>
              <a:gd name="T11" fmla="*/ 350 h 1051"/>
              <a:gd name="T12" fmla="*/ 582 w 1050"/>
              <a:gd name="T13" fmla="*/ 468 h 1051"/>
              <a:gd name="T14" fmla="*/ 467 w 1050"/>
              <a:gd name="T15" fmla="*/ 468 h 1051"/>
              <a:gd name="T16" fmla="*/ 350 w 1050"/>
              <a:gd name="T17" fmla="*/ 583 h 1051"/>
              <a:gd name="T18" fmla="*/ 350 w 1050"/>
              <a:gd name="T19" fmla="*/ 818 h 1051"/>
              <a:gd name="T20" fmla="*/ 699 w 1050"/>
              <a:gd name="T21" fmla="*/ 818 h 1051"/>
              <a:gd name="T22" fmla="*/ 699 w 1050"/>
              <a:gd name="T23" fmla="*/ 700 h 1051"/>
              <a:gd name="T24" fmla="*/ 467 w 1050"/>
              <a:gd name="T25" fmla="*/ 700 h 1051"/>
              <a:gd name="T26" fmla="*/ 467 w 1050"/>
              <a:gd name="T27" fmla="*/ 583 h 1051"/>
              <a:gd name="T28" fmla="*/ 582 w 1050"/>
              <a:gd name="T29" fmla="*/ 583 h 1051"/>
              <a:gd name="T30" fmla="*/ 699 w 1050"/>
              <a:gd name="T31" fmla="*/ 468 h 1051"/>
              <a:gd name="T32" fmla="*/ 932 w 1050"/>
              <a:gd name="T33" fmla="*/ 0 h 1051"/>
              <a:gd name="T34" fmla="*/ 1049 w 1050"/>
              <a:gd name="T35" fmla="*/ 118 h 1051"/>
              <a:gd name="T36" fmla="*/ 1049 w 1050"/>
              <a:gd name="T37" fmla="*/ 932 h 1051"/>
              <a:gd name="T38" fmla="*/ 932 w 1050"/>
              <a:gd name="T39" fmla="*/ 1050 h 1051"/>
              <a:gd name="T40" fmla="*/ 117 w 1050"/>
              <a:gd name="T41" fmla="*/ 1050 h 1051"/>
              <a:gd name="T42" fmla="*/ 0 w 1050"/>
              <a:gd name="T43" fmla="*/ 932 h 1051"/>
              <a:gd name="T44" fmla="*/ 0 w 1050"/>
              <a:gd name="T45" fmla="*/ 118 h 1051"/>
              <a:gd name="T46" fmla="*/ 117 w 1050"/>
              <a:gd name="T47" fmla="*/ 0 h 1051"/>
              <a:gd name="T48" fmla="*/ 932 w 1050"/>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0" h="1051">
                <a:moveTo>
                  <a:pt x="699" y="468"/>
                </a:moveTo>
                <a:lnTo>
                  <a:pt x="699" y="350"/>
                </a:lnTo>
                <a:cubicBezTo>
                  <a:pt x="699" y="285"/>
                  <a:pt x="645" y="233"/>
                  <a:pt x="582" y="233"/>
                </a:cubicBezTo>
                <a:lnTo>
                  <a:pt x="350" y="233"/>
                </a:lnTo>
                <a:lnTo>
                  <a:pt x="350" y="350"/>
                </a:lnTo>
                <a:lnTo>
                  <a:pt x="582" y="350"/>
                </a:lnTo>
                <a:lnTo>
                  <a:pt x="582" y="468"/>
                </a:lnTo>
                <a:lnTo>
                  <a:pt x="467" y="468"/>
                </a:lnTo>
                <a:cubicBezTo>
                  <a:pt x="404" y="468"/>
                  <a:pt x="350" y="517"/>
                  <a:pt x="350" y="583"/>
                </a:cubicBezTo>
                <a:lnTo>
                  <a:pt x="350" y="818"/>
                </a:lnTo>
                <a:lnTo>
                  <a:pt x="699" y="818"/>
                </a:lnTo>
                <a:lnTo>
                  <a:pt x="699" y="700"/>
                </a:lnTo>
                <a:lnTo>
                  <a:pt x="467" y="700"/>
                </a:lnTo>
                <a:lnTo>
                  <a:pt x="467" y="583"/>
                </a:lnTo>
                <a:lnTo>
                  <a:pt x="582" y="583"/>
                </a:lnTo>
                <a:cubicBezTo>
                  <a:pt x="645" y="583"/>
                  <a:pt x="699" y="533"/>
                  <a:pt x="699" y="468"/>
                </a:cubicBezTo>
                <a:close/>
                <a:moveTo>
                  <a:pt x="932" y="0"/>
                </a:moveTo>
                <a:cubicBezTo>
                  <a:pt x="995" y="0"/>
                  <a:pt x="1049" y="55"/>
                  <a:pt x="1049" y="118"/>
                </a:cubicBezTo>
                <a:lnTo>
                  <a:pt x="1049" y="932"/>
                </a:lnTo>
                <a:cubicBezTo>
                  <a:pt x="1049" y="995"/>
                  <a:pt x="995" y="1050"/>
                  <a:pt x="932" y="1050"/>
                </a:cubicBezTo>
                <a:lnTo>
                  <a:pt x="117" y="1050"/>
                </a:lnTo>
                <a:cubicBezTo>
                  <a:pt x="54" y="1050"/>
                  <a:pt x="0" y="995"/>
                  <a:pt x="0" y="932"/>
                </a:cubicBezTo>
                <a:lnTo>
                  <a:pt x="0" y="118"/>
                </a:lnTo>
                <a:cubicBezTo>
                  <a:pt x="0" y="55"/>
                  <a:pt x="54" y="0"/>
                  <a:pt x="117" y="0"/>
                </a:cubicBezTo>
                <a:lnTo>
                  <a:pt x="932"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36" name="Freeform 14">
            <a:extLst>
              <a:ext uri="{FF2B5EF4-FFF2-40B4-BE49-F238E27FC236}">
                <a16:creationId xmlns:a16="http://schemas.microsoft.com/office/drawing/2014/main" id="{CBA5D086-0D1D-4697-B274-4BEC50364881}"/>
              </a:ext>
            </a:extLst>
          </p:cNvPr>
          <p:cNvSpPr>
            <a:spLocks noChangeArrowheads="1"/>
          </p:cNvSpPr>
          <p:nvPr/>
        </p:nvSpPr>
        <p:spPr bwMode="auto">
          <a:xfrm>
            <a:off x="559200" y="4820742"/>
            <a:ext cx="377825" cy="377825"/>
          </a:xfrm>
          <a:custGeom>
            <a:avLst/>
            <a:gdLst>
              <a:gd name="T0" fmla="*/ 699 w 1050"/>
              <a:gd name="T1" fmla="*/ 437 h 1050"/>
              <a:gd name="T2" fmla="*/ 699 w 1050"/>
              <a:gd name="T3" fmla="*/ 350 h 1050"/>
              <a:gd name="T4" fmla="*/ 585 w 1050"/>
              <a:gd name="T5" fmla="*/ 232 h 1050"/>
              <a:gd name="T6" fmla="*/ 350 w 1050"/>
              <a:gd name="T7" fmla="*/ 232 h 1050"/>
              <a:gd name="T8" fmla="*/ 350 w 1050"/>
              <a:gd name="T9" fmla="*/ 350 h 1050"/>
              <a:gd name="T10" fmla="*/ 585 w 1050"/>
              <a:gd name="T11" fmla="*/ 350 h 1050"/>
              <a:gd name="T12" fmla="*/ 585 w 1050"/>
              <a:gd name="T13" fmla="*/ 467 h 1050"/>
              <a:gd name="T14" fmla="*/ 467 w 1050"/>
              <a:gd name="T15" fmla="*/ 467 h 1050"/>
              <a:gd name="T16" fmla="*/ 467 w 1050"/>
              <a:gd name="T17" fmla="*/ 582 h 1050"/>
              <a:gd name="T18" fmla="*/ 585 w 1050"/>
              <a:gd name="T19" fmla="*/ 582 h 1050"/>
              <a:gd name="T20" fmla="*/ 585 w 1050"/>
              <a:gd name="T21" fmla="*/ 700 h 1050"/>
              <a:gd name="T22" fmla="*/ 350 w 1050"/>
              <a:gd name="T23" fmla="*/ 700 h 1050"/>
              <a:gd name="T24" fmla="*/ 350 w 1050"/>
              <a:gd name="T25" fmla="*/ 817 h 1050"/>
              <a:gd name="T26" fmla="*/ 585 w 1050"/>
              <a:gd name="T27" fmla="*/ 817 h 1050"/>
              <a:gd name="T28" fmla="*/ 699 w 1050"/>
              <a:gd name="T29" fmla="*/ 700 h 1050"/>
              <a:gd name="T30" fmla="*/ 699 w 1050"/>
              <a:gd name="T31" fmla="*/ 612 h 1050"/>
              <a:gd name="T32" fmla="*/ 612 w 1050"/>
              <a:gd name="T33" fmla="*/ 525 h 1050"/>
              <a:gd name="T34" fmla="*/ 699 w 1050"/>
              <a:gd name="T35" fmla="*/ 437 h 1050"/>
              <a:gd name="T36" fmla="*/ 935 w 1050"/>
              <a:gd name="T37" fmla="*/ 0 h 1050"/>
              <a:gd name="T38" fmla="*/ 1049 w 1050"/>
              <a:gd name="T39" fmla="*/ 118 h 1050"/>
              <a:gd name="T40" fmla="*/ 1049 w 1050"/>
              <a:gd name="T41" fmla="*/ 932 h 1050"/>
              <a:gd name="T42" fmla="*/ 935 w 1050"/>
              <a:gd name="T43" fmla="*/ 1049 h 1050"/>
              <a:gd name="T44" fmla="*/ 117 w 1050"/>
              <a:gd name="T45" fmla="*/ 1049 h 1050"/>
              <a:gd name="T46" fmla="*/ 0 w 1050"/>
              <a:gd name="T47" fmla="*/ 932 h 1050"/>
              <a:gd name="T48" fmla="*/ 0 w 1050"/>
              <a:gd name="T49" fmla="*/ 118 h 1050"/>
              <a:gd name="T50" fmla="*/ 117 w 1050"/>
              <a:gd name="T51" fmla="*/ 0 h 1050"/>
              <a:gd name="T52" fmla="*/ 935 w 1050"/>
              <a:gd name="T53"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0" h="1050">
                <a:moveTo>
                  <a:pt x="699" y="437"/>
                </a:moveTo>
                <a:lnTo>
                  <a:pt x="699" y="350"/>
                </a:lnTo>
                <a:cubicBezTo>
                  <a:pt x="699" y="284"/>
                  <a:pt x="648" y="232"/>
                  <a:pt x="585" y="232"/>
                </a:cubicBezTo>
                <a:lnTo>
                  <a:pt x="350" y="232"/>
                </a:lnTo>
                <a:lnTo>
                  <a:pt x="350" y="350"/>
                </a:lnTo>
                <a:lnTo>
                  <a:pt x="585" y="350"/>
                </a:lnTo>
                <a:lnTo>
                  <a:pt x="585" y="467"/>
                </a:lnTo>
                <a:lnTo>
                  <a:pt x="467" y="467"/>
                </a:lnTo>
                <a:lnTo>
                  <a:pt x="467" y="582"/>
                </a:lnTo>
                <a:lnTo>
                  <a:pt x="585" y="582"/>
                </a:lnTo>
                <a:lnTo>
                  <a:pt x="585" y="700"/>
                </a:lnTo>
                <a:lnTo>
                  <a:pt x="350" y="700"/>
                </a:lnTo>
                <a:lnTo>
                  <a:pt x="350" y="817"/>
                </a:lnTo>
                <a:lnTo>
                  <a:pt x="585" y="817"/>
                </a:lnTo>
                <a:cubicBezTo>
                  <a:pt x="648" y="817"/>
                  <a:pt x="699" y="765"/>
                  <a:pt x="699" y="700"/>
                </a:cubicBezTo>
                <a:lnTo>
                  <a:pt x="699" y="612"/>
                </a:lnTo>
                <a:cubicBezTo>
                  <a:pt x="699" y="563"/>
                  <a:pt x="661" y="525"/>
                  <a:pt x="612" y="525"/>
                </a:cubicBezTo>
                <a:cubicBezTo>
                  <a:pt x="661" y="525"/>
                  <a:pt x="699" y="487"/>
                  <a:pt x="699" y="437"/>
                </a:cubicBezTo>
                <a:close/>
                <a:moveTo>
                  <a:pt x="935" y="0"/>
                </a:moveTo>
                <a:cubicBezTo>
                  <a:pt x="997" y="0"/>
                  <a:pt x="1049" y="55"/>
                  <a:pt x="1049" y="118"/>
                </a:cubicBezTo>
                <a:lnTo>
                  <a:pt x="1049" y="932"/>
                </a:lnTo>
                <a:cubicBezTo>
                  <a:pt x="1049" y="995"/>
                  <a:pt x="997" y="1049"/>
                  <a:pt x="935" y="1049"/>
                </a:cubicBezTo>
                <a:lnTo>
                  <a:pt x="117" y="1049"/>
                </a:lnTo>
                <a:cubicBezTo>
                  <a:pt x="55" y="1049"/>
                  <a:pt x="0" y="995"/>
                  <a:pt x="0" y="932"/>
                </a:cubicBezTo>
                <a:lnTo>
                  <a:pt x="0" y="118"/>
                </a:lnTo>
                <a:cubicBezTo>
                  <a:pt x="0" y="55"/>
                  <a:pt x="55" y="0"/>
                  <a:pt x="117" y="0"/>
                </a:cubicBezTo>
                <a:lnTo>
                  <a:pt x="935"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Tree>
    <p:extLst>
      <p:ext uri="{BB962C8B-B14F-4D97-AF65-F5344CB8AC3E}">
        <p14:creationId xmlns:p14="http://schemas.microsoft.com/office/powerpoint/2010/main" val="305497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8" grpId="0"/>
      <p:bldP spid="27" grpId="0"/>
      <p:bldP spid="33"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9278FAA-27CD-412C-8888-F0A234693614}"/>
              </a:ext>
            </a:extLst>
          </p:cNvPr>
          <p:cNvSpPr txBox="1"/>
          <p:nvPr/>
        </p:nvSpPr>
        <p:spPr>
          <a:xfrm>
            <a:off x="4844142" y="2018164"/>
            <a:ext cx="3139046" cy="448841"/>
          </a:xfrm>
          <a:prstGeom prst="rect">
            <a:avLst/>
          </a:prstGeom>
          <a:noFill/>
          <a:ln>
            <a:noFill/>
          </a:ln>
        </p:spPr>
        <p:txBody>
          <a:bodyPr wrap="square" lIns="0" tIns="0" rIns="0" bIns="0" rtlCol="0" anchor="ctr" anchorCtr="0">
            <a:spAutoFit/>
          </a:bodyPr>
          <a:lstStyle/>
          <a:p>
            <a:pPr>
              <a:lnSpc>
                <a:spcPts val="3500"/>
              </a:lnSpc>
            </a:pPr>
            <a:r>
              <a:rPr lang="en-US" sz="3200" b="1" dirty="0">
                <a:solidFill>
                  <a:srgbClr val="FFC000"/>
                </a:solidFill>
                <a:latin typeface="Raleway Black" panose="020B0A03030101060003" pitchFamily="34" charset="0"/>
              </a:rPr>
              <a:t>WhatIf</a:t>
            </a:r>
          </a:p>
        </p:txBody>
      </p:sp>
      <p:sp>
        <p:nvSpPr>
          <p:cNvPr id="27" name="TextBox 26">
            <a:extLst>
              <a:ext uri="{FF2B5EF4-FFF2-40B4-BE49-F238E27FC236}">
                <a16:creationId xmlns:a16="http://schemas.microsoft.com/office/drawing/2014/main" id="{9CA7E47F-C206-4FFA-BFB6-4DF73D0908D8}"/>
              </a:ext>
            </a:extLst>
          </p:cNvPr>
          <p:cNvSpPr txBox="1"/>
          <p:nvPr/>
        </p:nvSpPr>
        <p:spPr>
          <a:xfrm>
            <a:off x="4844142" y="2495797"/>
            <a:ext cx="4596938" cy="276999"/>
          </a:xfrm>
          <a:prstGeom prst="rect">
            <a:avLst/>
          </a:prstGeom>
          <a:noFill/>
        </p:spPr>
        <p:txBody>
          <a:bodyPr wrap="square" lIns="0" tIns="0" rIns="0" bIns="0" rtlCol="0">
            <a:spAutoFit/>
          </a:bodyPr>
          <a:lstStyle/>
          <a:p>
            <a:r>
              <a:rPr lang="en-US" b="1" dirty="0">
                <a:solidFill>
                  <a:schemeClr val="bg1"/>
                </a:solidFill>
                <a:latin typeface="Bitter" panose="00000500000000000000" pitchFamily="50" charset="0"/>
                <a:ea typeface="Roboto Slab" pitchFamily="2" charset="0"/>
                <a:cs typeface="Lato" charset="0"/>
              </a:rPr>
              <a:t>Adding a runtime parameter for your users</a:t>
            </a:r>
          </a:p>
        </p:txBody>
      </p:sp>
      <p:sp>
        <p:nvSpPr>
          <p:cNvPr id="28" name="TextBox 27">
            <a:extLst>
              <a:ext uri="{FF2B5EF4-FFF2-40B4-BE49-F238E27FC236}">
                <a16:creationId xmlns:a16="http://schemas.microsoft.com/office/drawing/2014/main" id="{20D884D6-9315-4E02-919B-0140B4E9552C}"/>
              </a:ext>
            </a:extLst>
          </p:cNvPr>
          <p:cNvSpPr txBox="1"/>
          <p:nvPr/>
        </p:nvSpPr>
        <p:spPr>
          <a:xfrm>
            <a:off x="5029200" y="3202691"/>
            <a:ext cx="7124700" cy="246221"/>
          </a:xfrm>
          <a:prstGeom prst="rect">
            <a:avLst/>
          </a:prstGeom>
          <a:noFill/>
          <a:ln>
            <a:noFill/>
          </a:ln>
        </p:spPr>
        <p:txBody>
          <a:bodyPr wrap="square" lIns="0" tIns="0" rIns="0" bIns="0" rtlCol="0">
            <a:spAutoFit/>
          </a:bodyPr>
          <a:lstStyle/>
          <a:p>
            <a:r>
              <a:rPr lang="en-US" sz="1600" b="1" dirty="0">
                <a:solidFill>
                  <a:schemeClr val="bg1"/>
                </a:solidFill>
                <a:latin typeface="PT Sans" panose="020B0503020203020204" pitchFamily="34" charset="0"/>
                <a:ea typeface="PT Sans" panose="020B0503020203020204" pitchFamily="34" charset="0"/>
              </a:rPr>
              <a:t> #1: Click on the New Parameter WhatIf on the Modeling Tool Bar</a:t>
            </a:r>
          </a:p>
        </p:txBody>
      </p:sp>
      <p:pic>
        <p:nvPicPr>
          <p:cNvPr id="9" name="Picture 8" descr="WhatIf">
            <a:extLst>
              <a:ext uri="{FF2B5EF4-FFF2-40B4-BE49-F238E27FC236}">
                <a16:creationId xmlns:a16="http://schemas.microsoft.com/office/drawing/2014/main" id="{D8115C18-C092-4C79-8CCD-4B4F60B1F0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703" y="1040948"/>
            <a:ext cx="3321627" cy="1519873"/>
          </a:xfrm>
          <a:prstGeom prst="rect">
            <a:avLst/>
          </a:prstGeom>
        </p:spPr>
      </p:pic>
      <p:pic>
        <p:nvPicPr>
          <p:cNvPr id="11" name="Picture 10">
            <a:extLst>
              <a:ext uri="{FF2B5EF4-FFF2-40B4-BE49-F238E27FC236}">
                <a16:creationId xmlns:a16="http://schemas.microsoft.com/office/drawing/2014/main" id="{2D06BA52-AB1E-4DA4-8A3C-AA3683150E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64845" y="2839769"/>
            <a:ext cx="2557707" cy="2476968"/>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9791867D-8F48-46FD-BC67-DD56AF103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437" y="5389225"/>
            <a:ext cx="1733563" cy="928694"/>
          </a:xfrm>
          <a:prstGeom prst="rect">
            <a:avLst/>
          </a:prstGeom>
        </p:spPr>
      </p:pic>
      <p:grpSp>
        <p:nvGrpSpPr>
          <p:cNvPr id="47" name="Group 46">
            <a:extLst>
              <a:ext uri="{FF2B5EF4-FFF2-40B4-BE49-F238E27FC236}">
                <a16:creationId xmlns:a16="http://schemas.microsoft.com/office/drawing/2014/main" id="{32EFC39A-45CF-4B26-AED9-E3FAD30EAEAA}"/>
              </a:ext>
            </a:extLst>
          </p:cNvPr>
          <p:cNvGrpSpPr/>
          <p:nvPr/>
        </p:nvGrpSpPr>
        <p:grpSpPr>
          <a:xfrm>
            <a:off x="3780416" y="2684583"/>
            <a:ext cx="457200" cy="457200"/>
            <a:chOff x="6573130" y="4002481"/>
            <a:chExt cx="457200" cy="457200"/>
          </a:xfrm>
          <a:solidFill>
            <a:schemeClr val="tx1"/>
          </a:solidFill>
        </p:grpSpPr>
        <p:sp>
          <p:nvSpPr>
            <p:cNvPr id="48" name="Freeform 29">
              <a:extLst>
                <a:ext uri="{FF2B5EF4-FFF2-40B4-BE49-F238E27FC236}">
                  <a16:creationId xmlns:a16="http://schemas.microsoft.com/office/drawing/2014/main" id="{25788C27-D8EF-4934-B760-B613471BB9A8}"/>
                </a:ext>
              </a:extLst>
            </p:cNvPr>
            <p:cNvSpPr>
              <a:spLocks noChangeArrowheads="1"/>
            </p:cNvSpPr>
            <p:nvPr/>
          </p:nvSpPr>
          <p:spPr bwMode="auto">
            <a:xfrm>
              <a:off x="6661343" y="4090694"/>
              <a:ext cx="280774" cy="280774"/>
            </a:xfrm>
            <a:custGeom>
              <a:avLst/>
              <a:gdLst>
                <a:gd name="T0" fmla="*/ 699 w 1050"/>
                <a:gd name="T1" fmla="*/ 468 h 1051"/>
                <a:gd name="T2" fmla="*/ 699 w 1050"/>
                <a:gd name="T3" fmla="*/ 350 h 1051"/>
                <a:gd name="T4" fmla="*/ 582 w 1050"/>
                <a:gd name="T5" fmla="*/ 233 h 1051"/>
                <a:gd name="T6" fmla="*/ 350 w 1050"/>
                <a:gd name="T7" fmla="*/ 233 h 1051"/>
                <a:gd name="T8" fmla="*/ 350 w 1050"/>
                <a:gd name="T9" fmla="*/ 350 h 1051"/>
                <a:gd name="T10" fmla="*/ 582 w 1050"/>
                <a:gd name="T11" fmla="*/ 350 h 1051"/>
                <a:gd name="T12" fmla="*/ 582 w 1050"/>
                <a:gd name="T13" fmla="*/ 468 h 1051"/>
                <a:gd name="T14" fmla="*/ 467 w 1050"/>
                <a:gd name="T15" fmla="*/ 468 h 1051"/>
                <a:gd name="T16" fmla="*/ 350 w 1050"/>
                <a:gd name="T17" fmla="*/ 583 h 1051"/>
                <a:gd name="T18" fmla="*/ 350 w 1050"/>
                <a:gd name="T19" fmla="*/ 818 h 1051"/>
                <a:gd name="T20" fmla="*/ 699 w 1050"/>
                <a:gd name="T21" fmla="*/ 818 h 1051"/>
                <a:gd name="T22" fmla="*/ 699 w 1050"/>
                <a:gd name="T23" fmla="*/ 700 h 1051"/>
                <a:gd name="T24" fmla="*/ 467 w 1050"/>
                <a:gd name="T25" fmla="*/ 700 h 1051"/>
                <a:gd name="T26" fmla="*/ 467 w 1050"/>
                <a:gd name="T27" fmla="*/ 583 h 1051"/>
                <a:gd name="T28" fmla="*/ 582 w 1050"/>
                <a:gd name="T29" fmla="*/ 583 h 1051"/>
                <a:gd name="T30" fmla="*/ 699 w 1050"/>
                <a:gd name="T31" fmla="*/ 468 h 1051"/>
                <a:gd name="T32" fmla="*/ 932 w 1050"/>
                <a:gd name="T33" fmla="*/ 0 h 1051"/>
                <a:gd name="T34" fmla="*/ 1049 w 1050"/>
                <a:gd name="T35" fmla="*/ 118 h 1051"/>
                <a:gd name="T36" fmla="*/ 1049 w 1050"/>
                <a:gd name="T37" fmla="*/ 932 h 1051"/>
                <a:gd name="T38" fmla="*/ 932 w 1050"/>
                <a:gd name="T39" fmla="*/ 1050 h 1051"/>
                <a:gd name="T40" fmla="*/ 117 w 1050"/>
                <a:gd name="T41" fmla="*/ 1050 h 1051"/>
                <a:gd name="T42" fmla="*/ 0 w 1050"/>
                <a:gd name="T43" fmla="*/ 932 h 1051"/>
                <a:gd name="T44" fmla="*/ 0 w 1050"/>
                <a:gd name="T45" fmla="*/ 118 h 1051"/>
                <a:gd name="T46" fmla="*/ 117 w 1050"/>
                <a:gd name="T47" fmla="*/ 0 h 1051"/>
                <a:gd name="T48" fmla="*/ 932 w 1050"/>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0" h="1051">
                  <a:moveTo>
                    <a:pt x="699" y="468"/>
                  </a:moveTo>
                  <a:lnTo>
                    <a:pt x="699" y="350"/>
                  </a:lnTo>
                  <a:cubicBezTo>
                    <a:pt x="699" y="285"/>
                    <a:pt x="645" y="233"/>
                    <a:pt x="582" y="233"/>
                  </a:cubicBezTo>
                  <a:lnTo>
                    <a:pt x="350" y="233"/>
                  </a:lnTo>
                  <a:lnTo>
                    <a:pt x="350" y="350"/>
                  </a:lnTo>
                  <a:lnTo>
                    <a:pt x="582" y="350"/>
                  </a:lnTo>
                  <a:lnTo>
                    <a:pt x="582" y="468"/>
                  </a:lnTo>
                  <a:lnTo>
                    <a:pt x="467" y="468"/>
                  </a:lnTo>
                  <a:cubicBezTo>
                    <a:pt x="404" y="468"/>
                    <a:pt x="350" y="517"/>
                    <a:pt x="350" y="583"/>
                  </a:cubicBezTo>
                  <a:lnTo>
                    <a:pt x="350" y="818"/>
                  </a:lnTo>
                  <a:lnTo>
                    <a:pt x="699" y="818"/>
                  </a:lnTo>
                  <a:lnTo>
                    <a:pt x="699" y="700"/>
                  </a:lnTo>
                  <a:lnTo>
                    <a:pt x="467" y="700"/>
                  </a:lnTo>
                  <a:lnTo>
                    <a:pt x="467" y="583"/>
                  </a:lnTo>
                  <a:lnTo>
                    <a:pt x="582" y="583"/>
                  </a:lnTo>
                  <a:cubicBezTo>
                    <a:pt x="645" y="583"/>
                    <a:pt x="699" y="533"/>
                    <a:pt x="699" y="468"/>
                  </a:cubicBezTo>
                  <a:close/>
                  <a:moveTo>
                    <a:pt x="932" y="0"/>
                  </a:moveTo>
                  <a:cubicBezTo>
                    <a:pt x="995" y="0"/>
                    <a:pt x="1049" y="55"/>
                    <a:pt x="1049" y="118"/>
                  </a:cubicBezTo>
                  <a:lnTo>
                    <a:pt x="1049" y="932"/>
                  </a:lnTo>
                  <a:cubicBezTo>
                    <a:pt x="1049" y="995"/>
                    <a:pt x="995" y="1050"/>
                    <a:pt x="932" y="1050"/>
                  </a:cubicBezTo>
                  <a:lnTo>
                    <a:pt x="117" y="1050"/>
                  </a:lnTo>
                  <a:cubicBezTo>
                    <a:pt x="54" y="1050"/>
                    <a:pt x="0" y="995"/>
                    <a:pt x="0" y="932"/>
                  </a:cubicBezTo>
                  <a:lnTo>
                    <a:pt x="0" y="118"/>
                  </a:lnTo>
                  <a:cubicBezTo>
                    <a:pt x="0" y="55"/>
                    <a:pt x="54" y="0"/>
                    <a:pt x="117" y="0"/>
                  </a:cubicBezTo>
                  <a:lnTo>
                    <a:pt x="932"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9" name="Frame 48">
              <a:extLst>
                <a:ext uri="{FF2B5EF4-FFF2-40B4-BE49-F238E27FC236}">
                  <a16:creationId xmlns:a16="http://schemas.microsoft.com/office/drawing/2014/main" id="{ED3BE314-2FD6-4E40-B262-B3121979B354}"/>
                </a:ext>
              </a:extLst>
            </p:cNvPr>
            <p:cNvSpPr/>
            <p:nvPr/>
          </p:nvSpPr>
          <p:spPr>
            <a:xfrm>
              <a:off x="6573130" y="4002481"/>
              <a:ext cx="457200" cy="457200"/>
            </a:xfrm>
            <a:prstGeom prst="frame">
              <a:avLst>
                <a:gd name="adj1" fmla="val 10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95000"/>
                    <a:lumOff val="5000"/>
                  </a:schemeClr>
                </a:solidFill>
                <a:latin typeface="Lato" panose="020F0502020204030203"/>
              </a:endParaRPr>
            </a:p>
          </p:txBody>
        </p:sp>
      </p:grpSp>
      <p:grpSp>
        <p:nvGrpSpPr>
          <p:cNvPr id="44" name="Group 43">
            <a:extLst>
              <a:ext uri="{FF2B5EF4-FFF2-40B4-BE49-F238E27FC236}">
                <a16:creationId xmlns:a16="http://schemas.microsoft.com/office/drawing/2014/main" id="{AAF7C9B9-7732-42BE-A3B9-3CFEF25266E9}"/>
              </a:ext>
            </a:extLst>
          </p:cNvPr>
          <p:cNvGrpSpPr/>
          <p:nvPr/>
        </p:nvGrpSpPr>
        <p:grpSpPr>
          <a:xfrm>
            <a:off x="704503" y="688586"/>
            <a:ext cx="457200" cy="457200"/>
            <a:chOff x="6573130" y="3152799"/>
            <a:chExt cx="457200" cy="457200"/>
          </a:xfrm>
          <a:solidFill>
            <a:schemeClr val="tx1"/>
          </a:solidFill>
        </p:grpSpPr>
        <p:sp>
          <p:nvSpPr>
            <p:cNvPr id="45" name="Frame 44">
              <a:extLst>
                <a:ext uri="{FF2B5EF4-FFF2-40B4-BE49-F238E27FC236}">
                  <a16:creationId xmlns:a16="http://schemas.microsoft.com/office/drawing/2014/main" id="{5CDC4483-EE08-4D56-ACE8-F4485BB0D7DE}"/>
                </a:ext>
              </a:extLst>
            </p:cNvPr>
            <p:cNvSpPr/>
            <p:nvPr/>
          </p:nvSpPr>
          <p:spPr>
            <a:xfrm>
              <a:off x="6573130" y="3152799"/>
              <a:ext cx="457200" cy="457200"/>
            </a:xfrm>
            <a:prstGeom prst="frame">
              <a:avLst>
                <a:gd name="adj1" fmla="val 10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95000"/>
                    <a:lumOff val="5000"/>
                  </a:schemeClr>
                </a:solidFill>
                <a:latin typeface="Lato" panose="020F0502020204030203"/>
              </a:endParaRPr>
            </a:p>
          </p:txBody>
        </p:sp>
        <p:sp>
          <p:nvSpPr>
            <p:cNvPr id="46" name="Freeform 30">
              <a:extLst>
                <a:ext uri="{FF2B5EF4-FFF2-40B4-BE49-F238E27FC236}">
                  <a16:creationId xmlns:a16="http://schemas.microsoft.com/office/drawing/2014/main" id="{F2D68C09-5358-41AB-B605-3D80E33FB031}"/>
                </a:ext>
              </a:extLst>
            </p:cNvPr>
            <p:cNvSpPr>
              <a:spLocks noChangeArrowheads="1"/>
            </p:cNvSpPr>
            <p:nvPr/>
          </p:nvSpPr>
          <p:spPr bwMode="auto">
            <a:xfrm>
              <a:off x="6661343" y="3241012"/>
              <a:ext cx="280774" cy="280774"/>
            </a:xfrm>
            <a:custGeom>
              <a:avLst/>
              <a:gdLst>
                <a:gd name="T0" fmla="*/ 642 w 1050"/>
                <a:gd name="T1" fmla="*/ 818 h 1051"/>
                <a:gd name="T2" fmla="*/ 642 w 1050"/>
                <a:gd name="T3" fmla="*/ 233 h 1051"/>
                <a:gd name="T4" fmla="*/ 407 w 1050"/>
                <a:gd name="T5" fmla="*/ 233 h 1051"/>
                <a:gd name="T6" fmla="*/ 407 w 1050"/>
                <a:gd name="T7" fmla="*/ 350 h 1051"/>
                <a:gd name="T8" fmla="*/ 524 w 1050"/>
                <a:gd name="T9" fmla="*/ 350 h 1051"/>
                <a:gd name="T10" fmla="*/ 524 w 1050"/>
                <a:gd name="T11" fmla="*/ 818 h 1051"/>
                <a:gd name="T12" fmla="*/ 642 w 1050"/>
                <a:gd name="T13" fmla="*/ 818 h 1051"/>
                <a:gd name="T14" fmla="*/ 931 w 1050"/>
                <a:gd name="T15" fmla="*/ 0 h 1051"/>
                <a:gd name="T16" fmla="*/ 1049 w 1050"/>
                <a:gd name="T17" fmla="*/ 118 h 1051"/>
                <a:gd name="T18" fmla="*/ 1049 w 1050"/>
                <a:gd name="T19" fmla="*/ 932 h 1051"/>
                <a:gd name="T20" fmla="*/ 931 w 1050"/>
                <a:gd name="T21" fmla="*/ 1050 h 1051"/>
                <a:gd name="T22" fmla="*/ 117 w 1050"/>
                <a:gd name="T23" fmla="*/ 1050 h 1051"/>
                <a:gd name="T24" fmla="*/ 0 w 1050"/>
                <a:gd name="T25" fmla="*/ 932 h 1051"/>
                <a:gd name="T26" fmla="*/ 0 w 1050"/>
                <a:gd name="T27" fmla="*/ 118 h 1051"/>
                <a:gd name="T28" fmla="*/ 117 w 1050"/>
                <a:gd name="T29" fmla="*/ 0 h 1051"/>
                <a:gd name="T30" fmla="*/ 931 w 1050"/>
                <a:gd name="T3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0" h="1051">
                  <a:moveTo>
                    <a:pt x="642" y="818"/>
                  </a:moveTo>
                  <a:lnTo>
                    <a:pt x="642" y="233"/>
                  </a:lnTo>
                  <a:lnTo>
                    <a:pt x="407" y="233"/>
                  </a:lnTo>
                  <a:lnTo>
                    <a:pt x="407" y="350"/>
                  </a:lnTo>
                  <a:lnTo>
                    <a:pt x="524" y="350"/>
                  </a:lnTo>
                  <a:lnTo>
                    <a:pt x="524" y="818"/>
                  </a:lnTo>
                  <a:lnTo>
                    <a:pt x="642" y="818"/>
                  </a:lnTo>
                  <a:close/>
                  <a:moveTo>
                    <a:pt x="931" y="0"/>
                  </a:moveTo>
                  <a:cubicBezTo>
                    <a:pt x="994" y="0"/>
                    <a:pt x="1049" y="55"/>
                    <a:pt x="1049" y="118"/>
                  </a:cubicBezTo>
                  <a:lnTo>
                    <a:pt x="1049" y="932"/>
                  </a:lnTo>
                  <a:cubicBezTo>
                    <a:pt x="1049" y="995"/>
                    <a:pt x="994" y="1050"/>
                    <a:pt x="931" y="1050"/>
                  </a:cubicBezTo>
                  <a:lnTo>
                    <a:pt x="117" y="1050"/>
                  </a:lnTo>
                  <a:cubicBezTo>
                    <a:pt x="54" y="1050"/>
                    <a:pt x="0" y="995"/>
                    <a:pt x="0" y="932"/>
                  </a:cubicBezTo>
                  <a:lnTo>
                    <a:pt x="0" y="118"/>
                  </a:lnTo>
                  <a:cubicBezTo>
                    <a:pt x="0" y="55"/>
                    <a:pt x="54" y="0"/>
                    <a:pt x="117" y="0"/>
                  </a:cubicBezTo>
                  <a:lnTo>
                    <a:pt x="931"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grpSp>
      <p:grpSp>
        <p:nvGrpSpPr>
          <p:cNvPr id="50" name="Group 49">
            <a:extLst>
              <a:ext uri="{FF2B5EF4-FFF2-40B4-BE49-F238E27FC236}">
                <a16:creationId xmlns:a16="http://schemas.microsoft.com/office/drawing/2014/main" id="{8A8AA8DC-1AAA-4BC6-9852-23D12D4F6E8E}"/>
              </a:ext>
            </a:extLst>
          </p:cNvPr>
          <p:cNvGrpSpPr/>
          <p:nvPr/>
        </p:nvGrpSpPr>
        <p:grpSpPr>
          <a:xfrm>
            <a:off x="3876950" y="5020238"/>
            <a:ext cx="457200" cy="457200"/>
            <a:chOff x="6573130" y="4852162"/>
            <a:chExt cx="457200" cy="457200"/>
          </a:xfrm>
          <a:solidFill>
            <a:schemeClr val="tx1"/>
          </a:solidFill>
        </p:grpSpPr>
        <p:sp>
          <p:nvSpPr>
            <p:cNvPr id="51" name="Freeform 14">
              <a:extLst>
                <a:ext uri="{FF2B5EF4-FFF2-40B4-BE49-F238E27FC236}">
                  <a16:creationId xmlns:a16="http://schemas.microsoft.com/office/drawing/2014/main" id="{8AFF6B79-DA68-4269-A767-C697054104D5}"/>
                </a:ext>
              </a:extLst>
            </p:cNvPr>
            <p:cNvSpPr>
              <a:spLocks noChangeArrowheads="1"/>
            </p:cNvSpPr>
            <p:nvPr/>
          </p:nvSpPr>
          <p:spPr bwMode="auto">
            <a:xfrm>
              <a:off x="6661343" y="4940375"/>
              <a:ext cx="280774" cy="280774"/>
            </a:xfrm>
            <a:custGeom>
              <a:avLst/>
              <a:gdLst>
                <a:gd name="T0" fmla="*/ 699 w 1050"/>
                <a:gd name="T1" fmla="*/ 437 h 1050"/>
                <a:gd name="T2" fmla="*/ 699 w 1050"/>
                <a:gd name="T3" fmla="*/ 350 h 1050"/>
                <a:gd name="T4" fmla="*/ 585 w 1050"/>
                <a:gd name="T5" fmla="*/ 232 h 1050"/>
                <a:gd name="T6" fmla="*/ 350 w 1050"/>
                <a:gd name="T7" fmla="*/ 232 h 1050"/>
                <a:gd name="T8" fmla="*/ 350 w 1050"/>
                <a:gd name="T9" fmla="*/ 350 h 1050"/>
                <a:gd name="T10" fmla="*/ 585 w 1050"/>
                <a:gd name="T11" fmla="*/ 350 h 1050"/>
                <a:gd name="T12" fmla="*/ 585 w 1050"/>
                <a:gd name="T13" fmla="*/ 467 h 1050"/>
                <a:gd name="T14" fmla="*/ 467 w 1050"/>
                <a:gd name="T15" fmla="*/ 467 h 1050"/>
                <a:gd name="T16" fmla="*/ 467 w 1050"/>
                <a:gd name="T17" fmla="*/ 582 h 1050"/>
                <a:gd name="T18" fmla="*/ 585 w 1050"/>
                <a:gd name="T19" fmla="*/ 582 h 1050"/>
                <a:gd name="T20" fmla="*/ 585 w 1050"/>
                <a:gd name="T21" fmla="*/ 700 h 1050"/>
                <a:gd name="T22" fmla="*/ 350 w 1050"/>
                <a:gd name="T23" fmla="*/ 700 h 1050"/>
                <a:gd name="T24" fmla="*/ 350 w 1050"/>
                <a:gd name="T25" fmla="*/ 817 h 1050"/>
                <a:gd name="T26" fmla="*/ 585 w 1050"/>
                <a:gd name="T27" fmla="*/ 817 h 1050"/>
                <a:gd name="T28" fmla="*/ 699 w 1050"/>
                <a:gd name="T29" fmla="*/ 700 h 1050"/>
                <a:gd name="T30" fmla="*/ 699 w 1050"/>
                <a:gd name="T31" fmla="*/ 612 h 1050"/>
                <a:gd name="T32" fmla="*/ 612 w 1050"/>
                <a:gd name="T33" fmla="*/ 525 h 1050"/>
                <a:gd name="T34" fmla="*/ 699 w 1050"/>
                <a:gd name="T35" fmla="*/ 437 h 1050"/>
                <a:gd name="T36" fmla="*/ 935 w 1050"/>
                <a:gd name="T37" fmla="*/ 0 h 1050"/>
                <a:gd name="T38" fmla="*/ 1049 w 1050"/>
                <a:gd name="T39" fmla="*/ 118 h 1050"/>
                <a:gd name="T40" fmla="*/ 1049 w 1050"/>
                <a:gd name="T41" fmla="*/ 932 h 1050"/>
                <a:gd name="T42" fmla="*/ 935 w 1050"/>
                <a:gd name="T43" fmla="*/ 1049 h 1050"/>
                <a:gd name="T44" fmla="*/ 117 w 1050"/>
                <a:gd name="T45" fmla="*/ 1049 h 1050"/>
                <a:gd name="T46" fmla="*/ 0 w 1050"/>
                <a:gd name="T47" fmla="*/ 932 h 1050"/>
                <a:gd name="T48" fmla="*/ 0 w 1050"/>
                <a:gd name="T49" fmla="*/ 118 h 1050"/>
                <a:gd name="T50" fmla="*/ 117 w 1050"/>
                <a:gd name="T51" fmla="*/ 0 h 1050"/>
                <a:gd name="T52" fmla="*/ 935 w 1050"/>
                <a:gd name="T53"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0" h="1050">
                  <a:moveTo>
                    <a:pt x="699" y="437"/>
                  </a:moveTo>
                  <a:lnTo>
                    <a:pt x="699" y="350"/>
                  </a:lnTo>
                  <a:cubicBezTo>
                    <a:pt x="699" y="284"/>
                    <a:pt x="648" y="232"/>
                    <a:pt x="585" y="232"/>
                  </a:cubicBezTo>
                  <a:lnTo>
                    <a:pt x="350" y="232"/>
                  </a:lnTo>
                  <a:lnTo>
                    <a:pt x="350" y="350"/>
                  </a:lnTo>
                  <a:lnTo>
                    <a:pt x="585" y="350"/>
                  </a:lnTo>
                  <a:lnTo>
                    <a:pt x="585" y="467"/>
                  </a:lnTo>
                  <a:lnTo>
                    <a:pt x="467" y="467"/>
                  </a:lnTo>
                  <a:lnTo>
                    <a:pt x="467" y="582"/>
                  </a:lnTo>
                  <a:lnTo>
                    <a:pt x="585" y="582"/>
                  </a:lnTo>
                  <a:lnTo>
                    <a:pt x="585" y="700"/>
                  </a:lnTo>
                  <a:lnTo>
                    <a:pt x="350" y="700"/>
                  </a:lnTo>
                  <a:lnTo>
                    <a:pt x="350" y="817"/>
                  </a:lnTo>
                  <a:lnTo>
                    <a:pt x="585" y="817"/>
                  </a:lnTo>
                  <a:cubicBezTo>
                    <a:pt x="648" y="817"/>
                    <a:pt x="699" y="765"/>
                    <a:pt x="699" y="700"/>
                  </a:cubicBezTo>
                  <a:lnTo>
                    <a:pt x="699" y="612"/>
                  </a:lnTo>
                  <a:cubicBezTo>
                    <a:pt x="699" y="563"/>
                    <a:pt x="661" y="525"/>
                    <a:pt x="612" y="525"/>
                  </a:cubicBezTo>
                  <a:cubicBezTo>
                    <a:pt x="661" y="525"/>
                    <a:pt x="699" y="487"/>
                    <a:pt x="699" y="437"/>
                  </a:cubicBezTo>
                  <a:close/>
                  <a:moveTo>
                    <a:pt x="935" y="0"/>
                  </a:moveTo>
                  <a:cubicBezTo>
                    <a:pt x="997" y="0"/>
                    <a:pt x="1049" y="55"/>
                    <a:pt x="1049" y="118"/>
                  </a:cubicBezTo>
                  <a:lnTo>
                    <a:pt x="1049" y="932"/>
                  </a:lnTo>
                  <a:cubicBezTo>
                    <a:pt x="1049" y="995"/>
                    <a:pt x="997" y="1049"/>
                    <a:pt x="935" y="1049"/>
                  </a:cubicBezTo>
                  <a:lnTo>
                    <a:pt x="117" y="1049"/>
                  </a:lnTo>
                  <a:cubicBezTo>
                    <a:pt x="55" y="1049"/>
                    <a:pt x="0" y="995"/>
                    <a:pt x="0" y="932"/>
                  </a:cubicBezTo>
                  <a:lnTo>
                    <a:pt x="0" y="118"/>
                  </a:lnTo>
                  <a:cubicBezTo>
                    <a:pt x="0" y="55"/>
                    <a:pt x="55" y="0"/>
                    <a:pt x="117" y="0"/>
                  </a:cubicBezTo>
                  <a:lnTo>
                    <a:pt x="935"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52" name="Frame 51">
              <a:extLst>
                <a:ext uri="{FF2B5EF4-FFF2-40B4-BE49-F238E27FC236}">
                  <a16:creationId xmlns:a16="http://schemas.microsoft.com/office/drawing/2014/main" id="{8E6E0020-D22A-4F2C-8080-CB8050A79357}"/>
                </a:ext>
              </a:extLst>
            </p:cNvPr>
            <p:cNvSpPr/>
            <p:nvPr/>
          </p:nvSpPr>
          <p:spPr>
            <a:xfrm>
              <a:off x="6573130" y="4852162"/>
              <a:ext cx="457200" cy="457200"/>
            </a:xfrm>
            <a:prstGeom prst="frame">
              <a:avLst>
                <a:gd name="adj1" fmla="val 10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95000"/>
                    <a:lumOff val="5000"/>
                  </a:schemeClr>
                </a:solidFill>
                <a:latin typeface="Lato" panose="020F0502020204030203"/>
              </a:endParaRPr>
            </a:p>
          </p:txBody>
        </p:sp>
      </p:grpSp>
      <p:sp>
        <p:nvSpPr>
          <p:cNvPr id="17" name="Rectangle 16">
            <a:extLst>
              <a:ext uri="{FF2B5EF4-FFF2-40B4-BE49-F238E27FC236}">
                <a16:creationId xmlns:a16="http://schemas.microsoft.com/office/drawing/2014/main" id="{7A3634A1-313D-410A-ACD2-612880DF5569}"/>
              </a:ext>
            </a:extLst>
          </p:cNvPr>
          <p:cNvSpPr/>
          <p:nvPr/>
        </p:nvSpPr>
        <p:spPr>
          <a:xfrm>
            <a:off x="5029200" y="3645049"/>
            <a:ext cx="6096000" cy="338554"/>
          </a:xfrm>
          <a:prstGeom prst="rect">
            <a:avLst/>
          </a:prstGeom>
        </p:spPr>
        <p:txBody>
          <a:bodyPr>
            <a:spAutoFit/>
          </a:bodyPr>
          <a:lstStyle/>
          <a:p>
            <a:r>
              <a:rPr lang="en-US" sz="1600" b="1" dirty="0">
                <a:solidFill>
                  <a:schemeClr val="bg1"/>
                </a:solidFill>
                <a:latin typeface="PT Sans" panose="020B0503020203020204" pitchFamily="34" charset="0"/>
                <a:ea typeface="PT Sans" panose="020B0503020203020204" pitchFamily="34" charset="0"/>
              </a:rPr>
              <a:t>#2: Rename for a Meaningful Parameter!</a:t>
            </a:r>
          </a:p>
        </p:txBody>
      </p:sp>
      <p:sp>
        <p:nvSpPr>
          <p:cNvPr id="18" name="Rectangle 17">
            <a:extLst>
              <a:ext uri="{FF2B5EF4-FFF2-40B4-BE49-F238E27FC236}">
                <a16:creationId xmlns:a16="http://schemas.microsoft.com/office/drawing/2014/main" id="{AC261E4B-ED0D-4CD1-812F-8DAA1D56CC94}"/>
              </a:ext>
            </a:extLst>
          </p:cNvPr>
          <p:cNvSpPr/>
          <p:nvPr/>
        </p:nvSpPr>
        <p:spPr>
          <a:xfrm>
            <a:off x="5029200" y="4179741"/>
            <a:ext cx="6096000" cy="338554"/>
          </a:xfrm>
          <a:prstGeom prst="rect">
            <a:avLst/>
          </a:prstGeom>
        </p:spPr>
        <p:txBody>
          <a:bodyPr>
            <a:spAutoFit/>
          </a:bodyPr>
          <a:lstStyle/>
          <a:p>
            <a:r>
              <a:rPr lang="en-US" sz="1600" b="1" dirty="0">
                <a:solidFill>
                  <a:schemeClr val="bg1"/>
                </a:solidFill>
                <a:latin typeface="PT Sans" panose="020B0503020203020204" pitchFamily="34" charset="0"/>
                <a:ea typeface="PT Sans" panose="020B0503020203020204" pitchFamily="34" charset="0"/>
              </a:rPr>
              <a:t>#3: Add to measures where you want!</a:t>
            </a:r>
            <a:endParaRPr lang="id-ID" sz="1600" b="1" dirty="0">
              <a:solidFill>
                <a:schemeClr val="bg1"/>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21692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F5850-DA5F-4A17-8294-5358064EE04C}"/>
              </a:ext>
            </a:extLst>
          </p:cNvPr>
          <p:cNvSpPr/>
          <p:nvPr/>
        </p:nvSpPr>
        <p:spPr>
          <a:xfrm>
            <a:off x="-159" y="0"/>
            <a:ext cx="844327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F63DAC-1852-4091-AB62-4708AA8EDE24}"/>
              </a:ext>
            </a:extLst>
          </p:cNvPr>
          <p:cNvSpPr/>
          <p:nvPr/>
        </p:nvSpPr>
        <p:spPr>
          <a:xfrm>
            <a:off x="5013159" y="1158240"/>
            <a:ext cx="7048869" cy="2663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537336E-5B4C-43AD-902E-B9D6CF360017}"/>
              </a:ext>
            </a:extLst>
          </p:cNvPr>
          <p:cNvSpPr/>
          <p:nvPr/>
        </p:nvSpPr>
        <p:spPr>
          <a:xfrm>
            <a:off x="285829" y="451524"/>
            <a:ext cx="4441342" cy="5500389"/>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291C41-F62A-454E-9B7D-D7689EBFF68C}"/>
              </a:ext>
            </a:extLst>
          </p:cNvPr>
          <p:cNvSpPr/>
          <p:nvPr/>
        </p:nvSpPr>
        <p:spPr>
          <a:xfrm>
            <a:off x="373062" y="5566227"/>
            <a:ext cx="3767328" cy="179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AFF6769-0B3C-4304-8D48-4243B7741A32}"/>
              </a:ext>
            </a:extLst>
          </p:cNvPr>
          <p:cNvGrpSpPr/>
          <p:nvPr/>
        </p:nvGrpSpPr>
        <p:grpSpPr>
          <a:xfrm>
            <a:off x="328726" y="451524"/>
            <a:ext cx="4307339" cy="4869341"/>
            <a:chOff x="7315200" y="2056901"/>
            <a:chExt cx="3628981" cy="4869341"/>
          </a:xfrm>
        </p:grpSpPr>
        <p:sp>
          <p:nvSpPr>
            <p:cNvPr id="12" name="TextBox 11">
              <a:extLst>
                <a:ext uri="{FF2B5EF4-FFF2-40B4-BE49-F238E27FC236}">
                  <a16:creationId xmlns:a16="http://schemas.microsoft.com/office/drawing/2014/main" id="{BAFD3D04-1615-4A9E-ADA4-D5303CA9973C}"/>
                </a:ext>
              </a:extLst>
            </p:cNvPr>
            <p:cNvSpPr txBox="1"/>
            <p:nvPr/>
          </p:nvSpPr>
          <p:spPr>
            <a:xfrm>
              <a:off x="7315200" y="2056901"/>
              <a:ext cx="3628981" cy="472502"/>
            </a:xfrm>
            <a:prstGeom prst="rect">
              <a:avLst/>
            </a:prstGeom>
            <a:noFill/>
            <a:ln>
              <a:noFill/>
            </a:ln>
          </p:spPr>
          <p:txBody>
            <a:bodyPr wrap="square" lIns="0" tIns="0" rIns="0" bIns="0" rtlCol="0" anchor="ctr" anchorCtr="0">
              <a:spAutoFit/>
            </a:bodyPr>
            <a:lstStyle/>
            <a:p>
              <a:pPr algn="ctr">
                <a:lnSpc>
                  <a:spcPts val="4300"/>
                </a:lnSpc>
              </a:pPr>
              <a:r>
                <a:rPr lang="en-US" sz="2000" b="1" dirty="0">
                  <a:solidFill>
                    <a:schemeClr val="bg1"/>
                  </a:solidFill>
                  <a:latin typeface="Raleway Black" panose="020B0A03030101060003" pitchFamily="34" charset="0"/>
                </a:rPr>
                <a:t>A Simple TopN Measure Example</a:t>
              </a:r>
            </a:p>
          </p:txBody>
        </p:sp>
        <p:sp>
          <p:nvSpPr>
            <p:cNvPr id="13" name="TextBox 12">
              <a:extLst>
                <a:ext uri="{FF2B5EF4-FFF2-40B4-BE49-F238E27FC236}">
                  <a16:creationId xmlns:a16="http://schemas.microsoft.com/office/drawing/2014/main" id="{275568DF-87B2-4B37-A328-8EC9AB82E686}"/>
                </a:ext>
              </a:extLst>
            </p:cNvPr>
            <p:cNvSpPr txBox="1"/>
            <p:nvPr/>
          </p:nvSpPr>
          <p:spPr>
            <a:xfrm>
              <a:off x="7494745" y="2617370"/>
              <a:ext cx="3218035" cy="4308872"/>
            </a:xfrm>
            <a:prstGeom prst="rect">
              <a:avLst/>
            </a:prstGeom>
            <a:noFill/>
          </p:spPr>
          <p:txBody>
            <a:bodyPr wrap="square" lIns="0" tIns="0" rIns="0" bIns="0" rtlCol="0">
              <a:spAutoFit/>
            </a:bodyPr>
            <a:lstStyle/>
            <a:p>
              <a:r>
                <a:rPr lang="en-US" sz="1400" dirty="0"/>
                <a:t>Top N by Chosen Value =</a:t>
              </a:r>
              <a:br>
                <a:rPr lang="en-US" sz="1400" dirty="0"/>
              </a:br>
              <a:r>
                <a:rPr lang="en-US" sz="1400" dirty="0"/>
                <a:t>VAR TopNum =</a:t>
              </a:r>
              <a:br>
                <a:rPr lang="en-US" sz="1400" dirty="0"/>
              </a:br>
              <a:r>
                <a:rPr lang="en-US" sz="1400" dirty="0"/>
                <a:t>    SELECTEDVALUE ( 'Top Records'[Top Records] )</a:t>
              </a:r>
              <a:br>
                <a:rPr lang="en-US" sz="1400" dirty="0"/>
              </a:br>
              <a:r>
                <a:rPr lang="en-US" sz="1400" dirty="0"/>
                <a:t>RETURN</a:t>
              </a:r>
              <a:br>
                <a:rPr lang="en-US" sz="1400" dirty="0"/>
              </a:br>
              <a:r>
                <a:rPr lang="en-US" sz="1400" dirty="0"/>
                <a:t>    VAR RankN =</a:t>
              </a:r>
              <a:br>
                <a:rPr lang="en-US" sz="1400" dirty="0"/>
              </a:br>
              <a:r>
                <a:rPr lang="en-US" sz="1400" dirty="0"/>
                <a:t>        IF (</a:t>
              </a:r>
              <a:br>
                <a:rPr lang="en-US" sz="1400" dirty="0"/>
              </a:br>
              <a:r>
                <a:rPr lang="en-US" sz="1400" dirty="0"/>
                <a:t>            ISINSCOPE ( 'Dynamic Axis'[Dynamic] ),</a:t>
              </a:r>
              <a:br>
                <a:rPr lang="en-US" sz="1400" dirty="0"/>
              </a:br>
              <a:r>
                <a:rPr lang="en-US" sz="1400" dirty="0"/>
                <a:t>            RANKX (</a:t>
              </a:r>
              <a:br>
                <a:rPr lang="en-US" sz="1400" dirty="0"/>
              </a:br>
              <a:r>
                <a:rPr lang="en-US" sz="1400" dirty="0"/>
                <a:t>                CALCULATETABLE ( ALLSELECTED ( 'Dynamic Axis'[Dynamic] ) ),</a:t>
              </a:r>
              <a:br>
                <a:rPr lang="en-US" sz="1400" dirty="0"/>
              </a:br>
              <a:r>
                <a:rPr lang="en-US" sz="1400" dirty="0"/>
                <a:t>                [Sales Amount Total],</a:t>
              </a:r>
              <a:br>
                <a:rPr lang="en-US" sz="1400" dirty="0"/>
              </a:br>
              <a:r>
                <a:rPr lang="en-US" sz="1400" dirty="0"/>
                <a:t>                ,</a:t>
              </a:r>
              <a:br>
                <a:rPr lang="en-US" sz="1400" dirty="0"/>
              </a:br>
              <a:r>
                <a:rPr lang="en-US" sz="1400" dirty="0"/>
                <a:t>                DESC,</a:t>
              </a:r>
              <a:br>
                <a:rPr lang="en-US" sz="1400" dirty="0"/>
              </a:br>
              <a:r>
                <a:rPr lang="en-US" sz="1400" dirty="0"/>
                <a:t>                SKIP</a:t>
              </a:r>
              <a:br>
                <a:rPr lang="en-US" sz="1400" dirty="0"/>
              </a:br>
              <a:r>
                <a:rPr lang="en-US" sz="1400" dirty="0"/>
                <a:t>            )</a:t>
              </a:r>
              <a:br>
                <a:rPr lang="en-US" sz="1400" dirty="0"/>
              </a:br>
              <a:r>
                <a:rPr lang="en-US" sz="1400" dirty="0"/>
                <a:t>        )</a:t>
              </a:r>
              <a:br>
                <a:rPr lang="en-US" sz="1400" dirty="0"/>
              </a:br>
              <a:r>
                <a:rPr lang="en-US" sz="1400" dirty="0"/>
                <a:t>    RETURN</a:t>
              </a:r>
              <a:br>
                <a:rPr lang="en-US" sz="1400" dirty="0"/>
              </a:br>
              <a:r>
                <a:rPr lang="en-US" sz="1400" dirty="0"/>
                <a:t>        IF ( RankN &lt;= TopNum, RankN )</a:t>
              </a:r>
            </a:p>
          </p:txBody>
        </p:sp>
      </p:grpSp>
      <p:pic>
        <p:nvPicPr>
          <p:cNvPr id="15" name="Picture Placeholder 14" descr="A TopN Visualization&#10;">
            <a:extLst>
              <a:ext uri="{FF2B5EF4-FFF2-40B4-BE49-F238E27FC236}">
                <a16:creationId xmlns:a16="http://schemas.microsoft.com/office/drawing/2014/main" id="{3D4CA52E-9276-4E68-A4BA-CFF71C0AB12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523" t="2598" r="6365" b="12522"/>
          <a:stretch/>
        </p:blipFill>
        <p:spPr>
          <a:xfrm>
            <a:off x="5013159" y="1613404"/>
            <a:ext cx="7048869" cy="3341716"/>
          </a:xfrm>
        </p:spPr>
      </p:pic>
      <p:sp>
        <p:nvSpPr>
          <p:cNvPr id="10" name="Arrow: Striped Right 9">
            <a:extLst>
              <a:ext uri="{FF2B5EF4-FFF2-40B4-BE49-F238E27FC236}">
                <a16:creationId xmlns:a16="http://schemas.microsoft.com/office/drawing/2014/main" id="{8D7C54FA-91AC-416E-A705-8A1BF59D57D6}"/>
              </a:ext>
            </a:extLst>
          </p:cNvPr>
          <p:cNvSpPr/>
          <p:nvPr/>
        </p:nvSpPr>
        <p:spPr>
          <a:xfrm rot="9132324">
            <a:off x="4282149" y="383433"/>
            <a:ext cx="1340468" cy="606829"/>
          </a:xfrm>
          <a:prstGeom prst="stripedRight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D880DD6A-5695-47F9-AC13-1BBB8A25F74B}"/>
              </a:ext>
            </a:extLst>
          </p:cNvPr>
          <p:cNvGraphicFramePr>
            <a:graphicFrameLocks noChangeAspect="1"/>
          </p:cNvGraphicFramePr>
          <p:nvPr>
            <p:extLst>
              <p:ext uri="{D42A27DB-BD31-4B8C-83A1-F6EECF244321}">
                <p14:modId xmlns:p14="http://schemas.microsoft.com/office/powerpoint/2010/main" val="499420542"/>
              </p:ext>
            </p:extLst>
          </p:nvPr>
        </p:nvGraphicFramePr>
        <p:xfrm>
          <a:off x="9402720" y="265589"/>
          <a:ext cx="2308225" cy="627062"/>
        </p:xfrm>
        <a:graphic>
          <a:graphicData uri="http://schemas.openxmlformats.org/presentationml/2006/ole">
            <mc:AlternateContent xmlns:mc="http://schemas.openxmlformats.org/markup-compatibility/2006">
              <mc:Choice xmlns:v="urn:schemas-microsoft-com:vml" Requires="v">
                <p:oleObj spid="_x0000_s1029" name="Packager Shell Object" showAsIcon="1" r:id="rId4" imgW="2308680" imgH="626760" progId="Package">
                  <p:embed/>
                </p:oleObj>
              </mc:Choice>
              <mc:Fallback>
                <p:oleObj name="Packager Shell Object" showAsIcon="1" r:id="rId4" imgW="2308680" imgH="626760" progId="Package">
                  <p:embed/>
                  <p:pic>
                    <p:nvPicPr>
                      <p:cNvPr id="5" name="Object 4">
                        <a:extLst>
                          <a:ext uri="{FF2B5EF4-FFF2-40B4-BE49-F238E27FC236}">
                            <a16:creationId xmlns:a16="http://schemas.microsoft.com/office/drawing/2014/main" id="{D880DD6A-5695-47F9-AC13-1BBB8A25F74B}"/>
                          </a:ext>
                        </a:extLst>
                      </p:cNvPr>
                      <p:cNvPicPr/>
                      <p:nvPr/>
                    </p:nvPicPr>
                    <p:blipFill>
                      <a:blip r:embed="rId5"/>
                      <a:stretch>
                        <a:fillRect/>
                      </a:stretch>
                    </p:blipFill>
                    <p:spPr>
                      <a:xfrm>
                        <a:off x="9402720" y="265589"/>
                        <a:ext cx="2308225" cy="627062"/>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B4A28690-C729-49B0-8056-3ED9B8C93017}"/>
              </a:ext>
            </a:extLst>
          </p:cNvPr>
          <p:cNvSpPr txBox="1"/>
          <p:nvPr/>
        </p:nvSpPr>
        <p:spPr>
          <a:xfrm>
            <a:off x="6689834" y="844862"/>
            <a:ext cx="9041408" cy="246221"/>
          </a:xfrm>
          <a:prstGeom prst="rect">
            <a:avLst/>
          </a:prstGeom>
          <a:noFill/>
        </p:spPr>
        <p:txBody>
          <a:bodyPr wrap="square" lIns="0" tIns="0" rIns="0" bIns="0" rtlCol="0">
            <a:spAutoFit/>
          </a:bodyPr>
          <a:lstStyle/>
          <a:p>
            <a:r>
              <a:rPr lang="en-US" sz="1600" b="1" dirty="0">
                <a:latin typeface="PT Sans" panose="020B0503020203020204" pitchFamily="34" charset="0"/>
                <a:ea typeface="PT Sans" panose="020B0503020203020204" pitchFamily="34" charset="0"/>
                <a:cs typeface="Times Sans Serif" panose="02020603050405020304" pitchFamily="18" charset="0"/>
              </a:rPr>
              <a:t>This file contains the actual measure in use in the </a:t>
            </a:r>
            <a:r>
              <a:rPr lang="en-US" sz="1600" b="1" dirty="0" err="1">
                <a:latin typeface="PT Sans" panose="020B0503020203020204" pitchFamily="34" charset="0"/>
                <a:ea typeface="PT Sans" panose="020B0503020203020204" pitchFamily="34" charset="0"/>
                <a:cs typeface="Times Sans Serif" panose="02020603050405020304" pitchFamily="18" charset="0"/>
              </a:rPr>
              <a:t>pbix</a:t>
            </a:r>
            <a:endParaRPr lang="en-US" sz="1600" b="1" dirty="0">
              <a:latin typeface="PT Sans" panose="020B0503020203020204" pitchFamily="34" charset="0"/>
              <a:ea typeface="PT Sans" panose="020B0503020203020204" pitchFamily="34" charset="0"/>
              <a:cs typeface="Times Sans Serif" panose="02020603050405020304" pitchFamily="18" charset="0"/>
            </a:endParaRPr>
          </a:p>
        </p:txBody>
      </p:sp>
    </p:spTree>
    <p:extLst>
      <p:ext uri="{BB962C8B-B14F-4D97-AF65-F5344CB8AC3E}">
        <p14:creationId xmlns:p14="http://schemas.microsoft.com/office/powerpoint/2010/main" val="88996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9E4C47C-7F48-41C3-904C-D7B755D28780}"/>
              </a:ext>
            </a:extLst>
          </p:cNvPr>
          <p:cNvSpPr/>
          <p:nvPr/>
        </p:nvSpPr>
        <p:spPr>
          <a:xfrm>
            <a:off x="0" y="1934095"/>
            <a:ext cx="12192000" cy="492390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10BC56-E131-4972-A183-15847501D7D0}"/>
              </a:ext>
            </a:extLst>
          </p:cNvPr>
          <p:cNvSpPr txBox="1"/>
          <p:nvPr/>
        </p:nvSpPr>
        <p:spPr>
          <a:xfrm>
            <a:off x="1361574" y="2103740"/>
            <a:ext cx="6116912"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Returns the number of records chosen in the </a:t>
            </a:r>
            <a:r>
              <a:rPr lang="en-US" sz="1400" b="1" dirty="0" err="1">
                <a:latin typeface="PT Sans" panose="020B0503020203020204" pitchFamily="34" charset="0"/>
                <a:ea typeface="PT Sans" panose="020B0503020203020204" pitchFamily="34" charset="0"/>
                <a:cs typeface="Times Sans Serif" panose="02020603050405020304" pitchFamily="18" charset="0"/>
              </a:rPr>
              <a:t>WhatifParameter</a:t>
            </a:r>
            <a:r>
              <a:rPr lang="en-US" sz="1400" b="1" dirty="0">
                <a:latin typeface="PT Sans" panose="020B0503020203020204" pitchFamily="34" charset="0"/>
                <a:ea typeface="PT Sans" panose="020B0503020203020204" pitchFamily="34" charset="0"/>
                <a:cs typeface="Times Sans Serif" panose="02020603050405020304" pitchFamily="18" charset="0"/>
              </a:rPr>
              <a:t> Slicer.</a:t>
            </a:r>
          </a:p>
        </p:txBody>
      </p:sp>
      <p:sp>
        <p:nvSpPr>
          <p:cNvPr id="8" name="TextBox 7">
            <a:extLst>
              <a:ext uri="{FF2B5EF4-FFF2-40B4-BE49-F238E27FC236}">
                <a16:creationId xmlns:a16="http://schemas.microsoft.com/office/drawing/2014/main" id="{4E31FA6C-0D1E-461F-B3DA-3455DF1DBA1D}"/>
              </a:ext>
            </a:extLst>
          </p:cNvPr>
          <p:cNvSpPr txBox="1"/>
          <p:nvPr/>
        </p:nvSpPr>
        <p:spPr>
          <a:xfrm>
            <a:off x="1361573" y="3119823"/>
            <a:ext cx="9508635"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Returns top or bottom records based on slicer choice.</a:t>
            </a:r>
          </a:p>
        </p:txBody>
      </p:sp>
      <p:sp>
        <p:nvSpPr>
          <p:cNvPr id="27" name="TextBox 26">
            <a:extLst>
              <a:ext uri="{FF2B5EF4-FFF2-40B4-BE49-F238E27FC236}">
                <a16:creationId xmlns:a16="http://schemas.microsoft.com/office/drawing/2014/main" id="{1F876BCE-38A7-48AE-9E0B-2A30AF77D6F2}"/>
              </a:ext>
            </a:extLst>
          </p:cNvPr>
          <p:cNvSpPr txBox="1"/>
          <p:nvPr/>
        </p:nvSpPr>
        <p:spPr>
          <a:xfrm>
            <a:off x="1361573" y="4135906"/>
            <a:ext cx="10351455" cy="430887"/>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Ignores blank values via a filter measure – for some datasets, this is ideal. For others, it’s a bad choice.  Filter blanks with caution.</a:t>
            </a:r>
          </a:p>
        </p:txBody>
      </p:sp>
      <p:sp>
        <p:nvSpPr>
          <p:cNvPr id="33" name="Freeform 30">
            <a:extLst>
              <a:ext uri="{FF2B5EF4-FFF2-40B4-BE49-F238E27FC236}">
                <a16:creationId xmlns:a16="http://schemas.microsoft.com/office/drawing/2014/main" id="{B96091D8-C6D6-4CAE-A096-FC07F696CA99}"/>
              </a:ext>
            </a:extLst>
          </p:cNvPr>
          <p:cNvSpPr>
            <a:spLocks noChangeArrowheads="1"/>
          </p:cNvSpPr>
          <p:nvPr/>
        </p:nvSpPr>
        <p:spPr bwMode="auto">
          <a:xfrm>
            <a:off x="559200" y="2103740"/>
            <a:ext cx="377825" cy="377825"/>
          </a:xfrm>
          <a:custGeom>
            <a:avLst/>
            <a:gdLst>
              <a:gd name="T0" fmla="*/ 642 w 1050"/>
              <a:gd name="T1" fmla="*/ 818 h 1051"/>
              <a:gd name="T2" fmla="*/ 642 w 1050"/>
              <a:gd name="T3" fmla="*/ 233 h 1051"/>
              <a:gd name="T4" fmla="*/ 407 w 1050"/>
              <a:gd name="T5" fmla="*/ 233 h 1051"/>
              <a:gd name="T6" fmla="*/ 407 w 1050"/>
              <a:gd name="T7" fmla="*/ 350 h 1051"/>
              <a:gd name="T8" fmla="*/ 524 w 1050"/>
              <a:gd name="T9" fmla="*/ 350 h 1051"/>
              <a:gd name="T10" fmla="*/ 524 w 1050"/>
              <a:gd name="T11" fmla="*/ 818 h 1051"/>
              <a:gd name="T12" fmla="*/ 642 w 1050"/>
              <a:gd name="T13" fmla="*/ 818 h 1051"/>
              <a:gd name="T14" fmla="*/ 931 w 1050"/>
              <a:gd name="T15" fmla="*/ 0 h 1051"/>
              <a:gd name="T16" fmla="*/ 1049 w 1050"/>
              <a:gd name="T17" fmla="*/ 118 h 1051"/>
              <a:gd name="T18" fmla="*/ 1049 w 1050"/>
              <a:gd name="T19" fmla="*/ 932 h 1051"/>
              <a:gd name="T20" fmla="*/ 931 w 1050"/>
              <a:gd name="T21" fmla="*/ 1050 h 1051"/>
              <a:gd name="T22" fmla="*/ 117 w 1050"/>
              <a:gd name="T23" fmla="*/ 1050 h 1051"/>
              <a:gd name="T24" fmla="*/ 0 w 1050"/>
              <a:gd name="T25" fmla="*/ 932 h 1051"/>
              <a:gd name="T26" fmla="*/ 0 w 1050"/>
              <a:gd name="T27" fmla="*/ 118 h 1051"/>
              <a:gd name="T28" fmla="*/ 117 w 1050"/>
              <a:gd name="T29" fmla="*/ 0 h 1051"/>
              <a:gd name="T30" fmla="*/ 931 w 1050"/>
              <a:gd name="T3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0" h="1051">
                <a:moveTo>
                  <a:pt x="642" y="818"/>
                </a:moveTo>
                <a:lnTo>
                  <a:pt x="642" y="233"/>
                </a:lnTo>
                <a:lnTo>
                  <a:pt x="407" y="233"/>
                </a:lnTo>
                <a:lnTo>
                  <a:pt x="407" y="350"/>
                </a:lnTo>
                <a:lnTo>
                  <a:pt x="524" y="350"/>
                </a:lnTo>
                <a:lnTo>
                  <a:pt x="524" y="818"/>
                </a:lnTo>
                <a:lnTo>
                  <a:pt x="642" y="818"/>
                </a:lnTo>
                <a:close/>
                <a:moveTo>
                  <a:pt x="931" y="0"/>
                </a:moveTo>
                <a:cubicBezTo>
                  <a:pt x="994" y="0"/>
                  <a:pt x="1049" y="55"/>
                  <a:pt x="1049" y="118"/>
                </a:cubicBezTo>
                <a:lnTo>
                  <a:pt x="1049" y="932"/>
                </a:lnTo>
                <a:cubicBezTo>
                  <a:pt x="1049" y="995"/>
                  <a:pt x="994" y="1050"/>
                  <a:pt x="931" y="1050"/>
                </a:cubicBezTo>
                <a:lnTo>
                  <a:pt x="117" y="1050"/>
                </a:lnTo>
                <a:cubicBezTo>
                  <a:pt x="54" y="1050"/>
                  <a:pt x="0" y="995"/>
                  <a:pt x="0" y="932"/>
                </a:cubicBezTo>
                <a:lnTo>
                  <a:pt x="0" y="118"/>
                </a:lnTo>
                <a:cubicBezTo>
                  <a:pt x="0" y="55"/>
                  <a:pt x="54" y="0"/>
                  <a:pt x="117" y="0"/>
                </a:cubicBezTo>
                <a:lnTo>
                  <a:pt x="931"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5" name="Freeform 29">
            <a:extLst>
              <a:ext uri="{FF2B5EF4-FFF2-40B4-BE49-F238E27FC236}">
                <a16:creationId xmlns:a16="http://schemas.microsoft.com/office/drawing/2014/main" id="{98773DF4-FEDA-4260-9853-13AB002B6632}"/>
              </a:ext>
            </a:extLst>
          </p:cNvPr>
          <p:cNvSpPr>
            <a:spLocks noChangeArrowheads="1"/>
          </p:cNvSpPr>
          <p:nvPr/>
        </p:nvSpPr>
        <p:spPr bwMode="auto">
          <a:xfrm>
            <a:off x="559200" y="3119823"/>
            <a:ext cx="377825" cy="377825"/>
          </a:xfrm>
          <a:custGeom>
            <a:avLst/>
            <a:gdLst>
              <a:gd name="T0" fmla="*/ 699 w 1050"/>
              <a:gd name="T1" fmla="*/ 468 h 1051"/>
              <a:gd name="T2" fmla="*/ 699 w 1050"/>
              <a:gd name="T3" fmla="*/ 350 h 1051"/>
              <a:gd name="T4" fmla="*/ 582 w 1050"/>
              <a:gd name="T5" fmla="*/ 233 h 1051"/>
              <a:gd name="T6" fmla="*/ 350 w 1050"/>
              <a:gd name="T7" fmla="*/ 233 h 1051"/>
              <a:gd name="T8" fmla="*/ 350 w 1050"/>
              <a:gd name="T9" fmla="*/ 350 h 1051"/>
              <a:gd name="T10" fmla="*/ 582 w 1050"/>
              <a:gd name="T11" fmla="*/ 350 h 1051"/>
              <a:gd name="T12" fmla="*/ 582 w 1050"/>
              <a:gd name="T13" fmla="*/ 468 h 1051"/>
              <a:gd name="T14" fmla="*/ 467 w 1050"/>
              <a:gd name="T15" fmla="*/ 468 h 1051"/>
              <a:gd name="T16" fmla="*/ 350 w 1050"/>
              <a:gd name="T17" fmla="*/ 583 h 1051"/>
              <a:gd name="T18" fmla="*/ 350 w 1050"/>
              <a:gd name="T19" fmla="*/ 818 h 1051"/>
              <a:gd name="T20" fmla="*/ 699 w 1050"/>
              <a:gd name="T21" fmla="*/ 818 h 1051"/>
              <a:gd name="T22" fmla="*/ 699 w 1050"/>
              <a:gd name="T23" fmla="*/ 700 h 1051"/>
              <a:gd name="T24" fmla="*/ 467 w 1050"/>
              <a:gd name="T25" fmla="*/ 700 h 1051"/>
              <a:gd name="T26" fmla="*/ 467 w 1050"/>
              <a:gd name="T27" fmla="*/ 583 h 1051"/>
              <a:gd name="T28" fmla="*/ 582 w 1050"/>
              <a:gd name="T29" fmla="*/ 583 h 1051"/>
              <a:gd name="T30" fmla="*/ 699 w 1050"/>
              <a:gd name="T31" fmla="*/ 468 h 1051"/>
              <a:gd name="T32" fmla="*/ 932 w 1050"/>
              <a:gd name="T33" fmla="*/ 0 h 1051"/>
              <a:gd name="T34" fmla="*/ 1049 w 1050"/>
              <a:gd name="T35" fmla="*/ 118 h 1051"/>
              <a:gd name="T36" fmla="*/ 1049 w 1050"/>
              <a:gd name="T37" fmla="*/ 932 h 1051"/>
              <a:gd name="T38" fmla="*/ 932 w 1050"/>
              <a:gd name="T39" fmla="*/ 1050 h 1051"/>
              <a:gd name="T40" fmla="*/ 117 w 1050"/>
              <a:gd name="T41" fmla="*/ 1050 h 1051"/>
              <a:gd name="T42" fmla="*/ 0 w 1050"/>
              <a:gd name="T43" fmla="*/ 932 h 1051"/>
              <a:gd name="T44" fmla="*/ 0 w 1050"/>
              <a:gd name="T45" fmla="*/ 118 h 1051"/>
              <a:gd name="T46" fmla="*/ 117 w 1050"/>
              <a:gd name="T47" fmla="*/ 0 h 1051"/>
              <a:gd name="T48" fmla="*/ 932 w 1050"/>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0" h="1051">
                <a:moveTo>
                  <a:pt x="699" y="468"/>
                </a:moveTo>
                <a:lnTo>
                  <a:pt x="699" y="350"/>
                </a:lnTo>
                <a:cubicBezTo>
                  <a:pt x="699" y="285"/>
                  <a:pt x="645" y="233"/>
                  <a:pt x="582" y="233"/>
                </a:cubicBezTo>
                <a:lnTo>
                  <a:pt x="350" y="233"/>
                </a:lnTo>
                <a:lnTo>
                  <a:pt x="350" y="350"/>
                </a:lnTo>
                <a:lnTo>
                  <a:pt x="582" y="350"/>
                </a:lnTo>
                <a:lnTo>
                  <a:pt x="582" y="468"/>
                </a:lnTo>
                <a:lnTo>
                  <a:pt x="467" y="468"/>
                </a:lnTo>
                <a:cubicBezTo>
                  <a:pt x="404" y="468"/>
                  <a:pt x="350" y="517"/>
                  <a:pt x="350" y="583"/>
                </a:cubicBezTo>
                <a:lnTo>
                  <a:pt x="350" y="818"/>
                </a:lnTo>
                <a:lnTo>
                  <a:pt x="699" y="818"/>
                </a:lnTo>
                <a:lnTo>
                  <a:pt x="699" y="700"/>
                </a:lnTo>
                <a:lnTo>
                  <a:pt x="467" y="700"/>
                </a:lnTo>
                <a:lnTo>
                  <a:pt x="467" y="583"/>
                </a:lnTo>
                <a:lnTo>
                  <a:pt x="582" y="583"/>
                </a:lnTo>
                <a:cubicBezTo>
                  <a:pt x="645" y="583"/>
                  <a:pt x="699" y="533"/>
                  <a:pt x="699" y="468"/>
                </a:cubicBezTo>
                <a:close/>
                <a:moveTo>
                  <a:pt x="932" y="0"/>
                </a:moveTo>
                <a:cubicBezTo>
                  <a:pt x="995" y="0"/>
                  <a:pt x="1049" y="55"/>
                  <a:pt x="1049" y="118"/>
                </a:cubicBezTo>
                <a:lnTo>
                  <a:pt x="1049" y="932"/>
                </a:lnTo>
                <a:cubicBezTo>
                  <a:pt x="1049" y="995"/>
                  <a:pt x="995" y="1050"/>
                  <a:pt x="932" y="1050"/>
                </a:cubicBezTo>
                <a:lnTo>
                  <a:pt x="117" y="1050"/>
                </a:lnTo>
                <a:cubicBezTo>
                  <a:pt x="54" y="1050"/>
                  <a:pt x="0" y="995"/>
                  <a:pt x="0" y="932"/>
                </a:cubicBezTo>
                <a:lnTo>
                  <a:pt x="0" y="118"/>
                </a:lnTo>
                <a:cubicBezTo>
                  <a:pt x="0" y="55"/>
                  <a:pt x="54" y="0"/>
                  <a:pt x="117" y="0"/>
                </a:cubicBezTo>
                <a:lnTo>
                  <a:pt x="932"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36" name="Freeform 14">
            <a:extLst>
              <a:ext uri="{FF2B5EF4-FFF2-40B4-BE49-F238E27FC236}">
                <a16:creationId xmlns:a16="http://schemas.microsoft.com/office/drawing/2014/main" id="{CBA5D086-0D1D-4697-B274-4BEC50364881}"/>
              </a:ext>
            </a:extLst>
          </p:cNvPr>
          <p:cNvSpPr>
            <a:spLocks noChangeArrowheads="1"/>
          </p:cNvSpPr>
          <p:nvPr/>
        </p:nvSpPr>
        <p:spPr bwMode="auto">
          <a:xfrm>
            <a:off x="559200" y="4135906"/>
            <a:ext cx="377825" cy="377825"/>
          </a:xfrm>
          <a:custGeom>
            <a:avLst/>
            <a:gdLst>
              <a:gd name="T0" fmla="*/ 699 w 1050"/>
              <a:gd name="T1" fmla="*/ 437 h 1050"/>
              <a:gd name="T2" fmla="*/ 699 w 1050"/>
              <a:gd name="T3" fmla="*/ 350 h 1050"/>
              <a:gd name="T4" fmla="*/ 585 w 1050"/>
              <a:gd name="T5" fmla="*/ 232 h 1050"/>
              <a:gd name="T6" fmla="*/ 350 w 1050"/>
              <a:gd name="T7" fmla="*/ 232 h 1050"/>
              <a:gd name="T8" fmla="*/ 350 w 1050"/>
              <a:gd name="T9" fmla="*/ 350 h 1050"/>
              <a:gd name="T10" fmla="*/ 585 w 1050"/>
              <a:gd name="T11" fmla="*/ 350 h 1050"/>
              <a:gd name="T12" fmla="*/ 585 w 1050"/>
              <a:gd name="T13" fmla="*/ 467 h 1050"/>
              <a:gd name="T14" fmla="*/ 467 w 1050"/>
              <a:gd name="T15" fmla="*/ 467 h 1050"/>
              <a:gd name="T16" fmla="*/ 467 w 1050"/>
              <a:gd name="T17" fmla="*/ 582 h 1050"/>
              <a:gd name="T18" fmla="*/ 585 w 1050"/>
              <a:gd name="T19" fmla="*/ 582 h 1050"/>
              <a:gd name="T20" fmla="*/ 585 w 1050"/>
              <a:gd name="T21" fmla="*/ 700 h 1050"/>
              <a:gd name="T22" fmla="*/ 350 w 1050"/>
              <a:gd name="T23" fmla="*/ 700 h 1050"/>
              <a:gd name="T24" fmla="*/ 350 w 1050"/>
              <a:gd name="T25" fmla="*/ 817 h 1050"/>
              <a:gd name="T26" fmla="*/ 585 w 1050"/>
              <a:gd name="T27" fmla="*/ 817 h 1050"/>
              <a:gd name="T28" fmla="*/ 699 w 1050"/>
              <a:gd name="T29" fmla="*/ 700 h 1050"/>
              <a:gd name="T30" fmla="*/ 699 w 1050"/>
              <a:gd name="T31" fmla="*/ 612 h 1050"/>
              <a:gd name="T32" fmla="*/ 612 w 1050"/>
              <a:gd name="T33" fmla="*/ 525 h 1050"/>
              <a:gd name="T34" fmla="*/ 699 w 1050"/>
              <a:gd name="T35" fmla="*/ 437 h 1050"/>
              <a:gd name="T36" fmla="*/ 935 w 1050"/>
              <a:gd name="T37" fmla="*/ 0 h 1050"/>
              <a:gd name="T38" fmla="*/ 1049 w 1050"/>
              <a:gd name="T39" fmla="*/ 118 h 1050"/>
              <a:gd name="T40" fmla="*/ 1049 w 1050"/>
              <a:gd name="T41" fmla="*/ 932 h 1050"/>
              <a:gd name="T42" fmla="*/ 935 w 1050"/>
              <a:gd name="T43" fmla="*/ 1049 h 1050"/>
              <a:gd name="T44" fmla="*/ 117 w 1050"/>
              <a:gd name="T45" fmla="*/ 1049 h 1050"/>
              <a:gd name="T46" fmla="*/ 0 w 1050"/>
              <a:gd name="T47" fmla="*/ 932 h 1050"/>
              <a:gd name="T48" fmla="*/ 0 w 1050"/>
              <a:gd name="T49" fmla="*/ 118 h 1050"/>
              <a:gd name="T50" fmla="*/ 117 w 1050"/>
              <a:gd name="T51" fmla="*/ 0 h 1050"/>
              <a:gd name="T52" fmla="*/ 935 w 1050"/>
              <a:gd name="T53"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0" h="1050">
                <a:moveTo>
                  <a:pt x="699" y="437"/>
                </a:moveTo>
                <a:lnTo>
                  <a:pt x="699" y="350"/>
                </a:lnTo>
                <a:cubicBezTo>
                  <a:pt x="699" y="284"/>
                  <a:pt x="648" y="232"/>
                  <a:pt x="585" y="232"/>
                </a:cubicBezTo>
                <a:lnTo>
                  <a:pt x="350" y="232"/>
                </a:lnTo>
                <a:lnTo>
                  <a:pt x="350" y="350"/>
                </a:lnTo>
                <a:lnTo>
                  <a:pt x="585" y="350"/>
                </a:lnTo>
                <a:lnTo>
                  <a:pt x="585" y="467"/>
                </a:lnTo>
                <a:lnTo>
                  <a:pt x="467" y="467"/>
                </a:lnTo>
                <a:lnTo>
                  <a:pt x="467" y="582"/>
                </a:lnTo>
                <a:lnTo>
                  <a:pt x="585" y="582"/>
                </a:lnTo>
                <a:lnTo>
                  <a:pt x="585" y="700"/>
                </a:lnTo>
                <a:lnTo>
                  <a:pt x="350" y="700"/>
                </a:lnTo>
                <a:lnTo>
                  <a:pt x="350" y="817"/>
                </a:lnTo>
                <a:lnTo>
                  <a:pt x="585" y="817"/>
                </a:lnTo>
                <a:cubicBezTo>
                  <a:pt x="648" y="817"/>
                  <a:pt x="699" y="765"/>
                  <a:pt x="699" y="700"/>
                </a:cubicBezTo>
                <a:lnTo>
                  <a:pt x="699" y="612"/>
                </a:lnTo>
                <a:cubicBezTo>
                  <a:pt x="699" y="563"/>
                  <a:pt x="661" y="525"/>
                  <a:pt x="612" y="525"/>
                </a:cubicBezTo>
                <a:cubicBezTo>
                  <a:pt x="661" y="525"/>
                  <a:pt x="699" y="487"/>
                  <a:pt x="699" y="437"/>
                </a:cubicBezTo>
                <a:close/>
                <a:moveTo>
                  <a:pt x="935" y="0"/>
                </a:moveTo>
                <a:cubicBezTo>
                  <a:pt x="997" y="0"/>
                  <a:pt x="1049" y="55"/>
                  <a:pt x="1049" y="118"/>
                </a:cubicBezTo>
                <a:lnTo>
                  <a:pt x="1049" y="932"/>
                </a:lnTo>
                <a:cubicBezTo>
                  <a:pt x="1049" y="995"/>
                  <a:pt x="997" y="1049"/>
                  <a:pt x="935" y="1049"/>
                </a:cubicBezTo>
                <a:lnTo>
                  <a:pt x="117" y="1049"/>
                </a:lnTo>
                <a:cubicBezTo>
                  <a:pt x="55" y="1049"/>
                  <a:pt x="0" y="995"/>
                  <a:pt x="0" y="932"/>
                </a:cubicBezTo>
                <a:lnTo>
                  <a:pt x="0" y="118"/>
                </a:lnTo>
                <a:cubicBezTo>
                  <a:pt x="0" y="55"/>
                  <a:pt x="55" y="0"/>
                  <a:pt x="117" y="0"/>
                </a:cubicBezTo>
                <a:lnTo>
                  <a:pt x="935"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8" name="Freeform 13">
            <a:extLst>
              <a:ext uri="{FF2B5EF4-FFF2-40B4-BE49-F238E27FC236}">
                <a16:creationId xmlns:a16="http://schemas.microsoft.com/office/drawing/2014/main" id="{A4B7BB1C-170A-47CB-B918-0AF632B5CBDD}"/>
              </a:ext>
            </a:extLst>
          </p:cNvPr>
          <p:cNvSpPr>
            <a:spLocks noChangeArrowheads="1"/>
          </p:cNvSpPr>
          <p:nvPr/>
        </p:nvSpPr>
        <p:spPr bwMode="auto">
          <a:xfrm>
            <a:off x="559200" y="5151989"/>
            <a:ext cx="377825" cy="377825"/>
          </a:xfrm>
          <a:custGeom>
            <a:avLst/>
            <a:gdLst>
              <a:gd name="T0" fmla="*/ 700 w 1050"/>
              <a:gd name="T1" fmla="*/ 817 h 1050"/>
              <a:gd name="T2" fmla="*/ 700 w 1050"/>
              <a:gd name="T3" fmla="*/ 232 h 1050"/>
              <a:gd name="T4" fmla="*/ 582 w 1050"/>
              <a:gd name="T5" fmla="*/ 232 h 1050"/>
              <a:gd name="T6" fmla="*/ 582 w 1050"/>
              <a:gd name="T7" fmla="*/ 467 h 1050"/>
              <a:gd name="T8" fmla="*/ 467 w 1050"/>
              <a:gd name="T9" fmla="*/ 467 h 1050"/>
              <a:gd name="T10" fmla="*/ 467 w 1050"/>
              <a:gd name="T11" fmla="*/ 232 h 1050"/>
              <a:gd name="T12" fmla="*/ 350 w 1050"/>
              <a:gd name="T13" fmla="*/ 232 h 1050"/>
              <a:gd name="T14" fmla="*/ 350 w 1050"/>
              <a:gd name="T15" fmla="*/ 582 h 1050"/>
              <a:gd name="T16" fmla="*/ 582 w 1050"/>
              <a:gd name="T17" fmla="*/ 582 h 1050"/>
              <a:gd name="T18" fmla="*/ 582 w 1050"/>
              <a:gd name="T19" fmla="*/ 817 h 1050"/>
              <a:gd name="T20" fmla="*/ 700 w 1050"/>
              <a:gd name="T21" fmla="*/ 817 h 1050"/>
              <a:gd name="T22" fmla="*/ 932 w 1050"/>
              <a:gd name="T23" fmla="*/ 0 h 1050"/>
              <a:gd name="T24" fmla="*/ 1049 w 1050"/>
              <a:gd name="T25" fmla="*/ 118 h 1050"/>
              <a:gd name="T26" fmla="*/ 1049 w 1050"/>
              <a:gd name="T27" fmla="*/ 932 h 1050"/>
              <a:gd name="T28" fmla="*/ 932 w 1050"/>
              <a:gd name="T29" fmla="*/ 1049 h 1050"/>
              <a:gd name="T30" fmla="*/ 118 w 1050"/>
              <a:gd name="T31" fmla="*/ 1049 h 1050"/>
              <a:gd name="T32" fmla="*/ 0 w 1050"/>
              <a:gd name="T33" fmla="*/ 932 h 1050"/>
              <a:gd name="T34" fmla="*/ 0 w 1050"/>
              <a:gd name="T35" fmla="*/ 118 h 1050"/>
              <a:gd name="T36" fmla="*/ 118 w 1050"/>
              <a:gd name="T37" fmla="*/ 0 h 1050"/>
              <a:gd name="T38" fmla="*/ 932 w 1050"/>
              <a:gd name="T39"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0" h="1050">
                <a:moveTo>
                  <a:pt x="700" y="817"/>
                </a:moveTo>
                <a:lnTo>
                  <a:pt x="700" y="232"/>
                </a:lnTo>
                <a:lnTo>
                  <a:pt x="582" y="232"/>
                </a:lnTo>
                <a:lnTo>
                  <a:pt x="582" y="467"/>
                </a:lnTo>
                <a:lnTo>
                  <a:pt x="467" y="467"/>
                </a:lnTo>
                <a:lnTo>
                  <a:pt x="467" y="232"/>
                </a:lnTo>
                <a:lnTo>
                  <a:pt x="350" y="232"/>
                </a:lnTo>
                <a:lnTo>
                  <a:pt x="350" y="582"/>
                </a:lnTo>
                <a:lnTo>
                  <a:pt x="582" y="582"/>
                </a:lnTo>
                <a:lnTo>
                  <a:pt x="582" y="817"/>
                </a:lnTo>
                <a:lnTo>
                  <a:pt x="700" y="817"/>
                </a:lnTo>
                <a:close/>
                <a:moveTo>
                  <a:pt x="932" y="0"/>
                </a:moveTo>
                <a:cubicBezTo>
                  <a:pt x="995" y="0"/>
                  <a:pt x="1049" y="55"/>
                  <a:pt x="1049" y="118"/>
                </a:cubicBezTo>
                <a:lnTo>
                  <a:pt x="1049" y="932"/>
                </a:lnTo>
                <a:cubicBezTo>
                  <a:pt x="1049" y="995"/>
                  <a:pt x="995" y="1049"/>
                  <a:pt x="932" y="1049"/>
                </a:cubicBezTo>
                <a:lnTo>
                  <a:pt x="118" y="1049"/>
                </a:lnTo>
                <a:cubicBezTo>
                  <a:pt x="55" y="1049"/>
                  <a:pt x="0" y="995"/>
                  <a:pt x="0" y="932"/>
                </a:cubicBezTo>
                <a:lnTo>
                  <a:pt x="0" y="118"/>
                </a:lnTo>
                <a:cubicBezTo>
                  <a:pt x="0" y="55"/>
                  <a:pt x="55" y="0"/>
                  <a:pt x="118" y="0"/>
                </a:cubicBezTo>
                <a:lnTo>
                  <a:pt x="932"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40" name="Freeform 22">
            <a:extLst>
              <a:ext uri="{FF2B5EF4-FFF2-40B4-BE49-F238E27FC236}">
                <a16:creationId xmlns:a16="http://schemas.microsoft.com/office/drawing/2014/main" id="{308928A2-11DA-422B-93C3-1BBE11FBF989}"/>
              </a:ext>
            </a:extLst>
          </p:cNvPr>
          <p:cNvSpPr>
            <a:spLocks noChangeArrowheads="1"/>
          </p:cNvSpPr>
          <p:nvPr/>
        </p:nvSpPr>
        <p:spPr bwMode="auto">
          <a:xfrm>
            <a:off x="559200" y="6168071"/>
            <a:ext cx="377825" cy="377825"/>
          </a:xfrm>
          <a:custGeom>
            <a:avLst/>
            <a:gdLst>
              <a:gd name="T0" fmla="*/ 700 w 1051"/>
              <a:gd name="T1" fmla="*/ 350 h 1051"/>
              <a:gd name="T2" fmla="*/ 700 w 1051"/>
              <a:gd name="T3" fmla="*/ 233 h 1051"/>
              <a:gd name="T4" fmla="*/ 350 w 1051"/>
              <a:gd name="T5" fmla="*/ 233 h 1051"/>
              <a:gd name="T6" fmla="*/ 350 w 1051"/>
              <a:gd name="T7" fmla="*/ 583 h 1051"/>
              <a:gd name="T8" fmla="*/ 582 w 1051"/>
              <a:gd name="T9" fmla="*/ 583 h 1051"/>
              <a:gd name="T10" fmla="*/ 582 w 1051"/>
              <a:gd name="T11" fmla="*/ 700 h 1051"/>
              <a:gd name="T12" fmla="*/ 350 w 1051"/>
              <a:gd name="T13" fmla="*/ 700 h 1051"/>
              <a:gd name="T14" fmla="*/ 350 w 1051"/>
              <a:gd name="T15" fmla="*/ 818 h 1051"/>
              <a:gd name="T16" fmla="*/ 582 w 1051"/>
              <a:gd name="T17" fmla="*/ 818 h 1051"/>
              <a:gd name="T18" fmla="*/ 700 w 1051"/>
              <a:gd name="T19" fmla="*/ 700 h 1051"/>
              <a:gd name="T20" fmla="*/ 700 w 1051"/>
              <a:gd name="T21" fmla="*/ 583 h 1051"/>
              <a:gd name="T22" fmla="*/ 582 w 1051"/>
              <a:gd name="T23" fmla="*/ 468 h 1051"/>
              <a:gd name="T24" fmla="*/ 468 w 1051"/>
              <a:gd name="T25" fmla="*/ 468 h 1051"/>
              <a:gd name="T26" fmla="*/ 468 w 1051"/>
              <a:gd name="T27" fmla="*/ 350 h 1051"/>
              <a:gd name="T28" fmla="*/ 700 w 1051"/>
              <a:gd name="T29" fmla="*/ 350 h 1051"/>
              <a:gd name="T30" fmla="*/ 932 w 1051"/>
              <a:gd name="T31" fmla="*/ 0 h 1051"/>
              <a:gd name="T32" fmla="*/ 1050 w 1051"/>
              <a:gd name="T33" fmla="*/ 118 h 1051"/>
              <a:gd name="T34" fmla="*/ 1050 w 1051"/>
              <a:gd name="T35" fmla="*/ 932 h 1051"/>
              <a:gd name="T36" fmla="*/ 932 w 1051"/>
              <a:gd name="T37" fmla="*/ 1050 h 1051"/>
              <a:gd name="T38" fmla="*/ 118 w 1051"/>
              <a:gd name="T39" fmla="*/ 1050 h 1051"/>
              <a:gd name="T40" fmla="*/ 0 w 1051"/>
              <a:gd name="T41" fmla="*/ 932 h 1051"/>
              <a:gd name="T42" fmla="*/ 0 w 1051"/>
              <a:gd name="T43" fmla="*/ 118 h 1051"/>
              <a:gd name="T44" fmla="*/ 118 w 1051"/>
              <a:gd name="T45" fmla="*/ 0 h 1051"/>
              <a:gd name="T46" fmla="*/ 932 w 1051"/>
              <a:gd name="T4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1" h="1051">
                <a:moveTo>
                  <a:pt x="700" y="350"/>
                </a:moveTo>
                <a:lnTo>
                  <a:pt x="700" y="233"/>
                </a:lnTo>
                <a:lnTo>
                  <a:pt x="350" y="233"/>
                </a:lnTo>
                <a:lnTo>
                  <a:pt x="350" y="583"/>
                </a:lnTo>
                <a:lnTo>
                  <a:pt x="582" y="583"/>
                </a:lnTo>
                <a:lnTo>
                  <a:pt x="582" y="700"/>
                </a:lnTo>
                <a:lnTo>
                  <a:pt x="350" y="700"/>
                </a:lnTo>
                <a:lnTo>
                  <a:pt x="350" y="818"/>
                </a:lnTo>
                <a:lnTo>
                  <a:pt x="582" y="818"/>
                </a:lnTo>
                <a:cubicBezTo>
                  <a:pt x="645" y="818"/>
                  <a:pt x="700" y="766"/>
                  <a:pt x="700" y="700"/>
                </a:cubicBezTo>
                <a:lnTo>
                  <a:pt x="700" y="583"/>
                </a:lnTo>
                <a:cubicBezTo>
                  <a:pt x="700" y="517"/>
                  <a:pt x="645" y="468"/>
                  <a:pt x="582" y="468"/>
                </a:cubicBezTo>
                <a:lnTo>
                  <a:pt x="468" y="468"/>
                </a:lnTo>
                <a:lnTo>
                  <a:pt x="468" y="350"/>
                </a:lnTo>
                <a:lnTo>
                  <a:pt x="700" y="350"/>
                </a:lnTo>
                <a:close/>
                <a:moveTo>
                  <a:pt x="932" y="0"/>
                </a:moveTo>
                <a:cubicBezTo>
                  <a:pt x="995" y="0"/>
                  <a:pt x="1050" y="55"/>
                  <a:pt x="1050" y="118"/>
                </a:cubicBezTo>
                <a:lnTo>
                  <a:pt x="1050" y="932"/>
                </a:lnTo>
                <a:cubicBezTo>
                  <a:pt x="1050" y="995"/>
                  <a:pt x="995" y="1050"/>
                  <a:pt x="932" y="1050"/>
                </a:cubicBezTo>
                <a:lnTo>
                  <a:pt x="118" y="1050"/>
                </a:lnTo>
                <a:cubicBezTo>
                  <a:pt x="55" y="1050"/>
                  <a:pt x="0" y="995"/>
                  <a:pt x="0" y="932"/>
                </a:cubicBezTo>
                <a:lnTo>
                  <a:pt x="0" y="118"/>
                </a:lnTo>
                <a:cubicBezTo>
                  <a:pt x="0" y="55"/>
                  <a:pt x="55" y="0"/>
                  <a:pt x="118" y="0"/>
                </a:cubicBezTo>
                <a:lnTo>
                  <a:pt x="932"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5" name="TextBox 44">
            <a:extLst>
              <a:ext uri="{FF2B5EF4-FFF2-40B4-BE49-F238E27FC236}">
                <a16:creationId xmlns:a16="http://schemas.microsoft.com/office/drawing/2014/main" id="{7EBDAB36-C886-43CE-9C94-A1EE4810BE52}"/>
              </a:ext>
            </a:extLst>
          </p:cNvPr>
          <p:cNvSpPr txBox="1"/>
          <p:nvPr/>
        </p:nvSpPr>
        <p:spPr>
          <a:xfrm>
            <a:off x="1361573" y="5151989"/>
            <a:ext cx="10405883"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Chooses what metric to rank the records by based on a slicer value.</a:t>
            </a:r>
          </a:p>
        </p:txBody>
      </p:sp>
      <p:sp>
        <p:nvSpPr>
          <p:cNvPr id="46" name="TextBox 45">
            <a:extLst>
              <a:ext uri="{FF2B5EF4-FFF2-40B4-BE49-F238E27FC236}">
                <a16:creationId xmlns:a16="http://schemas.microsoft.com/office/drawing/2014/main" id="{4070B7EC-08C8-493C-A4F9-B16F806BC19E}"/>
              </a:ext>
            </a:extLst>
          </p:cNvPr>
          <p:cNvSpPr txBox="1"/>
          <p:nvPr/>
        </p:nvSpPr>
        <p:spPr>
          <a:xfrm>
            <a:off x="1285373" y="6140491"/>
            <a:ext cx="10863083"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Returns the Top  or Bottom based on all the above choices.</a:t>
            </a:r>
          </a:p>
        </p:txBody>
      </p:sp>
      <p:sp>
        <p:nvSpPr>
          <p:cNvPr id="2" name="Thought Bubble: Cloud 1">
            <a:extLst>
              <a:ext uri="{FF2B5EF4-FFF2-40B4-BE49-F238E27FC236}">
                <a16:creationId xmlns:a16="http://schemas.microsoft.com/office/drawing/2014/main" id="{50F21EF6-41BE-40D5-8E82-91EBC60CE231}"/>
              </a:ext>
            </a:extLst>
          </p:cNvPr>
          <p:cNvSpPr/>
          <p:nvPr/>
        </p:nvSpPr>
        <p:spPr>
          <a:xfrm>
            <a:off x="9645565" y="406502"/>
            <a:ext cx="2449286" cy="1240971"/>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See the attached file with the measure code!</a:t>
            </a:r>
            <a:endParaRPr lang="en-US" dirty="0">
              <a:solidFill>
                <a:schemeClr val="bg2"/>
              </a:solidFill>
            </a:endParaRPr>
          </a:p>
        </p:txBody>
      </p:sp>
      <p:graphicFrame>
        <p:nvGraphicFramePr>
          <p:cNvPr id="18" name="Object 17">
            <a:extLst>
              <a:ext uri="{FF2B5EF4-FFF2-40B4-BE49-F238E27FC236}">
                <a16:creationId xmlns:a16="http://schemas.microsoft.com/office/drawing/2014/main" id="{2D38967A-E9F2-41DF-B614-29B9968C1A96}"/>
              </a:ext>
            </a:extLst>
          </p:cNvPr>
          <p:cNvGraphicFramePr>
            <a:graphicFrameLocks noChangeAspect="1"/>
          </p:cNvGraphicFramePr>
          <p:nvPr>
            <p:extLst>
              <p:ext uri="{D42A27DB-BD31-4B8C-83A1-F6EECF244321}">
                <p14:modId xmlns:p14="http://schemas.microsoft.com/office/powerpoint/2010/main" val="3873934415"/>
              </p:ext>
            </p:extLst>
          </p:nvPr>
        </p:nvGraphicFramePr>
        <p:xfrm>
          <a:off x="110660" y="1234034"/>
          <a:ext cx="3146425" cy="627063"/>
        </p:xfrm>
        <a:graphic>
          <a:graphicData uri="http://schemas.openxmlformats.org/presentationml/2006/ole">
            <mc:AlternateContent xmlns:mc="http://schemas.openxmlformats.org/markup-compatibility/2006">
              <mc:Choice xmlns:v="urn:schemas-microsoft-com:vml" Requires="v">
                <p:oleObj spid="_x0000_s2053" name="Packager Shell Object" showAsIcon="1" r:id="rId3" imgW="3146400" imgH="626760" progId="Package">
                  <p:embed/>
                </p:oleObj>
              </mc:Choice>
              <mc:Fallback>
                <p:oleObj name="Packager Shell Object" showAsIcon="1" r:id="rId3" imgW="3146400" imgH="626760" progId="Package">
                  <p:embed/>
                  <p:pic>
                    <p:nvPicPr>
                      <p:cNvPr id="18" name="Object 17">
                        <a:extLst>
                          <a:ext uri="{FF2B5EF4-FFF2-40B4-BE49-F238E27FC236}">
                            <a16:creationId xmlns:a16="http://schemas.microsoft.com/office/drawing/2014/main" id="{2D38967A-E9F2-41DF-B614-29B9968C1A96}"/>
                          </a:ext>
                        </a:extLst>
                      </p:cNvPr>
                      <p:cNvPicPr/>
                      <p:nvPr/>
                    </p:nvPicPr>
                    <p:blipFill>
                      <a:blip r:embed="rId4"/>
                      <a:stretch>
                        <a:fillRect/>
                      </a:stretch>
                    </p:blipFill>
                    <p:spPr>
                      <a:xfrm>
                        <a:off x="110660" y="1234034"/>
                        <a:ext cx="3146425" cy="627063"/>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D119AFAD-55D2-44A3-81E5-465CBBA90557}"/>
              </a:ext>
            </a:extLst>
          </p:cNvPr>
          <p:cNvSpPr txBox="1"/>
          <p:nvPr/>
        </p:nvSpPr>
        <p:spPr>
          <a:xfrm>
            <a:off x="2125795" y="712195"/>
            <a:ext cx="7940411"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The TopN Measure We’ll be Using</a:t>
            </a:r>
          </a:p>
        </p:txBody>
      </p:sp>
    </p:spTree>
    <p:extLst>
      <p:ext uri="{BB962C8B-B14F-4D97-AF65-F5344CB8AC3E}">
        <p14:creationId xmlns:p14="http://schemas.microsoft.com/office/powerpoint/2010/main" val="35815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7" grpId="0"/>
      <p:bldP spid="33" grpId="0" animBg="1"/>
      <p:bldP spid="35" grpId="0" animBg="1"/>
      <p:bldP spid="36" grpId="0" animBg="1"/>
      <p:bldP spid="38" grpId="0" animBg="1"/>
      <p:bldP spid="40" grpId="0" animBg="1"/>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9278FAA-27CD-412C-8888-F0A234693614}"/>
              </a:ext>
            </a:extLst>
          </p:cNvPr>
          <p:cNvSpPr txBox="1"/>
          <p:nvPr/>
        </p:nvSpPr>
        <p:spPr>
          <a:xfrm>
            <a:off x="5926461" y="1966703"/>
            <a:ext cx="3139046" cy="448841"/>
          </a:xfrm>
          <a:prstGeom prst="rect">
            <a:avLst/>
          </a:prstGeom>
          <a:noFill/>
          <a:ln>
            <a:noFill/>
          </a:ln>
        </p:spPr>
        <p:txBody>
          <a:bodyPr wrap="square" lIns="0" tIns="0" rIns="0" bIns="0" rtlCol="0" anchor="ctr" anchorCtr="0">
            <a:spAutoFit/>
          </a:bodyPr>
          <a:lstStyle/>
          <a:p>
            <a:pPr>
              <a:lnSpc>
                <a:spcPts val="3500"/>
              </a:lnSpc>
            </a:pPr>
            <a:r>
              <a:rPr lang="en-US" sz="3200" b="1" dirty="0">
                <a:solidFill>
                  <a:srgbClr val="FFC000"/>
                </a:solidFill>
                <a:latin typeface="Raleway Black" panose="020B0A03030101060003" pitchFamily="34" charset="0"/>
              </a:rPr>
              <a:t>Slicer Tables</a:t>
            </a:r>
          </a:p>
        </p:txBody>
      </p:sp>
      <p:sp>
        <p:nvSpPr>
          <p:cNvPr id="27" name="TextBox 26">
            <a:extLst>
              <a:ext uri="{FF2B5EF4-FFF2-40B4-BE49-F238E27FC236}">
                <a16:creationId xmlns:a16="http://schemas.microsoft.com/office/drawing/2014/main" id="{9CA7E47F-C206-4FFA-BFB6-4DF73D0908D8}"/>
              </a:ext>
            </a:extLst>
          </p:cNvPr>
          <p:cNvSpPr txBox="1"/>
          <p:nvPr/>
        </p:nvSpPr>
        <p:spPr>
          <a:xfrm>
            <a:off x="6294884" y="2659196"/>
            <a:ext cx="4269702" cy="246221"/>
          </a:xfrm>
          <a:prstGeom prst="rect">
            <a:avLst/>
          </a:prstGeom>
          <a:noFill/>
        </p:spPr>
        <p:txBody>
          <a:bodyPr wrap="square" lIns="0" tIns="0" rIns="0" bIns="0" rtlCol="0">
            <a:spAutoFit/>
          </a:bodyPr>
          <a:lstStyle/>
          <a:p>
            <a:r>
              <a:rPr lang="en-US" sz="1600" b="1" dirty="0">
                <a:solidFill>
                  <a:schemeClr val="bg1"/>
                </a:solidFill>
                <a:latin typeface="Bitter" panose="00000500000000000000" pitchFamily="50" charset="0"/>
                <a:ea typeface="Roboto Slab" pitchFamily="2" charset="0"/>
                <a:cs typeface="Lato" charset="0"/>
              </a:rPr>
              <a:t>Adding tables to facilitate your dynamic elements</a:t>
            </a:r>
          </a:p>
        </p:txBody>
      </p:sp>
      <p:sp>
        <p:nvSpPr>
          <p:cNvPr id="28" name="TextBox 27">
            <a:extLst>
              <a:ext uri="{FF2B5EF4-FFF2-40B4-BE49-F238E27FC236}">
                <a16:creationId xmlns:a16="http://schemas.microsoft.com/office/drawing/2014/main" id="{20D884D6-9315-4E02-919B-0140B4E9552C}"/>
              </a:ext>
            </a:extLst>
          </p:cNvPr>
          <p:cNvSpPr txBox="1"/>
          <p:nvPr/>
        </p:nvSpPr>
        <p:spPr>
          <a:xfrm>
            <a:off x="5817604" y="3290500"/>
            <a:ext cx="5510673" cy="276999"/>
          </a:xfrm>
          <a:prstGeom prst="rect">
            <a:avLst/>
          </a:prstGeom>
          <a:noFill/>
          <a:ln>
            <a:noFill/>
          </a:ln>
        </p:spPr>
        <p:txBody>
          <a:bodyPr wrap="square" lIns="0" tIns="0" rIns="0" bIns="0" rtlCol="0">
            <a:spAutoFit/>
          </a:bodyPr>
          <a:lstStyle/>
          <a:p>
            <a:r>
              <a:rPr lang="en-US" b="1" dirty="0">
                <a:solidFill>
                  <a:schemeClr val="bg1"/>
                </a:solidFill>
                <a:latin typeface="PT Sans" panose="020B0503020203020204" pitchFamily="34" charset="0"/>
                <a:ea typeface="PT Sans" panose="020B0503020203020204" pitchFamily="34" charset="0"/>
              </a:rPr>
              <a:t> #1: Create a new table with your slicer categories.</a:t>
            </a:r>
          </a:p>
        </p:txBody>
      </p:sp>
      <p:pic>
        <p:nvPicPr>
          <p:cNvPr id="3" name="Picture 2" descr="A screenshot of a cell phone&#10;&#10;Description automatically generated">
            <a:extLst>
              <a:ext uri="{FF2B5EF4-FFF2-40B4-BE49-F238E27FC236}">
                <a16:creationId xmlns:a16="http://schemas.microsoft.com/office/drawing/2014/main" id="{BDEDACC1-D1AB-46B2-B510-B0B26F1AB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49" y="216580"/>
            <a:ext cx="4938749" cy="5100675"/>
          </a:xfrm>
          <a:prstGeom prst="rect">
            <a:avLst/>
          </a:prstGeom>
        </p:spPr>
      </p:pic>
      <p:sp>
        <p:nvSpPr>
          <p:cNvPr id="4" name="Rectangle 3">
            <a:extLst>
              <a:ext uri="{FF2B5EF4-FFF2-40B4-BE49-F238E27FC236}">
                <a16:creationId xmlns:a16="http://schemas.microsoft.com/office/drawing/2014/main" id="{ABCFB898-5DAA-4C0B-B1B9-7D8ACCC3A02A}"/>
              </a:ext>
            </a:extLst>
          </p:cNvPr>
          <p:cNvSpPr/>
          <p:nvPr/>
        </p:nvSpPr>
        <p:spPr>
          <a:xfrm>
            <a:off x="5817604" y="4051206"/>
            <a:ext cx="5619530" cy="369332"/>
          </a:xfrm>
          <a:prstGeom prst="rect">
            <a:avLst/>
          </a:prstGeom>
        </p:spPr>
        <p:txBody>
          <a:bodyPr wrap="square">
            <a:spAutoFit/>
          </a:bodyPr>
          <a:lstStyle/>
          <a:p>
            <a:r>
              <a:rPr lang="en-US" b="1" dirty="0">
                <a:solidFill>
                  <a:schemeClr val="bg1"/>
                </a:solidFill>
                <a:latin typeface="PT Sans" panose="020B0503020203020204" pitchFamily="34" charset="0"/>
                <a:ea typeface="PT Sans" panose="020B0503020203020204" pitchFamily="34" charset="0"/>
              </a:rPr>
              <a:t>#2: Add a relationship to your dynamic table!</a:t>
            </a:r>
          </a:p>
        </p:txBody>
      </p:sp>
      <p:sp>
        <p:nvSpPr>
          <p:cNvPr id="5" name="Rectangle 4">
            <a:extLst>
              <a:ext uri="{FF2B5EF4-FFF2-40B4-BE49-F238E27FC236}">
                <a16:creationId xmlns:a16="http://schemas.microsoft.com/office/drawing/2014/main" id="{03E79874-706C-421E-8B87-AA6702AB5083}"/>
              </a:ext>
            </a:extLst>
          </p:cNvPr>
          <p:cNvSpPr/>
          <p:nvPr/>
        </p:nvSpPr>
        <p:spPr>
          <a:xfrm>
            <a:off x="5817604" y="4904246"/>
            <a:ext cx="5619530" cy="369332"/>
          </a:xfrm>
          <a:prstGeom prst="rect">
            <a:avLst/>
          </a:prstGeom>
        </p:spPr>
        <p:txBody>
          <a:bodyPr wrap="square">
            <a:spAutoFit/>
          </a:bodyPr>
          <a:lstStyle/>
          <a:p>
            <a:r>
              <a:rPr lang="en-US" b="1" dirty="0">
                <a:solidFill>
                  <a:schemeClr val="bg1"/>
                </a:solidFill>
                <a:latin typeface="PT Sans" panose="020B0503020203020204" pitchFamily="34" charset="0"/>
                <a:ea typeface="PT Sans" panose="020B0503020203020204" pitchFamily="34" charset="0"/>
              </a:rPr>
              <a:t>#3: Add the categories as a slicer.</a:t>
            </a:r>
            <a:endParaRPr lang="id-ID" b="1" dirty="0">
              <a:solidFill>
                <a:schemeClr val="bg1"/>
              </a:solidFill>
              <a:latin typeface="PT Sans" panose="020B0503020203020204" pitchFamily="34" charset="0"/>
              <a:ea typeface="PT Sans" panose="020B0503020203020204" pitchFamily="34" charset="0"/>
            </a:endParaRPr>
          </a:p>
        </p:txBody>
      </p:sp>
      <p:sp>
        <p:nvSpPr>
          <p:cNvPr id="10" name="TextBox 9">
            <a:extLst>
              <a:ext uri="{FF2B5EF4-FFF2-40B4-BE49-F238E27FC236}">
                <a16:creationId xmlns:a16="http://schemas.microsoft.com/office/drawing/2014/main" id="{F1E46317-048F-4AFC-B65C-AB182654F36B}"/>
              </a:ext>
            </a:extLst>
          </p:cNvPr>
          <p:cNvSpPr txBox="1"/>
          <p:nvPr/>
        </p:nvSpPr>
        <p:spPr>
          <a:xfrm>
            <a:off x="6288399" y="3573515"/>
            <a:ext cx="5554216" cy="276999"/>
          </a:xfrm>
          <a:prstGeom prst="rect">
            <a:avLst/>
          </a:prstGeom>
          <a:noFill/>
          <a:ln>
            <a:noFill/>
          </a:ln>
        </p:spPr>
        <p:txBody>
          <a:bodyPr wrap="square" lIns="0" tIns="0" rIns="0" bIns="0" rtlCol="0">
            <a:spAutoFit/>
          </a:bodyPr>
          <a:lstStyle/>
          <a:p>
            <a:r>
              <a:rPr lang="en-US" b="1" dirty="0">
                <a:solidFill>
                  <a:schemeClr val="bg1"/>
                </a:solidFill>
                <a:latin typeface="PT Sans" panose="020B0503020203020204" pitchFamily="34" charset="0"/>
                <a:ea typeface="PT Sans" panose="020B0503020203020204" pitchFamily="34" charset="0"/>
              </a:rPr>
              <a:t> </a:t>
            </a:r>
            <a:r>
              <a:rPr lang="en-US" sz="1600" b="1" i="1" dirty="0">
                <a:solidFill>
                  <a:schemeClr val="bg1"/>
                </a:solidFill>
                <a:latin typeface="PT Sans" panose="020B0503020203020204" pitchFamily="34" charset="0"/>
                <a:ea typeface="PT Sans" panose="020B0503020203020204" pitchFamily="34" charset="0"/>
              </a:rPr>
              <a:t>The easiest way to do this is the enter data button</a:t>
            </a:r>
            <a:r>
              <a:rPr lang="en-US" b="1" dirty="0">
                <a:solidFill>
                  <a:schemeClr val="bg1"/>
                </a:solidFill>
                <a:latin typeface="PT Sans" panose="020B0503020203020204" pitchFamily="34" charset="0"/>
                <a:ea typeface="PT Sans" panose="020B0503020203020204" pitchFamily="34" charset="0"/>
              </a:rPr>
              <a:t>.</a:t>
            </a:r>
          </a:p>
        </p:txBody>
      </p:sp>
    </p:spTree>
    <p:extLst>
      <p:ext uri="{BB962C8B-B14F-4D97-AF65-F5344CB8AC3E}">
        <p14:creationId xmlns:p14="http://schemas.microsoft.com/office/powerpoint/2010/main" val="14866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 grpId="0"/>
      <p:bldP spid="5"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F5850-DA5F-4A17-8294-5358064EE04C}"/>
              </a:ext>
            </a:extLst>
          </p:cNvPr>
          <p:cNvSpPr/>
          <p:nvPr/>
        </p:nvSpPr>
        <p:spPr>
          <a:xfrm>
            <a:off x="-159" y="0"/>
            <a:ext cx="844327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F63DAC-1852-4091-AB62-4708AA8EDE24}"/>
              </a:ext>
            </a:extLst>
          </p:cNvPr>
          <p:cNvSpPr/>
          <p:nvPr/>
        </p:nvSpPr>
        <p:spPr>
          <a:xfrm>
            <a:off x="5013159" y="1158240"/>
            <a:ext cx="7048869" cy="2663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Choose a Slicer Value to Switch the Metric Displayed</a:t>
            </a:r>
          </a:p>
        </p:txBody>
      </p:sp>
      <p:sp>
        <p:nvSpPr>
          <p:cNvPr id="4" name="Rectangle 3">
            <a:extLst>
              <a:ext uri="{FF2B5EF4-FFF2-40B4-BE49-F238E27FC236}">
                <a16:creationId xmlns:a16="http://schemas.microsoft.com/office/drawing/2014/main" id="{7537336E-5B4C-43AD-902E-B9D6CF360017}"/>
              </a:ext>
            </a:extLst>
          </p:cNvPr>
          <p:cNvSpPr/>
          <p:nvPr/>
        </p:nvSpPr>
        <p:spPr>
          <a:xfrm>
            <a:off x="285828" y="451524"/>
            <a:ext cx="5259711" cy="5500389"/>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291C41-F62A-454E-9B7D-D7689EBFF68C}"/>
              </a:ext>
            </a:extLst>
          </p:cNvPr>
          <p:cNvSpPr/>
          <p:nvPr/>
        </p:nvSpPr>
        <p:spPr>
          <a:xfrm>
            <a:off x="373062" y="5544207"/>
            <a:ext cx="5068902" cy="2012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AFF6769-0B3C-4304-8D48-4243B7741A32}"/>
              </a:ext>
            </a:extLst>
          </p:cNvPr>
          <p:cNvGrpSpPr/>
          <p:nvPr/>
        </p:nvGrpSpPr>
        <p:grpSpPr>
          <a:xfrm>
            <a:off x="328725" y="451524"/>
            <a:ext cx="5113240" cy="3607457"/>
            <a:chOff x="7315200" y="2056901"/>
            <a:chExt cx="4307962" cy="3607457"/>
          </a:xfrm>
        </p:grpSpPr>
        <p:sp>
          <p:nvSpPr>
            <p:cNvPr id="12" name="TextBox 11">
              <a:extLst>
                <a:ext uri="{FF2B5EF4-FFF2-40B4-BE49-F238E27FC236}">
                  <a16:creationId xmlns:a16="http://schemas.microsoft.com/office/drawing/2014/main" id="{BAFD3D04-1615-4A9E-ADA4-D5303CA9973C}"/>
                </a:ext>
              </a:extLst>
            </p:cNvPr>
            <p:cNvSpPr txBox="1"/>
            <p:nvPr/>
          </p:nvSpPr>
          <p:spPr>
            <a:xfrm>
              <a:off x="7315200" y="2056901"/>
              <a:ext cx="3327545" cy="472502"/>
            </a:xfrm>
            <a:prstGeom prst="rect">
              <a:avLst/>
            </a:prstGeom>
            <a:noFill/>
            <a:ln>
              <a:noFill/>
            </a:ln>
          </p:spPr>
          <p:txBody>
            <a:bodyPr wrap="square" lIns="0" tIns="0" rIns="0" bIns="0" rtlCol="0" anchor="ctr" anchorCtr="0">
              <a:spAutoFit/>
            </a:bodyPr>
            <a:lstStyle/>
            <a:p>
              <a:pPr algn="ctr">
                <a:lnSpc>
                  <a:spcPts val="4300"/>
                </a:lnSpc>
              </a:pPr>
              <a:r>
                <a:rPr lang="en-US" sz="2000" b="1" dirty="0">
                  <a:solidFill>
                    <a:schemeClr val="bg1"/>
                  </a:solidFill>
                  <a:latin typeface="Raleway Black" panose="020B0A03030101060003" pitchFamily="34" charset="0"/>
                </a:rPr>
                <a:t>A Measure With Switch Example</a:t>
              </a:r>
            </a:p>
          </p:txBody>
        </p:sp>
        <p:sp>
          <p:nvSpPr>
            <p:cNvPr id="13" name="TextBox 12">
              <a:extLst>
                <a:ext uri="{FF2B5EF4-FFF2-40B4-BE49-F238E27FC236}">
                  <a16:creationId xmlns:a16="http://schemas.microsoft.com/office/drawing/2014/main" id="{275568DF-87B2-4B37-A328-8EC9AB82E686}"/>
                </a:ext>
              </a:extLst>
            </p:cNvPr>
            <p:cNvSpPr txBox="1"/>
            <p:nvPr/>
          </p:nvSpPr>
          <p:spPr>
            <a:xfrm>
              <a:off x="7352554" y="2617370"/>
              <a:ext cx="4270608" cy="3046988"/>
            </a:xfrm>
            <a:prstGeom prst="rect">
              <a:avLst/>
            </a:prstGeom>
            <a:noFill/>
          </p:spPr>
          <p:txBody>
            <a:bodyPr wrap="square" lIns="0" tIns="0" rIns="0" bIns="0" rtlCol="0">
              <a:spAutoFit/>
            </a:bodyPr>
            <a:lstStyle/>
            <a:p>
              <a:r>
                <a:rPr lang="en-US" dirty="0"/>
                <a:t>Dynamic Total =</a:t>
              </a:r>
              <a:br>
                <a:rPr lang="en-US" dirty="0"/>
              </a:br>
              <a:r>
                <a:rPr lang="en-US" dirty="0"/>
                <a:t>VAR </a:t>
              </a:r>
              <a:r>
                <a:rPr lang="en-US" dirty="0" err="1"/>
                <a:t>RankBy</a:t>
              </a:r>
              <a:r>
                <a:rPr lang="en-US" dirty="0"/>
                <a:t> =</a:t>
              </a:r>
              <a:br>
                <a:rPr lang="en-US" dirty="0"/>
              </a:br>
              <a:r>
                <a:rPr lang="en-US" dirty="0"/>
                <a:t>    SELECTEDVALUE ( 'Rank By'[Rank By] )</a:t>
              </a:r>
              <a:br>
                <a:rPr lang="en-US" dirty="0"/>
              </a:br>
              <a:r>
                <a:rPr lang="en-US" dirty="0"/>
                <a:t>RETURN</a:t>
              </a:r>
              <a:br>
                <a:rPr lang="en-US" dirty="0"/>
              </a:br>
              <a:r>
                <a:rPr lang="en-US" dirty="0"/>
                <a:t>    SWITCH (</a:t>
              </a:r>
              <a:br>
                <a:rPr lang="en-US" dirty="0"/>
              </a:br>
              <a:r>
                <a:rPr lang="en-US" dirty="0"/>
                <a:t>        </a:t>
              </a:r>
              <a:r>
                <a:rPr lang="en-US" dirty="0" err="1"/>
                <a:t>RankBy</a:t>
              </a:r>
              <a:r>
                <a:rPr lang="en-US" dirty="0"/>
                <a:t>,</a:t>
              </a:r>
              <a:br>
                <a:rPr lang="en-US" dirty="0"/>
              </a:br>
              <a:r>
                <a:rPr lang="en-US" dirty="0"/>
                <a:t>        "Bottle Volume Total", [Bottle Volume Total],</a:t>
              </a:r>
              <a:br>
                <a:rPr lang="en-US" dirty="0"/>
              </a:br>
              <a:r>
                <a:rPr lang="en-US" dirty="0"/>
                <a:t>        "Bottles Sold Total", [Bottles Sold Total],</a:t>
              </a:r>
              <a:br>
                <a:rPr lang="en-US" dirty="0"/>
              </a:br>
              <a:r>
                <a:rPr lang="en-US" dirty="0"/>
                <a:t>        "Sales Total", [Sales Total]</a:t>
              </a:r>
              <a:br>
                <a:rPr lang="en-US" dirty="0"/>
              </a:br>
              <a:r>
                <a:rPr lang="en-US" dirty="0"/>
                <a:t>    )</a:t>
              </a:r>
            </a:p>
          </p:txBody>
        </p:sp>
      </p:grpSp>
      <p:sp>
        <p:nvSpPr>
          <p:cNvPr id="10" name="Arrow: Striped Right 9">
            <a:extLst>
              <a:ext uri="{FF2B5EF4-FFF2-40B4-BE49-F238E27FC236}">
                <a16:creationId xmlns:a16="http://schemas.microsoft.com/office/drawing/2014/main" id="{8D7C54FA-91AC-416E-A705-8A1BF59D57D6}"/>
              </a:ext>
            </a:extLst>
          </p:cNvPr>
          <p:cNvSpPr/>
          <p:nvPr/>
        </p:nvSpPr>
        <p:spPr>
          <a:xfrm rot="9132324">
            <a:off x="3775737" y="729049"/>
            <a:ext cx="1340468" cy="606829"/>
          </a:xfrm>
          <a:prstGeom prst="stripedRight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5243AEA-D38A-40D7-99B9-4FA15B7655C0}"/>
              </a:ext>
            </a:extLst>
          </p:cNvPr>
          <p:cNvPicPr>
            <a:picLocks noChangeAspect="1"/>
          </p:cNvPicPr>
          <p:nvPr/>
        </p:nvPicPr>
        <p:blipFill>
          <a:blip r:embed="rId2"/>
          <a:stretch>
            <a:fillRect/>
          </a:stretch>
        </p:blipFill>
        <p:spPr>
          <a:xfrm>
            <a:off x="6802316" y="1570829"/>
            <a:ext cx="4811639" cy="3519525"/>
          </a:xfrm>
          <a:prstGeom prst="rect">
            <a:avLst/>
          </a:prstGeom>
        </p:spPr>
      </p:pic>
      <p:sp>
        <p:nvSpPr>
          <p:cNvPr id="9" name="TextBox 8">
            <a:extLst>
              <a:ext uri="{FF2B5EF4-FFF2-40B4-BE49-F238E27FC236}">
                <a16:creationId xmlns:a16="http://schemas.microsoft.com/office/drawing/2014/main" id="{4AC7FA4C-76F3-4D3A-9E86-C6F1368B4D6A}"/>
              </a:ext>
            </a:extLst>
          </p:cNvPr>
          <p:cNvSpPr txBox="1"/>
          <p:nvPr/>
        </p:nvSpPr>
        <p:spPr>
          <a:xfrm>
            <a:off x="373061" y="4405282"/>
            <a:ext cx="5068903" cy="1200329"/>
          </a:xfrm>
          <a:prstGeom prst="rect">
            <a:avLst/>
          </a:prstGeom>
          <a:noFill/>
        </p:spPr>
        <p:txBody>
          <a:bodyPr wrap="square" rtlCol="0">
            <a:spAutoFit/>
          </a:bodyPr>
          <a:lstStyle/>
          <a:p>
            <a:pPr algn="ctr"/>
            <a:r>
              <a:rPr lang="en-US" dirty="0">
                <a:solidFill>
                  <a:schemeClr val="tx1">
                    <a:lumMod val="50000"/>
                  </a:schemeClr>
                </a:solidFill>
              </a:rPr>
              <a:t>Please note that switch measures should be used cautiously.  Always performance test them and use other techniques when they cause issues.</a:t>
            </a:r>
          </a:p>
        </p:txBody>
      </p:sp>
    </p:spTree>
    <p:extLst>
      <p:ext uri="{BB962C8B-B14F-4D97-AF65-F5344CB8AC3E}">
        <p14:creationId xmlns:p14="http://schemas.microsoft.com/office/powerpoint/2010/main" val="49560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9E4C47C-7F48-41C3-904C-D7B755D28780}"/>
              </a:ext>
            </a:extLst>
          </p:cNvPr>
          <p:cNvSpPr/>
          <p:nvPr/>
        </p:nvSpPr>
        <p:spPr>
          <a:xfrm>
            <a:off x="0" y="1453404"/>
            <a:ext cx="12192000" cy="5419422"/>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10BC56-E131-4972-A183-15847501D7D0}"/>
              </a:ext>
            </a:extLst>
          </p:cNvPr>
          <p:cNvSpPr txBox="1"/>
          <p:nvPr/>
        </p:nvSpPr>
        <p:spPr>
          <a:xfrm>
            <a:off x="1231888" y="1861159"/>
            <a:ext cx="6116912"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Add a Unique Index to your Fact Table if it doesn’t already have one.</a:t>
            </a:r>
          </a:p>
        </p:txBody>
      </p:sp>
      <p:sp>
        <p:nvSpPr>
          <p:cNvPr id="15" name="TextBox 14">
            <a:extLst>
              <a:ext uri="{FF2B5EF4-FFF2-40B4-BE49-F238E27FC236}">
                <a16:creationId xmlns:a16="http://schemas.microsoft.com/office/drawing/2014/main" id="{89C4C98D-5E1F-4A9E-BC8E-3CCFA5492D18}"/>
              </a:ext>
            </a:extLst>
          </p:cNvPr>
          <p:cNvSpPr txBox="1"/>
          <p:nvPr/>
        </p:nvSpPr>
        <p:spPr>
          <a:xfrm>
            <a:off x="2125795" y="305693"/>
            <a:ext cx="7940411"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Unpivot the Data</a:t>
            </a:r>
          </a:p>
        </p:txBody>
      </p:sp>
      <p:sp>
        <p:nvSpPr>
          <p:cNvPr id="16" name="TextBox 15">
            <a:extLst>
              <a:ext uri="{FF2B5EF4-FFF2-40B4-BE49-F238E27FC236}">
                <a16:creationId xmlns:a16="http://schemas.microsoft.com/office/drawing/2014/main" id="{0F19CF30-DEF3-4EF2-B343-55B20BFDADEB}"/>
              </a:ext>
            </a:extLst>
          </p:cNvPr>
          <p:cNvSpPr txBox="1"/>
          <p:nvPr/>
        </p:nvSpPr>
        <p:spPr>
          <a:xfrm>
            <a:off x="3784578" y="754534"/>
            <a:ext cx="4622845" cy="184666"/>
          </a:xfrm>
          <a:prstGeom prst="rect">
            <a:avLst/>
          </a:prstGeom>
          <a:noFill/>
        </p:spPr>
        <p:txBody>
          <a:bodyPr wrap="square" lIns="0" tIns="0" rIns="0" bIns="0" rtlCol="0">
            <a:spAutoFit/>
          </a:bodyPr>
          <a:lstStyle/>
          <a:p>
            <a:pPr algn="ctr"/>
            <a:r>
              <a:rPr lang="en-US" sz="1200" dirty="0">
                <a:solidFill>
                  <a:schemeClr val="tx2">
                    <a:lumMod val="50000"/>
                    <a:lumOff val="50000"/>
                  </a:schemeClr>
                </a:solidFill>
                <a:latin typeface="Bitter" panose="00000500000000000000" pitchFamily="50" charset="0"/>
                <a:ea typeface="Roboto Slab" pitchFamily="2" charset="0"/>
                <a:cs typeface="Lato" charset="0"/>
              </a:rPr>
              <a:t>The Key to Dynamic Reports</a:t>
            </a:r>
          </a:p>
        </p:txBody>
      </p:sp>
      <p:sp>
        <p:nvSpPr>
          <p:cNvPr id="27" name="TextBox 26">
            <a:extLst>
              <a:ext uri="{FF2B5EF4-FFF2-40B4-BE49-F238E27FC236}">
                <a16:creationId xmlns:a16="http://schemas.microsoft.com/office/drawing/2014/main" id="{1F876BCE-38A7-48AE-9E0B-2A30AF77D6F2}"/>
              </a:ext>
            </a:extLst>
          </p:cNvPr>
          <p:cNvSpPr txBox="1"/>
          <p:nvPr/>
        </p:nvSpPr>
        <p:spPr>
          <a:xfrm>
            <a:off x="1231888" y="4168723"/>
            <a:ext cx="10351455"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If compound fields are required, use the Query Editor to add a new column and combine the fields in the table.</a:t>
            </a:r>
          </a:p>
        </p:txBody>
      </p:sp>
      <p:sp>
        <p:nvSpPr>
          <p:cNvPr id="45" name="TextBox 44">
            <a:extLst>
              <a:ext uri="{FF2B5EF4-FFF2-40B4-BE49-F238E27FC236}">
                <a16:creationId xmlns:a16="http://schemas.microsoft.com/office/drawing/2014/main" id="{7EBDAB36-C886-43CE-9C94-A1EE4810BE52}"/>
              </a:ext>
            </a:extLst>
          </p:cNvPr>
          <p:cNvSpPr txBox="1"/>
          <p:nvPr/>
        </p:nvSpPr>
        <p:spPr>
          <a:xfrm>
            <a:off x="1231888" y="4925461"/>
            <a:ext cx="10405883" cy="430887"/>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Highlight the columns except for the index. In the Transform Tab, click on Unpivot Columns and unpivot only selected columns.</a:t>
            </a:r>
          </a:p>
        </p:txBody>
      </p:sp>
      <p:sp>
        <p:nvSpPr>
          <p:cNvPr id="46" name="TextBox 45">
            <a:extLst>
              <a:ext uri="{FF2B5EF4-FFF2-40B4-BE49-F238E27FC236}">
                <a16:creationId xmlns:a16="http://schemas.microsoft.com/office/drawing/2014/main" id="{4070B7EC-08C8-493C-A4F9-B16F806BC19E}"/>
              </a:ext>
            </a:extLst>
          </p:cNvPr>
          <p:cNvSpPr txBox="1"/>
          <p:nvPr/>
        </p:nvSpPr>
        <p:spPr>
          <a:xfrm>
            <a:off x="1231888" y="5884037"/>
            <a:ext cx="10919549"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Close &amp; Apply. Add your new values as a slicer.</a:t>
            </a:r>
          </a:p>
        </p:txBody>
      </p:sp>
      <p:sp>
        <p:nvSpPr>
          <p:cNvPr id="2" name="Thought Bubble: Cloud 1">
            <a:extLst>
              <a:ext uri="{FF2B5EF4-FFF2-40B4-BE49-F238E27FC236}">
                <a16:creationId xmlns:a16="http://schemas.microsoft.com/office/drawing/2014/main" id="{50F21EF6-41BE-40D5-8E82-91EBC60CE231}"/>
              </a:ext>
            </a:extLst>
          </p:cNvPr>
          <p:cNvSpPr/>
          <p:nvPr/>
        </p:nvSpPr>
        <p:spPr>
          <a:xfrm>
            <a:off x="9263742" y="0"/>
            <a:ext cx="2449286" cy="1240971"/>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See the Example Script for the M Code.</a:t>
            </a:r>
            <a:endParaRPr lang="en-US" dirty="0">
              <a:solidFill>
                <a:schemeClr val="bg2"/>
              </a:solidFill>
            </a:endParaRPr>
          </a:p>
        </p:txBody>
      </p:sp>
      <p:graphicFrame>
        <p:nvGraphicFramePr>
          <p:cNvPr id="3" name="Object 2">
            <a:extLst>
              <a:ext uri="{FF2B5EF4-FFF2-40B4-BE49-F238E27FC236}">
                <a16:creationId xmlns:a16="http://schemas.microsoft.com/office/drawing/2014/main" id="{CD8FB618-2FF9-417D-A746-4C574F26CCEB}"/>
              </a:ext>
            </a:extLst>
          </p:cNvPr>
          <p:cNvGraphicFramePr>
            <a:graphicFrameLocks noChangeAspect="1"/>
          </p:cNvGraphicFramePr>
          <p:nvPr>
            <p:extLst>
              <p:ext uri="{D42A27DB-BD31-4B8C-83A1-F6EECF244321}">
                <p14:modId xmlns:p14="http://schemas.microsoft.com/office/powerpoint/2010/main" val="752395182"/>
              </p:ext>
            </p:extLst>
          </p:nvPr>
        </p:nvGraphicFramePr>
        <p:xfrm>
          <a:off x="9408021" y="1426818"/>
          <a:ext cx="2655887" cy="627063"/>
        </p:xfrm>
        <a:graphic>
          <a:graphicData uri="http://schemas.openxmlformats.org/presentationml/2006/ole">
            <mc:AlternateContent xmlns:mc="http://schemas.openxmlformats.org/markup-compatibility/2006">
              <mc:Choice xmlns:v="urn:schemas-microsoft-com:vml" Requires="v">
                <p:oleObj spid="_x0000_s3077" name="Packager Shell Object" showAsIcon="1" r:id="rId3" imgW="2656080" imgH="626760" progId="Package">
                  <p:embed/>
                </p:oleObj>
              </mc:Choice>
              <mc:Fallback>
                <p:oleObj name="Packager Shell Object" showAsIcon="1" r:id="rId3" imgW="2656080" imgH="626760" progId="Package">
                  <p:embed/>
                  <p:pic>
                    <p:nvPicPr>
                      <p:cNvPr id="3" name="Object 2">
                        <a:extLst>
                          <a:ext uri="{FF2B5EF4-FFF2-40B4-BE49-F238E27FC236}">
                            <a16:creationId xmlns:a16="http://schemas.microsoft.com/office/drawing/2014/main" id="{CD8FB618-2FF9-417D-A746-4C574F26CCEB}"/>
                          </a:ext>
                        </a:extLst>
                      </p:cNvPr>
                      <p:cNvPicPr/>
                      <p:nvPr/>
                    </p:nvPicPr>
                    <p:blipFill>
                      <a:blip r:embed="rId4"/>
                      <a:stretch>
                        <a:fillRect/>
                      </a:stretch>
                    </p:blipFill>
                    <p:spPr>
                      <a:xfrm>
                        <a:off x="9408021" y="1426818"/>
                        <a:ext cx="2655887" cy="627063"/>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E5F48B93-68BA-4644-8FCE-B3CF9329A7F7}"/>
              </a:ext>
            </a:extLst>
          </p:cNvPr>
          <p:cNvSpPr txBox="1"/>
          <p:nvPr/>
        </p:nvSpPr>
        <p:spPr>
          <a:xfrm>
            <a:off x="1231888" y="2550066"/>
            <a:ext cx="9508635" cy="430887"/>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Make a Reference Copy of your Fact Table query by right clicking it and choosing Reference from the menu. Rename the new query.</a:t>
            </a:r>
          </a:p>
        </p:txBody>
      </p:sp>
      <p:sp>
        <p:nvSpPr>
          <p:cNvPr id="22" name="TextBox 21">
            <a:extLst>
              <a:ext uri="{FF2B5EF4-FFF2-40B4-BE49-F238E27FC236}">
                <a16:creationId xmlns:a16="http://schemas.microsoft.com/office/drawing/2014/main" id="{2E92DE6B-6786-4B7C-8D16-4E5DF2AE013F}"/>
              </a:ext>
            </a:extLst>
          </p:cNvPr>
          <p:cNvSpPr txBox="1"/>
          <p:nvPr/>
        </p:nvSpPr>
        <p:spPr>
          <a:xfrm>
            <a:off x="1231888" y="3388614"/>
            <a:ext cx="10351455"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In the new reference copy select your index and the columns you want to turn into categories. Remove the other columns.</a:t>
            </a:r>
          </a:p>
        </p:txBody>
      </p:sp>
      <p:sp>
        <p:nvSpPr>
          <p:cNvPr id="23" name="Freeform 48">
            <a:extLst>
              <a:ext uri="{FF2B5EF4-FFF2-40B4-BE49-F238E27FC236}">
                <a16:creationId xmlns:a16="http://schemas.microsoft.com/office/drawing/2014/main" id="{31605248-8BE3-4CA7-8789-8853028C995D}"/>
              </a:ext>
            </a:extLst>
          </p:cNvPr>
          <p:cNvSpPr>
            <a:spLocks noChangeArrowheads="1"/>
          </p:cNvSpPr>
          <p:nvPr/>
        </p:nvSpPr>
        <p:spPr bwMode="auto">
          <a:xfrm>
            <a:off x="197346" y="1737106"/>
            <a:ext cx="463550" cy="463550"/>
          </a:xfrm>
          <a:custGeom>
            <a:avLst/>
            <a:gdLst>
              <a:gd name="T0" fmla="*/ 1168 w 1286"/>
              <a:gd name="T1" fmla="*/ 935 h 1286"/>
              <a:gd name="T2" fmla="*/ 1168 w 1286"/>
              <a:gd name="T3" fmla="*/ 118 h 1286"/>
              <a:gd name="T4" fmla="*/ 350 w 1286"/>
              <a:gd name="T5" fmla="*/ 118 h 1286"/>
              <a:gd name="T6" fmla="*/ 350 w 1286"/>
              <a:gd name="T7" fmla="*/ 935 h 1286"/>
              <a:gd name="T8" fmla="*/ 1168 w 1286"/>
              <a:gd name="T9" fmla="*/ 935 h 1286"/>
              <a:gd name="T10" fmla="*/ 1168 w 1286"/>
              <a:gd name="T11" fmla="*/ 0 h 1286"/>
              <a:gd name="T12" fmla="*/ 1285 w 1286"/>
              <a:gd name="T13" fmla="*/ 118 h 1286"/>
              <a:gd name="T14" fmla="*/ 1285 w 1286"/>
              <a:gd name="T15" fmla="*/ 935 h 1286"/>
              <a:gd name="T16" fmla="*/ 1168 w 1286"/>
              <a:gd name="T17" fmla="*/ 1050 h 1286"/>
              <a:gd name="T18" fmla="*/ 350 w 1286"/>
              <a:gd name="T19" fmla="*/ 1050 h 1286"/>
              <a:gd name="T20" fmla="*/ 235 w 1286"/>
              <a:gd name="T21" fmla="*/ 935 h 1286"/>
              <a:gd name="T22" fmla="*/ 235 w 1286"/>
              <a:gd name="T23" fmla="*/ 118 h 1286"/>
              <a:gd name="T24" fmla="*/ 350 w 1286"/>
              <a:gd name="T25" fmla="*/ 0 h 1286"/>
              <a:gd name="T26" fmla="*/ 1168 w 1286"/>
              <a:gd name="T27" fmla="*/ 0 h 1286"/>
              <a:gd name="T28" fmla="*/ 760 w 1286"/>
              <a:gd name="T29" fmla="*/ 818 h 1286"/>
              <a:gd name="T30" fmla="*/ 760 w 1286"/>
              <a:gd name="T31" fmla="*/ 350 h 1286"/>
              <a:gd name="T32" fmla="*/ 643 w 1286"/>
              <a:gd name="T33" fmla="*/ 350 h 1286"/>
              <a:gd name="T34" fmla="*/ 643 w 1286"/>
              <a:gd name="T35" fmla="*/ 235 h 1286"/>
              <a:gd name="T36" fmla="*/ 875 w 1286"/>
              <a:gd name="T37" fmla="*/ 235 h 1286"/>
              <a:gd name="T38" fmla="*/ 875 w 1286"/>
              <a:gd name="T39" fmla="*/ 818 h 1286"/>
              <a:gd name="T40" fmla="*/ 760 w 1286"/>
              <a:gd name="T41" fmla="*/ 818 h 1286"/>
              <a:gd name="T42" fmla="*/ 118 w 1286"/>
              <a:gd name="T43" fmla="*/ 235 h 1286"/>
              <a:gd name="T44" fmla="*/ 118 w 1286"/>
              <a:gd name="T45" fmla="*/ 1168 h 1286"/>
              <a:gd name="T46" fmla="*/ 1050 w 1286"/>
              <a:gd name="T47" fmla="*/ 1168 h 1286"/>
              <a:gd name="T48" fmla="*/ 1050 w 1286"/>
              <a:gd name="T49" fmla="*/ 1285 h 1286"/>
              <a:gd name="T50" fmla="*/ 118 w 1286"/>
              <a:gd name="T51" fmla="*/ 1285 h 1286"/>
              <a:gd name="T52" fmla="*/ 0 w 1286"/>
              <a:gd name="T53" fmla="*/ 1168 h 1286"/>
              <a:gd name="T54" fmla="*/ 0 w 1286"/>
              <a:gd name="T55" fmla="*/ 235 h 1286"/>
              <a:gd name="T56" fmla="*/ 118 w 1286"/>
              <a:gd name="T57" fmla="*/ 235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6" h="1286">
                <a:moveTo>
                  <a:pt x="1168" y="935"/>
                </a:moveTo>
                <a:lnTo>
                  <a:pt x="1168" y="118"/>
                </a:lnTo>
                <a:lnTo>
                  <a:pt x="350" y="118"/>
                </a:lnTo>
                <a:lnTo>
                  <a:pt x="350" y="935"/>
                </a:lnTo>
                <a:lnTo>
                  <a:pt x="1168" y="935"/>
                </a:lnTo>
                <a:close/>
                <a:moveTo>
                  <a:pt x="1168" y="0"/>
                </a:moveTo>
                <a:cubicBezTo>
                  <a:pt x="1231" y="0"/>
                  <a:pt x="1285" y="55"/>
                  <a:pt x="1285" y="118"/>
                </a:cubicBezTo>
                <a:lnTo>
                  <a:pt x="1285" y="935"/>
                </a:lnTo>
                <a:cubicBezTo>
                  <a:pt x="1285" y="998"/>
                  <a:pt x="1231" y="1050"/>
                  <a:pt x="1168" y="1050"/>
                </a:cubicBezTo>
                <a:lnTo>
                  <a:pt x="350" y="1050"/>
                </a:lnTo>
                <a:cubicBezTo>
                  <a:pt x="287" y="1050"/>
                  <a:pt x="235" y="998"/>
                  <a:pt x="235" y="935"/>
                </a:cubicBezTo>
                <a:lnTo>
                  <a:pt x="235" y="118"/>
                </a:lnTo>
                <a:cubicBezTo>
                  <a:pt x="235" y="55"/>
                  <a:pt x="287" y="0"/>
                  <a:pt x="350" y="0"/>
                </a:cubicBezTo>
                <a:lnTo>
                  <a:pt x="1168" y="0"/>
                </a:lnTo>
                <a:close/>
                <a:moveTo>
                  <a:pt x="760" y="818"/>
                </a:moveTo>
                <a:lnTo>
                  <a:pt x="760" y="350"/>
                </a:lnTo>
                <a:lnTo>
                  <a:pt x="643" y="350"/>
                </a:lnTo>
                <a:lnTo>
                  <a:pt x="643" y="235"/>
                </a:lnTo>
                <a:lnTo>
                  <a:pt x="875" y="235"/>
                </a:lnTo>
                <a:lnTo>
                  <a:pt x="875" y="818"/>
                </a:lnTo>
                <a:lnTo>
                  <a:pt x="760" y="818"/>
                </a:lnTo>
                <a:close/>
                <a:moveTo>
                  <a:pt x="118" y="235"/>
                </a:moveTo>
                <a:lnTo>
                  <a:pt x="118" y="1168"/>
                </a:lnTo>
                <a:lnTo>
                  <a:pt x="1050" y="1168"/>
                </a:lnTo>
                <a:lnTo>
                  <a:pt x="1050" y="1285"/>
                </a:lnTo>
                <a:lnTo>
                  <a:pt x="118" y="1285"/>
                </a:lnTo>
                <a:cubicBezTo>
                  <a:pt x="55" y="1285"/>
                  <a:pt x="0" y="1231"/>
                  <a:pt x="0" y="1168"/>
                </a:cubicBezTo>
                <a:lnTo>
                  <a:pt x="0" y="235"/>
                </a:lnTo>
                <a:lnTo>
                  <a:pt x="118" y="235"/>
                </a:lnTo>
                <a:close/>
              </a:path>
            </a:pathLst>
          </a:custGeom>
          <a:solidFill>
            <a:schemeClr val="tx2">
              <a:lumMod val="85000"/>
              <a:lumOff val="15000"/>
            </a:schemeClr>
          </a:solidFill>
          <a:ln>
            <a:noFill/>
          </a:ln>
          <a:effectLst/>
          <a:extLst>
            <a:ext uri="{91240B29-F687-4f45-9708-019B960494DF}">
              <a14:hiddenLine xmlns:a14="http://schemas.microsoft.com/office/drawing/2010/main" xmlns="" xmlns:lc="http://schemas.openxmlformats.org/drawingml/2006/lockedCanvas" w="9525" cap="flat">
                <a:solidFill>
                  <a:srgbClr val="808080"/>
                </a:solidFill>
                <a:bevel/>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24" name="Freeform 47">
            <a:extLst>
              <a:ext uri="{FF2B5EF4-FFF2-40B4-BE49-F238E27FC236}">
                <a16:creationId xmlns:a16="http://schemas.microsoft.com/office/drawing/2014/main" id="{BD7CD824-9E39-4B40-B641-224F82468002}"/>
              </a:ext>
            </a:extLst>
          </p:cNvPr>
          <p:cNvSpPr>
            <a:spLocks noChangeArrowheads="1"/>
          </p:cNvSpPr>
          <p:nvPr/>
        </p:nvSpPr>
        <p:spPr bwMode="auto">
          <a:xfrm>
            <a:off x="197346" y="2533734"/>
            <a:ext cx="463550" cy="463550"/>
          </a:xfrm>
          <a:custGeom>
            <a:avLst/>
            <a:gdLst>
              <a:gd name="T0" fmla="*/ 935 w 1286"/>
              <a:gd name="T1" fmla="*/ 700 h 1286"/>
              <a:gd name="T2" fmla="*/ 935 w 1286"/>
              <a:gd name="T3" fmla="*/ 818 h 1286"/>
              <a:gd name="T4" fmla="*/ 585 w 1286"/>
              <a:gd name="T5" fmla="*/ 818 h 1286"/>
              <a:gd name="T6" fmla="*/ 585 w 1286"/>
              <a:gd name="T7" fmla="*/ 585 h 1286"/>
              <a:gd name="T8" fmla="*/ 700 w 1286"/>
              <a:gd name="T9" fmla="*/ 468 h 1286"/>
              <a:gd name="T10" fmla="*/ 817 w 1286"/>
              <a:gd name="T11" fmla="*/ 468 h 1286"/>
              <a:gd name="T12" fmla="*/ 817 w 1286"/>
              <a:gd name="T13" fmla="*/ 350 h 1286"/>
              <a:gd name="T14" fmla="*/ 585 w 1286"/>
              <a:gd name="T15" fmla="*/ 350 h 1286"/>
              <a:gd name="T16" fmla="*/ 585 w 1286"/>
              <a:gd name="T17" fmla="*/ 236 h 1286"/>
              <a:gd name="T18" fmla="*/ 817 w 1286"/>
              <a:gd name="T19" fmla="*/ 236 h 1286"/>
              <a:gd name="T20" fmla="*/ 935 w 1286"/>
              <a:gd name="T21" fmla="*/ 350 h 1286"/>
              <a:gd name="T22" fmla="*/ 935 w 1286"/>
              <a:gd name="T23" fmla="*/ 468 h 1286"/>
              <a:gd name="T24" fmla="*/ 817 w 1286"/>
              <a:gd name="T25" fmla="*/ 585 h 1286"/>
              <a:gd name="T26" fmla="*/ 700 w 1286"/>
              <a:gd name="T27" fmla="*/ 585 h 1286"/>
              <a:gd name="T28" fmla="*/ 700 w 1286"/>
              <a:gd name="T29" fmla="*/ 700 h 1286"/>
              <a:gd name="T30" fmla="*/ 935 w 1286"/>
              <a:gd name="T31" fmla="*/ 700 h 1286"/>
              <a:gd name="T32" fmla="*/ 1167 w 1286"/>
              <a:gd name="T33" fmla="*/ 935 h 1286"/>
              <a:gd name="T34" fmla="*/ 1167 w 1286"/>
              <a:gd name="T35" fmla="*/ 118 h 1286"/>
              <a:gd name="T36" fmla="*/ 350 w 1286"/>
              <a:gd name="T37" fmla="*/ 118 h 1286"/>
              <a:gd name="T38" fmla="*/ 350 w 1286"/>
              <a:gd name="T39" fmla="*/ 935 h 1286"/>
              <a:gd name="T40" fmla="*/ 1167 w 1286"/>
              <a:gd name="T41" fmla="*/ 935 h 1286"/>
              <a:gd name="T42" fmla="*/ 1167 w 1286"/>
              <a:gd name="T43" fmla="*/ 0 h 1286"/>
              <a:gd name="T44" fmla="*/ 1285 w 1286"/>
              <a:gd name="T45" fmla="*/ 118 h 1286"/>
              <a:gd name="T46" fmla="*/ 1285 w 1286"/>
              <a:gd name="T47" fmla="*/ 935 h 1286"/>
              <a:gd name="T48" fmla="*/ 1167 w 1286"/>
              <a:gd name="T49" fmla="*/ 1050 h 1286"/>
              <a:gd name="T50" fmla="*/ 350 w 1286"/>
              <a:gd name="T51" fmla="*/ 1050 h 1286"/>
              <a:gd name="T52" fmla="*/ 235 w 1286"/>
              <a:gd name="T53" fmla="*/ 935 h 1286"/>
              <a:gd name="T54" fmla="*/ 235 w 1286"/>
              <a:gd name="T55" fmla="*/ 118 h 1286"/>
              <a:gd name="T56" fmla="*/ 350 w 1286"/>
              <a:gd name="T57" fmla="*/ 0 h 1286"/>
              <a:gd name="T58" fmla="*/ 1167 w 1286"/>
              <a:gd name="T59" fmla="*/ 0 h 1286"/>
              <a:gd name="T60" fmla="*/ 117 w 1286"/>
              <a:gd name="T61" fmla="*/ 235 h 1286"/>
              <a:gd name="T62" fmla="*/ 117 w 1286"/>
              <a:gd name="T63" fmla="*/ 1168 h 1286"/>
              <a:gd name="T64" fmla="*/ 1050 w 1286"/>
              <a:gd name="T65" fmla="*/ 1168 h 1286"/>
              <a:gd name="T66" fmla="*/ 1050 w 1286"/>
              <a:gd name="T67" fmla="*/ 1285 h 1286"/>
              <a:gd name="T68" fmla="*/ 117 w 1286"/>
              <a:gd name="T69" fmla="*/ 1285 h 1286"/>
              <a:gd name="T70" fmla="*/ 0 w 1286"/>
              <a:gd name="T71" fmla="*/ 1168 h 1286"/>
              <a:gd name="T72" fmla="*/ 0 w 1286"/>
              <a:gd name="T73" fmla="*/ 235 h 1286"/>
              <a:gd name="T74" fmla="*/ 117 w 1286"/>
              <a:gd name="T75" fmla="*/ 235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6" h="1286">
                <a:moveTo>
                  <a:pt x="935" y="700"/>
                </a:moveTo>
                <a:lnTo>
                  <a:pt x="935" y="818"/>
                </a:lnTo>
                <a:lnTo>
                  <a:pt x="585" y="818"/>
                </a:lnTo>
                <a:lnTo>
                  <a:pt x="585" y="585"/>
                </a:lnTo>
                <a:cubicBezTo>
                  <a:pt x="585" y="520"/>
                  <a:pt x="637" y="468"/>
                  <a:pt x="700" y="468"/>
                </a:cubicBezTo>
                <a:lnTo>
                  <a:pt x="817" y="468"/>
                </a:lnTo>
                <a:lnTo>
                  <a:pt x="817" y="350"/>
                </a:lnTo>
                <a:lnTo>
                  <a:pt x="585" y="350"/>
                </a:lnTo>
                <a:lnTo>
                  <a:pt x="585" y="236"/>
                </a:lnTo>
                <a:lnTo>
                  <a:pt x="817" y="236"/>
                </a:lnTo>
                <a:cubicBezTo>
                  <a:pt x="880" y="236"/>
                  <a:pt x="935" y="285"/>
                  <a:pt x="935" y="350"/>
                </a:cubicBezTo>
                <a:lnTo>
                  <a:pt x="935" y="468"/>
                </a:lnTo>
                <a:cubicBezTo>
                  <a:pt x="935" y="534"/>
                  <a:pt x="880" y="585"/>
                  <a:pt x="817" y="585"/>
                </a:cubicBezTo>
                <a:lnTo>
                  <a:pt x="700" y="585"/>
                </a:lnTo>
                <a:lnTo>
                  <a:pt x="700" y="700"/>
                </a:lnTo>
                <a:lnTo>
                  <a:pt x="935" y="700"/>
                </a:lnTo>
                <a:close/>
                <a:moveTo>
                  <a:pt x="1167" y="935"/>
                </a:moveTo>
                <a:lnTo>
                  <a:pt x="1167" y="118"/>
                </a:lnTo>
                <a:lnTo>
                  <a:pt x="350" y="118"/>
                </a:lnTo>
                <a:lnTo>
                  <a:pt x="350" y="935"/>
                </a:lnTo>
                <a:lnTo>
                  <a:pt x="1167" y="935"/>
                </a:lnTo>
                <a:close/>
                <a:moveTo>
                  <a:pt x="1167" y="0"/>
                </a:moveTo>
                <a:cubicBezTo>
                  <a:pt x="1230" y="0"/>
                  <a:pt x="1285" y="55"/>
                  <a:pt x="1285" y="118"/>
                </a:cubicBezTo>
                <a:lnTo>
                  <a:pt x="1285" y="935"/>
                </a:lnTo>
                <a:cubicBezTo>
                  <a:pt x="1285" y="998"/>
                  <a:pt x="1230" y="1050"/>
                  <a:pt x="1167" y="1050"/>
                </a:cubicBezTo>
                <a:lnTo>
                  <a:pt x="350" y="1050"/>
                </a:lnTo>
                <a:cubicBezTo>
                  <a:pt x="287" y="1050"/>
                  <a:pt x="235" y="998"/>
                  <a:pt x="235" y="935"/>
                </a:cubicBezTo>
                <a:lnTo>
                  <a:pt x="235" y="118"/>
                </a:lnTo>
                <a:cubicBezTo>
                  <a:pt x="235" y="55"/>
                  <a:pt x="287" y="0"/>
                  <a:pt x="350" y="0"/>
                </a:cubicBezTo>
                <a:lnTo>
                  <a:pt x="1167" y="0"/>
                </a:lnTo>
                <a:close/>
                <a:moveTo>
                  <a:pt x="117" y="235"/>
                </a:moveTo>
                <a:lnTo>
                  <a:pt x="117" y="1168"/>
                </a:lnTo>
                <a:lnTo>
                  <a:pt x="1050" y="1168"/>
                </a:lnTo>
                <a:lnTo>
                  <a:pt x="1050" y="1285"/>
                </a:lnTo>
                <a:lnTo>
                  <a:pt x="117" y="1285"/>
                </a:lnTo>
                <a:cubicBezTo>
                  <a:pt x="54" y="1285"/>
                  <a:pt x="0" y="1231"/>
                  <a:pt x="0" y="1168"/>
                </a:cubicBezTo>
                <a:lnTo>
                  <a:pt x="0" y="235"/>
                </a:lnTo>
                <a:lnTo>
                  <a:pt x="117" y="235"/>
                </a:lnTo>
                <a:close/>
              </a:path>
            </a:pathLst>
          </a:custGeom>
          <a:solidFill>
            <a:schemeClr val="tx2">
              <a:lumMod val="85000"/>
              <a:lumOff val="15000"/>
            </a:schemeClr>
          </a:solidFill>
          <a:ln>
            <a:noFill/>
          </a:ln>
          <a:effectLst/>
          <a:extLst>
            <a:ext uri="{91240B29-F687-4f45-9708-019B960494DF}">
              <a14:hiddenLine xmlns:a14="http://schemas.microsoft.com/office/drawing/2010/main" xmlns="" xmlns:lc="http://schemas.openxmlformats.org/drawingml/2006/lockedCanvas" w="9525" cap="flat">
                <a:solidFill>
                  <a:srgbClr val="808080"/>
                </a:solidFill>
                <a:bevel/>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25" name="Freeform 46">
            <a:extLst>
              <a:ext uri="{FF2B5EF4-FFF2-40B4-BE49-F238E27FC236}">
                <a16:creationId xmlns:a16="http://schemas.microsoft.com/office/drawing/2014/main" id="{92DDFD81-9C57-4B2A-8957-17E469C8FBF3}"/>
              </a:ext>
            </a:extLst>
          </p:cNvPr>
          <p:cNvSpPr>
            <a:spLocks noChangeArrowheads="1"/>
          </p:cNvSpPr>
          <p:nvPr/>
        </p:nvSpPr>
        <p:spPr bwMode="auto">
          <a:xfrm>
            <a:off x="197346" y="3264561"/>
            <a:ext cx="463550" cy="463550"/>
          </a:xfrm>
          <a:custGeom>
            <a:avLst/>
            <a:gdLst>
              <a:gd name="T0" fmla="*/ 935 w 1286"/>
              <a:gd name="T1" fmla="*/ 700 h 1286"/>
              <a:gd name="T2" fmla="*/ 818 w 1286"/>
              <a:gd name="T3" fmla="*/ 818 h 1286"/>
              <a:gd name="T4" fmla="*/ 585 w 1286"/>
              <a:gd name="T5" fmla="*/ 818 h 1286"/>
              <a:gd name="T6" fmla="*/ 585 w 1286"/>
              <a:gd name="T7" fmla="*/ 700 h 1286"/>
              <a:gd name="T8" fmla="*/ 818 w 1286"/>
              <a:gd name="T9" fmla="*/ 700 h 1286"/>
              <a:gd name="T10" fmla="*/ 818 w 1286"/>
              <a:gd name="T11" fmla="*/ 585 h 1286"/>
              <a:gd name="T12" fmla="*/ 700 w 1286"/>
              <a:gd name="T13" fmla="*/ 585 h 1286"/>
              <a:gd name="T14" fmla="*/ 700 w 1286"/>
              <a:gd name="T15" fmla="*/ 468 h 1286"/>
              <a:gd name="T16" fmla="*/ 818 w 1286"/>
              <a:gd name="T17" fmla="*/ 468 h 1286"/>
              <a:gd name="T18" fmla="*/ 818 w 1286"/>
              <a:gd name="T19" fmla="*/ 350 h 1286"/>
              <a:gd name="T20" fmla="*/ 585 w 1286"/>
              <a:gd name="T21" fmla="*/ 350 h 1286"/>
              <a:gd name="T22" fmla="*/ 585 w 1286"/>
              <a:gd name="T23" fmla="*/ 236 h 1286"/>
              <a:gd name="T24" fmla="*/ 818 w 1286"/>
              <a:gd name="T25" fmla="*/ 236 h 1286"/>
              <a:gd name="T26" fmla="*/ 935 w 1286"/>
              <a:gd name="T27" fmla="*/ 350 h 1286"/>
              <a:gd name="T28" fmla="*/ 935 w 1286"/>
              <a:gd name="T29" fmla="*/ 438 h 1286"/>
              <a:gd name="T30" fmla="*/ 848 w 1286"/>
              <a:gd name="T31" fmla="*/ 525 h 1286"/>
              <a:gd name="T32" fmla="*/ 935 w 1286"/>
              <a:gd name="T33" fmla="*/ 613 h 1286"/>
              <a:gd name="T34" fmla="*/ 935 w 1286"/>
              <a:gd name="T35" fmla="*/ 700 h 1286"/>
              <a:gd name="T36" fmla="*/ 118 w 1286"/>
              <a:gd name="T37" fmla="*/ 235 h 1286"/>
              <a:gd name="T38" fmla="*/ 118 w 1286"/>
              <a:gd name="T39" fmla="*/ 1168 h 1286"/>
              <a:gd name="T40" fmla="*/ 1050 w 1286"/>
              <a:gd name="T41" fmla="*/ 1168 h 1286"/>
              <a:gd name="T42" fmla="*/ 1050 w 1286"/>
              <a:gd name="T43" fmla="*/ 1285 h 1286"/>
              <a:gd name="T44" fmla="*/ 118 w 1286"/>
              <a:gd name="T45" fmla="*/ 1285 h 1286"/>
              <a:gd name="T46" fmla="*/ 0 w 1286"/>
              <a:gd name="T47" fmla="*/ 1168 h 1286"/>
              <a:gd name="T48" fmla="*/ 0 w 1286"/>
              <a:gd name="T49" fmla="*/ 235 h 1286"/>
              <a:gd name="T50" fmla="*/ 118 w 1286"/>
              <a:gd name="T51" fmla="*/ 235 h 1286"/>
              <a:gd name="T52" fmla="*/ 1168 w 1286"/>
              <a:gd name="T53" fmla="*/ 935 h 1286"/>
              <a:gd name="T54" fmla="*/ 1168 w 1286"/>
              <a:gd name="T55" fmla="*/ 118 h 1286"/>
              <a:gd name="T56" fmla="*/ 350 w 1286"/>
              <a:gd name="T57" fmla="*/ 118 h 1286"/>
              <a:gd name="T58" fmla="*/ 350 w 1286"/>
              <a:gd name="T59" fmla="*/ 935 h 1286"/>
              <a:gd name="T60" fmla="*/ 1168 w 1286"/>
              <a:gd name="T61" fmla="*/ 935 h 1286"/>
              <a:gd name="T62" fmla="*/ 1168 w 1286"/>
              <a:gd name="T63" fmla="*/ 0 h 1286"/>
              <a:gd name="T64" fmla="*/ 1285 w 1286"/>
              <a:gd name="T65" fmla="*/ 118 h 1286"/>
              <a:gd name="T66" fmla="*/ 1285 w 1286"/>
              <a:gd name="T67" fmla="*/ 935 h 1286"/>
              <a:gd name="T68" fmla="*/ 1168 w 1286"/>
              <a:gd name="T69" fmla="*/ 1050 h 1286"/>
              <a:gd name="T70" fmla="*/ 350 w 1286"/>
              <a:gd name="T71" fmla="*/ 1050 h 1286"/>
              <a:gd name="T72" fmla="*/ 235 w 1286"/>
              <a:gd name="T73" fmla="*/ 935 h 1286"/>
              <a:gd name="T74" fmla="*/ 235 w 1286"/>
              <a:gd name="T75" fmla="*/ 118 h 1286"/>
              <a:gd name="T76" fmla="*/ 350 w 1286"/>
              <a:gd name="T77" fmla="*/ 0 h 1286"/>
              <a:gd name="T78" fmla="*/ 1168 w 1286"/>
              <a:gd name="T79"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6" h="1286">
                <a:moveTo>
                  <a:pt x="935" y="700"/>
                </a:moveTo>
                <a:cubicBezTo>
                  <a:pt x="935" y="766"/>
                  <a:pt x="881" y="818"/>
                  <a:pt x="818" y="818"/>
                </a:cubicBezTo>
                <a:lnTo>
                  <a:pt x="585" y="818"/>
                </a:lnTo>
                <a:lnTo>
                  <a:pt x="585" y="700"/>
                </a:lnTo>
                <a:lnTo>
                  <a:pt x="818" y="700"/>
                </a:lnTo>
                <a:lnTo>
                  <a:pt x="818" y="585"/>
                </a:lnTo>
                <a:lnTo>
                  <a:pt x="700" y="585"/>
                </a:lnTo>
                <a:lnTo>
                  <a:pt x="700" y="468"/>
                </a:lnTo>
                <a:lnTo>
                  <a:pt x="818" y="468"/>
                </a:lnTo>
                <a:lnTo>
                  <a:pt x="818" y="350"/>
                </a:lnTo>
                <a:lnTo>
                  <a:pt x="585" y="350"/>
                </a:lnTo>
                <a:lnTo>
                  <a:pt x="585" y="236"/>
                </a:lnTo>
                <a:lnTo>
                  <a:pt x="818" y="236"/>
                </a:lnTo>
                <a:cubicBezTo>
                  <a:pt x="881" y="236"/>
                  <a:pt x="935" y="285"/>
                  <a:pt x="935" y="350"/>
                </a:cubicBezTo>
                <a:lnTo>
                  <a:pt x="935" y="438"/>
                </a:lnTo>
                <a:cubicBezTo>
                  <a:pt x="935" y="487"/>
                  <a:pt x="897" y="525"/>
                  <a:pt x="848" y="525"/>
                </a:cubicBezTo>
                <a:cubicBezTo>
                  <a:pt x="897" y="525"/>
                  <a:pt x="935" y="564"/>
                  <a:pt x="935" y="613"/>
                </a:cubicBezTo>
                <a:lnTo>
                  <a:pt x="935" y="700"/>
                </a:lnTo>
                <a:close/>
                <a:moveTo>
                  <a:pt x="118" y="235"/>
                </a:moveTo>
                <a:lnTo>
                  <a:pt x="118" y="1168"/>
                </a:lnTo>
                <a:lnTo>
                  <a:pt x="1050" y="1168"/>
                </a:lnTo>
                <a:lnTo>
                  <a:pt x="1050" y="1285"/>
                </a:lnTo>
                <a:lnTo>
                  <a:pt x="118" y="1285"/>
                </a:lnTo>
                <a:cubicBezTo>
                  <a:pt x="55" y="1285"/>
                  <a:pt x="0" y="1231"/>
                  <a:pt x="0" y="1168"/>
                </a:cubicBezTo>
                <a:lnTo>
                  <a:pt x="0" y="235"/>
                </a:lnTo>
                <a:lnTo>
                  <a:pt x="118" y="235"/>
                </a:lnTo>
                <a:close/>
                <a:moveTo>
                  <a:pt x="1168" y="935"/>
                </a:moveTo>
                <a:lnTo>
                  <a:pt x="1168" y="118"/>
                </a:lnTo>
                <a:lnTo>
                  <a:pt x="350" y="118"/>
                </a:lnTo>
                <a:lnTo>
                  <a:pt x="350" y="935"/>
                </a:lnTo>
                <a:lnTo>
                  <a:pt x="1168" y="935"/>
                </a:lnTo>
                <a:close/>
                <a:moveTo>
                  <a:pt x="1168" y="0"/>
                </a:moveTo>
                <a:cubicBezTo>
                  <a:pt x="1231" y="0"/>
                  <a:pt x="1285" y="55"/>
                  <a:pt x="1285" y="118"/>
                </a:cubicBezTo>
                <a:lnTo>
                  <a:pt x="1285" y="935"/>
                </a:lnTo>
                <a:cubicBezTo>
                  <a:pt x="1285" y="998"/>
                  <a:pt x="1231" y="1050"/>
                  <a:pt x="1168" y="1050"/>
                </a:cubicBezTo>
                <a:lnTo>
                  <a:pt x="350" y="1050"/>
                </a:lnTo>
                <a:cubicBezTo>
                  <a:pt x="287" y="1050"/>
                  <a:pt x="235" y="998"/>
                  <a:pt x="235" y="935"/>
                </a:cubicBezTo>
                <a:lnTo>
                  <a:pt x="235" y="118"/>
                </a:lnTo>
                <a:cubicBezTo>
                  <a:pt x="235" y="55"/>
                  <a:pt x="287" y="0"/>
                  <a:pt x="350" y="0"/>
                </a:cubicBezTo>
                <a:lnTo>
                  <a:pt x="1168" y="0"/>
                </a:lnTo>
                <a:close/>
              </a:path>
            </a:pathLst>
          </a:custGeom>
          <a:solidFill>
            <a:schemeClr val="tx2">
              <a:lumMod val="85000"/>
              <a:lumOff val="15000"/>
            </a:schemeClr>
          </a:solidFill>
          <a:ln>
            <a:noFill/>
          </a:ln>
          <a:effectLst/>
          <a:extLst>
            <a:ext uri="{91240B29-F687-4f45-9708-019B960494DF}">
              <a14:hiddenLine xmlns:a14="http://schemas.microsoft.com/office/drawing/2010/main" xmlns="" xmlns:lc="http://schemas.openxmlformats.org/drawingml/2006/lockedCanvas" w="9525" cap="flat">
                <a:solidFill>
                  <a:srgbClr val="808080"/>
                </a:solidFill>
                <a:bevel/>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26" name="Freeform 45">
            <a:extLst>
              <a:ext uri="{FF2B5EF4-FFF2-40B4-BE49-F238E27FC236}">
                <a16:creationId xmlns:a16="http://schemas.microsoft.com/office/drawing/2014/main" id="{305D4720-D2D3-4321-BE5A-32AAA8EBFCAE}"/>
              </a:ext>
            </a:extLst>
          </p:cNvPr>
          <p:cNvSpPr>
            <a:spLocks noChangeArrowheads="1"/>
          </p:cNvSpPr>
          <p:nvPr/>
        </p:nvSpPr>
        <p:spPr bwMode="auto">
          <a:xfrm>
            <a:off x="197822" y="4044670"/>
            <a:ext cx="463550" cy="463550"/>
          </a:xfrm>
          <a:custGeom>
            <a:avLst/>
            <a:gdLst>
              <a:gd name="T0" fmla="*/ 1167 w 1286"/>
              <a:gd name="T1" fmla="*/ 935 h 1286"/>
              <a:gd name="T2" fmla="*/ 1167 w 1286"/>
              <a:gd name="T3" fmla="*/ 118 h 1286"/>
              <a:gd name="T4" fmla="*/ 350 w 1286"/>
              <a:gd name="T5" fmla="*/ 118 h 1286"/>
              <a:gd name="T6" fmla="*/ 350 w 1286"/>
              <a:gd name="T7" fmla="*/ 935 h 1286"/>
              <a:gd name="T8" fmla="*/ 1167 w 1286"/>
              <a:gd name="T9" fmla="*/ 935 h 1286"/>
              <a:gd name="T10" fmla="*/ 1167 w 1286"/>
              <a:gd name="T11" fmla="*/ 0 h 1286"/>
              <a:gd name="T12" fmla="*/ 1285 w 1286"/>
              <a:gd name="T13" fmla="*/ 118 h 1286"/>
              <a:gd name="T14" fmla="*/ 1285 w 1286"/>
              <a:gd name="T15" fmla="*/ 935 h 1286"/>
              <a:gd name="T16" fmla="*/ 1167 w 1286"/>
              <a:gd name="T17" fmla="*/ 1050 h 1286"/>
              <a:gd name="T18" fmla="*/ 350 w 1286"/>
              <a:gd name="T19" fmla="*/ 1050 h 1286"/>
              <a:gd name="T20" fmla="*/ 235 w 1286"/>
              <a:gd name="T21" fmla="*/ 935 h 1286"/>
              <a:gd name="T22" fmla="*/ 235 w 1286"/>
              <a:gd name="T23" fmla="*/ 118 h 1286"/>
              <a:gd name="T24" fmla="*/ 350 w 1286"/>
              <a:gd name="T25" fmla="*/ 0 h 1286"/>
              <a:gd name="T26" fmla="*/ 1167 w 1286"/>
              <a:gd name="T27" fmla="*/ 0 h 1286"/>
              <a:gd name="T28" fmla="*/ 817 w 1286"/>
              <a:gd name="T29" fmla="*/ 818 h 1286"/>
              <a:gd name="T30" fmla="*/ 817 w 1286"/>
              <a:gd name="T31" fmla="*/ 585 h 1286"/>
              <a:gd name="T32" fmla="*/ 585 w 1286"/>
              <a:gd name="T33" fmla="*/ 585 h 1286"/>
              <a:gd name="T34" fmla="*/ 585 w 1286"/>
              <a:gd name="T35" fmla="*/ 235 h 1286"/>
              <a:gd name="T36" fmla="*/ 700 w 1286"/>
              <a:gd name="T37" fmla="*/ 235 h 1286"/>
              <a:gd name="T38" fmla="*/ 700 w 1286"/>
              <a:gd name="T39" fmla="*/ 468 h 1286"/>
              <a:gd name="T40" fmla="*/ 817 w 1286"/>
              <a:gd name="T41" fmla="*/ 468 h 1286"/>
              <a:gd name="T42" fmla="*/ 817 w 1286"/>
              <a:gd name="T43" fmla="*/ 235 h 1286"/>
              <a:gd name="T44" fmla="*/ 935 w 1286"/>
              <a:gd name="T45" fmla="*/ 235 h 1286"/>
              <a:gd name="T46" fmla="*/ 935 w 1286"/>
              <a:gd name="T47" fmla="*/ 818 h 1286"/>
              <a:gd name="T48" fmla="*/ 817 w 1286"/>
              <a:gd name="T49" fmla="*/ 818 h 1286"/>
              <a:gd name="T50" fmla="*/ 117 w 1286"/>
              <a:gd name="T51" fmla="*/ 235 h 1286"/>
              <a:gd name="T52" fmla="*/ 117 w 1286"/>
              <a:gd name="T53" fmla="*/ 1168 h 1286"/>
              <a:gd name="T54" fmla="*/ 1050 w 1286"/>
              <a:gd name="T55" fmla="*/ 1168 h 1286"/>
              <a:gd name="T56" fmla="*/ 1050 w 1286"/>
              <a:gd name="T57" fmla="*/ 1285 h 1286"/>
              <a:gd name="T58" fmla="*/ 117 w 1286"/>
              <a:gd name="T59" fmla="*/ 1285 h 1286"/>
              <a:gd name="T60" fmla="*/ 0 w 1286"/>
              <a:gd name="T61" fmla="*/ 1168 h 1286"/>
              <a:gd name="T62" fmla="*/ 0 w 1286"/>
              <a:gd name="T63" fmla="*/ 235 h 1286"/>
              <a:gd name="T64" fmla="*/ 117 w 1286"/>
              <a:gd name="T65" fmla="*/ 235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6" h="1286">
                <a:moveTo>
                  <a:pt x="1167" y="935"/>
                </a:moveTo>
                <a:lnTo>
                  <a:pt x="1167" y="118"/>
                </a:lnTo>
                <a:lnTo>
                  <a:pt x="350" y="118"/>
                </a:lnTo>
                <a:lnTo>
                  <a:pt x="350" y="935"/>
                </a:lnTo>
                <a:lnTo>
                  <a:pt x="1167" y="935"/>
                </a:lnTo>
                <a:close/>
                <a:moveTo>
                  <a:pt x="1167" y="0"/>
                </a:moveTo>
                <a:cubicBezTo>
                  <a:pt x="1230" y="0"/>
                  <a:pt x="1285" y="55"/>
                  <a:pt x="1285" y="118"/>
                </a:cubicBezTo>
                <a:lnTo>
                  <a:pt x="1285" y="935"/>
                </a:lnTo>
                <a:cubicBezTo>
                  <a:pt x="1285" y="998"/>
                  <a:pt x="1230" y="1050"/>
                  <a:pt x="1167" y="1050"/>
                </a:cubicBezTo>
                <a:lnTo>
                  <a:pt x="350" y="1050"/>
                </a:lnTo>
                <a:cubicBezTo>
                  <a:pt x="287" y="1050"/>
                  <a:pt x="235" y="998"/>
                  <a:pt x="235" y="935"/>
                </a:cubicBezTo>
                <a:lnTo>
                  <a:pt x="235" y="118"/>
                </a:lnTo>
                <a:cubicBezTo>
                  <a:pt x="235" y="55"/>
                  <a:pt x="287" y="0"/>
                  <a:pt x="350" y="0"/>
                </a:cubicBezTo>
                <a:lnTo>
                  <a:pt x="1167" y="0"/>
                </a:lnTo>
                <a:close/>
                <a:moveTo>
                  <a:pt x="817" y="818"/>
                </a:moveTo>
                <a:lnTo>
                  <a:pt x="817" y="585"/>
                </a:lnTo>
                <a:lnTo>
                  <a:pt x="585" y="585"/>
                </a:lnTo>
                <a:lnTo>
                  <a:pt x="585" y="235"/>
                </a:lnTo>
                <a:lnTo>
                  <a:pt x="700" y="235"/>
                </a:lnTo>
                <a:lnTo>
                  <a:pt x="700" y="468"/>
                </a:lnTo>
                <a:lnTo>
                  <a:pt x="817" y="468"/>
                </a:lnTo>
                <a:lnTo>
                  <a:pt x="817" y="235"/>
                </a:lnTo>
                <a:lnTo>
                  <a:pt x="935" y="235"/>
                </a:lnTo>
                <a:lnTo>
                  <a:pt x="935" y="818"/>
                </a:lnTo>
                <a:lnTo>
                  <a:pt x="817" y="818"/>
                </a:lnTo>
                <a:close/>
                <a:moveTo>
                  <a:pt x="117" y="235"/>
                </a:moveTo>
                <a:lnTo>
                  <a:pt x="117" y="1168"/>
                </a:lnTo>
                <a:lnTo>
                  <a:pt x="1050" y="1168"/>
                </a:lnTo>
                <a:lnTo>
                  <a:pt x="1050" y="1285"/>
                </a:lnTo>
                <a:lnTo>
                  <a:pt x="117" y="1285"/>
                </a:lnTo>
                <a:cubicBezTo>
                  <a:pt x="54" y="1285"/>
                  <a:pt x="0" y="1231"/>
                  <a:pt x="0" y="1168"/>
                </a:cubicBezTo>
                <a:lnTo>
                  <a:pt x="0" y="235"/>
                </a:lnTo>
                <a:lnTo>
                  <a:pt x="117" y="235"/>
                </a:lnTo>
                <a:close/>
              </a:path>
            </a:pathLst>
          </a:custGeom>
          <a:solidFill>
            <a:schemeClr val="tx2">
              <a:lumMod val="85000"/>
              <a:lumOff val="15000"/>
            </a:schemeClr>
          </a:solidFill>
          <a:ln>
            <a:noFill/>
          </a:ln>
          <a:effectLst/>
          <a:extLst>
            <a:ext uri="{91240B29-F687-4f45-9708-019B960494DF}">
              <a14:hiddenLine xmlns:a14="http://schemas.microsoft.com/office/drawing/2010/main" xmlns="" xmlns:lc="http://schemas.openxmlformats.org/drawingml/2006/lockedCanvas" w="9525" cap="flat">
                <a:solidFill>
                  <a:srgbClr val="808080"/>
                </a:solidFill>
                <a:bevel/>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28" name="Freeform 44">
            <a:extLst>
              <a:ext uri="{FF2B5EF4-FFF2-40B4-BE49-F238E27FC236}">
                <a16:creationId xmlns:a16="http://schemas.microsoft.com/office/drawing/2014/main" id="{F246D07B-2226-48F5-8654-5B3216ABC283}"/>
              </a:ext>
            </a:extLst>
          </p:cNvPr>
          <p:cNvSpPr>
            <a:spLocks noChangeArrowheads="1"/>
          </p:cNvSpPr>
          <p:nvPr/>
        </p:nvSpPr>
        <p:spPr bwMode="auto">
          <a:xfrm>
            <a:off x="197346" y="4909129"/>
            <a:ext cx="463550" cy="463550"/>
          </a:xfrm>
          <a:custGeom>
            <a:avLst/>
            <a:gdLst>
              <a:gd name="T0" fmla="*/ 935 w 1286"/>
              <a:gd name="T1" fmla="*/ 700 h 1286"/>
              <a:gd name="T2" fmla="*/ 818 w 1286"/>
              <a:gd name="T3" fmla="*/ 818 h 1286"/>
              <a:gd name="T4" fmla="*/ 585 w 1286"/>
              <a:gd name="T5" fmla="*/ 818 h 1286"/>
              <a:gd name="T6" fmla="*/ 585 w 1286"/>
              <a:gd name="T7" fmla="*/ 700 h 1286"/>
              <a:gd name="T8" fmla="*/ 818 w 1286"/>
              <a:gd name="T9" fmla="*/ 700 h 1286"/>
              <a:gd name="T10" fmla="*/ 818 w 1286"/>
              <a:gd name="T11" fmla="*/ 585 h 1286"/>
              <a:gd name="T12" fmla="*/ 585 w 1286"/>
              <a:gd name="T13" fmla="*/ 585 h 1286"/>
              <a:gd name="T14" fmla="*/ 585 w 1286"/>
              <a:gd name="T15" fmla="*/ 235 h 1286"/>
              <a:gd name="T16" fmla="*/ 935 w 1286"/>
              <a:gd name="T17" fmla="*/ 235 h 1286"/>
              <a:gd name="T18" fmla="*/ 935 w 1286"/>
              <a:gd name="T19" fmla="*/ 350 h 1286"/>
              <a:gd name="T20" fmla="*/ 700 w 1286"/>
              <a:gd name="T21" fmla="*/ 350 h 1286"/>
              <a:gd name="T22" fmla="*/ 700 w 1286"/>
              <a:gd name="T23" fmla="*/ 468 h 1286"/>
              <a:gd name="T24" fmla="*/ 818 w 1286"/>
              <a:gd name="T25" fmla="*/ 468 h 1286"/>
              <a:gd name="T26" fmla="*/ 935 w 1286"/>
              <a:gd name="T27" fmla="*/ 585 h 1286"/>
              <a:gd name="T28" fmla="*/ 935 w 1286"/>
              <a:gd name="T29" fmla="*/ 700 h 1286"/>
              <a:gd name="T30" fmla="*/ 118 w 1286"/>
              <a:gd name="T31" fmla="*/ 235 h 1286"/>
              <a:gd name="T32" fmla="*/ 118 w 1286"/>
              <a:gd name="T33" fmla="*/ 1168 h 1286"/>
              <a:gd name="T34" fmla="*/ 1050 w 1286"/>
              <a:gd name="T35" fmla="*/ 1168 h 1286"/>
              <a:gd name="T36" fmla="*/ 1050 w 1286"/>
              <a:gd name="T37" fmla="*/ 1285 h 1286"/>
              <a:gd name="T38" fmla="*/ 118 w 1286"/>
              <a:gd name="T39" fmla="*/ 1285 h 1286"/>
              <a:gd name="T40" fmla="*/ 0 w 1286"/>
              <a:gd name="T41" fmla="*/ 1168 h 1286"/>
              <a:gd name="T42" fmla="*/ 0 w 1286"/>
              <a:gd name="T43" fmla="*/ 235 h 1286"/>
              <a:gd name="T44" fmla="*/ 118 w 1286"/>
              <a:gd name="T45" fmla="*/ 235 h 1286"/>
              <a:gd name="T46" fmla="*/ 1168 w 1286"/>
              <a:gd name="T47" fmla="*/ 935 h 1286"/>
              <a:gd name="T48" fmla="*/ 1168 w 1286"/>
              <a:gd name="T49" fmla="*/ 118 h 1286"/>
              <a:gd name="T50" fmla="*/ 350 w 1286"/>
              <a:gd name="T51" fmla="*/ 118 h 1286"/>
              <a:gd name="T52" fmla="*/ 350 w 1286"/>
              <a:gd name="T53" fmla="*/ 935 h 1286"/>
              <a:gd name="T54" fmla="*/ 1168 w 1286"/>
              <a:gd name="T55" fmla="*/ 935 h 1286"/>
              <a:gd name="T56" fmla="*/ 1168 w 1286"/>
              <a:gd name="T57" fmla="*/ 0 h 1286"/>
              <a:gd name="T58" fmla="*/ 1285 w 1286"/>
              <a:gd name="T59" fmla="*/ 118 h 1286"/>
              <a:gd name="T60" fmla="*/ 1285 w 1286"/>
              <a:gd name="T61" fmla="*/ 935 h 1286"/>
              <a:gd name="T62" fmla="*/ 1168 w 1286"/>
              <a:gd name="T63" fmla="*/ 1050 h 1286"/>
              <a:gd name="T64" fmla="*/ 350 w 1286"/>
              <a:gd name="T65" fmla="*/ 1050 h 1286"/>
              <a:gd name="T66" fmla="*/ 235 w 1286"/>
              <a:gd name="T67" fmla="*/ 935 h 1286"/>
              <a:gd name="T68" fmla="*/ 235 w 1286"/>
              <a:gd name="T69" fmla="*/ 118 h 1286"/>
              <a:gd name="T70" fmla="*/ 350 w 1286"/>
              <a:gd name="T71" fmla="*/ 0 h 1286"/>
              <a:gd name="T72" fmla="*/ 1168 w 1286"/>
              <a:gd name="T73"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6" h="1286">
                <a:moveTo>
                  <a:pt x="935" y="700"/>
                </a:moveTo>
                <a:cubicBezTo>
                  <a:pt x="935" y="766"/>
                  <a:pt x="880" y="818"/>
                  <a:pt x="818" y="818"/>
                </a:cubicBezTo>
                <a:lnTo>
                  <a:pt x="585" y="818"/>
                </a:lnTo>
                <a:lnTo>
                  <a:pt x="585" y="700"/>
                </a:lnTo>
                <a:lnTo>
                  <a:pt x="818" y="700"/>
                </a:lnTo>
                <a:lnTo>
                  <a:pt x="818" y="585"/>
                </a:lnTo>
                <a:lnTo>
                  <a:pt x="585" y="585"/>
                </a:lnTo>
                <a:lnTo>
                  <a:pt x="585" y="235"/>
                </a:lnTo>
                <a:lnTo>
                  <a:pt x="935" y="235"/>
                </a:lnTo>
                <a:lnTo>
                  <a:pt x="935" y="350"/>
                </a:lnTo>
                <a:lnTo>
                  <a:pt x="700" y="350"/>
                </a:lnTo>
                <a:lnTo>
                  <a:pt x="700" y="468"/>
                </a:lnTo>
                <a:lnTo>
                  <a:pt x="818" y="468"/>
                </a:lnTo>
                <a:cubicBezTo>
                  <a:pt x="880" y="468"/>
                  <a:pt x="935" y="520"/>
                  <a:pt x="935" y="585"/>
                </a:cubicBezTo>
                <a:lnTo>
                  <a:pt x="935" y="700"/>
                </a:lnTo>
                <a:close/>
                <a:moveTo>
                  <a:pt x="118" y="235"/>
                </a:moveTo>
                <a:lnTo>
                  <a:pt x="118" y="1168"/>
                </a:lnTo>
                <a:lnTo>
                  <a:pt x="1050" y="1168"/>
                </a:lnTo>
                <a:lnTo>
                  <a:pt x="1050" y="1285"/>
                </a:lnTo>
                <a:lnTo>
                  <a:pt x="118" y="1285"/>
                </a:lnTo>
                <a:cubicBezTo>
                  <a:pt x="55" y="1285"/>
                  <a:pt x="0" y="1231"/>
                  <a:pt x="0" y="1168"/>
                </a:cubicBezTo>
                <a:lnTo>
                  <a:pt x="0" y="235"/>
                </a:lnTo>
                <a:lnTo>
                  <a:pt x="118" y="235"/>
                </a:lnTo>
                <a:close/>
                <a:moveTo>
                  <a:pt x="1168" y="935"/>
                </a:moveTo>
                <a:lnTo>
                  <a:pt x="1168" y="118"/>
                </a:lnTo>
                <a:lnTo>
                  <a:pt x="350" y="118"/>
                </a:lnTo>
                <a:lnTo>
                  <a:pt x="350" y="935"/>
                </a:lnTo>
                <a:lnTo>
                  <a:pt x="1168" y="935"/>
                </a:lnTo>
                <a:close/>
                <a:moveTo>
                  <a:pt x="1168" y="0"/>
                </a:moveTo>
                <a:cubicBezTo>
                  <a:pt x="1230" y="0"/>
                  <a:pt x="1285" y="55"/>
                  <a:pt x="1285" y="118"/>
                </a:cubicBezTo>
                <a:lnTo>
                  <a:pt x="1285" y="935"/>
                </a:lnTo>
                <a:cubicBezTo>
                  <a:pt x="1285" y="998"/>
                  <a:pt x="1230" y="1050"/>
                  <a:pt x="1168" y="1050"/>
                </a:cubicBezTo>
                <a:lnTo>
                  <a:pt x="350" y="1050"/>
                </a:lnTo>
                <a:cubicBezTo>
                  <a:pt x="287" y="1050"/>
                  <a:pt x="235" y="998"/>
                  <a:pt x="235" y="935"/>
                </a:cubicBezTo>
                <a:lnTo>
                  <a:pt x="235" y="118"/>
                </a:lnTo>
                <a:cubicBezTo>
                  <a:pt x="235" y="55"/>
                  <a:pt x="287" y="0"/>
                  <a:pt x="350" y="0"/>
                </a:cubicBezTo>
                <a:lnTo>
                  <a:pt x="1168" y="0"/>
                </a:lnTo>
                <a:close/>
              </a:path>
            </a:pathLst>
          </a:custGeom>
          <a:solidFill>
            <a:schemeClr val="tx2">
              <a:lumMod val="85000"/>
              <a:lumOff val="15000"/>
            </a:schemeClr>
          </a:solidFill>
          <a:ln>
            <a:noFill/>
          </a:ln>
          <a:effectLst/>
          <a:extLst>
            <a:ext uri="{91240B29-F687-4f45-9708-019B960494DF}">
              <a14:hiddenLine xmlns:a14="http://schemas.microsoft.com/office/drawing/2010/main" xmlns="" xmlns:lc="http://schemas.openxmlformats.org/drawingml/2006/lockedCanvas" w="9525" cap="flat">
                <a:solidFill>
                  <a:srgbClr val="808080"/>
                </a:solidFill>
                <a:bevel/>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29" name="Freeform 43">
            <a:extLst>
              <a:ext uri="{FF2B5EF4-FFF2-40B4-BE49-F238E27FC236}">
                <a16:creationId xmlns:a16="http://schemas.microsoft.com/office/drawing/2014/main" id="{3C2F3F8C-D697-407B-B0DA-90FF9C4EE555}"/>
              </a:ext>
            </a:extLst>
          </p:cNvPr>
          <p:cNvSpPr>
            <a:spLocks noChangeArrowheads="1"/>
          </p:cNvSpPr>
          <p:nvPr/>
        </p:nvSpPr>
        <p:spPr bwMode="auto">
          <a:xfrm>
            <a:off x="197346" y="5759984"/>
            <a:ext cx="463550" cy="463550"/>
          </a:xfrm>
          <a:custGeom>
            <a:avLst/>
            <a:gdLst>
              <a:gd name="T0" fmla="*/ 700 w 1287"/>
              <a:gd name="T1" fmla="*/ 585 h 1286"/>
              <a:gd name="T2" fmla="*/ 700 w 1287"/>
              <a:gd name="T3" fmla="*/ 700 h 1286"/>
              <a:gd name="T4" fmla="*/ 818 w 1287"/>
              <a:gd name="T5" fmla="*/ 700 h 1286"/>
              <a:gd name="T6" fmla="*/ 818 w 1287"/>
              <a:gd name="T7" fmla="*/ 585 h 1286"/>
              <a:gd name="T8" fmla="*/ 700 w 1287"/>
              <a:gd name="T9" fmla="*/ 585 h 1286"/>
              <a:gd name="T10" fmla="*/ 700 w 1287"/>
              <a:gd name="T11" fmla="*/ 818 h 1286"/>
              <a:gd name="T12" fmla="*/ 586 w 1287"/>
              <a:gd name="T13" fmla="*/ 700 h 1286"/>
              <a:gd name="T14" fmla="*/ 586 w 1287"/>
              <a:gd name="T15" fmla="*/ 350 h 1286"/>
              <a:gd name="T16" fmla="*/ 700 w 1287"/>
              <a:gd name="T17" fmla="*/ 235 h 1286"/>
              <a:gd name="T18" fmla="*/ 936 w 1287"/>
              <a:gd name="T19" fmla="*/ 235 h 1286"/>
              <a:gd name="T20" fmla="*/ 936 w 1287"/>
              <a:gd name="T21" fmla="*/ 350 h 1286"/>
              <a:gd name="T22" fmla="*/ 700 w 1287"/>
              <a:gd name="T23" fmla="*/ 350 h 1286"/>
              <a:gd name="T24" fmla="*/ 700 w 1287"/>
              <a:gd name="T25" fmla="*/ 468 h 1286"/>
              <a:gd name="T26" fmla="*/ 818 w 1287"/>
              <a:gd name="T27" fmla="*/ 468 h 1286"/>
              <a:gd name="T28" fmla="*/ 936 w 1287"/>
              <a:gd name="T29" fmla="*/ 585 h 1286"/>
              <a:gd name="T30" fmla="*/ 936 w 1287"/>
              <a:gd name="T31" fmla="*/ 700 h 1286"/>
              <a:gd name="T32" fmla="*/ 818 w 1287"/>
              <a:gd name="T33" fmla="*/ 818 h 1286"/>
              <a:gd name="T34" fmla="*/ 700 w 1287"/>
              <a:gd name="T35" fmla="*/ 818 h 1286"/>
              <a:gd name="T36" fmla="*/ 1168 w 1287"/>
              <a:gd name="T37" fmla="*/ 935 h 1286"/>
              <a:gd name="T38" fmla="*/ 1168 w 1287"/>
              <a:gd name="T39" fmla="*/ 118 h 1286"/>
              <a:gd name="T40" fmla="*/ 350 w 1287"/>
              <a:gd name="T41" fmla="*/ 118 h 1286"/>
              <a:gd name="T42" fmla="*/ 350 w 1287"/>
              <a:gd name="T43" fmla="*/ 935 h 1286"/>
              <a:gd name="T44" fmla="*/ 1168 w 1287"/>
              <a:gd name="T45" fmla="*/ 935 h 1286"/>
              <a:gd name="T46" fmla="*/ 1168 w 1287"/>
              <a:gd name="T47" fmla="*/ 0 h 1286"/>
              <a:gd name="T48" fmla="*/ 1286 w 1287"/>
              <a:gd name="T49" fmla="*/ 118 h 1286"/>
              <a:gd name="T50" fmla="*/ 1286 w 1287"/>
              <a:gd name="T51" fmla="*/ 935 h 1286"/>
              <a:gd name="T52" fmla="*/ 1168 w 1287"/>
              <a:gd name="T53" fmla="*/ 1050 h 1286"/>
              <a:gd name="T54" fmla="*/ 350 w 1287"/>
              <a:gd name="T55" fmla="*/ 1050 h 1286"/>
              <a:gd name="T56" fmla="*/ 236 w 1287"/>
              <a:gd name="T57" fmla="*/ 935 h 1286"/>
              <a:gd name="T58" fmla="*/ 236 w 1287"/>
              <a:gd name="T59" fmla="*/ 118 h 1286"/>
              <a:gd name="T60" fmla="*/ 350 w 1287"/>
              <a:gd name="T61" fmla="*/ 0 h 1286"/>
              <a:gd name="T62" fmla="*/ 1168 w 1287"/>
              <a:gd name="T63" fmla="*/ 0 h 1286"/>
              <a:gd name="T64" fmla="*/ 118 w 1287"/>
              <a:gd name="T65" fmla="*/ 235 h 1286"/>
              <a:gd name="T66" fmla="*/ 118 w 1287"/>
              <a:gd name="T67" fmla="*/ 1168 h 1286"/>
              <a:gd name="T68" fmla="*/ 1050 w 1287"/>
              <a:gd name="T69" fmla="*/ 1168 h 1286"/>
              <a:gd name="T70" fmla="*/ 1050 w 1287"/>
              <a:gd name="T71" fmla="*/ 1285 h 1286"/>
              <a:gd name="T72" fmla="*/ 118 w 1287"/>
              <a:gd name="T73" fmla="*/ 1285 h 1286"/>
              <a:gd name="T74" fmla="*/ 0 w 1287"/>
              <a:gd name="T75" fmla="*/ 1168 h 1286"/>
              <a:gd name="T76" fmla="*/ 0 w 1287"/>
              <a:gd name="T77" fmla="*/ 235 h 1286"/>
              <a:gd name="T78" fmla="*/ 118 w 1287"/>
              <a:gd name="T79" fmla="*/ 235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7" h="1286">
                <a:moveTo>
                  <a:pt x="700" y="585"/>
                </a:moveTo>
                <a:lnTo>
                  <a:pt x="700" y="700"/>
                </a:lnTo>
                <a:lnTo>
                  <a:pt x="818" y="700"/>
                </a:lnTo>
                <a:lnTo>
                  <a:pt x="818" y="585"/>
                </a:lnTo>
                <a:lnTo>
                  <a:pt x="700" y="585"/>
                </a:lnTo>
                <a:close/>
                <a:moveTo>
                  <a:pt x="700" y="818"/>
                </a:moveTo>
                <a:cubicBezTo>
                  <a:pt x="638" y="818"/>
                  <a:pt x="586" y="766"/>
                  <a:pt x="586" y="700"/>
                </a:cubicBezTo>
                <a:lnTo>
                  <a:pt x="586" y="350"/>
                </a:lnTo>
                <a:cubicBezTo>
                  <a:pt x="586" y="285"/>
                  <a:pt x="638" y="235"/>
                  <a:pt x="700" y="235"/>
                </a:cubicBezTo>
                <a:lnTo>
                  <a:pt x="936" y="235"/>
                </a:lnTo>
                <a:lnTo>
                  <a:pt x="936" y="350"/>
                </a:lnTo>
                <a:lnTo>
                  <a:pt x="700" y="350"/>
                </a:lnTo>
                <a:lnTo>
                  <a:pt x="700" y="468"/>
                </a:lnTo>
                <a:lnTo>
                  <a:pt x="818" y="468"/>
                </a:lnTo>
                <a:cubicBezTo>
                  <a:pt x="881" y="468"/>
                  <a:pt x="936" y="520"/>
                  <a:pt x="936" y="585"/>
                </a:cubicBezTo>
                <a:lnTo>
                  <a:pt x="936" y="700"/>
                </a:lnTo>
                <a:cubicBezTo>
                  <a:pt x="936" y="766"/>
                  <a:pt x="881" y="818"/>
                  <a:pt x="818" y="818"/>
                </a:cubicBezTo>
                <a:lnTo>
                  <a:pt x="700" y="818"/>
                </a:lnTo>
                <a:close/>
                <a:moveTo>
                  <a:pt x="1168" y="935"/>
                </a:moveTo>
                <a:lnTo>
                  <a:pt x="1168" y="118"/>
                </a:lnTo>
                <a:lnTo>
                  <a:pt x="350" y="118"/>
                </a:lnTo>
                <a:lnTo>
                  <a:pt x="350" y="935"/>
                </a:lnTo>
                <a:lnTo>
                  <a:pt x="1168" y="935"/>
                </a:lnTo>
                <a:close/>
                <a:moveTo>
                  <a:pt x="1168" y="0"/>
                </a:moveTo>
                <a:cubicBezTo>
                  <a:pt x="1231" y="0"/>
                  <a:pt x="1286" y="55"/>
                  <a:pt x="1286" y="118"/>
                </a:cubicBezTo>
                <a:lnTo>
                  <a:pt x="1286" y="935"/>
                </a:lnTo>
                <a:cubicBezTo>
                  <a:pt x="1286" y="998"/>
                  <a:pt x="1231" y="1050"/>
                  <a:pt x="1168" y="1050"/>
                </a:cubicBezTo>
                <a:lnTo>
                  <a:pt x="350" y="1050"/>
                </a:lnTo>
                <a:cubicBezTo>
                  <a:pt x="288" y="1050"/>
                  <a:pt x="236" y="998"/>
                  <a:pt x="236" y="935"/>
                </a:cubicBezTo>
                <a:lnTo>
                  <a:pt x="236" y="118"/>
                </a:lnTo>
                <a:cubicBezTo>
                  <a:pt x="236" y="55"/>
                  <a:pt x="288" y="0"/>
                  <a:pt x="350" y="0"/>
                </a:cubicBezTo>
                <a:lnTo>
                  <a:pt x="1168" y="0"/>
                </a:lnTo>
                <a:close/>
                <a:moveTo>
                  <a:pt x="118" y="235"/>
                </a:moveTo>
                <a:lnTo>
                  <a:pt x="118" y="1168"/>
                </a:lnTo>
                <a:lnTo>
                  <a:pt x="1050" y="1168"/>
                </a:lnTo>
                <a:lnTo>
                  <a:pt x="1050" y="1285"/>
                </a:lnTo>
                <a:lnTo>
                  <a:pt x="118" y="1285"/>
                </a:lnTo>
                <a:cubicBezTo>
                  <a:pt x="55" y="1285"/>
                  <a:pt x="0" y="1231"/>
                  <a:pt x="0" y="1168"/>
                </a:cubicBezTo>
                <a:lnTo>
                  <a:pt x="0" y="235"/>
                </a:lnTo>
                <a:lnTo>
                  <a:pt x="118" y="235"/>
                </a:lnTo>
                <a:close/>
              </a:path>
            </a:pathLst>
          </a:custGeom>
          <a:solidFill>
            <a:schemeClr val="tx2">
              <a:lumMod val="85000"/>
              <a:lumOff val="15000"/>
            </a:schemeClr>
          </a:solidFill>
          <a:ln>
            <a:noFill/>
          </a:ln>
          <a:effectLst/>
          <a:extLst>
            <a:ext uri="{91240B29-F687-4f45-9708-019B960494DF}">
              <a14:hiddenLine xmlns:a14="http://schemas.microsoft.com/office/drawing/2010/main" xmlns="" xmlns:lc="http://schemas.openxmlformats.org/drawingml/2006/lockedCanvas" w="9525" cap="flat">
                <a:solidFill>
                  <a:srgbClr val="808080"/>
                </a:solidFill>
                <a:bevel/>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84464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5" grpId="0"/>
      <p:bldP spid="46" grpId="0"/>
      <p:bldP spid="18" grpId="0"/>
      <p:bldP spid="22" grpId="0"/>
      <p:bldP spid="24" grpId="0" animBg="1"/>
      <p:bldP spid="25" grpId="0" animBg="1"/>
      <p:bldP spid="26"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CAC19-9397-4A3F-A635-45B5FF88B5BD}"/>
              </a:ext>
            </a:extLst>
          </p:cNvPr>
          <p:cNvSpPr/>
          <p:nvPr/>
        </p:nvSpPr>
        <p:spPr>
          <a:xfrm>
            <a:off x="0" y="2188029"/>
            <a:ext cx="12192000" cy="4669971"/>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9C4C98D-5E1F-4A9E-BC8E-3CCFA5492D18}"/>
              </a:ext>
            </a:extLst>
          </p:cNvPr>
          <p:cNvSpPr txBox="1"/>
          <p:nvPr/>
        </p:nvSpPr>
        <p:spPr>
          <a:xfrm>
            <a:off x="-1188905" y="674515"/>
            <a:ext cx="7940411"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Create the Dynamic Column</a:t>
            </a:r>
          </a:p>
        </p:txBody>
      </p:sp>
      <p:sp>
        <p:nvSpPr>
          <p:cNvPr id="16" name="TextBox 15">
            <a:extLst>
              <a:ext uri="{FF2B5EF4-FFF2-40B4-BE49-F238E27FC236}">
                <a16:creationId xmlns:a16="http://schemas.microsoft.com/office/drawing/2014/main" id="{0F19CF30-DEF3-4EF2-B343-55B20BFDADEB}"/>
              </a:ext>
            </a:extLst>
          </p:cNvPr>
          <p:cNvSpPr txBox="1"/>
          <p:nvPr/>
        </p:nvSpPr>
        <p:spPr>
          <a:xfrm>
            <a:off x="0" y="2457848"/>
            <a:ext cx="4760709" cy="307777"/>
          </a:xfrm>
          <a:prstGeom prst="rect">
            <a:avLst/>
          </a:prstGeom>
          <a:noFill/>
        </p:spPr>
        <p:txBody>
          <a:bodyPr wrap="square" lIns="0" tIns="0" rIns="0" bIns="0" rtlCol="0">
            <a:spAutoFit/>
          </a:bodyPr>
          <a:lstStyle/>
          <a:p>
            <a:r>
              <a:rPr lang="en-US" sz="2000" dirty="0">
                <a:solidFill>
                  <a:schemeClr val="accent5"/>
                </a:solidFill>
                <a:latin typeface="Bahnschrift Light" panose="020B0502040204020203" pitchFamily="34" charset="0"/>
                <a:ea typeface="Roboto Slab" pitchFamily="2" charset="0"/>
                <a:cs typeface="Lato" charset="0"/>
              </a:rPr>
              <a:t>The Calculated Column</a:t>
            </a:r>
          </a:p>
        </p:txBody>
      </p:sp>
      <p:sp>
        <p:nvSpPr>
          <p:cNvPr id="3" name="Rectangle 2">
            <a:extLst>
              <a:ext uri="{FF2B5EF4-FFF2-40B4-BE49-F238E27FC236}">
                <a16:creationId xmlns:a16="http://schemas.microsoft.com/office/drawing/2014/main" id="{25DD019B-62C7-4B06-8D3B-3CDCDBA48850}"/>
              </a:ext>
            </a:extLst>
          </p:cNvPr>
          <p:cNvSpPr/>
          <p:nvPr/>
        </p:nvSpPr>
        <p:spPr>
          <a:xfrm>
            <a:off x="46594" y="2847813"/>
            <a:ext cx="12081340" cy="4278094"/>
          </a:xfrm>
          <a:prstGeom prst="rect">
            <a:avLst/>
          </a:prstGeom>
        </p:spPr>
        <p:txBody>
          <a:bodyPr wrap="square">
            <a:spAutoFit/>
          </a:bodyPr>
          <a:lstStyle/>
          <a:p>
            <a:r>
              <a:rPr lang="en-US" sz="1600" dirty="0">
                <a:solidFill>
                  <a:schemeClr val="bg1"/>
                </a:solidFill>
              </a:rPr>
              <a:t>Dynamic Column = </a:t>
            </a:r>
            <a:br>
              <a:rPr lang="en-US" sz="1600" dirty="0">
                <a:solidFill>
                  <a:schemeClr val="bg1"/>
                </a:solidFill>
              </a:rPr>
            </a:br>
            <a:r>
              <a:rPr lang="en-US" sz="1600" dirty="0">
                <a:solidFill>
                  <a:schemeClr val="accent5"/>
                </a:solidFill>
              </a:rPr>
              <a:t>/* Each value represents a slicer value and looks up a related dimension to use </a:t>
            </a:r>
          </a:p>
          <a:p>
            <a:r>
              <a:rPr lang="en-US" sz="1600" dirty="0">
                <a:solidFill>
                  <a:schemeClr val="accent5"/>
                </a:solidFill>
              </a:rPr>
              <a:t>    You MUST include a row for each value you want included in your visualizations.*/</a:t>
            </a:r>
            <a:br>
              <a:rPr lang="en-US" sz="1600" dirty="0">
                <a:solidFill>
                  <a:schemeClr val="bg1"/>
                </a:solidFill>
              </a:rPr>
            </a:br>
            <a:r>
              <a:rPr lang="en-US" sz="1600" dirty="0">
                <a:solidFill>
                  <a:schemeClr val="bg1"/>
                </a:solidFill>
              </a:rPr>
              <a:t>SWITCH (</a:t>
            </a:r>
            <a:br>
              <a:rPr lang="en-US" sz="1600" dirty="0">
                <a:solidFill>
                  <a:schemeClr val="bg1"/>
                </a:solidFill>
              </a:rPr>
            </a:br>
            <a:r>
              <a:rPr lang="en-US" sz="1600" dirty="0">
                <a:solidFill>
                  <a:schemeClr val="bg1"/>
                </a:solidFill>
              </a:rPr>
              <a:t>    FIRSTNONBLANK ( 'Dimensions'[Attribute], 1 ),</a:t>
            </a:r>
            <a:br>
              <a:rPr lang="en-US" sz="1600" dirty="0">
                <a:solidFill>
                  <a:schemeClr val="bg1"/>
                </a:solidFill>
              </a:rPr>
            </a:br>
            <a:r>
              <a:rPr lang="en-US" sz="1600" dirty="0">
                <a:solidFill>
                  <a:schemeClr val="bg1"/>
                </a:solidFill>
              </a:rPr>
              <a:t>    "Category", RELATED ( 'Category'[Category Name] ),</a:t>
            </a:r>
            <a:br>
              <a:rPr lang="en-US" sz="1600" dirty="0">
                <a:solidFill>
                  <a:schemeClr val="bg1"/>
                </a:solidFill>
              </a:rPr>
            </a:br>
            <a:r>
              <a:rPr lang="en-US" sz="1600" dirty="0">
                <a:solidFill>
                  <a:schemeClr val="bg1"/>
                </a:solidFill>
              </a:rPr>
              <a:t>    "Store Number", RELATED ( 'Stores'[Store Name] ),</a:t>
            </a:r>
            <a:br>
              <a:rPr lang="en-US" sz="1600" dirty="0">
                <a:solidFill>
                  <a:schemeClr val="bg1"/>
                </a:solidFill>
              </a:rPr>
            </a:br>
            <a:r>
              <a:rPr lang="en-US" sz="1600" dirty="0">
                <a:solidFill>
                  <a:schemeClr val="bg1"/>
                </a:solidFill>
              </a:rPr>
              <a:t>    "Item Number", RELATED ( 'Items'[Item Description] ),</a:t>
            </a:r>
            <a:br>
              <a:rPr lang="en-US" sz="1600" dirty="0">
                <a:solidFill>
                  <a:schemeClr val="bg1"/>
                </a:solidFill>
              </a:rPr>
            </a:br>
            <a:r>
              <a:rPr lang="en-US" sz="1600" dirty="0">
                <a:solidFill>
                  <a:schemeClr val="bg1"/>
                </a:solidFill>
              </a:rPr>
              <a:t>    "Vendor Number", RELATED ( Vendor[Vendor Name] ),</a:t>
            </a:r>
            <a:br>
              <a:rPr lang="en-US" sz="1600" dirty="0">
                <a:solidFill>
                  <a:schemeClr val="bg1"/>
                </a:solidFill>
              </a:rPr>
            </a:br>
            <a:r>
              <a:rPr lang="en-US" sz="1600" dirty="0">
                <a:solidFill>
                  <a:schemeClr val="bg1"/>
                </a:solidFill>
              </a:rPr>
              <a:t>    "City", RELATED ( 'Stores'[City] ),</a:t>
            </a:r>
            <a:br>
              <a:rPr lang="en-US" sz="1600" dirty="0">
                <a:solidFill>
                  <a:schemeClr val="bg1"/>
                </a:solidFill>
              </a:rPr>
            </a:br>
            <a:r>
              <a:rPr lang="en-US" sz="1600" dirty="0">
                <a:solidFill>
                  <a:schemeClr val="bg1"/>
                </a:solidFill>
              </a:rPr>
              <a:t>    "County", RELATED ( 'Stores'[County] ),</a:t>
            </a:r>
            <a:br>
              <a:rPr lang="en-US" sz="1600" dirty="0">
                <a:solidFill>
                  <a:schemeClr val="bg1"/>
                </a:solidFill>
              </a:rPr>
            </a:br>
            <a:r>
              <a:rPr lang="en-US" sz="1600" dirty="0">
                <a:solidFill>
                  <a:schemeClr val="bg1"/>
                </a:solidFill>
              </a:rPr>
              <a:t>    "Combined Store Info", RELATED ( Stores[Store Name] ) &amp; ", "</a:t>
            </a:r>
            <a:br>
              <a:rPr lang="en-US" sz="1600" dirty="0">
                <a:solidFill>
                  <a:schemeClr val="bg1"/>
                </a:solidFill>
              </a:rPr>
            </a:br>
            <a:r>
              <a:rPr lang="en-US" sz="1600" dirty="0">
                <a:solidFill>
                  <a:schemeClr val="bg1"/>
                </a:solidFill>
              </a:rPr>
              <a:t>        &amp; RELATED ( Stores[City] ) &amp; ", "</a:t>
            </a:r>
            <a:br>
              <a:rPr lang="en-US" sz="1600" dirty="0">
                <a:solidFill>
                  <a:schemeClr val="bg1"/>
                </a:solidFill>
              </a:rPr>
            </a:br>
            <a:r>
              <a:rPr lang="en-US" sz="1600" dirty="0">
                <a:solidFill>
                  <a:schemeClr val="bg1"/>
                </a:solidFill>
              </a:rPr>
              <a:t>        &amp; RELATED ( 'Stores'[County] ),</a:t>
            </a:r>
            <a:br>
              <a:rPr lang="en-US" sz="1600" dirty="0">
                <a:solidFill>
                  <a:schemeClr val="bg1"/>
                </a:solidFill>
              </a:rPr>
            </a:br>
            <a:r>
              <a:rPr lang="en-US" sz="1600" dirty="0">
                <a:solidFill>
                  <a:schemeClr val="bg1"/>
                </a:solidFill>
              </a:rPr>
              <a:t>    "Item &amp; Vendor", RELATED ( Items[Item Description] ) &amp; ", "</a:t>
            </a:r>
            <a:br>
              <a:rPr lang="en-US" sz="1600" dirty="0">
                <a:solidFill>
                  <a:schemeClr val="bg1"/>
                </a:solidFill>
              </a:rPr>
            </a:br>
            <a:r>
              <a:rPr lang="en-US" sz="1600" dirty="0">
                <a:solidFill>
                  <a:schemeClr val="bg1"/>
                </a:solidFill>
              </a:rPr>
              <a:t>        &amp; RELATED ( Vendor[Vendor Name] )</a:t>
            </a:r>
            <a:br>
              <a:rPr lang="en-US" sz="1600" dirty="0">
                <a:solidFill>
                  <a:schemeClr val="bg1"/>
                </a:solidFill>
              </a:rPr>
            </a:br>
            <a:r>
              <a:rPr lang="en-US" sz="1600" dirty="0">
                <a:solidFill>
                  <a:schemeClr val="bg1"/>
                </a:solidFill>
              </a:rPr>
              <a:t>)</a:t>
            </a:r>
          </a:p>
        </p:txBody>
      </p:sp>
      <p:sp>
        <p:nvSpPr>
          <p:cNvPr id="5" name="Speech Bubble: Rectangle 4">
            <a:extLst>
              <a:ext uri="{FF2B5EF4-FFF2-40B4-BE49-F238E27FC236}">
                <a16:creationId xmlns:a16="http://schemas.microsoft.com/office/drawing/2014/main" id="{22792329-4611-47D0-B413-88C7C51667CF}"/>
              </a:ext>
            </a:extLst>
          </p:cNvPr>
          <p:cNvSpPr/>
          <p:nvPr/>
        </p:nvSpPr>
        <p:spPr>
          <a:xfrm>
            <a:off x="7995557" y="578554"/>
            <a:ext cx="3799114" cy="2144485"/>
          </a:xfrm>
          <a:prstGeom prst="wedge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solidFill>
              </a:rPr>
              <a:t>This is a calculated column in your new Dynamic Table. When used in a visual, it switches based on your slicer value. Without this, you can’t use the pivoted dimension! </a:t>
            </a:r>
          </a:p>
        </p:txBody>
      </p:sp>
    </p:spTree>
    <p:extLst>
      <p:ext uri="{BB962C8B-B14F-4D97-AF65-F5344CB8AC3E}">
        <p14:creationId xmlns:p14="http://schemas.microsoft.com/office/powerpoint/2010/main" val="309014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072EF-A1AD-4604-9AAF-0B7D5022469A}"/>
              </a:ext>
            </a:extLst>
          </p:cNvPr>
          <p:cNvSpPr/>
          <p:nvPr/>
        </p:nvSpPr>
        <p:spPr>
          <a:xfrm>
            <a:off x="0" y="540026"/>
            <a:ext cx="12192000" cy="5777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17F07F-3AAF-4CE1-9A3C-6DB17FE9DEEC}"/>
              </a:ext>
            </a:extLst>
          </p:cNvPr>
          <p:cNvSpPr txBox="1"/>
          <p:nvPr/>
        </p:nvSpPr>
        <p:spPr>
          <a:xfrm>
            <a:off x="232081" y="1552315"/>
            <a:ext cx="4335277" cy="307777"/>
          </a:xfrm>
          <a:prstGeom prst="rect">
            <a:avLst/>
          </a:prstGeom>
          <a:noFill/>
        </p:spPr>
        <p:txBody>
          <a:bodyPr wrap="square" rtlCol="0">
            <a:spAutoFit/>
          </a:bodyPr>
          <a:lstStyle/>
          <a:p>
            <a:r>
              <a:rPr lang="en-US" sz="1400" b="1" dirty="0">
                <a:solidFill>
                  <a:srgbClr val="FFC000"/>
                </a:solidFill>
              </a:rPr>
              <a:t>Senior Consultant, Pragmatic Works</a:t>
            </a:r>
          </a:p>
        </p:txBody>
      </p:sp>
      <p:sp>
        <p:nvSpPr>
          <p:cNvPr id="10" name="TextBox 9">
            <a:extLst>
              <a:ext uri="{FF2B5EF4-FFF2-40B4-BE49-F238E27FC236}">
                <a16:creationId xmlns:a16="http://schemas.microsoft.com/office/drawing/2014/main" id="{D585A460-23FE-42B0-971B-42BBD47075B3}"/>
              </a:ext>
            </a:extLst>
          </p:cNvPr>
          <p:cNvSpPr txBox="1"/>
          <p:nvPr/>
        </p:nvSpPr>
        <p:spPr>
          <a:xfrm>
            <a:off x="209072" y="1066285"/>
            <a:ext cx="4335277" cy="584775"/>
          </a:xfrm>
          <a:prstGeom prst="rect">
            <a:avLst/>
          </a:prstGeom>
          <a:noFill/>
        </p:spPr>
        <p:txBody>
          <a:bodyPr wrap="square" rtlCol="0">
            <a:spAutoFit/>
          </a:bodyPr>
          <a:lstStyle/>
          <a:p>
            <a:r>
              <a:rPr lang="en-US" sz="3200" b="1" dirty="0">
                <a:solidFill>
                  <a:schemeClr val="tx2">
                    <a:lumMod val="85000"/>
                    <a:lumOff val="15000"/>
                  </a:schemeClr>
                </a:solidFill>
                <a:latin typeface="Raleway Black" panose="020B0A03030101060003" pitchFamily="34" charset="0"/>
              </a:rPr>
              <a:t>Robin</a:t>
            </a:r>
            <a:r>
              <a:rPr lang="en-US" sz="2800" dirty="0">
                <a:solidFill>
                  <a:srgbClr val="6472C3"/>
                </a:solidFill>
              </a:rPr>
              <a:t> </a:t>
            </a:r>
            <a:r>
              <a:rPr lang="en-US" sz="3200" b="1" dirty="0">
                <a:solidFill>
                  <a:schemeClr val="tx2">
                    <a:lumMod val="85000"/>
                    <a:lumOff val="15000"/>
                  </a:schemeClr>
                </a:solidFill>
                <a:latin typeface="Raleway Black" panose="020B0A03030101060003" pitchFamily="34" charset="0"/>
              </a:rPr>
              <a:t>Abramson</a:t>
            </a:r>
          </a:p>
        </p:txBody>
      </p:sp>
      <p:sp>
        <p:nvSpPr>
          <p:cNvPr id="11" name="TextBox 10">
            <a:extLst>
              <a:ext uri="{FF2B5EF4-FFF2-40B4-BE49-F238E27FC236}">
                <a16:creationId xmlns:a16="http://schemas.microsoft.com/office/drawing/2014/main" id="{93AD8863-7F81-49BF-BCD7-52830FFD0079}"/>
              </a:ext>
            </a:extLst>
          </p:cNvPr>
          <p:cNvSpPr txBox="1"/>
          <p:nvPr/>
        </p:nvSpPr>
        <p:spPr>
          <a:xfrm>
            <a:off x="232081" y="2101534"/>
            <a:ext cx="4879524" cy="37856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t>Former PASS Board Member </a:t>
            </a:r>
          </a:p>
          <a:p>
            <a:pPr algn="l"/>
            <a:endParaRPr lang="en-US" dirty="0"/>
          </a:p>
          <a:p>
            <a:pPr algn="l"/>
            <a:r>
              <a:rPr lang="en-US" dirty="0"/>
              <a:t>Nineteen Years Experience with Data</a:t>
            </a:r>
          </a:p>
          <a:p>
            <a:pPr algn="l"/>
            <a:endParaRPr lang="en-US" dirty="0"/>
          </a:p>
          <a:p>
            <a:pPr algn="l"/>
            <a:r>
              <a:rPr lang="en-US" dirty="0"/>
              <a:t>Power BI Enthusiast – I love my job!</a:t>
            </a:r>
          </a:p>
          <a:p>
            <a:pPr algn="l"/>
            <a:endParaRPr lang="en-US" dirty="0"/>
          </a:p>
          <a:p>
            <a:pPr algn="l"/>
            <a:r>
              <a:rPr lang="en-US" dirty="0"/>
              <a:t>Resides in the Pacific Northwest – I love where I live!</a:t>
            </a:r>
          </a:p>
          <a:p>
            <a:endParaRPr lang="en-US" dirty="0"/>
          </a:p>
          <a:p>
            <a:endParaRPr lang="en-US" dirty="0"/>
          </a:p>
          <a:p>
            <a:r>
              <a:rPr lang="en-US" dirty="0"/>
              <a:t>Email: </a:t>
            </a:r>
            <a:r>
              <a:rPr lang="en-US" dirty="0">
                <a:hlinkClick r:id="rId2"/>
              </a:rPr>
              <a:t>rabramson@pragmaticworks.com</a:t>
            </a:r>
            <a:endParaRPr lang="en-US" dirty="0"/>
          </a:p>
          <a:p>
            <a:endParaRPr lang="en-US" dirty="0"/>
          </a:p>
        </p:txBody>
      </p:sp>
      <p:sp>
        <p:nvSpPr>
          <p:cNvPr id="13" name="Rectangle 12">
            <a:extLst>
              <a:ext uri="{FF2B5EF4-FFF2-40B4-BE49-F238E27FC236}">
                <a16:creationId xmlns:a16="http://schemas.microsoft.com/office/drawing/2014/main" id="{767475FC-1384-4D6A-AE7F-2D76DF398887}"/>
              </a:ext>
            </a:extLst>
          </p:cNvPr>
          <p:cNvSpPr/>
          <p:nvPr/>
        </p:nvSpPr>
        <p:spPr>
          <a:xfrm>
            <a:off x="6096000" y="540026"/>
            <a:ext cx="6119009" cy="449613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2C51F6-B454-4BB3-BD91-0DAAD4FDAC92}"/>
              </a:ext>
            </a:extLst>
          </p:cNvPr>
          <p:cNvSpPr/>
          <p:nvPr/>
        </p:nvSpPr>
        <p:spPr>
          <a:xfrm>
            <a:off x="6247626" y="540026"/>
            <a:ext cx="5967383" cy="4352246"/>
          </a:xfrm>
          <a:prstGeom prst="rect">
            <a:avLst/>
          </a:prstGeom>
          <a:blipFill dpi="0" rotWithShape="1">
            <a:blip r:embed="rId3" cstate="print">
              <a:alphaModFix amt="6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CDC58E8-42AB-4E1B-BF7F-92F33418F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72" y="5514905"/>
            <a:ext cx="2334896" cy="780197"/>
          </a:xfrm>
          <a:prstGeom prst="rect">
            <a:avLst/>
          </a:prstGeom>
        </p:spPr>
      </p:pic>
    </p:spTree>
    <p:extLst>
      <p:ext uri="{BB962C8B-B14F-4D97-AF65-F5344CB8AC3E}">
        <p14:creationId xmlns:p14="http://schemas.microsoft.com/office/powerpoint/2010/main" val="1417588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C7D14F-2AD8-4A8B-B990-902C40D8A505}"/>
              </a:ext>
            </a:extLst>
          </p:cNvPr>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F05224-F225-40D9-AF1A-C0C50C4E57E3}"/>
              </a:ext>
            </a:extLst>
          </p:cNvPr>
          <p:cNvSpPr txBox="1"/>
          <p:nvPr/>
        </p:nvSpPr>
        <p:spPr>
          <a:xfrm>
            <a:off x="6498189" y="1048318"/>
            <a:ext cx="4030793" cy="448841"/>
          </a:xfrm>
          <a:prstGeom prst="rect">
            <a:avLst/>
          </a:prstGeom>
          <a:noFill/>
          <a:ln>
            <a:noFill/>
          </a:ln>
        </p:spPr>
        <p:txBody>
          <a:bodyPr wrap="square" lIns="0" tIns="0" rIns="0" bIns="0" rtlCol="0" anchor="ctr" anchorCtr="0">
            <a:spAutoFit/>
          </a:bodyPr>
          <a:lstStyle/>
          <a:p>
            <a:pPr>
              <a:lnSpc>
                <a:spcPts val="3500"/>
              </a:lnSpc>
            </a:pPr>
            <a:r>
              <a:rPr lang="en-US" sz="3600" b="1" dirty="0">
                <a:solidFill>
                  <a:schemeClr val="tx2">
                    <a:lumMod val="85000"/>
                    <a:lumOff val="15000"/>
                  </a:schemeClr>
                </a:solidFill>
                <a:latin typeface="Raleway Black" panose="020B0A03030101060003" pitchFamily="34" charset="0"/>
              </a:rPr>
              <a:t>Add Relationships</a:t>
            </a:r>
          </a:p>
        </p:txBody>
      </p:sp>
      <p:sp>
        <p:nvSpPr>
          <p:cNvPr id="9" name="TextBox 8">
            <a:extLst>
              <a:ext uri="{FF2B5EF4-FFF2-40B4-BE49-F238E27FC236}">
                <a16:creationId xmlns:a16="http://schemas.microsoft.com/office/drawing/2014/main" id="{AE8CBE75-0041-4121-A7C7-C6E887FEC0F1}"/>
              </a:ext>
            </a:extLst>
          </p:cNvPr>
          <p:cNvSpPr txBox="1"/>
          <p:nvPr/>
        </p:nvSpPr>
        <p:spPr>
          <a:xfrm>
            <a:off x="7292553" y="1523495"/>
            <a:ext cx="4082316" cy="276999"/>
          </a:xfrm>
          <a:prstGeom prst="rect">
            <a:avLst/>
          </a:prstGeom>
          <a:noFill/>
        </p:spPr>
        <p:txBody>
          <a:bodyPr wrap="square" lIns="0" tIns="0" rIns="0" bIns="0" rtlCol="0">
            <a:spAutoFit/>
          </a:bodyPr>
          <a:lstStyle/>
          <a:p>
            <a:r>
              <a:rPr lang="en-US" dirty="0">
                <a:solidFill>
                  <a:schemeClr val="tx2">
                    <a:lumMod val="50000"/>
                    <a:lumOff val="50000"/>
                  </a:schemeClr>
                </a:solidFill>
                <a:latin typeface="Bitter" panose="00000500000000000000" pitchFamily="50" charset="0"/>
                <a:ea typeface="Roboto Slab" pitchFamily="2" charset="0"/>
                <a:cs typeface="Lato" charset="0"/>
              </a:rPr>
              <a:t>The Glue that Makes the Rest Work!</a:t>
            </a:r>
          </a:p>
        </p:txBody>
      </p:sp>
      <p:sp>
        <p:nvSpPr>
          <p:cNvPr id="10" name="Freeform 50">
            <a:extLst>
              <a:ext uri="{FF2B5EF4-FFF2-40B4-BE49-F238E27FC236}">
                <a16:creationId xmlns:a16="http://schemas.microsoft.com/office/drawing/2014/main" id="{3C9AA0F3-FD3D-4EF5-A406-678FA359E6AA}"/>
              </a:ext>
            </a:extLst>
          </p:cNvPr>
          <p:cNvSpPr>
            <a:spLocks noChangeArrowheads="1"/>
          </p:cNvSpPr>
          <p:nvPr/>
        </p:nvSpPr>
        <p:spPr bwMode="auto">
          <a:xfrm>
            <a:off x="6210596" y="4378414"/>
            <a:ext cx="921378" cy="881497"/>
          </a:xfrm>
          <a:custGeom>
            <a:avLst/>
            <a:gdLst>
              <a:gd name="T0" fmla="*/ 875 w 1287"/>
              <a:gd name="T1" fmla="*/ 407 h 1050"/>
              <a:gd name="T2" fmla="*/ 875 w 1287"/>
              <a:gd name="T3" fmla="*/ 524 h 1050"/>
              <a:gd name="T4" fmla="*/ 411 w 1287"/>
              <a:gd name="T5" fmla="*/ 524 h 1050"/>
              <a:gd name="T6" fmla="*/ 411 w 1287"/>
              <a:gd name="T7" fmla="*/ 407 h 1050"/>
              <a:gd name="T8" fmla="*/ 875 w 1287"/>
              <a:gd name="T9" fmla="*/ 407 h 1050"/>
              <a:gd name="T10" fmla="*/ 1168 w 1287"/>
              <a:gd name="T11" fmla="*/ 817 h 1050"/>
              <a:gd name="T12" fmla="*/ 1168 w 1287"/>
              <a:gd name="T13" fmla="*/ 117 h 1050"/>
              <a:gd name="T14" fmla="*/ 118 w 1287"/>
              <a:gd name="T15" fmla="*/ 117 h 1050"/>
              <a:gd name="T16" fmla="*/ 118 w 1287"/>
              <a:gd name="T17" fmla="*/ 817 h 1050"/>
              <a:gd name="T18" fmla="*/ 1168 w 1287"/>
              <a:gd name="T19" fmla="*/ 817 h 1050"/>
              <a:gd name="T20" fmla="*/ 1168 w 1287"/>
              <a:gd name="T21" fmla="*/ 0 h 1050"/>
              <a:gd name="T22" fmla="*/ 1286 w 1287"/>
              <a:gd name="T23" fmla="*/ 117 h 1050"/>
              <a:gd name="T24" fmla="*/ 1283 w 1287"/>
              <a:gd name="T25" fmla="*/ 817 h 1050"/>
              <a:gd name="T26" fmla="*/ 1168 w 1287"/>
              <a:gd name="T27" fmla="*/ 932 h 1050"/>
              <a:gd name="T28" fmla="*/ 875 w 1287"/>
              <a:gd name="T29" fmla="*/ 932 h 1050"/>
              <a:gd name="T30" fmla="*/ 875 w 1287"/>
              <a:gd name="T31" fmla="*/ 1049 h 1050"/>
              <a:gd name="T32" fmla="*/ 411 w 1287"/>
              <a:gd name="T33" fmla="*/ 1049 h 1050"/>
              <a:gd name="T34" fmla="*/ 411 w 1287"/>
              <a:gd name="T35" fmla="*/ 932 h 1050"/>
              <a:gd name="T36" fmla="*/ 118 w 1287"/>
              <a:gd name="T37" fmla="*/ 932 h 1050"/>
              <a:gd name="T38" fmla="*/ 0 w 1287"/>
              <a:gd name="T39" fmla="*/ 817 h 1050"/>
              <a:gd name="T40" fmla="*/ 0 w 1287"/>
              <a:gd name="T41" fmla="*/ 117 h 1050"/>
              <a:gd name="T42" fmla="*/ 118 w 1287"/>
              <a:gd name="T43" fmla="*/ 0 h 1050"/>
              <a:gd name="T44" fmla="*/ 1168 w 1287"/>
              <a:gd name="T45"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7" h="1050">
                <a:moveTo>
                  <a:pt x="875" y="407"/>
                </a:moveTo>
                <a:lnTo>
                  <a:pt x="875" y="524"/>
                </a:lnTo>
                <a:lnTo>
                  <a:pt x="411" y="524"/>
                </a:lnTo>
                <a:lnTo>
                  <a:pt x="411" y="407"/>
                </a:lnTo>
                <a:lnTo>
                  <a:pt x="875" y="407"/>
                </a:lnTo>
                <a:close/>
                <a:moveTo>
                  <a:pt x="1168" y="817"/>
                </a:moveTo>
                <a:lnTo>
                  <a:pt x="1168" y="117"/>
                </a:lnTo>
                <a:lnTo>
                  <a:pt x="118" y="117"/>
                </a:lnTo>
                <a:lnTo>
                  <a:pt x="118" y="817"/>
                </a:lnTo>
                <a:lnTo>
                  <a:pt x="1168" y="817"/>
                </a:lnTo>
                <a:close/>
                <a:moveTo>
                  <a:pt x="1168" y="0"/>
                </a:moveTo>
                <a:cubicBezTo>
                  <a:pt x="1231" y="0"/>
                  <a:pt x="1286" y="51"/>
                  <a:pt x="1286" y="117"/>
                </a:cubicBezTo>
                <a:lnTo>
                  <a:pt x="1283" y="817"/>
                </a:lnTo>
                <a:cubicBezTo>
                  <a:pt x="1283" y="880"/>
                  <a:pt x="1231" y="932"/>
                  <a:pt x="1168" y="932"/>
                </a:cubicBezTo>
                <a:lnTo>
                  <a:pt x="875" y="932"/>
                </a:lnTo>
                <a:lnTo>
                  <a:pt x="875" y="1049"/>
                </a:lnTo>
                <a:lnTo>
                  <a:pt x="411" y="1049"/>
                </a:lnTo>
                <a:lnTo>
                  <a:pt x="411" y="932"/>
                </a:lnTo>
                <a:lnTo>
                  <a:pt x="118" y="932"/>
                </a:lnTo>
                <a:cubicBezTo>
                  <a:pt x="52" y="932"/>
                  <a:pt x="0" y="880"/>
                  <a:pt x="0" y="817"/>
                </a:cubicBezTo>
                <a:lnTo>
                  <a:pt x="0" y="117"/>
                </a:lnTo>
                <a:cubicBezTo>
                  <a:pt x="0" y="51"/>
                  <a:pt x="52" y="0"/>
                  <a:pt x="118" y="0"/>
                </a:cubicBezTo>
                <a:lnTo>
                  <a:pt x="1168" y="0"/>
                </a:ln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solidFill>
                <a:schemeClr val="bg1">
                  <a:lumMod val="50000"/>
                </a:schemeClr>
              </a:solidFill>
              <a:latin typeface="PT Sans" panose="020B0503020203020204" pitchFamily="34" charset="0"/>
              <a:ea typeface="PT Sans" panose="020B0503020203020204" pitchFamily="34" charset="0"/>
            </a:endParaRPr>
          </a:p>
        </p:txBody>
      </p:sp>
      <p:sp>
        <p:nvSpPr>
          <p:cNvPr id="11" name="Freeform 6">
            <a:extLst>
              <a:ext uri="{FF2B5EF4-FFF2-40B4-BE49-F238E27FC236}">
                <a16:creationId xmlns:a16="http://schemas.microsoft.com/office/drawing/2014/main" id="{FF4F82E0-C2AE-4DB3-95D4-9196FFA2BBE0}"/>
              </a:ext>
            </a:extLst>
          </p:cNvPr>
          <p:cNvSpPr>
            <a:spLocks noChangeArrowheads="1"/>
          </p:cNvSpPr>
          <p:nvPr/>
        </p:nvSpPr>
        <p:spPr bwMode="auto">
          <a:xfrm>
            <a:off x="6210596" y="2507600"/>
            <a:ext cx="831449" cy="881497"/>
          </a:xfrm>
          <a:custGeom>
            <a:avLst/>
            <a:gdLst>
              <a:gd name="T0" fmla="*/ 350 w 1286"/>
              <a:gd name="T1" fmla="*/ 525 h 1051"/>
              <a:gd name="T2" fmla="*/ 350 w 1286"/>
              <a:gd name="T3" fmla="*/ 643 h 1051"/>
              <a:gd name="T4" fmla="*/ 235 w 1286"/>
              <a:gd name="T5" fmla="*/ 643 h 1051"/>
              <a:gd name="T6" fmla="*/ 235 w 1286"/>
              <a:gd name="T7" fmla="*/ 525 h 1051"/>
              <a:gd name="T8" fmla="*/ 350 w 1286"/>
              <a:gd name="T9" fmla="*/ 525 h 1051"/>
              <a:gd name="T10" fmla="*/ 350 w 1286"/>
              <a:gd name="T11" fmla="*/ 408 h 1051"/>
              <a:gd name="T12" fmla="*/ 235 w 1286"/>
              <a:gd name="T13" fmla="*/ 408 h 1051"/>
              <a:gd name="T14" fmla="*/ 235 w 1286"/>
              <a:gd name="T15" fmla="*/ 293 h 1051"/>
              <a:gd name="T16" fmla="*/ 350 w 1286"/>
              <a:gd name="T17" fmla="*/ 293 h 1051"/>
              <a:gd name="T18" fmla="*/ 350 w 1286"/>
              <a:gd name="T19" fmla="*/ 408 h 1051"/>
              <a:gd name="T20" fmla="*/ 1050 w 1286"/>
              <a:gd name="T21" fmla="*/ 525 h 1051"/>
              <a:gd name="T22" fmla="*/ 1050 w 1286"/>
              <a:gd name="T23" fmla="*/ 643 h 1051"/>
              <a:gd name="T24" fmla="*/ 410 w 1286"/>
              <a:gd name="T25" fmla="*/ 643 h 1051"/>
              <a:gd name="T26" fmla="*/ 410 w 1286"/>
              <a:gd name="T27" fmla="*/ 525 h 1051"/>
              <a:gd name="T28" fmla="*/ 1050 w 1286"/>
              <a:gd name="T29" fmla="*/ 525 h 1051"/>
              <a:gd name="T30" fmla="*/ 1050 w 1286"/>
              <a:gd name="T31" fmla="*/ 408 h 1051"/>
              <a:gd name="T32" fmla="*/ 410 w 1286"/>
              <a:gd name="T33" fmla="*/ 408 h 1051"/>
              <a:gd name="T34" fmla="*/ 410 w 1286"/>
              <a:gd name="T35" fmla="*/ 293 h 1051"/>
              <a:gd name="T36" fmla="*/ 1050 w 1286"/>
              <a:gd name="T37" fmla="*/ 293 h 1051"/>
              <a:gd name="T38" fmla="*/ 1050 w 1286"/>
              <a:gd name="T39" fmla="*/ 408 h 1051"/>
              <a:gd name="T40" fmla="*/ 1168 w 1286"/>
              <a:gd name="T41" fmla="*/ 818 h 1051"/>
              <a:gd name="T42" fmla="*/ 1168 w 1286"/>
              <a:gd name="T43" fmla="*/ 118 h 1051"/>
              <a:gd name="T44" fmla="*/ 118 w 1286"/>
              <a:gd name="T45" fmla="*/ 118 h 1051"/>
              <a:gd name="T46" fmla="*/ 118 w 1286"/>
              <a:gd name="T47" fmla="*/ 818 h 1051"/>
              <a:gd name="T48" fmla="*/ 1168 w 1286"/>
              <a:gd name="T49" fmla="*/ 818 h 1051"/>
              <a:gd name="T50" fmla="*/ 1285 w 1286"/>
              <a:gd name="T51" fmla="*/ 118 h 1051"/>
              <a:gd name="T52" fmla="*/ 1283 w 1286"/>
              <a:gd name="T53" fmla="*/ 818 h 1051"/>
              <a:gd name="T54" fmla="*/ 1168 w 1286"/>
              <a:gd name="T55" fmla="*/ 933 h 1051"/>
              <a:gd name="T56" fmla="*/ 875 w 1286"/>
              <a:gd name="T57" fmla="*/ 933 h 1051"/>
              <a:gd name="T58" fmla="*/ 875 w 1286"/>
              <a:gd name="T59" fmla="*/ 1050 h 1051"/>
              <a:gd name="T60" fmla="*/ 410 w 1286"/>
              <a:gd name="T61" fmla="*/ 1050 h 1051"/>
              <a:gd name="T62" fmla="*/ 410 w 1286"/>
              <a:gd name="T63" fmla="*/ 933 h 1051"/>
              <a:gd name="T64" fmla="*/ 118 w 1286"/>
              <a:gd name="T65" fmla="*/ 933 h 1051"/>
              <a:gd name="T66" fmla="*/ 0 w 1286"/>
              <a:gd name="T67" fmla="*/ 818 h 1051"/>
              <a:gd name="T68" fmla="*/ 0 w 1286"/>
              <a:gd name="T69" fmla="*/ 118 h 1051"/>
              <a:gd name="T70" fmla="*/ 118 w 1286"/>
              <a:gd name="T71" fmla="*/ 0 h 1051"/>
              <a:gd name="T72" fmla="*/ 1168 w 1286"/>
              <a:gd name="T73" fmla="*/ 0 h 1051"/>
              <a:gd name="T74" fmla="*/ 1285 w 1286"/>
              <a:gd name="T75" fmla="*/ 11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6" h="1051">
                <a:moveTo>
                  <a:pt x="350" y="525"/>
                </a:moveTo>
                <a:lnTo>
                  <a:pt x="350" y="643"/>
                </a:lnTo>
                <a:lnTo>
                  <a:pt x="235" y="643"/>
                </a:lnTo>
                <a:lnTo>
                  <a:pt x="235" y="525"/>
                </a:lnTo>
                <a:lnTo>
                  <a:pt x="350" y="525"/>
                </a:lnTo>
                <a:close/>
                <a:moveTo>
                  <a:pt x="350" y="408"/>
                </a:moveTo>
                <a:lnTo>
                  <a:pt x="235" y="408"/>
                </a:lnTo>
                <a:lnTo>
                  <a:pt x="235" y="293"/>
                </a:lnTo>
                <a:lnTo>
                  <a:pt x="350" y="293"/>
                </a:lnTo>
                <a:lnTo>
                  <a:pt x="350" y="408"/>
                </a:lnTo>
                <a:close/>
                <a:moveTo>
                  <a:pt x="1050" y="525"/>
                </a:moveTo>
                <a:lnTo>
                  <a:pt x="1050" y="643"/>
                </a:lnTo>
                <a:lnTo>
                  <a:pt x="410" y="643"/>
                </a:lnTo>
                <a:lnTo>
                  <a:pt x="410" y="525"/>
                </a:lnTo>
                <a:lnTo>
                  <a:pt x="1050" y="525"/>
                </a:lnTo>
                <a:close/>
                <a:moveTo>
                  <a:pt x="1050" y="408"/>
                </a:moveTo>
                <a:lnTo>
                  <a:pt x="410" y="408"/>
                </a:lnTo>
                <a:lnTo>
                  <a:pt x="410" y="293"/>
                </a:lnTo>
                <a:lnTo>
                  <a:pt x="1050" y="293"/>
                </a:lnTo>
                <a:lnTo>
                  <a:pt x="1050" y="408"/>
                </a:lnTo>
                <a:close/>
                <a:moveTo>
                  <a:pt x="1168" y="818"/>
                </a:moveTo>
                <a:lnTo>
                  <a:pt x="1168" y="118"/>
                </a:lnTo>
                <a:lnTo>
                  <a:pt x="118" y="118"/>
                </a:lnTo>
                <a:lnTo>
                  <a:pt x="118" y="818"/>
                </a:lnTo>
                <a:lnTo>
                  <a:pt x="1168" y="818"/>
                </a:lnTo>
                <a:close/>
                <a:moveTo>
                  <a:pt x="1285" y="118"/>
                </a:moveTo>
                <a:lnTo>
                  <a:pt x="1283" y="818"/>
                </a:lnTo>
                <a:cubicBezTo>
                  <a:pt x="1283" y="881"/>
                  <a:pt x="1231" y="933"/>
                  <a:pt x="1168" y="933"/>
                </a:cubicBezTo>
                <a:lnTo>
                  <a:pt x="875" y="933"/>
                </a:lnTo>
                <a:lnTo>
                  <a:pt x="875" y="1050"/>
                </a:lnTo>
                <a:lnTo>
                  <a:pt x="410" y="1050"/>
                </a:lnTo>
                <a:lnTo>
                  <a:pt x="410" y="933"/>
                </a:lnTo>
                <a:lnTo>
                  <a:pt x="118" y="933"/>
                </a:lnTo>
                <a:cubicBezTo>
                  <a:pt x="55" y="933"/>
                  <a:pt x="0" y="881"/>
                  <a:pt x="0" y="818"/>
                </a:cubicBezTo>
                <a:lnTo>
                  <a:pt x="0" y="118"/>
                </a:lnTo>
                <a:cubicBezTo>
                  <a:pt x="0" y="55"/>
                  <a:pt x="55" y="0"/>
                  <a:pt x="118" y="0"/>
                </a:cubicBezTo>
                <a:lnTo>
                  <a:pt x="1168" y="0"/>
                </a:lnTo>
                <a:cubicBezTo>
                  <a:pt x="1231" y="0"/>
                  <a:pt x="1285" y="55"/>
                  <a:pt x="1285" y="118"/>
                </a:cubicBezTo>
                <a:close/>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solidFill>
                <a:schemeClr val="bg1">
                  <a:lumMod val="50000"/>
                </a:schemeClr>
              </a:solidFill>
              <a:latin typeface="PT Sans" panose="020B0503020203020204" pitchFamily="34" charset="0"/>
              <a:ea typeface="PT Sans" panose="020B0503020203020204" pitchFamily="34" charset="0"/>
            </a:endParaRPr>
          </a:p>
        </p:txBody>
      </p:sp>
      <p:sp>
        <p:nvSpPr>
          <p:cNvPr id="12" name="TextBox 11">
            <a:extLst>
              <a:ext uri="{FF2B5EF4-FFF2-40B4-BE49-F238E27FC236}">
                <a16:creationId xmlns:a16="http://schemas.microsoft.com/office/drawing/2014/main" id="{E4751B82-9F2F-412D-BBD7-3D125CE2F868}"/>
              </a:ext>
            </a:extLst>
          </p:cNvPr>
          <p:cNvSpPr txBox="1"/>
          <p:nvPr/>
        </p:nvSpPr>
        <p:spPr>
          <a:xfrm>
            <a:off x="7525725" y="2579017"/>
            <a:ext cx="2243555" cy="369332"/>
          </a:xfrm>
          <a:prstGeom prst="rect">
            <a:avLst/>
          </a:prstGeom>
          <a:noFill/>
        </p:spPr>
        <p:txBody>
          <a:bodyPr wrap="square" lIns="0" tIns="0" rIns="0" bIns="0" rtlCol="0">
            <a:spAutoFit/>
          </a:bodyPr>
          <a:lstStyle/>
          <a:p>
            <a:r>
              <a:rPr lang="en-US" sz="2400" b="1" dirty="0">
                <a:solidFill>
                  <a:schemeClr val="tx2">
                    <a:lumMod val="65000"/>
                    <a:lumOff val="35000"/>
                  </a:schemeClr>
                </a:solidFill>
                <a:latin typeface="PT Sans" panose="020B0503020203020204" pitchFamily="34" charset="0"/>
                <a:ea typeface="PT Sans" panose="020B0503020203020204" pitchFamily="34" charset="0"/>
                <a:cs typeface="Times Sans Serif" panose="02020603050405020304" pitchFamily="18" charset="0"/>
              </a:rPr>
              <a:t>Both Ways!</a:t>
            </a:r>
            <a:endParaRPr lang="en-US" sz="1400" b="1" dirty="0">
              <a:solidFill>
                <a:schemeClr val="tx2">
                  <a:lumMod val="65000"/>
                  <a:lumOff val="35000"/>
                </a:schemeClr>
              </a:solidFill>
              <a:latin typeface="PT Sans" panose="020B0503020203020204" pitchFamily="34" charset="0"/>
              <a:ea typeface="PT Sans" panose="020B0503020203020204" pitchFamily="34" charset="0"/>
              <a:cs typeface="Times Sans Serif" panose="02020603050405020304" pitchFamily="18" charset="0"/>
            </a:endParaRPr>
          </a:p>
        </p:txBody>
      </p:sp>
      <p:sp>
        <p:nvSpPr>
          <p:cNvPr id="13" name="7 CuadroTexto">
            <a:extLst>
              <a:ext uri="{FF2B5EF4-FFF2-40B4-BE49-F238E27FC236}">
                <a16:creationId xmlns:a16="http://schemas.microsoft.com/office/drawing/2014/main" id="{6D8BB2EE-FEE8-42D6-A579-7B8A2FC34CFF}"/>
              </a:ext>
            </a:extLst>
          </p:cNvPr>
          <p:cNvSpPr txBox="1"/>
          <p:nvPr/>
        </p:nvSpPr>
        <p:spPr>
          <a:xfrm>
            <a:off x="7525724" y="2835423"/>
            <a:ext cx="4192573" cy="1431674"/>
          </a:xfrm>
          <a:prstGeom prst="rect">
            <a:avLst/>
          </a:prstGeom>
          <a:noFill/>
        </p:spPr>
        <p:txBody>
          <a:bodyPr wrap="square" lIns="0" tIns="0" rIns="0" bIns="0">
            <a:spAutoFit/>
          </a:bodyPr>
          <a:lstStyle/>
          <a:p>
            <a:pPr>
              <a:lnSpc>
                <a:spcPct val="150000"/>
              </a:lnSpc>
            </a:pPr>
            <a:r>
              <a:rPr lang="en-US" sz="1600" dirty="0">
                <a:solidFill>
                  <a:schemeClr val="bg1">
                    <a:lumMod val="50000"/>
                  </a:schemeClr>
                </a:solidFill>
                <a:latin typeface="PT Sans" panose="020B0503020203020204" pitchFamily="34" charset="0"/>
                <a:ea typeface="PT Sans" panose="020B0503020203020204" pitchFamily="34" charset="0"/>
              </a:rPr>
              <a:t>Your Dynamic table needs a bidirectional relationship to your main fact table. Without this, it will not work! Don’t use on the rest of your relationships!</a:t>
            </a:r>
          </a:p>
        </p:txBody>
      </p:sp>
      <p:sp>
        <p:nvSpPr>
          <p:cNvPr id="14" name="TextBox 13">
            <a:extLst>
              <a:ext uri="{FF2B5EF4-FFF2-40B4-BE49-F238E27FC236}">
                <a16:creationId xmlns:a16="http://schemas.microsoft.com/office/drawing/2014/main" id="{A40E411B-34EB-4E87-BF8D-4C9C6654BCA0}"/>
              </a:ext>
            </a:extLst>
          </p:cNvPr>
          <p:cNvSpPr txBox="1"/>
          <p:nvPr/>
        </p:nvSpPr>
        <p:spPr>
          <a:xfrm>
            <a:off x="7502734" y="4510549"/>
            <a:ext cx="2243555" cy="369332"/>
          </a:xfrm>
          <a:prstGeom prst="rect">
            <a:avLst/>
          </a:prstGeom>
          <a:noFill/>
        </p:spPr>
        <p:txBody>
          <a:bodyPr wrap="square" lIns="0" tIns="0" rIns="0" bIns="0" rtlCol="0">
            <a:spAutoFit/>
          </a:bodyPr>
          <a:lstStyle/>
          <a:p>
            <a:r>
              <a:rPr lang="en-US" sz="2400" b="1" dirty="0">
                <a:solidFill>
                  <a:schemeClr val="tx2">
                    <a:lumMod val="65000"/>
                    <a:lumOff val="35000"/>
                  </a:schemeClr>
                </a:solidFill>
                <a:latin typeface="PT Sans" panose="020B0503020203020204" pitchFamily="34" charset="0"/>
                <a:ea typeface="PT Sans" panose="020B0503020203020204" pitchFamily="34" charset="0"/>
                <a:cs typeface="Times Sans Serif" panose="02020603050405020304" pitchFamily="18" charset="0"/>
              </a:rPr>
              <a:t>Slicer Table</a:t>
            </a:r>
          </a:p>
        </p:txBody>
      </p:sp>
      <p:sp>
        <p:nvSpPr>
          <p:cNvPr id="15" name="7 CuadroTexto">
            <a:extLst>
              <a:ext uri="{FF2B5EF4-FFF2-40B4-BE49-F238E27FC236}">
                <a16:creationId xmlns:a16="http://schemas.microsoft.com/office/drawing/2014/main" id="{03F0B261-6B65-43DA-9EDF-C787C977594E}"/>
              </a:ext>
            </a:extLst>
          </p:cNvPr>
          <p:cNvSpPr txBox="1"/>
          <p:nvPr/>
        </p:nvSpPr>
        <p:spPr>
          <a:xfrm>
            <a:off x="7502734" y="4989169"/>
            <a:ext cx="2853635" cy="693010"/>
          </a:xfrm>
          <a:prstGeom prst="rect">
            <a:avLst/>
          </a:prstGeom>
          <a:noFill/>
        </p:spPr>
        <p:txBody>
          <a:bodyPr wrap="square" lIns="0" tIns="0" rIns="0" bIns="0">
            <a:spAutoFit/>
          </a:bodyPr>
          <a:lstStyle/>
          <a:p>
            <a:pPr>
              <a:lnSpc>
                <a:spcPct val="150000"/>
              </a:lnSpc>
            </a:pPr>
            <a:r>
              <a:rPr lang="en-US" sz="1600" dirty="0">
                <a:solidFill>
                  <a:schemeClr val="bg1">
                    <a:lumMod val="50000"/>
                  </a:schemeClr>
                </a:solidFill>
                <a:latin typeface="PT Sans" panose="020B0503020203020204" pitchFamily="34" charset="0"/>
                <a:ea typeface="PT Sans" panose="020B0503020203020204" pitchFamily="34" charset="0"/>
              </a:rPr>
              <a:t>Single Direction slicer to your slicer table!</a:t>
            </a:r>
          </a:p>
        </p:txBody>
      </p:sp>
      <p:pic>
        <p:nvPicPr>
          <p:cNvPr id="4" name="Picture 3" descr="A close up of a piece of paper&#10;&#10;Description automatically generated">
            <a:extLst>
              <a:ext uri="{FF2B5EF4-FFF2-40B4-BE49-F238E27FC236}">
                <a16:creationId xmlns:a16="http://schemas.microsoft.com/office/drawing/2014/main" id="{6E59077F-68B4-4BF2-BF8C-77A510A63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21" y="540752"/>
            <a:ext cx="4643471" cy="5672179"/>
          </a:xfrm>
          <a:prstGeom prst="rect">
            <a:avLst/>
          </a:prstGeom>
        </p:spPr>
      </p:pic>
    </p:spTree>
    <p:extLst>
      <p:ext uri="{BB962C8B-B14F-4D97-AF65-F5344CB8AC3E}">
        <p14:creationId xmlns:p14="http://schemas.microsoft.com/office/powerpoint/2010/main" val="151501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F5850-DA5F-4A17-8294-5358064EE04C}"/>
              </a:ext>
            </a:extLst>
          </p:cNvPr>
          <p:cNvSpPr/>
          <p:nvPr/>
        </p:nvSpPr>
        <p:spPr>
          <a:xfrm>
            <a:off x="-159" y="0"/>
            <a:ext cx="844327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F63DAC-1852-4091-AB62-4708AA8EDE24}"/>
              </a:ext>
            </a:extLst>
          </p:cNvPr>
          <p:cNvSpPr/>
          <p:nvPr/>
        </p:nvSpPr>
        <p:spPr>
          <a:xfrm>
            <a:off x="5290139" y="1158240"/>
            <a:ext cx="6771889" cy="2663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Change the Name of the Table based on your Slicer Selection</a:t>
            </a:r>
          </a:p>
        </p:txBody>
      </p:sp>
      <p:sp>
        <p:nvSpPr>
          <p:cNvPr id="4" name="Rectangle 3">
            <a:extLst>
              <a:ext uri="{FF2B5EF4-FFF2-40B4-BE49-F238E27FC236}">
                <a16:creationId xmlns:a16="http://schemas.microsoft.com/office/drawing/2014/main" id="{7537336E-5B4C-43AD-902E-B9D6CF360017}"/>
              </a:ext>
            </a:extLst>
          </p:cNvPr>
          <p:cNvSpPr/>
          <p:nvPr/>
        </p:nvSpPr>
        <p:spPr>
          <a:xfrm>
            <a:off x="277656" y="380156"/>
            <a:ext cx="5259711" cy="5500389"/>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291C41-F62A-454E-9B7D-D7689EBFF68C}"/>
              </a:ext>
            </a:extLst>
          </p:cNvPr>
          <p:cNvSpPr/>
          <p:nvPr/>
        </p:nvSpPr>
        <p:spPr>
          <a:xfrm>
            <a:off x="373062" y="5566227"/>
            <a:ext cx="3767328" cy="179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AFF6769-0B3C-4304-8D48-4243B7741A32}"/>
              </a:ext>
            </a:extLst>
          </p:cNvPr>
          <p:cNvGrpSpPr/>
          <p:nvPr/>
        </p:nvGrpSpPr>
        <p:grpSpPr>
          <a:xfrm>
            <a:off x="328723" y="451524"/>
            <a:ext cx="5113241" cy="4746230"/>
            <a:chOff x="7315199" y="2056901"/>
            <a:chExt cx="4307963" cy="4746230"/>
          </a:xfrm>
        </p:grpSpPr>
        <p:sp>
          <p:nvSpPr>
            <p:cNvPr id="12" name="TextBox 11">
              <a:extLst>
                <a:ext uri="{FF2B5EF4-FFF2-40B4-BE49-F238E27FC236}">
                  <a16:creationId xmlns:a16="http://schemas.microsoft.com/office/drawing/2014/main" id="{BAFD3D04-1615-4A9E-ADA4-D5303CA9973C}"/>
                </a:ext>
              </a:extLst>
            </p:cNvPr>
            <p:cNvSpPr txBox="1"/>
            <p:nvPr/>
          </p:nvSpPr>
          <p:spPr>
            <a:xfrm>
              <a:off x="7315199" y="2056901"/>
              <a:ext cx="3529910" cy="472502"/>
            </a:xfrm>
            <a:prstGeom prst="rect">
              <a:avLst/>
            </a:prstGeom>
            <a:noFill/>
            <a:ln>
              <a:noFill/>
            </a:ln>
          </p:spPr>
          <p:txBody>
            <a:bodyPr wrap="square" lIns="0" tIns="0" rIns="0" bIns="0" rtlCol="0" anchor="ctr" anchorCtr="0">
              <a:spAutoFit/>
            </a:bodyPr>
            <a:lstStyle/>
            <a:p>
              <a:pPr algn="ctr">
                <a:lnSpc>
                  <a:spcPts val="4300"/>
                </a:lnSpc>
              </a:pPr>
              <a:r>
                <a:rPr lang="en-US" sz="2000" b="1" dirty="0">
                  <a:solidFill>
                    <a:schemeClr val="bg1"/>
                  </a:solidFill>
                  <a:latin typeface="Raleway Black" panose="020B0A03030101060003" pitchFamily="34" charset="0"/>
                </a:rPr>
                <a:t>A Dynamic Table Name Example</a:t>
              </a:r>
            </a:p>
          </p:txBody>
        </p:sp>
        <p:sp>
          <p:nvSpPr>
            <p:cNvPr id="13" name="TextBox 12">
              <a:extLst>
                <a:ext uri="{FF2B5EF4-FFF2-40B4-BE49-F238E27FC236}">
                  <a16:creationId xmlns:a16="http://schemas.microsoft.com/office/drawing/2014/main" id="{275568DF-87B2-4B37-A328-8EC9AB82E686}"/>
                </a:ext>
              </a:extLst>
            </p:cNvPr>
            <p:cNvSpPr txBox="1"/>
            <p:nvPr/>
          </p:nvSpPr>
          <p:spPr>
            <a:xfrm>
              <a:off x="7352554" y="2617370"/>
              <a:ext cx="4270608" cy="4185761"/>
            </a:xfrm>
            <a:prstGeom prst="rect">
              <a:avLst/>
            </a:prstGeom>
            <a:noFill/>
          </p:spPr>
          <p:txBody>
            <a:bodyPr wrap="square" lIns="0" tIns="0" rIns="0" bIns="0" rtlCol="0">
              <a:spAutoFit/>
            </a:bodyPr>
            <a:lstStyle/>
            <a:p>
              <a:r>
                <a:rPr lang="en-US" sz="1600" dirty="0"/>
                <a:t>Dynamic Table Title with TopN =</a:t>
              </a:r>
              <a:br>
                <a:rPr lang="en-US" sz="1600" dirty="0"/>
              </a:br>
              <a:r>
                <a:rPr lang="en-US" sz="1600" dirty="0"/>
                <a:t>VAR Selection =</a:t>
              </a:r>
              <a:br>
                <a:rPr lang="en-US" sz="1600" dirty="0"/>
              </a:br>
              <a:r>
                <a:rPr lang="en-US" sz="1600" dirty="0"/>
                <a:t>    SELECTEDVALUE ( 'Metric Selection'[Selection] )</a:t>
              </a:r>
              <a:br>
                <a:rPr lang="en-US" sz="1600" dirty="0"/>
              </a:br>
              <a:r>
                <a:rPr lang="en-US" sz="1600" dirty="0"/>
                <a:t>VAR Year =</a:t>
              </a:r>
              <a:br>
                <a:rPr lang="en-US" sz="1600" dirty="0"/>
              </a:br>
              <a:r>
                <a:rPr lang="en-US" sz="1600" dirty="0"/>
                <a:t>    SELECTEDVALUE ( 'Date'[Year] )</a:t>
              </a:r>
              <a:br>
                <a:rPr lang="en-US" sz="1600" dirty="0"/>
              </a:br>
              <a:r>
                <a:rPr lang="en-US" sz="1600" dirty="0"/>
                <a:t>VAR Holiday =</a:t>
              </a:r>
              <a:br>
                <a:rPr lang="en-US" sz="1600" dirty="0"/>
              </a:br>
              <a:r>
                <a:rPr lang="en-US" sz="1600" dirty="0"/>
                <a:t>    SELECTEDVALUE ( 'Holidays'[Holiday] )</a:t>
              </a:r>
              <a:br>
                <a:rPr lang="en-US" sz="1600" dirty="0"/>
              </a:br>
              <a:r>
                <a:rPr lang="en-US" sz="1600" dirty="0"/>
                <a:t>VAR </a:t>
              </a:r>
              <a:r>
                <a:rPr lang="en-US" sz="1600" dirty="0" err="1"/>
                <a:t>TopOrBottomNumber</a:t>
              </a:r>
              <a:r>
                <a:rPr lang="en-US" sz="1600" dirty="0"/>
                <a:t> =</a:t>
              </a:r>
              <a:br>
                <a:rPr lang="en-US" sz="1600" dirty="0"/>
              </a:br>
              <a:r>
                <a:rPr lang="en-US" sz="1600" dirty="0"/>
                <a:t>    SELECTEDVALUE ( 'Top Records'[Top Records] )</a:t>
              </a:r>
              <a:br>
                <a:rPr lang="en-US" sz="1600" dirty="0"/>
              </a:br>
              <a:r>
                <a:rPr lang="en-US" sz="1600" dirty="0"/>
                <a:t>VAR </a:t>
              </a:r>
              <a:r>
                <a:rPr lang="en-US" sz="1600" dirty="0" err="1"/>
                <a:t>RankBy</a:t>
              </a:r>
              <a:r>
                <a:rPr lang="en-US" sz="1600" dirty="0"/>
                <a:t> =</a:t>
              </a:r>
              <a:br>
                <a:rPr lang="en-US" sz="1600" dirty="0"/>
              </a:br>
              <a:r>
                <a:rPr lang="en-US" sz="1600" dirty="0"/>
                <a:t>    SELECTEDVALUE ( 'Rank By'[Rank By] )</a:t>
              </a:r>
              <a:br>
                <a:rPr lang="en-US" sz="1600" dirty="0"/>
              </a:br>
              <a:r>
                <a:rPr lang="en-US" sz="1600" dirty="0"/>
                <a:t>VAR </a:t>
              </a:r>
              <a:r>
                <a:rPr lang="en-US" sz="1600" dirty="0" err="1"/>
                <a:t>TopOrBottom</a:t>
              </a:r>
              <a:r>
                <a:rPr lang="en-US" sz="1600" dirty="0"/>
                <a:t> =</a:t>
              </a:r>
              <a:br>
                <a:rPr lang="en-US" sz="1600" dirty="0"/>
              </a:br>
              <a:r>
                <a:rPr lang="en-US" sz="1600" dirty="0"/>
                <a:t>    SELECTEDVALUE ( 'Top or Bottom'[</a:t>
              </a:r>
              <a:r>
                <a:rPr lang="en-US" sz="1600" dirty="0" err="1"/>
                <a:t>TopOrBottomTitle</a:t>
              </a:r>
              <a:r>
                <a:rPr lang="en-US" sz="1600" dirty="0"/>
                <a:t>] )</a:t>
              </a:r>
              <a:br>
                <a:rPr lang="en-US" sz="1600" dirty="0"/>
              </a:br>
              <a:r>
                <a:rPr lang="en-US" sz="1600" dirty="0"/>
                <a:t>RETURN</a:t>
              </a:r>
              <a:br>
                <a:rPr lang="en-US" sz="1600" dirty="0"/>
              </a:br>
              <a:r>
                <a:rPr lang="en-US" sz="1600" dirty="0"/>
                <a:t>    </a:t>
              </a:r>
              <a:r>
                <a:rPr lang="en-US" sz="1600" dirty="0" err="1"/>
                <a:t>TopOrBottom</a:t>
              </a:r>
              <a:r>
                <a:rPr lang="en-US" sz="1600" dirty="0"/>
                <a:t> &amp; " " &amp; </a:t>
              </a:r>
              <a:r>
                <a:rPr lang="en-US" sz="1600" dirty="0" err="1"/>
                <a:t>TopOrBottomNumber</a:t>
              </a:r>
              <a:r>
                <a:rPr lang="en-US" sz="1600" dirty="0"/>
                <a:t> &amp; " " &amp; </a:t>
              </a:r>
              <a:r>
                <a:rPr lang="en-US" sz="1600" dirty="0" err="1"/>
                <a:t>RankBy</a:t>
              </a:r>
              <a:r>
                <a:rPr lang="en-US" sz="1600" dirty="0"/>
                <a:t> &amp; " " &amp; "For " &amp; Holiday &amp; " " &amp; "in " &amp; Year</a:t>
              </a:r>
            </a:p>
          </p:txBody>
        </p:sp>
      </p:grpSp>
      <p:pic>
        <p:nvPicPr>
          <p:cNvPr id="15" name="Picture Placeholder 14">
            <a:extLst>
              <a:ext uri="{FF2B5EF4-FFF2-40B4-BE49-F238E27FC236}">
                <a16:creationId xmlns:a16="http://schemas.microsoft.com/office/drawing/2014/main" id="{3D4CA52E-9276-4E68-A4BA-CFF71C0AB12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4504" t="2701" b="337"/>
          <a:stretch/>
        </p:blipFill>
        <p:spPr>
          <a:xfrm>
            <a:off x="6507851" y="3271426"/>
            <a:ext cx="4625589" cy="3218470"/>
          </a:xfrm>
        </p:spPr>
      </p:pic>
      <p:sp>
        <p:nvSpPr>
          <p:cNvPr id="10" name="Arrow: Striped Right 9">
            <a:extLst>
              <a:ext uri="{FF2B5EF4-FFF2-40B4-BE49-F238E27FC236}">
                <a16:creationId xmlns:a16="http://schemas.microsoft.com/office/drawing/2014/main" id="{8D7C54FA-91AC-416E-A705-8A1BF59D57D6}"/>
              </a:ext>
            </a:extLst>
          </p:cNvPr>
          <p:cNvSpPr/>
          <p:nvPr/>
        </p:nvSpPr>
        <p:spPr>
          <a:xfrm rot="9132324">
            <a:off x="4819433" y="413131"/>
            <a:ext cx="1340468" cy="606829"/>
          </a:xfrm>
          <a:prstGeom prst="stripedRight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6C3253-5547-4E6F-8434-ED6F2A567625}"/>
              </a:ext>
            </a:extLst>
          </p:cNvPr>
          <p:cNvSpPr txBox="1"/>
          <p:nvPr/>
        </p:nvSpPr>
        <p:spPr>
          <a:xfrm>
            <a:off x="6402866" y="1695997"/>
            <a:ext cx="6116912"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Click on the table and choose the paintbrush under Visualizations.</a:t>
            </a:r>
          </a:p>
        </p:txBody>
      </p:sp>
      <p:sp>
        <p:nvSpPr>
          <p:cNvPr id="16" name="Freeform 30">
            <a:extLst>
              <a:ext uri="{FF2B5EF4-FFF2-40B4-BE49-F238E27FC236}">
                <a16:creationId xmlns:a16="http://schemas.microsoft.com/office/drawing/2014/main" id="{D3EFD169-5F2C-4148-8858-A4368C2D0E49}"/>
              </a:ext>
            </a:extLst>
          </p:cNvPr>
          <p:cNvSpPr>
            <a:spLocks noChangeArrowheads="1"/>
          </p:cNvSpPr>
          <p:nvPr/>
        </p:nvSpPr>
        <p:spPr bwMode="auto">
          <a:xfrm>
            <a:off x="5600492" y="1695997"/>
            <a:ext cx="377825" cy="377825"/>
          </a:xfrm>
          <a:custGeom>
            <a:avLst/>
            <a:gdLst>
              <a:gd name="T0" fmla="*/ 642 w 1050"/>
              <a:gd name="T1" fmla="*/ 818 h 1051"/>
              <a:gd name="T2" fmla="*/ 642 w 1050"/>
              <a:gd name="T3" fmla="*/ 233 h 1051"/>
              <a:gd name="T4" fmla="*/ 407 w 1050"/>
              <a:gd name="T5" fmla="*/ 233 h 1051"/>
              <a:gd name="T6" fmla="*/ 407 w 1050"/>
              <a:gd name="T7" fmla="*/ 350 h 1051"/>
              <a:gd name="T8" fmla="*/ 524 w 1050"/>
              <a:gd name="T9" fmla="*/ 350 h 1051"/>
              <a:gd name="T10" fmla="*/ 524 w 1050"/>
              <a:gd name="T11" fmla="*/ 818 h 1051"/>
              <a:gd name="T12" fmla="*/ 642 w 1050"/>
              <a:gd name="T13" fmla="*/ 818 h 1051"/>
              <a:gd name="T14" fmla="*/ 931 w 1050"/>
              <a:gd name="T15" fmla="*/ 0 h 1051"/>
              <a:gd name="T16" fmla="*/ 1049 w 1050"/>
              <a:gd name="T17" fmla="*/ 118 h 1051"/>
              <a:gd name="T18" fmla="*/ 1049 w 1050"/>
              <a:gd name="T19" fmla="*/ 932 h 1051"/>
              <a:gd name="T20" fmla="*/ 931 w 1050"/>
              <a:gd name="T21" fmla="*/ 1050 h 1051"/>
              <a:gd name="T22" fmla="*/ 117 w 1050"/>
              <a:gd name="T23" fmla="*/ 1050 h 1051"/>
              <a:gd name="T24" fmla="*/ 0 w 1050"/>
              <a:gd name="T25" fmla="*/ 932 h 1051"/>
              <a:gd name="T26" fmla="*/ 0 w 1050"/>
              <a:gd name="T27" fmla="*/ 118 h 1051"/>
              <a:gd name="T28" fmla="*/ 117 w 1050"/>
              <a:gd name="T29" fmla="*/ 0 h 1051"/>
              <a:gd name="T30" fmla="*/ 931 w 1050"/>
              <a:gd name="T3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0" h="1051">
                <a:moveTo>
                  <a:pt x="642" y="818"/>
                </a:moveTo>
                <a:lnTo>
                  <a:pt x="642" y="233"/>
                </a:lnTo>
                <a:lnTo>
                  <a:pt x="407" y="233"/>
                </a:lnTo>
                <a:lnTo>
                  <a:pt x="407" y="350"/>
                </a:lnTo>
                <a:lnTo>
                  <a:pt x="524" y="350"/>
                </a:lnTo>
                <a:lnTo>
                  <a:pt x="524" y="818"/>
                </a:lnTo>
                <a:lnTo>
                  <a:pt x="642" y="818"/>
                </a:lnTo>
                <a:close/>
                <a:moveTo>
                  <a:pt x="931" y="0"/>
                </a:moveTo>
                <a:cubicBezTo>
                  <a:pt x="994" y="0"/>
                  <a:pt x="1049" y="55"/>
                  <a:pt x="1049" y="118"/>
                </a:cubicBezTo>
                <a:lnTo>
                  <a:pt x="1049" y="932"/>
                </a:lnTo>
                <a:cubicBezTo>
                  <a:pt x="1049" y="995"/>
                  <a:pt x="994" y="1050"/>
                  <a:pt x="931" y="1050"/>
                </a:cubicBezTo>
                <a:lnTo>
                  <a:pt x="117" y="1050"/>
                </a:lnTo>
                <a:cubicBezTo>
                  <a:pt x="54" y="1050"/>
                  <a:pt x="0" y="995"/>
                  <a:pt x="0" y="932"/>
                </a:cubicBezTo>
                <a:lnTo>
                  <a:pt x="0" y="118"/>
                </a:lnTo>
                <a:cubicBezTo>
                  <a:pt x="0" y="55"/>
                  <a:pt x="54" y="0"/>
                  <a:pt x="117" y="0"/>
                </a:cubicBezTo>
                <a:lnTo>
                  <a:pt x="931"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17" name="TextBox 16">
            <a:extLst>
              <a:ext uri="{FF2B5EF4-FFF2-40B4-BE49-F238E27FC236}">
                <a16:creationId xmlns:a16="http://schemas.microsoft.com/office/drawing/2014/main" id="{BF456A0D-F404-48FD-9BB7-E6CE6F6A2D95}"/>
              </a:ext>
            </a:extLst>
          </p:cNvPr>
          <p:cNvSpPr txBox="1"/>
          <p:nvPr/>
        </p:nvSpPr>
        <p:spPr>
          <a:xfrm>
            <a:off x="6402865" y="2240282"/>
            <a:ext cx="5659163"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Under Title, click the … </a:t>
            </a:r>
            <a:r>
              <a:rPr lang="en-US" sz="1400" b="1" dirty="0" err="1">
                <a:latin typeface="PT Sans" panose="020B0503020203020204" pitchFamily="34" charset="0"/>
                <a:ea typeface="PT Sans" panose="020B0503020203020204" pitchFamily="34" charset="0"/>
                <a:cs typeface="Times Sans Serif" panose="02020603050405020304" pitchFamily="18" charset="0"/>
              </a:rPr>
              <a:t>elipses</a:t>
            </a:r>
            <a:r>
              <a:rPr lang="en-US" sz="1400" b="1" dirty="0">
                <a:latin typeface="PT Sans" panose="020B0503020203020204" pitchFamily="34" charset="0"/>
                <a:ea typeface="PT Sans" panose="020B0503020203020204" pitchFamily="34" charset="0"/>
                <a:cs typeface="Times Sans Serif" panose="02020603050405020304" pitchFamily="18" charset="0"/>
              </a:rPr>
              <a:t> and choose conditional formatting</a:t>
            </a:r>
          </a:p>
        </p:txBody>
      </p:sp>
      <p:sp>
        <p:nvSpPr>
          <p:cNvPr id="18" name="Freeform 29">
            <a:extLst>
              <a:ext uri="{FF2B5EF4-FFF2-40B4-BE49-F238E27FC236}">
                <a16:creationId xmlns:a16="http://schemas.microsoft.com/office/drawing/2014/main" id="{9908FE83-C10E-4849-87D7-5C1387C3ACB2}"/>
              </a:ext>
            </a:extLst>
          </p:cNvPr>
          <p:cNvSpPr>
            <a:spLocks noChangeArrowheads="1"/>
          </p:cNvSpPr>
          <p:nvPr/>
        </p:nvSpPr>
        <p:spPr bwMode="auto">
          <a:xfrm>
            <a:off x="5600492" y="2240282"/>
            <a:ext cx="377825" cy="377825"/>
          </a:xfrm>
          <a:custGeom>
            <a:avLst/>
            <a:gdLst>
              <a:gd name="T0" fmla="*/ 699 w 1050"/>
              <a:gd name="T1" fmla="*/ 468 h 1051"/>
              <a:gd name="T2" fmla="*/ 699 w 1050"/>
              <a:gd name="T3" fmla="*/ 350 h 1051"/>
              <a:gd name="T4" fmla="*/ 582 w 1050"/>
              <a:gd name="T5" fmla="*/ 233 h 1051"/>
              <a:gd name="T6" fmla="*/ 350 w 1050"/>
              <a:gd name="T7" fmla="*/ 233 h 1051"/>
              <a:gd name="T8" fmla="*/ 350 w 1050"/>
              <a:gd name="T9" fmla="*/ 350 h 1051"/>
              <a:gd name="T10" fmla="*/ 582 w 1050"/>
              <a:gd name="T11" fmla="*/ 350 h 1051"/>
              <a:gd name="T12" fmla="*/ 582 w 1050"/>
              <a:gd name="T13" fmla="*/ 468 h 1051"/>
              <a:gd name="T14" fmla="*/ 467 w 1050"/>
              <a:gd name="T15" fmla="*/ 468 h 1051"/>
              <a:gd name="T16" fmla="*/ 350 w 1050"/>
              <a:gd name="T17" fmla="*/ 583 h 1051"/>
              <a:gd name="T18" fmla="*/ 350 w 1050"/>
              <a:gd name="T19" fmla="*/ 818 h 1051"/>
              <a:gd name="T20" fmla="*/ 699 w 1050"/>
              <a:gd name="T21" fmla="*/ 818 h 1051"/>
              <a:gd name="T22" fmla="*/ 699 w 1050"/>
              <a:gd name="T23" fmla="*/ 700 h 1051"/>
              <a:gd name="T24" fmla="*/ 467 w 1050"/>
              <a:gd name="T25" fmla="*/ 700 h 1051"/>
              <a:gd name="T26" fmla="*/ 467 w 1050"/>
              <a:gd name="T27" fmla="*/ 583 h 1051"/>
              <a:gd name="T28" fmla="*/ 582 w 1050"/>
              <a:gd name="T29" fmla="*/ 583 h 1051"/>
              <a:gd name="T30" fmla="*/ 699 w 1050"/>
              <a:gd name="T31" fmla="*/ 468 h 1051"/>
              <a:gd name="T32" fmla="*/ 932 w 1050"/>
              <a:gd name="T33" fmla="*/ 0 h 1051"/>
              <a:gd name="T34" fmla="*/ 1049 w 1050"/>
              <a:gd name="T35" fmla="*/ 118 h 1051"/>
              <a:gd name="T36" fmla="*/ 1049 w 1050"/>
              <a:gd name="T37" fmla="*/ 932 h 1051"/>
              <a:gd name="T38" fmla="*/ 932 w 1050"/>
              <a:gd name="T39" fmla="*/ 1050 h 1051"/>
              <a:gd name="T40" fmla="*/ 117 w 1050"/>
              <a:gd name="T41" fmla="*/ 1050 h 1051"/>
              <a:gd name="T42" fmla="*/ 0 w 1050"/>
              <a:gd name="T43" fmla="*/ 932 h 1051"/>
              <a:gd name="T44" fmla="*/ 0 w 1050"/>
              <a:gd name="T45" fmla="*/ 118 h 1051"/>
              <a:gd name="T46" fmla="*/ 117 w 1050"/>
              <a:gd name="T47" fmla="*/ 0 h 1051"/>
              <a:gd name="T48" fmla="*/ 932 w 1050"/>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0" h="1051">
                <a:moveTo>
                  <a:pt x="699" y="468"/>
                </a:moveTo>
                <a:lnTo>
                  <a:pt x="699" y="350"/>
                </a:lnTo>
                <a:cubicBezTo>
                  <a:pt x="699" y="285"/>
                  <a:pt x="645" y="233"/>
                  <a:pt x="582" y="233"/>
                </a:cubicBezTo>
                <a:lnTo>
                  <a:pt x="350" y="233"/>
                </a:lnTo>
                <a:lnTo>
                  <a:pt x="350" y="350"/>
                </a:lnTo>
                <a:lnTo>
                  <a:pt x="582" y="350"/>
                </a:lnTo>
                <a:lnTo>
                  <a:pt x="582" y="468"/>
                </a:lnTo>
                <a:lnTo>
                  <a:pt x="467" y="468"/>
                </a:lnTo>
                <a:cubicBezTo>
                  <a:pt x="404" y="468"/>
                  <a:pt x="350" y="517"/>
                  <a:pt x="350" y="583"/>
                </a:cubicBezTo>
                <a:lnTo>
                  <a:pt x="350" y="818"/>
                </a:lnTo>
                <a:lnTo>
                  <a:pt x="699" y="818"/>
                </a:lnTo>
                <a:lnTo>
                  <a:pt x="699" y="700"/>
                </a:lnTo>
                <a:lnTo>
                  <a:pt x="467" y="700"/>
                </a:lnTo>
                <a:lnTo>
                  <a:pt x="467" y="583"/>
                </a:lnTo>
                <a:lnTo>
                  <a:pt x="582" y="583"/>
                </a:lnTo>
                <a:cubicBezTo>
                  <a:pt x="645" y="583"/>
                  <a:pt x="699" y="533"/>
                  <a:pt x="699" y="468"/>
                </a:cubicBezTo>
                <a:close/>
                <a:moveTo>
                  <a:pt x="932" y="0"/>
                </a:moveTo>
                <a:cubicBezTo>
                  <a:pt x="995" y="0"/>
                  <a:pt x="1049" y="55"/>
                  <a:pt x="1049" y="118"/>
                </a:cubicBezTo>
                <a:lnTo>
                  <a:pt x="1049" y="932"/>
                </a:lnTo>
                <a:cubicBezTo>
                  <a:pt x="1049" y="995"/>
                  <a:pt x="995" y="1050"/>
                  <a:pt x="932" y="1050"/>
                </a:cubicBezTo>
                <a:lnTo>
                  <a:pt x="117" y="1050"/>
                </a:lnTo>
                <a:cubicBezTo>
                  <a:pt x="54" y="1050"/>
                  <a:pt x="0" y="995"/>
                  <a:pt x="0" y="932"/>
                </a:cubicBezTo>
                <a:lnTo>
                  <a:pt x="0" y="118"/>
                </a:lnTo>
                <a:cubicBezTo>
                  <a:pt x="0" y="55"/>
                  <a:pt x="54" y="0"/>
                  <a:pt x="117" y="0"/>
                </a:cubicBezTo>
                <a:lnTo>
                  <a:pt x="932"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19" name="TextBox 18">
            <a:extLst>
              <a:ext uri="{FF2B5EF4-FFF2-40B4-BE49-F238E27FC236}">
                <a16:creationId xmlns:a16="http://schemas.microsoft.com/office/drawing/2014/main" id="{3B477486-C617-4130-B10B-1739EF289F71}"/>
              </a:ext>
            </a:extLst>
          </p:cNvPr>
          <p:cNvSpPr txBox="1"/>
          <p:nvPr/>
        </p:nvSpPr>
        <p:spPr>
          <a:xfrm>
            <a:off x="6402865" y="2784567"/>
            <a:ext cx="5511479" cy="215444"/>
          </a:xfrm>
          <a:prstGeom prst="rect">
            <a:avLst/>
          </a:prstGeom>
          <a:noFill/>
        </p:spPr>
        <p:txBody>
          <a:bodyPr wrap="square" lIns="0" tIns="0" rIns="0" bIns="0" rtlCol="0">
            <a:spAutoFit/>
          </a:bodyPr>
          <a:lstStyle/>
          <a:p>
            <a:r>
              <a:rPr lang="en-US" sz="1400" b="1" dirty="0">
                <a:latin typeface="PT Sans" panose="020B0503020203020204" pitchFamily="34" charset="0"/>
                <a:ea typeface="PT Sans" panose="020B0503020203020204" pitchFamily="34" charset="0"/>
                <a:cs typeface="Times Sans Serif" panose="02020603050405020304" pitchFamily="18" charset="0"/>
              </a:rPr>
              <a:t>Under “Based on Field”, choose your table name measure.</a:t>
            </a:r>
          </a:p>
        </p:txBody>
      </p:sp>
      <p:sp>
        <p:nvSpPr>
          <p:cNvPr id="20" name="Freeform 14">
            <a:extLst>
              <a:ext uri="{FF2B5EF4-FFF2-40B4-BE49-F238E27FC236}">
                <a16:creationId xmlns:a16="http://schemas.microsoft.com/office/drawing/2014/main" id="{1A3AE3C0-9BA3-401B-92C3-B1B233C4D3B7}"/>
              </a:ext>
            </a:extLst>
          </p:cNvPr>
          <p:cNvSpPr>
            <a:spLocks noChangeArrowheads="1"/>
          </p:cNvSpPr>
          <p:nvPr/>
        </p:nvSpPr>
        <p:spPr bwMode="auto">
          <a:xfrm>
            <a:off x="5600492" y="2784567"/>
            <a:ext cx="377825" cy="377825"/>
          </a:xfrm>
          <a:custGeom>
            <a:avLst/>
            <a:gdLst>
              <a:gd name="T0" fmla="*/ 699 w 1050"/>
              <a:gd name="T1" fmla="*/ 437 h 1050"/>
              <a:gd name="T2" fmla="*/ 699 w 1050"/>
              <a:gd name="T3" fmla="*/ 350 h 1050"/>
              <a:gd name="T4" fmla="*/ 585 w 1050"/>
              <a:gd name="T5" fmla="*/ 232 h 1050"/>
              <a:gd name="T6" fmla="*/ 350 w 1050"/>
              <a:gd name="T7" fmla="*/ 232 h 1050"/>
              <a:gd name="T8" fmla="*/ 350 w 1050"/>
              <a:gd name="T9" fmla="*/ 350 h 1050"/>
              <a:gd name="T10" fmla="*/ 585 w 1050"/>
              <a:gd name="T11" fmla="*/ 350 h 1050"/>
              <a:gd name="T12" fmla="*/ 585 w 1050"/>
              <a:gd name="T13" fmla="*/ 467 h 1050"/>
              <a:gd name="T14" fmla="*/ 467 w 1050"/>
              <a:gd name="T15" fmla="*/ 467 h 1050"/>
              <a:gd name="T16" fmla="*/ 467 w 1050"/>
              <a:gd name="T17" fmla="*/ 582 h 1050"/>
              <a:gd name="T18" fmla="*/ 585 w 1050"/>
              <a:gd name="T19" fmla="*/ 582 h 1050"/>
              <a:gd name="T20" fmla="*/ 585 w 1050"/>
              <a:gd name="T21" fmla="*/ 700 h 1050"/>
              <a:gd name="T22" fmla="*/ 350 w 1050"/>
              <a:gd name="T23" fmla="*/ 700 h 1050"/>
              <a:gd name="T24" fmla="*/ 350 w 1050"/>
              <a:gd name="T25" fmla="*/ 817 h 1050"/>
              <a:gd name="T26" fmla="*/ 585 w 1050"/>
              <a:gd name="T27" fmla="*/ 817 h 1050"/>
              <a:gd name="T28" fmla="*/ 699 w 1050"/>
              <a:gd name="T29" fmla="*/ 700 h 1050"/>
              <a:gd name="T30" fmla="*/ 699 w 1050"/>
              <a:gd name="T31" fmla="*/ 612 h 1050"/>
              <a:gd name="T32" fmla="*/ 612 w 1050"/>
              <a:gd name="T33" fmla="*/ 525 h 1050"/>
              <a:gd name="T34" fmla="*/ 699 w 1050"/>
              <a:gd name="T35" fmla="*/ 437 h 1050"/>
              <a:gd name="T36" fmla="*/ 935 w 1050"/>
              <a:gd name="T37" fmla="*/ 0 h 1050"/>
              <a:gd name="T38" fmla="*/ 1049 w 1050"/>
              <a:gd name="T39" fmla="*/ 118 h 1050"/>
              <a:gd name="T40" fmla="*/ 1049 w 1050"/>
              <a:gd name="T41" fmla="*/ 932 h 1050"/>
              <a:gd name="T42" fmla="*/ 935 w 1050"/>
              <a:gd name="T43" fmla="*/ 1049 h 1050"/>
              <a:gd name="T44" fmla="*/ 117 w 1050"/>
              <a:gd name="T45" fmla="*/ 1049 h 1050"/>
              <a:gd name="T46" fmla="*/ 0 w 1050"/>
              <a:gd name="T47" fmla="*/ 932 h 1050"/>
              <a:gd name="T48" fmla="*/ 0 w 1050"/>
              <a:gd name="T49" fmla="*/ 118 h 1050"/>
              <a:gd name="T50" fmla="*/ 117 w 1050"/>
              <a:gd name="T51" fmla="*/ 0 h 1050"/>
              <a:gd name="T52" fmla="*/ 935 w 1050"/>
              <a:gd name="T53"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0" h="1050">
                <a:moveTo>
                  <a:pt x="699" y="437"/>
                </a:moveTo>
                <a:lnTo>
                  <a:pt x="699" y="350"/>
                </a:lnTo>
                <a:cubicBezTo>
                  <a:pt x="699" y="284"/>
                  <a:pt x="648" y="232"/>
                  <a:pt x="585" y="232"/>
                </a:cubicBezTo>
                <a:lnTo>
                  <a:pt x="350" y="232"/>
                </a:lnTo>
                <a:lnTo>
                  <a:pt x="350" y="350"/>
                </a:lnTo>
                <a:lnTo>
                  <a:pt x="585" y="350"/>
                </a:lnTo>
                <a:lnTo>
                  <a:pt x="585" y="467"/>
                </a:lnTo>
                <a:lnTo>
                  <a:pt x="467" y="467"/>
                </a:lnTo>
                <a:lnTo>
                  <a:pt x="467" y="582"/>
                </a:lnTo>
                <a:lnTo>
                  <a:pt x="585" y="582"/>
                </a:lnTo>
                <a:lnTo>
                  <a:pt x="585" y="700"/>
                </a:lnTo>
                <a:lnTo>
                  <a:pt x="350" y="700"/>
                </a:lnTo>
                <a:lnTo>
                  <a:pt x="350" y="817"/>
                </a:lnTo>
                <a:lnTo>
                  <a:pt x="585" y="817"/>
                </a:lnTo>
                <a:cubicBezTo>
                  <a:pt x="648" y="817"/>
                  <a:pt x="699" y="765"/>
                  <a:pt x="699" y="700"/>
                </a:cubicBezTo>
                <a:lnTo>
                  <a:pt x="699" y="612"/>
                </a:lnTo>
                <a:cubicBezTo>
                  <a:pt x="699" y="563"/>
                  <a:pt x="661" y="525"/>
                  <a:pt x="612" y="525"/>
                </a:cubicBezTo>
                <a:cubicBezTo>
                  <a:pt x="661" y="525"/>
                  <a:pt x="699" y="487"/>
                  <a:pt x="699" y="437"/>
                </a:cubicBezTo>
                <a:close/>
                <a:moveTo>
                  <a:pt x="935" y="0"/>
                </a:moveTo>
                <a:cubicBezTo>
                  <a:pt x="997" y="0"/>
                  <a:pt x="1049" y="55"/>
                  <a:pt x="1049" y="118"/>
                </a:cubicBezTo>
                <a:lnTo>
                  <a:pt x="1049" y="932"/>
                </a:lnTo>
                <a:cubicBezTo>
                  <a:pt x="1049" y="995"/>
                  <a:pt x="997" y="1049"/>
                  <a:pt x="935" y="1049"/>
                </a:cubicBezTo>
                <a:lnTo>
                  <a:pt x="117" y="1049"/>
                </a:lnTo>
                <a:cubicBezTo>
                  <a:pt x="55" y="1049"/>
                  <a:pt x="0" y="995"/>
                  <a:pt x="0" y="932"/>
                </a:cubicBezTo>
                <a:lnTo>
                  <a:pt x="0" y="118"/>
                </a:lnTo>
                <a:cubicBezTo>
                  <a:pt x="0" y="55"/>
                  <a:pt x="55" y="0"/>
                  <a:pt x="117" y="0"/>
                </a:cubicBezTo>
                <a:lnTo>
                  <a:pt x="935" y="0"/>
                </a:lnTo>
                <a:close/>
              </a:path>
            </a:pathLst>
          </a:custGeom>
          <a:solidFill>
            <a:schemeClr val="tx2">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Tree>
    <p:extLst>
      <p:ext uri="{BB962C8B-B14F-4D97-AF65-F5344CB8AC3E}">
        <p14:creationId xmlns:p14="http://schemas.microsoft.com/office/powerpoint/2010/main" val="181912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p:bldP spid="18" grpId="0" animBg="1"/>
      <p:bldP spid="19"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4FF23AC-3833-4AB5-B917-8E1D17903F6F}"/>
              </a:ext>
            </a:extLst>
          </p:cNvPr>
          <p:cNvSpPr/>
          <p:nvPr/>
        </p:nvSpPr>
        <p:spPr>
          <a:xfrm>
            <a:off x="0" y="0"/>
            <a:ext cx="12192000" cy="30943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04B9468-D1B1-42A4-A62B-E8E556C0074F}"/>
              </a:ext>
            </a:extLst>
          </p:cNvPr>
          <p:cNvPicPr>
            <a:picLocks noChangeAspect="1"/>
          </p:cNvPicPr>
          <p:nvPr/>
        </p:nvPicPr>
        <p:blipFill>
          <a:blip r:embed="rId2"/>
          <a:stretch>
            <a:fillRect/>
          </a:stretch>
        </p:blipFill>
        <p:spPr>
          <a:xfrm>
            <a:off x="0" y="52418"/>
            <a:ext cx="8813462" cy="6858000"/>
          </a:xfrm>
          <a:prstGeom prst="rect">
            <a:avLst/>
          </a:prstGeom>
        </p:spPr>
      </p:pic>
      <p:sp>
        <p:nvSpPr>
          <p:cNvPr id="11" name="Flowchart: Connector 10">
            <a:extLst>
              <a:ext uri="{FF2B5EF4-FFF2-40B4-BE49-F238E27FC236}">
                <a16:creationId xmlns:a16="http://schemas.microsoft.com/office/drawing/2014/main" id="{EF8875CF-C3AD-4752-97B6-398A1ABAE685}"/>
              </a:ext>
            </a:extLst>
          </p:cNvPr>
          <p:cNvSpPr/>
          <p:nvPr/>
        </p:nvSpPr>
        <p:spPr>
          <a:xfrm>
            <a:off x="8683888" y="524179"/>
            <a:ext cx="3028586" cy="2719904"/>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681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7A33472-575C-4FE3-9880-6A6221206D66}"/>
              </a:ext>
            </a:extLst>
          </p:cNvPr>
          <p:cNvCxnSpPr>
            <a:cxnSpLocks/>
          </p:cNvCxnSpPr>
          <p:nvPr/>
        </p:nvCxnSpPr>
        <p:spPr>
          <a:xfrm>
            <a:off x="5410200" y="3837267"/>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E9AD4A8-96A4-4F36-9DFA-BAC4E5274D1A}"/>
              </a:ext>
            </a:extLst>
          </p:cNvPr>
          <p:cNvSpPr/>
          <p:nvPr/>
        </p:nvSpPr>
        <p:spPr>
          <a:xfrm>
            <a:off x="2301740" y="4764978"/>
            <a:ext cx="7441376" cy="283667"/>
          </a:xfrm>
          <a:prstGeom prst="rect">
            <a:avLst/>
          </a:prstGeom>
        </p:spPr>
        <p:txBody>
          <a:bodyPr wrap="square" lIns="0" tIns="0" rIns="0" bIns="0">
            <a:spAutoFit/>
          </a:bodyPr>
          <a:lstStyle/>
          <a:p>
            <a:pPr algn="ctr">
              <a:lnSpc>
                <a:spcPts val="1500"/>
              </a:lnSpc>
            </a:pPr>
            <a:r>
              <a:rPr lang="en-US" sz="4800" dirty="0">
                <a:solidFill>
                  <a:srgbClr val="FFCC00"/>
                </a:solidFill>
                <a:latin typeface="Segoe UI" panose="020B0502040204020203" pitchFamily="34" charset="0"/>
                <a:ea typeface="PT Sans" panose="020B0503020203020204" pitchFamily="34" charset="0"/>
                <a:cs typeface="Segoe UI" panose="020B0502040204020203" pitchFamily="34" charset="0"/>
              </a:rPr>
              <a:t>Questions?</a:t>
            </a:r>
          </a:p>
        </p:txBody>
      </p:sp>
      <p:grpSp>
        <p:nvGrpSpPr>
          <p:cNvPr id="4" name="Group 3">
            <a:extLst>
              <a:ext uri="{FF2B5EF4-FFF2-40B4-BE49-F238E27FC236}">
                <a16:creationId xmlns:a16="http://schemas.microsoft.com/office/drawing/2014/main" id="{9C96450E-47F9-4FB2-8B16-95A63A34B250}"/>
              </a:ext>
            </a:extLst>
          </p:cNvPr>
          <p:cNvGrpSpPr/>
          <p:nvPr/>
        </p:nvGrpSpPr>
        <p:grpSpPr>
          <a:xfrm>
            <a:off x="4487082" y="2278668"/>
            <a:ext cx="3070692" cy="834214"/>
            <a:chOff x="4486237" y="2531166"/>
            <a:chExt cx="3038214" cy="834214"/>
          </a:xfrm>
        </p:grpSpPr>
        <p:sp>
          <p:nvSpPr>
            <p:cNvPr id="7" name="TextBox 28">
              <a:extLst>
                <a:ext uri="{FF2B5EF4-FFF2-40B4-BE49-F238E27FC236}">
                  <a16:creationId xmlns:a16="http://schemas.microsoft.com/office/drawing/2014/main" id="{EB78DDFD-33B9-469D-B1EB-3CBCDD8BC98D}"/>
                </a:ext>
              </a:extLst>
            </p:cNvPr>
            <p:cNvSpPr txBox="1">
              <a:spLocks noChangeArrowheads="1"/>
            </p:cNvSpPr>
            <p:nvPr/>
          </p:nvSpPr>
          <p:spPr bwMode="auto">
            <a:xfrm>
              <a:off x="4486237" y="3088381"/>
              <a:ext cx="303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DYNAMIC</a:t>
              </a:r>
            </a:p>
          </p:txBody>
        </p:sp>
        <p:sp>
          <p:nvSpPr>
            <p:cNvPr id="12" name="Half Frame 11">
              <a:extLst>
                <a:ext uri="{FF2B5EF4-FFF2-40B4-BE49-F238E27FC236}">
                  <a16:creationId xmlns:a16="http://schemas.microsoft.com/office/drawing/2014/main" id="{E0C745FD-0567-40F1-9903-26485F6AF3D5}"/>
                </a:ext>
              </a:extLst>
            </p:cNvPr>
            <p:cNvSpPr/>
            <p:nvPr/>
          </p:nvSpPr>
          <p:spPr>
            <a:xfrm>
              <a:off x="4875564" y="2531166"/>
              <a:ext cx="649341" cy="493498"/>
            </a:xfrm>
            <a:prstGeom prst="halfFrame">
              <a:avLst>
                <a:gd name="adj1" fmla="val 33333"/>
                <a:gd name="adj2" fmla="val 3859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sp>
        <p:nvSpPr>
          <p:cNvPr id="10" name="TextBox 28">
            <a:extLst>
              <a:ext uri="{FF2B5EF4-FFF2-40B4-BE49-F238E27FC236}">
                <a16:creationId xmlns:a16="http://schemas.microsoft.com/office/drawing/2014/main" id="{56305A56-E5EE-4E08-B8FB-81249ED02FC7}"/>
              </a:ext>
            </a:extLst>
          </p:cNvPr>
          <p:cNvSpPr txBox="1">
            <a:spLocks noChangeArrowheads="1"/>
          </p:cNvSpPr>
          <p:nvPr/>
        </p:nvSpPr>
        <p:spPr bwMode="auto">
          <a:xfrm>
            <a:off x="4453759" y="3212066"/>
            <a:ext cx="31373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solidFill>
                  <a:srgbClr val="FFC000"/>
                </a:solidFill>
                <a:latin typeface="Segoe UI Black" panose="020B0A02040204020203" pitchFamily="34" charset="0"/>
                <a:ea typeface="Segoe UI Black" panose="020B0A02040204020203" pitchFamily="34" charset="0"/>
                <a:cs typeface="Lato" panose="020F0502020204030203"/>
              </a:rPr>
              <a:t>Power BI</a:t>
            </a:r>
          </a:p>
        </p:txBody>
      </p:sp>
      <p:sp>
        <p:nvSpPr>
          <p:cNvPr id="6" name="TextBox 5">
            <a:extLst>
              <a:ext uri="{FF2B5EF4-FFF2-40B4-BE49-F238E27FC236}">
                <a16:creationId xmlns:a16="http://schemas.microsoft.com/office/drawing/2014/main" id="{9C7BA800-7632-4373-A4A5-5C6AE49ED2B8}"/>
              </a:ext>
            </a:extLst>
          </p:cNvPr>
          <p:cNvSpPr txBox="1"/>
          <p:nvPr/>
        </p:nvSpPr>
        <p:spPr>
          <a:xfrm>
            <a:off x="451757" y="6112578"/>
            <a:ext cx="4693914" cy="646331"/>
          </a:xfrm>
          <a:prstGeom prst="rect">
            <a:avLst/>
          </a:prstGeom>
          <a:noFill/>
        </p:spPr>
        <p:txBody>
          <a:bodyPr wrap="none" rtlCol="0">
            <a:spAutoFit/>
          </a:bodyPr>
          <a:lstStyle/>
          <a:p>
            <a:r>
              <a:rPr lang="en-US" dirty="0"/>
              <a:t>Email: </a:t>
            </a:r>
            <a:r>
              <a:rPr lang="en-US" dirty="0">
                <a:hlinkClick r:id="rId2"/>
              </a:rPr>
              <a:t>rabramson@pragmaticworks.com</a:t>
            </a:r>
            <a:endParaRPr lang="en-US" dirty="0"/>
          </a:p>
          <a:p>
            <a:endParaRPr lang="en-US" dirty="0"/>
          </a:p>
        </p:txBody>
      </p:sp>
      <p:sp>
        <p:nvSpPr>
          <p:cNvPr id="9" name="TextBox 28">
            <a:extLst>
              <a:ext uri="{FF2B5EF4-FFF2-40B4-BE49-F238E27FC236}">
                <a16:creationId xmlns:a16="http://schemas.microsoft.com/office/drawing/2014/main" id="{0C4BE1D5-0B1B-489A-BF8F-C3CAFA612571}"/>
              </a:ext>
            </a:extLst>
          </p:cNvPr>
          <p:cNvSpPr txBox="1">
            <a:spLocks noChangeArrowheads="1"/>
          </p:cNvSpPr>
          <p:nvPr/>
        </p:nvSpPr>
        <p:spPr bwMode="auto">
          <a:xfrm>
            <a:off x="4520405" y="3926966"/>
            <a:ext cx="30706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V2</a:t>
            </a:r>
          </a:p>
        </p:txBody>
      </p:sp>
    </p:spTree>
    <p:extLst>
      <p:ext uri="{BB962C8B-B14F-4D97-AF65-F5344CB8AC3E}">
        <p14:creationId xmlns:p14="http://schemas.microsoft.com/office/powerpoint/2010/main" val="280304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7A33472-575C-4FE3-9880-6A6221206D66}"/>
              </a:ext>
            </a:extLst>
          </p:cNvPr>
          <p:cNvCxnSpPr>
            <a:cxnSpLocks/>
          </p:cNvCxnSpPr>
          <p:nvPr/>
        </p:nvCxnSpPr>
        <p:spPr>
          <a:xfrm>
            <a:off x="5410200" y="3837267"/>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E9AD4A8-96A4-4F36-9DFA-BAC4E5274D1A}"/>
              </a:ext>
            </a:extLst>
          </p:cNvPr>
          <p:cNvSpPr/>
          <p:nvPr/>
        </p:nvSpPr>
        <p:spPr>
          <a:xfrm>
            <a:off x="2301740" y="4764978"/>
            <a:ext cx="7441376" cy="225575"/>
          </a:xfrm>
          <a:prstGeom prst="rect">
            <a:avLst/>
          </a:prstGeom>
        </p:spPr>
        <p:txBody>
          <a:bodyPr wrap="square" lIns="0" tIns="0" rIns="0" bIns="0">
            <a:spAutoFit/>
          </a:bodyPr>
          <a:lstStyle/>
          <a:p>
            <a:pPr algn="ctr">
              <a:lnSpc>
                <a:spcPts val="1500"/>
              </a:lnSpc>
            </a:pPr>
            <a:r>
              <a:rPr lang="en-US" sz="2800" dirty="0">
                <a:solidFill>
                  <a:srgbClr val="FFCC00"/>
                </a:solidFill>
                <a:latin typeface="Segoe UI" panose="020B0502040204020203" pitchFamily="34" charset="0"/>
                <a:ea typeface="PT Sans" panose="020B0503020203020204" pitchFamily="34" charset="0"/>
                <a:cs typeface="Segoe UI" panose="020B0502040204020203" pitchFamily="34" charset="0"/>
              </a:rPr>
              <a:t>Thank you!</a:t>
            </a:r>
          </a:p>
        </p:txBody>
      </p:sp>
      <p:grpSp>
        <p:nvGrpSpPr>
          <p:cNvPr id="4" name="Group 3">
            <a:extLst>
              <a:ext uri="{FF2B5EF4-FFF2-40B4-BE49-F238E27FC236}">
                <a16:creationId xmlns:a16="http://schemas.microsoft.com/office/drawing/2014/main" id="{9C96450E-47F9-4FB2-8B16-95A63A34B250}"/>
              </a:ext>
            </a:extLst>
          </p:cNvPr>
          <p:cNvGrpSpPr/>
          <p:nvPr/>
        </p:nvGrpSpPr>
        <p:grpSpPr>
          <a:xfrm>
            <a:off x="4487082" y="2278668"/>
            <a:ext cx="3070692" cy="834214"/>
            <a:chOff x="4486237" y="2531166"/>
            <a:chExt cx="3038214" cy="834214"/>
          </a:xfrm>
        </p:grpSpPr>
        <p:sp>
          <p:nvSpPr>
            <p:cNvPr id="7" name="TextBox 28">
              <a:extLst>
                <a:ext uri="{FF2B5EF4-FFF2-40B4-BE49-F238E27FC236}">
                  <a16:creationId xmlns:a16="http://schemas.microsoft.com/office/drawing/2014/main" id="{EB78DDFD-33B9-469D-B1EB-3CBCDD8BC98D}"/>
                </a:ext>
              </a:extLst>
            </p:cNvPr>
            <p:cNvSpPr txBox="1">
              <a:spLocks noChangeArrowheads="1"/>
            </p:cNvSpPr>
            <p:nvPr/>
          </p:nvSpPr>
          <p:spPr bwMode="auto">
            <a:xfrm>
              <a:off x="4486237" y="3088381"/>
              <a:ext cx="303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DYNAMIC</a:t>
              </a:r>
            </a:p>
          </p:txBody>
        </p:sp>
        <p:sp>
          <p:nvSpPr>
            <p:cNvPr id="12" name="Half Frame 11">
              <a:extLst>
                <a:ext uri="{FF2B5EF4-FFF2-40B4-BE49-F238E27FC236}">
                  <a16:creationId xmlns:a16="http://schemas.microsoft.com/office/drawing/2014/main" id="{E0C745FD-0567-40F1-9903-26485F6AF3D5}"/>
                </a:ext>
              </a:extLst>
            </p:cNvPr>
            <p:cNvSpPr/>
            <p:nvPr/>
          </p:nvSpPr>
          <p:spPr>
            <a:xfrm>
              <a:off x="4875564" y="2531166"/>
              <a:ext cx="649341" cy="493498"/>
            </a:xfrm>
            <a:prstGeom prst="halfFrame">
              <a:avLst>
                <a:gd name="adj1" fmla="val 33333"/>
                <a:gd name="adj2" fmla="val 3859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sp>
        <p:nvSpPr>
          <p:cNvPr id="10" name="TextBox 28">
            <a:extLst>
              <a:ext uri="{FF2B5EF4-FFF2-40B4-BE49-F238E27FC236}">
                <a16:creationId xmlns:a16="http://schemas.microsoft.com/office/drawing/2014/main" id="{56305A56-E5EE-4E08-B8FB-81249ED02FC7}"/>
              </a:ext>
            </a:extLst>
          </p:cNvPr>
          <p:cNvSpPr txBox="1">
            <a:spLocks noChangeArrowheads="1"/>
          </p:cNvSpPr>
          <p:nvPr/>
        </p:nvSpPr>
        <p:spPr bwMode="auto">
          <a:xfrm>
            <a:off x="4453759" y="3212066"/>
            <a:ext cx="31373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solidFill>
                  <a:srgbClr val="FFC000"/>
                </a:solidFill>
                <a:latin typeface="Segoe UI Black" panose="020B0A02040204020203" pitchFamily="34" charset="0"/>
                <a:ea typeface="Segoe UI Black" panose="020B0A02040204020203" pitchFamily="34" charset="0"/>
                <a:cs typeface="Lato" panose="020F0502020204030203"/>
              </a:rPr>
              <a:t>Power BI</a:t>
            </a:r>
          </a:p>
        </p:txBody>
      </p:sp>
      <p:sp>
        <p:nvSpPr>
          <p:cNvPr id="6" name="TextBox 5">
            <a:extLst>
              <a:ext uri="{FF2B5EF4-FFF2-40B4-BE49-F238E27FC236}">
                <a16:creationId xmlns:a16="http://schemas.microsoft.com/office/drawing/2014/main" id="{9C7BA800-7632-4373-A4A5-5C6AE49ED2B8}"/>
              </a:ext>
            </a:extLst>
          </p:cNvPr>
          <p:cNvSpPr txBox="1"/>
          <p:nvPr/>
        </p:nvSpPr>
        <p:spPr>
          <a:xfrm>
            <a:off x="451757" y="5743246"/>
            <a:ext cx="4693914" cy="369332"/>
          </a:xfrm>
          <a:prstGeom prst="rect">
            <a:avLst/>
          </a:prstGeom>
          <a:noFill/>
        </p:spPr>
        <p:txBody>
          <a:bodyPr wrap="none" rtlCol="0">
            <a:spAutoFit/>
          </a:bodyPr>
          <a:lstStyle/>
          <a:p>
            <a:r>
              <a:rPr lang="en-US" dirty="0"/>
              <a:t>Email: </a:t>
            </a:r>
            <a:r>
              <a:rPr lang="en-US" dirty="0">
                <a:hlinkClick r:id="rId2"/>
              </a:rPr>
              <a:t>rabramson@pragmaticworks.com</a:t>
            </a:r>
            <a:endParaRPr lang="en-US" dirty="0"/>
          </a:p>
        </p:txBody>
      </p:sp>
      <p:sp>
        <p:nvSpPr>
          <p:cNvPr id="5" name="Rectangle 4">
            <a:extLst>
              <a:ext uri="{FF2B5EF4-FFF2-40B4-BE49-F238E27FC236}">
                <a16:creationId xmlns:a16="http://schemas.microsoft.com/office/drawing/2014/main" id="{7E986795-AF01-4F6D-A6E7-74886CF5D8DA}"/>
              </a:ext>
            </a:extLst>
          </p:cNvPr>
          <p:cNvSpPr/>
          <p:nvPr/>
        </p:nvSpPr>
        <p:spPr>
          <a:xfrm>
            <a:off x="1" y="6289711"/>
            <a:ext cx="12025288" cy="646331"/>
          </a:xfrm>
          <a:prstGeom prst="rect">
            <a:avLst/>
          </a:prstGeom>
        </p:spPr>
        <p:txBody>
          <a:bodyPr wrap="square">
            <a:spAutoFit/>
          </a:bodyPr>
          <a:lstStyle/>
          <a:p>
            <a:r>
              <a:rPr lang="en-US" sz="1200" b="1" dirty="0">
                <a:solidFill>
                  <a:srgbClr val="000000"/>
                </a:solidFill>
                <a:latin typeface="Verdana" panose="020B0604030504040204" pitchFamily="34" charset="0"/>
              </a:rPr>
              <a:t>The Power BI File for this presentation can be downloaded from: </a:t>
            </a:r>
            <a:br>
              <a:rPr lang="en-US" sz="1200" b="1" dirty="0">
                <a:solidFill>
                  <a:srgbClr val="000000"/>
                </a:solidFill>
                <a:latin typeface="Verdana" panose="020B0604030504040204" pitchFamily="34" charset="0"/>
              </a:rPr>
            </a:br>
            <a:r>
              <a:rPr lang="en-US" sz="1200" b="1" dirty="0">
                <a:solidFill>
                  <a:srgbClr val="000000"/>
                </a:solidFill>
                <a:latin typeface="Verdana" panose="020B0604030504040204" pitchFamily="34" charset="0"/>
                <a:hlinkClick r:id="rId3"/>
              </a:rPr>
              <a:t>https://pragmaticworksonline.sharepoint.com/:f:/s/FileShare/EsQNdtTaeohFo1um0d652MYB_LJCQvXgIJcyivStBa11kA?e=uakueC</a:t>
            </a:r>
            <a:br>
              <a:rPr lang="en-US" sz="1200" b="1" dirty="0">
                <a:solidFill>
                  <a:srgbClr val="000000"/>
                </a:solidFill>
                <a:latin typeface="Verdana" panose="020B0604030504040204" pitchFamily="34" charset="0"/>
              </a:rPr>
            </a:br>
            <a:r>
              <a:rPr lang="en-US" sz="1200" b="1" dirty="0">
                <a:solidFill>
                  <a:srgbClr val="000000"/>
                </a:solidFill>
                <a:latin typeface="Verdana" panose="020B0604030504040204" pitchFamily="34" charset="0"/>
              </a:rPr>
              <a:t>Extract to a folder named ‪C:\Webinar Example</a:t>
            </a:r>
            <a:endParaRPr lang="en-US" sz="1200" dirty="0"/>
          </a:p>
        </p:txBody>
      </p:sp>
      <p:sp>
        <p:nvSpPr>
          <p:cNvPr id="13" name="TextBox 28">
            <a:extLst>
              <a:ext uri="{FF2B5EF4-FFF2-40B4-BE49-F238E27FC236}">
                <a16:creationId xmlns:a16="http://schemas.microsoft.com/office/drawing/2014/main" id="{59F9C380-5184-4C7D-8DFF-7E6E4E609DF8}"/>
              </a:ext>
            </a:extLst>
          </p:cNvPr>
          <p:cNvSpPr txBox="1">
            <a:spLocks noChangeArrowheads="1"/>
          </p:cNvSpPr>
          <p:nvPr/>
        </p:nvSpPr>
        <p:spPr bwMode="auto">
          <a:xfrm>
            <a:off x="4520405" y="3926966"/>
            <a:ext cx="30706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V2</a:t>
            </a:r>
          </a:p>
        </p:txBody>
      </p:sp>
    </p:spTree>
    <p:extLst>
      <p:ext uri="{BB962C8B-B14F-4D97-AF65-F5344CB8AC3E}">
        <p14:creationId xmlns:p14="http://schemas.microsoft.com/office/powerpoint/2010/main" val="33252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072EF-A1AD-4604-9AAF-0B7D5022469A}"/>
              </a:ext>
            </a:extLst>
          </p:cNvPr>
          <p:cNvSpPr/>
          <p:nvPr/>
        </p:nvSpPr>
        <p:spPr>
          <a:xfrm>
            <a:off x="0" y="489713"/>
            <a:ext cx="12192000" cy="5777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6910331-11FB-4BD6-9809-0899085F26A8}"/>
              </a:ext>
            </a:extLst>
          </p:cNvPr>
          <p:cNvSpPr txBox="1"/>
          <p:nvPr/>
        </p:nvSpPr>
        <p:spPr>
          <a:xfrm>
            <a:off x="4072920" y="489713"/>
            <a:ext cx="3674830"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Dynamic Reporting</a:t>
            </a:r>
          </a:p>
        </p:txBody>
      </p:sp>
      <p:sp>
        <p:nvSpPr>
          <p:cNvPr id="16" name="TextBox 15">
            <a:extLst>
              <a:ext uri="{FF2B5EF4-FFF2-40B4-BE49-F238E27FC236}">
                <a16:creationId xmlns:a16="http://schemas.microsoft.com/office/drawing/2014/main" id="{F0DB9423-2F1D-434A-9925-6EA4C0754BBD}"/>
              </a:ext>
            </a:extLst>
          </p:cNvPr>
          <p:cNvSpPr txBox="1"/>
          <p:nvPr/>
        </p:nvSpPr>
        <p:spPr>
          <a:xfrm>
            <a:off x="4072920" y="938554"/>
            <a:ext cx="3674830" cy="184666"/>
          </a:xfrm>
          <a:prstGeom prst="rect">
            <a:avLst/>
          </a:prstGeom>
          <a:noFill/>
        </p:spPr>
        <p:txBody>
          <a:bodyPr wrap="square" lIns="0" tIns="0" rIns="0" bIns="0" rtlCol="0">
            <a:spAutoFit/>
          </a:bodyPr>
          <a:lstStyle/>
          <a:p>
            <a:pPr algn="ctr"/>
            <a:r>
              <a:rPr lang="en-US" sz="1200" dirty="0">
                <a:solidFill>
                  <a:schemeClr val="tx2">
                    <a:lumMod val="50000"/>
                    <a:lumOff val="50000"/>
                  </a:schemeClr>
                </a:solidFill>
                <a:latin typeface="Bitter" panose="00000500000000000000" pitchFamily="50" charset="0"/>
                <a:ea typeface="Roboto Slab" pitchFamily="2" charset="0"/>
                <a:cs typeface="Lato" charset="0"/>
              </a:rPr>
              <a:t>Empowering Users through Choice</a:t>
            </a:r>
          </a:p>
        </p:txBody>
      </p:sp>
      <p:sp>
        <p:nvSpPr>
          <p:cNvPr id="6" name="Speech Bubble: Rectangle 5">
            <a:extLst>
              <a:ext uri="{FF2B5EF4-FFF2-40B4-BE49-F238E27FC236}">
                <a16:creationId xmlns:a16="http://schemas.microsoft.com/office/drawing/2014/main" id="{92EDC222-7483-4185-B191-4DDA0F439614}"/>
              </a:ext>
            </a:extLst>
          </p:cNvPr>
          <p:cNvSpPr/>
          <p:nvPr/>
        </p:nvSpPr>
        <p:spPr>
          <a:xfrm>
            <a:off x="2481111" y="1288080"/>
            <a:ext cx="7827729" cy="4847385"/>
          </a:xfrm>
          <a:custGeom>
            <a:avLst/>
            <a:gdLst>
              <a:gd name="connsiteX0" fmla="*/ 0 w 3388386"/>
              <a:gd name="connsiteY0" fmla="*/ 0 h 2071278"/>
              <a:gd name="connsiteX1" fmla="*/ 564731 w 3388386"/>
              <a:gd name="connsiteY1" fmla="*/ 0 h 2071278"/>
              <a:gd name="connsiteX2" fmla="*/ 564731 w 3388386"/>
              <a:gd name="connsiteY2" fmla="*/ 0 h 2071278"/>
              <a:gd name="connsiteX3" fmla="*/ 1411828 w 3388386"/>
              <a:gd name="connsiteY3" fmla="*/ 0 h 2071278"/>
              <a:gd name="connsiteX4" fmla="*/ 3388386 w 3388386"/>
              <a:gd name="connsiteY4" fmla="*/ 0 h 2071278"/>
              <a:gd name="connsiteX5" fmla="*/ 3388386 w 3388386"/>
              <a:gd name="connsiteY5" fmla="*/ 1208246 h 2071278"/>
              <a:gd name="connsiteX6" fmla="*/ 3388386 w 3388386"/>
              <a:gd name="connsiteY6" fmla="*/ 1208246 h 2071278"/>
              <a:gd name="connsiteX7" fmla="*/ 3388386 w 3388386"/>
              <a:gd name="connsiteY7" fmla="*/ 1726065 h 2071278"/>
              <a:gd name="connsiteX8" fmla="*/ 3388386 w 3388386"/>
              <a:gd name="connsiteY8" fmla="*/ 2071278 h 2071278"/>
              <a:gd name="connsiteX9" fmla="*/ 1411828 w 3388386"/>
              <a:gd name="connsiteY9" fmla="*/ 2071278 h 2071278"/>
              <a:gd name="connsiteX10" fmla="*/ 988291 w 3388386"/>
              <a:gd name="connsiteY10" fmla="*/ 2330188 h 2071278"/>
              <a:gd name="connsiteX11" fmla="*/ 564731 w 3388386"/>
              <a:gd name="connsiteY11" fmla="*/ 2071278 h 2071278"/>
              <a:gd name="connsiteX12" fmla="*/ 0 w 3388386"/>
              <a:gd name="connsiteY12" fmla="*/ 2071278 h 2071278"/>
              <a:gd name="connsiteX13" fmla="*/ 0 w 3388386"/>
              <a:gd name="connsiteY13" fmla="*/ 1726065 h 2071278"/>
              <a:gd name="connsiteX14" fmla="*/ 0 w 3388386"/>
              <a:gd name="connsiteY14" fmla="*/ 1208246 h 2071278"/>
              <a:gd name="connsiteX15" fmla="*/ 0 w 3388386"/>
              <a:gd name="connsiteY15" fmla="*/ 1208246 h 2071278"/>
              <a:gd name="connsiteX16" fmla="*/ 0 w 3388386"/>
              <a:gd name="connsiteY16" fmla="*/ 0 h 2071278"/>
              <a:gd name="connsiteX0" fmla="*/ 0 w 3388386"/>
              <a:gd name="connsiteY0" fmla="*/ 0 h 2071278"/>
              <a:gd name="connsiteX1" fmla="*/ 564731 w 3388386"/>
              <a:gd name="connsiteY1" fmla="*/ 0 h 2071278"/>
              <a:gd name="connsiteX2" fmla="*/ 564731 w 3388386"/>
              <a:gd name="connsiteY2" fmla="*/ 0 h 2071278"/>
              <a:gd name="connsiteX3" fmla="*/ 1411828 w 3388386"/>
              <a:gd name="connsiteY3" fmla="*/ 0 h 2071278"/>
              <a:gd name="connsiteX4" fmla="*/ 3388386 w 3388386"/>
              <a:gd name="connsiteY4" fmla="*/ 0 h 2071278"/>
              <a:gd name="connsiteX5" fmla="*/ 3388386 w 3388386"/>
              <a:gd name="connsiteY5" fmla="*/ 1208246 h 2071278"/>
              <a:gd name="connsiteX6" fmla="*/ 3388386 w 3388386"/>
              <a:gd name="connsiteY6" fmla="*/ 1208246 h 2071278"/>
              <a:gd name="connsiteX7" fmla="*/ 3388386 w 3388386"/>
              <a:gd name="connsiteY7" fmla="*/ 1726065 h 2071278"/>
              <a:gd name="connsiteX8" fmla="*/ 3388386 w 3388386"/>
              <a:gd name="connsiteY8" fmla="*/ 2071278 h 2071278"/>
              <a:gd name="connsiteX9" fmla="*/ 1411828 w 3388386"/>
              <a:gd name="connsiteY9" fmla="*/ 2071278 h 2071278"/>
              <a:gd name="connsiteX10" fmla="*/ 564731 w 3388386"/>
              <a:gd name="connsiteY10" fmla="*/ 2071278 h 2071278"/>
              <a:gd name="connsiteX11" fmla="*/ 0 w 3388386"/>
              <a:gd name="connsiteY11" fmla="*/ 2071278 h 2071278"/>
              <a:gd name="connsiteX12" fmla="*/ 0 w 3388386"/>
              <a:gd name="connsiteY12" fmla="*/ 1726065 h 2071278"/>
              <a:gd name="connsiteX13" fmla="*/ 0 w 3388386"/>
              <a:gd name="connsiteY13" fmla="*/ 1208246 h 2071278"/>
              <a:gd name="connsiteX14" fmla="*/ 0 w 3388386"/>
              <a:gd name="connsiteY14" fmla="*/ 1208246 h 2071278"/>
              <a:gd name="connsiteX15" fmla="*/ 0 w 3388386"/>
              <a:gd name="connsiteY15" fmla="*/ 0 h 2071278"/>
              <a:gd name="connsiteX0" fmla="*/ 0 w 3388386"/>
              <a:gd name="connsiteY0" fmla="*/ 0 h 2071278"/>
              <a:gd name="connsiteX1" fmla="*/ 564731 w 3388386"/>
              <a:gd name="connsiteY1" fmla="*/ 0 h 2071278"/>
              <a:gd name="connsiteX2" fmla="*/ 564731 w 3388386"/>
              <a:gd name="connsiteY2" fmla="*/ 0 h 2071278"/>
              <a:gd name="connsiteX3" fmla="*/ 1411828 w 3388386"/>
              <a:gd name="connsiteY3" fmla="*/ 0 h 2071278"/>
              <a:gd name="connsiteX4" fmla="*/ 3388386 w 3388386"/>
              <a:gd name="connsiteY4" fmla="*/ 0 h 2071278"/>
              <a:gd name="connsiteX5" fmla="*/ 3388386 w 3388386"/>
              <a:gd name="connsiteY5" fmla="*/ 1208246 h 2071278"/>
              <a:gd name="connsiteX6" fmla="*/ 3388386 w 3388386"/>
              <a:gd name="connsiteY6" fmla="*/ 1208246 h 2071278"/>
              <a:gd name="connsiteX7" fmla="*/ 3388386 w 3388386"/>
              <a:gd name="connsiteY7" fmla="*/ 1726065 h 2071278"/>
              <a:gd name="connsiteX8" fmla="*/ 3388386 w 3388386"/>
              <a:gd name="connsiteY8" fmla="*/ 2071278 h 2071278"/>
              <a:gd name="connsiteX9" fmla="*/ 1411828 w 3388386"/>
              <a:gd name="connsiteY9" fmla="*/ 2071278 h 2071278"/>
              <a:gd name="connsiteX10" fmla="*/ 0 w 3388386"/>
              <a:gd name="connsiteY10" fmla="*/ 2071278 h 2071278"/>
              <a:gd name="connsiteX11" fmla="*/ 0 w 3388386"/>
              <a:gd name="connsiteY11" fmla="*/ 1726065 h 2071278"/>
              <a:gd name="connsiteX12" fmla="*/ 0 w 3388386"/>
              <a:gd name="connsiteY12" fmla="*/ 1208246 h 2071278"/>
              <a:gd name="connsiteX13" fmla="*/ 0 w 3388386"/>
              <a:gd name="connsiteY13" fmla="*/ 1208246 h 2071278"/>
              <a:gd name="connsiteX14" fmla="*/ 0 w 3388386"/>
              <a:gd name="connsiteY14" fmla="*/ 0 h 207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8386" h="2071278">
                <a:moveTo>
                  <a:pt x="0" y="0"/>
                </a:moveTo>
                <a:lnTo>
                  <a:pt x="564731" y="0"/>
                </a:lnTo>
                <a:lnTo>
                  <a:pt x="564731" y="0"/>
                </a:lnTo>
                <a:lnTo>
                  <a:pt x="1411828" y="0"/>
                </a:lnTo>
                <a:lnTo>
                  <a:pt x="3388386" y="0"/>
                </a:lnTo>
                <a:lnTo>
                  <a:pt x="3388386" y="1208246"/>
                </a:lnTo>
                <a:lnTo>
                  <a:pt x="3388386" y="1208246"/>
                </a:lnTo>
                <a:lnTo>
                  <a:pt x="3388386" y="1726065"/>
                </a:lnTo>
                <a:lnTo>
                  <a:pt x="3388386" y="2071278"/>
                </a:lnTo>
                <a:lnTo>
                  <a:pt x="1411828" y="2071278"/>
                </a:lnTo>
                <a:lnTo>
                  <a:pt x="0" y="2071278"/>
                </a:lnTo>
                <a:lnTo>
                  <a:pt x="0" y="1726065"/>
                </a:lnTo>
                <a:lnTo>
                  <a:pt x="0" y="1208246"/>
                </a:lnTo>
                <a:lnTo>
                  <a:pt x="0" y="1208246"/>
                </a:lnTo>
                <a:lnTo>
                  <a:pt x="0" y="0"/>
                </a:lnTo>
                <a:close/>
              </a:path>
            </a:pathLst>
          </a:custGeom>
          <a:effectLst>
            <a:softEdge rad="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bg1">
                    <a:lumMod val="50000"/>
                  </a:schemeClr>
                </a:solidFill>
                <a:latin typeface="PT Sans" panose="020B0503020203020204" pitchFamily="34" charset="0"/>
                <a:ea typeface="PT Sans" panose="020B0503020203020204" pitchFamily="34" charset="0"/>
              </a:rPr>
              <a:t>In the first presentation in this series, we discussed how a greater number of Power BI users with varying experience are utilizing reports to find the actionable data that helps them run their business. </a:t>
            </a:r>
          </a:p>
          <a:p>
            <a:pPr algn="ctr"/>
            <a:endParaRPr lang="en-US" dirty="0">
              <a:solidFill>
                <a:schemeClr val="bg1">
                  <a:lumMod val="50000"/>
                </a:schemeClr>
              </a:solidFill>
              <a:latin typeface="PT Sans" panose="020B0503020203020204" pitchFamily="34" charset="0"/>
              <a:ea typeface="PT Sans" panose="020B0503020203020204" pitchFamily="34" charset="0"/>
            </a:endParaRPr>
          </a:p>
          <a:p>
            <a:pPr algn="ctr"/>
            <a:r>
              <a:rPr lang="en-US" dirty="0">
                <a:solidFill>
                  <a:schemeClr val="bg1">
                    <a:lumMod val="50000"/>
                  </a:schemeClr>
                </a:solidFill>
                <a:latin typeface="PT Sans" panose="020B0503020203020204" pitchFamily="34" charset="0"/>
                <a:ea typeface="PT Sans" panose="020B0503020203020204" pitchFamily="34" charset="0"/>
              </a:rPr>
              <a:t>Common amongst all Power BI users is a desire to see data presented in the ways most useful to their own workflows.</a:t>
            </a:r>
          </a:p>
          <a:p>
            <a:pPr algn="ctr"/>
            <a:endParaRPr lang="en-US" dirty="0">
              <a:solidFill>
                <a:schemeClr val="bg1">
                  <a:lumMod val="50000"/>
                </a:schemeClr>
              </a:solidFill>
              <a:latin typeface="PT Sans" panose="020B0503020203020204" pitchFamily="34" charset="0"/>
              <a:ea typeface="PT Sans" panose="020B0503020203020204" pitchFamily="34" charset="0"/>
            </a:endParaRPr>
          </a:p>
          <a:p>
            <a:pPr algn="ctr"/>
            <a:r>
              <a:rPr lang="en-US" dirty="0">
                <a:solidFill>
                  <a:schemeClr val="bg1">
                    <a:lumMod val="50000"/>
                  </a:schemeClr>
                </a:solidFill>
                <a:latin typeface="PT Sans" panose="020B0503020203020204" pitchFamily="34" charset="0"/>
                <a:ea typeface="PT Sans" panose="020B0503020203020204" pitchFamily="34" charset="0"/>
              </a:rPr>
              <a:t>Dynamic Power BI visualizations allow the users greater control of their own experience.</a:t>
            </a:r>
          </a:p>
          <a:p>
            <a:pPr algn="ctr"/>
            <a:endParaRPr lang="en-US" dirty="0"/>
          </a:p>
        </p:txBody>
      </p:sp>
      <p:pic>
        <p:nvPicPr>
          <p:cNvPr id="3" name="Picture 2">
            <a:extLst>
              <a:ext uri="{FF2B5EF4-FFF2-40B4-BE49-F238E27FC236}">
                <a16:creationId xmlns:a16="http://schemas.microsoft.com/office/drawing/2014/main" id="{69A0A81F-598B-44EE-8037-BD6BA84343E3}"/>
              </a:ext>
            </a:extLst>
          </p:cNvPr>
          <p:cNvPicPr>
            <a:picLocks/>
          </p:cNvPicPr>
          <p:nvPr/>
        </p:nvPicPr>
        <p:blipFill>
          <a:blip r:embed="rId2"/>
          <a:stretch>
            <a:fillRect/>
          </a:stretch>
        </p:blipFill>
        <p:spPr>
          <a:xfrm>
            <a:off x="178593" y="489713"/>
            <a:ext cx="2653771" cy="6477000"/>
          </a:xfrm>
          <a:prstGeom prst="rect">
            <a:avLst/>
          </a:prstGeom>
        </p:spPr>
      </p:pic>
      <p:pic>
        <p:nvPicPr>
          <p:cNvPr id="8" name="Picture 7">
            <a:extLst>
              <a:ext uri="{FF2B5EF4-FFF2-40B4-BE49-F238E27FC236}">
                <a16:creationId xmlns:a16="http://schemas.microsoft.com/office/drawing/2014/main" id="{08F9D1F1-06E5-4B7C-8601-8ED0854687FD}"/>
              </a:ext>
            </a:extLst>
          </p:cNvPr>
          <p:cNvPicPr>
            <a:picLocks/>
          </p:cNvPicPr>
          <p:nvPr/>
        </p:nvPicPr>
        <p:blipFill>
          <a:blip r:embed="rId3"/>
          <a:stretch>
            <a:fillRect/>
          </a:stretch>
        </p:blipFill>
        <p:spPr>
          <a:xfrm>
            <a:off x="9728729" y="140187"/>
            <a:ext cx="2653771" cy="6477000"/>
          </a:xfrm>
          <a:prstGeom prst="rect">
            <a:avLst/>
          </a:prstGeom>
        </p:spPr>
      </p:pic>
    </p:spTree>
    <p:extLst>
      <p:ext uri="{BB962C8B-B14F-4D97-AF65-F5344CB8AC3E}">
        <p14:creationId xmlns:p14="http://schemas.microsoft.com/office/powerpoint/2010/main" val="214272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19949BC-F35E-424B-A7D1-BAE2D621EDD1}"/>
              </a:ext>
            </a:extLst>
          </p:cNvPr>
          <p:cNvGrpSpPr/>
          <p:nvPr/>
        </p:nvGrpSpPr>
        <p:grpSpPr>
          <a:xfrm>
            <a:off x="1362865" y="600842"/>
            <a:ext cx="9277956" cy="3076863"/>
            <a:chOff x="1362865" y="701514"/>
            <a:chExt cx="9277956" cy="3076863"/>
          </a:xfrm>
        </p:grpSpPr>
        <p:sp>
          <p:nvSpPr>
            <p:cNvPr id="26" name="Rectangle 25">
              <a:extLst>
                <a:ext uri="{FF2B5EF4-FFF2-40B4-BE49-F238E27FC236}">
                  <a16:creationId xmlns:a16="http://schemas.microsoft.com/office/drawing/2014/main" id="{CBFA399C-F1FD-42F2-97CF-1C830A30A424}"/>
                </a:ext>
              </a:extLst>
            </p:cNvPr>
            <p:cNvSpPr/>
            <p:nvPr/>
          </p:nvSpPr>
          <p:spPr>
            <a:xfrm>
              <a:off x="1362865" y="1752501"/>
              <a:ext cx="9277956" cy="2025876"/>
            </a:xfrm>
            <a:prstGeom prst="rect">
              <a:avLst/>
            </a:prstGeom>
          </p:spPr>
          <p:txBody>
            <a:bodyPr wrap="square" lIns="0" tIns="0" rIns="0" bIns="0" anchor="ctr">
              <a:spAutoFit/>
            </a:bodyPr>
            <a:lstStyle/>
            <a:p>
              <a:pPr algn="ctr">
                <a:lnSpc>
                  <a:spcPct val="150000"/>
                </a:lnSpc>
              </a:pPr>
              <a:r>
                <a:rPr lang="en-US" dirty="0">
                  <a:solidFill>
                    <a:schemeClr val="bg1">
                      <a:lumMod val="50000"/>
                    </a:schemeClr>
                  </a:solidFill>
                  <a:latin typeface="Segoe UI" panose="020B0502040204020203" pitchFamily="34" charset="0"/>
                  <a:ea typeface="PT Sans" panose="020B0503020203020204" pitchFamily="34" charset="0"/>
                  <a:cs typeface="Segoe UI" panose="020B0502040204020203" pitchFamily="34" charset="0"/>
                </a:rPr>
                <a:t>In the past, report authors either worked to create a broad dataset that could be downloaded and further refined for more specific analysis or did their best to include as many parameters or filters as possible.  It was still up to the users to spend time finding their specific set of parameters or even to use tools like Excel to create entirely new reports or visualizations from those provided.</a:t>
              </a:r>
            </a:p>
          </p:txBody>
        </p:sp>
        <p:grpSp>
          <p:nvGrpSpPr>
            <p:cNvPr id="27" name="Group 26">
              <a:extLst>
                <a:ext uri="{FF2B5EF4-FFF2-40B4-BE49-F238E27FC236}">
                  <a16:creationId xmlns:a16="http://schemas.microsoft.com/office/drawing/2014/main" id="{F6B6D84F-9313-47C0-A9D6-AEFEE7B1C89F}"/>
                </a:ext>
              </a:extLst>
            </p:cNvPr>
            <p:cNvGrpSpPr/>
            <p:nvPr/>
          </p:nvGrpSpPr>
          <p:grpSpPr>
            <a:xfrm>
              <a:off x="3767124" y="701514"/>
              <a:ext cx="4657751" cy="756196"/>
              <a:chOff x="4773452" y="1089791"/>
              <a:chExt cx="2830625" cy="756196"/>
            </a:xfrm>
          </p:grpSpPr>
          <p:sp>
            <p:nvSpPr>
              <p:cNvPr id="29" name="TextBox 28">
                <a:extLst>
                  <a:ext uri="{FF2B5EF4-FFF2-40B4-BE49-F238E27FC236}">
                    <a16:creationId xmlns:a16="http://schemas.microsoft.com/office/drawing/2014/main" id="{46DA1852-B6BA-40D4-B9E8-D7BCB77752A1}"/>
                  </a:ext>
                </a:extLst>
              </p:cNvPr>
              <p:cNvSpPr txBox="1"/>
              <p:nvPr/>
            </p:nvSpPr>
            <p:spPr>
              <a:xfrm>
                <a:off x="4773452" y="1089791"/>
                <a:ext cx="2830625"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Why go Dynamic</a:t>
                </a:r>
              </a:p>
            </p:txBody>
          </p:sp>
          <p:sp>
            <p:nvSpPr>
              <p:cNvPr id="30" name="TextBox 29">
                <a:extLst>
                  <a:ext uri="{FF2B5EF4-FFF2-40B4-BE49-F238E27FC236}">
                    <a16:creationId xmlns:a16="http://schemas.microsoft.com/office/drawing/2014/main" id="{89E0A6A1-09B6-44D1-918F-8040FC33463A}"/>
                  </a:ext>
                </a:extLst>
              </p:cNvPr>
              <p:cNvSpPr txBox="1"/>
              <p:nvPr/>
            </p:nvSpPr>
            <p:spPr>
              <a:xfrm>
                <a:off x="4896387" y="1599766"/>
                <a:ext cx="2584756" cy="246221"/>
              </a:xfrm>
              <a:prstGeom prst="rect">
                <a:avLst/>
              </a:prstGeom>
              <a:noFill/>
            </p:spPr>
            <p:txBody>
              <a:bodyPr wrap="square" lIns="0" tIns="0" rIns="0" bIns="0" rtlCol="0">
                <a:spAutoFit/>
              </a:bodyPr>
              <a:lstStyle/>
              <a:p>
                <a:pPr algn="ctr"/>
                <a:r>
                  <a:rPr lang="en-US" sz="1600" dirty="0">
                    <a:solidFill>
                      <a:schemeClr val="tx2">
                        <a:lumMod val="50000"/>
                        <a:lumOff val="50000"/>
                      </a:schemeClr>
                    </a:solidFill>
                    <a:latin typeface="Bitter" panose="00000500000000000000" pitchFamily="50" charset="0"/>
                    <a:ea typeface="Roboto Slab" pitchFamily="2" charset="0"/>
                    <a:cs typeface="Lato" charset="0"/>
                  </a:rPr>
                  <a:t>Audience vs. Content</a:t>
                </a:r>
              </a:p>
            </p:txBody>
          </p:sp>
        </p:grpSp>
      </p:grpSp>
      <p:sp>
        <p:nvSpPr>
          <p:cNvPr id="4" name="Rectangle 3">
            <a:extLst>
              <a:ext uri="{FF2B5EF4-FFF2-40B4-BE49-F238E27FC236}">
                <a16:creationId xmlns:a16="http://schemas.microsoft.com/office/drawing/2014/main" id="{2D50C365-5A1C-4B63-8913-2FDBDB0B2EE2}"/>
              </a:ext>
            </a:extLst>
          </p:cNvPr>
          <p:cNvSpPr/>
          <p:nvPr/>
        </p:nvSpPr>
        <p:spPr>
          <a:xfrm>
            <a:off x="4655584" y="4516328"/>
            <a:ext cx="45720" cy="9409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PT Sans" panose="020B0503020203020204" pitchFamily="34" charset="0"/>
              <a:ea typeface="PT Sans" panose="020B0503020203020204" pitchFamily="34" charset="0"/>
            </a:endParaRPr>
          </a:p>
        </p:txBody>
      </p:sp>
      <p:sp>
        <p:nvSpPr>
          <p:cNvPr id="8" name="TextBox 28">
            <a:extLst>
              <a:ext uri="{FF2B5EF4-FFF2-40B4-BE49-F238E27FC236}">
                <a16:creationId xmlns:a16="http://schemas.microsoft.com/office/drawing/2014/main" id="{1615C91A-D7B3-4742-869C-36A1C61CE1D9}"/>
              </a:ext>
            </a:extLst>
          </p:cNvPr>
          <p:cNvSpPr txBox="1">
            <a:spLocks noChangeArrowheads="1"/>
          </p:cNvSpPr>
          <p:nvPr/>
        </p:nvSpPr>
        <p:spPr bwMode="auto">
          <a:xfrm>
            <a:off x="1716528" y="3857769"/>
            <a:ext cx="8858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tx2">
                    <a:lumMod val="65000"/>
                    <a:lumOff val="35000"/>
                  </a:schemeClr>
                </a:solidFill>
                <a:latin typeface="PT Sans" panose="020B0503020203020204" pitchFamily="34" charset="0"/>
                <a:ea typeface="PT Sans" panose="020B0503020203020204" pitchFamily="34" charset="0"/>
                <a:cs typeface="Lato" panose="020F0502020204030203"/>
              </a:rPr>
              <a:t>Now We Can</a:t>
            </a:r>
          </a:p>
        </p:txBody>
      </p:sp>
      <p:sp>
        <p:nvSpPr>
          <p:cNvPr id="12" name="Rectangle 11">
            <a:extLst>
              <a:ext uri="{FF2B5EF4-FFF2-40B4-BE49-F238E27FC236}">
                <a16:creationId xmlns:a16="http://schemas.microsoft.com/office/drawing/2014/main" id="{CB9FCE90-312A-46F6-8A08-A3EE9D75F373}"/>
              </a:ext>
            </a:extLst>
          </p:cNvPr>
          <p:cNvSpPr/>
          <p:nvPr/>
        </p:nvSpPr>
        <p:spPr>
          <a:xfrm>
            <a:off x="7590734" y="4516328"/>
            <a:ext cx="45720" cy="9409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PT Sans" panose="020B0503020203020204" pitchFamily="34" charset="0"/>
              <a:ea typeface="PT Sans" panose="020B0503020203020204" pitchFamily="34" charset="0"/>
            </a:endParaRPr>
          </a:p>
        </p:txBody>
      </p:sp>
      <p:sp>
        <p:nvSpPr>
          <p:cNvPr id="19" name="Rectangle 18">
            <a:extLst>
              <a:ext uri="{FF2B5EF4-FFF2-40B4-BE49-F238E27FC236}">
                <a16:creationId xmlns:a16="http://schemas.microsoft.com/office/drawing/2014/main" id="{A063B5BB-2C78-4F4E-A8BD-4A30BC317C39}"/>
              </a:ext>
            </a:extLst>
          </p:cNvPr>
          <p:cNvSpPr/>
          <p:nvPr/>
        </p:nvSpPr>
        <p:spPr>
          <a:xfrm>
            <a:off x="1716528" y="4516328"/>
            <a:ext cx="45720" cy="9409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PT Sans" panose="020B0503020203020204" pitchFamily="34" charset="0"/>
              <a:ea typeface="PT Sans" panose="020B0503020203020204" pitchFamily="34" charset="0"/>
            </a:endParaRPr>
          </a:p>
        </p:txBody>
      </p:sp>
      <p:sp>
        <p:nvSpPr>
          <p:cNvPr id="20" name="Rectangle 19">
            <a:extLst>
              <a:ext uri="{FF2B5EF4-FFF2-40B4-BE49-F238E27FC236}">
                <a16:creationId xmlns:a16="http://schemas.microsoft.com/office/drawing/2014/main" id="{E814FF0B-6EB4-4B4C-A316-8F98A9E8A28D}"/>
              </a:ext>
            </a:extLst>
          </p:cNvPr>
          <p:cNvSpPr/>
          <p:nvPr/>
        </p:nvSpPr>
        <p:spPr>
          <a:xfrm>
            <a:off x="10529792" y="4516328"/>
            <a:ext cx="45720" cy="9409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PT Sans" panose="020B0503020203020204" pitchFamily="34" charset="0"/>
              <a:ea typeface="PT Sans" panose="020B0503020203020204" pitchFamily="34" charset="0"/>
            </a:endParaRPr>
          </a:p>
        </p:txBody>
      </p:sp>
      <p:sp>
        <p:nvSpPr>
          <p:cNvPr id="22" name="Freeform 48">
            <a:extLst>
              <a:ext uri="{FF2B5EF4-FFF2-40B4-BE49-F238E27FC236}">
                <a16:creationId xmlns:a16="http://schemas.microsoft.com/office/drawing/2014/main" id="{A19C72C7-96A2-4AFF-9446-151EA8012A81}"/>
              </a:ext>
            </a:extLst>
          </p:cNvPr>
          <p:cNvSpPr>
            <a:spLocks noChangeArrowheads="1"/>
          </p:cNvSpPr>
          <p:nvPr/>
        </p:nvSpPr>
        <p:spPr bwMode="auto">
          <a:xfrm>
            <a:off x="1803217" y="4271011"/>
            <a:ext cx="463550" cy="463550"/>
          </a:xfrm>
          <a:custGeom>
            <a:avLst/>
            <a:gdLst>
              <a:gd name="T0" fmla="*/ 1168 w 1286"/>
              <a:gd name="T1" fmla="*/ 935 h 1286"/>
              <a:gd name="T2" fmla="*/ 1168 w 1286"/>
              <a:gd name="T3" fmla="*/ 118 h 1286"/>
              <a:gd name="T4" fmla="*/ 350 w 1286"/>
              <a:gd name="T5" fmla="*/ 118 h 1286"/>
              <a:gd name="T6" fmla="*/ 350 w 1286"/>
              <a:gd name="T7" fmla="*/ 935 h 1286"/>
              <a:gd name="T8" fmla="*/ 1168 w 1286"/>
              <a:gd name="T9" fmla="*/ 935 h 1286"/>
              <a:gd name="T10" fmla="*/ 1168 w 1286"/>
              <a:gd name="T11" fmla="*/ 0 h 1286"/>
              <a:gd name="T12" fmla="*/ 1285 w 1286"/>
              <a:gd name="T13" fmla="*/ 118 h 1286"/>
              <a:gd name="T14" fmla="*/ 1285 w 1286"/>
              <a:gd name="T15" fmla="*/ 935 h 1286"/>
              <a:gd name="T16" fmla="*/ 1168 w 1286"/>
              <a:gd name="T17" fmla="*/ 1050 h 1286"/>
              <a:gd name="T18" fmla="*/ 350 w 1286"/>
              <a:gd name="T19" fmla="*/ 1050 h 1286"/>
              <a:gd name="T20" fmla="*/ 235 w 1286"/>
              <a:gd name="T21" fmla="*/ 935 h 1286"/>
              <a:gd name="T22" fmla="*/ 235 w 1286"/>
              <a:gd name="T23" fmla="*/ 118 h 1286"/>
              <a:gd name="T24" fmla="*/ 350 w 1286"/>
              <a:gd name="T25" fmla="*/ 0 h 1286"/>
              <a:gd name="T26" fmla="*/ 1168 w 1286"/>
              <a:gd name="T27" fmla="*/ 0 h 1286"/>
              <a:gd name="T28" fmla="*/ 760 w 1286"/>
              <a:gd name="T29" fmla="*/ 818 h 1286"/>
              <a:gd name="T30" fmla="*/ 760 w 1286"/>
              <a:gd name="T31" fmla="*/ 350 h 1286"/>
              <a:gd name="T32" fmla="*/ 643 w 1286"/>
              <a:gd name="T33" fmla="*/ 350 h 1286"/>
              <a:gd name="T34" fmla="*/ 643 w 1286"/>
              <a:gd name="T35" fmla="*/ 235 h 1286"/>
              <a:gd name="T36" fmla="*/ 875 w 1286"/>
              <a:gd name="T37" fmla="*/ 235 h 1286"/>
              <a:gd name="T38" fmla="*/ 875 w 1286"/>
              <a:gd name="T39" fmla="*/ 818 h 1286"/>
              <a:gd name="T40" fmla="*/ 760 w 1286"/>
              <a:gd name="T41" fmla="*/ 818 h 1286"/>
              <a:gd name="T42" fmla="*/ 118 w 1286"/>
              <a:gd name="T43" fmla="*/ 235 h 1286"/>
              <a:gd name="T44" fmla="*/ 118 w 1286"/>
              <a:gd name="T45" fmla="*/ 1168 h 1286"/>
              <a:gd name="T46" fmla="*/ 1050 w 1286"/>
              <a:gd name="T47" fmla="*/ 1168 h 1286"/>
              <a:gd name="T48" fmla="*/ 1050 w 1286"/>
              <a:gd name="T49" fmla="*/ 1285 h 1286"/>
              <a:gd name="T50" fmla="*/ 118 w 1286"/>
              <a:gd name="T51" fmla="*/ 1285 h 1286"/>
              <a:gd name="T52" fmla="*/ 0 w 1286"/>
              <a:gd name="T53" fmla="*/ 1168 h 1286"/>
              <a:gd name="T54" fmla="*/ 0 w 1286"/>
              <a:gd name="T55" fmla="*/ 235 h 1286"/>
              <a:gd name="T56" fmla="*/ 118 w 1286"/>
              <a:gd name="T57" fmla="*/ 235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6" h="1286">
                <a:moveTo>
                  <a:pt x="1168" y="935"/>
                </a:moveTo>
                <a:lnTo>
                  <a:pt x="1168" y="118"/>
                </a:lnTo>
                <a:lnTo>
                  <a:pt x="350" y="118"/>
                </a:lnTo>
                <a:lnTo>
                  <a:pt x="350" y="935"/>
                </a:lnTo>
                <a:lnTo>
                  <a:pt x="1168" y="935"/>
                </a:lnTo>
                <a:close/>
                <a:moveTo>
                  <a:pt x="1168" y="0"/>
                </a:moveTo>
                <a:cubicBezTo>
                  <a:pt x="1231" y="0"/>
                  <a:pt x="1285" y="55"/>
                  <a:pt x="1285" y="118"/>
                </a:cubicBezTo>
                <a:lnTo>
                  <a:pt x="1285" y="935"/>
                </a:lnTo>
                <a:cubicBezTo>
                  <a:pt x="1285" y="998"/>
                  <a:pt x="1231" y="1050"/>
                  <a:pt x="1168" y="1050"/>
                </a:cubicBezTo>
                <a:lnTo>
                  <a:pt x="350" y="1050"/>
                </a:lnTo>
                <a:cubicBezTo>
                  <a:pt x="287" y="1050"/>
                  <a:pt x="235" y="998"/>
                  <a:pt x="235" y="935"/>
                </a:cubicBezTo>
                <a:lnTo>
                  <a:pt x="235" y="118"/>
                </a:lnTo>
                <a:cubicBezTo>
                  <a:pt x="235" y="55"/>
                  <a:pt x="287" y="0"/>
                  <a:pt x="350" y="0"/>
                </a:cubicBezTo>
                <a:lnTo>
                  <a:pt x="1168" y="0"/>
                </a:lnTo>
                <a:close/>
                <a:moveTo>
                  <a:pt x="760" y="818"/>
                </a:moveTo>
                <a:lnTo>
                  <a:pt x="760" y="350"/>
                </a:lnTo>
                <a:lnTo>
                  <a:pt x="643" y="350"/>
                </a:lnTo>
                <a:lnTo>
                  <a:pt x="643" y="235"/>
                </a:lnTo>
                <a:lnTo>
                  <a:pt x="875" y="235"/>
                </a:lnTo>
                <a:lnTo>
                  <a:pt x="875" y="818"/>
                </a:lnTo>
                <a:lnTo>
                  <a:pt x="760" y="818"/>
                </a:lnTo>
                <a:close/>
                <a:moveTo>
                  <a:pt x="118" y="235"/>
                </a:moveTo>
                <a:lnTo>
                  <a:pt x="118" y="1168"/>
                </a:lnTo>
                <a:lnTo>
                  <a:pt x="1050" y="1168"/>
                </a:lnTo>
                <a:lnTo>
                  <a:pt x="1050" y="1285"/>
                </a:lnTo>
                <a:lnTo>
                  <a:pt x="118" y="1285"/>
                </a:lnTo>
                <a:cubicBezTo>
                  <a:pt x="55" y="1285"/>
                  <a:pt x="0" y="1231"/>
                  <a:pt x="0" y="1168"/>
                </a:cubicBezTo>
                <a:lnTo>
                  <a:pt x="0" y="235"/>
                </a:lnTo>
                <a:lnTo>
                  <a:pt x="118" y="235"/>
                </a:lnTo>
                <a:close/>
              </a:path>
            </a:pathLst>
          </a:custGeom>
          <a:solidFill>
            <a:schemeClr val="tx2">
              <a:lumMod val="85000"/>
              <a:lumOff val="15000"/>
            </a:schemeClr>
          </a:solidFill>
          <a:ln>
            <a:noFill/>
          </a:ln>
          <a:effectLst/>
          <a:extLst>
            <a:ext uri="{91240B29-F687-4f45-9708-019B960494DF}">
              <a14:hiddenLine xmlns:a14="http://schemas.microsoft.com/office/drawing/2010/main" xmlns="" xmlns:lc="http://schemas.openxmlformats.org/drawingml/2006/lockedCanvas" w="9525" cap="flat">
                <a:solidFill>
                  <a:srgbClr val="808080"/>
                </a:solidFill>
                <a:bevel/>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24" name="7 CuadroTexto">
            <a:extLst>
              <a:ext uri="{FF2B5EF4-FFF2-40B4-BE49-F238E27FC236}">
                <a16:creationId xmlns:a16="http://schemas.microsoft.com/office/drawing/2014/main" id="{97492B05-D371-4DBE-90F3-472DD5A9B6C2}"/>
              </a:ext>
            </a:extLst>
          </p:cNvPr>
          <p:cNvSpPr txBox="1">
            <a:spLocks noChangeArrowheads="1"/>
          </p:cNvSpPr>
          <p:nvPr/>
        </p:nvSpPr>
        <p:spPr bwMode="auto">
          <a:xfrm>
            <a:off x="2288254" y="4734561"/>
            <a:ext cx="19751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a:r>
              <a:rPr lang="en-US" altLang="en-US" dirty="0">
                <a:solidFill>
                  <a:schemeClr val="bg1">
                    <a:lumMod val="50000"/>
                  </a:schemeClr>
                </a:solidFill>
                <a:latin typeface="Segoe UI" panose="020B0502040204020203" pitchFamily="34" charset="0"/>
                <a:ea typeface="PT Sans" panose="020B0503020203020204" pitchFamily="34" charset="0"/>
                <a:cs typeface="Segoe UI" panose="020B0502040204020203" pitchFamily="34" charset="0"/>
              </a:rPr>
              <a:t>Bundle related data on a single report without sacrificing individual users needs.</a:t>
            </a:r>
          </a:p>
        </p:txBody>
      </p:sp>
      <p:sp>
        <p:nvSpPr>
          <p:cNvPr id="25" name="7 CuadroTexto">
            <a:extLst>
              <a:ext uri="{FF2B5EF4-FFF2-40B4-BE49-F238E27FC236}">
                <a16:creationId xmlns:a16="http://schemas.microsoft.com/office/drawing/2014/main" id="{FD21585B-9376-42B4-A94B-DEFA3043F5DE}"/>
              </a:ext>
            </a:extLst>
          </p:cNvPr>
          <p:cNvSpPr txBox="1">
            <a:spLocks noChangeArrowheads="1"/>
          </p:cNvSpPr>
          <p:nvPr/>
        </p:nvSpPr>
        <p:spPr bwMode="auto">
          <a:xfrm>
            <a:off x="5100491" y="4734561"/>
            <a:ext cx="243474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a:r>
              <a:rPr lang="en-US" altLang="en-US" dirty="0">
                <a:solidFill>
                  <a:schemeClr val="bg1">
                    <a:lumMod val="50000"/>
                  </a:schemeClr>
                </a:solidFill>
                <a:latin typeface="Segoe UI" panose="020B0502040204020203" pitchFamily="34" charset="0"/>
                <a:ea typeface="PT Sans" panose="020B0503020203020204" pitchFamily="34" charset="0"/>
                <a:cs typeface="Segoe UI" panose="020B0502040204020203" pitchFamily="34" charset="0"/>
              </a:rPr>
              <a:t>Allow users to choose what datapoints are important to them without downloading for further manipulation</a:t>
            </a:r>
            <a:r>
              <a:rPr lang="en-US" altLang="en-US" dirty="0">
                <a:solidFill>
                  <a:schemeClr val="bg1">
                    <a:lumMod val="50000"/>
                  </a:schemeClr>
                </a:solidFill>
                <a:latin typeface="PT Sans" panose="020B0503020203020204" pitchFamily="34" charset="0"/>
                <a:ea typeface="PT Sans" panose="020B0503020203020204" pitchFamily="34" charset="0"/>
              </a:rPr>
              <a:t>.</a:t>
            </a:r>
          </a:p>
        </p:txBody>
      </p:sp>
      <p:sp>
        <p:nvSpPr>
          <p:cNvPr id="28" name="Freeform 47">
            <a:extLst>
              <a:ext uri="{FF2B5EF4-FFF2-40B4-BE49-F238E27FC236}">
                <a16:creationId xmlns:a16="http://schemas.microsoft.com/office/drawing/2014/main" id="{4C85550E-244B-4F26-ABF5-B191377362BA}"/>
              </a:ext>
            </a:extLst>
          </p:cNvPr>
          <p:cNvSpPr>
            <a:spLocks noChangeArrowheads="1"/>
          </p:cNvSpPr>
          <p:nvPr/>
        </p:nvSpPr>
        <p:spPr bwMode="auto">
          <a:xfrm>
            <a:off x="4747584" y="4279851"/>
            <a:ext cx="463550" cy="463550"/>
          </a:xfrm>
          <a:custGeom>
            <a:avLst/>
            <a:gdLst>
              <a:gd name="T0" fmla="*/ 935 w 1286"/>
              <a:gd name="T1" fmla="*/ 700 h 1286"/>
              <a:gd name="T2" fmla="*/ 935 w 1286"/>
              <a:gd name="T3" fmla="*/ 818 h 1286"/>
              <a:gd name="T4" fmla="*/ 585 w 1286"/>
              <a:gd name="T5" fmla="*/ 818 h 1286"/>
              <a:gd name="T6" fmla="*/ 585 w 1286"/>
              <a:gd name="T7" fmla="*/ 585 h 1286"/>
              <a:gd name="T8" fmla="*/ 700 w 1286"/>
              <a:gd name="T9" fmla="*/ 468 h 1286"/>
              <a:gd name="T10" fmla="*/ 817 w 1286"/>
              <a:gd name="T11" fmla="*/ 468 h 1286"/>
              <a:gd name="T12" fmla="*/ 817 w 1286"/>
              <a:gd name="T13" fmla="*/ 350 h 1286"/>
              <a:gd name="T14" fmla="*/ 585 w 1286"/>
              <a:gd name="T15" fmla="*/ 350 h 1286"/>
              <a:gd name="T16" fmla="*/ 585 w 1286"/>
              <a:gd name="T17" fmla="*/ 236 h 1286"/>
              <a:gd name="T18" fmla="*/ 817 w 1286"/>
              <a:gd name="T19" fmla="*/ 236 h 1286"/>
              <a:gd name="T20" fmla="*/ 935 w 1286"/>
              <a:gd name="T21" fmla="*/ 350 h 1286"/>
              <a:gd name="T22" fmla="*/ 935 w 1286"/>
              <a:gd name="T23" fmla="*/ 468 h 1286"/>
              <a:gd name="T24" fmla="*/ 817 w 1286"/>
              <a:gd name="T25" fmla="*/ 585 h 1286"/>
              <a:gd name="T26" fmla="*/ 700 w 1286"/>
              <a:gd name="T27" fmla="*/ 585 h 1286"/>
              <a:gd name="T28" fmla="*/ 700 w 1286"/>
              <a:gd name="T29" fmla="*/ 700 h 1286"/>
              <a:gd name="T30" fmla="*/ 935 w 1286"/>
              <a:gd name="T31" fmla="*/ 700 h 1286"/>
              <a:gd name="T32" fmla="*/ 1167 w 1286"/>
              <a:gd name="T33" fmla="*/ 935 h 1286"/>
              <a:gd name="T34" fmla="*/ 1167 w 1286"/>
              <a:gd name="T35" fmla="*/ 118 h 1286"/>
              <a:gd name="T36" fmla="*/ 350 w 1286"/>
              <a:gd name="T37" fmla="*/ 118 h 1286"/>
              <a:gd name="T38" fmla="*/ 350 w 1286"/>
              <a:gd name="T39" fmla="*/ 935 h 1286"/>
              <a:gd name="T40" fmla="*/ 1167 w 1286"/>
              <a:gd name="T41" fmla="*/ 935 h 1286"/>
              <a:gd name="T42" fmla="*/ 1167 w 1286"/>
              <a:gd name="T43" fmla="*/ 0 h 1286"/>
              <a:gd name="T44" fmla="*/ 1285 w 1286"/>
              <a:gd name="T45" fmla="*/ 118 h 1286"/>
              <a:gd name="T46" fmla="*/ 1285 w 1286"/>
              <a:gd name="T47" fmla="*/ 935 h 1286"/>
              <a:gd name="T48" fmla="*/ 1167 w 1286"/>
              <a:gd name="T49" fmla="*/ 1050 h 1286"/>
              <a:gd name="T50" fmla="*/ 350 w 1286"/>
              <a:gd name="T51" fmla="*/ 1050 h 1286"/>
              <a:gd name="T52" fmla="*/ 235 w 1286"/>
              <a:gd name="T53" fmla="*/ 935 h 1286"/>
              <a:gd name="T54" fmla="*/ 235 w 1286"/>
              <a:gd name="T55" fmla="*/ 118 h 1286"/>
              <a:gd name="T56" fmla="*/ 350 w 1286"/>
              <a:gd name="T57" fmla="*/ 0 h 1286"/>
              <a:gd name="T58" fmla="*/ 1167 w 1286"/>
              <a:gd name="T59" fmla="*/ 0 h 1286"/>
              <a:gd name="T60" fmla="*/ 117 w 1286"/>
              <a:gd name="T61" fmla="*/ 235 h 1286"/>
              <a:gd name="T62" fmla="*/ 117 w 1286"/>
              <a:gd name="T63" fmla="*/ 1168 h 1286"/>
              <a:gd name="T64" fmla="*/ 1050 w 1286"/>
              <a:gd name="T65" fmla="*/ 1168 h 1286"/>
              <a:gd name="T66" fmla="*/ 1050 w 1286"/>
              <a:gd name="T67" fmla="*/ 1285 h 1286"/>
              <a:gd name="T68" fmla="*/ 117 w 1286"/>
              <a:gd name="T69" fmla="*/ 1285 h 1286"/>
              <a:gd name="T70" fmla="*/ 0 w 1286"/>
              <a:gd name="T71" fmla="*/ 1168 h 1286"/>
              <a:gd name="T72" fmla="*/ 0 w 1286"/>
              <a:gd name="T73" fmla="*/ 235 h 1286"/>
              <a:gd name="T74" fmla="*/ 117 w 1286"/>
              <a:gd name="T75" fmla="*/ 235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6" h="1286">
                <a:moveTo>
                  <a:pt x="935" y="700"/>
                </a:moveTo>
                <a:lnTo>
                  <a:pt x="935" y="818"/>
                </a:lnTo>
                <a:lnTo>
                  <a:pt x="585" y="818"/>
                </a:lnTo>
                <a:lnTo>
                  <a:pt x="585" y="585"/>
                </a:lnTo>
                <a:cubicBezTo>
                  <a:pt x="585" y="520"/>
                  <a:pt x="637" y="468"/>
                  <a:pt x="700" y="468"/>
                </a:cubicBezTo>
                <a:lnTo>
                  <a:pt x="817" y="468"/>
                </a:lnTo>
                <a:lnTo>
                  <a:pt x="817" y="350"/>
                </a:lnTo>
                <a:lnTo>
                  <a:pt x="585" y="350"/>
                </a:lnTo>
                <a:lnTo>
                  <a:pt x="585" y="236"/>
                </a:lnTo>
                <a:lnTo>
                  <a:pt x="817" y="236"/>
                </a:lnTo>
                <a:cubicBezTo>
                  <a:pt x="880" y="236"/>
                  <a:pt x="935" y="285"/>
                  <a:pt x="935" y="350"/>
                </a:cubicBezTo>
                <a:lnTo>
                  <a:pt x="935" y="468"/>
                </a:lnTo>
                <a:cubicBezTo>
                  <a:pt x="935" y="534"/>
                  <a:pt x="880" y="585"/>
                  <a:pt x="817" y="585"/>
                </a:cubicBezTo>
                <a:lnTo>
                  <a:pt x="700" y="585"/>
                </a:lnTo>
                <a:lnTo>
                  <a:pt x="700" y="700"/>
                </a:lnTo>
                <a:lnTo>
                  <a:pt x="935" y="700"/>
                </a:lnTo>
                <a:close/>
                <a:moveTo>
                  <a:pt x="1167" y="935"/>
                </a:moveTo>
                <a:lnTo>
                  <a:pt x="1167" y="118"/>
                </a:lnTo>
                <a:lnTo>
                  <a:pt x="350" y="118"/>
                </a:lnTo>
                <a:lnTo>
                  <a:pt x="350" y="935"/>
                </a:lnTo>
                <a:lnTo>
                  <a:pt x="1167" y="935"/>
                </a:lnTo>
                <a:close/>
                <a:moveTo>
                  <a:pt x="1167" y="0"/>
                </a:moveTo>
                <a:cubicBezTo>
                  <a:pt x="1230" y="0"/>
                  <a:pt x="1285" y="55"/>
                  <a:pt x="1285" y="118"/>
                </a:cubicBezTo>
                <a:lnTo>
                  <a:pt x="1285" y="935"/>
                </a:lnTo>
                <a:cubicBezTo>
                  <a:pt x="1285" y="998"/>
                  <a:pt x="1230" y="1050"/>
                  <a:pt x="1167" y="1050"/>
                </a:cubicBezTo>
                <a:lnTo>
                  <a:pt x="350" y="1050"/>
                </a:lnTo>
                <a:cubicBezTo>
                  <a:pt x="287" y="1050"/>
                  <a:pt x="235" y="998"/>
                  <a:pt x="235" y="935"/>
                </a:cubicBezTo>
                <a:lnTo>
                  <a:pt x="235" y="118"/>
                </a:lnTo>
                <a:cubicBezTo>
                  <a:pt x="235" y="55"/>
                  <a:pt x="287" y="0"/>
                  <a:pt x="350" y="0"/>
                </a:cubicBezTo>
                <a:lnTo>
                  <a:pt x="1167" y="0"/>
                </a:lnTo>
                <a:close/>
                <a:moveTo>
                  <a:pt x="117" y="235"/>
                </a:moveTo>
                <a:lnTo>
                  <a:pt x="117" y="1168"/>
                </a:lnTo>
                <a:lnTo>
                  <a:pt x="1050" y="1168"/>
                </a:lnTo>
                <a:lnTo>
                  <a:pt x="1050" y="1285"/>
                </a:lnTo>
                <a:lnTo>
                  <a:pt x="117" y="1285"/>
                </a:lnTo>
                <a:cubicBezTo>
                  <a:pt x="54" y="1285"/>
                  <a:pt x="0" y="1231"/>
                  <a:pt x="0" y="1168"/>
                </a:cubicBezTo>
                <a:lnTo>
                  <a:pt x="0" y="235"/>
                </a:lnTo>
                <a:lnTo>
                  <a:pt x="117" y="235"/>
                </a:lnTo>
                <a:close/>
              </a:path>
            </a:pathLst>
          </a:custGeom>
          <a:solidFill>
            <a:schemeClr val="tx2">
              <a:lumMod val="85000"/>
              <a:lumOff val="15000"/>
            </a:schemeClr>
          </a:solidFill>
          <a:ln>
            <a:noFill/>
          </a:ln>
          <a:effectLst/>
          <a:extLst>
            <a:ext uri="{91240B29-F687-4f45-9708-019B960494DF}">
              <a14:hiddenLine xmlns:a14="http://schemas.microsoft.com/office/drawing/2010/main" xmlns="" xmlns:lc="http://schemas.openxmlformats.org/drawingml/2006/lockedCanvas" w="9525" cap="flat">
                <a:solidFill>
                  <a:srgbClr val="808080"/>
                </a:solidFill>
                <a:bevel/>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31" name="Freeform 46">
            <a:extLst>
              <a:ext uri="{FF2B5EF4-FFF2-40B4-BE49-F238E27FC236}">
                <a16:creationId xmlns:a16="http://schemas.microsoft.com/office/drawing/2014/main" id="{106DFF58-7149-4444-B214-460ED9F046E5}"/>
              </a:ext>
            </a:extLst>
          </p:cNvPr>
          <p:cNvSpPr>
            <a:spLocks noChangeArrowheads="1"/>
          </p:cNvSpPr>
          <p:nvPr/>
        </p:nvSpPr>
        <p:spPr bwMode="auto">
          <a:xfrm>
            <a:off x="7691951" y="4314832"/>
            <a:ext cx="463550" cy="463550"/>
          </a:xfrm>
          <a:custGeom>
            <a:avLst/>
            <a:gdLst>
              <a:gd name="T0" fmla="*/ 935 w 1286"/>
              <a:gd name="T1" fmla="*/ 700 h 1286"/>
              <a:gd name="T2" fmla="*/ 818 w 1286"/>
              <a:gd name="T3" fmla="*/ 818 h 1286"/>
              <a:gd name="T4" fmla="*/ 585 w 1286"/>
              <a:gd name="T5" fmla="*/ 818 h 1286"/>
              <a:gd name="T6" fmla="*/ 585 w 1286"/>
              <a:gd name="T7" fmla="*/ 700 h 1286"/>
              <a:gd name="T8" fmla="*/ 818 w 1286"/>
              <a:gd name="T9" fmla="*/ 700 h 1286"/>
              <a:gd name="T10" fmla="*/ 818 w 1286"/>
              <a:gd name="T11" fmla="*/ 585 h 1286"/>
              <a:gd name="T12" fmla="*/ 700 w 1286"/>
              <a:gd name="T13" fmla="*/ 585 h 1286"/>
              <a:gd name="T14" fmla="*/ 700 w 1286"/>
              <a:gd name="T15" fmla="*/ 468 h 1286"/>
              <a:gd name="T16" fmla="*/ 818 w 1286"/>
              <a:gd name="T17" fmla="*/ 468 h 1286"/>
              <a:gd name="T18" fmla="*/ 818 w 1286"/>
              <a:gd name="T19" fmla="*/ 350 h 1286"/>
              <a:gd name="T20" fmla="*/ 585 w 1286"/>
              <a:gd name="T21" fmla="*/ 350 h 1286"/>
              <a:gd name="T22" fmla="*/ 585 w 1286"/>
              <a:gd name="T23" fmla="*/ 236 h 1286"/>
              <a:gd name="T24" fmla="*/ 818 w 1286"/>
              <a:gd name="T25" fmla="*/ 236 h 1286"/>
              <a:gd name="T26" fmla="*/ 935 w 1286"/>
              <a:gd name="T27" fmla="*/ 350 h 1286"/>
              <a:gd name="T28" fmla="*/ 935 w 1286"/>
              <a:gd name="T29" fmla="*/ 438 h 1286"/>
              <a:gd name="T30" fmla="*/ 848 w 1286"/>
              <a:gd name="T31" fmla="*/ 525 h 1286"/>
              <a:gd name="T32" fmla="*/ 935 w 1286"/>
              <a:gd name="T33" fmla="*/ 613 h 1286"/>
              <a:gd name="T34" fmla="*/ 935 w 1286"/>
              <a:gd name="T35" fmla="*/ 700 h 1286"/>
              <a:gd name="T36" fmla="*/ 118 w 1286"/>
              <a:gd name="T37" fmla="*/ 235 h 1286"/>
              <a:gd name="T38" fmla="*/ 118 w 1286"/>
              <a:gd name="T39" fmla="*/ 1168 h 1286"/>
              <a:gd name="T40" fmla="*/ 1050 w 1286"/>
              <a:gd name="T41" fmla="*/ 1168 h 1286"/>
              <a:gd name="T42" fmla="*/ 1050 w 1286"/>
              <a:gd name="T43" fmla="*/ 1285 h 1286"/>
              <a:gd name="T44" fmla="*/ 118 w 1286"/>
              <a:gd name="T45" fmla="*/ 1285 h 1286"/>
              <a:gd name="T46" fmla="*/ 0 w 1286"/>
              <a:gd name="T47" fmla="*/ 1168 h 1286"/>
              <a:gd name="T48" fmla="*/ 0 w 1286"/>
              <a:gd name="T49" fmla="*/ 235 h 1286"/>
              <a:gd name="T50" fmla="*/ 118 w 1286"/>
              <a:gd name="T51" fmla="*/ 235 h 1286"/>
              <a:gd name="T52" fmla="*/ 1168 w 1286"/>
              <a:gd name="T53" fmla="*/ 935 h 1286"/>
              <a:gd name="T54" fmla="*/ 1168 w 1286"/>
              <a:gd name="T55" fmla="*/ 118 h 1286"/>
              <a:gd name="T56" fmla="*/ 350 w 1286"/>
              <a:gd name="T57" fmla="*/ 118 h 1286"/>
              <a:gd name="T58" fmla="*/ 350 w 1286"/>
              <a:gd name="T59" fmla="*/ 935 h 1286"/>
              <a:gd name="T60" fmla="*/ 1168 w 1286"/>
              <a:gd name="T61" fmla="*/ 935 h 1286"/>
              <a:gd name="T62" fmla="*/ 1168 w 1286"/>
              <a:gd name="T63" fmla="*/ 0 h 1286"/>
              <a:gd name="T64" fmla="*/ 1285 w 1286"/>
              <a:gd name="T65" fmla="*/ 118 h 1286"/>
              <a:gd name="T66" fmla="*/ 1285 w 1286"/>
              <a:gd name="T67" fmla="*/ 935 h 1286"/>
              <a:gd name="T68" fmla="*/ 1168 w 1286"/>
              <a:gd name="T69" fmla="*/ 1050 h 1286"/>
              <a:gd name="T70" fmla="*/ 350 w 1286"/>
              <a:gd name="T71" fmla="*/ 1050 h 1286"/>
              <a:gd name="T72" fmla="*/ 235 w 1286"/>
              <a:gd name="T73" fmla="*/ 935 h 1286"/>
              <a:gd name="T74" fmla="*/ 235 w 1286"/>
              <a:gd name="T75" fmla="*/ 118 h 1286"/>
              <a:gd name="T76" fmla="*/ 350 w 1286"/>
              <a:gd name="T77" fmla="*/ 0 h 1286"/>
              <a:gd name="T78" fmla="*/ 1168 w 1286"/>
              <a:gd name="T79"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6" h="1286">
                <a:moveTo>
                  <a:pt x="935" y="700"/>
                </a:moveTo>
                <a:cubicBezTo>
                  <a:pt x="935" y="766"/>
                  <a:pt x="881" y="818"/>
                  <a:pt x="818" y="818"/>
                </a:cubicBezTo>
                <a:lnTo>
                  <a:pt x="585" y="818"/>
                </a:lnTo>
                <a:lnTo>
                  <a:pt x="585" y="700"/>
                </a:lnTo>
                <a:lnTo>
                  <a:pt x="818" y="700"/>
                </a:lnTo>
                <a:lnTo>
                  <a:pt x="818" y="585"/>
                </a:lnTo>
                <a:lnTo>
                  <a:pt x="700" y="585"/>
                </a:lnTo>
                <a:lnTo>
                  <a:pt x="700" y="468"/>
                </a:lnTo>
                <a:lnTo>
                  <a:pt x="818" y="468"/>
                </a:lnTo>
                <a:lnTo>
                  <a:pt x="818" y="350"/>
                </a:lnTo>
                <a:lnTo>
                  <a:pt x="585" y="350"/>
                </a:lnTo>
                <a:lnTo>
                  <a:pt x="585" y="236"/>
                </a:lnTo>
                <a:lnTo>
                  <a:pt x="818" y="236"/>
                </a:lnTo>
                <a:cubicBezTo>
                  <a:pt x="881" y="236"/>
                  <a:pt x="935" y="285"/>
                  <a:pt x="935" y="350"/>
                </a:cubicBezTo>
                <a:lnTo>
                  <a:pt x="935" y="438"/>
                </a:lnTo>
                <a:cubicBezTo>
                  <a:pt x="935" y="487"/>
                  <a:pt x="897" y="525"/>
                  <a:pt x="848" y="525"/>
                </a:cubicBezTo>
                <a:cubicBezTo>
                  <a:pt x="897" y="525"/>
                  <a:pt x="935" y="564"/>
                  <a:pt x="935" y="613"/>
                </a:cubicBezTo>
                <a:lnTo>
                  <a:pt x="935" y="700"/>
                </a:lnTo>
                <a:close/>
                <a:moveTo>
                  <a:pt x="118" y="235"/>
                </a:moveTo>
                <a:lnTo>
                  <a:pt x="118" y="1168"/>
                </a:lnTo>
                <a:lnTo>
                  <a:pt x="1050" y="1168"/>
                </a:lnTo>
                <a:lnTo>
                  <a:pt x="1050" y="1285"/>
                </a:lnTo>
                <a:lnTo>
                  <a:pt x="118" y="1285"/>
                </a:lnTo>
                <a:cubicBezTo>
                  <a:pt x="55" y="1285"/>
                  <a:pt x="0" y="1231"/>
                  <a:pt x="0" y="1168"/>
                </a:cubicBezTo>
                <a:lnTo>
                  <a:pt x="0" y="235"/>
                </a:lnTo>
                <a:lnTo>
                  <a:pt x="118" y="235"/>
                </a:lnTo>
                <a:close/>
                <a:moveTo>
                  <a:pt x="1168" y="935"/>
                </a:moveTo>
                <a:lnTo>
                  <a:pt x="1168" y="118"/>
                </a:lnTo>
                <a:lnTo>
                  <a:pt x="350" y="118"/>
                </a:lnTo>
                <a:lnTo>
                  <a:pt x="350" y="935"/>
                </a:lnTo>
                <a:lnTo>
                  <a:pt x="1168" y="935"/>
                </a:lnTo>
                <a:close/>
                <a:moveTo>
                  <a:pt x="1168" y="0"/>
                </a:moveTo>
                <a:cubicBezTo>
                  <a:pt x="1231" y="0"/>
                  <a:pt x="1285" y="55"/>
                  <a:pt x="1285" y="118"/>
                </a:cubicBezTo>
                <a:lnTo>
                  <a:pt x="1285" y="935"/>
                </a:lnTo>
                <a:cubicBezTo>
                  <a:pt x="1285" y="998"/>
                  <a:pt x="1231" y="1050"/>
                  <a:pt x="1168" y="1050"/>
                </a:cubicBezTo>
                <a:lnTo>
                  <a:pt x="350" y="1050"/>
                </a:lnTo>
                <a:cubicBezTo>
                  <a:pt x="287" y="1050"/>
                  <a:pt x="235" y="998"/>
                  <a:pt x="235" y="935"/>
                </a:cubicBezTo>
                <a:lnTo>
                  <a:pt x="235" y="118"/>
                </a:lnTo>
                <a:cubicBezTo>
                  <a:pt x="235" y="55"/>
                  <a:pt x="287" y="0"/>
                  <a:pt x="350" y="0"/>
                </a:cubicBezTo>
                <a:lnTo>
                  <a:pt x="1168" y="0"/>
                </a:lnTo>
                <a:close/>
              </a:path>
            </a:pathLst>
          </a:custGeom>
          <a:solidFill>
            <a:schemeClr val="tx2">
              <a:lumMod val="85000"/>
              <a:lumOff val="15000"/>
            </a:schemeClr>
          </a:solidFill>
          <a:ln>
            <a:noFill/>
          </a:ln>
          <a:effectLst/>
          <a:extLst>
            <a:ext uri="{91240B29-F687-4f45-9708-019B960494DF}">
              <a14:hiddenLine xmlns:a14="http://schemas.microsoft.com/office/drawing/2010/main" xmlns="" xmlns:lc="http://schemas.openxmlformats.org/drawingml/2006/lockedCanvas" w="9525" cap="flat">
                <a:solidFill>
                  <a:srgbClr val="808080"/>
                </a:solidFill>
                <a:bevel/>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32" name="7 CuadroTexto">
            <a:extLst>
              <a:ext uri="{FF2B5EF4-FFF2-40B4-BE49-F238E27FC236}">
                <a16:creationId xmlns:a16="http://schemas.microsoft.com/office/drawing/2014/main" id="{358B2D84-F20D-48AD-8499-921291D845F6}"/>
              </a:ext>
            </a:extLst>
          </p:cNvPr>
          <p:cNvSpPr txBox="1">
            <a:spLocks noChangeArrowheads="1"/>
          </p:cNvSpPr>
          <p:nvPr/>
        </p:nvSpPr>
        <p:spPr bwMode="auto">
          <a:xfrm>
            <a:off x="7933864" y="4778382"/>
            <a:ext cx="25959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a:r>
              <a:rPr lang="en-US" altLang="en-US" dirty="0">
                <a:solidFill>
                  <a:schemeClr val="bg1">
                    <a:lumMod val="50000"/>
                  </a:schemeClr>
                </a:solidFill>
                <a:latin typeface="PT Sans" panose="020B0503020203020204" pitchFamily="34" charset="0"/>
                <a:ea typeface="PT Sans" panose="020B0503020203020204" pitchFamily="34" charset="0"/>
              </a:rPr>
              <a:t>Create a single report instead of several related ones.</a:t>
            </a:r>
          </a:p>
        </p:txBody>
      </p:sp>
    </p:spTree>
    <p:extLst>
      <p:ext uri="{BB962C8B-B14F-4D97-AF65-F5344CB8AC3E}">
        <p14:creationId xmlns:p14="http://schemas.microsoft.com/office/powerpoint/2010/main" val="45606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19949BC-F35E-424B-A7D1-BAE2D621EDD1}"/>
              </a:ext>
            </a:extLst>
          </p:cNvPr>
          <p:cNvGrpSpPr/>
          <p:nvPr/>
        </p:nvGrpSpPr>
        <p:grpSpPr>
          <a:xfrm>
            <a:off x="753265" y="763752"/>
            <a:ext cx="9277956" cy="4795371"/>
            <a:chOff x="826837" y="738300"/>
            <a:chExt cx="9277956" cy="4795371"/>
          </a:xfrm>
        </p:grpSpPr>
        <p:sp>
          <p:nvSpPr>
            <p:cNvPr id="26" name="Rectangle 25">
              <a:extLst>
                <a:ext uri="{FF2B5EF4-FFF2-40B4-BE49-F238E27FC236}">
                  <a16:creationId xmlns:a16="http://schemas.microsoft.com/office/drawing/2014/main" id="{CBFA399C-F1FD-42F2-97CF-1C830A30A424}"/>
                </a:ext>
              </a:extLst>
            </p:cNvPr>
            <p:cNvSpPr/>
            <p:nvPr/>
          </p:nvSpPr>
          <p:spPr>
            <a:xfrm>
              <a:off x="826837" y="1741927"/>
              <a:ext cx="9277956" cy="3791744"/>
            </a:xfrm>
            <a:prstGeom prst="rect">
              <a:avLst/>
            </a:prstGeom>
          </p:spPr>
          <p:txBody>
            <a:bodyPr wrap="square" lIns="0" tIns="0" rIns="0" bIns="0" anchor="ctr">
              <a:spAutoFit/>
            </a:bodyPr>
            <a:lstStyle/>
            <a:p>
              <a:pPr algn="ctr">
                <a:lnSpc>
                  <a:spcPct val="200000"/>
                </a:lnSpc>
              </a:pPr>
              <a:r>
                <a:rPr lang="en-US" dirty="0">
                  <a:solidFill>
                    <a:schemeClr val="bg1">
                      <a:lumMod val="50000"/>
                    </a:schemeClr>
                  </a:solidFill>
                  <a:latin typeface="Segoe UI" panose="020B0502040204020203" pitchFamily="34" charset="0"/>
                  <a:ea typeface="PT Sans" panose="020B0503020203020204" pitchFamily="34" charset="0"/>
                  <a:cs typeface="Segoe UI" panose="020B0502040204020203" pitchFamily="34" charset="0"/>
                </a:rPr>
                <a:t>Its important to always keep the fact that Power BI is a new technology to many users in mind.  Business users are often still very accustomed to old-school SSRS, Excel or Crystal Reports as their sole means of understanding their data.  It may take them a while to even understand that they don’t have to manipulate what you give them – but can request reports and dashboards that give them the information in a way that is actionable without further effort.  Dynamic report techniques can be as much a learning opportunity for users as they are a convenient technique for the developer.</a:t>
              </a:r>
            </a:p>
          </p:txBody>
        </p:sp>
        <p:sp>
          <p:nvSpPr>
            <p:cNvPr id="29" name="TextBox 28">
              <a:extLst>
                <a:ext uri="{FF2B5EF4-FFF2-40B4-BE49-F238E27FC236}">
                  <a16:creationId xmlns:a16="http://schemas.microsoft.com/office/drawing/2014/main" id="{46DA1852-B6BA-40D4-B9E8-D7BCB77752A1}"/>
                </a:ext>
              </a:extLst>
            </p:cNvPr>
            <p:cNvSpPr txBox="1"/>
            <p:nvPr/>
          </p:nvSpPr>
          <p:spPr>
            <a:xfrm>
              <a:off x="3136939" y="738300"/>
              <a:ext cx="4657751" cy="448841"/>
            </a:xfrm>
            <a:prstGeom prst="rect">
              <a:avLst/>
            </a:prstGeom>
            <a:noFill/>
            <a:ln>
              <a:noFill/>
            </a:ln>
          </p:spPr>
          <p:txBody>
            <a:bodyPr wrap="square" lIns="0" tIns="0" rIns="0" bIns="0" rtlCol="0" anchor="ctr" anchorCtr="0">
              <a:spAutoFit/>
            </a:bodyPr>
            <a:lstStyle/>
            <a:p>
              <a:pPr algn="ctr">
                <a:lnSpc>
                  <a:spcPts val="3500"/>
                </a:lnSpc>
              </a:pPr>
              <a:r>
                <a:rPr lang="en-US" sz="3200" b="1" dirty="0">
                  <a:solidFill>
                    <a:schemeClr val="tx2">
                      <a:lumMod val="85000"/>
                      <a:lumOff val="15000"/>
                    </a:schemeClr>
                  </a:solidFill>
                  <a:latin typeface="Raleway Black" panose="020B0A03030101060003" pitchFamily="34" charset="0"/>
                </a:rPr>
                <a:t>Why go Dynamic</a:t>
              </a:r>
            </a:p>
          </p:txBody>
        </p:sp>
      </p:grpSp>
    </p:spTree>
    <p:extLst>
      <p:ext uri="{BB962C8B-B14F-4D97-AF65-F5344CB8AC3E}">
        <p14:creationId xmlns:p14="http://schemas.microsoft.com/office/powerpoint/2010/main" val="138274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AEDA64-5811-4771-8A38-396BBB6C0DAB}"/>
              </a:ext>
            </a:extLst>
          </p:cNvPr>
          <p:cNvSpPr/>
          <p:nvPr/>
        </p:nvSpPr>
        <p:spPr>
          <a:xfrm>
            <a:off x="145774" y="1963152"/>
            <a:ext cx="5950226" cy="4683923"/>
          </a:xfrm>
          <a:prstGeom prst="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FF32D27-1FB7-46EF-8DF3-56086CBCD58E}"/>
              </a:ext>
            </a:extLst>
          </p:cNvPr>
          <p:cNvSpPr txBox="1"/>
          <p:nvPr/>
        </p:nvSpPr>
        <p:spPr>
          <a:xfrm flipH="1">
            <a:off x="378228" y="2902682"/>
            <a:ext cx="5533837" cy="276999"/>
          </a:xfrm>
          <a:prstGeom prst="rect">
            <a:avLst/>
          </a:prstGeom>
          <a:noFill/>
        </p:spPr>
        <p:txBody>
          <a:bodyPr wrap="square" lIns="0" tIns="0" rIns="0" bIns="0" rtlCol="0">
            <a:spAutoFit/>
          </a:bodyPr>
          <a:lstStyle/>
          <a:p>
            <a:r>
              <a:rPr lang="en-US"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Top &amp; Bottom – Any Direct Connect or Import model.</a:t>
            </a:r>
          </a:p>
        </p:txBody>
      </p:sp>
      <p:sp>
        <p:nvSpPr>
          <p:cNvPr id="42" name="TextBox 41">
            <a:extLst>
              <a:ext uri="{FF2B5EF4-FFF2-40B4-BE49-F238E27FC236}">
                <a16:creationId xmlns:a16="http://schemas.microsoft.com/office/drawing/2014/main" id="{1777CBDE-7EF1-486A-B7E6-0A6C298B899E}"/>
              </a:ext>
            </a:extLst>
          </p:cNvPr>
          <p:cNvSpPr txBox="1"/>
          <p:nvPr/>
        </p:nvSpPr>
        <p:spPr>
          <a:xfrm>
            <a:off x="215441" y="1304076"/>
            <a:ext cx="5753997" cy="395558"/>
          </a:xfrm>
          <a:prstGeom prst="rect">
            <a:avLst/>
          </a:prstGeom>
          <a:noFill/>
          <a:ln>
            <a:noFill/>
          </a:ln>
        </p:spPr>
        <p:txBody>
          <a:bodyPr wrap="square" lIns="0" tIns="0" rIns="0" bIns="0" rtlCol="0" anchor="ctr" anchorCtr="0">
            <a:spAutoFit/>
          </a:bodyPr>
          <a:lstStyle/>
          <a:p>
            <a:pPr>
              <a:lnSpc>
                <a:spcPts val="3500"/>
              </a:lnSpc>
            </a:pPr>
            <a:r>
              <a:rPr lang="en-US" sz="2000" b="1" dirty="0">
                <a:solidFill>
                  <a:schemeClr val="tx2">
                    <a:lumMod val="85000"/>
                    <a:lumOff val="15000"/>
                  </a:schemeClr>
                </a:solidFill>
                <a:latin typeface="Raleway Black" panose="020B0A03030101060003" pitchFamily="34" charset="0"/>
              </a:rPr>
              <a:t>Requirements for Dynamic Visualizations:</a:t>
            </a:r>
          </a:p>
        </p:txBody>
      </p:sp>
      <p:sp>
        <p:nvSpPr>
          <p:cNvPr id="16" name="TextBox 15">
            <a:extLst>
              <a:ext uri="{FF2B5EF4-FFF2-40B4-BE49-F238E27FC236}">
                <a16:creationId xmlns:a16="http://schemas.microsoft.com/office/drawing/2014/main" id="{1B5C7986-981C-494B-B97B-677DDDF394BE}"/>
              </a:ext>
            </a:extLst>
          </p:cNvPr>
          <p:cNvSpPr txBox="1"/>
          <p:nvPr/>
        </p:nvSpPr>
        <p:spPr>
          <a:xfrm flipH="1">
            <a:off x="378228" y="3384740"/>
            <a:ext cx="5654704" cy="1384995"/>
          </a:xfrm>
          <a:prstGeom prst="rect">
            <a:avLst/>
          </a:prstGeom>
          <a:noFill/>
        </p:spPr>
        <p:txBody>
          <a:bodyPr wrap="square" lIns="0" tIns="0" rIns="0" bIns="0" rtlCol="0">
            <a:spAutoFit/>
          </a:bodyPr>
          <a:lstStyle/>
          <a:p>
            <a:r>
              <a:rPr lang="en-US"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Slicer Tables – Create in the data source if required for direct connections.  Often, these are dimensions from your tabular model. For import models, create in the PBIX file for import models or import – from your data source either works.</a:t>
            </a:r>
          </a:p>
        </p:txBody>
      </p:sp>
      <p:sp>
        <p:nvSpPr>
          <p:cNvPr id="18" name="TextBox 17">
            <a:extLst>
              <a:ext uri="{FF2B5EF4-FFF2-40B4-BE49-F238E27FC236}">
                <a16:creationId xmlns:a16="http://schemas.microsoft.com/office/drawing/2014/main" id="{BC19C777-A69C-4717-80C2-EEBA12230035}"/>
              </a:ext>
            </a:extLst>
          </p:cNvPr>
          <p:cNvSpPr txBox="1"/>
          <p:nvPr/>
        </p:nvSpPr>
        <p:spPr>
          <a:xfrm flipH="1">
            <a:off x="378228" y="5733851"/>
            <a:ext cx="5717771" cy="553998"/>
          </a:xfrm>
          <a:prstGeom prst="rect">
            <a:avLst/>
          </a:prstGeom>
          <a:noFill/>
        </p:spPr>
        <p:txBody>
          <a:bodyPr wrap="square" lIns="0" tIns="0" rIns="0" bIns="0" rtlCol="0">
            <a:spAutoFit/>
          </a:bodyPr>
          <a:lstStyle/>
          <a:p>
            <a:r>
              <a:rPr lang="en-US"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Unpivoted Data – either create in your </a:t>
            </a:r>
            <a:r>
              <a:rPr lang="en-US" dirty="0" err="1">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datasource</a:t>
            </a:r>
            <a:r>
              <a:rPr lang="en-US"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 (direct connect) or in the PBIX (import)</a:t>
            </a:r>
          </a:p>
        </p:txBody>
      </p:sp>
      <p:sp>
        <p:nvSpPr>
          <p:cNvPr id="20" name="TextBox 19">
            <a:extLst>
              <a:ext uri="{FF2B5EF4-FFF2-40B4-BE49-F238E27FC236}">
                <a16:creationId xmlns:a16="http://schemas.microsoft.com/office/drawing/2014/main" id="{3E9F408E-983A-46A0-8551-80D20F011C56}"/>
              </a:ext>
            </a:extLst>
          </p:cNvPr>
          <p:cNvSpPr txBox="1"/>
          <p:nvPr/>
        </p:nvSpPr>
        <p:spPr>
          <a:xfrm flipH="1">
            <a:off x="378228" y="4974794"/>
            <a:ext cx="5591208" cy="553998"/>
          </a:xfrm>
          <a:prstGeom prst="rect">
            <a:avLst/>
          </a:prstGeom>
          <a:noFill/>
        </p:spPr>
        <p:txBody>
          <a:bodyPr wrap="square" lIns="0" tIns="0" rIns="0" bIns="0" rtlCol="0">
            <a:spAutoFit/>
          </a:bodyPr>
          <a:lstStyle/>
          <a:p>
            <a:r>
              <a:rPr lang="en-US"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Measures with Switch – any model – but be careful with performance in large datasets.</a:t>
            </a:r>
          </a:p>
        </p:txBody>
      </p:sp>
      <p:sp>
        <p:nvSpPr>
          <p:cNvPr id="10" name="Cloud 9">
            <a:extLst>
              <a:ext uri="{FF2B5EF4-FFF2-40B4-BE49-F238E27FC236}">
                <a16:creationId xmlns:a16="http://schemas.microsoft.com/office/drawing/2014/main" id="{12B8A641-06B1-408C-837B-5EA9C701436A}"/>
              </a:ext>
            </a:extLst>
          </p:cNvPr>
          <p:cNvSpPr/>
          <p:nvPr/>
        </p:nvSpPr>
        <p:spPr>
          <a:xfrm>
            <a:off x="7631084" y="354676"/>
            <a:ext cx="4078778" cy="286512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Brace 5">
            <a:extLst>
              <a:ext uri="{FF2B5EF4-FFF2-40B4-BE49-F238E27FC236}">
                <a16:creationId xmlns:a16="http://schemas.microsoft.com/office/drawing/2014/main" id="{9C6F31DF-84D9-4D47-BE5C-BB25E4D10AC4}"/>
              </a:ext>
            </a:extLst>
          </p:cNvPr>
          <p:cNvSpPr/>
          <p:nvPr/>
        </p:nvSpPr>
        <p:spPr>
          <a:xfrm>
            <a:off x="8401397" y="1102616"/>
            <a:ext cx="2410690" cy="1263740"/>
          </a:xfrm>
          <a:prstGeom prst="bracePair">
            <a:avLst/>
          </a:prstGeom>
          <a:ln>
            <a:solidFill>
              <a:srgbClr val="6472C3"/>
            </a:solidFill>
          </a:ln>
        </p:spPr>
        <p:style>
          <a:lnRef idx="3">
            <a:schemeClr val="accent5"/>
          </a:lnRef>
          <a:fillRef idx="0">
            <a:schemeClr val="accent5"/>
          </a:fillRef>
          <a:effectRef idx="2">
            <a:schemeClr val="accent5"/>
          </a:effectRef>
          <a:fontRef idx="minor">
            <a:schemeClr val="tx1"/>
          </a:fontRef>
        </p:style>
        <p:txBody>
          <a:bodyPr rtlCol="0" anchor="ctr"/>
          <a:lstStyle/>
          <a:p>
            <a:pPr algn="ctr"/>
            <a:r>
              <a:rPr lang="en-US" sz="1600" b="1" dirty="0">
                <a:solidFill>
                  <a:schemeClr val="accent2">
                    <a:lumMod val="40000"/>
                    <a:lumOff val="60000"/>
                  </a:schemeClr>
                </a:solidFill>
              </a:rPr>
              <a:t>It’s Dynamic</a:t>
            </a:r>
            <a:r>
              <a:rPr lang="en-US" b="1" dirty="0">
                <a:solidFill>
                  <a:schemeClr val="accent2">
                    <a:lumMod val="40000"/>
                    <a:lumOff val="60000"/>
                  </a:schemeClr>
                </a:solidFill>
              </a:rPr>
              <a:t>!</a:t>
            </a:r>
          </a:p>
        </p:txBody>
      </p:sp>
      <p:sp>
        <p:nvSpPr>
          <p:cNvPr id="12" name="TextBox 11">
            <a:extLst>
              <a:ext uri="{FF2B5EF4-FFF2-40B4-BE49-F238E27FC236}">
                <a16:creationId xmlns:a16="http://schemas.microsoft.com/office/drawing/2014/main" id="{230B03B7-A513-4517-9CE0-4CCC19C1702E}"/>
              </a:ext>
            </a:extLst>
          </p:cNvPr>
          <p:cNvSpPr txBox="1"/>
          <p:nvPr/>
        </p:nvSpPr>
        <p:spPr>
          <a:xfrm flipH="1">
            <a:off x="378228" y="2143625"/>
            <a:ext cx="5654706" cy="553998"/>
          </a:xfrm>
          <a:prstGeom prst="rect">
            <a:avLst/>
          </a:prstGeom>
          <a:noFill/>
        </p:spPr>
        <p:txBody>
          <a:bodyPr wrap="square" lIns="0" tIns="0" rIns="0" bIns="0" rtlCol="0">
            <a:spAutoFit/>
          </a:bodyPr>
          <a:lstStyle/>
          <a:p>
            <a:r>
              <a:rPr lang="en-US"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At a simple level, any report can be dynamic. But, not all methods will work with direct connections.</a:t>
            </a:r>
          </a:p>
        </p:txBody>
      </p:sp>
    </p:spTree>
    <p:extLst>
      <p:ext uri="{BB962C8B-B14F-4D97-AF65-F5344CB8AC3E}">
        <p14:creationId xmlns:p14="http://schemas.microsoft.com/office/powerpoint/2010/main" val="127442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6" grpId="0"/>
      <p:bldP spid="18" grpId="0"/>
      <p:bldP spid="2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4C72A2-62FE-410F-A855-E26531E718EB}"/>
              </a:ext>
            </a:extLst>
          </p:cNvPr>
          <p:cNvSpPr/>
          <p:nvPr/>
        </p:nvSpPr>
        <p:spPr>
          <a:xfrm>
            <a:off x="4059934" y="1"/>
            <a:ext cx="4072131" cy="6857999"/>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00DCB7-4873-4667-9D4D-2D4E5BC163AC}"/>
              </a:ext>
            </a:extLst>
          </p:cNvPr>
          <p:cNvSpPr txBox="1"/>
          <p:nvPr/>
        </p:nvSpPr>
        <p:spPr>
          <a:xfrm>
            <a:off x="1098052" y="1652925"/>
            <a:ext cx="1828800" cy="369332"/>
          </a:xfrm>
          <a:prstGeom prst="rect">
            <a:avLst/>
          </a:prstGeom>
          <a:noFill/>
        </p:spPr>
        <p:txBody>
          <a:bodyPr wrap="square" lIns="0" tIns="0" rIns="0" bIns="0" rtlCol="0">
            <a:spAutoFit/>
          </a:bodyPr>
          <a:lstStyle/>
          <a:p>
            <a:pPr algn="ctr"/>
            <a:r>
              <a:rPr lang="en-US" sz="2400" b="1" dirty="0">
                <a:solidFill>
                  <a:schemeClr val="tx2">
                    <a:lumMod val="65000"/>
                    <a:lumOff val="35000"/>
                  </a:schemeClr>
                </a:solidFill>
                <a:latin typeface="Lato" panose="020F0502020204030203"/>
                <a:ea typeface="Roboto" panose="02000000000000000000" pitchFamily="2" charset="0"/>
                <a:cs typeface="Times Sans Serif" panose="02020603050405020304" pitchFamily="18" charset="0"/>
              </a:rPr>
              <a:t>SECURITY</a:t>
            </a:r>
          </a:p>
        </p:txBody>
      </p:sp>
      <p:sp>
        <p:nvSpPr>
          <p:cNvPr id="13" name="Rectangle 12">
            <a:extLst>
              <a:ext uri="{FF2B5EF4-FFF2-40B4-BE49-F238E27FC236}">
                <a16:creationId xmlns:a16="http://schemas.microsoft.com/office/drawing/2014/main" id="{17F3B548-272A-484E-9580-D501721C3812}"/>
              </a:ext>
            </a:extLst>
          </p:cNvPr>
          <p:cNvSpPr/>
          <p:nvPr/>
        </p:nvSpPr>
        <p:spPr>
          <a:xfrm>
            <a:off x="1847088" y="1435504"/>
            <a:ext cx="36576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131">
            <a:extLst>
              <a:ext uri="{FF2B5EF4-FFF2-40B4-BE49-F238E27FC236}">
                <a16:creationId xmlns:a16="http://schemas.microsoft.com/office/drawing/2014/main" id="{45B2FE2D-19DB-48C6-8384-AEE97A98CCC2}"/>
              </a:ext>
            </a:extLst>
          </p:cNvPr>
          <p:cNvSpPr>
            <a:spLocks noChangeArrowheads="1"/>
          </p:cNvSpPr>
          <p:nvPr/>
        </p:nvSpPr>
        <p:spPr bwMode="auto">
          <a:xfrm>
            <a:off x="1748881" y="637853"/>
            <a:ext cx="562174" cy="625950"/>
          </a:xfrm>
          <a:custGeom>
            <a:avLst/>
            <a:gdLst>
              <a:gd name="T0" fmla="*/ 817 w 1050"/>
              <a:gd name="T1" fmla="*/ 468 h 1168"/>
              <a:gd name="T2" fmla="*/ 817 w 1050"/>
              <a:gd name="T3" fmla="*/ 350 h 1168"/>
              <a:gd name="T4" fmla="*/ 232 w 1050"/>
              <a:gd name="T5" fmla="*/ 350 h 1168"/>
              <a:gd name="T6" fmla="*/ 232 w 1050"/>
              <a:gd name="T7" fmla="*/ 468 h 1168"/>
              <a:gd name="T8" fmla="*/ 817 w 1050"/>
              <a:gd name="T9" fmla="*/ 468 h 1168"/>
              <a:gd name="T10" fmla="*/ 817 w 1050"/>
              <a:gd name="T11" fmla="*/ 700 h 1168"/>
              <a:gd name="T12" fmla="*/ 817 w 1050"/>
              <a:gd name="T13" fmla="*/ 585 h 1168"/>
              <a:gd name="T14" fmla="*/ 232 w 1050"/>
              <a:gd name="T15" fmla="*/ 585 h 1168"/>
              <a:gd name="T16" fmla="*/ 232 w 1050"/>
              <a:gd name="T17" fmla="*/ 700 h 1168"/>
              <a:gd name="T18" fmla="*/ 817 w 1050"/>
              <a:gd name="T19" fmla="*/ 700 h 1168"/>
              <a:gd name="T20" fmla="*/ 642 w 1050"/>
              <a:gd name="T21" fmla="*/ 935 h 1168"/>
              <a:gd name="T22" fmla="*/ 642 w 1050"/>
              <a:gd name="T23" fmla="*/ 818 h 1168"/>
              <a:gd name="T24" fmla="*/ 232 w 1050"/>
              <a:gd name="T25" fmla="*/ 818 h 1168"/>
              <a:gd name="T26" fmla="*/ 232 w 1050"/>
              <a:gd name="T27" fmla="*/ 935 h 1168"/>
              <a:gd name="T28" fmla="*/ 642 w 1050"/>
              <a:gd name="T29" fmla="*/ 935 h 1168"/>
              <a:gd name="T30" fmla="*/ 525 w 1050"/>
              <a:gd name="T31" fmla="*/ 118 h 1168"/>
              <a:gd name="T32" fmla="*/ 467 w 1050"/>
              <a:gd name="T33" fmla="*/ 175 h 1168"/>
              <a:gd name="T34" fmla="*/ 525 w 1050"/>
              <a:gd name="T35" fmla="*/ 235 h 1168"/>
              <a:gd name="T36" fmla="*/ 582 w 1050"/>
              <a:gd name="T37" fmla="*/ 175 h 1168"/>
              <a:gd name="T38" fmla="*/ 525 w 1050"/>
              <a:gd name="T39" fmla="*/ 118 h 1168"/>
              <a:gd name="T40" fmla="*/ 1049 w 1050"/>
              <a:gd name="T41" fmla="*/ 235 h 1168"/>
              <a:gd name="T42" fmla="*/ 1049 w 1050"/>
              <a:gd name="T43" fmla="*/ 1050 h 1168"/>
              <a:gd name="T44" fmla="*/ 932 w 1050"/>
              <a:gd name="T45" fmla="*/ 1167 h 1168"/>
              <a:gd name="T46" fmla="*/ 117 w 1050"/>
              <a:gd name="T47" fmla="*/ 1167 h 1168"/>
              <a:gd name="T48" fmla="*/ 0 w 1050"/>
              <a:gd name="T49" fmla="*/ 1050 h 1168"/>
              <a:gd name="T50" fmla="*/ 0 w 1050"/>
              <a:gd name="T51" fmla="*/ 235 h 1168"/>
              <a:gd name="T52" fmla="*/ 117 w 1050"/>
              <a:gd name="T53" fmla="*/ 118 h 1168"/>
              <a:gd name="T54" fmla="*/ 361 w 1050"/>
              <a:gd name="T55" fmla="*/ 118 h 1168"/>
              <a:gd name="T56" fmla="*/ 525 w 1050"/>
              <a:gd name="T57" fmla="*/ 0 h 1168"/>
              <a:gd name="T58" fmla="*/ 689 w 1050"/>
              <a:gd name="T59" fmla="*/ 118 h 1168"/>
              <a:gd name="T60" fmla="*/ 932 w 1050"/>
              <a:gd name="T61" fmla="*/ 118 h 1168"/>
              <a:gd name="T62" fmla="*/ 1049 w 1050"/>
              <a:gd name="T63" fmla="*/ 235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0" h="1168">
                <a:moveTo>
                  <a:pt x="817" y="468"/>
                </a:moveTo>
                <a:lnTo>
                  <a:pt x="817" y="350"/>
                </a:lnTo>
                <a:lnTo>
                  <a:pt x="232" y="350"/>
                </a:lnTo>
                <a:lnTo>
                  <a:pt x="232" y="468"/>
                </a:lnTo>
                <a:lnTo>
                  <a:pt x="817" y="468"/>
                </a:lnTo>
                <a:close/>
                <a:moveTo>
                  <a:pt x="817" y="700"/>
                </a:moveTo>
                <a:lnTo>
                  <a:pt x="817" y="585"/>
                </a:lnTo>
                <a:lnTo>
                  <a:pt x="232" y="585"/>
                </a:lnTo>
                <a:lnTo>
                  <a:pt x="232" y="700"/>
                </a:lnTo>
                <a:lnTo>
                  <a:pt x="817" y="700"/>
                </a:lnTo>
                <a:close/>
                <a:moveTo>
                  <a:pt x="642" y="935"/>
                </a:moveTo>
                <a:lnTo>
                  <a:pt x="642" y="818"/>
                </a:lnTo>
                <a:lnTo>
                  <a:pt x="232" y="818"/>
                </a:lnTo>
                <a:lnTo>
                  <a:pt x="232" y="935"/>
                </a:lnTo>
                <a:lnTo>
                  <a:pt x="642" y="935"/>
                </a:lnTo>
                <a:close/>
                <a:moveTo>
                  <a:pt x="525" y="118"/>
                </a:moveTo>
                <a:cubicBezTo>
                  <a:pt x="493" y="118"/>
                  <a:pt x="467" y="143"/>
                  <a:pt x="467" y="175"/>
                </a:cubicBezTo>
                <a:cubicBezTo>
                  <a:pt x="467" y="208"/>
                  <a:pt x="493" y="235"/>
                  <a:pt x="525" y="235"/>
                </a:cubicBezTo>
                <a:cubicBezTo>
                  <a:pt x="558" y="235"/>
                  <a:pt x="582" y="208"/>
                  <a:pt x="582" y="175"/>
                </a:cubicBezTo>
                <a:cubicBezTo>
                  <a:pt x="582" y="143"/>
                  <a:pt x="558" y="118"/>
                  <a:pt x="525" y="118"/>
                </a:cubicBezTo>
                <a:close/>
                <a:moveTo>
                  <a:pt x="1049" y="235"/>
                </a:moveTo>
                <a:lnTo>
                  <a:pt x="1049" y="1050"/>
                </a:lnTo>
                <a:cubicBezTo>
                  <a:pt x="1049" y="1113"/>
                  <a:pt x="995" y="1167"/>
                  <a:pt x="932" y="1167"/>
                </a:cubicBezTo>
                <a:lnTo>
                  <a:pt x="117" y="1167"/>
                </a:lnTo>
                <a:cubicBezTo>
                  <a:pt x="55" y="1167"/>
                  <a:pt x="0" y="1113"/>
                  <a:pt x="0" y="1050"/>
                </a:cubicBezTo>
                <a:lnTo>
                  <a:pt x="0" y="235"/>
                </a:lnTo>
                <a:cubicBezTo>
                  <a:pt x="0" y="173"/>
                  <a:pt x="55" y="118"/>
                  <a:pt x="117" y="118"/>
                </a:cubicBezTo>
                <a:lnTo>
                  <a:pt x="361" y="118"/>
                </a:lnTo>
                <a:cubicBezTo>
                  <a:pt x="385" y="50"/>
                  <a:pt x="449" y="0"/>
                  <a:pt x="525" y="0"/>
                </a:cubicBezTo>
                <a:cubicBezTo>
                  <a:pt x="602" y="0"/>
                  <a:pt x="664" y="50"/>
                  <a:pt x="689" y="118"/>
                </a:cubicBezTo>
                <a:lnTo>
                  <a:pt x="932" y="118"/>
                </a:lnTo>
                <a:cubicBezTo>
                  <a:pt x="995" y="118"/>
                  <a:pt x="1049" y="173"/>
                  <a:pt x="1049" y="235"/>
                </a:cubicBezTo>
                <a:close/>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solidFill>
                <a:schemeClr val="bg1"/>
              </a:solidFill>
            </a:endParaRPr>
          </a:p>
        </p:txBody>
      </p:sp>
      <p:sp>
        <p:nvSpPr>
          <p:cNvPr id="22" name="Rectangle 21">
            <a:extLst>
              <a:ext uri="{FF2B5EF4-FFF2-40B4-BE49-F238E27FC236}">
                <a16:creationId xmlns:a16="http://schemas.microsoft.com/office/drawing/2014/main" id="{FF40E675-B441-4367-8911-A78884992912}"/>
              </a:ext>
            </a:extLst>
          </p:cNvPr>
          <p:cNvSpPr/>
          <p:nvPr/>
        </p:nvSpPr>
        <p:spPr>
          <a:xfrm>
            <a:off x="9979153" y="1435504"/>
            <a:ext cx="365760" cy="45720"/>
          </a:xfrm>
          <a:prstGeom prst="rect">
            <a:avLst/>
          </a:prstGeom>
          <a:solidFill>
            <a:srgbClr val="6A9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Sun 17">
            <a:extLst>
              <a:ext uri="{FF2B5EF4-FFF2-40B4-BE49-F238E27FC236}">
                <a16:creationId xmlns:a16="http://schemas.microsoft.com/office/drawing/2014/main" id="{10BD8B4E-3779-41EA-9737-C17464BC298F}"/>
              </a:ext>
            </a:extLst>
          </p:cNvPr>
          <p:cNvSpPr/>
          <p:nvPr/>
        </p:nvSpPr>
        <p:spPr>
          <a:xfrm>
            <a:off x="9704833" y="485907"/>
            <a:ext cx="914400" cy="914400"/>
          </a:xfrm>
          <a:prstGeom prst="sun">
            <a:avLst/>
          </a:prstGeom>
          <a:solidFill>
            <a:srgbClr val="6A9E1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7 CuadroTexto">
            <a:extLst>
              <a:ext uri="{FF2B5EF4-FFF2-40B4-BE49-F238E27FC236}">
                <a16:creationId xmlns:a16="http://schemas.microsoft.com/office/drawing/2014/main" id="{98A02ECC-A3A8-4A31-9230-932BAC34E8E3}"/>
              </a:ext>
            </a:extLst>
          </p:cNvPr>
          <p:cNvSpPr txBox="1">
            <a:spLocks noChangeArrowheads="1"/>
          </p:cNvSpPr>
          <p:nvPr/>
        </p:nvSpPr>
        <p:spPr bwMode="auto">
          <a:xfrm>
            <a:off x="203847" y="2817694"/>
            <a:ext cx="3746793" cy="119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altLang="en-US" b="1" dirty="0">
                <a:solidFill>
                  <a:schemeClr val="bg1">
                    <a:lumMod val="50000"/>
                  </a:schemeClr>
                </a:solidFill>
                <a:latin typeface="+mj-lt"/>
                <a:ea typeface="PT Sans" panose="020B0503020203020204" pitchFamily="34" charset="0"/>
                <a:cs typeface="Segoe UI" panose="020B0502040204020203" pitchFamily="34" charset="0"/>
              </a:rPr>
              <a:t>Row Level Security will continue to function as designed with proper dynamic technics</a:t>
            </a:r>
            <a:r>
              <a:rPr lang="en-US" altLang="en-US" b="1" dirty="0">
                <a:solidFill>
                  <a:schemeClr val="bg1">
                    <a:lumMod val="50000"/>
                  </a:schemeClr>
                </a:solidFill>
                <a:latin typeface="+mj-lt"/>
                <a:ea typeface="PT Sans" panose="020B0503020203020204" pitchFamily="34" charset="0"/>
              </a:rPr>
              <a:t>.</a:t>
            </a:r>
          </a:p>
        </p:txBody>
      </p:sp>
      <p:sp>
        <p:nvSpPr>
          <p:cNvPr id="23" name="TextBox 22">
            <a:extLst>
              <a:ext uri="{FF2B5EF4-FFF2-40B4-BE49-F238E27FC236}">
                <a16:creationId xmlns:a16="http://schemas.microsoft.com/office/drawing/2014/main" id="{D9C622E4-4C1A-43CA-9313-94D358C4C8AF}"/>
              </a:ext>
            </a:extLst>
          </p:cNvPr>
          <p:cNvSpPr txBox="1"/>
          <p:nvPr/>
        </p:nvSpPr>
        <p:spPr>
          <a:xfrm>
            <a:off x="8979719" y="1612156"/>
            <a:ext cx="2364627" cy="369332"/>
          </a:xfrm>
          <a:prstGeom prst="rect">
            <a:avLst/>
          </a:prstGeom>
          <a:noFill/>
        </p:spPr>
        <p:txBody>
          <a:bodyPr wrap="square" lIns="0" tIns="0" rIns="0" bIns="0" rtlCol="0">
            <a:spAutoFit/>
          </a:bodyPr>
          <a:lstStyle/>
          <a:p>
            <a:pPr algn="ctr"/>
            <a:r>
              <a:rPr lang="en-US" sz="2400" b="1" dirty="0">
                <a:solidFill>
                  <a:schemeClr val="tx2">
                    <a:lumMod val="65000"/>
                    <a:lumOff val="35000"/>
                  </a:schemeClr>
                </a:solidFill>
                <a:latin typeface="Lato" panose="020F0502020204030203"/>
                <a:ea typeface="Roboto" panose="02000000000000000000" pitchFamily="2" charset="0"/>
                <a:cs typeface="Times Sans Serif" panose="02020603050405020304" pitchFamily="18" charset="0"/>
              </a:rPr>
              <a:t>PERFORMANCE</a:t>
            </a:r>
          </a:p>
        </p:txBody>
      </p:sp>
      <p:sp>
        <p:nvSpPr>
          <p:cNvPr id="24" name="7 CuadroTexto">
            <a:extLst>
              <a:ext uri="{FF2B5EF4-FFF2-40B4-BE49-F238E27FC236}">
                <a16:creationId xmlns:a16="http://schemas.microsoft.com/office/drawing/2014/main" id="{2A26E0C8-6A34-4B6D-A850-2F918954E325}"/>
              </a:ext>
            </a:extLst>
          </p:cNvPr>
          <p:cNvSpPr txBox="1">
            <a:spLocks noChangeArrowheads="1"/>
          </p:cNvSpPr>
          <p:nvPr/>
        </p:nvSpPr>
        <p:spPr bwMode="auto">
          <a:xfrm>
            <a:off x="8312075" y="2817693"/>
            <a:ext cx="3746793" cy="119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altLang="en-US" b="1" dirty="0">
                <a:solidFill>
                  <a:schemeClr val="bg1">
                    <a:lumMod val="50000"/>
                  </a:schemeClr>
                </a:solidFill>
                <a:latin typeface="+mj-lt"/>
                <a:ea typeface="PT Sans" panose="020B0503020203020204" pitchFamily="34" charset="0"/>
                <a:cs typeface="Segoe UI" panose="020B0502040204020203" pitchFamily="34" charset="0"/>
              </a:rPr>
              <a:t>Dynamic techniques must be applied with an eye to performance.  </a:t>
            </a:r>
            <a:endParaRPr lang="en-US" altLang="en-US" b="1" dirty="0">
              <a:solidFill>
                <a:schemeClr val="bg1">
                  <a:lumMod val="50000"/>
                </a:schemeClr>
              </a:solidFill>
              <a:latin typeface="+mj-lt"/>
              <a:ea typeface="PT Sans" panose="020B0503020203020204" pitchFamily="34" charset="0"/>
            </a:endParaRPr>
          </a:p>
        </p:txBody>
      </p:sp>
      <p:sp>
        <p:nvSpPr>
          <p:cNvPr id="28" name="Rectangle 27">
            <a:extLst>
              <a:ext uri="{FF2B5EF4-FFF2-40B4-BE49-F238E27FC236}">
                <a16:creationId xmlns:a16="http://schemas.microsoft.com/office/drawing/2014/main" id="{0358A358-1631-46C1-A7F8-DEA030795DD0}"/>
              </a:ext>
            </a:extLst>
          </p:cNvPr>
          <p:cNvSpPr/>
          <p:nvPr/>
        </p:nvSpPr>
        <p:spPr>
          <a:xfrm>
            <a:off x="8979719" y="2236512"/>
            <a:ext cx="2364627" cy="809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2C6657D9-77E7-419B-A7B8-1F81B5003755}"/>
              </a:ext>
            </a:extLst>
          </p:cNvPr>
          <p:cNvSpPr/>
          <p:nvPr/>
        </p:nvSpPr>
        <p:spPr>
          <a:xfrm>
            <a:off x="894929" y="2276661"/>
            <a:ext cx="2364627" cy="809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2" name="Picture 31">
            <a:extLst>
              <a:ext uri="{FF2B5EF4-FFF2-40B4-BE49-F238E27FC236}">
                <a16:creationId xmlns:a16="http://schemas.microsoft.com/office/drawing/2014/main" id="{969D51E5-F46E-4CA4-943F-767C01051B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638" y="1274849"/>
            <a:ext cx="3515606" cy="3515606"/>
          </a:xfrm>
          <a:prstGeom prst="rect">
            <a:avLst/>
          </a:prstGeom>
        </p:spPr>
      </p:pic>
    </p:spTree>
    <p:extLst>
      <p:ext uri="{BB962C8B-B14F-4D97-AF65-F5344CB8AC3E}">
        <p14:creationId xmlns:p14="http://schemas.microsoft.com/office/powerpoint/2010/main" val="316214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61" name="Straight Connector 1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1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1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1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2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66" name="Rectangle 22">
            <a:extLst>
              <a:ext uri="{FF2B5EF4-FFF2-40B4-BE49-F238E27FC236}">
                <a16:creationId xmlns:a16="http://schemas.microsoft.com/office/drawing/2014/main" id="{78A0EC1F-FF0E-4EE2-865A-55DC98C12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F3FD04-EE57-4933-B6A7-DA2C0495ECEA}"/>
              </a:ext>
            </a:extLst>
          </p:cNvPr>
          <p:cNvSpPr txBox="1"/>
          <p:nvPr/>
        </p:nvSpPr>
        <p:spPr>
          <a:xfrm>
            <a:off x="4944753" y="628617"/>
            <a:ext cx="6559859" cy="3028983"/>
          </a:xfrm>
          <a:prstGeom prst="rect">
            <a:avLst/>
          </a:prstGeom>
        </p:spPr>
        <p:txBody>
          <a:bodyPr vert="horz" lIns="91440" tIns="45720" rIns="91440" bIns="45720" rtlCol="0" anchor="b" anchorCtr="0">
            <a:normAutofit/>
          </a:bodyPr>
          <a:lstStyle/>
          <a:p>
            <a:pPr>
              <a:spcBef>
                <a:spcPct val="0"/>
              </a:spcBef>
              <a:spcAft>
                <a:spcPts val="600"/>
              </a:spcAft>
            </a:pPr>
            <a:r>
              <a:rPr lang="en-US" sz="4800" b="1" cap="all" dirty="0">
                <a:ln w="3175" cmpd="sng">
                  <a:noFill/>
                </a:ln>
                <a:latin typeface="+mj-lt"/>
                <a:ea typeface="+mj-ea"/>
                <a:cs typeface="+mj-cs"/>
              </a:rPr>
              <a:t>Let the Users Drive!</a:t>
            </a:r>
          </a:p>
        </p:txBody>
      </p:sp>
      <p:sp>
        <p:nvSpPr>
          <p:cNvPr id="67" name="Snip Diagonal Corner Rectangle 6">
            <a:extLst>
              <a:ext uri="{FF2B5EF4-FFF2-40B4-BE49-F238E27FC236}">
                <a16:creationId xmlns:a16="http://schemas.microsoft.com/office/drawing/2014/main" id="{38C12AF1-A2FD-4566-8805-62E893A2B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4B522FD9-1CD5-4756-8F01-DC22FAC2272D}"/>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6329" r="16325" b="-5"/>
          <a:stretch/>
        </p:blipFill>
        <p:spPr>
          <a:xfrm>
            <a:off x="800558" y="786117"/>
            <a:ext cx="3337560" cy="4956048"/>
          </a:xfrm>
          <a:custGeom>
            <a:avLst/>
            <a:gdLst>
              <a:gd name="connsiteX0" fmla="*/ 384420 w 3337560"/>
              <a:gd name="connsiteY0" fmla="*/ 0 h 4956048"/>
              <a:gd name="connsiteX1" fmla="*/ 3337560 w 3337560"/>
              <a:gd name="connsiteY1" fmla="*/ 0 h 4956048"/>
              <a:gd name="connsiteX2" fmla="*/ 3337560 w 3337560"/>
              <a:gd name="connsiteY2" fmla="*/ 4571628 h 4956048"/>
              <a:gd name="connsiteX3" fmla="*/ 2953140 w 3337560"/>
              <a:gd name="connsiteY3" fmla="*/ 4956048 h 4956048"/>
              <a:gd name="connsiteX4" fmla="*/ 0 w 3337560"/>
              <a:gd name="connsiteY4" fmla="*/ 4956048 h 4956048"/>
              <a:gd name="connsiteX5" fmla="*/ 0 w 3337560"/>
              <a:gd name="connsiteY5" fmla="*/ 384420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grpSp>
        <p:nvGrpSpPr>
          <p:cNvPr id="68" name="Group 26">
            <a:extLst>
              <a:ext uri="{FF2B5EF4-FFF2-40B4-BE49-F238E27FC236}">
                <a16:creationId xmlns:a16="http://schemas.microsoft.com/office/drawing/2014/main" id="{4C56DB1B-53C1-4D8D-B05C-150B39F14A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8" name="Straight Connector 27">
              <a:extLst>
                <a:ext uri="{FF2B5EF4-FFF2-40B4-BE49-F238E27FC236}">
                  <a16:creationId xmlns:a16="http://schemas.microsoft.com/office/drawing/2014/main" id="{96BBECE7-2757-4B2E-81ED-560B2AE641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FA92A60-1E5B-4304-9EE1-9D6FDD5209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19F77D2-35D7-471C-B16D-615DD810D9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E463D3-CDC8-4C94-AB8B-7A18DDE2AF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E9F15BA-4893-4128-BF42-BE327C5DD7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Freeform: Shape 3">
            <a:extLst>
              <a:ext uri="{FF2B5EF4-FFF2-40B4-BE49-F238E27FC236}">
                <a16:creationId xmlns:a16="http://schemas.microsoft.com/office/drawing/2014/main" id="{2BBAD72F-57EA-4D8D-B9D1-0445193B75B5}"/>
              </a:ext>
            </a:extLst>
          </p:cNvPr>
          <p:cNvSpPr/>
          <p:nvPr/>
        </p:nvSpPr>
        <p:spPr>
          <a:xfrm>
            <a:off x="0" y="1086678"/>
            <a:ext cx="12192000" cy="4879332"/>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F05FFB3-B522-4DBE-BB7F-D28491E1B68B}"/>
              </a:ext>
            </a:extLst>
          </p:cNvPr>
          <p:cNvSpPr/>
          <p:nvPr/>
        </p:nvSpPr>
        <p:spPr>
          <a:xfrm>
            <a:off x="51058" y="5948133"/>
            <a:ext cx="12192000" cy="8919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203C73B-FF1B-43DD-8AF0-4E67942470F0}"/>
              </a:ext>
            </a:extLst>
          </p:cNvPr>
          <p:cNvSpPr txBox="1"/>
          <p:nvPr/>
        </p:nvSpPr>
        <p:spPr>
          <a:xfrm flipH="1">
            <a:off x="5741688" y="3765371"/>
            <a:ext cx="3952311" cy="923330"/>
          </a:xfrm>
          <a:prstGeom prst="rect">
            <a:avLst/>
          </a:prstGeom>
          <a:noFill/>
        </p:spPr>
        <p:txBody>
          <a:bodyPr wrap="square" rtlCol="0">
            <a:spAutoFit/>
          </a:bodyPr>
          <a:lstStyle/>
          <a:p>
            <a:pPr algn="ctr"/>
            <a:r>
              <a:rPr lang="en-US" dirty="0"/>
              <a:t>They know what data they need &amp; they don’t want to have to jump through hoops to get it!</a:t>
            </a:r>
          </a:p>
        </p:txBody>
      </p:sp>
    </p:spTree>
    <p:extLst>
      <p:ext uri="{BB962C8B-B14F-4D97-AF65-F5344CB8AC3E}">
        <p14:creationId xmlns:p14="http://schemas.microsoft.com/office/powerpoint/2010/main" val="19546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AEDA64-5811-4771-8A38-396BBB6C0DAB}"/>
              </a:ext>
            </a:extLst>
          </p:cNvPr>
          <p:cNvSpPr/>
          <p:nvPr/>
        </p:nvSpPr>
        <p:spPr>
          <a:xfrm>
            <a:off x="145774" y="1963152"/>
            <a:ext cx="5950226" cy="4683923"/>
          </a:xfrm>
          <a:prstGeom prst="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FF32D27-1FB7-46EF-8DF3-56086CBCD58E}"/>
              </a:ext>
            </a:extLst>
          </p:cNvPr>
          <p:cNvSpPr txBox="1"/>
          <p:nvPr/>
        </p:nvSpPr>
        <p:spPr>
          <a:xfrm flipH="1">
            <a:off x="378232" y="2883674"/>
            <a:ext cx="3669589" cy="430887"/>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Top &amp; Bottom Records</a:t>
            </a:r>
          </a:p>
        </p:txBody>
      </p:sp>
      <p:sp>
        <p:nvSpPr>
          <p:cNvPr id="42" name="TextBox 41">
            <a:extLst>
              <a:ext uri="{FF2B5EF4-FFF2-40B4-BE49-F238E27FC236}">
                <a16:creationId xmlns:a16="http://schemas.microsoft.com/office/drawing/2014/main" id="{1777CBDE-7EF1-486A-B7E6-0A6C298B899E}"/>
              </a:ext>
            </a:extLst>
          </p:cNvPr>
          <p:cNvSpPr txBox="1"/>
          <p:nvPr/>
        </p:nvSpPr>
        <p:spPr>
          <a:xfrm>
            <a:off x="215441" y="1277434"/>
            <a:ext cx="5753997" cy="448841"/>
          </a:xfrm>
          <a:prstGeom prst="rect">
            <a:avLst/>
          </a:prstGeom>
          <a:noFill/>
          <a:ln>
            <a:noFill/>
          </a:ln>
        </p:spPr>
        <p:txBody>
          <a:bodyPr wrap="square" lIns="0" tIns="0" rIns="0" bIns="0" rtlCol="0" anchor="ctr" anchorCtr="0">
            <a:spAutoFit/>
          </a:bodyPr>
          <a:lstStyle/>
          <a:p>
            <a:pPr>
              <a:lnSpc>
                <a:spcPts val="3500"/>
              </a:lnSpc>
            </a:pPr>
            <a:r>
              <a:rPr lang="en-US" sz="3200" b="1" dirty="0">
                <a:solidFill>
                  <a:schemeClr val="tx2">
                    <a:lumMod val="85000"/>
                    <a:lumOff val="15000"/>
                  </a:schemeClr>
                </a:solidFill>
                <a:latin typeface="Raleway Black" panose="020B0A03030101060003" pitchFamily="34" charset="0"/>
              </a:rPr>
              <a:t>The Techniques we will use:</a:t>
            </a:r>
          </a:p>
        </p:txBody>
      </p:sp>
      <p:sp>
        <p:nvSpPr>
          <p:cNvPr id="16" name="TextBox 15">
            <a:extLst>
              <a:ext uri="{FF2B5EF4-FFF2-40B4-BE49-F238E27FC236}">
                <a16:creationId xmlns:a16="http://schemas.microsoft.com/office/drawing/2014/main" id="{1B5C7986-981C-494B-B97B-677DDDF394BE}"/>
              </a:ext>
            </a:extLst>
          </p:cNvPr>
          <p:cNvSpPr txBox="1"/>
          <p:nvPr/>
        </p:nvSpPr>
        <p:spPr>
          <a:xfrm flipH="1">
            <a:off x="378232" y="3623723"/>
            <a:ext cx="2583867" cy="430887"/>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Slicer Tables</a:t>
            </a:r>
          </a:p>
        </p:txBody>
      </p:sp>
      <p:sp>
        <p:nvSpPr>
          <p:cNvPr id="18" name="TextBox 17">
            <a:extLst>
              <a:ext uri="{FF2B5EF4-FFF2-40B4-BE49-F238E27FC236}">
                <a16:creationId xmlns:a16="http://schemas.microsoft.com/office/drawing/2014/main" id="{BC19C777-A69C-4717-80C2-EEBA12230035}"/>
              </a:ext>
            </a:extLst>
          </p:cNvPr>
          <p:cNvSpPr txBox="1"/>
          <p:nvPr/>
        </p:nvSpPr>
        <p:spPr>
          <a:xfrm flipH="1">
            <a:off x="378232" y="5103821"/>
            <a:ext cx="2960711" cy="430887"/>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Unpivoted Data</a:t>
            </a:r>
          </a:p>
        </p:txBody>
      </p:sp>
      <p:sp>
        <p:nvSpPr>
          <p:cNvPr id="20" name="TextBox 19">
            <a:extLst>
              <a:ext uri="{FF2B5EF4-FFF2-40B4-BE49-F238E27FC236}">
                <a16:creationId xmlns:a16="http://schemas.microsoft.com/office/drawing/2014/main" id="{3E9F408E-983A-46A0-8551-80D20F011C56}"/>
              </a:ext>
            </a:extLst>
          </p:cNvPr>
          <p:cNvSpPr txBox="1"/>
          <p:nvPr/>
        </p:nvSpPr>
        <p:spPr>
          <a:xfrm flipH="1">
            <a:off x="378232" y="4363772"/>
            <a:ext cx="3492725" cy="430887"/>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Measures with Switch</a:t>
            </a:r>
          </a:p>
        </p:txBody>
      </p:sp>
      <p:sp>
        <p:nvSpPr>
          <p:cNvPr id="10" name="Cloud 9">
            <a:extLst>
              <a:ext uri="{FF2B5EF4-FFF2-40B4-BE49-F238E27FC236}">
                <a16:creationId xmlns:a16="http://schemas.microsoft.com/office/drawing/2014/main" id="{12B8A641-06B1-408C-837B-5EA9C701436A}"/>
              </a:ext>
            </a:extLst>
          </p:cNvPr>
          <p:cNvSpPr/>
          <p:nvPr/>
        </p:nvSpPr>
        <p:spPr>
          <a:xfrm>
            <a:off x="7631084" y="354676"/>
            <a:ext cx="4078778" cy="286512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Brace 5">
            <a:extLst>
              <a:ext uri="{FF2B5EF4-FFF2-40B4-BE49-F238E27FC236}">
                <a16:creationId xmlns:a16="http://schemas.microsoft.com/office/drawing/2014/main" id="{9C6F31DF-84D9-4D47-BE5C-BB25E4D10AC4}"/>
              </a:ext>
            </a:extLst>
          </p:cNvPr>
          <p:cNvSpPr/>
          <p:nvPr/>
        </p:nvSpPr>
        <p:spPr>
          <a:xfrm>
            <a:off x="8401397" y="1102616"/>
            <a:ext cx="2410690" cy="1263740"/>
          </a:xfrm>
          <a:prstGeom prst="bracePair">
            <a:avLst/>
          </a:prstGeom>
          <a:ln>
            <a:solidFill>
              <a:srgbClr val="6472C3"/>
            </a:solidFill>
          </a:ln>
        </p:spPr>
        <p:style>
          <a:lnRef idx="3">
            <a:schemeClr val="accent5"/>
          </a:lnRef>
          <a:fillRef idx="0">
            <a:schemeClr val="accent5"/>
          </a:fillRef>
          <a:effectRef idx="2">
            <a:schemeClr val="accent5"/>
          </a:effectRef>
          <a:fontRef idx="minor">
            <a:schemeClr val="tx1"/>
          </a:fontRef>
        </p:style>
        <p:txBody>
          <a:bodyPr rtlCol="0" anchor="ctr"/>
          <a:lstStyle/>
          <a:p>
            <a:pPr algn="ctr"/>
            <a:r>
              <a:rPr lang="en-US" sz="1600" b="1" dirty="0">
                <a:solidFill>
                  <a:schemeClr val="accent2">
                    <a:lumMod val="40000"/>
                    <a:lumOff val="60000"/>
                  </a:schemeClr>
                </a:solidFill>
              </a:rPr>
              <a:t>It’s Dynamic</a:t>
            </a:r>
            <a:r>
              <a:rPr lang="en-US" b="1" dirty="0">
                <a:solidFill>
                  <a:schemeClr val="accent2">
                    <a:lumMod val="40000"/>
                    <a:lumOff val="60000"/>
                  </a:schemeClr>
                </a:solidFill>
              </a:rPr>
              <a:t>!</a:t>
            </a:r>
          </a:p>
        </p:txBody>
      </p:sp>
      <p:sp>
        <p:nvSpPr>
          <p:cNvPr id="11" name="TextBox 10">
            <a:extLst>
              <a:ext uri="{FF2B5EF4-FFF2-40B4-BE49-F238E27FC236}">
                <a16:creationId xmlns:a16="http://schemas.microsoft.com/office/drawing/2014/main" id="{F06C577F-0C6E-450B-910A-D4AF4992A251}"/>
              </a:ext>
            </a:extLst>
          </p:cNvPr>
          <p:cNvSpPr txBox="1"/>
          <p:nvPr/>
        </p:nvSpPr>
        <p:spPr>
          <a:xfrm flipH="1">
            <a:off x="378232" y="5843872"/>
            <a:ext cx="4269252" cy="430887"/>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Non-linear Date Slicers</a:t>
            </a:r>
          </a:p>
        </p:txBody>
      </p:sp>
      <p:pic>
        <p:nvPicPr>
          <p:cNvPr id="1026" name="Picture 2">
            <a:extLst>
              <a:ext uri="{FF2B5EF4-FFF2-40B4-BE49-F238E27FC236}">
                <a16:creationId xmlns:a16="http://schemas.microsoft.com/office/drawing/2014/main" id="{B4266D84-2F69-4C43-B74F-458EFE1750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1668" y="6127342"/>
            <a:ext cx="3566160" cy="6329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30B03B7-A513-4517-9CE0-4CCC19C1702E}"/>
              </a:ext>
            </a:extLst>
          </p:cNvPr>
          <p:cNvSpPr txBox="1"/>
          <p:nvPr/>
        </p:nvSpPr>
        <p:spPr>
          <a:xfrm flipH="1">
            <a:off x="378232" y="2143625"/>
            <a:ext cx="3066005" cy="430887"/>
          </a:xfrm>
          <a:prstGeom prst="rect">
            <a:avLst/>
          </a:prstGeom>
          <a:noFill/>
        </p:spPr>
        <p:txBody>
          <a:bodyPr wrap="square" lIns="0" tIns="0" rIns="0" bIns="0" rtlCol="0">
            <a:spAutoFit/>
          </a:bodyPr>
          <a:lstStyle/>
          <a:p>
            <a:r>
              <a:rPr lang="en-US" sz="2800" dirty="0">
                <a:solidFill>
                  <a:schemeClr val="tx2">
                    <a:lumMod val="50000"/>
                    <a:lumOff val="50000"/>
                  </a:schemeClr>
                </a:solidFill>
                <a:latin typeface="PT Sans" panose="020B0503020203020204" pitchFamily="34" charset="0"/>
                <a:ea typeface="PT Sans" panose="020B0503020203020204" pitchFamily="34" charset="0"/>
                <a:cs typeface="Times Sans Serif" panose="02020603050405020304" pitchFamily="18" charset="0"/>
              </a:rPr>
              <a:t>Whatif Parameters</a:t>
            </a:r>
          </a:p>
        </p:txBody>
      </p:sp>
    </p:spTree>
    <p:extLst>
      <p:ext uri="{BB962C8B-B14F-4D97-AF65-F5344CB8AC3E}">
        <p14:creationId xmlns:p14="http://schemas.microsoft.com/office/powerpoint/2010/main" val="98212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6" grpId="0"/>
      <p:bldP spid="18" grpId="0"/>
      <p:bldP spid="20" grpId="0"/>
      <p:bldP spid="11" grpId="0"/>
      <p:bldP spid="12"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A4120C0-B3CD-40CC-BC14-9AD8DA881619}">
  <we:reference id="wa104380907" version="1.0.0.0" store="en-US" storeType="OMEX"/>
  <we:alternateReferences>
    <we:reference id="wa104380907" version="1.0.0.0" store="WA10438090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F62AFA2D164E43AF57C01E5AB44743" ma:contentTypeVersion="9" ma:contentTypeDescription="Create a new document." ma:contentTypeScope="" ma:versionID="4e46875ca2bb3f6b86f04a3fa5c79ae6">
  <xsd:schema xmlns:xsd="http://www.w3.org/2001/XMLSchema" xmlns:xs="http://www.w3.org/2001/XMLSchema" xmlns:p="http://schemas.microsoft.com/office/2006/metadata/properties" xmlns:ns3="20504446-2ebb-4129-807e-4683eeed237d" xmlns:ns4="035c7596-9155-44a4-b34f-37059d448299" targetNamespace="http://schemas.microsoft.com/office/2006/metadata/properties" ma:root="true" ma:fieldsID="92667bcb16e3e7d3b5214031364d4ea6" ns3:_="" ns4:_="">
    <xsd:import namespace="20504446-2ebb-4129-807e-4683eeed237d"/>
    <xsd:import namespace="035c7596-9155-44a4-b34f-37059d44829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04446-2ebb-4129-807e-4683eeed237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5c7596-9155-44a4-b34f-37059d44829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AB9D6-6259-4B21-82A0-F14130E6E846}">
  <ds:schemaRefs>
    <ds:schemaRef ds:uri="http://schemas.microsoft.com/sharepoint/v3/contenttype/forms"/>
  </ds:schemaRefs>
</ds:datastoreItem>
</file>

<file path=customXml/itemProps2.xml><?xml version="1.0" encoding="utf-8"?>
<ds:datastoreItem xmlns:ds="http://schemas.openxmlformats.org/officeDocument/2006/customXml" ds:itemID="{C3203974-8320-4D50-B07D-05009E6B48B3}">
  <ds:schemaRefs>
    <ds:schemaRef ds:uri="http://purl.org/dc/elements/1.1/"/>
    <ds:schemaRef ds:uri="http://schemas.microsoft.com/office/2006/metadata/properties"/>
    <ds:schemaRef ds:uri="http://www.w3.org/XML/1998/namespace"/>
    <ds:schemaRef ds:uri="http://schemas.microsoft.com/office/2006/documentManagement/types"/>
    <ds:schemaRef ds:uri="035c7596-9155-44a4-b34f-37059d448299"/>
    <ds:schemaRef ds:uri="http://schemas.microsoft.com/office/infopath/2007/PartnerControls"/>
    <ds:schemaRef ds:uri="http://schemas.openxmlformats.org/package/2006/metadata/core-properties"/>
    <ds:schemaRef ds:uri="20504446-2ebb-4129-807e-4683eeed237d"/>
    <ds:schemaRef ds:uri="http://purl.org/dc/dcmitype/"/>
    <ds:schemaRef ds:uri="http://purl.org/dc/terms/"/>
  </ds:schemaRefs>
</ds:datastoreItem>
</file>

<file path=customXml/itemProps3.xml><?xml version="1.0" encoding="utf-8"?>
<ds:datastoreItem xmlns:ds="http://schemas.openxmlformats.org/officeDocument/2006/customXml" ds:itemID="{5EA6519A-408D-438D-A393-E7A705118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504446-2ebb-4129-807e-4683eeed237d"/>
    <ds:schemaRef ds:uri="035c7596-9155-44a4-b34f-37059d448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2525</TotalTime>
  <Words>2095</Words>
  <Application>Microsoft Office PowerPoint</Application>
  <PresentationFormat>Widescreen</PresentationFormat>
  <Paragraphs>129</Paragraphs>
  <Slides>24</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9" baseType="lpstr">
      <vt:lpstr>Arial</vt:lpstr>
      <vt:lpstr>Bahnschrift Light</vt:lpstr>
      <vt:lpstr>Bitter</vt:lpstr>
      <vt:lpstr>Calibri</vt:lpstr>
      <vt:lpstr>Century Gothic</vt:lpstr>
      <vt:lpstr>Lato</vt:lpstr>
      <vt:lpstr>PT Sans</vt:lpstr>
      <vt:lpstr>Raleway Black</vt:lpstr>
      <vt:lpstr>Segoe UI</vt:lpstr>
      <vt:lpstr>Segoe UI Black</vt:lpstr>
      <vt:lpstr>Times New Roman</vt:lpstr>
      <vt:lpstr>Verdana</vt:lpstr>
      <vt:lpstr>Wingdings 3</vt:lpstr>
      <vt:lpstr>Slice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Abramson</dc:creator>
  <cp:lastModifiedBy>karobito@gmail.com</cp:lastModifiedBy>
  <cp:revision>4</cp:revision>
  <dcterms:created xsi:type="dcterms:W3CDTF">2019-10-21T11:33:14Z</dcterms:created>
  <dcterms:modified xsi:type="dcterms:W3CDTF">2019-12-04T18:28:09Z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0x0101007CF62AFA2D164E43AF57C01E5AB44743</vt:lpwstr>
  </property>
</Properties>
</file>