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2" r:id="rId4"/>
  </p:sldMasterIdLst>
  <p:notesMasterIdLst>
    <p:notesMasterId r:id="rId26"/>
  </p:notesMasterIdLst>
  <p:handoutMasterIdLst>
    <p:handoutMasterId r:id="rId27"/>
  </p:handoutMasterIdLst>
  <p:sldIdLst>
    <p:sldId id="354" r:id="rId5"/>
    <p:sldId id="352" r:id="rId6"/>
    <p:sldId id="444" r:id="rId7"/>
    <p:sldId id="344" r:id="rId8"/>
    <p:sldId id="426" r:id="rId9"/>
    <p:sldId id="436" r:id="rId10"/>
    <p:sldId id="389" r:id="rId11"/>
    <p:sldId id="445" r:id="rId12"/>
    <p:sldId id="400" r:id="rId13"/>
    <p:sldId id="398" r:id="rId14"/>
    <p:sldId id="446" r:id="rId15"/>
    <p:sldId id="447" r:id="rId16"/>
    <p:sldId id="428" r:id="rId17"/>
    <p:sldId id="448" r:id="rId18"/>
    <p:sldId id="453" r:id="rId19"/>
    <p:sldId id="423" r:id="rId20"/>
    <p:sldId id="451" r:id="rId21"/>
    <p:sldId id="452" r:id="rId22"/>
    <p:sldId id="408" r:id="rId23"/>
    <p:sldId id="449" r:id="rId24"/>
    <p:sldId id="45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12" userDrawn="1">
          <p15:clr>
            <a:srgbClr val="A4A3A4"/>
          </p15:clr>
        </p15:guide>
        <p15:guide id="3" pos="456" userDrawn="1">
          <p15:clr>
            <a:srgbClr val="A4A3A4"/>
          </p15:clr>
        </p15:guide>
        <p15:guide id="4" pos="7224" userDrawn="1">
          <p15:clr>
            <a:srgbClr val="A4A3A4"/>
          </p15:clr>
        </p15:guide>
        <p15:guide id="5" orient="horz" pos="3840" userDrawn="1">
          <p15:clr>
            <a:srgbClr val="A4A3A4"/>
          </p15:clr>
        </p15:guide>
        <p15:guide id="6" orient="horz" pos="480" userDrawn="1">
          <p15:clr>
            <a:srgbClr val="A4A3A4"/>
          </p15:clr>
        </p15:guide>
        <p15:guide id="7" orient="horz" pos="1608" userDrawn="1">
          <p15:clr>
            <a:srgbClr val="A4A3A4"/>
          </p15:clr>
        </p15:guide>
        <p15:guide id="8" pos="2712" userDrawn="1">
          <p15:clr>
            <a:srgbClr val="A4A3A4"/>
          </p15:clr>
        </p15:guide>
        <p15:guide id="9" pos="4968" userDrawn="1">
          <p15:clr>
            <a:srgbClr val="A4A3A4"/>
          </p15:clr>
        </p15:guide>
        <p15:guide id="10" orient="horz" pos="2160" userDrawn="1">
          <p15:clr>
            <a:srgbClr val="A4A3A4"/>
          </p15:clr>
        </p15:guide>
        <p15:guide id="11"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6472C3"/>
    <a:srgbClr val="ADB5DF"/>
    <a:srgbClr val="6A9E1F"/>
    <a:srgbClr val="959FD6"/>
    <a:srgbClr val="000000"/>
    <a:srgbClr val="14967C"/>
    <a:srgbClr val="0EAAE3"/>
    <a:srgbClr val="262626"/>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C2EECA-57C8-4FA5-ABD2-A24DFC249EE4}" v="1" dt="2019-10-22T16:07:02.625"/>
    <p1510:client id="{F3E35C07-BD10-4649-9F7F-688575C05182}" v="27" dt="2019-10-22T14:36:42.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5" autoAdjust="0"/>
    <p:restoredTop sz="94291" autoAdjust="0"/>
  </p:normalViewPr>
  <p:slideViewPr>
    <p:cSldViewPr snapToGrid="0">
      <p:cViewPr varScale="1">
        <p:scale>
          <a:sx n="72" d="100"/>
          <a:sy n="72" d="100"/>
        </p:scale>
        <p:origin x="636" y="66"/>
      </p:cViewPr>
      <p:guideLst>
        <p:guide orient="horz" pos="2712"/>
        <p:guide pos="456"/>
        <p:guide pos="7224"/>
        <p:guide orient="horz" pos="3840"/>
        <p:guide orient="horz" pos="480"/>
        <p:guide orient="horz" pos="1608"/>
        <p:guide pos="2712"/>
        <p:guide pos="4968"/>
        <p:guide orient="horz" pos="2160"/>
        <p:guide pos="3840"/>
      </p:guideLst>
    </p:cSldViewPr>
  </p:slideViewPr>
  <p:outlineViewPr>
    <p:cViewPr>
      <p:scale>
        <a:sx n="33" d="100"/>
        <a:sy n="33" d="100"/>
      </p:scale>
      <p:origin x="0" y="-1236"/>
    </p:cViewPr>
  </p:outlineViewPr>
  <p:notesTextViewPr>
    <p:cViewPr>
      <p:scale>
        <a:sx n="1" d="1"/>
        <a:sy n="1" d="1"/>
      </p:scale>
      <p:origin x="0" y="0"/>
    </p:cViewPr>
  </p:notesTextViewPr>
  <p:sorterViewPr>
    <p:cViewPr>
      <p:scale>
        <a:sx n="30" d="100"/>
        <a:sy n="30" d="100"/>
      </p:scale>
      <p:origin x="0" y="0"/>
    </p:cViewPr>
  </p:sorter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10298A-A03F-418F-998A-F7CA54F8BFE9}" type="slidenum">
              <a:rPr lang="en-US" smtClean="0"/>
              <a:t>‹#›</a:t>
            </a:fld>
            <a:endParaRPr lang="en-US"/>
          </a:p>
        </p:txBody>
      </p:sp>
    </p:spTree>
    <p:extLst>
      <p:ext uri="{BB962C8B-B14F-4D97-AF65-F5344CB8AC3E}">
        <p14:creationId xmlns:p14="http://schemas.microsoft.com/office/powerpoint/2010/main" val="1108489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FF55F-8596-4ED6-A487-C5C49AFFE812}" type="datetimeFigureOut">
              <a:rPr lang="id-ID" smtClean="0"/>
              <a:t>24/10/2019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106B-FE1C-4EDD-AE60-AB8F600726B4}" type="slidenum">
              <a:rPr lang="id-ID" smtClean="0"/>
              <a:t>‹#›</a:t>
            </a:fld>
            <a:endParaRPr lang="id-ID"/>
          </a:p>
        </p:txBody>
      </p:sp>
    </p:spTree>
    <p:extLst>
      <p:ext uri="{BB962C8B-B14F-4D97-AF65-F5344CB8AC3E}">
        <p14:creationId xmlns:p14="http://schemas.microsoft.com/office/powerpoint/2010/main" val="193235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662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91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72191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68157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99467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56858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37697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2147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0476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166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D0E926B-780C-4149-87AB-D4560269932A}"/>
              </a:ext>
            </a:extLst>
          </p:cNvPr>
          <p:cNvSpPr>
            <a:spLocks noGrp="1"/>
          </p:cNvSpPr>
          <p:nvPr>
            <p:ph type="pic" sz="quarter" idx="12"/>
          </p:nvPr>
        </p:nvSpPr>
        <p:spPr>
          <a:xfrm>
            <a:off x="1" y="1118865"/>
            <a:ext cx="3335383" cy="4620270"/>
          </a:xfrm>
          <a:custGeom>
            <a:avLst/>
            <a:gdLst>
              <a:gd name="connsiteX0" fmla="*/ 0 w 3335383"/>
              <a:gd name="connsiteY0" fmla="*/ 0 h 4620270"/>
              <a:gd name="connsiteX1" fmla="*/ 3335383 w 3335383"/>
              <a:gd name="connsiteY1" fmla="*/ 0 h 4620270"/>
              <a:gd name="connsiteX2" fmla="*/ 3335383 w 3335383"/>
              <a:gd name="connsiteY2" fmla="*/ 4620270 h 4620270"/>
              <a:gd name="connsiteX3" fmla="*/ 0 w 3335383"/>
              <a:gd name="connsiteY3" fmla="*/ 4620270 h 4620270"/>
            </a:gdLst>
            <a:ahLst/>
            <a:cxnLst>
              <a:cxn ang="0">
                <a:pos x="connsiteX0" y="connsiteY0"/>
              </a:cxn>
              <a:cxn ang="0">
                <a:pos x="connsiteX1" y="connsiteY1"/>
              </a:cxn>
              <a:cxn ang="0">
                <a:pos x="connsiteX2" y="connsiteY2"/>
              </a:cxn>
              <a:cxn ang="0">
                <a:pos x="connsiteX3" y="connsiteY3"/>
              </a:cxn>
            </a:cxnLst>
            <a:rect l="l" t="t" r="r" b="b"/>
            <a:pathLst>
              <a:path w="3335383" h="4620270">
                <a:moveTo>
                  <a:pt x="0" y="0"/>
                </a:moveTo>
                <a:lnTo>
                  <a:pt x="3335383" y="0"/>
                </a:lnTo>
                <a:lnTo>
                  <a:pt x="3335383" y="4620270"/>
                </a:lnTo>
                <a:lnTo>
                  <a:pt x="0" y="4620270"/>
                </a:lnTo>
                <a:close/>
              </a:path>
            </a:pathLst>
          </a:custGeom>
        </p:spPr>
        <p:txBody>
          <a:bodyPr wrap="square">
            <a:noAutofit/>
          </a:bodyPr>
          <a:lstStyle/>
          <a:p>
            <a:endParaRPr lang="id-ID"/>
          </a:p>
        </p:txBody>
      </p:sp>
      <p:sp>
        <p:nvSpPr>
          <p:cNvPr id="8" name="Picture Placeholder 7">
            <a:extLst>
              <a:ext uri="{FF2B5EF4-FFF2-40B4-BE49-F238E27FC236}">
                <a16:creationId xmlns:a16="http://schemas.microsoft.com/office/drawing/2014/main" id="{FC29929A-5EAA-43F9-8EA4-EC84C6427B39}"/>
              </a:ext>
            </a:extLst>
          </p:cNvPr>
          <p:cNvSpPr>
            <a:spLocks noGrp="1"/>
          </p:cNvSpPr>
          <p:nvPr>
            <p:ph type="pic" sz="quarter" idx="13"/>
          </p:nvPr>
        </p:nvSpPr>
        <p:spPr>
          <a:xfrm>
            <a:off x="8856617" y="1118865"/>
            <a:ext cx="3335383" cy="4620270"/>
          </a:xfrm>
          <a:custGeom>
            <a:avLst/>
            <a:gdLst>
              <a:gd name="connsiteX0" fmla="*/ 0 w 3335383"/>
              <a:gd name="connsiteY0" fmla="*/ 0 h 4620270"/>
              <a:gd name="connsiteX1" fmla="*/ 3335383 w 3335383"/>
              <a:gd name="connsiteY1" fmla="*/ 0 h 4620270"/>
              <a:gd name="connsiteX2" fmla="*/ 3335383 w 3335383"/>
              <a:gd name="connsiteY2" fmla="*/ 4620270 h 4620270"/>
              <a:gd name="connsiteX3" fmla="*/ 0 w 3335383"/>
              <a:gd name="connsiteY3" fmla="*/ 4620270 h 4620270"/>
            </a:gdLst>
            <a:ahLst/>
            <a:cxnLst>
              <a:cxn ang="0">
                <a:pos x="connsiteX0" y="connsiteY0"/>
              </a:cxn>
              <a:cxn ang="0">
                <a:pos x="connsiteX1" y="connsiteY1"/>
              </a:cxn>
              <a:cxn ang="0">
                <a:pos x="connsiteX2" y="connsiteY2"/>
              </a:cxn>
              <a:cxn ang="0">
                <a:pos x="connsiteX3" y="connsiteY3"/>
              </a:cxn>
            </a:cxnLst>
            <a:rect l="l" t="t" r="r" b="b"/>
            <a:pathLst>
              <a:path w="3335383" h="4620270">
                <a:moveTo>
                  <a:pt x="0" y="0"/>
                </a:moveTo>
                <a:lnTo>
                  <a:pt x="3335383" y="0"/>
                </a:lnTo>
                <a:lnTo>
                  <a:pt x="3335383" y="4620270"/>
                </a:lnTo>
                <a:lnTo>
                  <a:pt x="0" y="4620270"/>
                </a:lnTo>
                <a:close/>
              </a:path>
            </a:pathLst>
          </a:custGeom>
        </p:spPr>
        <p:txBody>
          <a:bodyPr wrap="square">
            <a:noAutofit/>
          </a:bodyPr>
          <a:lstStyle/>
          <a:p>
            <a:endParaRPr lang="id-ID"/>
          </a:p>
        </p:txBody>
      </p:sp>
    </p:spTree>
    <p:extLst>
      <p:ext uri="{BB962C8B-B14F-4D97-AF65-F5344CB8AC3E}">
        <p14:creationId xmlns:p14="http://schemas.microsoft.com/office/powerpoint/2010/main" val="792210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4327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FF356E3A-BA76-4CBF-A39E-2F7B82D3880A}"/>
              </a:ext>
            </a:extLst>
          </p:cNvPr>
          <p:cNvSpPr>
            <a:spLocks noGrp="1"/>
          </p:cNvSpPr>
          <p:nvPr>
            <p:ph type="pic" sz="quarter" idx="10"/>
          </p:nvPr>
        </p:nvSpPr>
        <p:spPr>
          <a:xfrm>
            <a:off x="0" y="891988"/>
            <a:ext cx="12192000" cy="5074023"/>
          </a:xfrm>
          <a:prstGeom prst="rect">
            <a:avLst/>
          </a:prstGeom>
        </p:spPr>
        <p:txBody>
          <a:bodyPr/>
          <a:lstStyle/>
          <a:p>
            <a:endParaRPr lang="id-ID"/>
          </a:p>
        </p:txBody>
      </p:sp>
    </p:spTree>
    <p:extLst>
      <p:ext uri="{BB962C8B-B14F-4D97-AF65-F5344CB8AC3E}">
        <p14:creationId xmlns:p14="http://schemas.microsoft.com/office/powerpoint/2010/main" val="759770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E95DE50-2CF0-45ED-994D-CB675AA76F51}"/>
              </a:ext>
            </a:extLst>
          </p:cNvPr>
          <p:cNvSpPr>
            <a:spLocks noGrp="1"/>
          </p:cNvSpPr>
          <p:nvPr>
            <p:ph type="pic" sz="quarter" idx="11"/>
          </p:nvPr>
        </p:nvSpPr>
        <p:spPr>
          <a:xfrm>
            <a:off x="640081" y="3130162"/>
            <a:ext cx="2779772" cy="3087757"/>
          </a:xfrm>
          <a:custGeom>
            <a:avLst/>
            <a:gdLst>
              <a:gd name="connsiteX0" fmla="*/ 0 w 2779772"/>
              <a:gd name="connsiteY0" fmla="*/ 0 h 3087757"/>
              <a:gd name="connsiteX1" fmla="*/ 2779772 w 2779772"/>
              <a:gd name="connsiteY1" fmla="*/ 0 h 3087757"/>
              <a:gd name="connsiteX2" fmla="*/ 2779772 w 2779772"/>
              <a:gd name="connsiteY2" fmla="*/ 3087757 h 3087757"/>
              <a:gd name="connsiteX3" fmla="*/ 0 w 2779772"/>
              <a:gd name="connsiteY3" fmla="*/ 3087757 h 3087757"/>
            </a:gdLst>
            <a:ahLst/>
            <a:cxnLst>
              <a:cxn ang="0">
                <a:pos x="connsiteX0" y="connsiteY0"/>
              </a:cxn>
              <a:cxn ang="0">
                <a:pos x="connsiteX1" y="connsiteY1"/>
              </a:cxn>
              <a:cxn ang="0">
                <a:pos x="connsiteX2" y="connsiteY2"/>
              </a:cxn>
              <a:cxn ang="0">
                <a:pos x="connsiteX3" y="connsiteY3"/>
              </a:cxn>
            </a:cxnLst>
            <a:rect l="l" t="t" r="r" b="b"/>
            <a:pathLst>
              <a:path w="2779772" h="3087757">
                <a:moveTo>
                  <a:pt x="0" y="0"/>
                </a:moveTo>
                <a:lnTo>
                  <a:pt x="2779772" y="0"/>
                </a:lnTo>
                <a:lnTo>
                  <a:pt x="2779772" y="3087757"/>
                </a:lnTo>
                <a:lnTo>
                  <a:pt x="0" y="3087757"/>
                </a:lnTo>
                <a:close/>
              </a:path>
            </a:pathLst>
          </a:custGeom>
        </p:spPr>
        <p:txBody>
          <a:bodyPr wrap="square">
            <a:noAutofit/>
          </a:bodyPr>
          <a:lstStyle/>
          <a:p>
            <a:endParaRPr lang="id-ID"/>
          </a:p>
        </p:txBody>
      </p:sp>
      <p:sp>
        <p:nvSpPr>
          <p:cNvPr id="10" name="Picture Placeholder 9">
            <a:extLst>
              <a:ext uri="{FF2B5EF4-FFF2-40B4-BE49-F238E27FC236}">
                <a16:creationId xmlns:a16="http://schemas.microsoft.com/office/drawing/2014/main" id="{F3623A3A-F936-4158-A981-FA8E38189B0C}"/>
              </a:ext>
            </a:extLst>
          </p:cNvPr>
          <p:cNvSpPr>
            <a:spLocks noGrp="1"/>
          </p:cNvSpPr>
          <p:nvPr>
            <p:ph type="pic" sz="quarter" idx="12"/>
          </p:nvPr>
        </p:nvSpPr>
        <p:spPr>
          <a:xfrm>
            <a:off x="4712211" y="640081"/>
            <a:ext cx="2779772" cy="3087757"/>
          </a:xfrm>
          <a:custGeom>
            <a:avLst/>
            <a:gdLst>
              <a:gd name="connsiteX0" fmla="*/ 0 w 2779772"/>
              <a:gd name="connsiteY0" fmla="*/ 0 h 3087757"/>
              <a:gd name="connsiteX1" fmla="*/ 2779772 w 2779772"/>
              <a:gd name="connsiteY1" fmla="*/ 0 h 3087757"/>
              <a:gd name="connsiteX2" fmla="*/ 2779772 w 2779772"/>
              <a:gd name="connsiteY2" fmla="*/ 3087757 h 3087757"/>
              <a:gd name="connsiteX3" fmla="*/ 0 w 2779772"/>
              <a:gd name="connsiteY3" fmla="*/ 3087757 h 3087757"/>
            </a:gdLst>
            <a:ahLst/>
            <a:cxnLst>
              <a:cxn ang="0">
                <a:pos x="connsiteX0" y="connsiteY0"/>
              </a:cxn>
              <a:cxn ang="0">
                <a:pos x="connsiteX1" y="connsiteY1"/>
              </a:cxn>
              <a:cxn ang="0">
                <a:pos x="connsiteX2" y="connsiteY2"/>
              </a:cxn>
              <a:cxn ang="0">
                <a:pos x="connsiteX3" y="connsiteY3"/>
              </a:cxn>
            </a:cxnLst>
            <a:rect l="l" t="t" r="r" b="b"/>
            <a:pathLst>
              <a:path w="2779772" h="3087757">
                <a:moveTo>
                  <a:pt x="0" y="0"/>
                </a:moveTo>
                <a:lnTo>
                  <a:pt x="2779772" y="0"/>
                </a:lnTo>
                <a:lnTo>
                  <a:pt x="2779772" y="3087757"/>
                </a:lnTo>
                <a:lnTo>
                  <a:pt x="0" y="3087757"/>
                </a:lnTo>
                <a:close/>
              </a:path>
            </a:pathLst>
          </a:custGeom>
        </p:spPr>
        <p:txBody>
          <a:bodyPr wrap="square">
            <a:noAutofit/>
          </a:bodyPr>
          <a:lstStyle/>
          <a:p>
            <a:endParaRPr lang="id-ID"/>
          </a:p>
        </p:txBody>
      </p:sp>
      <p:sp>
        <p:nvSpPr>
          <p:cNvPr id="9" name="Picture Placeholder 8">
            <a:extLst>
              <a:ext uri="{FF2B5EF4-FFF2-40B4-BE49-F238E27FC236}">
                <a16:creationId xmlns:a16="http://schemas.microsoft.com/office/drawing/2014/main" id="{7A5791A7-BF15-479C-B946-21C3BEE3E603}"/>
              </a:ext>
            </a:extLst>
          </p:cNvPr>
          <p:cNvSpPr>
            <a:spLocks noGrp="1"/>
          </p:cNvSpPr>
          <p:nvPr>
            <p:ph type="pic" sz="quarter" idx="13"/>
          </p:nvPr>
        </p:nvSpPr>
        <p:spPr>
          <a:xfrm>
            <a:off x="8772147" y="3130162"/>
            <a:ext cx="2779772" cy="3087757"/>
          </a:xfrm>
          <a:custGeom>
            <a:avLst/>
            <a:gdLst>
              <a:gd name="connsiteX0" fmla="*/ 0 w 2779772"/>
              <a:gd name="connsiteY0" fmla="*/ 0 h 3087757"/>
              <a:gd name="connsiteX1" fmla="*/ 2779772 w 2779772"/>
              <a:gd name="connsiteY1" fmla="*/ 0 h 3087757"/>
              <a:gd name="connsiteX2" fmla="*/ 2779772 w 2779772"/>
              <a:gd name="connsiteY2" fmla="*/ 3087757 h 3087757"/>
              <a:gd name="connsiteX3" fmla="*/ 0 w 2779772"/>
              <a:gd name="connsiteY3" fmla="*/ 3087757 h 3087757"/>
            </a:gdLst>
            <a:ahLst/>
            <a:cxnLst>
              <a:cxn ang="0">
                <a:pos x="connsiteX0" y="connsiteY0"/>
              </a:cxn>
              <a:cxn ang="0">
                <a:pos x="connsiteX1" y="connsiteY1"/>
              </a:cxn>
              <a:cxn ang="0">
                <a:pos x="connsiteX2" y="connsiteY2"/>
              </a:cxn>
              <a:cxn ang="0">
                <a:pos x="connsiteX3" y="connsiteY3"/>
              </a:cxn>
            </a:cxnLst>
            <a:rect l="l" t="t" r="r" b="b"/>
            <a:pathLst>
              <a:path w="2779772" h="3087757">
                <a:moveTo>
                  <a:pt x="0" y="0"/>
                </a:moveTo>
                <a:lnTo>
                  <a:pt x="2779772" y="0"/>
                </a:lnTo>
                <a:lnTo>
                  <a:pt x="2779772" y="3087757"/>
                </a:lnTo>
                <a:lnTo>
                  <a:pt x="0" y="3087757"/>
                </a:lnTo>
                <a:close/>
              </a:path>
            </a:pathLst>
          </a:custGeom>
        </p:spPr>
        <p:txBody>
          <a:bodyPr wrap="square">
            <a:noAutofit/>
          </a:bodyPr>
          <a:lstStyle/>
          <a:p>
            <a:endParaRPr lang="id-ID"/>
          </a:p>
        </p:txBody>
      </p:sp>
    </p:spTree>
    <p:extLst>
      <p:ext uri="{BB962C8B-B14F-4D97-AF65-F5344CB8AC3E}">
        <p14:creationId xmlns:p14="http://schemas.microsoft.com/office/powerpoint/2010/main" val="3144301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590F572-BC95-4D52-A1A9-3FDEBABBF1A5}"/>
              </a:ext>
            </a:extLst>
          </p:cNvPr>
          <p:cNvSpPr>
            <a:spLocks noGrp="1"/>
          </p:cNvSpPr>
          <p:nvPr>
            <p:ph type="pic" sz="quarter" idx="12"/>
          </p:nvPr>
        </p:nvSpPr>
        <p:spPr>
          <a:xfrm>
            <a:off x="832520" y="933994"/>
            <a:ext cx="4285185" cy="4990011"/>
          </a:xfrm>
          <a:custGeom>
            <a:avLst/>
            <a:gdLst>
              <a:gd name="connsiteX0" fmla="*/ 0 w 4285185"/>
              <a:gd name="connsiteY0" fmla="*/ 0 h 4990011"/>
              <a:gd name="connsiteX1" fmla="*/ 4285185 w 4285185"/>
              <a:gd name="connsiteY1" fmla="*/ 0 h 4990011"/>
              <a:gd name="connsiteX2" fmla="*/ 4285185 w 4285185"/>
              <a:gd name="connsiteY2" fmla="*/ 4990011 h 4990011"/>
              <a:gd name="connsiteX3" fmla="*/ 0 w 4285185"/>
              <a:gd name="connsiteY3" fmla="*/ 4990011 h 4990011"/>
            </a:gdLst>
            <a:ahLst/>
            <a:cxnLst>
              <a:cxn ang="0">
                <a:pos x="connsiteX0" y="connsiteY0"/>
              </a:cxn>
              <a:cxn ang="0">
                <a:pos x="connsiteX1" y="connsiteY1"/>
              </a:cxn>
              <a:cxn ang="0">
                <a:pos x="connsiteX2" y="connsiteY2"/>
              </a:cxn>
              <a:cxn ang="0">
                <a:pos x="connsiteX3" y="connsiteY3"/>
              </a:cxn>
            </a:cxnLst>
            <a:rect l="l" t="t" r="r" b="b"/>
            <a:pathLst>
              <a:path w="4285185" h="4990011">
                <a:moveTo>
                  <a:pt x="0" y="0"/>
                </a:moveTo>
                <a:lnTo>
                  <a:pt x="4285185" y="0"/>
                </a:lnTo>
                <a:lnTo>
                  <a:pt x="4285185" y="4990011"/>
                </a:lnTo>
                <a:lnTo>
                  <a:pt x="0" y="4990011"/>
                </a:lnTo>
                <a:close/>
              </a:path>
            </a:pathLst>
          </a:custGeom>
        </p:spPr>
        <p:txBody>
          <a:bodyPr wrap="square">
            <a:noAutofit/>
          </a:bodyPr>
          <a:lstStyle/>
          <a:p>
            <a:endParaRPr lang="id-ID"/>
          </a:p>
        </p:txBody>
      </p:sp>
    </p:spTree>
    <p:extLst>
      <p:ext uri="{BB962C8B-B14F-4D97-AF65-F5344CB8AC3E}">
        <p14:creationId xmlns:p14="http://schemas.microsoft.com/office/powerpoint/2010/main" val="3725678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86E8761C-55F6-4267-B238-9B600A90E55A}"/>
              </a:ext>
            </a:extLst>
          </p:cNvPr>
          <p:cNvSpPr>
            <a:spLocks noGrp="1"/>
          </p:cNvSpPr>
          <p:nvPr>
            <p:ph type="pic" sz="quarter" idx="11"/>
          </p:nvPr>
        </p:nvSpPr>
        <p:spPr>
          <a:xfrm>
            <a:off x="1426230" y="0"/>
            <a:ext cx="3856384" cy="6858000"/>
          </a:xfrm>
          <a:custGeom>
            <a:avLst/>
            <a:gdLst>
              <a:gd name="connsiteX0" fmla="*/ 0 w 3856384"/>
              <a:gd name="connsiteY0" fmla="*/ 0 h 6858000"/>
              <a:gd name="connsiteX1" fmla="*/ 3856384 w 3856384"/>
              <a:gd name="connsiteY1" fmla="*/ 0 h 6858000"/>
              <a:gd name="connsiteX2" fmla="*/ 3856384 w 3856384"/>
              <a:gd name="connsiteY2" fmla="*/ 6858000 h 6858000"/>
              <a:gd name="connsiteX3" fmla="*/ 0 w 38563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856384" h="6858000">
                <a:moveTo>
                  <a:pt x="0" y="0"/>
                </a:moveTo>
                <a:lnTo>
                  <a:pt x="3856384" y="0"/>
                </a:lnTo>
                <a:lnTo>
                  <a:pt x="3856384"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457687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865765D-6C78-48D8-9C75-C2C2969C9DE7}"/>
              </a:ext>
            </a:extLst>
          </p:cNvPr>
          <p:cNvSpPr>
            <a:spLocks noGrp="1"/>
          </p:cNvSpPr>
          <p:nvPr>
            <p:ph type="pic" sz="quarter" idx="12"/>
          </p:nvPr>
        </p:nvSpPr>
        <p:spPr>
          <a:xfrm>
            <a:off x="5067617" y="1460304"/>
            <a:ext cx="6751320" cy="3937391"/>
          </a:xfrm>
          <a:custGeom>
            <a:avLst/>
            <a:gdLst>
              <a:gd name="connsiteX0" fmla="*/ 0 w 6751320"/>
              <a:gd name="connsiteY0" fmla="*/ 0 h 3937391"/>
              <a:gd name="connsiteX1" fmla="*/ 6751320 w 6751320"/>
              <a:gd name="connsiteY1" fmla="*/ 0 h 3937391"/>
              <a:gd name="connsiteX2" fmla="*/ 6751320 w 6751320"/>
              <a:gd name="connsiteY2" fmla="*/ 3937391 h 3937391"/>
              <a:gd name="connsiteX3" fmla="*/ 0 w 6751320"/>
              <a:gd name="connsiteY3" fmla="*/ 3937391 h 3937391"/>
            </a:gdLst>
            <a:ahLst/>
            <a:cxnLst>
              <a:cxn ang="0">
                <a:pos x="connsiteX0" y="connsiteY0"/>
              </a:cxn>
              <a:cxn ang="0">
                <a:pos x="connsiteX1" y="connsiteY1"/>
              </a:cxn>
              <a:cxn ang="0">
                <a:pos x="connsiteX2" y="connsiteY2"/>
              </a:cxn>
              <a:cxn ang="0">
                <a:pos x="connsiteX3" y="connsiteY3"/>
              </a:cxn>
            </a:cxnLst>
            <a:rect l="l" t="t" r="r" b="b"/>
            <a:pathLst>
              <a:path w="6751320" h="3937391">
                <a:moveTo>
                  <a:pt x="0" y="0"/>
                </a:moveTo>
                <a:lnTo>
                  <a:pt x="6751320" y="0"/>
                </a:lnTo>
                <a:lnTo>
                  <a:pt x="6751320" y="3937391"/>
                </a:lnTo>
                <a:lnTo>
                  <a:pt x="0" y="3937391"/>
                </a:lnTo>
                <a:close/>
              </a:path>
            </a:pathLst>
          </a:custGeom>
        </p:spPr>
        <p:txBody>
          <a:bodyPr wrap="square">
            <a:noAutofit/>
          </a:bodyPr>
          <a:lstStyle/>
          <a:p>
            <a:endParaRPr lang="id-ID"/>
          </a:p>
        </p:txBody>
      </p:sp>
    </p:spTree>
    <p:extLst>
      <p:ext uri="{BB962C8B-B14F-4D97-AF65-F5344CB8AC3E}">
        <p14:creationId xmlns:p14="http://schemas.microsoft.com/office/powerpoint/2010/main" val="2144691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633C04B7-F22C-459D-ACDF-BA91CFDD1D72}"/>
              </a:ext>
            </a:extLst>
          </p:cNvPr>
          <p:cNvSpPr>
            <a:spLocks noGrp="1"/>
          </p:cNvSpPr>
          <p:nvPr>
            <p:ph type="pic" sz="quarter" idx="10"/>
          </p:nvPr>
        </p:nvSpPr>
        <p:spPr>
          <a:xfrm>
            <a:off x="1259063" y="3209678"/>
            <a:ext cx="4572213" cy="2983061"/>
          </a:xfrm>
          <a:custGeom>
            <a:avLst/>
            <a:gdLst>
              <a:gd name="connsiteX0" fmla="*/ 0 w 4572213"/>
              <a:gd name="connsiteY0" fmla="*/ 0 h 2983061"/>
              <a:gd name="connsiteX1" fmla="*/ 4572213 w 4572213"/>
              <a:gd name="connsiteY1" fmla="*/ 0 h 2983061"/>
              <a:gd name="connsiteX2" fmla="*/ 4572213 w 4572213"/>
              <a:gd name="connsiteY2" fmla="*/ 2983061 h 2983061"/>
              <a:gd name="connsiteX3" fmla="*/ 0 w 4572213"/>
              <a:gd name="connsiteY3" fmla="*/ 2983061 h 2983061"/>
            </a:gdLst>
            <a:ahLst/>
            <a:cxnLst>
              <a:cxn ang="0">
                <a:pos x="connsiteX0" y="connsiteY0"/>
              </a:cxn>
              <a:cxn ang="0">
                <a:pos x="connsiteX1" y="connsiteY1"/>
              </a:cxn>
              <a:cxn ang="0">
                <a:pos x="connsiteX2" y="connsiteY2"/>
              </a:cxn>
              <a:cxn ang="0">
                <a:pos x="connsiteX3" y="connsiteY3"/>
              </a:cxn>
            </a:cxnLst>
            <a:rect l="l" t="t" r="r" b="b"/>
            <a:pathLst>
              <a:path w="4572213" h="2983061">
                <a:moveTo>
                  <a:pt x="0" y="0"/>
                </a:moveTo>
                <a:lnTo>
                  <a:pt x="4572213" y="0"/>
                </a:lnTo>
                <a:lnTo>
                  <a:pt x="4572213" y="2983061"/>
                </a:lnTo>
                <a:lnTo>
                  <a:pt x="0" y="2983061"/>
                </a:lnTo>
                <a:close/>
              </a:path>
            </a:pathLst>
          </a:custGeom>
        </p:spPr>
        <p:txBody>
          <a:bodyPr wrap="square">
            <a:noAutofit/>
          </a:bodyPr>
          <a:lstStyle/>
          <a:p>
            <a:endParaRPr lang="id-ID"/>
          </a:p>
        </p:txBody>
      </p:sp>
    </p:spTree>
    <p:extLst>
      <p:ext uri="{BB962C8B-B14F-4D97-AF65-F5344CB8AC3E}">
        <p14:creationId xmlns:p14="http://schemas.microsoft.com/office/powerpoint/2010/main" val="1409482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BA1ABD5-54F4-482B-B76F-360F91C44D47}"/>
              </a:ext>
            </a:extLst>
          </p:cNvPr>
          <p:cNvSpPr>
            <a:spLocks noGrp="1"/>
          </p:cNvSpPr>
          <p:nvPr>
            <p:ph type="pic" sz="quarter" idx="11"/>
          </p:nvPr>
        </p:nvSpPr>
        <p:spPr>
          <a:xfrm>
            <a:off x="723901" y="1106713"/>
            <a:ext cx="6460671" cy="4644572"/>
          </a:xfrm>
          <a:custGeom>
            <a:avLst/>
            <a:gdLst>
              <a:gd name="connsiteX0" fmla="*/ 0 w 6460671"/>
              <a:gd name="connsiteY0" fmla="*/ 0 h 4644572"/>
              <a:gd name="connsiteX1" fmla="*/ 6460671 w 6460671"/>
              <a:gd name="connsiteY1" fmla="*/ 0 h 4644572"/>
              <a:gd name="connsiteX2" fmla="*/ 6460671 w 6460671"/>
              <a:gd name="connsiteY2" fmla="*/ 4644572 h 4644572"/>
              <a:gd name="connsiteX3" fmla="*/ 0 w 6460671"/>
              <a:gd name="connsiteY3" fmla="*/ 4644572 h 4644572"/>
            </a:gdLst>
            <a:ahLst/>
            <a:cxnLst>
              <a:cxn ang="0">
                <a:pos x="connsiteX0" y="connsiteY0"/>
              </a:cxn>
              <a:cxn ang="0">
                <a:pos x="connsiteX1" y="connsiteY1"/>
              </a:cxn>
              <a:cxn ang="0">
                <a:pos x="connsiteX2" y="connsiteY2"/>
              </a:cxn>
              <a:cxn ang="0">
                <a:pos x="connsiteX3" y="connsiteY3"/>
              </a:cxn>
            </a:cxnLst>
            <a:rect l="l" t="t" r="r" b="b"/>
            <a:pathLst>
              <a:path w="6460671" h="4644572">
                <a:moveTo>
                  <a:pt x="0" y="0"/>
                </a:moveTo>
                <a:lnTo>
                  <a:pt x="6460671" y="0"/>
                </a:lnTo>
                <a:lnTo>
                  <a:pt x="6460671" y="4644572"/>
                </a:lnTo>
                <a:lnTo>
                  <a:pt x="0" y="4644572"/>
                </a:lnTo>
                <a:close/>
              </a:path>
            </a:pathLst>
          </a:custGeom>
        </p:spPr>
        <p:txBody>
          <a:bodyPr wrap="square">
            <a:noAutofit/>
          </a:bodyPr>
          <a:lstStyle/>
          <a:p>
            <a:endParaRPr lang="id-ID"/>
          </a:p>
        </p:txBody>
      </p:sp>
    </p:spTree>
    <p:extLst>
      <p:ext uri="{BB962C8B-B14F-4D97-AF65-F5344CB8AC3E}">
        <p14:creationId xmlns:p14="http://schemas.microsoft.com/office/powerpoint/2010/main" val="3199527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0F478F1-E400-4275-9FEF-9BD76A82A512}"/>
              </a:ext>
            </a:extLst>
          </p:cNvPr>
          <p:cNvSpPr>
            <a:spLocks noGrp="1"/>
          </p:cNvSpPr>
          <p:nvPr>
            <p:ph type="pic" sz="quarter" idx="11"/>
          </p:nvPr>
        </p:nvSpPr>
        <p:spPr>
          <a:xfrm>
            <a:off x="1192695" y="1391757"/>
            <a:ext cx="9806608" cy="3405808"/>
          </a:xfrm>
          <a:custGeom>
            <a:avLst/>
            <a:gdLst>
              <a:gd name="connsiteX0" fmla="*/ 0 w 9806608"/>
              <a:gd name="connsiteY0" fmla="*/ 0 h 3405808"/>
              <a:gd name="connsiteX1" fmla="*/ 9806608 w 9806608"/>
              <a:gd name="connsiteY1" fmla="*/ 0 h 3405808"/>
              <a:gd name="connsiteX2" fmla="*/ 9806608 w 9806608"/>
              <a:gd name="connsiteY2" fmla="*/ 3405808 h 3405808"/>
              <a:gd name="connsiteX3" fmla="*/ 0 w 9806608"/>
              <a:gd name="connsiteY3" fmla="*/ 3405808 h 3405808"/>
            </a:gdLst>
            <a:ahLst/>
            <a:cxnLst>
              <a:cxn ang="0">
                <a:pos x="connsiteX0" y="connsiteY0"/>
              </a:cxn>
              <a:cxn ang="0">
                <a:pos x="connsiteX1" y="connsiteY1"/>
              </a:cxn>
              <a:cxn ang="0">
                <a:pos x="connsiteX2" y="connsiteY2"/>
              </a:cxn>
              <a:cxn ang="0">
                <a:pos x="connsiteX3" y="connsiteY3"/>
              </a:cxn>
            </a:cxnLst>
            <a:rect l="l" t="t" r="r" b="b"/>
            <a:pathLst>
              <a:path w="9806608" h="3405808">
                <a:moveTo>
                  <a:pt x="0" y="0"/>
                </a:moveTo>
                <a:lnTo>
                  <a:pt x="9806608" y="0"/>
                </a:lnTo>
                <a:lnTo>
                  <a:pt x="9806608" y="3405808"/>
                </a:lnTo>
                <a:lnTo>
                  <a:pt x="0" y="3405808"/>
                </a:lnTo>
                <a:close/>
              </a:path>
            </a:pathLst>
          </a:custGeom>
        </p:spPr>
        <p:txBody>
          <a:bodyPr wrap="square">
            <a:noAutofit/>
          </a:bodyPr>
          <a:lstStyle/>
          <a:p>
            <a:endParaRPr lang="id-ID"/>
          </a:p>
        </p:txBody>
      </p:sp>
    </p:spTree>
    <p:extLst>
      <p:ext uri="{BB962C8B-B14F-4D97-AF65-F5344CB8AC3E}">
        <p14:creationId xmlns:p14="http://schemas.microsoft.com/office/powerpoint/2010/main" val="3055387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EBF1AA-5511-4664-AC94-8FF51B1C5EA9}"/>
              </a:ext>
            </a:extLst>
          </p:cNvPr>
          <p:cNvSpPr/>
          <p:nvPr userDrawn="1"/>
        </p:nvSpPr>
        <p:spPr>
          <a:xfrm>
            <a:off x="0" y="0"/>
            <a:ext cx="12191999" cy="6858000"/>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110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5D615512-87BF-4489-94E7-1D77F81AEB49}"/>
              </a:ext>
            </a:extLst>
          </p:cNvPr>
          <p:cNvSpPr>
            <a:spLocks noGrp="1"/>
          </p:cNvSpPr>
          <p:nvPr>
            <p:ph type="pic" sz="quarter" idx="17"/>
          </p:nvPr>
        </p:nvSpPr>
        <p:spPr bwMode="auto">
          <a:xfrm>
            <a:off x="373062" y="380999"/>
            <a:ext cx="11445875" cy="6096000"/>
          </a:xfrm>
          <a:custGeom>
            <a:avLst/>
            <a:gdLst>
              <a:gd name="connsiteX0" fmla="*/ 0 w 11445875"/>
              <a:gd name="connsiteY0" fmla="*/ 0 h 6096000"/>
              <a:gd name="connsiteX1" fmla="*/ 11445875 w 11445875"/>
              <a:gd name="connsiteY1" fmla="*/ 0 h 6096000"/>
              <a:gd name="connsiteX2" fmla="*/ 11445875 w 11445875"/>
              <a:gd name="connsiteY2" fmla="*/ 6096000 h 6096000"/>
              <a:gd name="connsiteX3" fmla="*/ 0 w 11445875"/>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11445875" h="6096000">
                <a:moveTo>
                  <a:pt x="0" y="0"/>
                </a:moveTo>
                <a:lnTo>
                  <a:pt x="11445875" y="0"/>
                </a:lnTo>
                <a:lnTo>
                  <a:pt x="11445875" y="6096000"/>
                </a:lnTo>
                <a:lnTo>
                  <a:pt x="0" y="60960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a:noAutofit/>
          </a:bodyPr>
          <a:lstStyle/>
          <a:p>
            <a:endParaRPr lang="en-US"/>
          </a:p>
        </p:txBody>
      </p:sp>
    </p:spTree>
    <p:extLst>
      <p:ext uri="{BB962C8B-B14F-4D97-AF65-F5344CB8AC3E}">
        <p14:creationId xmlns:p14="http://schemas.microsoft.com/office/powerpoint/2010/main" val="2145074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7907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497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8695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635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6858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10/24/2019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383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7145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1892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0298CD5-6C1E-4009-B41F-6DF62E31D3BE}" type="datetimeFigureOut">
              <a:rPr lang="en-US" smtClean="0"/>
              <a:pPr/>
              <a:t>10/24/2019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4677356"/>
      </p:ext>
    </p:extLst>
  </p:cSld>
  <p:clrMap bg1="dk1" tx1="lt1" bg2="dk2" tx2="lt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 id="2147484235" r:id="rId13"/>
    <p:sldLayoutId id="2147484236" r:id="rId14"/>
    <p:sldLayoutId id="2147484237" r:id="rId15"/>
    <p:sldLayoutId id="2147484238" r:id="rId16"/>
    <p:sldLayoutId id="2147484239" r:id="rId17"/>
    <p:sldLayoutId id="2147484240" r:id="rId18"/>
    <p:sldLayoutId id="2147484242" r:id="rId19"/>
    <p:sldLayoutId id="2147484243" r:id="rId20"/>
    <p:sldLayoutId id="2147484244" r:id="rId21"/>
    <p:sldLayoutId id="2147484245" r:id="rId22"/>
    <p:sldLayoutId id="2147484246" r:id="rId23"/>
    <p:sldLayoutId id="2147484254" r:id="rId24"/>
    <p:sldLayoutId id="2147484255" r:id="rId25"/>
    <p:sldLayoutId id="2147484259" r:id="rId26"/>
    <p:sldLayoutId id="2147484262" r:id="rId27"/>
    <p:sldLayoutId id="2147483798" r:id="rId28"/>
    <p:sldLayoutId id="2147483960" r:id="rId29"/>
    <p:sldLayoutId id="2147484032" r:id="rId30"/>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F26B43"/>
          </p15:clr>
        </p15:guide>
        <p15:guide id="2" pos="456" userDrawn="1">
          <p15:clr>
            <a:srgbClr val="F26B43"/>
          </p15:clr>
        </p15:guide>
        <p15:guide id="3" pos="2712" userDrawn="1">
          <p15:clr>
            <a:srgbClr val="F26B43"/>
          </p15:clr>
        </p15:guide>
        <p15:guide id="4" pos="4968" userDrawn="1">
          <p15:clr>
            <a:srgbClr val="F26B43"/>
          </p15:clr>
        </p15:guide>
        <p15:guide id="5" pos="7224" userDrawn="1">
          <p15:clr>
            <a:srgbClr val="F26B43"/>
          </p15:clr>
        </p15:guide>
        <p15:guide id="6" orient="horz" pos="2712" userDrawn="1">
          <p15:clr>
            <a:srgbClr val="F26B43"/>
          </p15:clr>
        </p15:guide>
        <p15:guide id="7" orient="horz" pos="1608" userDrawn="1">
          <p15:clr>
            <a:srgbClr val="F26B43"/>
          </p15:clr>
        </p15:guide>
        <p15:guide id="8" orient="horz" pos="480" userDrawn="1">
          <p15:clr>
            <a:srgbClr val="F26B43"/>
          </p15:clr>
        </p15:guide>
        <p15:guide id="9" pos="3840" userDrawn="1">
          <p15:clr>
            <a:srgbClr val="F26B43"/>
          </p15:clr>
        </p15:guide>
        <p15:guide id="10"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rabramson@pragmaticworks.com?subject=Dynamic%20Power%20BI" TargetMode="Externa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rabramson@pragmaticworks.com?subject=Dynamic%20Power%20BI"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rabramson@pragmaticworks.com?subject=Dynamic%20Power%20BI"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7A33472-575C-4FE3-9880-6A6221206D66}"/>
              </a:ext>
            </a:extLst>
          </p:cNvPr>
          <p:cNvCxnSpPr>
            <a:cxnSpLocks/>
          </p:cNvCxnSpPr>
          <p:nvPr/>
        </p:nvCxnSpPr>
        <p:spPr>
          <a:xfrm>
            <a:off x="5410200" y="3837267"/>
            <a:ext cx="1371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E9AD4A8-96A4-4F36-9DFA-BAC4E5274D1A}"/>
              </a:ext>
            </a:extLst>
          </p:cNvPr>
          <p:cNvSpPr/>
          <p:nvPr/>
        </p:nvSpPr>
        <p:spPr>
          <a:xfrm>
            <a:off x="2350324" y="4035636"/>
            <a:ext cx="7491352" cy="192360"/>
          </a:xfrm>
          <a:prstGeom prst="rect">
            <a:avLst/>
          </a:prstGeom>
        </p:spPr>
        <p:txBody>
          <a:bodyPr wrap="square" lIns="0" tIns="0" rIns="0" bIns="0">
            <a:spAutoFit/>
          </a:bodyPr>
          <a:lstStyle/>
          <a:p>
            <a:pPr algn="ctr">
              <a:lnSpc>
                <a:spcPts val="1500"/>
              </a:lnSpc>
            </a:pPr>
            <a:r>
              <a:rPr lang="en-US" sz="1600" dirty="0">
                <a:solidFill>
                  <a:schemeClr val="bg1">
                    <a:lumMod val="50000"/>
                  </a:schemeClr>
                </a:solidFill>
                <a:latin typeface="Segoe UI" panose="020B0502040204020203" pitchFamily="34" charset="0"/>
                <a:ea typeface="PT Sans" panose="020B0503020203020204" pitchFamily="34" charset="0"/>
                <a:cs typeface="Segoe UI" panose="020B0502040204020203" pitchFamily="34" charset="0"/>
              </a:rPr>
              <a:t>Empowering Users to Change the Way They View Their Own Reports</a:t>
            </a:r>
          </a:p>
        </p:txBody>
      </p:sp>
      <p:grpSp>
        <p:nvGrpSpPr>
          <p:cNvPr id="4" name="Group 3">
            <a:extLst>
              <a:ext uri="{FF2B5EF4-FFF2-40B4-BE49-F238E27FC236}">
                <a16:creationId xmlns:a16="http://schemas.microsoft.com/office/drawing/2014/main" id="{9C96450E-47F9-4FB2-8B16-95A63A34B250}"/>
              </a:ext>
            </a:extLst>
          </p:cNvPr>
          <p:cNvGrpSpPr/>
          <p:nvPr/>
        </p:nvGrpSpPr>
        <p:grpSpPr>
          <a:xfrm>
            <a:off x="4487082" y="2278668"/>
            <a:ext cx="3070692" cy="834214"/>
            <a:chOff x="4486237" y="2531166"/>
            <a:chExt cx="3038214" cy="834214"/>
          </a:xfrm>
        </p:grpSpPr>
        <p:sp>
          <p:nvSpPr>
            <p:cNvPr id="7" name="TextBox 28">
              <a:extLst>
                <a:ext uri="{FF2B5EF4-FFF2-40B4-BE49-F238E27FC236}">
                  <a16:creationId xmlns:a16="http://schemas.microsoft.com/office/drawing/2014/main" id="{EB78DDFD-33B9-469D-B1EB-3CBCDD8BC98D}"/>
                </a:ext>
              </a:extLst>
            </p:cNvPr>
            <p:cNvSpPr txBox="1">
              <a:spLocks noChangeArrowheads="1"/>
            </p:cNvSpPr>
            <p:nvPr/>
          </p:nvSpPr>
          <p:spPr bwMode="auto">
            <a:xfrm>
              <a:off x="4486237" y="3088381"/>
              <a:ext cx="3038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chemeClr val="tx2">
                      <a:lumMod val="65000"/>
                      <a:lumOff val="35000"/>
                    </a:schemeClr>
                  </a:solidFill>
                  <a:latin typeface="PT Sans" panose="020B0503020203020204" pitchFamily="34" charset="0"/>
                  <a:ea typeface="PT Sans" panose="020B0503020203020204" pitchFamily="34" charset="0"/>
                  <a:cs typeface="Lato" panose="020F0502020204030203"/>
                </a:rPr>
                <a:t>DYNAMIC</a:t>
              </a:r>
            </a:p>
          </p:txBody>
        </p:sp>
        <p:sp>
          <p:nvSpPr>
            <p:cNvPr id="12" name="Half Frame 11">
              <a:extLst>
                <a:ext uri="{FF2B5EF4-FFF2-40B4-BE49-F238E27FC236}">
                  <a16:creationId xmlns:a16="http://schemas.microsoft.com/office/drawing/2014/main" id="{E0C745FD-0567-40F1-9903-26485F6AF3D5}"/>
                </a:ext>
              </a:extLst>
            </p:cNvPr>
            <p:cNvSpPr/>
            <p:nvPr/>
          </p:nvSpPr>
          <p:spPr>
            <a:xfrm>
              <a:off x="4875564" y="2531166"/>
              <a:ext cx="649341" cy="493498"/>
            </a:xfrm>
            <a:prstGeom prst="halfFrame">
              <a:avLst>
                <a:gd name="adj1" fmla="val 33333"/>
                <a:gd name="adj2" fmla="val 3859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grpSp>
      <p:sp>
        <p:nvSpPr>
          <p:cNvPr id="10" name="TextBox 28">
            <a:extLst>
              <a:ext uri="{FF2B5EF4-FFF2-40B4-BE49-F238E27FC236}">
                <a16:creationId xmlns:a16="http://schemas.microsoft.com/office/drawing/2014/main" id="{56305A56-E5EE-4E08-B8FB-81249ED02FC7}"/>
              </a:ext>
            </a:extLst>
          </p:cNvPr>
          <p:cNvSpPr txBox="1">
            <a:spLocks noChangeArrowheads="1"/>
          </p:cNvSpPr>
          <p:nvPr/>
        </p:nvSpPr>
        <p:spPr bwMode="auto">
          <a:xfrm>
            <a:off x="4453759" y="3212066"/>
            <a:ext cx="31373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dirty="0">
                <a:solidFill>
                  <a:srgbClr val="FFC000"/>
                </a:solidFill>
                <a:latin typeface="Segoe UI Black" panose="020B0A02040204020203" pitchFamily="34" charset="0"/>
                <a:ea typeface="Segoe UI Black" panose="020B0A02040204020203" pitchFamily="34" charset="0"/>
                <a:cs typeface="Lato" panose="020F0502020204030203"/>
              </a:rPr>
              <a:t>Power BI</a:t>
            </a:r>
          </a:p>
        </p:txBody>
      </p:sp>
      <p:pic>
        <p:nvPicPr>
          <p:cNvPr id="13" name="Picture 12">
            <a:extLst>
              <a:ext uri="{FF2B5EF4-FFF2-40B4-BE49-F238E27FC236}">
                <a16:creationId xmlns:a16="http://schemas.microsoft.com/office/drawing/2014/main" id="{CB3A29B9-97FA-4115-8F80-C8EE2CEF7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72" y="5514905"/>
            <a:ext cx="2334896" cy="780197"/>
          </a:xfrm>
          <a:prstGeom prst="rect">
            <a:avLst/>
          </a:prstGeom>
        </p:spPr>
      </p:pic>
    </p:spTree>
    <p:extLst>
      <p:ext uri="{BB962C8B-B14F-4D97-AF65-F5344CB8AC3E}">
        <p14:creationId xmlns:p14="http://schemas.microsoft.com/office/powerpoint/2010/main" val="2722811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F5850-DA5F-4A17-8294-5358064EE04C}"/>
              </a:ext>
            </a:extLst>
          </p:cNvPr>
          <p:cNvSpPr/>
          <p:nvPr/>
        </p:nvSpPr>
        <p:spPr>
          <a:xfrm>
            <a:off x="-159" y="0"/>
            <a:ext cx="844327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F63DAC-1852-4091-AB62-4708AA8EDE24}"/>
              </a:ext>
            </a:extLst>
          </p:cNvPr>
          <p:cNvSpPr/>
          <p:nvPr/>
        </p:nvSpPr>
        <p:spPr>
          <a:xfrm>
            <a:off x="5013159" y="1158240"/>
            <a:ext cx="7048869" cy="2663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537336E-5B4C-43AD-902E-B9D6CF360017}"/>
              </a:ext>
            </a:extLst>
          </p:cNvPr>
          <p:cNvSpPr/>
          <p:nvPr/>
        </p:nvSpPr>
        <p:spPr>
          <a:xfrm>
            <a:off x="285829" y="451524"/>
            <a:ext cx="4441342" cy="5500389"/>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D291C41-F62A-454E-9B7D-D7689EBFF68C}"/>
              </a:ext>
            </a:extLst>
          </p:cNvPr>
          <p:cNvSpPr/>
          <p:nvPr/>
        </p:nvSpPr>
        <p:spPr>
          <a:xfrm>
            <a:off x="373062" y="5566227"/>
            <a:ext cx="3767328" cy="1792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AFF6769-0B3C-4304-8D48-4243B7741A32}"/>
              </a:ext>
            </a:extLst>
          </p:cNvPr>
          <p:cNvGrpSpPr/>
          <p:nvPr/>
        </p:nvGrpSpPr>
        <p:grpSpPr>
          <a:xfrm>
            <a:off x="328727" y="451524"/>
            <a:ext cx="4032683" cy="4869341"/>
            <a:chOff x="7315200" y="2056901"/>
            <a:chExt cx="3397580" cy="4869341"/>
          </a:xfrm>
        </p:grpSpPr>
        <p:sp>
          <p:nvSpPr>
            <p:cNvPr id="12" name="TextBox 11">
              <a:extLst>
                <a:ext uri="{FF2B5EF4-FFF2-40B4-BE49-F238E27FC236}">
                  <a16:creationId xmlns:a16="http://schemas.microsoft.com/office/drawing/2014/main" id="{BAFD3D04-1615-4A9E-ADA4-D5303CA9973C}"/>
                </a:ext>
              </a:extLst>
            </p:cNvPr>
            <p:cNvSpPr txBox="1"/>
            <p:nvPr/>
          </p:nvSpPr>
          <p:spPr>
            <a:xfrm>
              <a:off x="7315200" y="2056901"/>
              <a:ext cx="2813951" cy="472502"/>
            </a:xfrm>
            <a:prstGeom prst="rect">
              <a:avLst/>
            </a:prstGeom>
            <a:noFill/>
            <a:ln>
              <a:noFill/>
            </a:ln>
          </p:spPr>
          <p:txBody>
            <a:bodyPr wrap="square" lIns="0" tIns="0" rIns="0" bIns="0" rtlCol="0" anchor="ctr" anchorCtr="0">
              <a:spAutoFit/>
            </a:bodyPr>
            <a:lstStyle/>
            <a:p>
              <a:pPr algn="ctr">
                <a:lnSpc>
                  <a:spcPts val="4300"/>
                </a:lnSpc>
              </a:pPr>
              <a:r>
                <a:rPr lang="en-US" sz="2000" b="1" dirty="0">
                  <a:solidFill>
                    <a:schemeClr val="bg1"/>
                  </a:solidFill>
                  <a:latin typeface="Raleway Black" panose="020B0A03030101060003" pitchFamily="34" charset="0"/>
                </a:rPr>
                <a:t>A TopN Measure Example</a:t>
              </a:r>
            </a:p>
          </p:txBody>
        </p:sp>
        <p:sp>
          <p:nvSpPr>
            <p:cNvPr id="13" name="TextBox 12">
              <a:extLst>
                <a:ext uri="{FF2B5EF4-FFF2-40B4-BE49-F238E27FC236}">
                  <a16:creationId xmlns:a16="http://schemas.microsoft.com/office/drawing/2014/main" id="{275568DF-87B2-4B37-A328-8EC9AB82E686}"/>
                </a:ext>
              </a:extLst>
            </p:cNvPr>
            <p:cNvSpPr txBox="1"/>
            <p:nvPr/>
          </p:nvSpPr>
          <p:spPr>
            <a:xfrm>
              <a:off x="7494745" y="2617370"/>
              <a:ext cx="3218035" cy="4308872"/>
            </a:xfrm>
            <a:prstGeom prst="rect">
              <a:avLst/>
            </a:prstGeom>
            <a:noFill/>
          </p:spPr>
          <p:txBody>
            <a:bodyPr wrap="square" lIns="0" tIns="0" rIns="0" bIns="0" rtlCol="0">
              <a:spAutoFit/>
            </a:bodyPr>
            <a:lstStyle/>
            <a:p>
              <a:r>
                <a:rPr lang="en-US" sz="1400" dirty="0"/>
                <a:t>Top N by Chosen Value =</a:t>
              </a:r>
              <a:br>
                <a:rPr lang="en-US" sz="1400" dirty="0"/>
              </a:br>
              <a:r>
                <a:rPr lang="en-US" sz="1400" dirty="0"/>
                <a:t>VAR TopNum =</a:t>
              </a:r>
              <a:br>
                <a:rPr lang="en-US" sz="1400" dirty="0"/>
              </a:br>
              <a:r>
                <a:rPr lang="en-US" sz="1400" dirty="0"/>
                <a:t>    SELECTEDVALUE ( 'Top Records'[Top Records] )</a:t>
              </a:r>
              <a:br>
                <a:rPr lang="en-US" sz="1400" dirty="0"/>
              </a:br>
              <a:r>
                <a:rPr lang="en-US" sz="1400" dirty="0"/>
                <a:t>RETURN</a:t>
              </a:r>
              <a:br>
                <a:rPr lang="en-US" sz="1400" dirty="0"/>
              </a:br>
              <a:r>
                <a:rPr lang="en-US" sz="1400" dirty="0"/>
                <a:t>    VAR RankN =</a:t>
              </a:r>
              <a:br>
                <a:rPr lang="en-US" sz="1400" dirty="0"/>
              </a:br>
              <a:r>
                <a:rPr lang="en-US" sz="1400" dirty="0"/>
                <a:t>        IF (</a:t>
              </a:r>
              <a:br>
                <a:rPr lang="en-US" sz="1400" dirty="0"/>
              </a:br>
              <a:r>
                <a:rPr lang="en-US" sz="1400" dirty="0"/>
                <a:t>            ISINSCOPE ( 'Dynamic Axis'[Dynamic] ),</a:t>
              </a:r>
              <a:br>
                <a:rPr lang="en-US" sz="1400" dirty="0"/>
              </a:br>
              <a:r>
                <a:rPr lang="en-US" sz="1400" dirty="0"/>
                <a:t>            RANKX (</a:t>
              </a:r>
              <a:br>
                <a:rPr lang="en-US" sz="1400" dirty="0"/>
              </a:br>
              <a:r>
                <a:rPr lang="en-US" sz="1400" dirty="0"/>
                <a:t>                CALCULATETABLE ( ALLSELECTED ( 'Dynamic Axis'[Dynamic] ) ),</a:t>
              </a:r>
              <a:br>
                <a:rPr lang="en-US" sz="1400" dirty="0"/>
              </a:br>
              <a:r>
                <a:rPr lang="en-US" sz="1400" dirty="0"/>
                <a:t>                [Sales Amount Total],</a:t>
              </a:r>
              <a:br>
                <a:rPr lang="en-US" sz="1400" dirty="0"/>
              </a:br>
              <a:r>
                <a:rPr lang="en-US" sz="1400" dirty="0"/>
                <a:t>                ,</a:t>
              </a:r>
              <a:br>
                <a:rPr lang="en-US" sz="1400" dirty="0"/>
              </a:br>
              <a:r>
                <a:rPr lang="en-US" sz="1400" dirty="0"/>
                <a:t>                DESC,</a:t>
              </a:r>
              <a:br>
                <a:rPr lang="en-US" sz="1400" dirty="0"/>
              </a:br>
              <a:r>
                <a:rPr lang="en-US" sz="1400" dirty="0"/>
                <a:t>                SKIP</a:t>
              </a:r>
              <a:br>
                <a:rPr lang="en-US" sz="1400" dirty="0"/>
              </a:br>
              <a:r>
                <a:rPr lang="en-US" sz="1400" dirty="0"/>
                <a:t>            )</a:t>
              </a:r>
              <a:br>
                <a:rPr lang="en-US" sz="1400" dirty="0"/>
              </a:br>
              <a:r>
                <a:rPr lang="en-US" sz="1400" dirty="0"/>
                <a:t>        )</a:t>
              </a:r>
              <a:br>
                <a:rPr lang="en-US" sz="1400" dirty="0"/>
              </a:br>
              <a:r>
                <a:rPr lang="en-US" sz="1400" dirty="0"/>
                <a:t>    RETURN</a:t>
              </a:r>
              <a:br>
                <a:rPr lang="en-US" sz="1400" dirty="0"/>
              </a:br>
              <a:r>
                <a:rPr lang="en-US" sz="1400" dirty="0"/>
                <a:t>        IF ( RankN &lt;= TopNum, RankN )</a:t>
              </a:r>
            </a:p>
          </p:txBody>
        </p:sp>
      </p:grpSp>
      <p:pic>
        <p:nvPicPr>
          <p:cNvPr id="15" name="Picture Placeholder 14" descr="A TopN Visualization&#10;">
            <a:extLst>
              <a:ext uri="{FF2B5EF4-FFF2-40B4-BE49-F238E27FC236}">
                <a16:creationId xmlns:a16="http://schemas.microsoft.com/office/drawing/2014/main" id="{3D4CA52E-9276-4E68-A4BA-CFF71C0AB12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523" t="2598" r="6365" b="12522"/>
          <a:stretch/>
        </p:blipFill>
        <p:spPr>
          <a:xfrm>
            <a:off x="5013159" y="1613404"/>
            <a:ext cx="7048869" cy="3341716"/>
          </a:xfrm>
        </p:spPr>
      </p:pic>
      <p:sp>
        <p:nvSpPr>
          <p:cNvPr id="10" name="Arrow: Striped Right 9">
            <a:extLst>
              <a:ext uri="{FF2B5EF4-FFF2-40B4-BE49-F238E27FC236}">
                <a16:creationId xmlns:a16="http://schemas.microsoft.com/office/drawing/2014/main" id="{8D7C54FA-91AC-416E-A705-8A1BF59D57D6}"/>
              </a:ext>
            </a:extLst>
          </p:cNvPr>
          <p:cNvSpPr/>
          <p:nvPr/>
        </p:nvSpPr>
        <p:spPr>
          <a:xfrm rot="9132324">
            <a:off x="3775737" y="729049"/>
            <a:ext cx="1340468" cy="606829"/>
          </a:xfrm>
          <a:prstGeom prst="stripedRight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6CC282-7C28-4041-BE96-75A446976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9964" y="61424"/>
            <a:ext cx="2334896" cy="780197"/>
          </a:xfrm>
          <a:prstGeom prst="rect">
            <a:avLst/>
          </a:prstGeom>
        </p:spPr>
      </p:pic>
    </p:spTree>
    <p:extLst>
      <p:ext uri="{BB962C8B-B14F-4D97-AF65-F5344CB8AC3E}">
        <p14:creationId xmlns:p14="http://schemas.microsoft.com/office/powerpoint/2010/main" val="889962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09278FAA-27CD-412C-8888-F0A234693614}"/>
              </a:ext>
            </a:extLst>
          </p:cNvPr>
          <p:cNvSpPr txBox="1"/>
          <p:nvPr/>
        </p:nvSpPr>
        <p:spPr>
          <a:xfrm>
            <a:off x="5926461" y="1966703"/>
            <a:ext cx="3139046" cy="448841"/>
          </a:xfrm>
          <a:prstGeom prst="rect">
            <a:avLst/>
          </a:prstGeom>
          <a:noFill/>
          <a:ln>
            <a:noFill/>
          </a:ln>
        </p:spPr>
        <p:txBody>
          <a:bodyPr wrap="square" lIns="0" tIns="0" rIns="0" bIns="0" rtlCol="0" anchor="ctr" anchorCtr="0">
            <a:spAutoFit/>
          </a:bodyPr>
          <a:lstStyle/>
          <a:p>
            <a:pPr>
              <a:lnSpc>
                <a:spcPts val="3500"/>
              </a:lnSpc>
            </a:pPr>
            <a:r>
              <a:rPr lang="en-US" sz="3200" b="1" dirty="0">
                <a:solidFill>
                  <a:srgbClr val="FFC000"/>
                </a:solidFill>
                <a:latin typeface="Raleway Black" panose="020B0A03030101060003" pitchFamily="34" charset="0"/>
              </a:rPr>
              <a:t>Slicer Tables</a:t>
            </a:r>
          </a:p>
        </p:txBody>
      </p:sp>
      <p:sp>
        <p:nvSpPr>
          <p:cNvPr id="27" name="TextBox 26">
            <a:extLst>
              <a:ext uri="{FF2B5EF4-FFF2-40B4-BE49-F238E27FC236}">
                <a16:creationId xmlns:a16="http://schemas.microsoft.com/office/drawing/2014/main" id="{9CA7E47F-C206-4FFA-BFB6-4DF73D0908D8}"/>
              </a:ext>
            </a:extLst>
          </p:cNvPr>
          <p:cNvSpPr txBox="1"/>
          <p:nvPr/>
        </p:nvSpPr>
        <p:spPr>
          <a:xfrm>
            <a:off x="6294884" y="2659196"/>
            <a:ext cx="4269702" cy="246221"/>
          </a:xfrm>
          <a:prstGeom prst="rect">
            <a:avLst/>
          </a:prstGeom>
          <a:noFill/>
        </p:spPr>
        <p:txBody>
          <a:bodyPr wrap="square" lIns="0" tIns="0" rIns="0" bIns="0" rtlCol="0">
            <a:spAutoFit/>
          </a:bodyPr>
          <a:lstStyle/>
          <a:p>
            <a:r>
              <a:rPr lang="en-US" sz="1600" b="1" dirty="0">
                <a:solidFill>
                  <a:schemeClr val="bg1"/>
                </a:solidFill>
                <a:latin typeface="Bitter" panose="00000500000000000000" pitchFamily="50" charset="0"/>
                <a:ea typeface="Roboto Slab" pitchFamily="2" charset="0"/>
                <a:cs typeface="Lato" charset="0"/>
              </a:rPr>
              <a:t>Adding tables to facilitate your dynamic elements</a:t>
            </a:r>
          </a:p>
        </p:txBody>
      </p:sp>
      <p:sp>
        <p:nvSpPr>
          <p:cNvPr id="28" name="TextBox 27">
            <a:extLst>
              <a:ext uri="{FF2B5EF4-FFF2-40B4-BE49-F238E27FC236}">
                <a16:creationId xmlns:a16="http://schemas.microsoft.com/office/drawing/2014/main" id="{20D884D6-9315-4E02-919B-0140B4E9552C}"/>
              </a:ext>
            </a:extLst>
          </p:cNvPr>
          <p:cNvSpPr txBox="1"/>
          <p:nvPr/>
        </p:nvSpPr>
        <p:spPr>
          <a:xfrm>
            <a:off x="5926461" y="3290500"/>
            <a:ext cx="5510673" cy="276999"/>
          </a:xfrm>
          <a:prstGeom prst="rect">
            <a:avLst/>
          </a:prstGeom>
          <a:noFill/>
          <a:ln>
            <a:noFill/>
          </a:ln>
        </p:spPr>
        <p:txBody>
          <a:bodyPr wrap="square" lIns="0" tIns="0" rIns="0" bIns="0" rtlCol="0">
            <a:spAutoFit/>
          </a:bodyPr>
          <a:lstStyle/>
          <a:p>
            <a:r>
              <a:rPr lang="en-US" b="1" dirty="0">
                <a:solidFill>
                  <a:schemeClr val="bg1"/>
                </a:solidFill>
                <a:latin typeface="PT Sans" panose="020B0503020203020204" pitchFamily="34" charset="0"/>
                <a:ea typeface="PT Sans" panose="020B0503020203020204" pitchFamily="34" charset="0"/>
              </a:rPr>
              <a:t> #1: Create a new table with your slicer categories.</a:t>
            </a:r>
          </a:p>
        </p:txBody>
      </p:sp>
      <p:pic>
        <p:nvPicPr>
          <p:cNvPr id="3" name="Picture 2" descr="A screenshot of a cell phone&#10;&#10;Description automatically generated">
            <a:extLst>
              <a:ext uri="{FF2B5EF4-FFF2-40B4-BE49-F238E27FC236}">
                <a16:creationId xmlns:a16="http://schemas.microsoft.com/office/drawing/2014/main" id="{BDEDACC1-D1AB-46B2-B510-B0B26F1AB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49" y="216580"/>
            <a:ext cx="4938749" cy="5100675"/>
          </a:xfrm>
          <a:prstGeom prst="rect">
            <a:avLst/>
          </a:prstGeom>
        </p:spPr>
      </p:pic>
      <p:sp>
        <p:nvSpPr>
          <p:cNvPr id="4" name="Rectangle 3">
            <a:extLst>
              <a:ext uri="{FF2B5EF4-FFF2-40B4-BE49-F238E27FC236}">
                <a16:creationId xmlns:a16="http://schemas.microsoft.com/office/drawing/2014/main" id="{ABCFB898-5DAA-4C0B-B1B9-7D8ACCC3A02A}"/>
              </a:ext>
            </a:extLst>
          </p:cNvPr>
          <p:cNvSpPr/>
          <p:nvPr/>
        </p:nvSpPr>
        <p:spPr>
          <a:xfrm>
            <a:off x="5926461" y="3693855"/>
            <a:ext cx="5619530" cy="369332"/>
          </a:xfrm>
          <a:prstGeom prst="rect">
            <a:avLst/>
          </a:prstGeom>
        </p:spPr>
        <p:txBody>
          <a:bodyPr wrap="square">
            <a:spAutoFit/>
          </a:bodyPr>
          <a:lstStyle/>
          <a:p>
            <a:r>
              <a:rPr lang="en-US" b="1" dirty="0">
                <a:solidFill>
                  <a:schemeClr val="bg1"/>
                </a:solidFill>
                <a:latin typeface="PT Sans" panose="020B0503020203020204" pitchFamily="34" charset="0"/>
                <a:ea typeface="PT Sans" panose="020B0503020203020204" pitchFamily="34" charset="0"/>
              </a:rPr>
              <a:t>#2: Add a relationship to your dynamic table!</a:t>
            </a:r>
          </a:p>
        </p:txBody>
      </p:sp>
      <p:sp>
        <p:nvSpPr>
          <p:cNvPr id="5" name="Rectangle 4">
            <a:extLst>
              <a:ext uri="{FF2B5EF4-FFF2-40B4-BE49-F238E27FC236}">
                <a16:creationId xmlns:a16="http://schemas.microsoft.com/office/drawing/2014/main" id="{03E79874-706C-421E-8B87-AA6702AB5083}"/>
              </a:ext>
            </a:extLst>
          </p:cNvPr>
          <p:cNvSpPr/>
          <p:nvPr/>
        </p:nvSpPr>
        <p:spPr>
          <a:xfrm>
            <a:off x="5926461" y="4189543"/>
            <a:ext cx="5619530" cy="369332"/>
          </a:xfrm>
          <a:prstGeom prst="rect">
            <a:avLst/>
          </a:prstGeom>
        </p:spPr>
        <p:txBody>
          <a:bodyPr wrap="square">
            <a:spAutoFit/>
          </a:bodyPr>
          <a:lstStyle/>
          <a:p>
            <a:r>
              <a:rPr lang="en-US" b="1" dirty="0">
                <a:solidFill>
                  <a:schemeClr val="bg1"/>
                </a:solidFill>
                <a:latin typeface="PT Sans" panose="020B0503020203020204" pitchFamily="34" charset="0"/>
                <a:ea typeface="PT Sans" panose="020B0503020203020204" pitchFamily="34" charset="0"/>
              </a:rPr>
              <a:t>#3: Add the categories as a slicer.</a:t>
            </a:r>
            <a:endParaRPr lang="id-ID" b="1" dirty="0">
              <a:solidFill>
                <a:schemeClr val="bg1"/>
              </a:solidFill>
              <a:latin typeface="PT Sans" panose="020B0503020203020204" pitchFamily="34" charset="0"/>
              <a:ea typeface="PT Sans" panose="020B0503020203020204" pitchFamily="34" charset="0"/>
            </a:endParaRPr>
          </a:p>
        </p:txBody>
      </p:sp>
    </p:spTree>
    <p:extLst>
      <p:ext uri="{BB962C8B-B14F-4D97-AF65-F5344CB8AC3E}">
        <p14:creationId xmlns:p14="http://schemas.microsoft.com/office/powerpoint/2010/main" val="148668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F5850-DA5F-4A17-8294-5358064EE04C}"/>
              </a:ext>
            </a:extLst>
          </p:cNvPr>
          <p:cNvSpPr/>
          <p:nvPr/>
        </p:nvSpPr>
        <p:spPr>
          <a:xfrm>
            <a:off x="-159" y="0"/>
            <a:ext cx="844327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F63DAC-1852-4091-AB62-4708AA8EDE24}"/>
              </a:ext>
            </a:extLst>
          </p:cNvPr>
          <p:cNvSpPr/>
          <p:nvPr/>
        </p:nvSpPr>
        <p:spPr>
          <a:xfrm>
            <a:off x="5013159" y="1158240"/>
            <a:ext cx="7048869" cy="2663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Choose a Slicer Value to Switch the Metric Displayed</a:t>
            </a:r>
          </a:p>
        </p:txBody>
      </p:sp>
      <p:sp>
        <p:nvSpPr>
          <p:cNvPr id="4" name="Rectangle 3">
            <a:extLst>
              <a:ext uri="{FF2B5EF4-FFF2-40B4-BE49-F238E27FC236}">
                <a16:creationId xmlns:a16="http://schemas.microsoft.com/office/drawing/2014/main" id="{7537336E-5B4C-43AD-902E-B9D6CF360017}"/>
              </a:ext>
            </a:extLst>
          </p:cNvPr>
          <p:cNvSpPr/>
          <p:nvPr/>
        </p:nvSpPr>
        <p:spPr>
          <a:xfrm>
            <a:off x="285828" y="451524"/>
            <a:ext cx="5259711" cy="5500389"/>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D291C41-F62A-454E-9B7D-D7689EBFF68C}"/>
              </a:ext>
            </a:extLst>
          </p:cNvPr>
          <p:cNvSpPr/>
          <p:nvPr/>
        </p:nvSpPr>
        <p:spPr>
          <a:xfrm>
            <a:off x="373062" y="5566227"/>
            <a:ext cx="3767328" cy="1792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AFF6769-0B3C-4304-8D48-4243B7741A32}"/>
              </a:ext>
            </a:extLst>
          </p:cNvPr>
          <p:cNvGrpSpPr/>
          <p:nvPr/>
        </p:nvGrpSpPr>
        <p:grpSpPr>
          <a:xfrm>
            <a:off x="328725" y="451524"/>
            <a:ext cx="5113240" cy="4438454"/>
            <a:chOff x="7315200" y="2056901"/>
            <a:chExt cx="4307962" cy="4438454"/>
          </a:xfrm>
        </p:grpSpPr>
        <p:sp>
          <p:nvSpPr>
            <p:cNvPr id="12" name="TextBox 11">
              <a:extLst>
                <a:ext uri="{FF2B5EF4-FFF2-40B4-BE49-F238E27FC236}">
                  <a16:creationId xmlns:a16="http://schemas.microsoft.com/office/drawing/2014/main" id="{BAFD3D04-1615-4A9E-ADA4-D5303CA9973C}"/>
                </a:ext>
              </a:extLst>
            </p:cNvPr>
            <p:cNvSpPr txBox="1"/>
            <p:nvPr/>
          </p:nvSpPr>
          <p:spPr>
            <a:xfrm>
              <a:off x="7315200" y="2056901"/>
              <a:ext cx="3327545" cy="472502"/>
            </a:xfrm>
            <a:prstGeom prst="rect">
              <a:avLst/>
            </a:prstGeom>
            <a:noFill/>
            <a:ln>
              <a:noFill/>
            </a:ln>
          </p:spPr>
          <p:txBody>
            <a:bodyPr wrap="square" lIns="0" tIns="0" rIns="0" bIns="0" rtlCol="0" anchor="ctr" anchorCtr="0">
              <a:spAutoFit/>
            </a:bodyPr>
            <a:lstStyle/>
            <a:p>
              <a:pPr algn="ctr">
                <a:lnSpc>
                  <a:spcPts val="4300"/>
                </a:lnSpc>
              </a:pPr>
              <a:r>
                <a:rPr lang="en-US" sz="2000" b="1" dirty="0">
                  <a:solidFill>
                    <a:schemeClr val="bg1"/>
                  </a:solidFill>
                  <a:latin typeface="Raleway Black" panose="020B0A03030101060003" pitchFamily="34" charset="0"/>
                </a:rPr>
                <a:t>A Measure With Switch Example</a:t>
              </a:r>
            </a:p>
          </p:txBody>
        </p:sp>
        <p:sp>
          <p:nvSpPr>
            <p:cNvPr id="13" name="TextBox 12">
              <a:extLst>
                <a:ext uri="{FF2B5EF4-FFF2-40B4-BE49-F238E27FC236}">
                  <a16:creationId xmlns:a16="http://schemas.microsoft.com/office/drawing/2014/main" id="{275568DF-87B2-4B37-A328-8EC9AB82E686}"/>
                </a:ext>
              </a:extLst>
            </p:cNvPr>
            <p:cNvSpPr txBox="1"/>
            <p:nvPr/>
          </p:nvSpPr>
          <p:spPr>
            <a:xfrm>
              <a:off x="7352554" y="2617370"/>
              <a:ext cx="4270608" cy="3877985"/>
            </a:xfrm>
            <a:prstGeom prst="rect">
              <a:avLst/>
            </a:prstGeom>
            <a:noFill/>
          </p:spPr>
          <p:txBody>
            <a:bodyPr wrap="square" lIns="0" tIns="0" rIns="0" bIns="0" rtlCol="0">
              <a:spAutoFit/>
            </a:bodyPr>
            <a:lstStyle/>
            <a:p>
              <a:r>
                <a:rPr lang="en-US" dirty="0"/>
                <a:t>Switch Values =</a:t>
              </a:r>
              <a:br>
                <a:rPr lang="en-US" dirty="0"/>
              </a:br>
              <a:r>
                <a:rPr lang="en-US" dirty="0"/>
                <a:t>VAR </a:t>
              </a:r>
              <a:r>
                <a:rPr lang="en-US" dirty="0" err="1"/>
                <a:t>SelectedMetric</a:t>
              </a:r>
              <a:r>
                <a:rPr lang="en-US" dirty="0"/>
                <a:t> =</a:t>
              </a:r>
              <a:br>
                <a:rPr lang="en-US" dirty="0"/>
              </a:br>
              <a:r>
                <a:rPr lang="en-US" dirty="0"/>
                <a:t>    SELECTEDVALUE ( 'Measure Slicer'[Metric] )</a:t>
              </a:r>
              <a:br>
                <a:rPr lang="en-US" dirty="0"/>
              </a:br>
              <a:r>
                <a:rPr lang="en-US" dirty="0"/>
                <a:t>RETURN</a:t>
              </a:r>
              <a:br>
                <a:rPr lang="en-US" dirty="0"/>
              </a:br>
              <a:r>
                <a:rPr lang="en-US" dirty="0"/>
                <a:t>    IF (</a:t>
              </a:r>
              <a:br>
                <a:rPr lang="en-US" dirty="0"/>
              </a:br>
              <a:r>
                <a:rPr lang="en-US" dirty="0"/>
                <a:t>        HASONEVALUE ( 'Measure Slicer'[Metric] ),</a:t>
              </a:r>
              <a:br>
                <a:rPr lang="en-US" dirty="0"/>
              </a:br>
              <a:r>
                <a:rPr lang="en-US" dirty="0"/>
                <a:t>        SWITCH (</a:t>
              </a:r>
              <a:br>
                <a:rPr lang="en-US" dirty="0"/>
              </a:br>
              <a:r>
                <a:rPr lang="en-US" dirty="0"/>
                <a:t>            </a:t>
              </a:r>
              <a:r>
                <a:rPr lang="en-US" dirty="0" err="1"/>
                <a:t>SelectedMetric</a:t>
              </a:r>
              <a:r>
                <a:rPr lang="en-US" dirty="0"/>
                <a:t>,</a:t>
              </a:r>
              <a:br>
                <a:rPr lang="en-US" dirty="0"/>
              </a:br>
              <a:r>
                <a:rPr lang="en-US" dirty="0"/>
                <a:t>            "Product Cost", [Product Cost Total],</a:t>
              </a:r>
              <a:br>
                <a:rPr lang="en-US" dirty="0"/>
              </a:br>
              <a:r>
                <a:rPr lang="en-US" dirty="0"/>
                <a:t>            "Sales Amount", [Sales Amount Total],</a:t>
              </a:r>
              <a:br>
                <a:rPr lang="en-US" dirty="0"/>
              </a:br>
              <a:r>
                <a:rPr lang="en-US" dirty="0"/>
                <a:t>            "Unit Price", [Unit Price Total]</a:t>
              </a:r>
              <a:br>
                <a:rPr lang="en-US" dirty="0"/>
              </a:br>
              <a:r>
                <a:rPr lang="en-US" dirty="0"/>
                <a:t>        )</a:t>
              </a:r>
              <a:br>
                <a:rPr lang="en-US" dirty="0"/>
              </a:br>
              <a:r>
                <a:rPr lang="en-US" dirty="0"/>
                <a:t>    )</a:t>
              </a:r>
            </a:p>
          </p:txBody>
        </p:sp>
      </p:grpSp>
      <p:pic>
        <p:nvPicPr>
          <p:cNvPr id="15" name="Picture Placeholder 14">
            <a:extLst>
              <a:ext uri="{FF2B5EF4-FFF2-40B4-BE49-F238E27FC236}">
                <a16:creationId xmlns:a16="http://schemas.microsoft.com/office/drawing/2014/main" id="{3D4CA52E-9276-4E68-A4BA-CFF71C0AB124}"/>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a:stretch/>
        </p:blipFill>
        <p:spPr>
          <a:xfrm>
            <a:off x="6115706" y="1613404"/>
            <a:ext cx="4843775" cy="3341716"/>
          </a:xfrm>
        </p:spPr>
      </p:pic>
      <p:sp>
        <p:nvSpPr>
          <p:cNvPr id="10" name="Arrow: Striped Right 9">
            <a:extLst>
              <a:ext uri="{FF2B5EF4-FFF2-40B4-BE49-F238E27FC236}">
                <a16:creationId xmlns:a16="http://schemas.microsoft.com/office/drawing/2014/main" id="{8D7C54FA-91AC-416E-A705-8A1BF59D57D6}"/>
              </a:ext>
            </a:extLst>
          </p:cNvPr>
          <p:cNvSpPr/>
          <p:nvPr/>
        </p:nvSpPr>
        <p:spPr>
          <a:xfrm rot="9132324">
            <a:off x="3775737" y="729049"/>
            <a:ext cx="1340468" cy="606829"/>
          </a:xfrm>
          <a:prstGeom prst="stripedRight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66D0FC2-B47C-44C1-8B0D-5D5D434C9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7132" y="61424"/>
            <a:ext cx="2334896" cy="780197"/>
          </a:xfrm>
          <a:prstGeom prst="rect">
            <a:avLst/>
          </a:prstGeom>
        </p:spPr>
      </p:pic>
    </p:spTree>
    <p:extLst>
      <p:ext uri="{BB962C8B-B14F-4D97-AF65-F5344CB8AC3E}">
        <p14:creationId xmlns:p14="http://schemas.microsoft.com/office/powerpoint/2010/main" val="4956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9E4C47C-7F48-41C3-904C-D7B755D28780}"/>
              </a:ext>
            </a:extLst>
          </p:cNvPr>
          <p:cNvSpPr/>
          <p:nvPr/>
        </p:nvSpPr>
        <p:spPr>
          <a:xfrm>
            <a:off x="0" y="1934095"/>
            <a:ext cx="12192000" cy="4923905"/>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10BC56-E131-4972-A183-15847501D7D0}"/>
              </a:ext>
            </a:extLst>
          </p:cNvPr>
          <p:cNvSpPr txBox="1"/>
          <p:nvPr/>
        </p:nvSpPr>
        <p:spPr>
          <a:xfrm>
            <a:off x="1361574" y="2103740"/>
            <a:ext cx="6116912" cy="215444"/>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Add a Unique Index to your Fact Table if it doesn’t already have one.</a:t>
            </a:r>
          </a:p>
        </p:txBody>
      </p:sp>
      <p:sp>
        <p:nvSpPr>
          <p:cNvPr id="8" name="TextBox 7">
            <a:extLst>
              <a:ext uri="{FF2B5EF4-FFF2-40B4-BE49-F238E27FC236}">
                <a16:creationId xmlns:a16="http://schemas.microsoft.com/office/drawing/2014/main" id="{4E31FA6C-0D1E-461F-B3DA-3455DF1DBA1D}"/>
              </a:ext>
            </a:extLst>
          </p:cNvPr>
          <p:cNvSpPr txBox="1"/>
          <p:nvPr/>
        </p:nvSpPr>
        <p:spPr>
          <a:xfrm>
            <a:off x="1361573" y="3119823"/>
            <a:ext cx="9508635" cy="430887"/>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Make a Reference Copy of your Fact Table query by right clicking it and choosing Reference from the menu. Rename the new query.</a:t>
            </a:r>
          </a:p>
        </p:txBody>
      </p:sp>
      <p:sp>
        <p:nvSpPr>
          <p:cNvPr id="15" name="TextBox 14">
            <a:extLst>
              <a:ext uri="{FF2B5EF4-FFF2-40B4-BE49-F238E27FC236}">
                <a16:creationId xmlns:a16="http://schemas.microsoft.com/office/drawing/2014/main" id="{89C4C98D-5E1F-4A9E-BC8E-3CCFA5492D18}"/>
              </a:ext>
            </a:extLst>
          </p:cNvPr>
          <p:cNvSpPr txBox="1"/>
          <p:nvPr/>
        </p:nvSpPr>
        <p:spPr>
          <a:xfrm>
            <a:off x="2125795" y="712195"/>
            <a:ext cx="7940411" cy="448841"/>
          </a:xfrm>
          <a:prstGeom prst="rect">
            <a:avLst/>
          </a:prstGeom>
          <a:noFill/>
          <a:ln>
            <a:noFill/>
          </a:ln>
        </p:spPr>
        <p:txBody>
          <a:bodyPr wrap="square" lIns="0" tIns="0" rIns="0" bIns="0" rtlCol="0" anchor="ctr" anchorCtr="0">
            <a:spAutoFit/>
          </a:bodyPr>
          <a:lstStyle/>
          <a:p>
            <a:pPr algn="ctr">
              <a:lnSpc>
                <a:spcPts val="3500"/>
              </a:lnSpc>
            </a:pPr>
            <a:r>
              <a:rPr lang="en-US" sz="3200" b="1" dirty="0">
                <a:solidFill>
                  <a:schemeClr val="tx2">
                    <a:lumMod val="85000"/>
                    <a:lumOff val="15000"/>
                  </a:schemeClr>
                </a:solidFill>
                <a:latin typeface="Raleway Black" panose="020B0A03030101060003" pitchFamily="34" charset="0"/>
              </a:rPr>
              <a:t>Unpivot the Data</a:t>
            </a:r>
          </a:p>
        </p:txBody>
      </p:sp>
      <p:sp>
        <p:nvSpPr>
          <p:cNvPr id="16" name="TextBox 15">
            <a:extLst>
              <a:ext uri="{FF2B5EF4-FFF2-40B4-BE49-F238E27FC236}">
                <a16:creationId xmlns:a16="http://schemas.microsoft.com/office/drawing/2014/main" id="{0F19CF30-DEF3-4EF2-B343-55B20BFDADEB}"/>
              </a:ext>
            </a:extLst>
          </p:cNvPr>
          <p:cNvSpPr txBox="1"/>
          <p:nvPr/>
        </p:nvSpPr>
        <p:spPr>
          <a:xfrm>
            <a:off x="3784578" y="1161036"/>
            <a:ext cx="4622845" cy="184666"/>
          </a:xfrm>
          <a:prstGeom prst="rect">
            <a:avLst/>
          </a:prstGeom>
          <a:noFill/>
        </p:spPr>
        <p:txBody>
          <a:bodyPr wrap="square" lIns="0" tIns="0" rIns="0" bIns="0" rtlCol="0">
            <a:spAutoFit/>
          </a:bodyPr>
          <a:lstStyle/>
          <a:p>
            <a:pPr algn="ctr"/>
            <a:r>
              <a:rPr lang="en-US" sz="1200" dirty="0">
                <a:solidFill>
                  <a:schemeClr val="tx2">
                    <a:lumMod val="50000"/>
                    <a:lumOff val="50000"/>
                  </a:schemeClr>
                </a:solidFill>
                <a:latin typeface="Bitter" panose="00000500000000000000" pitchFamily="50" charset="0"/>
                <a:ea typeface="Roboto Slab" pitchFamily="2" charset="0"/>
                <a:cs typeface="Lato" charset="0"/>
              </a:rPr>
              <a:t>The Key to Dynamic Reports</a:t>
            </a:r>
          </a:p>
        </p:txBody>
      </p:sp>
      <p:sp>
        <p:nvSpPr>
          <p:cNvPr id="27" name="TextBox 26">
            <a:extLst>
              <a:ext uri="{FF2B5EF4-FFF2-40B4-BE49-F238E27FC236}">
                <a16:creationId xmlns:a16="http://schemas.microsoft.com/office/drawing/2014/main" id="{1F876BCE-38A7-48AE-9E0B-2A30AF77D6F2}"/>
              </a:ext>
            </a:extLst>
          </p:cNvPr>
          <p:cNvSpPr txBox="1"/>
          <p:nvPr/>
        </p:nvSpPr>
        <p:spPr>
          <a:xfrm>
            <a:off x="1361573" y="4135906"/>
            <a:ext cx="10351455" cy="215444"/>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In the new reference copy select your index and the columns you want to turn into categories. Remove the other columns.</a:t>
            </a:r>
          </a:p>
        </p:txBody>
      </p:sp>
      <p:sp>
        <p:nvSpPr>
          <p:cNvPr id="33" name="Freeform 30">
            <a:extLst>
              <a:ext uri="{FF2B5EF4-FFF2-40B4-BE49-F238E27FC236}">
                <a16:creationId xmlns:a16="http://schemas.microsoft.com/office/drawing/2014/main" id="{B96091D8-C6D6-4CAE-A096-FC07F696CA99}"/>
              </a:ext>
            </a:extLst>
          </p:cNvPr>
          <p:cNvSpPr>
            <a:spLocks noChangeArrowheads="1"/>
          </p:cNvSpPr>
          <p:nvPr/>
        </p:nvSpPr>
        <p:spPr bwMode="auto">
          <a:xfrm>
            <a:off x="559200" y="2103740"/>
            <a:ext cx="377825" cy="377825"/>
          </a:xfrm>
          <a:custGeom>
            <a:avLst/>
            <a:gdLst>
              <a:gd name="T0" fmla="*/ 642 w 1050"/>
              <a:gd name="T1" fmla="*/ 818 h 1051"/>
              <a:gd name="T2" fmla="*/ 642 w 1050"/>
              <a:gd name="T3" fmla="*/ 233 h 1051"/>
              <a:gd name="T4" fmla="*/ 407 w 1050"/>
              <a:gd name="T5" fmla="*/ 233 h 1051"/>
              <a:gd name="T6" fmla="*/ 407 w 1050"/>
              <a:gd name="T7" fmla="*/ 350 h 1051"/>
              <a:gd name="T8" fmla="*/ 524 w 1050"/>
              <a:gd name="T9" fmla="*/ 350 h 1051"/>
              <a:gd name="T10" fmla="*/ 524 w 1050"/>
              <a:gd name="T11" fmla="*/ 818 h 1051"/>
              <a:gd name="T12" fmla="*/ 642 w 1050"/>
              <a:gd name="T13" fmla="*/ 818 h 1051"/>
              <a:gd name="T14" fmla="*/ 931 w 1050"/>
              <a:gd name="T15" fmla="*/ 0 h 1051"/>
              <a:gd name="T16" fmla="*/ 1049 w 1050"/>
              <a:gd name="T17" fmla="*/ 118 h 1051"/>
              <a:gd name="T18" fmla="*/ 1049 w 1050"/>
              <a:gd name="T19" fmla="*/ 932 h 1051"/>
              <a:gd name="T20" fmla="*/ 931 w 1050"/>
              <a:gd name="T21" fmla="*/ 1050 h 1051"/>
              <a:gd name="T22" fmla="*/ 117 w 1050"/>
              <a:gd name="T23" fmla="*/ 1050 h 1051"/>
              <a:gd name="T24" fmla="*/ 0 w 1050"/>
              <a:gd name="T25" fmla="*/ 932 h 1051"/>
              <a:gd name="T26" fmla="*/ 0 w 1050"/>
              <a:gd name="T27" fmla="*/ 118 h 1051"/>
              <a:gd name="T28" fmla="*/ 117 w 1050"/>
              <a:gd name="T29" fmla="*/ 0 h 1051"/>
              <a:gd name="T30" fmla="*/ 931 w 1050"/>
              <a:gd name="T31"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0" h="1051">
                <a:moveTo>
                  <a:pt x="642" y="818"/>
                </a:moveTo>
                <a:lnTo>
                  <a:pt x="642" y="233"/>
                </a:lnTo>
                <a:lnTo>
                  <a:pt x="407" y="233"/>
                </a:lnTo>
                <a:lnTo>
                  <a:pt x="407" y="350"/>
                </a:lnTo>
                <a:lnTo>
                  <a:pt x="524" y="350"/>
                </a:lnTo>
                <a:lnTo>
                  <a:pt x="524" y="818"/>
                </a:lnTo>
                <a:lnTo>
                  <a:pt x="642" y="818"/>
                </a:lnTo>
                <a:close/>
                <a:moveTo>
                  <a:pt x="931" y="0"/>
                </a:moveTo>
                <a:cubicBezTo>
                  <a:pt x="994" y="0"/>
                  <a:pt x="1049" y="55"/>
                  <a:pt x="1049" y="118"/>
                </a:cubicBezTo>
                <a:lnTo>
                  <a:pt x="1049" y="932"/>
                </a:lnTo>
                <a:cubicBezTo>
                  <a:pt x="1049" y="995"/>
                  <a:pt x="994" y="1050"/>
                  <a:pt x="931" y="1050"/>
                </a:cubicBezTo>
                <a:lnTo>
                  <a:pt x="117" y="1050"/>
                </a:lnTo>
                <a:cubicBezTo>
                  <a:pt x="54" y="1050"/>
                  <a:pt x="0" y="995"/>
                  <a:pt x="0" y="932"/>
                </a:cubicBezTo>
                <a:lnTo>
                  <a:pt x="0" y="118"/>
                </a:lnTo>
                <a:cubicBezTo>
                  <a:pt x="0" y="55"/>
                  <a:pt x="54" y="0"/>
                  <a:pt x="117" y="0"/>
                </a:cubicBezTo>
                <a:lnTo>
                  <a:pt x="931" y="0"/>
                </a:lnTo>
                <a:close/>
              </a:path>
            </a:pathLst>
          </a:custGeom>
          <a:solidFill>
            <a:schemeClr val="tx2">
              <a:lumMod val="85000"/>
              <a:lumOff val="1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5" name="Freeform 29">
            <a:extLst>
              <a:ext uri="{FF2B5EF4-FFF2-40B4-BE49-F238E27FC236}">
                <a16:creationId xmlns:a16="http://schemas.microsoft.com/office/drawing/2014/main" id="{98773DF4-FEDA-4260-9853-13AB002B6632}"/>
              </a:ext>
            </a:extLst>
          </p:cNvPr>
          <p:cNvSpPr>
            <a:spLocks noChangeArrowheads="1"/>
          </p:cNvSpPr>
          <p:nvPr/>
        </p:nvSpPr>
        <p:spPr bwMode="auto">
          <a:xfrm>
            <a:off x="559200" y="3119823"/>
            <a:ext cx="377825" cy="377825"/>
          </a:xfrm>
          <a:custGeom>
            <a:avLst/>
            <a:gdLst>
              <a:gd name="T0" fmla="*/ 699 w 1050"/>
              <a:gd name="T1" fmla="*/ 468 h 1051"/>
              <a:gd name="T2" fmla="*/ 699 w 1050"/>
              <a:gd name="T3" fmla="*/ 350 h 1051"/>
              <a:gd name="T4" fmla="*/ 582 w 1050"/>
              <a:gd name="T5" fmla="*/ 233 h 1051"/>
              <a:gd name="T6" fmla="*/ 350 w 1050"/>
              <a:gd name="T7" fmla="*/ 233 h 1051"/>
              <a:gd name="T8" fmla="*/ 350 w 1050"/>
              <a:gd name="T9" fmla="*/ 350 h 1051"/>
              <a:gd name="T10" fmla="*/ 582 w 1050"/>
              <a:gd name="T11" fmla="*/ 350 h 1051"/>
              <a:gd name="T12" fmla="*/ 582 w 1050"/>
              <a:gd name="T13" fmla="*/ 468 h 1051"/>
              <a:gd name="T14" fmla="*/ 467 w 1050"/>
              <a:gd name="T15" fmla="*/ 468 h 1051"/>
              <a:gd name="T16" fmla="*/ 350 w 1050"/>
              <a:gd name="T17" fmla="*/ 583 h 1051"/>
              <a:gd name="T18" fmla="*/ 350 w 1050"/>
              <a:gd name="T19" fmla="*/ 818 h 1051"/>
              <a:gd name="T20" fmla="*/ 699 w 1050"/>
              <a:gd name="T21" fmla="*/ 818 h 1051"/>
              <a:gd name="T22" fmla="*/ 699 w 1050"/>
              <a:gd name="T23" fmla="*/ 700 h 1051"/>
              <a:gd name="T24" fmla="*/ 467 w 1050"/>
              <a:gd name="T25" fmla="*/ 700 h 1051"/>
              <a:gd name="T26" fmla="*/ 467 w 1050"/>
              <a:gd name="T27" fmla="*/ 583 h 1051"/>
              <a:gd name="T28" fmla="*/ 582 w 1050"/>
              <a:gd name="T29" fmla="*/ 583 h 1051"/>
              <a:gd name="T30" fmla="*/ 699 w 1050"/>
              <a:gd name="T31" fmla="*/ 468 h 1051"/>
              <a:gd name="T32" fmla="*/ 932 w 1050"/>
              <a:gd name="T33" fmla="*/ 0 h 1051"/>
              <a:gd name="T34" fmla="*/ 1049 w 1050"/>
              <a:gd name="T35" fmla="*/ 118 h 1051"/>
              <a:gd name="T36" fmla="*/ 1049 w 1050"/>
              <a:gd name="T37" fmla="*/ 932 h 1051"/>
              <a:gd name="T38" fmla="*/ 932 w 1050"/>
              <a:gd name="T39" fmla="*/ 1050 h 1051"/>
              <a:gd name="T40" fmla="*/ 117 w 1050"/>
              <a:gd name="T41" fmla="*/ 1050 h 1051"/>
              <a:gd name="T42" fmla="*/ 0 w 1050"/>
              <a:gd name="T43" fmla="*/ 932 h 1051"/>
              <a:gd name="T44" fmla="*/ 0 w 1050"/>
              <a:gd name="T45" fmla="*/ 118 h 1051"/>
              <a:gd name="T46" fmla="*/ 117 w 1050"/>
              <a:gd name="T47" fmla="*/ 0 h 1051"/>
              <a:gd name="T48" fmla="*/ 932 w 1050"/>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0" h="1051">
                <a:moveTo>
                  <a:pt x="699" y="468"/>
                </a:moveTo>
                <a:lnTo>
                  <a:pt x="699" y="350"/>
                </a:lnTo>
                <a:cubicBezTo>
                  <a:pt x="699" y="285"/>
                  <a:pt x="645" y="233"/>
                  <a:pt x="582" y="233"/>
                </a:cubicBezTo>
                <a:lnTo>
                  <a:pt x="350" y="233"/>
                </a:lnTo>
                <a:lnTo>
                  <a:pt x="350" y="350"/>
                </a:lnTo>
                <a:lnTo>
                  <a:pt x="582" y="350"/>
                </a:lnTo>
                <a:lnTo>
                  <a:pt x="582" y="468"/>
                </a:lnTo>
                <a:lnTo>
                  <a:pt x="467" y="468"/>
                </a:lnTo>
                <a:cubicBezTo>
                  <a:pt x="404" y="468"/>
                  <a:pt x="350" y="517"/>
                  <a:pt x="350" y="583"/>
                </a:cubicBezTo>
                <a:lnTo>
                  <a:pt x="350" y="818"/>
                </a:lnTo>
                <a:lnTo>
                  <a:pt x="699" y="818"/>
                </a:lnTo>
                <a:lnTo>
                  <a:pt x="699" y="700"/>
                </a:lnTo>
                <a:lnTo>
                  <a:pt x="467" y="700"/>
                </a:lnTo>
                <a:lnTo>
                  <a:pt x="467" y="583"/>
                </a:lnTo>
                <a:lnTo>
                  <a:pt x="582" y="583"/>
                </a:lnTo>
                <a:cubicBezTo>
                  <a:pt x="645" y="583"/>
                  <a:pt x="699" y="533"/>
                  <a:pt x="699" y="468"/>
                </a:cubicBezTo>
                <a:close/>
                <a:moveTo>
                  <a:pt x="932" y="0"/>
                </a:moveTo>
                <a:cubicBezTo>
                  <a:pt x="995" y="0"/>
                  <a:pt x="1049" y="55"/>
                  <a:pt x="1049" y="118"/>
                </a:cubicBezTo>
                <a:lnTo>
                  <a:pt x="1049" y="932"/>
                </a:lnTo>
                <a:cubicBezTo>
                  <a:pt x="1049" y="995"/>
                  <a:pt x="995" y="1050"/>
                  <a:pt x="932" y="1050"/>
                </a:cubicBezTo>
                <a:lnTo>
                  <a:pt x="117" y="1050"/>
                </a:lnTo>
                <a:cubicBezTo>
                  <a:pt x="54" y="1050"/>
                  <a:pt x="0" y="995"/>
                  <a:pt x="0" y="932"/>
                </a:cubicBezTo>
                <a:lnTo>
                  <a:pt x="0" y="118"/>
                </a:lnTo>
                <a:cubicBezTo>
                  <a:pt x="0" y="55"/>
                  <a:pt x="54" y="0"/>
                  <a:pt x="117" y="0"/>
                </a:cubicBezTo>
                <a:lnTo>
                  <a:pt x="932" y="0"/>
                </a:lnTo>
                <a:close/>
              </a:path>
            </a:pathLst>
          </a:custGeom>
          <a:solidFill>
            <a:schemeClr val="tx2">
              <a:lumMod val="85000"/>
              <a:lumOff val="1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36" name="Freeform 14">
            <a:extLst>
              <a:ext uri="{FF2B5EF4-FFF2-40B4-BE49-F238E27FC236}">
                <a16:creationId xmlns:a16="http://schemas.microsoft.com/office/drawing/2014/main" id="{CBA5D086-0D1D-4697-B274-4BEC50364881}"/>
              </a:ext>
            </a:extLst>
          </p:cNvPr>
          <p:cNvSpPr>
            <a:spLocks noChangeArrowheads="1"/>
          </p:cNvSpPr>
          <p:nvPr/>
        </p:nvSpPr>
        <p:spPr bwMode="auto">
          <a:xfrm>
            <a:off x="559200" y="4135906"/>
            <a:ext cx="377825" cy="377825"/>
          </a:xfrm>
          <a:custGeom>
            <a:avLst/>
            <a:gdLst>
              <a:gd name="T0" fmla="*/ 699 w 1050"/>
              <a:gd name="T1" fmla="*/ 437 h 1050"/>
              <a:gd name="T2" fmla="*/ 699 w 1050"/>
              <a:gd name="T3" fmla="*/ 350 h 1050"/>
              <a:gd name="T4" fmla="*/ 585 w 1050"/>
              <a:gd name="T5" fmla="*/ 232 h 1050"/>
              <a:gd name="T6" fmla="*/ 350 w 1050"/>
              <a:gd name="T7" fmla="*/ 232 h 1050"/>
              <a:gd name="T8" fmla="*/ 350 w 1050"/>
              <a:gd name="T9" fmla="*/ 350 h 1050"/>
              <a:gd name="T10" fmla="*/ 585 w 1050"/>
              <a:gd name="T11" fmla="*/ 350 h 1050"/>
              <a:gd name="T12" fmla="*/ 585 w 1050"/>
              <a:gd name="T13" fmla="*/ 467 h 1050"/>
              <a:gd name="T14" fmla="*/ 467 w 1050"/>
              <a:gd name="T15" fmla="*/ 467 h 1050"/>
              <a:gd name="T16" fmla="*/ 467 w 1050"/>
              <a:gd name="T17" fmla="*/ 582 h 1050"/>
              <a:gd name="T18" fmla="*/ 585 w 1050"/>
              <a:gd name="T19" fmla="*/ 582 h 1050"/>
              <a:gd name="T20" fmla="*/ 585 w 1050"/>
              <a:gd name="T21" fmla="*/ 700 h 1050"/>
              <a:gd name="T22" fmla="*/ 350 w 1050"/>
              <a:gd name="T23" fmla="*/ 700 h 1050"/>
              <a:gd name="T24" fmla="*/ 350 w 1050"/>
              <a:gd name="T25" fmla="*/ 817 h 1050"/>
              <a:gd name="T26" fmla="*/ 585 w 1050"/>
              <a:gd name="T27" fmla="*/ 817 h 1050"/>
              <a:gd name="T28" fmla="*/ 699 w 1050"/>
              <a:gd name="T29" fmla="*/ 700 h 1050"/>
              <a:gd name="T30" fmla="*/ 699 w 1050"/>
              <a:gd name="T31" fmla="*/ 612 h 1050"/>
              <a:gd name="T32" fmla="*/ 612 w 1050"/>
              <a:gd name="T33" fmla="*/ 525 h 1050"/>
              <a:gd name="T34" fmla="*/ 699 w 1050"/>
              <a:gd name="T35" fmla="*/ 437 h 1050"/>
              <a:gd name="T36" fmla="*/ 935 w 1050"/>
              <a:gd name="T37" fmla="*/ 0 h 1050"/>
              <a:gd name="T38" fmla="*/ 1049 w 1050"/>
              <a:gd name="T39" fmla="*/ 118 h 1050"/>
              <a:gd name="T40" fmla="*/ 1049 w 1050"/>
              <a:gd name="T41" fmla="*/ 932 h 1050"/>
              <a:gd name="T42" fmla="*/ 935 w 1050"/>
              <a:gd name="T43" fmla="*/ 1049 h 1050"/>
              <a:gd name="T44" fmla="*/ 117 w 1050"/>
              <a:gd name="T45" fmla="*/ 1049 h 1050"/>
              <a:gd name="T46" fmla="*/ 0 w 1050"/>
              <a:gd name="T47" fmla="*/ 932 h 1050"/>
              <a:gd name="T48" fmla="*/ 0 w 1050"/>
              <a:gd name="T49" fmla="*/ 118 h 1050"/>
              <a:gd name="T50" fmla="*/ 117 w 1050"/>
              <a:gd name="T51" fmla="*/ 0 h 1050"/>
              <a:gd name="T52" fmla="*/ 935 w 1050"/>
              <a:gd name="T53"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0" h="1050">
                <a:moveTo>
                  <a:pt x="699" y="437"/>
                </a:moveTo>
                <a:lnTo>
                  <a:pt x="699" y="350"/>
                </a:lnTo>
                <a:cubicBezTo>
                  <a:pt x="699" y="284"/>
                  <a:pt x="648" y="232"/>
                  <a:pt x="585" y="232"/>
                </a:cubicBezTo>
                <a:lnTo>
                  <a:pt x="350" y="232"/>
                </a:lnTo>
                <a:lnTo>
                  <a:pt x="350" y="350"/>
                </a:lnTo>
                <a:lnTo>
                  <a:pt x="585" y="350"/>
                </a:lnTo>
                <a:lnTo>
                  <a:pt x="585" y="467"/>
                </a:lnTo>
                <a:lnTo>
                  <a:pt x="467" y="467"/>
                </a:lnTo>
                <a:lnTo>
                  <a:pt x="467" y="582"/>
                </a:lnTo>
                <a:lnTo>
                  <a:pt x="585" y="582"/>
                </a:lnTo>
                <a:lnTo>
                  <a:pt x="585" y="700"/>
                </a:lnTo>
                <a:lnTo>
                  <a:pt x="350" y="700"/>
                </a:lnTo>
                <a:lnTo>
                  <a:pt x="350" y="817"/>
                </a:lnTo>
                <a:lnTo>
                  <a:pt x="585" y="817"/>
                </a:lnTo>
                <a:cubicBezTo>
                  <a:pt x="648" y="817"/>
                  <a:pt x="699" y="765"/>
                  <a:pt x="699" y="700"/>
                </a:cubicBezTo>
                <a:lnTo>
                  <a:pt x="699" y="612"/>
                </a:lnTo>
                <a:cubicBezTo>
                  <a:pt x="699" y="563"/>
                  <a:pt x="661" y="525"/>
                  <a:pt x="612" y="525"/>
                </a:cubicBezTo>
                <a:cubicBezTo>
                  <a:pt x="661" y="525"/>
                  <a:pt x="699" y="487"/>
                  <a:pt x="699" y="437"/>
                </a:cubicBezTo>
                <a:close/>
                <a:moveTo>
                  <a:pt x="935" y="0"/>
                </a:moveTo>
                <a:cubicBezTo>
                  <a:pt x="997" y="0"/>
                  <a:pt x="1049" y="55"/>
                  <a:pt x="1049" y="118"/>
                </a:cubicBezTo>
                <a:lnTo>
                  <a:pt x="1049" y="932"/>
                </a:lnTo>
                <a:cubicBezTo>
                  <a:pt x="1049" y="995"/>
                  <a:pt x="997" y="1049"/>
                  <a:pt x="935" y="1049"/>
                </a:cubicBezTo>
                <a:lnTo>
                  <a:pt x="117" y="1049"/>
                </a:lnTo>
                <a:cubicBezTo>
                  <a:pt x="55" y="1049"/>
                  <a:pt x="0" y="995"/>
                  <a:pt x="0" y="932"/>
                </a:cubicBezTo>
                <a:lnTo>
                  <a:pt x="0" y="118"/>
                </a:lnTo>
                <a:cubicBezTo>
                  <a:pt x="0" y="55"/>
                  <a:pt x="55" y="0"/>
                  <a:pt x="117" y="0"/>
                </a:cubicBezTo>
                <a:lnTo>
                  <a:pt x="935" y="0"/>
                </a:lnTo>
                <a:close/>
              </a:path>
            </a:pathLst>
          </a:custGeom>
          <a:solidFill>
            <a:schemeClr val="tx2">
              <a:lumMod val="85000"/>
              <a:lumOff val="1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8" name="Freeform 13">
            <a:extLst>
              <a:ext uri="{FF2B5EF4-FFF2-40B4-BE49-F238E27FC236}">
                <a16:creationId xmlns:a16="http://schemas.microsoft.com/office/drawing/2014/main" id="{A4B7BB1C-170A-47CB-B918-0AF632B5CBDD}"/>
              </a:ext>
            </a:extLst>
          </p:cNvPr>
          <p:cNvSpPr>
            <a:spLocks noChangeArrowheads="1"/>
          </p:cNvSpPr>
          <p:nvPr/>
        </p:nvSpPr>
        <p:spPr bwMode="auto">
          <a:xfrm>
            <a:off x="559200" y="5151989"/>
            <a:ext cx="377825" cy="377825"/>
          </a:xfrm>
          <a:custGeom>
            <a:avLst/>
            <a:gdLst>
              <a:gd name="T0" fmla="*/ 700 w 1050"/>
              <a:gd name="T1" fmla="*/ 817 h 1050"/>
              <a:gd name="T2" fmla="*/ 700 w 1050"/>
              <a:gd name="T3" fmla="*/ 232 h 1050"/>
              <a:gd name="T4" fmla="*/ 582 w 1050"/>
              <a:gd name="T5" fmla="*/ 232 h 1050"/>
              <a:gd name="T6" fmla="*/ 582 w 1050"/>
              <a:gd name="T7" fmla="*/ 467 h 1050"/>
              <a:gd name="T8" fmla="*/ 467 w 1050"/>
              <a:gd name="T9" fmla="*/ 467 h 1050"/>
              <a:gd name="T10" fmla="*/ 467 w 1050"/>
              <a:gd name="T11" fmla="*/ 232 h 1050"/>
              <a:gd name="T12" fmla="*/ 350 w 1050"/>
              <a:gd name="T13" fmla="*/ 232 h 1050"/>
              <a:gd name="T14" fmla="*/ 350 w 1050"/>
              <a:gd name="T15" fmla="*/ 582 h 1050"/>
              <a:gd name="T16" fmla="*/ 582 w 1050"/>
              <a:gd name="T17" fmla="*/ 582 h 1050"/>
              <a:gd name="T18" fmla="*/ 582 w 1050"/>
              <a:gd name="T19" fmla="*/ 817 h 1050"/>
              <a:gd name="T20" fmla="*/ 700 w 1050"/>
              <a:gd name="T21" fmla="*/ 817 h 1050"/>
              <a:gd name="T22" fmla="*/ 932 w 1050"/>
              <a:gd name="T23" fmla="*/ 0 h 1050"/>
              <a:gd name="T24" fmla="*/ 1049 w 1050"/>
              <a:gd name="T25" fmla="*/ 118 h 1050"/>
              <a:gd name="T26" fmla="*/ 1049 w 1050"/>
              <a:gd name="T27" fmla="*/ 932 h 1050"/>
              <a:gd name="T28" fmla="*/ 932 w 1050"/>
              <a:gd name="T29" fmla="*/ 1049 h 1050"/>
              <a:gd name="T30" fmla="*/ 118 w 1050"/>
              <a:gd name="T31" fmla="*/ 1049 h 1050"/>
              <a:gd name="T32" fmla="*/ 0 w 1050"/>
              <a:gd name="T33" fmla="*/ 932 h 1050"/>
              <a:gd name="T34" fmla="*/ 0 w 1050"/>
              <a:gd name="T35" fmla="*/ 118 h 1050"/>
              <a:gd name="T36" fmla="*/ 118 w 1050"/>
              <a:gd name="T37" fmla="*/ 0 h 1050"/>
              <a:gd name="T38" fmla="*/ 932 w 1050"/>
              <a:gd name="T3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0" h="1050">
                <a:moveTo>
                  <a:pt x="700" y="817"/>
                </a:moveTo>
                <a:lnTo>
                  <a:pt x="700" y="232"/>
                </a:lnTo>
                <a:lnTo>
                  <a:pt x="582" y="232"/>
                </a:lnTo>
                <a:lnTo>
                  <a:pt x="582" y="467"/>
                </a:lnTo>
                <a:lnTo>
                  <a:pt x="467" y="467"/>
                </a:lnTo>
                <a:lnTo>
                  <a:pt x="467" y="232"/>
                </a:lnTo>
                <a:lnTo>
                  <a:pt x="350" y="232"/>
                </a:lnTo>
                <a:lnTo>
                  <a:pt x="350" y="582"/>
                </a:lnTo>
                <a:lnTo>
                  <a:pt x="582" y="582"/>
                </a:lnTo>
                <a:lnTo>
                  <a:pt x="582" y="817"/>
                </a:lnTo>
                <a:lnTo>
                  <a:pt x="700" y="817"/>
                </a:lnTo>
                <a:close/>
                <a:moveTo>
                  <a:pt x="932" y="0"/>
                </a:moveTo>
                <a:cubicBezTo>
                  <a:pt x="995" y="0"/>
                  <a:pt x="1049" y="55"/>
                  <a:pt x="1049" y="118"/>
                </a:cubicBezTo>
                <a:lnTo>
                  <a:pt x="1049" y="932"/>
                </a:lnTo>
                <a:cubicBezTo>
                  <a:pt x="1049" y="995"/>
                  <a:pt x="995" y="1049"/>
                  <a:pt x="932" y="1049"/>
                </a:cubicBezTo>
                <a:lnTo>
                  <a:pt x="118" y="1049"/>
                </a:lnTo>
                <a:cubicBezTo>
                  <a:pt x="55" y="1049"/>
                  <a:pt x="0" y="995"/>
                  <a:pt x="0" y="932"/>
                </a:cubicBezTo>
                <a:lnTo>
                  <a:pt x="0" y="118"/>
                </a:lnTo>
                <a:cubicBezTo>
                  <a:pt x="0" y="55"/>
                  <a:pt x="55" y="0"/>
                  <a:pt x="118" y="0"/>
                </a:cubicBezTo>
                <a:lnTo>
                  <a:pt x="932" y="0"/>
                </a:lnTo>
                <a:close/>
              </a:path>
            </a:pathLst>
          </a:custGeom>
          <a:solidFill>
            <a:schemeClr val="tx2">
              <a:lumMod val="85000"/>
              <a:lumOff val="1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40" name="Freeform 22">
            <a:extLst>
              <a:ext uri="{FF2B5EF4-FFF2-40B4-BE49-F238E27FC236}">
                <a16:creationId xmlns:a16="http://schemas.microsoft.com/office/drawing/2014/main" id="{308928A2-11DA-422B-93C3-1BBE11FBF989}"/>
              </a:ext>
            </a:extLst>
          </p:cNvPr>
          <p:cNvSpPr>
            <a:spLocks noChangeArrowheads="1"/>
          </p:cNvSpPr>
          <p:nvPr/>
        </p:nvSpPr>
        <p:spPr bwMode="auto">
          <a:xfrm>
            <a:off x="559200" y="6168071"/>
            <a:ext cx="377825" cy="377825"/>
          </a:xfrm>
          <a:custGeom>
            <a:avLst/>
            <a:gdLst>
              <a:gd name="T0" fmla="*/ 700 w 1051"/>
              <a:gd name="T1" fmla="*/ 350 h 1051"/>
              <a:gd name="T2" fmla="*/ 700 w 1051"/>
              <a:gd name="T3" fmla="*/ 233 h 1051"/>
              <a:gd name="T4" fmla="*/ 350 w 1051"/>
              <a:gd name="T5" fmla="*/ 233 h 1051"/>
              <a:gd name="T6" fmla="*/ 350 w 1051"/>
              <a:gd name="T7" fmla="*/ 583 h 1051"/>
              <a:gd name="T8" fmla="*/ 582 w 1051"/>
              <a:gd name="T9" fmla="*/ 583 h 1051"/>
              <a:gd name="T10" fmla="*/ 582 w 1051"/>
              <a:gd name="T11" fmla="*/ 700 h 1051"/>
              <a:gd name="T12" fmla="*/ 350 w 1051"/>
              <a:gd name="T13" fmla="*/ 700 h 1051"/>
              <a:gd name="T14" fmla="*/ 350 w 1051"/>
              <a:gd name="T15" fmla="*/ 818 h 1051"/>
              <a:gd name="T16" fmla="*/ 582 w 1051"/>
              <a:gd name="T17" fmla="*/ 818 h 1051"/>
              <a:gd name="T18" fmla="*/ 700 w 1051"/>
              <a:gd name="T19" fmla="*/ 700 h 1051"/>
              <a:gd name="T20" fmla="*/ 700 w 1051"/>
              <a:gd name="T21" fmla="*/ 583 h 1051"/>
              <a:gd name="T22" fmla="*/ 582 w 1051"/>
              <a:gd name="T23" fmla="*/ 468 h 1051"/>
              <a:gd name="T24" fmla="*/ 468 w 1051"/>
              <a:gd name="T25" fmla="*/ 468 h 1051"/>
              <a:gd name="T26" fmla="*/ 468 w 1051"/>
              <a:gd name="T27" fmla="*/ 350 h 1051"/>
              <a:gd name="T28" fmla="*/ 700 w 1051"/>
              <a:gd name="T29" fmla="*/ 350 h 1051"/>
              <a:gd name="T30" fmla="*/ 932 w 1051"/>
              <a:gd name="T31" fmla="*/ 0 h 1051"/>
              <a:gd name="T32" fmla="*/ 1050 w 1051"/>
              <a:gd name="T33" fmla="*/ 118 h 1051"/>
              <a:gd name="T34" fmla="*/ 1050 w 1051"/>
              <a:gd name="T35" fmla="*/ 932 h 1051"/>
              <a:gd name="T36" fmla="*/ 932 w 1051"/>
              <a:gd name="T37" fmla="*/ 1050 h 1051"/>
              <a:gd name="T38" fmla="*/ 118 w 1051"/>
              <a:gd name="T39" fmla="*/ 1050 h 1051"/>
              <a:gd name="T40" fmla="*/ 0 w 1051"/>
              <a:gd name="T41" fmla="*/ 932 h 1051"/>
              <a:gd name="T42" fmla="*/ 0 w 1051"/>
              <a:gd name="T43" fmla="*/ 118 h 1051"/>
              <a:gd name="T44" fmla="*/ 118 w 1051"/>
              <a:gd name="T45" fmla="*/ 0 h 1051"/>
              <a:gd name="T46" fmla="*/ 932 w 1051"/>
              <a:gd name="T4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1" h="1051">
                <a:moveTo>
                  <a:pt x="700" y="350"/>
                </a:moveTo>
                <a:lnTo>
                  <a:pt x="700" y="233"/>
                </a:lnTo>
                <a:lnTo>
                  <a:pt x="350" y="233"/>
                </a:lnTo>
                <a:lnTo>
                  <a:pt x="350" y="583"/>
                </a:lnTo>
                <a:lnTo>
                  <a:pt x="582" y="583"/>
                </a:lnTo>
                <a:lnTo>
                  <a:pt x="582" y="700"/>
                </a:lnTo>
                <a:lnTo>
                  <a:pt x="350" y="700"/>
                </a:lnTo>
                <a:lnTo>
                  <a:pt x="350" y="818"/>
                </a:lnTo>
                <a:lnTo>
                  <a:pt x="582" y="818"/>
                </a:lnTo>
                <a:cubicBezTo>
                  <a:pt x="645" y="818"/>
                  <a:pt x="700" y="766"/>
                  <a:pt x="700" y="700"/>
                </a:cubicBezTo>
                <a:lnTo>
                  <a:pt x="700" y="583"/>
                </a:lnTo>
                <a:cubicBezTo>
                  <a:pt x="700" y="517"/>
                  <a:pt x="645" y="468"/>
                  <a:pt x="582" y="468"/>
                </a:cubicBezTo>
                <a:lnTo>
                  <a:pt x="468" y="468"/>
                </a:lnTo>
                <a:lnTo>
                  <a:pt x="468" y="350"/>
                </a:lnTo>
                <a:lnTo>
                  <a:pt x="700" y="350"/>
                </a:lnTo>
                <a:close/>
                <a:moveTo>
                  <a:pt x="932" y="0"/>
                </a:moveTo>
                <a:cubicBezTo>
                  <a:pt x="995" y="0"/>
                  <a:pt x="1050" y="55"/>
                  <a:pt x="1050" y="118"/>
                </a:cubicBezTo>
                <a:lnTo>
                  <a:pt x="1050" y="932"/>
                </a:lnTo>
                <a:cubicBezTo>
                  <a:pt x="1050" y="995"/>
                  <a:pt x="995" y="1050"/>
                  <a:pt x="932" y="1050"/>
                </a:cubicBezTo>
                <a:lnTo>
                  <a:pt x="118" y="1050"/>
                </a:lnTo>
                <a:cubicBezTo>
                  <a:pt x="55" y="1050"/>
                  <a:pt x="0" y="995"/>
                  <a:pt x="0" y="932"/>
                </a:cubicBezTo>
                <a:lnTo>
                  <a:pt x="0" y="118"/>
                </a:lnTo>
                <a:cubicBezTo>
                  <a:pt x="0" y="55"/>
                  <a:pt x="55" y="0"/>
                  <a:pt x="118" y="0"/>
                </a:cubicBezTo>
                <a:lnTo>
                  <a:pt x="932" y="0"/>
                </a:lnTo>
                <a:close/>
              </a:path>
            </a:pathLst>
          </a:custGeom>
          <a:solidFill>
            <a:schemeClr val="tx2">
              <a:lumMod val="85000"/>
              <a:lumOff val="1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45" name="TextBox 44">
            <a:extLst>
              <a:ext uri="{FF2B5EF4-FFF2-40B4-BE49-F238E27FC236}">
                <a16:creationId xmlns:a16="http://schemas.microsoft.com/office/drawing/2014/main" id="{7EBDAB36-C886-43CE-9C94-A1EE4810BE52}"/>
              </a:ext>
            </a:extLst>
          </p:cNvPr>
          <p:cNvSpPr txBox="1"/>
          <p:nvPr/>
        </p:nvSpPr>
        <p:spPr>
          <a:xfrm>
            <a:off x="1361573" y="5151989"/>
            <a:ext cx="10405883" cy="430887"/>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Highlight the columns except for the index. In the Transform Tab, click on Unpivot Columns and unpivot only selected columns.</a:t>
            </a:r>
          </a:p>
        </p:txBody>
      </p:sp>
      <p:sp>
        <p:nvSpPr>
          <p:cNvPr id="46" name="TextBox 45">
            <a:extLst>
              <a:ext uri="{FF2B5EF4-FFF2-40B4-BE49-F238E27FC236}">
                <a16:creationId xmlns:a16="http://schemas.microsoft.com/office/drawing/2014/main" id="{4070B7EC-08C8-493C-A4F9-B16F806BC19E}"/>
              </a:ext>
            </a:extLst>
          </p:cNvPr>
          <p:cNvSpPr txBox="1"/>
          <p:nvPr/>
        </p:nvSpPr>
        <p:spPr>
          <a:xfrm>
            <a:off x="1285373" y="6140491"/>
            <a:ext cx="10863083" cy="430887"/>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On the Add Column Tab, add a conditional column. Assign the attributes a number using the “Columns From Examples” functionality. This index will map to your Slicer Table index for a relationship.</a:t>
            </a:r>
          </a:p>
        </p:txBody>
      </p:sp>
      <p:sp>
        <p:nvSpPr>
          <p:cNvPr id="2" name="Thought Bubble: Cloud 1">
            <a:extLst>
              <a:ext uri="{FF2B5EF4-FFF2-40B4-BE49-F238E27FC236}">
                <a16:creationId xmlns:a16="http://schemas.microsoft.com/office/drawing/2014/main" id="{50F21EF6-41BE-40D5-8E82-91EBC60CE231}"/>
              </a:ext>
            </a:extLst>
          </p:cNvPr>
          <p:cNvSpPr/>
          <p:nvPr/>
        </p:nvSpPr>
        <p:spPr>
          <a:xfrm>
            <a:off x="9263742" y="406502"/>
            <a:ext cx="2449286" cy="1240971"/>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solidFill>
              </a:rPr>
              <a:t>See the Power BI Example Script for the M Code.</a:t>
            </a:r>
            <a:endParaRPr lang="en-US" dirty="0">
              <a:solidFill>
                <a:schemeClr val="bg2"/>
              </a:solidFill>
            </a:endParaRPr>
          </a:p>
        </p:txBody>
      </p:sp>
      <p:pic>
        <p:nvPicPr>
          <p:cNvPr id="47" name="Picture 46">
            <a:extLst>
              <a:ext uri="{FF2B5EF4-FFF2-40B4-BE49-F238E27FC236}">
                <a16:creationId xmlns:a16="http://schemas.microsoft.com/office/drawing/2014/main" id="{AEA89EEE-F4A6-45AE-B908-AB9D0D684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8" y="73937"/>
            <a:ext cx="2334896" cy="780197"/>
          </a:xfrm>
          <a:prstGeom prst="rect">
            <a:avLst/>
          </a:prstGeom>
        </p:spPr>
      </p:pic>
    </p:spTree>
    <p:extLst>
      <p:ext uri="{BB962C8B-B14F-4D97-AF65-F5344CB8AC3E}">
        <p14:creationId xmlns:p14="http://schemas.microsoft.com/office/powerpoint/2010/main" val="84464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35" grpId="0" animBg="1"/>
      <p:bldP spid="36" grpId="0" animBg="1"/>
      <p:bldP spid="38" grpId="0" animBg="1"/>
      <p:bldP spid="40" grpId="0" animBg="1"/>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CAC19-9397-4A3F-A635-45B5FF88B5BD}"/>
              </a:ext>
            </a:extLst>
          </p:cNvPr>
          <p:cNvSpPr/>
          <p:nvPr/>
        </p:nvSpPr>
        <p:spPr>
          <a:xfrm>
            <a:off x="0" y="2188029"/>
            <a:ext cx="12192000" cy="4669971"/>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9C4C98D-5E1F-4A9E-BC8E-3CCFA5492D18}"/>
              </a:ext>
            </a:extLst>
          </p:cNvPr>
          <p:cNvSpPr txBox="1"/>
          <p:nvPr/>
        </p:nvSpPr>
        <p:spPr>
          <a:xfrm>
            <a:off x="1" y="1099919"/>
            <a:ext cx="4954954" cy="448841"/>
          </a:xfrm>
          <a:prstGeom prst="rect">
            <a:avLst/>
          </a:prstGeom>
          <a:noFill/>
          <a:ln>
            <a:noFill/>
          </a:ln>
        </p:spPr>
        <p:txBody>
          <a:bodyPr wrap="square" lIns="0" tIns="0" rIns="0" bIns="0" rtlCol="0" anchor="ctr" anchorCtr="0">
            <a:spAutoFit/>
          </a:bodyPr>
          <a:lstStyle/>
          <a:p>
            <a:pPr algn="ctr">
              <a:lnSpc>
                <a:spcPts val="3500"/>
              </a:lnSpc>
            </a:pPr>
            <a:r>
              <a:rPr lang="en-US" sz="3200" b="1" dirty="0">
                <a:solidFill>
                  <a:schemeClr val="tx2">
                    <a:lumMod val="85000"/>
                    <a:lumOff val="15000"/>
                  </a:schemeClr>
                </a:solidFill>
                <a:latin typeface="Raleway Black" panose="020B0A03030101060003" pitchFamily="34" charset="0"/>
              </a:rPr>
              <a:t>Unpivot the Data</a:t>
            </a:r>
          </a:p>
        </p:txBody>
      </p:sp>
      <p:sp>
        <p:nvSpPr>
          <p:cNvPr id="16" name="TextBox 15">
            <a:extLst>
              <a:ext uri="{FF2B5EF4-FFF2-40B4-BE49-F238E27FC236}">
                <a16:creationId xmlns:a16="http://schemas.microsoft.com/office/drawing/2014/main" id="{0F19CF30-DEF3-4EF2-B343-55B20BFDADEB}"/>
              </a:ext>
            </a:extLst>
          </p:cNvPr>
          <p:cNvSpPr txBox="1"/>
          <p:nvPr/>
        </p:nvSpPr>
        <p:spPr>
          <a:xfrm>
            <a:off x="137864" y="2457848"/>
            <a:ext cx="4622845" cy="307777"/>
          </a:xfrm>
          <a:prstGeom prst="rect">
            <a:avLst/>
          </a:prstGeom>
          <a:noFill/>
        </p:spPr>
        <p:txBody>
          <a:bodyPr wrap="square" lIns="0" tIns="0" rIns="0" bIns="0" rtlCol="0">
            <a:spAutoFit/>
          </a:bodyPr>
          <a:lstStyle/>
          <a:p>
            <a:r>
              <a:rPr lang="en-US" sz="2000" dirty="0">
                <a:solidFill>
                  <a:schemeClr val="accent5"/>
                </a:solidFill>
                <a:latin typeface="Bahnschrift Light" panose="020B0502040204020203" pitchFamily="34" charset="0"/>
                <a:ea typeface="Roboto Slab" pitchFamily="2" charset="0"/>
                <a:cs typeface="Lato" charset="0"/>
              </a:rPr>
              <a:t>The M-Code</a:t>
            </a:r>
          </a:p>
        </p:txBody>
      </p:sp>
      <p:sp>
        <p:nvSpPr>
          <p:cNvPr id="3" name="Rectangle 2">
            <a:extLst>
              <a:ext uri="{FF2B5EF4-FFF2-40B4-BE49-F238E27FC236}">
                <a16:creationId xmlns:a16="http://schemas.microsoft.com/office/drawing/2014/main" id="{25DD019B-62C7-4B06-8D3B-3CDCDBA48850}"/>
              </a:ext>
            </a:extLst>
          </p:cNvPr>
          <p:cNvSpPr/>
          <p:nvPr/>
        </p:nvSpPr>
        <p:spPr>
          <a:xfrm>
            <a:off x="0" y="4134961"/>
            <a:ext cx="12192000" cy="1938992"/>
          </a:xfrm>
          <a:prstGeom prst="rect">
            <a:avLst/>
          </a:prstGeom>
        </p:spPr>
        <p:txBody>
          <a:bodyPr wrap="square">
            <a:spAutoFit/>
          </a:bodyPr>
          <a:lstStyle/>
          <a:p>
            <a:r>
              <a:rPr lang="en-US" sz="1200" dirty="0">
                <a:solidFill>
                  <a:schemeClr val="bg1"/>
                </a:solidFill>
              </a:rPr>
              <a:t>let</a:t>
            </a:r>
          </a:p>
          <a:p>
            <a:r>
              <a:rPr lang="en-US" sz="1200" dirty="0">
                <a:solidFill>
                  <a:schemeClr val="bg1"/>
                </a:solidFill>
              </a:rPr>
              <a:t>    Source = #"Internet Sales",</a:t>
            </a:r>
          </a:p>
          <a:p>
            <a:r>
              <a:rPr lang="en-US" sz="1200" dirty="0">
                <a:solidFill>
                  <a:schemeClr val="bg1"/>
                </a:solidFill>
              </a:rPr>
              <a:t>    #"Removed Duplicates" = </a:t>
            </a:r>
            <a:r>
              <a:rPr lang="en-US" sz="1200" dirty="0" err="1">
                <a:solidFill>
                  <a:schemeClr val="bg1"/>
                </a:solidFill>
              </a:rPr>
              <a:t>Table.Distinct</a:t>
            </a:r>
            <a:r>
              <a:rPr lang="en-US" sz="1200" dirty="0">
                <a:solidFill>
                  <a:schemeClr val="bg1"/>
                </a:solidFill>
              </a:rPr>
              <a:t>(Source, {"Index", "ProductName", "</a:t>
            </a:r>
            <a:r>
              <a:rPr lang="en-US" sz="1200" dirty="0" err="1">
                <a:solidFill>
                  <a:schemeClr val="bg1"/>
                </a:solidFill>
              </a:rPr>
              <a:t>PromotionName</a:t>
            </a:r>
            <a:r>
              <a:rPr lang="en-US" sz="1200" dirty="0">
                <a:solidFill>
                  <a:schemeClr val="bg1"/>
                </a:solidFill>
              </a:rPr>
              <a:t>", "</a:t>
            </a:r>
            <a:r>
              <a:rPr lang="en-US" sz="1200" dirty="0" err="1">
                <a:solidFill>
                  <a:schemeClr val="bg1"/>
                </a:solidFill>
              </a:rPr>
              <a:t>PromotionCategory</a:t>
            </a:r>
            <a:r>
              <a:rPr lang="en-US" sz="1200" dirty="0">
                <a:solidFill>
                  <a:schemeClr val="bg1"/>
                </a:solidFill>
              </a:rPr>
              <a:t>", "</a:t>
            </a:r>
            <a:r>
              <a:rPr lang="en-US" sz="1200" dirty="0" err="1">
                <a:solidFill>
                  <a:schemeClr val="bg1"/>
                </a:solidFill>
              </a:rPr>
              <a:t>SalesTerritoryRegion</a:t>
            </a:r>
            <a:r>
              <a:rPr lang="en-US" sz="1200" dirty="0">
                <a:solidFill>
                  <a:schemeClr val="bg1"/>
                </a:solidFill>
              </a:rPr>
              <a:t>"}),</a:t>
            </a:r>
          </a:p>
          <a:p>
            <a:r>
              <a:rPr lang="en-US" sz="1200" dirty="0">
                <a:solidFill>
                  <a:schemeClr val="bg1"/>
                </a:solidFill>
              </a:rPr>
              <a:t>    #"Removed Other Columns" = </a:t>
            </a:r>
            <a:r>
              <a:rPr lang="en-US" sz="1200" dirty="0" err="1">
                <a:solidFill>
                  <a:schemeClr val="bg1"/>
                </a:solidFill>
              </a:rPr>
              <a:t>Table.SelectColumns</a:t>
            </a:r>
            <a:r>
              <a:rPr lang="en-US" sz="1200" dirty="0">
                <a:solidFill>
                  <a:schemeClr val="bg1"/>
                </a:solidFill>
              </a:rPr>
              <a:t>(#"Removed Duplicates",{"Index", "ProductName", "</a:t>
            </a:r>
            <a:r>
              <a:rPr lang="en-US" sz="1200" dirty="0" err="1">
                <a:solidFill>
                  <a:schemeClr val="bg1"/>
                </a:solidFill>
              </a:rPr>
              <a:t>PromotionName</a:t>
            </a:r>
            <a:r>
              <a:rPr lang="en-US" sz="1200" dirty="0">
                <a:solidFill>
                  <a:schemeClr val="bg1"/>
                </a:solidFill>
              </a:rPr>
              <a:t>", "</a:t>
            </a:r>
            <a:r>
              <a:rPr lang="en-US" sz="1200" dirty="0" err="1">
                <a:solidFill>
                  <a:schemeClr val="bg1"/>
                </a:solidFill>
              </a:rPr>
              <a:t>PromotionCategory</a:t>
            </a:r>
            <a:r>
              <a:rPr lang="en-US" sz="1200" dirty="0">
                <a:solidFill>
                  <a:schemeClr val="bg1"/>
                </a:solidFill>
              </a:rPr>
              <a:t>", "</a:t>
            </a:r>
            <a:r>
              <a:rPr lang="en-US" sz="1200" dirty="0" err="1">
                <a:solidFill>
                  <a:schemeClr val="bg1"/>
                </a:solidFill>
              </a:rPr>
              <a:t>SalesTerritoryRegion</a:t>
            </a:r>
            <a:r>
              <a:rPr lang="en-US" sz="1200" dirty="0">
                <a:solidFill>
                  <a:schemeClr val="bg1"/>
                </a:solidFill>
              </a:rPr>
              <a:t>"}),</a:t>
            </a:r>
          </a:p>
          <a:p>
            <a:r>
              <a:rPr lang="en-US" sz="1200" dirty="0">
                <a:solidFill>
                  <a:schemeClr val="bg1"/>
                </a:solidFill>
              </a:rPr>
              <a:t>    #"Unpivoted Columns" = </a:t>
            </a:r>
            <a:r>
              <a:rPr lang="en-US" sz="1200" dirty="0" err="1">
                <a:solidFill>
                  <a:schemeClr val="bg1"/>
                </a:solidFill>
              </a:rPr>
              <a:t>Table.UnpivotOtherColumns</a:t>
            </a:r>
            <a:r>
              <a:rPr lang="en-US" sz="1200" dirty="0">
                <a:solidFill>
                  <a:schemeClr val="bg1"/>
                </a:solidFill>
              </a:rPr>
              <a:t>(#"Removed Other Columns", {"Index"}, "Attribute", "Value"),</a:t>
            </a:r>
          </a:p>
          <a:p>
            <a:r>
              <a:rPr lang="en-US" sz="1200" dirty="0">
                <a:solidFill>
                  <a:schemeClr val="bg1"/>
                </a:solidFill>
              </a:rPr>
              <a:t>    #"Added Conditional Column" = </a:t>
            </a:r>
            <a:r>
              <a:rPr lang="en-US" sz="1200" dirty="0" err="1">
                <a:solidFill>
                  <a:schemeClr val="bg1"/>
                </a:solidFill>
              </a:rPr>
              <a:t>Table.AddColumn</a:t>
            </a:r>
            <a:r>
              <a:rPr lang="en-US" sz="1200" dirty="0">
                <a:solidFill>
                  <a:schemeClr val="bg1"/>
                </a:solidFill>
              </a:rPr>
              <a:t>(#"Unpivoted Columns", "Slicer Index", each if [Attribute] = "ProductName" then 1 else if [Attribute] = "</a:t>
            </a:r>
            <a:r>
              <a:rPr lang="en-US" sz="1200" dirty="0" err="1">
                <a:solidFill>
                  <a:schemeClr val="bg1"/>
                </a:solidFill>
              </a:rPr>
              <a:t>PromotionName</a:t>
            </a:r>
            <a:r>
              <a:rPr lang="en-US" sz="1200" dirty="0">
                <a:solidFill>
                  <a:schemeClr val="bg1"/>
                </a:solidFill>
              </a:rPr>
              <a:t>" then 2 else if [Attribute] = "</a:t>
            </a:r>
            <a:r>
              <a:rPr lang="en-US" sz="1200" dirty="0" err="1">
                <a:solidFill>
                  <a:schemeClr val="bg1"/>
                </a:solidFill>
              </a:rPr>
              <a:t>PromotionCategory</a:t>
            </a:r>
            <a:r>
              <a:rPr lang="en-US" sz="1200" dirty="0">
                <a:solidFill>
                  <a:schemeClr val="bg1"/>
                </a:solidFill>
              </a:rPr>
              <a:t>" then 3 else if [Attribute] = "</a:t>
            </a:r>
            <a:r>
              <a:rPr lang="en-US" sz="1200" dirty="0" err="1">
                <a:solidFill>
                  <a:schemeClr val="bg1"/>
                </a:solidFill>
              </a:rPr>
              <a:t>SalesTerritoryRegion</a:t>
            </a:r>
            <a:r>
              <a:rPr lang="en-US" sz="1200" dirty="0">
                <a:solidFill>
                  <a:schemeClr val="bg1"/>
                </a:solidFill>
              </a:rPr>
              <a:t>" then 4 else null, type number)</a:t>
            </a:r>
          </a:p>
          <a:p>
            <a:r>
              <a:rPr lang="en-US" sz="1200" dirty="0">
                <a:solidFill>
                  <a:schemeClr val="bg1"/>
                </a:solidFill>
              </a:rPr>
              <a:t>in</a:t>
            </a:r>
          </a:p>
          <a:p>
            <a:r>
              <a:rPr lang="en-US" sz="1200" dirty="0">
                <a:solidFill>
                  <a:schemeClr val="bg1"/>
                </a:solidFill>
              </a:rPr>
              <a:t>    #"Added Conditional Column"</a:t>
            </a:r>
          </a:p>
        </p:txBody>
      </p:sp>
      <p:sp>
        <p:nvSpPr>
          <p:cNvPr id="5" name="Speech Bubble: Rectangle 4">
            <a:extLst>
              <a:ext uri="{FF2B5EF4-FFF2-40B4-BE49-F238E27FC236}">
                <a16:creationId xmlns:a16="http://schemas.microsoft.com/office/drawing/2014/main" id="{22792329-4611-47D0-B413-88C7C51667CF}"/>
              </a:ext>
            </a:extLst>
          </p:cNvPr>
          <p:cNvSpPr/>
          <p:nvPr/>
        </p:nvSpPr>
        <p:spPr>
          <a:xfrm>
            <a:off x="7995557" y="578554"/>
            <a:ext cx="3799114" cy="2144485"/>
          </a:xfrm>
          <a:prstGeom prst="wedge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solidFill>
              </a:rPr>
              <a:t>Below, we see the code created by the previous steps.</a:t>
            </a:r>
          </a:p>
        </p:txBody>
      </p:sp>
      <p:pic>
        <p:nvPicPr>
          <p:cNvPr id="19" name="Picture 18">
            <a:extLst>
              <a:ext uri="{FF2B5EF4-FFF2-40B4-BE49-F238E27FC236}">
                <a16:creationId xmlns:a16="http://schemas.microsoft.com/office/drawing/2014/main" id="{AFE32BA4-0A7A-4DEB-9B97-9D37DE0F1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9" y="38496"/>
            <a:ext cx="2334896" cy="780197"/>
          </a:xfrm>
          <a:prstGeom prst="rect">
            <a:avLst/>
          </a:prstGeom>
        </p:spPr>
      </p:pic>
    </p:spTree>
    <p:extLst>
      <p:ext uri="{BB962C8B-B14F-4D97-AF65-F5344CB8AC3E}">
        <p14:creationId xmlns:p14="http://schemas.microsoft.com/office/powerpoint/2010/main" val="309014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CAC19-9397-4A3F-A635-45B5FF88B5BD}"/>
              </a:ext>
            </a:extLst>
          </p:cNvPr>
          <p:cNvSpPr/>
          <p:nvPr/>
        </p:nvSpPr>
        <p:spPr>
          <a:xfrm>
            <a:off x="0" y="2188029"/>
            <a:ext cx="12192000" cy="4669971"/>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9C4C98D-5E1F-4A9E-BC8E-3CCFA5492D18}"/>
              </a:ext>
            </a:extLst>
          </p:cNvPr>
          <p:cNvSpPr txBox="1"/>
          <p:nvPr/>
        </p:nvSpPr>
        <p:spPr>
          <a:xfrm>
            <a:off x="1" y="949711"/>
            <a:ext cx="4677508" cy="448841"/>
          </a:xfrm>
          <a:prstGeom prst="rect">
            <a:avLst/>
          </a:prstGeom>
          <a:noFill/>
          <a:ln>
            <a:noFill/>
          </a:ln>
        </p:spPr>
        <p:txBody>
          <a:bodyPr wrap="square" lIns="0" tIns="0" rIns="0" bIns="0" rtlCol="0" anchor="ctr" anchorCtr="0">
            <a:spAutoFit/>
          </a:bodyPr>
          <a:lstStyle/>
          <a:p>
            <a:pPr algn="ctr">
              <a:lnSpc>
                <a:spcPts val="3500"/>
              </a:lnSpc>
            </a:pPr>
            <a:r>
              <a:rPr lang="en-US" sz="3200" b="1" dirty="0">
                <a:solidFill>
                  <a:schemeClr val="tx2">
                    <a:lumMod val="85000"/>
                    <a:lumOff val="15000"/>
                  </a:schemeClr>
                </a:solidFill>
                <a:latin typeface="Raleway Black" panose="020B0A03030101060003" pitchFamily="34" charset="0"/>
              </a:rPr>
              <a:t>What we just did!</a:t>
            </a:r>
          </a:p>
        </p:txBody>
      </p:sp>
      <p:sp>
        <p:nvSpPr>
          <p:cNvPr id="16" name="TextBox 15">
            <a:extLst>
              <a:ext uri="{FF2B5EF4-FFF2-40B4-BE49-F238E27FC236}">
                <a16:creationId xmlns:a16="http://schemas.microsoft.com/office/drawing/2014/main" id="{0F19CF30-DEF3-4EF2-B343-55B20BFDADEB}"/>
              </a:ext>
            </a:extLst>
          </p:cNvPr>
          <p:cNvSpPr txBox="1"/>
          <p:nvPr/>
        </p:nvSpPr>
        <p:spPr>
          <a:xfrm>
            <a:off x="137864" y="2457848"/>
            <a:ext cx="4622845" cy="307777"/>
          </a:xfrm>
          <a:prstGeom prst="rect">
            <a:avLst/>
          </a:prstGeom>
          <a:noFill/>
        </p:spPr>
        <p:txBody>
          <a:bodyPr wrap="square" lIns="0" tIns="0" rIns="0" bIns="0" rtlCol="0">
            <a:spAutoFit/>
          </a:bodyPr>
          <a:lstStyle/>
          <a:p>
            <a:r>
              <a:rPr lang="en-US" sz="2000" dirty="0">
                <a:solidFill>
                  <a:schemeClr val="accent5"/>
                </a:solidFill>
                <a:latin typeface="Bahnschrift Light" panose="020B0502040204020203" pitchFamily="34" charset="0"/>
                <a:ea typeface="Roboto Slab" pitchFamily="2" charset="0"/>
                <a:cs typeface="Lato" charset="0"/>
              </a:rPr>
              <a:t>Flipping the Table Around!</a:t>
            </a:r>
          </a:p>
        </p:txBody>
      </p:sp>
      <p:sp>
        <p:nvSpPr>
          <p:cNvPr id="3" name="Rectangle 2">
            <a:extLst>
              <a:ext uri="{FF2B5EF4-FFF2-40B4-BE49-F238E27FC236}">
                <a16:creationId xmlns:a16="http://schemas.microsoft.com/office/drawing/2014/main" id="{25DD019B-62C7-4B06-8D3B-3CDCDBA48850}"/>
              </a:ext>
            </a:extLst>
          </p:cNvPr>
          <p:cNvSpPr/>
          <p:nvPr/>
        </p:nvSpPr>
        <p:spPr>
          <a:xfrm>
            <a:off x="0" y="3035444"/>
            <a:ext cx="12192000" cy="461665"/>
          </a:xfrm>
          <a:prstGeom prst="rect">
            <a:avLst/>
          </a:prstGeom>
        </p:spPr>
        <p:txBody>
          <a:bodyPr wrap="square">
            <a:spAutoFit/>
          </a:bodyPr>
          <a:lstStyle/>
          <a:p>
            <a:r>
              <a:rPr lang="en-US" sz="1200" dirty="0">
                <a:solidFill>
                  <a:schemeClr val="bg1"/>
                </a:solidFill>
              </a:rPr>
              <a:t>By Unpivoting the columns we want to make available as categories, we’ve made a more narrow, longer table.  Each row from the initial table is now four rows, one for each of the attributes we’ve chosen.  Because Power BI handles long, narrow tables very well, the result is performant.</a:t>
            </a:r>
          </a:p>
        </p:txBody>
      </p:sp>
      <p:pic>
        <p:nvPicPr>
          <p:cNvPr id="2" name="Picture 1">
            <a:extLst>
              <a:ext uri="{FF2B5EF4-FFF2-40B4-BE49-F238E27FC236}">
                <a16:creationId xmlns:a16="http://schemas.microsoft.com/office/drawing/2014/main" id="{833D1372-B6C2-4399-A1C7-A34F66D13596}"/>
              </a:ext>
            </a:extLst>
          </p:cNvPr>
          <p:cNvPicPr>
            <a:picLocks noChangeAspect="1"/>
          </p:cNvPicPr>
          <p:nvPr/>
        </p:nvPicPr>
        <p:blipFill>
          <a:blip r:embed="rId2"/>
          <a:stretch>
            <a:fillRect/>
          </a:stretch>
        </p:blipFill>
        <p:spPr>
          <a:xfrm>
            <a:off x="8031179" y="3497109"/>
            <a:ext cx="3702618" cy="1804486"/>
          </a:xfrm>
          <a:prstGeom prst="rect">
            <a:avLst/>
          </a:prstGeom>
        </p:spPr>
      </p:pic>
      <p:sp>
        <p:nvSpPr>
          <p:cNvPr id="9" name="Rectangle 8">
            <a:extLst>
              <a:ext uri="{FF2B5EF4-FFF2-40B4-BE49-F238E27FC236}">
                <a16:creationId xmlns:a16="http://schemas.microsoft.com/office/drawing/2014/main" id="{560DB7D0-612A-4BBA-9818-F827E6774705}"/>
              </a:ext>
            </a:extLst>
          </p:cNvPr>
          <p:cNvSpPr/>
          <p:nvPr/>
        </p:nvSpPr>
        <p:spPr>
          <a:xfrm>
            <a:off x="28074" y="5461812"/>
            <a:ext cx="12192000" cy="276999"/>
          </a:xfrm>
          <a:prstGeom prst="rect">
            <a:avLst/>
          </a:prstGeom>
        </p:spPr>
        <p:txBody>
          <a:bodyPr wrap="square">
            <a:spAutoFit/>
          </a:bodyPr>
          <a:lstStyle/>
          <a:p>
            <a:r>
              <a:rPr lang="en-US" sz="1200" dirty="0">
                <a:solidFill>
                  <a:schemeClr val="bg1"/>
                </a:solidFill>
              </a:rPr>
              <a:t>The new index column will act in a relationship to the original Internet Sales table – allowing us to create an app-like experiences for the users!</a:t>
            </a:r>
          </a:p>
        </p:txBody>
      </p:sp>
      <p:pic>
        <p:nvPicPr>
          <p:cNvPr id="10" name="Picture 9">
            <a:extLst>
              <a:ext uri="{FF2B5EF4-FFF2-40B4-BE49-F238E27FC236}">
                <a16:creationId xmlns:a16="http://schemas.microsoft.com/office/drawing/2014/main" id="{2093D68A-5525-44D0-B3E3-7750DE47F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97"/>
            <a:ext cx="2334896" cy="780197"/>
          </a:xfrm>
          <a:prstGeom prst="rect">
            <a:avLst/>
          </a:prstGeom>
        </p:spPr>
      </p:pic>
    </p:spTree>
    <p:extLst>
      <p:ext uri="{BB962C8B-B14F-4D97-AF65-F5344CB8AC3E}">
        <p14:creationId xmlns:p14="http://schemas.microsoft.com/office/powerpoint/2010/main" val="1612028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C7D14F-2AD8-4A8B-B990-902C40D8A505}"/>
              </a:ext>
            </a:extLst>
          </p:cNvPr>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F05224-F225-40D9-AF1A-C0C50C4E57E3}"/>
              </a:ext>
            </a:extLst>
          </p:cNvPr>
          <p:cNvSpPr txBox="1"/>
          <p:nvPr/>
        </p:nvSpPr>
        <p:spPr>
          <a:xfrm>
            <a:off x="7059388" y="1799640"/>
            <a:ext cx="3597726" cy="448841"/>
          </a:xfrm>
          <a:prstGeom prst="rect">
            <a:avLst/>
          </a:prstGeom>
          <a:noFill/>
          <a:ln>
            <a:noFill/>
          </a:ln>
        </p:spPr>
        <p:txBody>
          <a:bodyPr wrap="square" lIns="0" tIns="0" rIns="0" bIns="0" rtlCol="0" anchor="ctr" anchorCtr="0">
            <a:spAutoFit/>
          </a:bodyPr>
          <a:lstStyle/>
          <a:p>
            <a:pPr>
              <a:lnSpc>
                <a:spcPts val="3500"/>
              </a:lnSpc>
            </a:pPr>
            <a:r>
              <a:rPr lang="en-US" sz="3200" b="1" dirty="0">
                <a:solidFill>
                  <a:schemeClr val="tx2">
                    <a:lumMod val="85000"/>
                    <a:lumOff val="15000"/>
                  </a:schemeClr>
                </a:solidFill>
                <a:latin typeface="Raleway Black" panose="020B0A03030101060003" pitchFamily="34" charset="0"/>
              </a:rPr>
              <a:t>Add Relationships</a:t>
            </a:r>
          </a:p>
        </p:txBody>
      </p:sp>
      <p:sp>
        <p:nvSpPr>
          <p:cNvPr id="9" name="TextBox 8">
            <a:extLst>
              <a:ext uri="{FF2B5EF4-FFF2-40B4-BE49-F238E27FC236}">
                <a16:creationId xmlns:a16="http://schemas.microsoft.com/office/drawing/2014/main" id="{AE8CBE75-0041-4121-A7C7-C6E887FEC0F1}"/>
              </a:ext>
            </a:extLst>
          </p:cNvPr>
          <p:cNvSpPr txBox="1"/>
          <p:nvPr/>
        </p:nvSpPr>
        <p:spPr>
          <a:xfrm>
            <a:off x="7059386" y="2472902"/>
            <a:ext cx="3200399" cy="184666"/>
          </a:xfrm>
          <a:prstGeom prst="rect">
            <a:avLst/>
          </a:prstGeom>
          <a:noFill/>
        </p:spPr>
        <p:txBody>
          <a:bodyPr wrap="square" lIns="0" tIns="0" rIns="0" bIns="0" rtlCol="0">
            <a:spAutoFit/>
          </a:bodyPr>
          <a:lstStyle/>
          <a:p>
            <a:r>
              <a:rPr lang="en-US" sz="1200" dirty="0">
                <a:solidFill>
                  <a:schemeClr val="tx2">
                    <a:lumMod val="50000"/>
                    <a:lumOff val="50000"/>
                  </a:schemeClr>
                </a:solidFill>
                <a:latin typeface="Bitter" panose="00000500000000000000" pitchFamily="50" charset="0"/>
                <a:ea typeface="Roboto Slab" pitchFamily="2" charset="0"/>
                <a:cs typeface="Lato" charset="0"/>
              </a:rPr>
              <a:t>The Glue that Makes the Rest Work!</a:t>
            </a:r>
          </a:p>
        </p:txBody>
      </p:sp>
      <p:sp>
        <p:nvSpPr>
          <p:cNvPr id="10" name="Freeform 50">
            <a:extLst>
              <a:ext uri="{FF2B5EF4-FFF2-40B4-BE49-F238E27FC236}">
                <a16:creationId xmlns:a16="http://schemas.microsoft.com/office/drawing/2014/main" id="{3C9AA0F3-FD3D-4EF5-A406-678FA359E6AA}"/>
              </a:ext>
            </a:extLst>
          </p:cNvPr>
          <p:cNvSpPr>
            <a:spLocks noChangeArrowheads="1"/>
          </p:cNvSpPr>
          <p:nvPr/>
        </p:nvSpPr>
        <p:spPr bwMode="auto">
          <a:xfrm>
            <a:off x="7059381" y="4030081"/>
            <a:ext cx="466344" cy="374904"/>
          </a:xfrm>
          <a:custGeom>
            <a:avLst/>
            <a:gdLst>
              <a:gd name="T0" fmla="*/ 875 w 1287"/>
              <a:gd name="T1" fmla="*/ 407 h 1050"/>
              <a:gd name="T2" fmla="*/ 875 w 1287"/>
              <a:gd name="T3" fmla="*/ 524 h 1050"/>
              <a:gd name="T4" fmla="*/ 411 w 1287"/>
              <a:gd name="T5" fmla="*/ 524 h 1050"/>
              <a:gd name="T6" fmla="*/ 411 w 1287"/>
              <a:gd name="T7" fmla="*/ 407 h 1050"/>
              <a:gd name="T8" fmla="*/ 875 w 1287"/>
              <a:gd name="T9" fmla="*/ 407 h 1050"/>
              <a:gd name="T10" fmla="*/ 1168 w 1287"/>
              <a:gd name="T11" fmla="*/ 817 h 1050"/>
              <a:gd name="T12" fmla="*/ 1168 w 1287"/>
              <a:gd name="T13" fmla="*/ 117 h 1050"/>
              <a:gd name="T14" fmla="*/ 118 w 1287"/>
              <a:gd name="T15" fmla="*/ 117 h 1050"/>
              <a:gd name="T16" fmla="*/ 118 w 1287"/>
              <a:gd name="T17" fmla="*/ 817 h 1050"/>
              <a:gd name="T18" fmla="*/ 1168 w 1287"/>
              <a:gd name="T19" fmla="*/ 817 h 1050"/>
              <a:gd name="T20" fmla="*/ 1168 w 1287"/>
              <a:gd name="T21" fmla="*/ 0 h 1050"/>
              <a:gd name="T22" fmla="*/ 1286 w 1287"/>
              <a:gd name="T23" fmla="*/ 117 h 1050"/>
              <a:gd name="T24" fmla="*/ 1283 w 1287"/>
              <a:gd name="T25" fmla="*/ 817 h 1050"/>
              <a:gd name="T26" fmla="*/ 1168 w 1287"/>
              <a:gd name="T27" fmla="*/ 932 h 1050"/>
              <a:gd name="T28" fmla="*/ 875 w 1287"/>
              <a:gd name="T29" fmla="*/ 932 h 1050"/>
              <a:gd name="T30" fmla="*/ 875 w 1287"/>
              <a:gd name="T31" fmla="*/ 1049 h 1050"/>
              <a:gd name="T32" fmla="*/ 411 w 1287"/>
              <a:gd name="T33" fmla="*/ 1049 h 1050"/>
              <a:gd name="T34" fmla="*/ 411 w 1287"/>
              <a:gd name="T35" fmla="*/ 932 h 1050"/>
              <a:gd name="T36" fmla="*/ 118 w 1287"/>
              <a:gd name="T37" fmla="*/ 932 h 1050"/>
              <a:gd name="T38" fmla="*/ 0 w 1287"/>
              <a:gd name="T39" fmla="*/ 817 h 1050"/>
              <a:gd name="T40" fmla="*/ 0 w 1287"/>
              <a:gd name="T41" fmla="*/ 117 h 1050"/>
              <a:gd name="T42" fmla="*/ 118 w 1287"/>
              <a:gd name="T43" fmla="*/ 0 h 1050"/>
              <a:gd name="T44" fmla="*/ 1168 w 1287"/>
              <a:gd name="T45"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7" h="1050">
                <a:moveTo>
                  <a:pt x="875" y="407"/>
                </a:moveTo>
                <a:lnTo>
                  <a:pt x="875" y="524"/>
                </a:lnTo>
                <a:lnTo>
                  <a:pt x="411" y="524"/>
                </a:lnTo>
                <a:lnTo>
                  <a:pt x="411" y="407"/>
                </a:lnTo>
                <a:lnTo>
                  <a:pt x="875" y="407"/>
                </a:lnTo>
                <a:close/>
                <a:moveTo>
                  <a:pt x="1168" y="817"/>
                </a:moveTo>
                <a:lnTo>
                  <a:pt x="1168" y="117"/>
                </a:lnTo>
                <a:lnTo>
                  <a:pt x="118" y="117"/>
                </a:lnTo>
                <a:lnTo>
                  <a:pt x="118" y="817"/>
                </a:lnTo>
                <a:lnTo>
                  <a:pt x="1168" y="817"/>
                </a:lnTo>
                <a:close/>
                <a:moveTo>
                  <a:pt x="1168" y="0"/>
                </a:moveTo>
                <a:cubicBezTo>
                  <a:pt x="1231" y="0"/>
                  <a:pt x="1286" y="51"/>
                  <a:pt x="1286" y="117"/>
                </a:cubicBezTo>
                <a:lnTo>
                  <a:pt x="1283" y="817"/>
                </a:lnTo>
                <a:cubicBezTo>
                  <a:pt x="1283" y="880"/>
                  <a:pt x="1231" y="932"/>
                  <a:pt x="1168" y="932"/>
                </a:cubicBezTo>
                <a:lnTo>
                  <a:pt x="875" y="932"/>
                </a:lnTo>
                <a:lnTo>
                  <a:pt x="875" y="1049"/>
                </a:lnTo>
                <a:lnTo>
                  <a:pt x="411" y="1049"/>
                </a:lnTo>
                <a:lnTo>
                  <a:pt x="411" y="932"/>
                </a:lnTo>
                <a:lnTo>
                  <a:pt x="118" y="932"/>
                </a:lnTo>
                <a:cubicBezTo>
                  <a:pt x="52" y="932"/>
                  <a:pt x="0" y="880"/>
                  <a:pt x="0" y="817"/>
                </a:cubicBezTo>
                <a:lnTo>
                  <a:pt x="0" y="117"/>
                </a:lnTo>
                <a:cubicBezTo>
                  <a:pt x="0" y="51"/>
                  <a:pt x="52" y="0"/>
                  <a:pt x="118" y="0"/>
                </a:cubicBezTo>
                <a:lnTo>
                  <a:pt x="1168" y="0"/>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solidFill>
                <a:schemeClr val="bg1">
                  <a:lumMod val="50000"/>
                </a:schemeClr>
              </a:solidFill>
              <a:latin typeface="PT Sans" panose="020B0503020203020204" pitchFamily="34" charset="0"/>
              <a:ea typeface="PT Sans" panose="020B0503020203020204" pitchFamily="34" charset="0"/>
            </a:endParaRPr>
          </a:p>
        </p:txBody>
      </p:sp>
      <p:sp>
        <p:nvSpPr>
          <p:cNvPr id="11" name="Freeform 6">
            <a:extLst>
              <a:ext uri="{FF2B5EF4-FFF2-40B4-BE49-F238E27FC236}">
                <a16:creationId xmlns:a16="http://schemas.microsoft.com/office/drawing/2014/main" id="{FF4F82E0-C2AE-4DB3-95D4-9196FFA2BBE0}"/>
              </a:ext>
            </a:extLst>
          </p:cNvPr>
          <p:cNvSpPr>
            <a:spLocks noChangeArrowheads="1"/>
          </p:cNvSpPr>
          <p:nvPr/>
        </p:nvSpPr>
        <p:spPr bwMode="auto">
          <a:xfrm>
            <a:off x="7059384" y="3001938"/>
            <a:ext cx="466344" cy="374904"/>
          </a:xfrm>
          <a:custGeom>
            <a:avLst/>
            <a:gdLst>
              <a:gd name="T0" fmla="*/ 350 w 1286"/>
              <a:gd name="T1" fmla="*/ 525 h 1051"/>
              <a:gd name="T2" fmla="*/ 350 w 1286"/>
              <a:gd name="T3" fmla="*/ 643 h 1051"/>
              <a:gd name="T4" fmla="*/ 235 w 1286"/>
              <a:gd name="T5" fmla="*/ 643 h 1051"/>
              <a:gd name="T6" fmla="*/ 235 w 1286"/>
              <a:gd name="T7" fmla="*/ 525 h 1051"/>
              <a:gd name="T8" fmla="*/ 350 w 1286"/>
              <a:gd name="T9" fmla="*/ 525 h 1051"/>
              <a:gd name="T10" fmla="*/ 350 w 1286"/>
              <a:gd name="T11" fmla="*/ 408 h 1051"/>
              <a:gd name="T12" fmla="*/ 235 w 1286"/>
              <a:gd name="T13" fmla="*/ 408 h 1051"/>
              <a:gd name="T14" fmla="*/ 235 w 1286"/>
              <a:gd name="T15" fmla="*/ 293 h 1051"/>
              <a:gd name="T16" fmla="*/ 350 w 1286"/>
              <a:gd name="T17" fmla="*/ 293 h 1051"/>
              <a:gd name="T18" fmla="*/ 350 w 1286"/>
              <a:gd name="T19" fmla="*/ 408 h 1051"/>
              <a:gd name="T20" fmla="*/ 1050 w 1286"/>
              <a:gd name="T21" fmla="*/ 525 h 1051"/>
              <a:gd name="T22" fmla="*/ 1050 w 1286"/>
              <a:gd name="T23" fmla="*/ 643 h 1051"/>
              <a:gd name="T24" fmla="*/ 410 w 1286"/>
              <a:gd name="T25" fmla="*/ 643 h 1051"/>
              <a:gd name="T26" fmla="*/ 410 w 1286"/>
              <a:gd name="T27" fmla="*/ 525 h 1051"/>
              <a:gd name="T28" fmla="*/ 1050 w 1286"/>
              <a:gd name="T29" fmla="*/ 525 h 1051"/>
              <a:gd name="T30" fmla="*/ 1050 w 1286"/>
              <a:gd name="T31" fmla="*/ 408 h 1051"/>
              <a:gd name="T32" fmla="*/ 410 w 1286"/>
              <a:gd name="T33" fmla="*/ 408 h 1051"/>
              <a:gd name="T34" fmla="*/ 410 w 1286"/>
              <a:gd name="T35" fmla="*/ 293 h 1051"/>
              <a:gd name="T36" fmla="*/ 1050 w 1286"/>
              <a:gd name="T37" fmla="*/ 293 h 1051"/>
              <a:gd name="T38" fmla="*/ 1050 w 1286"/>
              <a:gd name="T39" fmla="*/ 408 h 1051"/>
              <a:gd name="T40" fmla="*/ 1168 w 1286"/>
              <a:gd name="T41" fmla="*/ 818 h 1051"/>
              <a:gd name="T42" fmla="*/ 1168 w 1286"/>
              <a:gd name="T43" fmla="*/ 118 h 1051"/>
              <a:gd name="T44" fmla="*/ 118 w 1286"/>
              <a:gd name="T45" fmla="*/ 118 h 1051"/>
              <a:gd name="T46" fmla="*/ 118 w 1286"/>
              <a:gd name="T47" fmla="*/ 818 h 1051"/>
              <a:gd name="T48" fmla="*/ 1168 w 1286"/>
              <a:gd name="T49" fmla="*/ 818 h 1051"/>
              <a:gd name="T50" fmla="*/ 1285 w 1286"/>
              <a:gd name="T51" fmla="*/ 118 h 1051"/>
              <a:gd name="T52" fmla="*/ 1283 w 1286"/>
              <a:gd name="T53" fmla="*/ 818 h 1051"/>
              <a:gd name="T54" fmla="*/ 1168 w 1286"/>
              <a:gd name="T55" fmla="*/ 933 h 1051"/>
              <a:gd name="T56" fmla="*/ 875 w 1286"/>
              <a:gd name="T57" fmla="*/ 933 h 1051"/>
              <a:gd name="T58" fmla="*/ 875 w 1286"/>
              <a:gd name="T59" fmla="*/ 1050 h 1051"/>
              <a:gd name="T60" fmla="*/ 410 w 1286"/>
              <a:gd name="T61" fmla="*/ 1050 h 1051"/>
              <a:gd name="T62" fmla="*/ 410 w 1286"/>
              <a:gd name="T63" fmla="*/ 933 h 1051"/>
              <a:gd name="T64" fmla="*/ 118 w 1286"/>
              <a:gd name="T65" fmla="*/ 933 h 1051"/>
              <a:gd name="T66" fmla="*/ 0 w 1286"/>
              <a:gd name="T67" fmla="*/ 818 h 1051"/>
              <a:gd name="T68" fmla="*/ 0 w 1286"/>
              <a:gd name="T69" fmla="*/ 118 h 1051"/>
              <a:gd name="T70" fmla="*/ 118 w 1286"/>
              <a:gd name="T71" fmla="*/ 0 h 1051"/>
              <a:gd name="T72" fmla="*/ 1168 w 1286"/>
              <a:gd name="T73" fmla="*/ 0 h 1051"/>
              <a:gd name="T74" fmla="*/ 1285 w 1286"/>
              <a:gd name="T75" fmla="*/ 118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6" h="1051">
                <a:moveTo>
                  <a:pt x="350" y="525"/>
                </a:moveTo>
                <a:lnTo>
                  <a:pt x="350" y="643"/>
                </a:lnTo>
                <a:lnTo>
                  <a:pt x="235" y="643"/>
                </a:lnTo>
                <a:lnTo>
                  <a:pt x="235" y="525"/>
                </a:lnTo>
                <a:lnTo>
                  <a:pt x="350" y="525"/>
                </a:lnTo>
                <a:close/>
                <a:moveTo>
                  <a:pt x="350" y="408"/>
                </a:moveTo>
                <a:lnTo>
                  <a:pt x="235" y="408"/>
                </a:lnTo>
                <a:lnTo>
                  <a:pt x="235" y="293"/>
                </a:lnTo>
                <a:lnTo>
                  <a:pt x="350" y="293"/>
                </a:lnTo>
                <a:lnTo>
                  <a:pt x="350" y="408"/>
                </a:lnTo>
                <a:close/>
                <a:moveTo>
                  <a:pt x="1050" y="525"/>
                </a:moveTo>
                <a:lnTo>
                  <a:pt x="1050" y="643"/>
                </a:lnTo>
                <a:lnTo>
                  <a:pt x="410" y="643"/>
                </a:lnTo>
                <a:lnTo>
                  <a:pt x="410" y="525"/>
                </a:lnTo>
                <a:lnTo>
                  <a:pt x="1050" y="525"/>
                </a:lnTo>
                <a:close/>
                <a:moveTo>
                  <a:pt x="1050" y="408"/>
                </a:moveTo>
                <a:lnTo>
                  <a:pt x="410" y="408"/>
                </a:lnTo>
                <a:lnTo>
                  <a:pt x="410" y="293"/>
                </a:lnTo>
                <a:lnTo>
                  <a:pt x="1050" y="293"/>
                </a:lnTo>
                <a:lnTo>
                  <a:pt x="1050" y="408"/>
                </a:lnTo>
                <a:close/>
                <a:moveTo>
                  <a:pt x="1168" y="818"/>
                </a:moveTo>
                <a:lnTo>
                  <a:pt x="1168" y="118"/>
                </a:lnTo>
                <a:lnTo>
                  <a:pt x="118" y="118"/>
                </a:lnTo>
                <a:lnTo>
                  <a:pt x="118" y="818"/>
                </a:lnTo>
                <a:lnTo>
                  <a:pt x="1168" y="818"/>
                </a:lnTo>
                <a:close/>
                <a:moveTo>
                  <a:pt x="1285" y="118"/>
                </a:moveTo>
                <a:lnTo>
                  <a:pt x="1283" y="818"/>
                </a:lnTo>
                <a:cubicBezTo>
                  <a:pt x="1283" y="881"/>
                  <a:pt x="1231" y="933"/>
                  <a:pt x="1168" y="933"/>
                </a:cubicBezTo>
                <a:lnTo>
                  <a:pt x="875" y="933"/>
                </a:lnTo>
                <a:lnTo>
                  <a:pt x="875" y="1050"/>
                </a:lnTo>
                <a:lnTo>
                  <a:pt x="410" y="1050"/>
                </a:lnTo>
                <a:lnTo>
                  <a:pt x="410" y="933"/>
                </a:lnTo>
                <a:lnTo>
                  <a:pt x="118" y="933"/>
                </a:lnTo>
                <a:cubicBezTo>
                  <a:pt x="55" y="933"/>
                  <a:pt x="0" y="881"/>
                  <a:pt x="0" y="818"/>
                </a:cubicBezTo>
                <a:lnTo>
                  <a:pt x="0" y="118"/>
                </a:lnTo>
                <a:cubicBezTo>
                  <a:pt x="0" y="55"/>
                  <a:pt x="55" y="0"/>
                  <a:pt x="118" y="0"/>
                </a:cubicBezTo>
                <a:lnTo>
                  <a:pt x="1168" y="0"/>
                </a:lnTo>
                <a:cubicBezTo>
                  <a:pt x="1231" y="0"/>
                  <a:pt x="1285" y="55"/>
                  <a:pt x="1285" y="118"/>
                </a:cubicBezTo>
                <a:close/>
              </a:path>
            </a:pathLst>
          </a:custGeom>
          <a:solidFill>
            <a:schemeClr val="accent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solidFill>
                <a:schemeClr val="bg1">
                  <a:lumMod val="50000"/>
                </a:schemeClr>
              </a:solidFill>
              <a:latin typeface="PT Sans" panose="020B0503020203020204" pitchFamily="34" charset="0"/>
              <a:ea typeface="PT Sans" panose="020B0503020203020204" pitchFamily="34" charset="0"/>
            </a:endParaRPr>
          </a:p>
        </p:txBody>
      </p:sp>
      <p:sp>
        <p:nvSpPr>
          <p:cNvPr id="12" name="TextBox 11">
            <a:extLst>
              <a:ext uri="{FF2B5EF4-FFF2-40B4-BE49-F238E27FC236}">
                <a16:creationId xmlns:a16="http://schemas.microsoft.com/office/drawing/2014/main" id="{E4751B82-9F2F-412D-BBD7-3D125CE2F868}"/>
              </a:ext>
            </a:extLst>
          </p:cNvPr>
          <p:cNvSpPr txBox="1"/>
          <p:nvPr/>
        </p:nvSpPr>
        <p:spPr>
          <a:xfrm>
            <a:off x="7738167" y="2994434"/>
            <a:ext cx="2243555" cy="215444"/>
          </a:xfrm>
          <a:prstGeom prst="rect">
            <a:avLst/>
          </a:prstGeom>
          <a:noFill/>
        </p:spPr>
        <p:txBody>
          <a:bodyPr wrap="square" lIns="0" tIns="0" rIns="0" bIns="0" rtlCol="0">
            <a:spAutoFit/>
          </a:bodyPr>
          <a:lstStyle/>
          <a:p>
            <a:r>
              <a:rPr lang="en-US" sz="1400" b="1" dirty="0">
                <a:solidFill>
                  <a:schemeClr val="tx2">
                    <a:lumMod val="65000"/>
                    <a:lumOff val="35000"/>
                  </a:schemeClr>
                </a:solidFill>
                <a:latin typeface="PT Sans" panose="020B0503020203020204" pitchFamily="34" charset="0"/>
                <a:ea typeface="PT Sans" panose="020B0503020203020204" pitchFamily="34" charset="0"/>
                <a:cs typeface="Times Sans Serif" panose="02020603050405020304" pitchFamily="18" charset="0"/>
              </a:rPr>
              <a:t>Both Ways!</a:t>
            </a:r>
          </a:p>
        </p:txBody>
      </p:sp>
      <p:sp>
        <p:nvSpPr>
          <p:cNvPr id="13" name="7 CuadroTexto">
            <a:extLst>
              <a:ext uri="{FF2B5EF4-FFF2-40B4-BE49-F238E27FC236}">
                <a16:creationId xmlns:a16="http://schemas.microsoft.com/office/drawing/2014/main" id="{6D8BB2EE-FEE8-42D6-A579-7B8A2FC34CFF}"/>
              </a:ext>
            </a:extLst>
          </p:cNvPr>
          <p:cNvSpPr txBox="1"/>
          <p:nvPr/>
        </p:nvSpPr>
        <p:spPr>
          <a:xfrm>
            <a:off x="7738168" y="3249552"/>
            <a:ext cx="3495889" cy="365806"/>
          </a:xfrm>
          <a:prstGeom prst="rect">
            <a:avLst/>
          </a:prstGeom>
          <a:noFill/>
        </p:spPr>
        <p:txBody>
          <a:bodyPr wrap="square" lIns="0" tIns="0" rIns="0" bIns="0">
            <a:spAutoFit/>
          </a:bodyPr>
          <a:lstStyle/>
          <a:p>
            <a:pPr>
              <a:lnSpc>
                <a:spcPts val="1500"/>
              </a:lnSpc>
            </a:pPr>
            <a:r>
              <a:rPr lang="en-US" sz="1100" dirty="0">
                <a:solidFill>
                  <a:schemeClr val="bg1">
                    <a:lumMod val="50000"/>
                  </a:schemeClr>
                </a:solidFill>
                <a:latin typeface="PT Sans" panose="020B0503020203020204" pitchFamily="34" charset="0"/>
                <a:ea typeface="PT Sans" panose="020B0503020203020204" pitchFamily="34" charset="0"/>
              </a:rPr>
              <a:t>Your Dynamic table needs a bidirectional relationship to your main fact table. Without this, it will not work!</a:t>
            </a:r>
          </a:p>
        </p:txBody>
      </p:sp>
      <p:sp>
        <p:nvSpPr>
          <p:cNvPr id="14" name="TextBox 13">
            <a:extLst>
              <a:ext uri="{FF2B5EF4-FFF2-40B4-BE49-F238E27FC236}">
                <a16:creationId xmlns:a16="http://schemas.microsoft.com/office/drawing/2014/main" id="{A40E411B-34EB-4E87-BF8D-4C9C6654BCA0}"/>
              </a:ext>
            </a:extLst>
          </p:cNvPr>
          <p:cNvSpPr txBox="1"/>
          <p:nvPr/>
        </p:nvSpPr>
        <p:spPr>
          <a:xfrm>
            <a:off x="7738164" y="4022577"/>
            <a:ext cx="2243555" cy="215444"/>
          </a:xfrm>
          <a:prstGeom prst="rect">
            <a:avLst/>
          </a:prstGeom>
          <a:noFill/>
        </p:spPr>
        <p:txBody>
          <a:bodyPr wrap="square" lIns="0" tIns="0" rIns="0" bIns="0" rtlCol="0">
            <a:spAutoFit/>
          </a:bodyPr>
          <a:lstStyle/>
          <a:p>
            <a:r>
              <a:rPr lang="en-US" sz="1400" b="1" dirty="0">
                <a:solidFill>
                  <a:schemeClr val="tx2">
                    <a:lumMod val="65000"/>
                    <a:lumOff val="35000"/>
                  </a:schemeClr>
                </a:solidFill>
                <a:latin typeface="PT Sans" panose="020B0503020203020204" pitchFamily="34" charset="0"/>
                <a:ea typeface="PT Sans" panose="020B0503020203020204" pitchFamily="34" charset="0"/>
                <a:cs typeface="Times Sans Serif" panose="02020603050405020304" pitchFamily="18" charset="0"/>
              </a:rPr>
              <a:t>Slicer Table</a:t>
            </a:r>
          </a:p>
        </p:txBody>
      </p:sp>
      <p:sp>
        <p:nvSpPr>
          <p:cNvPr id="15" name="7 CuadroTexto">
            <a:extLst>
              <a:ext uri="{FF2B5EF4-FFF2-40B4-BE49-F238E27FC236}">
                <a16:creationId xmlns:a16="http://schemas.microsoft.com/office/drawing/2014/main" id="{03F0B261-6B65-43DA-9EDF-C787C977594E}"/>
              </a:ext>
            </a:extLst>
          </p:cNvPr>
          <p:cNvSpPr txBox="1"/>
          <p:nvPr/>
        </p:nvSpPr>
        <p:spPr>
          <a:xfrm>
            <a:off x="7738165" y="4277695"/>
            <a:ext cx="2853635" cy="176395"/>
          </a:xfrm>
          <a:prstGeom prst="rect">
            <a:avLst/>
          </a:prstGeom>
          <a:noFill/>
        </p:spPr>
        <p:txBody>
          <a:bodyPr wrap="square" lIns="0" tIns="0" rIns="0" bIns="0">
            <a:spAutoFit/>
          </a:bodyPr>
          <a:lstStyle/>
          <a:p>
            <a:pPr>
              <a:lnSpc>
                <a:spcPts val="1500"/>
              </a:lnSpc>
            </a:pPr>
            <a:r>
              <a:rPr lang="en-US" sz="1100" dirty="0">
                <a:solidFill>
                  <a:schemeClr val="bg1">
                    <a:lumMod val="50000"/>
                  </a:schemeClr>
                </a:solidFill>
                <a:latin typeface="PT Sans" panose="020B0503020203020204" pitchFamily="34" charset="0"/>
                <a:ea typeface="PT Sans" panose="020B0503020203020204" pitchFamily="34" charset="0"/>
              </a:rPr>
              <a:t>Single Direction slicer to your slicer table!</a:t>
            </a:r>
          </a:p>
        </p:txBody>
      </p:sp>
      <p:pic>
        <p:nvPicPr>
          <p:cNvPr id="4" name="Picture 3" descr="A close up of a piece of paper&#10;&#10;Description automatically generated">
            <a:extLst>
              <a:ext uri="{FF2B5EF4-FFF2-40B4-BE49-F238E27FC236}">
                <a16:creationId xmlns:a16="http://schemas.microsoft.com/office/drawing/2014/main" id="{6E59077F-68B4-4BF2-BF8C-77A510A63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21" y="540752"/>
            <a:ext cx="4643471" cy="5672179"/>
          </a:xfrm>
          <a:prstGeom prst="rect">
            <a:avLst/>
          </a:prstGeom>
        </p:spPr>
      </p:pic>
      <p:pic>
        <p:nvPicPr>
          <p:cNvPr id="16" name="Picture 15">
            <a:extLst>
              <a:ext uri="{FF2B5EF4-FFF2-40B4-BE49-F238E27FC236}">
                <a16:creationId xmlns:a16="http://schemas.microsoft.com/office/drawing/2014/main" id="{C1D2CD0B-4CBC-44D2-8F5E-422572118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3164" y="128809"/>
            <a:ext cx="2334896" cy="780197"/>
          </a:xfrm>
          <a:prstGeom prst="rect">
            <a:avLst/>
          </a:prstGeom>
        </p:spPr>
      </p:pic>
    </p:spTree>
    <p:extLst>
      <p:ext uri="{BB962C8B-B14F-4D97-AF65-F5344CB8AC3E}">
        <p14:creationId xmlns:p14="http://schemas.microsoft.com/office/powerpoint/2010/main" val="1515010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F5850-DA5F-4A17-8294-5358064EE04C}"/>
              </a:ext>
            </a:extLst>
          </p:cNvPr>
          <p:cNvSpPr/>
          <p:nvPr/>
        </p:nvSpPr>
        <p:spPr>
          <a:xfrm>
            <a:off x="-159" y="0"/>
            <a:ext cx="844327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F63DAC-1852-4091-AB62-4708AA8EDE24}"/>
              </a:ext>
            </a:extLst>
          </p:cNvPr>
          <p:cNvSpPr/>
          <p:nvPr/>
        </p:nvSpPr>
        <p:spPr>
          <a:xfrm>
            <a:off x="5013159" y="1158240"/>
            <a:ext cx="7048869" cy="2663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Choose a Slicer Value to Change the Column Values</a:t>
            </a:r>
          </a:p>
        </p:txBody>
      </p:sp>
      <p:sp>
        <p:nvSpPr>
          <p:cNvPr id="4" name="Rectangle 3">
            <a:extLst>
              <a:ext uri="{FF2B5EF4-FFF2-40B4-BE49-F238E27FC236}">
                <a16:creationId xmlns:a16="http://schemas.microsoft.com/office/drawing/2014/main" id="{7537336E-5B4C-43AD-902E-B9D6CF360017}"/>
              </a:ext>
            </a:extLst>
          </p:cNvPr>
          <p:cNvSpPr/>
          <p:nvPr/>
        </p:nvSpPr>
        <p:spPr>
          <a:xfrm>
            <a:off x="277656" y="380156"/>
            <a:ext cx="5259711" cy="5500389"/>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D291C41-F62A-454E-9B7D-D7689EBFF68C}"/>
              </a:ext>
            </a:extLst>
          </p:cNvPr>
          <p:cNvSpPr/>
          <p:nvPr/>
        </p:nvSpPr>
        <p:spPr>
          <a:xfrm>
            <a:off x="373062" y="5566227"/>
            <a:ext cx="3767328" cy="1792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AFF6769-0B3C-4304-8D48-4243B7741A32}"/>
              </a:ext>
            </a:extLst>
          </p:cNvPr>
          <p:cNvGrpSpPr/>
          <p:nvPr/>
        </p:nvGrpSpPr>
        <p:grpSpPr>
          <a:xfrm>
            <a:off x="328723" y="451524"/>
            <a:ext cx="5113241" cy="3761345"/>
            <a:chOff x="7315199" y="2056901"/>
            <a:chExt cx="4307963" cy="3761345"/>
          </a:xfrm>
        </p:grpSpPr>
        <p:sp>
          <p:nvSpPr>
            <p:cNvPr id="12" name="TextBox 11">
              <a:extLst>
                <a:ext uri="{FF2B5EF4-FFF2-40B4-BE49-F238E27FC236}">
                  <a16:creationId xmlns:a16="http://schemas.microsoft.com/office/drawing/2014/main" id="{BAFD3D04-1615-4A9E-ADA4-D5303CA9973C}"/>
                </a:ext>
              </a:extLst>
            </p:cNvPr>
            <p:cNvSpPr txBox="1"/>
            <p:nvPr/>
          </p:nvSpPr>
          <p:spPr>
            <a:xfrm>
              <a:off x="7315199" y="2056901"/>
              <a:ext cx="3529910" cy="472502"/>
            </a:xfrm>
            <a:prstGeom prst="rect">
              <a:avLst/>
            </a:prstGeom>
            <a:noFill/>
            <a:ln>
              <a:noFill/>
            </a:ln>
          </p:spPr>
          <p:txBody>
            <a:bodyPr wrap="square" lIns="0" tIns="0" rIns="0" bIns="0" rtlCol="0" anchor="ctr" anchorCtr="0">
              <a:spAutoFit/>
            </a:bodyPr>
            <a:lstStyle/>
            <a:p>
              <a:pPr algn="ctr">
                <a:lnSpc>
                  <a:spcPts val="4300"/>
                </a:lnSpc>
              </a:pPr>
              <a:r>
                <a:rPr lang="en-US" sz="2000" b="1" dirty="0">
                  <a:solidFill>
                    <a:schemeClr val="bg1"/>
                  </a:solidFill>
                  <a:latin typeface="Raleway Black" panose="020B0A03030101060003" pitchFamily="34" charset="0"/>
                </a:rPr>
                <a:t>The Column With Switch Example</a:t>
              </a:r>
            </a:p>
          </p:txBody>
        </p:sp>
        <p:sp>
          <p:nvSpPr>
            <p:cNvPr id="13" name="TextBox 12">
              <a:extLst>
                <a:ext uri="{FF2B5EF4-FFF2-40B4-BE49-F238E27FC236}">
                  <a16:creationId xmlns:a16="http://schemas.microsoft.com/office/drawing/2014/main" id="{275568DF-87B2-4B37-A328-8EC9AB82E686}"/>
                </a:ext>
              </a:extLst>
            </p:cNvPr>
            <p:cNvSpPr txBox="1"/>
            <p:nvPr/>
          </p:nvSpPr>
          <p:spPr>
            <a:xfrm>
              <a:off x="7352554" y="2617370"/>
              <a:ext cx="4270608" cy="3200876"/>
            </a:xfrm>
            <a:prstGeom prst="rect">
              <a:avLst/>
            </a:prstGeom>
            <a:noFill/>
          </p:spPr>
          <p:txBody>
            <a:bodyPr wrap="square" lIns="0" tIns="0" rIns="0" bIns="0" rtlCol="0">
              <a:spAutoFit/>
            </a:bodyPr>
            <a:lstStyle/>
            <a:p>
              <a:r>
                <a:rPr lang="en-US" sz="1600" dirty="0"/>
                <a:t>Dynamic Column = </a:t>
              </a:r>
            </a:p>
            <a:p>
              <a:pPr lvl="1"/>
              <a:r>
                <a:rPr lang="en-US" sz="1600" dirty="0"/>
                <a:t>SWITCH (</a:t>
              </a:r>
            </a:p>
            <a:p>
              <a:pPr lvl="1"/>
              <a:r>
                <a:rPr lang="en-US" sz="1600" dirty="0"/>
                <a:t>FIRSTNONBLANK ( 'Dynamic Slicer'[Metric Choice], 1 ),</a:t>
              </a:r>
            </a:p>
            <a:p>
              <a:pPr lvl="1"/>
              <a:r>
                <a:rPr lang="en-US" sz="1600" dirty="0"/>
                <a:t>"Product", RELATED ( 'Internet Sales'[Product Name] ),</a:t>
              </a:r>
            </a:p>
            <a:p>
              <a:pPr lvl="1"/>
              <a:r>
                <a:rPr lang="en-US" sz="1600" dirty="0"/>
                <a:t>"Promotion", RELATED ( 'Internet Sales'[Promotion Name] ),</a:t>
              </a:r>
            </a:p>
            <a:p>
              <a:pPr lvl="1"/>
              <a:r>
                <a:rPr lang="en-US" sz="1600" dirty="0"/>
                <a:t>"Promotion Category", RELATED ( 'Internet Sales'[Promotion Category] ),</a:t>
              </a:r>
            </a:p>
            <a:p>
              <a:pPr lvl="1"/>
              <a:r>
                <a:rPr lang="en-US" sz="1600" dirty="0"/>
                <a:t>"Sales Region", RELATED ( 'Internet Sales'[Sales Region] )</a:t>
              </a:r>
            </a:p>
            <a:p>
              <a:pPr lvl="1"/>
              <a:r>
                <a:rPr lang="en-US" sz="1600" dirty="0"/>
                <a:t>)</a:t>
              </a:r>
            </a:p>
          </p:txBody>
        </p:sp>
      </p:grpSp>
      <p:pic>
        <p:nvPicPr>
          <p:cNvPr id="15" name="Picture Placeholder 14">
            <a:extLst>
              <a:ext uri="{FF2B5EF4-FFF2-40B4-BE49-F238E27FC236}">
                <a16:creationId xmlns:a16="http://schemas.microsoft.com/office/drawing/2014/main" id="{3D4CA52E-9276-4E68-A4BA-CFF71C0AB124}"/>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a:stretch/>
        </p:blipFill>
        <p:spPr>
          <a:xfrm>
            <a:off x="6115706" y="1613404"/>
            <a:ext cx="4843775" cy="3341716"/>
          </a:xfrm>
        </p:spPr>
      </p:pic>
      <p:sp>
        <p:nvSpPr>
          <p:cNvPr id="10" name="Arrow: Striped Right 9">
            <a:extLst>
              <a:ext uri="{FF2B5EF4-FFF2-40B4-BE49-F238E27FC236}">
                <a16:creationId xmlns:a16="http://schemas.microsoft.com/office/drawing/2014/main" id="{8D7C54FA-91AC-416E-A705-8A1BF59D57D6}"/>
              </a:ext>
            </a:extLst>
          </p:cNvPr>
          <p:cNvSpPr/>
          <p:nvPr/>
        </p:nvSpPr>
        <p:spPr>
          <a:xfrm rot="9132324">
            <a:off x="4819433" y="413131"/>
            <a:ext cx="1340468" cy="606829"/>
          </a:xfrm>
          <a:prstGeom prst="stripedRight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0EB695B-FF17-485C-BA9C-DE1828707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5564" y="16802"/>
            <a:ext cx="2334896" cy="780197"/>
          </a:xfrm>
          <a:prstGeom prst="rect">
            <a:avLst/>
          </a:prstGeom>
        </p:spPr>
      </p:pic>
    </p:spTree>
    <p:extLst>
      <p:ext uri="{BB962C8B-B14F-4D97-AF65-F5344CB8AC3E}">
        <p14:creationId xmlns:p14="http://schemas.microsoft.com/office/powerpoint/2010/main" val="2047270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F5850-DA5F-4A17-8294-5358064EE04C}"/>
              </a:ext>
            </a:extLst>
          </p:cNvPr>
          <p:cNvSpPr/>
          <p:nvPr/>
        </p:nvSpPr>
        <p:spPr>
          <a:xfrm>
            <a:off x="-159" y="0"/>
            <a:ext cx="844327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F63DAC-1852-4091-AB62-4708AA8EDE24}"/>
              </a:ext>
            </a:extLst>
          </p:cNvPr>
          <p:cNvSpPr/>
          <p:nvPr/>
        </p:nvSpPr>
        <p:spPr>
          <a:xfrm>
            <a:off x="5290139" y="1158240"/>
            <a:ext cx="6771889" cy="2663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Change the Name of the Table based on your Slicer Selection</a:t>
            </a:r>
          </a:p>
        </p:txBody>
      </p:sp>
      <p:sp>
        <p:nvSpPr>
          <p:cNvPr id="4" name="Rectangle 3">
            <a:extLst>
              <a:ext uri="{FF2B5EF4-FFF2-40B4-BE49-F238E27FC236}">
                <a16:creationId xmlns:a16="http://schemas.microsoft.com/office/drawing/2014/main" id="{7537336E-5B4C-43AD-902E-B9D6CF360017}"/>
              </a:ext>
            </a:extLst>
          </p:cNvPr>
          <p:cNvSpPr/>
          <p:nvPr/>
        </p:nvSpPr>
        <p:spPr>
          <a:xfrm>
            <a:off x="277656" y="380156"/>
            <a:ext cx="5259711" cy="5500389"/>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D291C41-F62A-454E-9B7D-D7689EBFF68C}"/>
              </a:ext>
            </a:extLst>
          </p:cNvPr>
          <p:cNvSpPr/>
          <p:nvPr/>
        </p:nvSpPr>
        <p:spPr>
          <a:xfrm>
            <a:off x="373062" y="5566227"/>
            <a:ext cx="3767328" cy="1792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AFF6769-0B3C-4304-8D48-4243B7741A32}"/>
              </a:ext>
            </a:extLst>
          </p:cNvPr>
          <p:cNvGrpSpPr/>
          <p:nvPr/>
        </p:nvGrpSpPr>
        <p:grpSpPr>
          <a:xfrm>
            <a:off x="328723" y="451524"/>
            <a:ext cx="5113241" cy="2776460"/>
            <a:chOff x="7315199" y="2056901"/>
            <a:chExt cx="4307963" cy="2776460"/>
          </a:xfrm>
        </p:grpSpPr>
        <p:sp>
          <p:nvSpPr>
            <p:cNvPr id="12" name="TextBox 11">
              <a:extLst>
                <a:ext uri="{FF2B5EF4-FFF2-40B4-BE49-F238E27FC236}">
                  <a16:creationId xmlns:a16="http://schemas.microsoft.com/office/drawing/2014/main" id="{BAFD3D04-1615-4A9E-ADA4-D5303CA9973C}"/>
                </a:ext>
              </a:extLst>
            </p:cNvPr>
            <p:cNvSpPr txBox="1"/>
            <p:nvPr/>
          </p:nvSpPr>
          <p:spPr>
            <a:xfrm>
              <a:off x="7315199" y="2056901"/>
              <a:ext cx="3529910" cy="472502"/>
            </a:xfrm>
            <a:prstGeom prst="rect">
              <a:avLst/>
            </a:prstGeom>
            <a:noFill/>
            <a:ln>
              <a:noFill/>
            </a:ln>
          </p:spPr>
          <p:txBody>
            <a:bodyPr wrap="square" lIns="0" tIns="0" rIns="0" bIns="0" rtlCol="0" anchor="ctr" anchorCtr="0">
              <a:spAutoFit/>
            </a:bodyPr>
            <a:lstStyle/>
            <a:p>
              <a:pPr algn="ctr">
                <a:lnSpc>
                  <a:spcPts val="4300"/>
                </a:lnSpc>
              </a:pPr>
              <a:r>
                <a:rPr lang="en-US" sz="2000" b="1" dirty="0">
                  <a:solidFill>
                    <a:schemeClr val="bg1"/>
                  </a:solidFill>
                  <a:latin typeface="Raleway Black" panose="020B0A03030101060003" pitchFamily="34" charset="0"/>
                </a:rPr>
                <a:t>A Dynamic Table Name Example</a:t>
              </a:r>
            </a:p>
          </p:txBody>
        </p:sp>
        <p:sp>
          <p:nvSpPr>
            <p:cNvPr id="13" name="TextBox 12">
              <a:extLst>
                <a:ext uri="{FF2B5EF4-FFF2-40B4-BE49-F238E27FC236}">
                  <a16:creationId xmlns:a16="http://schemas.microsoft.com/office/drawing/2014/main" id="{275568DF-87B2-4B37-A328-8EC9AB82E686}"/>
                </a:ext>
              </a:extLst>
            </p:cNvPr>
            <p:cNvSpPr txBox="1"/>
            <p:nvPr/>
          </p:nvSpPr>
          <p:spPr>
            <a:xfrm>
              <a:off x="7352554" y="2617370"/>
              <a:ext cx="4270608" cy="2215991"/>
            </a:xfrm>
            <a:prstGeom prst="rect">
              <a:avLst/>
            </a:prstGeom>
            <a:noFill/>
          </p:spPr>
          <p:txBody>
            <a:bodyPr wrap="square" lIns="0" tIns="0" rIns="0" bIns="0" rtlCol="0">
              <a:spAutoFit/>
            </a:bodyPr>
            <a:lstStyle/>
            <a:p>
              <a:r>
                <a:rPr lang="en-US" sz="1600" dirty="0"/>
                <a:t>Dynamic Table Title with TopN =</a:t>
              </a:r>
              <a:br>
                <a:rPr lang="en-US" sz="1600" dirty="0"/>
              </a:br>
              <a:r>
                <a:rPr lang="en-US" sz="1600" dirty="0"/>
                <a:t>VAR CurrentCategory =</a:t>
              </a:r>
              <a:br>
                <a:rPr lang="en-US" sz="1600" dirty="0"/>
              </a:br>
              <a:r>
                <a:rPr lang="en-US" sz="1600" dirty="0"/>
                <a:t>    SELECTEDVALUE ( 'Dynamic Slicer'[Metric Choice] )</a:t>
              </a:r>
              <a:br>
                <a:rPr lang="en-US" sz="1600" dirty="0"/>
              </a:br>
              <a:r>
                <a:rPr lang="en-US" sz="1600" dirty="0"/>
                <a:t>VAR TopNNumber =</a:t>
              </a:r>
              <a:br>
                <a:rPr lang="en-US" sz="1600" dirty="0"/>
              </a:br>
              <a:r>
                <a:rPr lang="en-US" sz="1600" dirty="0"/>
                <a:t>    SELECTEDVALUE ( 'Top Records'[Top Records] )</a:t>
              </a:r>
              <a:br>
                <a:rPr lang="en-US" sz="1600" dirty="0"/>
              </a:br>
              <a:r>
                <a:rPr lang="en-US" sz="1600" dirty="0"/>
                <a:t>RETURN</a:t>
              </a:r>
              <a:br>
                <a:rPr lang="en-US" sz="1600" dirty="0"/>
              </a:br>
              <a:r>
                <a:rPr lang="en-US" sz="1600" dirty="0"/>
                <a:t>    "Top " &amp; TopNNumber &amp; " Records by Sales Amount for " &amp; CurrentCategory</a:t>
              </a:r>
            </a:p>
          </p:txBody>
        </p:sp>
      </p:grpSp>
      <p:pic>
        <p:nvPicPr>
          <p:cNvPr id="15" name="Picture Placeholder 14">
            <a:extLst>
              <a:ext uri="{FF2B5EF4-FFF2-40B4-BE49-F238E27FC236}">
                <a16:creationId xmlns:a16="http://schemas.microsoft.com/office/drawing/2014/main" id="{3D4CA52E-9276-4E68-A4BA-CFF71C0AB12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4504" t="2701" b="337"/>
          <a:stretch/>
        </p:blipFill>
        <p:spPr>
          <a:xfrm>
            <a:off x="6507851" y="3271426"/>
            <a:ext cx="4625589" cy="3218470"/>
          </a:xfrm>
        </p:spPr>
      </p:pic>
      <p:sp>
        <p:nvSpPr>
          <p:cNvPr id="10" name="Arrow: Striped Right 9">
            <a:extLst>
              <a:ext uri="{FF2B5EF4-FFF2-40B4-BE49-F238E27FC236}">
                <a16:creationId xmlns:a16="http://schemas.microsoft.com/office/drawing/2014/main" id="{8D7C54FA-91AC-416E-A705-8A1BF59D57D6}"/>
              </a:ext>
            </a:extLst>
          </p:cNvPr>
          <p:cNvSpPr/>
          <p:nvPr/>
        </p:nvSpPr>
        <p:spPr>
          <a:xfrm rot="9132324">
            <a:off x="4819433" y="413131"/>
            <a:ext cx="1340468" cy="606829"/>
          </a:xfrm>
          <a:prstGeom prst="stripedRight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86C3253-5547-4E6F-8434-ED6F2A567625}"/>
              </a:ext>
            </a:extLst>
          </p:cNvPr>
          <p:cNvSpPr txBox="1"/>
          <p:nvPr/>
        </p:nvSpPr>
        <p:spPr>
          <a:xfrm>
            <a:off x="6402866" y="1695997"/>
            <a:ext cx="6116912" cy="215444"/>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Click on the table and choose the paintbrush under Visualizations.</a:t>
            </a:r>
          </a:p>
        </p:txBody>
      </p:sp>
      <p:sp>
        <p:nvSpPr>
          <p:cNvPr id="16" name="Freeform 30">
            <a:extLst>
              <a:ext uri="{FF2B5EF4-FFF2-40B4-BE49-F238E27FC236}">
                <a16:creationId xmlns:a16="http://schemas.microsoft.com/office/drawing/2014/main" id="{D3EFD169-5F2C-4148-8858-A4368C2D0E49}"/>
              </a:ext>
            </a:extLst>
          </p:cNvPr>
          <p:cNvSpPr>
            <a:spLocks noChangeArrowheads="1"/>
          </p:cNvSpPr>
          <p:nvPr/>
        </p:nvSpPr>
        <p:spPr bwMode="auto">
          <a:xfrm>
            <a:off x="5600492" y="1695997"/>
            <a:ext cx="377825" cy="377825"/>
          </a:xfrm>
          <a:custGeom>
            <a:avLst/>
            <a:gdLst>
              <a:gd name="T0" fmla="*/ 642 w 1050"/>
              <a:gd name="T1" fmla="*/ 818 h 1051"/>
              <a:gd name="T2" fmla="*/ 642 w 1050"/>
              <a:gd name="T3" fmla="*/ 233 h 1051"/>
              <a:gd name="T4" fmla="*/ 407 w 1050"/>
              <a:gd name="T5" fmla="*/ 233 h 1051"/>
              <a:gd name="T6" fmla="*/ 407 w 1050"/>
              <a:gd name="T7" fmla="*/ 350 h 1051"/>
              <a:gd name="T8" fmla="*/ 524 w 1050"/>
              <a:gd name="T9" fmla="*/ 350 h 1051"/>
              <a:gd name="T10" fmla="*/ 524 w 1050"/>
              <a:gd name="T11" fmla="*/ 818 h 1051"/>
              <a:gd name="T12" fmla="*/ 642 w 1050"/>
              <a:gd name="T13" fmla="*/ 818 h 1051"/>
              <a:gd name="T14" fmla="*/ 931 w 1050"/>
              <a:gd name="T15" fmla="*/ 0 h 1051"/>
              <a:gd name="T16" fmla="*/ 1049 w 1050"/>
              <a:gd name="T17" fmla="*/ 118 h 1051"/>
              <a:gd name="T18" fmla="*/ 1049 w 1050"/>
              <a:gd name="T19" fmla="*/ 932 h 1051"/>
              <a:gd name="T20" fmla="*/ 931 w 1050"/>
              <a:gd name="T21" fmla="*/ 1050 h 1051"/>
              <a:gd name="T22" fmla="*/ 117 w 1050"/>
              <a:gd name="T23" fmla="*/ 1050 h 1051"/>
              <a:gd name="T24" fmla="*/ 0 w 1050"/>
              <a:gd name="T25" fmla="*/ 932 h 1051"/>
              <a:gd name="T26" fmla="*/ 0 w 1050"/>
              <a:gd name="T27" fmla="*/ 118 h 1051"/>
              <a:gd name="T28" fmla="*/ 117 w 1050"/>
              <a:gd name="T29" fmla="*/ 0 h 1051"/>
              <a:gd name="T30" fmla="*/ 931 w 1050"/>
              <a:gd name="T31"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0" h="1051">
                <a:moveTo>
                  <a:pt x="642" y="818"/>
                </a:moveTo>
                <a:lnTo>
                  <a:pt x="642" y="233"/>
                </a:lnTo>
                <a:lnTo>
                  <a:pt x="407" y="233"/>
                </a:lnTo>
                <a:lnTo>
                  <a:pt x="407" y="350"/>
                </a:lnTo>
                <a:lnTo>
                  <a:pt x="524" y="350"/>
                </a:lnTo>
                <a:lnTo>
                  <a:pt x="524" y="818"/>
                </a:lnTo>
                <a:lnTo>
                  <a:pt x="642" y="818"/>
                </a:lnTo>
                <a:close/>
                <a:moveTo>
                  <a:pt x="931" y="0"/>
                </a:moveTo>
                <a:cubicBezTo>
                  <a:pt x="994" y="0"/>
                  <a:pt x="1049" y="55"/>
                  <a:pt x="1049" y="118"/>
                </a:cubicBezTo>
                <a:lnTo>
                  <a:pt x="1049" y="932"/>
                </a:lnTo>
                <a:cubicBezTo>
                  <a:pt x="1049" y="995"/>
                  <a:pt x="994" y="1050"/>
                  <a:pt x="931" y="1050"/>
                </a:cubicBezTo>
                <a:lnTo>
                  <a:pt x="117" y="1050"/>
                </a:lnTo>
                <a:cubicBezTo>
                  <a:pt x="54" y="1050"/>
                  <a:pt x="0" y="995"/>
                  <a:pt x="0" y="932"/>
                </a:cubicBezTo>
                <a:lnTo>
                  <a:pt x="0" y="118"/>
                </a:lnTo>
                <a:cubicBezTo>
                  <a:pt x="0" y="55"/>
                  <a:pt x="54" y="0"/>
                  <a:pt x="117" y="0"/>
                </a:cubicBezTo>
                <a:lnTo>
                  <a:pt x="931" y="0"/>
                </a:lnTo>
                <a:close/>
              </a:path>
            </a:pathLst>
          </a:custGeom>
          <a:solidFill>
            <a:schemeClr val="tx2">
              <a:lumMod val="85000"/>
              <a:lumOff val="1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17" name="TextBox 16">
            <a:extLst>
              <a:ext uri="{FF2B5EF4-FFF2-40B4-BE49-F238E27FC236}">
                <a16:creationId xmlns:a16="http://schemas.microsoft.com/office/drawing/2014/main" id="{BF456A0D-F404-48FD-9BB7-E6CE6F6A2D95}"/>
              </a:ext>
            </a:extLst>
          </p:cNvPr>
          <p:cNvSpPr txBox="1"/>
          <p:nvPr/>
        </p:nvSpPr>
        <p:spPr>
          <a:xfrm>
            <a:off x="6402865" y="2240282"/>
            <a:ext cx="5659163" cy="215444"/>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Under Title, click the … </a:t>
            </a:r>
            <a:r>
              <a:rPr lang="en-US" sz="1400" b="1" dirty="0" err="1">
                <a:latin typeface="PT Sans" panose="020B0503020203020204" pitchFamily="34" charset="0"/>
                <a:ea typeface="PT Sans" panose="020B0503020203020204" pitchFamily="34" charset="0"/>
                <a:cs typeface="Times Sans Serif" panose="02020603050405020304" pitchFamily="18" charset="0"/>
              </a:rPr>
              <a:t>elipses</a:t>
            </a:r>
            <a:r>
              <a:rPr lang="en-US" sz="1400" b="1" dirty="0">
                <a:latin typeface="PT Sans" panose="020B0503020203020204" pitchFamily="34" charset="0"/>
                <a:ea typeface="PT Sans" panose="020B0503020203020204" pitchFamily="34" charset="0"/>
                <a:cs typeface="Times Sans Serif" panose="02020603050405020304" pitchFamily="18" charset="0"/>
              </a:rPr>
              <a:t> and choose conditional formatting</a:t>
            </a:r>
          </a:p>
        </p:txBody>
      </p:sp>
      <p:sp>
        <p:nvSpPr>
          <p:cNvPr id="18" name="Freeform 29">
            <a:extLst>
              <a:ext uri="{FF2B5EF4-FFF2-40B4-BE49-F238E27FC236}">
                <a16:creationId xmlns:a16="http://schemas.microsoft.com/office/drawing/2014/main" id="{9908FE83-C10E-4849-87D7-5C1387C3ACB2}"/>
              </a:ext>
            </a:extLst>
          </p:cNvPr>
          <p:cNvSpPr>
            <a:spLocks noChangeArrowheads="1"/>
          </p:cNvSpPr>
          <p:nvPr/>
        </p:nvSpPr>
        <p:spPr bwMode="auto">
          <a:xfrm>
            <a:off x="5600492" y="2240282"/>
            <a:ext cx="377825" cy="377825"/>
          </a:xfrm>
          <a:custGeom>
            <a:avLst/>
            <a:gdLst>
              <a:gd name="T0" fmla="*/ 699 w 1050"/>
              <a:gd name="T1" fmla="*/ 468 h 1051"/>
              <a:gd name="T2" fmla="*/ 699 w 1050"/>
              <a:gd name="T3" fmla="*/ 350 h 1051"/>
              <a:gd name="T4" fmla="*/ 582 w 1050"/>
              <a:gd name="T5" fmla="*/ 233 h 1051"/>
              <a:gd name="T6" fmla="*/ 350 w 1050"/>
              <a:gd name="T7" fmla="*/ 233 h 1051"/>
              <a:gd name="T8" fmla="*/ 350 w 1050"/>
              <a:gd name="T9" fmla="*/ 350 h 1051"/>
              <a:gd name="T10" fmla="*/ 582 w 1050"/>
              <a:gd name="T11" fmla="*/ 350 h 1051"/>
              <a:gd name="T12" fmla="*/ 582 w 1050"/>
              <a:gd name="T13" fmla="*/ 468 h 1051"/>
              <a:gd name="T14" fmla="*/ 467 w 1050"/>
              <a:gd name="T15" fmla="*/ 468 h 1051"/>
              <a:gd name="T16" fmla="*/ 350 w 1050"/>
              <a:gd name="T17" fmla="*/ 583 h 1051"/>
              <a:gd name="T18" fmla="*/ 350 w 1050"/>
              <a:gd name="T19" fmla="*/ 818 h 1051"/>
              <a:gd name="T20" fmla="*/ 699 w 1050"/>
              <a:gd name="T21" fmla="*/ 818 h 1051"/>
              <a:gd name="T22" fmla="*/ 699 w 1050"/>
              <a:gd name="T23" fmla="*/ 700 h 1051"/>
              <a:gd name="T24" fmla="*/ 467 w 1050"/>
              <a:gd name="T25" fmla="*/ 700 h 1051"/>
              <a:gd name="T26" fmla="*/ 467 w 1050"/>
              <a:gd name="T27" fmla="*/ 583 h 1051"/>
              <a:gd name="T28" fmla="*/ 582 w 1050"/>
              <a:gd name="T29" fmla="*/ 583 h 1051"/>
              <a:gd name="T30" fmla="*/ 699 w 1050"/>
              <a:gd name="T31" fmla="*/ 468 h 1051"/>
              <a:gd name="T32" fmla="*/ 932 w 1050"/>
              <a:gd name="T33" fmla="*/ 0 h 1051"/>
              <a:gd name="T34" fmla="*/ 1049 w 1050"/>
              <a:gd name="T35" fmla="*/ 118 h 1051"/>
              <a:gd name="T36" fmla="*/ 1049 w 1050"/>
              <a:gd name="T37" fmla="*/ 932 h 1051"/>
              <a:gd name="T38" fmla="*/ 932 w 1050"/>
              <a:gd name="T39" fmla="*/ 1050 h 1051"/>
              <a:gd name="T40" fmla="*/ 117 w 1050"/>
              <a:gd name="T41" fmla="*/ 1050 h 1051"/>
              <a:gd name="T42" fmla="*/ 0 w 1050"/>
              <a:gd name="T43" fmla="*/ 932 h 1051"/>
              <a:gd name="T44" fmla="*/ 0 w 1050"/>
              <a:gd name="T45" fmla="*/ 118 h 1051"/>
              <a:gd name="T46" fmla="*/ 117 w 1050"/>
              <a:gd name="T47" fmla="*/ 0 h 1051"/>
              <a:gd name="T48" fmla="*/ 932 w 1050"/>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0" h="1051">
                <a:moveTo>
                  <a:pt x="699" y="468"/>
                </a:moveTo>
                <a:lnTo>
                  <a:pt x="699" y="350"/>
                </a:lnTo>
                <a:cubicBezTo>
                  <a:pt x="699" y="285"/>
                  <a:pt x="645" y="233"/>
                  <a:pt x="582" y="233"/>
                </a:cubicBezTo>
                <a:lnTo>
                  <a:pt x="350" y="233"/>
                </a:lnTo>
                <a:lnTo>
                  <a:pt x="350" y="350"/>
                </a:lnTo>
                <a:lnTo>
                  <a:pt x="582" y="350"/>
                </a:lnTo>
                <a:lnTo>
                  <a:pt x="582" y="468"/>
                </a:lnTo>
                <a:lnTo>
                  <a:pt x="467" y="468"/>
                </a:lnTo>
                <a:cubicBezTo>
                  <a:pt x="404" y="468"/>
                  <a:pt x="350" y="517"/>
                  <a:pt x="350" y="583"/>
                </a:cubicBezTo>
                <a:lnTo>
                  <a:pt x="350" y="818"/>
                </a:lnTo>
                <a:lnTo>
                  <a:pt x="699" y="818"/>
                </a:lnTo>
                <a:lnTo>
                  <a:pt x="699" y="700"/>
                </a:lnTo>
                <a:lnTo>
                  <a:pt x="467" y="700"/>
                </a:lnTo>
                <a:lnTo>
                  <a:pt x="467" y="583"/>
                </a:lnTo>
                <a:lnTo>
                  <a:pt x="582" y="583"/>
                </a:lnTo>
                <a:cubicBezTo>
                  <a:pt x="645" y="583"/>
                  <a:pt x="699" y="533"/>
                  <a:pt x="699" y="468"/>
                </a:cubicBezTo>
                <a:close/>
                <a:moveTo>
                  <a:pt x="932" y="0"/>
                </a:moveTo>
                <a:cubicBezTo>
                  <a:pt x="995" y="0"/>
                  <a:pt x="1049" y="55"/>
                  <a:pt x="1049" y="118"/>
                </a:cubicBezTo>
                <a:lnTo>
                  <a:pt x="1049" y="932"/>
                </a:lnTo>
                <a:cubicBezTo>
                  <a:pt x="1049" y="995"/>
                  <a:pt x="995" y="1050"/>
                  <a:pt x="932" y="1050"/>
                </a:cubicBezTo>
                <a:lnTo>
                  <a:pt x="117" y="1050"/>
                </a:lnTo>
                <a:cubicBezTo>
                  <a:pt x="54" y="1050"/>
                  <a:pt x="0" y="995"/>
                  <a:pt x="0" y="932"/>
                </a:cubicBezTo>
                <a:lnTo>
                  <a:pt x="0" y="118"/>
                </a:lnTo>
                <a:cubicBezTo>
                  <a:pt x="0" y="55"/>
                  <a:pt x="54" y="0"/>
                  <a:pt x="117" y="0"/>
                </a:cubicBezTo>
                <a:lnTo>
                  <a:pt x="932" y="0"/>
                </a:lnTo>
                <a:close/>
              </a:path>
            </a:pathLst>
          </a:custGeom>
          <a:solidFill>
            <a:schemeClr val="tx2">
              <a:lumMod val="85000"/>
              <a:lumOff val="1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19" name="TextBox 18">
            <a:extLst>
              <a:ext uri="{FF2B5EF4-FFF2-40B4-BE49-F238E27FC236}">
                <a16:creationId xmlns:a16="http://schemas.microsoft.com/office/drawing/2014/main" id="{3B477486-C617-4130-B10B-1739EF289F71}"/>
              </a:ext>
            </a:extLst>
          </p:cNvPr>
          <p:cNvSpPr txBox="1"/>
          <p:nvPr/>
        </p:nvSpPr>
        <p:spPr>
          <a:xfrm>
            <a:off x="6402865" y="2784567"/>
            <a:ext cx="5511479" cy="215444"/>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Under “Based on Field”, choose your table name measure.</a:t>
            </a:r>
          </a:p>
        </p:txBody>
      </p:sp>
      <p:sp>
        <p:nvSpPr>
          <p:cNvPr id="20" name="Freeform 14">
            <a:extLst>
              <a:ext uri="{FF2B5EF4-FFF2-40B4-BE49-F238E27FC236}">
                <a16:creationId xmlns:a16="http://schemas.microsoft.com/office/drawing/2014/main" id="{1A3AE3C0-9BA3-401B-92C3-B1B233C4D3B7}"/>
              </a:ext>
            </a:extLst>
          </p:cNvPr>
          <p:cNvSpPr>
            <a:spLocks noChangeArrowheads="1"/>
          </p:cNvSpPr>
          <p:nvPr/>
        </p:nvSpPr>
        <p:spPr bwMode="auto">
          <a:xfrm>
            <a:off x="5600492" y="2784567"/>
            <a:ext cx="377825" cy="377825"/>
          </a:xfrm>
          <a:custGeom>
            <a:avLst/>
            <a:gdLst>
              <a:gd name="T0" fmla="*/ 699 w 1050"/>
              <a:gd name="T1" fmla="*/ 437 h 1050"/>
              <a:gd name="T2" fmla="*/ 699 w 1050"/>
              <a:gd name="T3" fmla="*/ 350 h 1050"/>
              <a:gd name="T4" fmla="*/ 585 w 1050"/>
              <a:gd name="T5" fmla="*/ 232 h 1050"/>
              <a:gd name="T6" fmla="*/ 350 w 1050"/>
              <a:gd name="T7" fmla="*/ 232 h 1050"/>
              <a:gd name="T8" fmla="*/ 350 w 1050"/>
              <a:gd name="T9" fmla="*/ 350 h 1050"/>
              <a:gd name="T10" fmla="*/ 585 w 1050"/>
              <a:gd name="T11" fmla="*/ 350 h 1050"/>
              <a:gd name="T12" fmla="*/ 585 w 1050"/>
              <a:gd name="T13" fmla="*/ 467 h 1050"/>
              <a:gd name="T14" fmla="*/ 467 w 1050"/>
              <a:gd name="T15" fmla="*/ 467 h 1050"/>
              <a:gd name="T16" fmla="*/ 467 w 1050"/>
              <a:gd name="T17" fmla="*/ 582 h 1050"/>
              <a:gd name="T18" fmla="*/ 585 w 1050"/>
              <a:gd name="T19" fmla="*/ 582 h 1050"/>
              <a:gd name="T20" fmla="*/ 585 w 1050"/>
              <a:gd name="T21" fmla="*/ 700 h 1050"/>
              <a:gd name="T22" fmla="*/ 350 w 1050"/>
              <a:gd name="T23" fmla="*/ 700 h 1050"/>
              <a:gd name="T24" fmla="*/ 350 w 1050"/>
              <a:gd name="T25" fmla="*/ 817 h 1050"/>
              <a:gd name="T26" fmla="*/ 585 w 1050"/>
              <a:gd name="T27" fmla="*/ 817 h 1050"/>
              <a:gd name="T28" fmla="*/ 699 w 1050"/>
              <a:gd name="T29" fmla="*/ 700 h 1050"/>
              <a:gd name="T30" fmla="*/ 699 w 1050"/>
              <a:gd name="T31" fmla="*/ 612 h 1050"/>
              <a:gd name="T32" fmla="*/ 612 w 1050"/>
              <a:gd name="T33" fmla="*/ 525 h 1050"/>
              <a:gd name="T34" fmla="*/ 699 w 1050"/>
              <a:gd name="T35" fmla="*/ 437 h 1050"/>
              <a:gd name="T36" fmla="*/ 935 w 1050"/>
              <a:gd name="T37" fmla="*/ 0 h 1050"/>
              <a:gd name="T38" fmla="*/ 1049 w 1050"/>
              <a:gd name="T39" fmla="*/ 118 h 1050"/>
              <a:gd name="T40" fmla="*/ 1049 w 1050"/>
              <a:gd name="T41" fmla="*/ 932 h 1050"/>
              <a:gd name="T42" fmla="*/ 935 w 1050"/>
              <a:gd name="T43" fmla="*/ 1049 h 1050"/>
              <a:gd name="T44" fmla="*/ 117 w 1050"/>
              <a:gd name="T45" fmla="*/ 1049 h 1050"/>
              <a:gd name="T46" fmla="*/ 0 w 1050"/>
              <a:gd name="T47" fmla="*/ 932 h 1050"/>
              <a:gd name="T48" fmla="*/ 0 w 1050"/>
              <a:gd name="T49" fmla="*/ 118 h 1050"/>
              <a:gd name="T50" fmla="*/ 117 w 1050"/>
              <a:gd name="T51" fmla="*/ 0 h 1050"/>
              <a:gd name="T52" fmla="*/ 935 w 1050"/>
              <a:gd name="T53"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0" h="1050">
                <a:moveTo>
                  <a:pt x="699" y="437"/>
                </a:moveTo>
                <a:lnTo>
                  <a:pt x="699" y="350"/>
                </a:lnTo>
                <a:cubicBezTo>
                  <a:pt x="699" y="284"/>
                  <a:pt x="648" y="232"/>
                  <a:pt x="585" y="232"/>
                </a:cubicBezTo>
                <a:lnTo>
                  <a:pt x="350" y="232"/>
                </a:lnTo>
                <a:lnTo>
                  <a:pt x="350" y="350"/>
                </a:lnTo>
                <a:lnTo>
                  <a:pt x="585" y="350"/>
                </a:lnTo>
                <a:lnTo>
                  <a:pt x="585" y="467"/>
                </a:lnTo>
                <a:lnTo>
                  <a:pt x="467" y="467"/>
                </a:lnTo>
                <a:lnTo>
                  <a:pt x="467" y="582"/>
                </a:lnTo>
                <a:lnTo>
                  <a:pt x="585" y="582"/>
                </a:lnTo>
                <a:lnTo>
                  <a:pt x="585" y="700"/>
                </a:lnTo>
                <a:lnTo>
                  <a:pt x="350" y="700"/>
                </a:lnTo>
                <a:lnTo>
                  <a:pt x="350" y="817"/>
                </a:lnTo>
                <a:lnTo>
                  <a:pt x="585" y="817"/>
                </a:lnTo>
                <a:cubicBezTo>
                  <a:pt x="648" y="817"/>
                  <a:pt x="699" y="765"/>
                  <a:pt x="699" y="700"/>
                </a:cubicBezTo>
                <a:lnTo>
                  <a:pt x="699" y="612"/>
                </a:lnTo>
                <a:cubicBezTo>
                  <a:pt x="699" y="563"/>
                  <a:pt x="661" y="525"/>
                  <a:pt x="612" y="525"/>
                </a:cubicBezTo>
                <a:cubicBezTo>
                  <a:pt x="661" y="525"/>
                  <a:pt x="699" y="487"/>
                  <a:pt x="699" y="437"/>
                </a:cubicBezTo>
                <a:close/>
                <a:moveTo>
                  <a:pt x="935" y="0"/>
                </a:moveTo>
                <a:cubicBezTo>
                  <a:pt x="997" y="0"/>
                  <a:pt x="1049" y="55"/>
                  <a:pt x="1049" y="118"/>
                </a:cubicBezTo>
                <a:lnTo>
                  <a:pt x="1049" y="932"/>
                </a:lnTo>
                <a:cubicBezTo>
                  <a:pt x="1049" y="995"/>
                  <a:pt x="997" y="1049"/>
                  <a:pt x="935" y="1049"/>
                </a:cubicBezTo>
                <a:lnTo>
                  <a:pt x="117" y="1049"/>
                </a:lnTo>
                <a:cubicBezTo>
                  <a:pt x="55" y="1049"/>
                  <a:pt x="0" y="995"/>
                  <a:pt x="0" y="932"/>
                </a:cubicBezTo>
                <a:lnTo>
                  <a:pt x="0" y="118"/>
                </a:lnTo>
                <a:cubicBezTo>
                  <a:pt x="0" y="55"/>
                  <a:pt x="55" y="0"/>
                  <a:pt x="117" y="0"/>
                </a:cubicBezTo>
                <a:lnTo>
                  <a:pt x="935" y="0"/>
                </a:lnTo>
                <a:close/>
              </a:path>
            </a:pathLst>
          </a:custGeom>
          <a:solidFill>
            <a:schemeClr val="tx2">
              <a:lumMod val="85000"/>
              <a:lumOff val="1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pic>
        <p:nvPicPr>
          <p:cNvPr id="21" name="Picture 20">
            <a:extLst>
              <a:ext uri="{FF2B5EF4-FFF2-40B4-BE49-F238E27FC236}">
                <a16:creationId xmlns:a16="http://schemas.microsoft.com/office/drawing/2014/main" id="{533D8839-2CEA-495C-A1CE-20DD1A551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7132" y="49202"/>
            <a:ext cx="2334896" cy="780197"/>
          </a:xfrm>
          <a:prstGeom prst="rect">
            <a:avLst/>
          </a:prstGeom>
        </p:spPr>
      </p:pic>
    </p:spTree>
    <p:extLst>
      <p:ext uri="{BB962C8B-B14F-4D97-AF65-F5344CB8AC3E}">
        <p14:creationId xmlns:p14="http://schemas.microsoft.com/office/powerpoint/2010/main" val="181912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4FF23AC-3833-4AB5-B917-8E1D17903F6F}"/>
              </a:ext>
            </a:extLst>
          </p:cNvPr>
          <p:cNvSpPr/>
          <p:nvPr/>
        </p:nvSpPr>
        <p:spPr>
          <a:xfrm>
            <a:off x="0" y="0"/>
            <a:ext cx="12192000" cy="30943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Dynamic Report Page">
            <a:extLst>
              <a:ext uri="{FF2B5EF4-FFF2-40B4-BE49-F238E27FC236}">
                <a16:creationId xmlns:a16="http://schemas.microsoft.com/office/drawing/2014/main" id="{0618E347-CA36-4ED5-B70A-32099A63E9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388" y="386146"/>
            <a:ext cx="10797223" cy="6085708"/>
          </a:xfrm>
          <a:prstGeom prst="rect">
            <a:avLst/>
          </a:prstGeom>
        </p:spPr>
      </p:pic>
      <p:sp>
        <p:nvSpPr>
          <p:cNvPr id="11" name="Flowchart: Connector 10">
            <a:extLst>
              <a:ext uri="{FF2B5EF4-FFF2-40B4-BE49-F238E27FC236}">
                <a16:creationId xmlns:a16="http://schemas.microsoft.com/office/drawing/2014/main" id="{EF8875CF-C3AD-4752-97B6-398A1ABAE685}"/>
              </a:ext>
            </a:extLst>
          </p:cNvPr>
          <p:cNvSpPr/>
          <p:nvPr/>
        </p:nvSpPr>
        <p:spPr>
          <a:xfrm>
            <a:off x="7902054" y="1171539"/>
            <a:ext cx="2333769" cy="2071478"/>
          </a:xfrm>
          <a:prstGeom prst="flowChartConnector">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EB5645C8-8D9A-4A08-9472-674D7EAA3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319" y="5632136"/>
            <a:ext cx="2334896" cy="780197"/>
          </a:xfrm>
          <a:prstGeom prst="rect">
            <a:avLst/>
          </a:prstGeom>
        </p:spPr>
      </p:pic>
    </p:spTree>
    <p:extLst>
      <p:ext uri="{BB962C8B-B14F-4D97-AF65-F5344CB8AC3E}">
        <p14:creationId xmlns:p14="http://schemas.microsoft.com/office/powerpoint/2010/main" val="386568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9072EF-A1AD-4604-9AAF-0B7D5022469A}"/>
              </a:ext>
            </a:extLst>
          </p:cNvPr>
          <p:cNvSpPr/>
          <p:nvPr/>
        </p:nvSpPr>
        <p:spPr>
          <a:xfrm>
            <a:off x="0" y="540026"/>
            <a:ext cx="12192000" cy="5777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317F07F-3AAF-4CE1-9A3C-6DB17FE9DEEC}"/>
              </a:ext>
            </a:extLst>
          </p:cNvPr>
          <p:cNvSpPr txBox="1"/>
          <p:nvPr/>
        </p:nvSpPr>
        <p:spPr>
          <a:xfrm>
            <a:off x="232081" y="1552315"/>
            <a:ext cx="4335277" cy="307777"/>
          </a:xfrm>
          <a:prstGeom prst="rect">
            <a:avLst/>
          </a:prstGeom>
          <a:noFill/>
        </p:spPr>
        <p:txBody>
          <a:bodyPr wrap="square" rtlCol="0">
            <a:spAutoFit/>
          </a:bodyPr>
          <a:lstStyle/>
          <a:p>
            <a:r>
              <a:rPr lang="en-US" sz="1400" b="1" dirty="0">
                <a:solidFill>
                  <a:srgbClr val="FFC000"/>
                </a:solidFill>
              </a:rPr>
              <a:t>Senior Consultant, Pragmatic Works</a:t>
            </a:r>
          </a:p>
        </p:txBody>
      </p:sp>
      <p:sp>
        <p:nvSpPr>
          <p:cNvPr id="10" name="TextBox 9">
            <a:extLst>
              <a:ext uri="{FF2B5EF4-FFF2-40B4-BE49-F238E27FC236}">
                <a16:creationId xmlns:a16="http://schemas.microsoft.com/office/drawing/2014/main" id="{D585A460-23FE-42B0-971B-42BBD47075B3}"/>
              </a:ext>
            </a:extLst>
          </p:cNvPr>
          <p:cNvSpPr txBox="1"/>
          <p:nvPr/>
        </p:nvSpPr>
        <p:spPr>
          <a:xfrm>
            <a:off x="209072" y="1066285"/>
            <a:ext cx="4335277" cy="584775"/>
          </a:xfrm>
          <a:prstGeom prst="rect">
            <a:avLst/>
          </a:prstGeom>
          <a:noFill/>
        </p:spPr>
        <p:txBody>
          <a:bodyPr wrap="square" rtlCol="0">
            <a:spAutoFit/>
          </a:bodyPr>
          <a:lstStyle/>
          <a:p>
            <a:r>
              <a:rPr lang="en-US" sz="3200" b="1" dirty="0">
                <a:solidFill>
                  <a:schemeClr val="tx2">
                    <a:lumMod val="85000"/>
                    <a:lumOff val="15000"/>
                  </a:schemeClr>
                </a:solidFill>
                <a:latin typeface="Raleway Black" panose="020B0A03030101060003" pitchFamily="34" charset="0"/>
              </a:rPr>
              <a:t>Robin</a:t>
            </a:r>
            <a:r>
              <a:rPr lang="en-US" sz="2800" dirty="0">
                <a:solidFill>
                  <a:srgbClr val="6472C3"/>
                </a:solidFill>
              </a:rPr>
              <a:t> </a:t>
            </a:r>
            <a:r>
              <a:rPr lang="en-US" sz="3200" b="1" dirty="0">
                <a:solidFill>
                  <a:schemeClr val="tx2">
                    <a:lumMod val="85000"/>
                    <a:lumOff val="15000"/>
                  </a:schemeClr>
                </a:solidFill>
                <a:latin typeface="Raleway Black" panose="020B0A03030101060003" pitchFamily="34" charset="0"/>
              </a:rPr>
              <a:t>Abramson</a:t>
            </a:r>
          </a:p>
        </p:txBody>
      </p:sp>
      <p:sp>
        <p:nvSpPr>
          <p:cNvPr id="11" name="TextBox 10">
            <a:extLst>
              <a:ext uri="{FF2B5EF4-FFF2-40B4-BE49-F238E27FC236}">
                <a16:creationId xmlns:a16="http://schemas.microsoft.com/office/drawing/2014/main" id="{93AD8863-7F81-49BF-BCD7-52830FFD0079}"/>
              </a:ext>
            </a:extLst>
          </p:cNvPr>
          <p:cNvSpPr txBox="1"/>
          <p:nvPr/>
        </p:nvSpPr>
        <p:spPr>
          <a:xfrm>
            <a:off x="232081" y="2101534"/>
            <a:ext cx="4879524" cy="37856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t>Former PASS Board Member </a:t>
            </a:r>
          </a:p>
          <a:p>
            <a:pPr algn="l"/>
            <a:endParaRPr lang="en-US" dirty="0"/>
          </a:p>
          <a:p>
            <a:pPr algn="l"/>
            <a:r>
              <a:rPr lang="en-US" dirty="0"/>
              <a:t>Nineteen Years Experience with Data</a:t>
            </a:r>
          </a:p>
          <a:p>
            <a:pPr algn="l"/>
            <a:endParaRPr lang="en-US" dirty="0"/>
          </a:p>
          <a:p>
            <a:pPr algn="l"/>
            <a:r>
              <a:rPr lang="en-US" dirty="0"/>
              <a:t>Power BI Enthusiast – I love my job!</a:t>
            </a:r>
          </a:p>
          <a:p>
            <a:pPr algn="l"/>
            <a:endParaRPr lang="en-US" dirty="0"/>
          </a:p>
          <a:p>
            <a:pPr algn="l"/>
            <a:r>
              <a:rPr lang="en-US" dirty="0"/>
              <a:t>Resides in the Pacific Northwest – I love where I live!</a:t>
            </a:r>
          </a:p>
          <a:p>
            <a:endParaRPr lang="en-US" dirty="0"/>
          </a:p>
          <a:p>
            <a:endParaRPr lang="en-US" dirty="0"/>
          </a:p>
          <a:p>
            <a:r>
              <a:rPr lang="en-US" dirty="0"/>
              <a:t>Email: </a:t>
            </a:r>
            <a:r>
              <a:rPr lang="en-US" dirty="0">
                <a:hlinkClick r:id="rId2"/>
              </a:rPr>
              <a:t>rabramson@pragmaticworks.com</a:t>
            </a:r>
            <a:endParaRPr lang="en-US" dirty="0"/>
          </a:p>
          <a:p>
            <a:endParaRPr lang="en-US" dirty="0"/>
          </a:p>
        </p:txBody>
      </p:sp>
      <p:sp>
        <p:nvSpPr>
          <p:cNvPr id="13" name="Rectangle 12">
            <a:extLst>
              <a:ext uri="{FF2B5EF4-FFF2-40B4-BE49-F238E27FC236}">
                <a16:creationId xmlns:a16="http://schemas.microsoft.com/office/drawing/2014/main" id="{767475FC-1384-4D6A-AE7F-2D76DF398887}"/>
              </a:ext>
            </a:extLst>
          </p:cNvPr>
          <p:cNvSpPr/>
          <p:nvPr/>
        </p:nvSpPr>
        <p:spPr>
          <a:xfrm>
            <a:off x="6096000" y="540026"/>
            <a:ext cx="6119009" cy="449613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52C51F6-B454-4BB3-BD91-0DAAD4FDAC92}"/>
              </a:ext>
            </a:extLst>
          </p:cNvPr>
          <p:cNvSpPr/>
          <p:nvPr/>
        </p:nvSpPr>
        <p:spPr>
          <a:xfrm>
            <a:off x="6247626" y="540026"/>
            <a:ext cx="5967383" cy="4352246"/>
          </a:xfrm>
          <a:prstGeom prst="rect">
            <a:avLst/>
          </a:prstGeom>
          <a:blipFill dpi="0" rotWithShape="1">
            <a:blip r:embed="rId3" cstate="print">
              <a:alphaModFix amt="6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CDC58E8-42AB-4E1B-BF7F-92F33418F7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72" y="5514905"/>
            <a:ext cx="2334896" cy="780197"/>
          </a:xfrm>
          <a:prstGeom prst="rect">
            <a:avLst/>
          </a:prstGeom>
        </p:spPr>
      </p:pic>
    </p:spTree>
    <p:extLst>
      <p:ext uri="{BB962C8B-B14F-4D97-AF65-F5344CB8AC3E}">
        <p14:creationId xmlns:p14="http://schemas.microsoft.com/office/powerpoint/2010/main" val="1417588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7A33472-575C-4FE3-9880-6A6221206D66}"/>
              </a:ext>
            </a:extLst>
          </p:cNvPr>
          <p:cNvCxnSpPr>
            <a:cxnSpLocks/>
          </p:cNvCxnSpPr>
          <p:nvPr/>
        </p:nvCxnSpPr>
        <p:spPr>
          <a:xfrm>
            <a:off x="5410200" y="3837267"/>
            <a:ext cx="1371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E9AD4A8-96A4-4F36-9DFA-BAC4E5274D1A}"/>
              </a:ext>
            </a:extLst>
          </p:cNvPr>
          <p:cNvSpPr/>
          <p:nvPr/>
        </p:nvSpPr>
        <p:spPr>
          <a:xfrm>
            <a:off x="2301740" y="4764978"/>
            <a:ext cx="7441376" cy="283667"/>
          </a:xfrm>
          <a:prstGeom prst="rect">
            <a:avLst/>
          </a:prstGeom>
        </p:spPr>
        <p:txBody>
          <a:bodyPr wrap="square" lIns="0" tIns="0" rIns="0" bIns="0">
            <a:spAutoFit/>
          </a:bodyPr>
          <a:lstStyle/>
          <a:p>
            <a:pPr algn="ctr">
              <a:lnSpc>
                <a:spcPts val="1500"/>
              </a:lnSpc>
            </a:pPr>
            <a:r>
              <a:rPr lang="en-US" sz="4800" dirty="0">
                <a:solidFill>
                  <a:srgbClr val="FFCC00"/>
                </a:solidFill>
                <a:latin typeface="Segoe UI" panose="020B0502040204020203" pitchFamily="34" charset="0"/>
                <a:ea typeface="PT Sans" panose="020B0503020203020204" pitchFamily="34" charset="0"/>
                <a:cs typeface="Segoe UI" panose="020B0502040204020203" pitchFamily="34" charset="0"/>
              </a:rPr>
              <a:t>Questions?</a:t>
            </a:r>
          </a:p>
        </p:txBody>
      </p:sp>
      <p:grpSp>
        <p:nvGrpSpPr>
          <p:cNvPr id="4" name="Group 3">
            <a:extLst>
              <a:ext uri="{FF2B5EF4-FFF2-40B4-BE49-F238E27FC236}">
                <a16:creationId xmlns:a16="http://schemas.microsoft.com/office/drawing/2014/main" id="{9C96450E-47F9-4FB2-8B16-95A63A34B250}"/>
              </a:ext>
            </a:extLst>
          </p:cNvPr>
          <p:cNvGrpSpPr/>
          <p:nvPr/>
        </p:nvGrpSpPr>
        <p:grpSpPr>
          <a:xfrm>
            <a:off x="4487082" y="2278668"/>
            <a:ext cx="3070692" cy="834214"/>
            <a:chOff x="4486237" y="2531166"/>
            <a:chExt cx="3038214" cy="834214"/>
          </a:xfrm>
        </p:grpSpPr>
        <p:sp>
          <p:nvSpPr>
            <p:cNvPr id="7" name="TextBox 28">
              <a:extLst>
                <a:ext uri="{FF2B5EF4-FFF2-40B4-BE49-F238E27FC236}">
                  <a16:creationId xmlns:a16="http://schemas.microsoft.com/office/drawing/2014/main" id="{EB78DDFD-33B9-469D-B1EB-3CBCDD8BC98D}"/>
                </a:ext>
              </a:extLst>
            </p:cNvPr>
            <p:cNvSpPr txBox="1">
              <a:spLocks noChangeArrowheads="1"/>
            </p:cNvSpPr>
            <p:nvPr/>
          </p:nvSpPr>
          <p:spPr bwMode="auto">
            <a:xfrm>
              <a:off x="4486237" y="3088381"/>
              <a:ext cx="3038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chemeClr val="tx2">
                      <a:lumMod val="65000"/>
                      <a:lumOff val="35000"/>
                    </a:schemeClr>
                  </a:solidFill>
                  <a:latin typeface="PT Sans" panose="020B0503020203020204" pitchFamily="34" charset="0"/>
                  <a:ea typeface="PT Sans" panose="020B0503020203020204" pitchFamily="34" charset="0"/>
                  <a:cs typeface="Lato" panose="020F0502020204030203"/>
                </a:rPr>
                <a:t>DYNAMIC</a:t>
              </a:r>
            </a:p>
          </p:txBody>
        </p:sp>
        <p:sp>
          <p:nvSpPr>
            <p:cNvPr id="12" name="Half Frame 11">
              <a:extLst>
                <a:ext uri="{FF2B5EF4-FFF2-40B4-BE49-F238E27FC236}">
                  <a16:creationId xmlns:a16="http://schemas.microsoft.com/office/drawing/2014/main" id="{E0C745FD-0567-40F1-9903-26485F6AF3D5}"/>
                </a:ext>
              </a:extLst>
            </p:cNvPr>
            <p:cNvSpPr/>
            <p:nvPr/>
          </p:nvSpPr>
          <p:spPr>
            <a:xfrm>
              <a:off x="4875564" y="2531166"/>
              <a:ext cx="649341" cy="493498"/>
            </a:xfrm>
            <a:prstGeom prst="halfFrame">
              <a:avLst>
                <a:gd name="adj1" fmla="val 33333"/>
                <a:gd name="adj2" fmla="val 3859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grpSp>
      <p:sp>
        <p:nvSpPr>
          <p:cNvPr id="10" name="TextBox 28">
            <a:extLst>
              <a:ext uri="{FF2B5EF4-FFF2-40B4-BE49-F238E27FC236}">
                <a16:creationId xmlns:a16="http://schemas.microsoft.com/office/drawing/2014/main" id="{56305A56-E5EE-4E08-B8FB-81249ED02FC7}"/>
              </a:ext>
            </a:extLst>
          </p:cNvPr>
          <p:cNvSpPr txBox="1">
            <a:spLocks noChangeArrowheads="1"/>
          </p:cNvSpPr>
          <p:nvPr/>
        </p:nvSpPr>
        <p:spPr bwMode="auto">
          <a:xfrm>
            <a:off x="4453759" y="3212066"/>
            <a:ext cx="31373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dirty="0">
                <a:solidFill>
                  <a:srgbClr val="FFC000"/>
                </a:solidFill>
                <a:latin typeface="Segoe UI Black" panose="020B0A02040204020203" pitchFamily="34" charset="0"/>
                <a:ea typeface="Segoe UI Black" panose="020B0A02040204020203" pitchFamily="34" charset="0"/>
                <a:cs typeface="Lato" panose="020F0502020204030203"/>
              </a:rPr>
              <a:t>Power BI</a:t>
            </a:r>
          </a:p>
        </p:txBody>
      </p:sp>
      <p:sp>
        <p:nvSpPr>
          <p:cNvPr id="6" name="TextBox 5">
            <a:extLst>
              <a:ext uri="{FF2B5EF4-FFF2-40B4-BE49-F238E27FC236}">
                <a16:creationId xmlns:a16="http://schemas.microsoft.com/office/drawing/2014/main" id="{9C7BA800-7632-4373-A4A5-5C6AE49ED2B8}"/>
              </a:ext>
            </a:extLst>
          </p:cNvPr>
          <p:cNvSpPr txBox="1"/>
          <p:nvPr/>
        </p:nvSpPr>
        <p:spPr>
          <a:xfrm>
            <a:off x="451757" y="6112578"/>
            <a:ext cx="4693914" cy="646331"/>
          </a:xfrm>
          <a:prstGeom prst="rect">
            <a:avLst/>
          </a:prstGeom>
          <a:noFill/>
        </p:spPr>
        <p:txBody>
          <a:bodyPr wrap="none" rtlCol="0">
            <a:spAutoFit/>
          </a:bodyPr>
          <a:lstStyle/>
          <a:p>
            <a:r>
              <a:rPr lang="en-US" dirty="0"/>
              <a:t>Email: </a:t>
            </a:r>
            <a:r>
              <a:rPr lang="en-US" dirty="0">
                <a:hlinkClick r:id="rId2"/>
              </a:rPr>
              <a:t>rabramson@pragmaticworks.com</a:t>
            </a:r>
            <a:endParaRPr lang="en-US" dirty="0"/>
          </a:p>
          <a:p>
            <a:endParaRPr lang="en-US" dirty="0"/>
          </a:p>
        </p:txBody>
      </p:sp>
      <p:pic>
        <p:nvPicPr>
          <p:cNvPr id="11" name="Picture 10">
            <a:extLst>
              <a:ext uri="{FF2B5EF4-FFF2-40B4-BE49-F238E27FC236}">
                <a16:creationId xmlns:a16="http://schemas.microsoft.com/office/drawing/2014/main" id="{1C3FF18B-133B-48CA-A63A-FEF1F808B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6272" y="270782"/>
            <a:ext cx="2334896" cy="780197"/>
          </a:xfrm>
          <a:prstGeom prst="rect">
            <a:avLst/>
          </a:prstGeom>
        </p:spPr>
      </p:pic>
    </p:spTree>
    <p:extLst>
      <p:ext uri="{BB962C8B-B14F-4D97-AF65-F5344CB8AC3E}">
        <p14:creationId xmlns:p14="http://schemas.microsoft.com/office/powerpoint/2010/main" val="2803045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7A33472-575C-4FE3-9880-6A6221206D66}"/>
              </a:ext>
            </a:extLst>
          </p:cNvPr>
          <p:cNvCxnSpPr>
            <a:cxnSpLocks/>
          </p:cNvCxnSpPr>
          <p:nvPr/>
        </p:nvCxnSpPr>
        <p:spPr>
          <a:xfrm>
            <a:off x="5410200" y="3837267"/>
            <a:ext cx="1371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E9AD4A8-96A4-4F36-9DFA-BAC4E5274D1A}"/>
              </a:ext>
            </a:extLst>
          </p:cNvPr>
          <p:cNvSpPr/>
          <p:nvPr/>
        </p:nvSpPr>
        <p:spPr>
          <a:xfrm>
            <a:off x="2301740" y="4764978"/>
            <a:ext cx="7441376" cy="225575"/>
          </a:xfrm>
          <a:prstGeom prst="rect">
            <a:avLst/>
          </a:prstGeom>
        </p:spPr>
        <p:txBody>
          <a:bodyPr wrap="square" lIns="0" tIns="0" rIns="0" bIns="0">
            <a:spAutoFit/>
          </a:bodyPr>
          <a:lstStyle/>
          <a:p>
            <a:pPr algn="ctr">
              <a:lnSpc>
                <a:spcPts val="1500"/>
              </a:lnSpc>
            </a:pPr>
            <a:r>
              <a:rPr lang="en-US" sz="2800" dirty="0">
                <a:solidFill>
                  <a:srgbClr val="FFCC00"/>
                </a:solidFill>
                <a:latin typeface="Segoe UI" panose="020B0502040204020203" pitchFamily="34" charset="0"/>
                <a:ea typeface="PT Sans" panose="020B0503020203020204" pitchFamily="34" charset="0"/>
                <a:cs typeface="Segoe UI" panose="020B0502040204020203" pitchFamily="34" charset="0"/>
              </a:rPr>
              <a:t>Thank you!</a:t>
            </a:r>
          </a:p>
        </p:txBody>
      </p:sp>
      <p:grpSp>
        <p:nvGrpSpPr>
          <p:cNvPr id="4" name="Group 3">
            <a:extLst>
              <a:ext uri="{FF2B5EF4-FFF2-40B4-BE49-F238E27FC236}">
                <a16:creationId xmlns:a16="http://schemas.microsoft.com/office/drawing/2014/main" id="{9C96450E-47F9-4FB2-8B16-95A63A34B250}"/>
              </a:ext>
            </a:extLst>
          </p:cNvPr>
          <p:cNvGrpSpPr/>
          <p:nvPr/>
        </p:nvGrpSpPr>
        <p:grpSpPr>
          <a:xfrm>
            <a:off x="4487082" y="2278668"/>
            <a:ext cx="3070692" cy="834214"/>
            <a:chOff x="4486237" y="2531166"/>
            <a:chExt cx="3038214" cy="834214"/>
          </a:xfrm>
        </p:grpSpPr>
        <p:sp>
          <p:nvSpPr>
            <p:cNvPr id="7" name="TextBox 28">
              <a:extLst>
                <a:ext uri="{FF2B5EF4-FFF2-40B4-BE49-F238E27FC236}">
                  <a16:creationId xmlns:a16="http://schemas.microsoft.com/office/drawing/2014/main" id="{EB78DDFD-33B9-469D-B1EB-3CBCDD8BC98D}"/>
                </a:ext>
              </a:extLst>
            </p:cNvPr>
            <p:cNvSpPr txBox="1">
              <a:spLocks noChangeArrowheads="1"/>
            </p:cNvSpPr>
            <p:nvPr/>
          </p:nvSpPr>
          <p:spPr bwMode="auto">
            <a:xfrm>
              <a:off x="4486237" y="3088381"/>
              <a:ext cx="3038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chemeClr val="tx2">
                      <a:lumMod val="65000"/>
                      <a:lumOff val="35000"/>
                    </a:schemeClr>
                  </a:solidFill>
                  <a:latin typeface="PT Sans" panose="020B0503020203020204" pitchFamily="34" charset="0"/>
                  <a:ea typeface="PT Sans" panose="020B0503020203020204" pitchFamily="34" charset="0"/>
                  <a:cs typeface="Lato" panose="020F0502020204030203"/>
                </a:rPr>
                <a:t>DYNAMIC</a:t>
              </a:r>
            </a:p>
          </p:txBody>
        </p:sp>
        <p:sp>
          <p:nvSpPr>
            <p:cNvPr id="12" name="Half Frame 11">
              <a:extLst>
                <a:ext uri="{FF2B5EF4-FFF2-40B4-BE49-F238E27FC236}">
                  <a16:creationId xmlns:a16="http://schemas.microsoft.com/office/drawing/2014/main" id="{E0C745FD-0567-40F1-9903-26485F6AF3D5}"/>
                </a:ext>
              </a:extLst>
            </p:cNvPr>
            <p:cNvSpPr/>
            <p:nvPr/>
          </p:nvSpPr>
          <p:spPr>
            <a:xfrm>
              <a:off x="4875564" y="2531166"/>
              <a:ext cx="649341" cy="493498"/>
            </a:xfrm>
            <a:prstGeom prst="halfFrame">
              <a:avLst>
                <a:gd name="adj1" fmla="val 33333"/>
                <a:gd name="adj2" fmla="val 3859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grpSp>
      <p:sp>
        <p:nvSpPr>
          <p:cNvPr id="10" name="TextBox 28">
            <a:extLst>
              <a:ext uri="{FF2B5EF4-FFF2-40B4-BE49-F238E27FC236}">
                <a16:creationId xmlns:a16="http://schemas.microsoft.com/office/drawing/2014/main" id="{56305A56-E5EE-4E08-B8FB-81249ED02FC7}"/>
              </a:ext>
            </a:extLst>
          </p:cNvPr>
          <p:cNvSpPr txBox="1">
            <a:spLocks noChangeArrowheads="1"/>
          </p:cNvSpPr>
          <p:nvPr/>
        </p:nvSpPr>
        <p:spPr bwMode="auto">
          <a:xfrm>
            <a:off x="4453759" y="3212066"/>
            <a:ext cx="31373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dirty="0">
                <a:solidFill>
                  <a:srgbClr val="FFC000"/>
                </a:solidFill>
                <a:latin typeface="Segoe UI Black" panose="020B0A02040204020203" pitchFamily="34" charset="0"/>
                <a:ea typeface="Segoe UI Black" panose="020B0A02040204020203" pitchFamily="34" charset="0"/>
                <a:cs typeface="Lato" panose="020F0502020204030203"/>
              </a:rPr>
              <a:t>Power BI</a:t>
            </a:r>
          </a:p>
        </p:txBody>
      </p:sp>
      <p:sp>
        <p:nvSpPr>
          <p:cNvPr id="6" name="TextBox 5">
            <a:extLst>
              <a:ext uri="{FF2B5EF4-FFF2-40B4-BE49-F238E27FC236}">
                <a16:creationId xmlns:a16="http://schemas.microsoft.com/office/drawing/2014/main" id="{9C7BA800-7632-4373-A4A5-5C6AE49ED2B8}"/>
              </a:ext>
            </a:extLst>
          </p:cNvPr>
          <p:cNvSpPr txBox="1"/>
          <p:nvPr/>
        </p:nvSpPr>
        <p:spPr>
          <a:xfrm>
            <a:off x="451757" y="6112578"/>
            <a:ext cx="4693914" cy="369332"/>
          </a:xfrm>
          <a:prstGeom prst="rect">
            <a:avLst/>
          </a:prstGeom>
          <a:noFill/>
        </p:spPr>
        <p:txBody>
          <a:bodyPr wrap="none" rtlCol="0">
            <a:spAutoFit/>
          </a:bodyPr>
          <a:lstStyle/>
          <a:p>
            <a:r>
              <a:rPr lang="en-US" dirty="0"/>
              <a:t>Email: </a:t>
            </a:r>
            <a:r>
              <a:rPr lang="en-US" dirty="0">
                <a:hlinkClick r:id="rId2"/>
              </a:rPr>
              <a:t>rabramson@pragmaticworks.com</a:t>
            </a:r>
            <a:endParaRPr lang="en-US" dirty="0"/>
          </a:p>
        </p:txBody>
      </p:sp>
      <p:pic>
        <p:nvPicPr>
          <p:cNvPr id="11" name="Picture 10">
            <a:extLst>
              <a:ext uri="{FF2B5EF4-FFF2-40B4-BE49-F238E27FC236}">
                <a16:creationId xmlns:a16="http://schemas.microsoft.com/office/drawing/2014/main" id="{A165AE09-A6B7-4B3C-869E-44D3133B3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0641" y="176997"/>
            <a:ext cx="2334896" cy="780197"/>
          </a:xfrm>
          <a:prstGeom prst="rect">
            <a:avLst/>
          </a:prstGeom>
        </p:spPr>
      </p:pic>
    </p:spTree>
    <p:extLst>
      <p:ext uri="{BB962C8B-B14F-4D97-AF65-F5344CB8AC3E}">
        <p14:creationId xmlns:p14="http://schemas.microsoft.com/office/powerpoint/2010/main" val="33252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9072EF-A1AD-4604-9AAF-0B7D5022469A}"/>
              </a:ext>
            </a:extLst>
          </p:cNvPr>
          <p:cNvSpPr/>
          <p:nvPr/>
        </p:nvSpPr>
        <p:spPr>
          <a:xfrm>
            <a:off x="0" y="489713"/>
            <a:ext cx="12192000" cy="5777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6910331-11FB-4BD6-9809-0899085F26A8}"/>
              </a:ext>
            </a:extLst>
          </p:cNvPr>
          <p:cNvSpPr txBox="1"/>
          <p:nvPr/>
        </p:nvSpPr>
        <p:spPr>
          <a:xfrm>
            <a:off x="4072920" y="489713"/>
            <a:ext cx="3674830" cy="448841"/>
          </a:xfrm>
          <a:prstGeom prst="rect">
            <a:avLst/>
          </a:prstGeom>
          <a:noFill/>
          <a:ln>
            <a:noFill/>
          </a:ln>
        </p:spPr>
        <p:txBody>
          <a:bodyPr wrap="square" lIns="0" tIns="0" rIns="0" bIns="0" rtlCol="0" anchor="ctr" anchorCtr="0">
            <a:spAutoFit/>
          </a:bodyPr>
          <a:lstStyle/>
          <a:p>
            <a:pPr algn="ctr">
              <a:lnSpc>
                <a:spcPts val="3500"/>
              </a:lnSpc>
            </a:pPr>
            <a:r>
              <a:rPr lang="en-US" sz="3200" b="1" dirty="0">
                <a:solidFill>
                  <a:schemeClr val="tx2">
                    <a:lumMod val="85000"/>
                    <a:lumOff val="15000"/>
                  </a:schemeClr>
                </a:solidFill>
                <a:latin typeface="Raleway Black" panose="020B0A03030101060003" pitchFamily="34" charset="0"/>
              </a:rPr>
              <a:t>Dynamic Reporting</a:t>
            </a:r>
          </a:p>
        </p:txBody>
      </p:sp>
      <p:sp>
        <p:nvSpPr>
          <p:cNvPr id="16" name="TextBox 15">
            <a:extLst>
              <a:ext uri="{FF2B5EF4-FFF2-40B4-BE49-F238E27FC236}">
                <a16:creationId xmlns:a16="http://schemas.microsoft.com/office/drawing/2014/main" id="{F0DB9423-2F1D-434A-9925-6EA4C0754BBD}"/>
              </a:ext>
            </a:extLst>
          </p:cNvPr>
          <p:cNvSpPr txBox="1"/>
          <p:nvPr/>
        </p:nvSpPr>
        <p:spPr>
          <a:xfrm>
            <a:off x="4072920" y="938554"/>
            <a:ext cx="3674830" cy="184666"/>
          </a:xfrm>
          <a:prstGeom prst="rect">
            <a:avLst/>
          </a:prstGeom>
          <a:noFill/>
        </p:spPr>
        <p:txBody>
          <a:bodyPr wrap="square" lIns="0" tIns="0" rIns="0" bIns="0" rtlCol="0">
            <a:spAutoFit/>
          </a:bodyPr>
          <a:lstStyle/>
          <a:p>
            <a:pPr algn="ctr"/>
            <a:r>
              <a:rPr lang="en-US" sz="1200" dirty="0">
                <a:solidFill>
                  <a:schemeClr val="tx2">
                    <a:lumMod val="50000"/>
                    <a:lumOff val="50000"/>
                  </a:schemeClr>
                </a:solidFill>
                <a:latin typeface="Bitter" panose="00000500000000000000" pitchFamily="50" charset="0"/>
                <a:ea typeface="Roboto Slab" pitchFamily="2" charset="0"/>
                <a:cs typeface="Lato" charset="0"/>
              </a:rPr>
              <a:t>Empowering Users through Choice</a:t>
            </a:r>
          </a:p>
        </p:txBody>
      </p:sp>
      <p:sp>
        <p:nvSpPr>
          <p:cNvPr id="6" name="Speech Bubble: Rectangle 5">
            <a:extLst>
              <a:ext uri="{FF2B5EF4-FFF2-40B4-BE49-F238E27FC236}">
                <a16:creationId xmlns:a16="http://schemas.microsoft.com/office/drawing/2014/main" id="{92EDC222-7483-4185-B191-4DDA0F439614}"/>
              </a:ext>
            </a:extLst>
          </p:cNvPr>
          <p:cNvSpPr/>
          <p:nvPr/>
        </p:nvSpPr>
        <p:spPr>
          <a:xfrm>
            <a:off x="3785786" y="1271748"/>
            <a:ext cx="4620428" cy="4847385"/>
          </a:xfrm>
          <a:custGeom>
            <a:avLst/>
            <a:gdLst>
              <a:gd name="connsiteX0" fmla="*/ 0 w 3388386"/>
              <a:gd name="connsiteY0" fmla="*/ 0 h 2071278"/>
              <a:gd name="connsiteX1" fmla="*/ 564731 w 3388386"/>
              <a:gd name="connsiteY1" fmla="*/ 0 h 2071278"/>
              <a:gd name="connsiteX2" fmla="*/ 564731 w 3388386"/>
              <a:gd name="connsiteY2" fmla="*/ 0 h 2071278"/>
              <a:gd name="connsiteX3" fmla="*/ 1411828 w 3388386"/>
              <a:gd name="connsiteY3" fmla="*/ 0 h 2071278"/>
              <a:gd name="connsiteX4" fmla="*/ 3388386 w 3388386"/>
              <a:gd name="connsiteY4" fmla="*/ 0 h 2071278"/>
              <a:gd name="connsiteX5" fmla="*/ 3388386 w 3388386"/>
              <a:gd name="connsiteY5" fmla="*/ 1208246 h 2071278"/>
              <a:gd name="connsiteX6" fmla="*/ 3388386 w 3388386"/>
              <a:gd name="connsiteY6" fmla="*/ 1208246 h 2071278"/>
              <a:gd name="connsiteX7" fmla="*/ 3388386 w 3388386"/>
              <a:gd name="connsiteY7" fmla="*/ 1726065 h 2071278"/>
              <a:gd name="connsiteX8" fmla="*/ 3388386 w 3388386"/>
              <a:gd name="connsiteY8" fmla="*/ 2071278 h 2071278"/>
              <a:gd name="connsiteX9" fmla="*/ 1411828 w 3388386"/>
              <a:gd name="connsiteY9" fmla="*/ 2071278 h 2071278"/>
              <a:gd name="connsiteX10" fmla="*/ 988291 w 3388386"/>
              <a:gd name="connsiteY10" fmla="*/ 2330188 h 2071278"/>
              <a:gd name="connsiteX11" fmla="*/ 564731 w 3388386"/>
              <a:gd name="connsiteY11" fmla="*/ 2071278 h 2071278"/>
              <a:gd name="connsiteX12" fmla="*/ 0 w 3388386"/>
              <a:gd name="connsiteY12" fmla="*/ 2071278 h 2071278"/>
              <a:gd name="connsiteX13" fmla="*/ 0 w 3388386"/>
              <a:gd name="connsiteY13" fmla="*/ 1726065 h 2071278"/>
              <a:gd name="connsiteX14" fmla="*/ 0 w 3388386"/>
              <a:gd name="connsiteY14" fmla="*/ 1208246 h 2071278"/>
              <a:gd name="connsiteX15" fmla="*/ 0 w 3388386"/>
              <a:gd name="connsiteY15" fmla="*/ 1208246 h 2071278"/>
              <a:gd name="connsiteX16" fmla="*/ 0 w 3388386"/>
              <a:gd name="connsiteY16" fmla="*/ 0 h 2071278"/>
              <a:gd name="connsiteX0" fmla="*/ 0 w 3388386"/>
              <a:gd name="connsiteY0" fmla="*/ 0 h 2071278"/>
              <a:gd name="connsiteX1" fmla="*/ 564731 w 3388386"/>
              <a:gd name="connsiteY1" fmla="*/ 0 h 2071278"/>
              <a:gd name="connsiteX2" fmla="*/ 564731 w 3388386"/>
              <a:gd name="connsiteY2" fmla="*/ 0 h 2071278"/>
              <a:gd name="connsiteX3" fmla="*/ 1411828 w 3388386"/>
              <a:gd name="connsiteY3" fmla="*/ 0 h 2071278"/>
              <a:gd name="connsiteX4" fmla="*/ 3388386 w 3388386"/>
              <a:gd name="connsiteY4" fmla="*/ 0 h 2071278"/>
              <a:gd name="connsiteX5" fmla="*/ 3388386 w 3388386"/>
              <a:gd name="connsiteY5" fmla="*/ 1208246 h 2071278"/>
              <a:gd name="connsiteX6" fmla="*/ 3388386 w 3388386"/>
              <a:gd name="connsiteY6" fmla="*/ 1208246 h 2071278"/>
              <a:gd name="connsiteX7" fmla="*/ 3388386 w 3388386"/>
              <a:gd name="connsiteY7" fmla="*/ 1726065 h 2071278"/>
              <a:gd name="connsiteX8" fmla="*/ 3388386 w 3388386"/>
              <a:gd name="connsiteY8" fmla="*/ 2071278 h 2071278"/>
              <a:gd name="connsiteX9" fmla="*/ 1411828 w 3388386"/>
              <a:gd name="connsiteY9" fmla="*/ 2071278 h 2071278"/>
              <a:gd name="connsiteX10" fmla="*/ 564731 w 3388386"/>
              <a:gd name="connsiteY10" fmla="*/ 2071278 h 2071278"/>
              <a:gd name="connsiteX11" fmla="*/ 0 w 3388386"/>
              <a:gd name="connsiteY11" fmla="*/ 2071278 h 2071278"/>
              <a:gd name="connsiteX12" fmla="*/ 0 w 3388386"/>
              <a:gd name="connsiteY12" fmla="*/ 1726065 h 2071278"/>
              <a:gd name="connsiteX13" fmla="*/ 0 w 3388386"/>
              <a:gd name="connsiteY13" fmla="*/ 1208246 h 2071278"/>
              <a:gd name="connsiteX14" fmla="*/ 0 w 3388386"/>
              <a:gd name="connsiteY14" fmla="*/ 1208246 h 2071278"/>
              <a:gd name="connsiteX15" fmla="*/ 0 w 3388386"/>
              <a:gd name="connsiteY15" fmla="*/ 0 h 2071278"/>
              <a:gd name="connsiteX0" fmla="*/ 0 w 3388386"/>
              <a:gd name="connsiteY0" fmla="*/ 0 h 2071278"/>
              <a:gd name="connsiteX1" fmla="*/ 564731 w 3388386"/>
              <a:gd name="connsiteY1" fmla="*/ 0 h 2071278"/>
              <a:gd name="connsiteX2" fmla="*/ 564731 w 3388386"/>
              <a:gd name="connsiteY2" fmla="*/ 0 h 2071278"/>
              <a:gd name="connsiteX3" fmla="*/ 1411828 w 3388386"/>
              <a:gd name="connsiteY3" fmla="*/ 0 h 2071278"/>
              <a:gd name="connsiteX4" fmla="*/ 3388386 w 3388386"/>
              <a:gd name="connsiteY4" fmla="*/ 0 h 2071278"/>
              <a:gd name="connsiteX5" fmla="*/ 3388386 w 3388386"/>
              <a:gd name="connsiteY5" fmla="*/ 1208246 h 2071278"/>
              <a:gd name="connsiteX6" fmla="*/ 3388386 w 3388386"/>
              <a:gd name="connsiteY6" fmla="*/ 1208246 h 2071278"/>
              <a:gd name="connsiteX7" fmla="*/ 3388386 w 3388386"/>
              <a:gd name="connsiteY7" fmla="*/ 1726065 h 2071278"/>
              <a:gd name="connsiteX8" fmla="*/ 3388386 w 3388386"/>
              <a:gd name="connsiteY8" fmla="*/ 2071278 h 2071278"/>
              <a:gd name="connsiteX9" fmla="*/ 1411828 w 3388386"/>
              <a:gd name="connsiteY9" fmla="*/ 2071278 h 2071278"/>
              <a:gd name="connsiteX10" fmla="*/ 0 w 3388386"/>
              <a:gd name="connsiteY10" fmla="*/ 2071278 h 2071278"/>
              <a:gd name="connsiteX11" fmla="*/ 0 w 3388386"/>
              <a:gd name="connsiteY11" fmla="*/ 1726065 h 2071278"/>
              <a:gd name="connsiteX12" fmla="*/ 0 w 3388386"/>
              <a:gd name="connsiteY12" fmla="*/ 1208246 h 2071278"/>
              <a:gd name="connsiteX13" fmla="*/ 0 w 3388386"/>
              <a:gd name="connsiteY13" fmla="*/ 1208246 h 2071278"/>
              <a:gd name="connsiteX14" fmla="*/ 0 w 3388386"/>
              <a:gd name="connsiteY14" fmla="*/ 0 h 207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88386" h="2071278">
                <a:moveTo>
                  <a:pt x="0" y="0"/>
                </a:moveTo>
                <a:lnTo>
                  <a:pt x="564731" y="0"/>
                </a:lnTo>
                <a:lnTo>
                  <a:pt x="564731" y="0"/>
                </a:lnTo>
                <a:lnTo>
                  <a:pt x="1411828" y="0"/>
                </a:lnTo>
                <a:lnTo>
                  <a:pt x="3388386" y="0"/>
                </a:lnTo>
                <a:lnTo>
                  <a:pt x="3388386" y="1208246"/>
                </a:lnTo>
                <a:lnTo>
                  <a:pt x="3388386" y="1208246"/>
                </a:lnTo>
                <a:lnTo>
                  <a:pt x="3388386" y="1726065"/>
                </a:lnTo>
                <a:lnTo>
                  <a:pt x="3388386" y="2071278"/>
                </a:lnTo>
                <a:lnTo>
                  <a:pt x="1411828" y="2071278"/>
                </a:lnTo>
                <a:lnTo>
                  <a:pt x="0" y="2071278"/>
                </a:lnTo>
                <a:lnTo>
                  <a:pt x="0" y="1726065"/>
                </a:lnTo>
                <a:lnTo>
                  <a:pt x="0" y="1208246"/>
                </a:lnTo>
                <a:lnTo>
                  <a:pt x="0" y="1208246"/>
                </a:lnTo>
                <a:lnTo>
                  <a:pt x="0" y="0"/>
                </a:lnTo>
                <a:close/>
              </a:path>
            </a:pathLst>
          </a:custGeom>
          <a:effectLst>
            <a:softEdge rad="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bg1">
                    <a:lumMod val="50000"/>
                  </a:schemeClr>
                </a:solidFill>
                <a:latin typeface="PT Sans" panose="020B0503020203020204" pitchFamily="34" charset="0"/>
                <a:ea typeface="PT Sans" panose="020B0503020203020204" pitchFamily="34" charset="0"/>
              </a:rPr>
              <a:t>As Power BI becomes more popular, a greater number of users with varying experience are utilizing reports to find the actionable data that helps them run their business. </a:t>
            </a:r>
          </a:p>
          <a:p>
            <a:pPr algn="ctr"/>
            <a:endParaRPr lang="en-US" dirty="0"/>
          </a:p>
        </p:txBody>
      </p:sp>
      <p:pic>
        <p:nvPicPr>
          <p:cNvPr id="5" name="Picture 4">
            <a:extLst>
              <a:ext uri="{FF2B5EF4-FFF2-40B4-BE49-F238E27FC236}">
                <a16:creationId xmlns:a16="http://schemas.microsoft.com/office/drawing/2014/main" id="{DA99EB96-F413-4BC3-86DE-DF6AF2873E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0" y="0"/>
            <a:ext cx="3429000" cy="3429000"/>
          </a:xfrm>
          <a:prstGeom prst="rect">
            <a:avLst/>
          </a:prstGeom>
        </p:spPr>
      </p:pic>
      <p:pic>
        <p:nvPicPr>
          <p:cNvPr id="13" name="Picture 12">
            <a:extLst>
              <a:ext uri="{FF2B5EF4-FFF2-40B4-BE49-F238E27FC236}">
                <a16:creationId xmlns:a16="http://schemas.microsoft.com/office/drawing/2014/main" id="{6901CBAC-B9B4-437D-A5BC-3E432CD66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72" y="5514905"/>
            <a:ext cx="2334896" cy="780197"/>
          </a:xfrm>
          <a:prstGeom prst="rect">
            <a:avLst/>
          </a:prstGeom>
        </p:spPr>
      </p:pic>
    </p:spTree>
    <p:extLst>
      <p:ext uri="{BB962C8B-B14F-4D97-AF65-F5344CB8AC3E}">
        <p14:creationId xmlns:p14="http://schemas.microsoft.com/office/powerpoint/2010/main" val="214272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19949BC-F35E-424B-A7D1-BAE2D621EDD1}"/>
              </a:ext>
            </a:extLst>
          </p:cNvPr>
          <p:cNvGrpSpPr/>
          <p:nvPr/>
        </p:nvGrpSpPr>
        <p:grpSpPr>
          <a:xfrm>
            <a:off x="2557535" y="661976"/>
            <a:ext cx="6693599" cy="1359185"/>
            <a:chOff x="2557535" y="762648"/>
            <a:chExt cx="6693599" cy="1359185"/>
          </a:xfrm>
        </p:grpSpPr>
        <p:sp>
          <p:nvSpPr>
            <p:cNvPr id="26" name="Rectangle 25">
              <a:extLst>
                <a:ext uri="{FF2B5EF4-FFF2-40B4-BE49-F238E27FC236}">
                  <a16:creationId xmlns:a16="http://schemas.microsoft.com/office/drawing/2014/main" id="{CBFA399C-F1FD-42F2-97CF-1C830A30A424}"/>
                </a:ext>
              </a:extLst>
            </p:cNvPr>
            <p:cNvSpPr/>
            <p:nvPr/>
          </p:nvSpPr>
          <p:spPr>
            <a:xfrm>
              <a:off x="2557535" y="1544752"/>
              <a:ext cx="6693599" cy="577081"/>
            </a:xfrm>
            <a:prstGeom prst="rect">
              <a:avLst/>
            </a:prstGeom>
          </p:spPr>
          <p:txBody>
            <a:bodyPr wrap="square" lIns="0" tIns="0" rIns="0" bIns="0">
              <a:spAutoFit/>
            </a:bodyPr>
            <a:lstStyle/>
            <a:p>
              <a:pPr algn="ctr">
                <a:lnSpc>
                  <a:spcPts val="1500"/>
                </a:lnSpc>
              </a:pPr>
              <a:r>
                <a:rPr lang="en-US" sz="1400" dirty="0">
                  <a:solidFill>
                    <a:schemeClr val="bg1">
                      <a:lumMod val="50000"/>
                    </a:schemeClr>
                  </a:solidFill>
                  <a:latin typeface="PT Sans" panose="020B0503020203020204" pitchFamily="34" charset="0"/>
                  <a:ea typeface="PT Sans" panose="020B0503020203020204" pitchFamily="34" charset="0"/>
                  <a:cs typeface="Latha" panose="020B0502040204020203" pitchFamily="34" charset="0"/>
                </a:rPr>
                <a:t>The standard for many companies in recent years has been SSRS. Switching to Power BI was a major leap forward, but many analysts and end users are still utilizing the reports in a similar manner to how they used the old reports.</a:t>
              </a:r>
              <a:endParaRPr lang="en-US" sz="1400" dirty="0">
                <a:solidFill>
                  <a:schemeClr val="bg1">
                    <a:lumMod val="50000"/>
                  </a:schemeClr>
                </a:solidFill>
                <a:latin typeface="PT Sans" panose="020B0503020203020204" pitchFamily="34" charset="0"/>
                <a:ea typeface="PT Sans" panose="020B0503020203020204" pitchFamily="34" charset="0"/>
              </a:endParaRPr>
            </a:p>
          </p:txBody>
        </p:sp>
        <p:grpSp>
          <p:nvGrpSpPr>
            <p:cNvPr id="27" name="Group 26">
              <a:extLst>
                <a:ext uri="{FF2B5EF4-FFF2-40B4-BE49-F238E27FC236}">
                  <a16:creationId xmlns:a16="http://schemas.microsoft.com/office/drawing/2014/main" id="{F6B6D84F-9313-47C0-A9D6-AEFEE7B1C89F}"/>
                </a:ext>
              </a:extLst>
            </p:cNvPr>
            <p:cNvGrpSpPr/>
            <p:nvPr/>
          </p:nvGrpSpPr>
          <p:grpSpPr>
            <a:xfrm>
              <a:off x="3767124" y="762648"/>
              <a:ext cx="4657751" cy="695062"/>
              <a:chOff x="4773452" y="1150925"/>
              <a:chExt cx="2830625" cy="695062"/>
            </a:xfrm>
          </p:grpSpPr>
          <p:sp>
            <p:nvSpPr>
              <p:cNvPr id="29" name="TextBox 28">
                <a:extLst>
                  <a:ext uri="{FF2B5EF4-FFF2-40B4-BE49-F238E27FC236}">
                    <a16:creationId xmlns:a16="http://schemas.microsoft.com/office/drawing/2014/main" id="{46DA1852-B6BA-40D4-B9E8-D7BCB77752A1}"/>
                  </a:ext>
                </a:extLst>
              </p:cNvPr>
              <p:cNvSpPr txBox="1"/>
              <p:nvPr/>
            </p:nvSpPr>
            <p:spPr>
              <a:xfrm>
                <a:off x="4773452" y="1150925"/>
                <a:ext cx="2830625" cy="448841"/>
              </a:xfrm>
              <a:prstGeom prst="rect">
                <a:avLst/>
              </a:prstGeom>
              <a:noFill/>
              <a:ln>
                <a:noFill/>
              </a:ln>
            </p:spPr>
            <p:txBody>
              <a:bodyPr wrap="square" lIns="0" tIns="0" rIns="0" bIns="0" rtlCol="0" anchor="ctr" anchorCtr="0">
                <a:spAutoFit/>
              </a:bodyPr>
              <a:lstStyle/>
              <a:p>
                <a:pPr algn="ctr">
                  <a:lnSpc>
                    <a:spcPts val="3500"/>
                  </a:lnSpc>
                </a:pPr>
                <a:r>
                  <a:rPr lang="en-US" sz="3200" b="1" dirty="0">
                    <a:solidFill>
                      <a:schemeClr val="tx2">
                        <a:lumMod val="85000"/>
                        <a:lumOff val="15000"/>
                      </a:schemeClr>
                    </a:solidFill>
                    <a:latin typeface="Raleway Black" panose="020B0A03030101060003" pitchFamily="34" charset="0"/>
                  </a:rPr>
                  <a:t>Old School</a:t>
                </a:r>
              </a:p>
            </p:txBody>
          </p:sp>
          <p:sp>
            <p:nvSpPr>
              <p:cNvPr id="30" name="TextBox 29">
                <a:extLst>
                  <a:ext uri="{FF2B5EF4-FFF2-40B4-BE49-F238E27FC236}">
                    <a16:creationId xmlns:a16="http://schemas.microsoft.com/office/drawing/2014/main" id="{89E0A6A1-09B6-44D1-918F-8040FC33463A}"/>
                  </a:ext>
                </a:extLst>
              </p:cNvPr>
              <p:cNvSpPr txBox="1"/>
              <p:nvPr/>
            </p:nvSpPr>
            <p:spPr>
              <a:xfrm>
                <a:off x="4896387" y="1599766"/>
                <a:ext cx="2584756" cy="246221"/>
              </a:xfrm>
              <a:prstGeom prst="rect">
                <a:avLst/>
              </a:prstGeom>
              <a:noFill/>
            </p:spPr>
            <p:txBody>
              <a:bodyPr wrap="square" lIns="0" tIns="0" rIns="0" bIns="0" rtlCol="0">
                <a:spAutoFit/>
              </a:bodyPr>
              <a:lstStyle/>
              <a:p>
                <a:pPr algn="ctr"/>
                <a:r>
                  <a:rPr lang="en-US" sz="1600" dirty="0">
                    <a:solidFill>
                      <a:schemeClr val="tx2">
                        <a:lumMod val="50000"/>
                        <a:lumOff val="50000"/>
                      </a:schemeClr>
                    </a:solidFill>
                    <a:latin typeface="Bitter" panose="00000500000000000000" pitchFamily="50" charset="0"/>
                    <a:ea typeface="Roboto Slab" pitchFamily="2" charset="0"/>
                    <a:cs typeface="Lato" charset="0"/>
                  </a:rPr>
                  <a:t>The Way Things Were</a:t>
                </a:r>
              </a:p>
            </p:txBody>
          </p:sp>
        </p:grpSp>
      </p:grpSp>
      <p:sp>
        <p:nvSpPr>
          <p:cNvPr id="4" name="Rectangle 3">
            <a:extLst>
              <a:ext uri="{FF2B5EF4-FFF2-40B4-BE49-F238E27FC236}">
                <a16:creationId xmlns:a16="http://schemas.microsoft.com/office/drawing/2014/main" id="{2D50C365-5A1C-4B63-8913-2FDBDB0B2EE2}"/>
              </a:ext>
            </a:extLst>
          </p:cNvPr>
          <p:cNvSpPr/>
          <p:nvPr/>
        </p:nvSpPr>
        <p:spPr>
          <a:xfrm>
            <a:off x="4605564" y="2781082"/>
            <a:ext cx="45720" cy="9409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PT Sans" panose="020B0503020203020204" pitchFamily="34" charset="0"/>
              <a:ea typeface="PT Sans" panose="020B0503020203020204" pitchFamily="34" charset="0"/>
            </a:endParaRPr>
          </a:p>
        </p:txBody>
      </p:sp>
      <p:sp>
        <p:nvSpPr>
          <p:cNvPr id="6" name="TextBox 28">
            <a:extLst>
              <a:ext uri="{FF2B5EF4-FFF2-40B4-BE49-F238E27FC236}">
                <a16:creationId xmlns:a16="http://schemas.microsoft.com/office/drawing/2014/main" id="{9C03A1CF-F6CF-4B58-AEEC-406E52810E0E}"/>
              </a:ext>
            </a:extLst>
          </p:cNvPr>
          <p:cNvSpPr txBox="1">
            <a:spLocks noChangeArrowheads="1"/>
          </p:cNvSpPr>
          <p:nvPr/>
        </p:nvSpPr>
        <p:spPr bwMode="auto">
          <a:xfrm>
            <a:off x="5108447" y="3228945"/>
            <a:ext cx="19751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b="1" dirty="0">
                <a:solidFill>
                  <a:schemeClr val="tx2">
                    <a:lumMod val="65000"/>
                    <a:lumOff val="35000"/>
                  </a:schemeClr>
                </a:solidFill>
                <a:latin typeface="PT Sans" panose="020B0503020203020204" pitchFamily="34" charset="0"/>
                <a:ea typeface="PT Sans" panose="020B0503020203020204" pitchFamily="34" charset="0"/>
                <a:cs typeface="Lato" panose="020F0502020204030203"/>
              </a:rPr>
              <a:t>What’s actionable?</a:t>
            </a:r>
          </a:p>
        </p:txBody>
      </p:sp>
      <p:sp>
        <p:nvSpPr>
          <p:cNvPr id="7" name="7 CuadroTexto">
            <a:extLst>
              <a:ext uri="{FF2B5EF4-FFF2-40B4-BE49-F238E27FC236}">
                <a16:creationId xmlns:a16="http://schemas.microsoft.com/office/drawing/2014/main" id="{0A5233D1-71B7-442C-A272-AA5B06C45CA3}"/>
              </a:ext>
            </a:extLst>
          </p:cNvPr>
          <p:cNvSpPr txBox="1">
            <a:spLocks noChangeArrowheads="1"/>
          </p:cNvSpPr>
          <p:nvPr/>
        </p:nvSpPr>
        <p:spPr bwMode="auto">
          <a:xfrm>
            <a:off x="5108447" y="3465734"/>
            <a:ext cx="1975104" cy="94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a:lnSpc>
                <a:spcPts val="1500"/>
              </a:lnSpc>
            </a:pPr>
            <a:r>
              <a:rPr lang="en-US" altLang="en-US" sz="1200" dirty="0">
                <a:solidFill>
                  <a:schemeClr val="bg1">
                    <a:lumMod val="50000"/>
                  </a:schemeClr>
                </a:solidFill>
                <a:latin typeface="PT Sans" panose="020B0503020203020204" pitchFamily="34" charset="0"/>
                <a:ea typeface="PT Sans" panose="020B0503020203020204" pitchFamily="34" charset="0"/>
              </a:rPr>
              <a:t>Old School Reports rarely provided this information.  Analysts had to download and shape the data to work for their needs.</a:t>
            </a:r>
          </a:p>
        </p:txBody>
      </p:sp>
      <p:sp>
        <p:nvSpPr>
          <p:cNvPr id="8" name="TextBox 28">
            <a:extLst>
              <a:ext uri="{FF2B5EF4-FFF2-40B4-BE49-F238E27FC236}">
                <a16:creationId xmlns:a16="http://schemas.microsoft.com/office/drawing/2014/main" id="{1615C91A-D7B3-4742-869C-36A1C61CE1D9}"/>
              </a:ext>
            </a:extLst>
          </p:cNvPr>
          <p:cNvSpPr txBox="1">
            <a:spLocks noChangeArrowheads="1"/>
          </p:cNvSpPr>
          <p:nvPr/>
        </p:nvSpPr>
        <p:spPr bwMode="auto">
          <a:xfrm>
            <a:off x="2173296" y="3228945"/>
            <a:ext cx="19751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b="1" dirty="0">
                <a:solidFill>
                  <a:schemeClr val="tx2">
                    <a:lumMod val="65000"/>
                    <a:lumOff val="35000"/>
                  </a:schemeClr>
                </a:solidFill>
                <a:latin typeface="PT Sans" panose="020B0503020203020204" pitchFamily="34" charset="0"/>
                <a:ea typeface="PT Sans" panose="020B0503020203020204" pitchFamily="34" charset="0"/>
                <a:cs typeface="Lato" panose="020F0502020204030203"/>
              </a:rPr>
              <a:t>How did I do?</a:t>
            </a:r>
          </a:p>
        </p:txBody>
      </p:sp>
      <p:sp>
        <p:nvSpPr>
          <p:cNvPr id="9" name="7 CuadroTexto">
            <a:extLst>
              <a:ext uri="{FF2B5EF4-FFF2-40B4-BE49-F238E27FC236}">
                <a16:creationId xmlns:a16="http://schemas.microsoft.com/office/drawing/2014/main" id="{3A2DAA67-3F73-4492-B31B-7395084187AB}"/>
              </a:ext>
            </a:extLst>
          </p:cNvPr>
          <p:cNvSpPr txBox="1">
            <a:spLocks noChangeArrowheads="1"/>
          </p:cNvSpPr>
          <p:nvPr/>
        </p:nvSpPr>
        <p:spPr bwMode="auto">
          <a:xfrm>
            <a:off x="2173296" y="3465734"/>
            <a:ext cx="1975104" cy="13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a:lnSpc>
                <a:spcPts val="1500"/>
              </a:lnSpc>
            </a:pPr>
            <a:r>
              <a:rPr lang="en-US" altLang="en-US" sz="1200" dirty="0">
                <a:solidFill>
                  <a:schemeClr val="bg1">
                    <a:lumMod val="50000"/>
                  </a:schemeClr>
                </a:solidFill>
                <a:latin typeface="PT Sans" panose="020B0503020203020204" pitchFamily="34" charset="0"/>
                <a:ea typeface="PT Sans" panose="020B0503020203020204" pitchFamily="34" charset="0"/>
              </a:rPr>
              <a:t>Users are looking at reports to see how they did. Old School Reports provided this information – usually in tabular form that could be downloaded for further analysis. </a:t>
            </a:r>
          </a:p>
        </p:txBody>
      </p:sp>
      <p:sp>
        <p:nvSpPr>
          <p:cNvPr id="10" name="TextBox 28">
            <a:extLst>
              <a:ext uri="{FF2B5EF4-FFF2-40B4-BE49-F238E27FC236}">
                <a16:creationId xmlns:a16="http://schemas.microsoft.com/office/drawing/2014/main" id="{735989C1-2E7A-4E0A-BAA9-E791ABB34762}"/>
              </a:ext>
            </a:extLst>
          </p:cNvPr>
          <p:cNvSpPr txBox="1">
            <a:spLocks noChangeArrowheads="1"/>
          </p:cNvSpPr>
          <p:nvPr/>
        </p:nvSpPr>
        <p:spPr bwMode="auto">
          <a:xfrm>
            <a:off x="8043598" y="3228945"/>
            <a:ext cx="19751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b="1" dirty="0">
                <a:solidFill>
                  <a:schemeClr val="tx2">
                    <a:lumMod val="65000"/>
                    <a:lumOff val="35000"/>
                  </a:schemeClr>
                </a:solidFill>
                <a:latin typeface="PT Sans" panose="020B0503020203020204" pitchFamily="34" charset="0"/>
                <a:ea typeface="PT Sans" panose="020B0503020203020204" pitchFamily="34" charset="0"/>
                <a:cs typeface="Lato" panose="020F0502020204030203"/>
              </a:rPr>
              <a:t>What’s next?</a:t>
            </a:r>
          </a:p>
        </p:txBody>
      </p:sp>
      <p:sp>
        <p:nvSpPr>
          <p:cNvPr id="11" name="7 CuadroTexto">
            <a:extLst>
              <a:ext uri="{FF2B5EF4-FFF2-40B4-BE49-F238E27FC236}">
                <a16:creationId xmlns:a16="http://schemas.microsoft.com/office/drawing/2014/main" id="{EA53FE7B-1641-444D-A665-9BA10CA946D8}"/>
              </a:ext>
            </a:extLst>
          </p:cNvPr>
          <p:cNvSpPr txBox="1">
            <a:spLocks noChangeArrowheads="1"/>
          </p:cNvSpPr>
          <p:nvPr/>
        </p:nvSpPr>
        <p:spPr bwMode="auto">
          <a:xfrm>
            <a:off x="8043598" y="3465734"/>
            <a:ext cx="1975104" cy="13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a:lnSpc>
                <a:spcPts val="1500"/>
              </a:lnSpc>
            </a:pPr>
            <a:r>
              <a:rPr lang="en-US" altLang="en-US" sz="1200" dirty="0">
                <a:solidFill>
                  <a:schemeClr val="bg1">
                    <a:lumMod val="50000"/>
                  </a:schemeClr>
                </a:solidFill>
                <a:latin typeface="PT Sans" panose="020B0503020203020204" pitchFamily="34" charset="0"/>
                <a:ea typeface="PT Sans" panose="020B0503020203020204" pitchFamily="34" charset="0"/>
              </a:rPr>
              <a:t>Old school reports might contain forecast data, but without interactive visualizations, it could be hard to absorb. Again, analysts often downloaded to Excel.</a:t>
            </a:r>
          </a:p>
        </p:txBody>
      </p:sp>
      <p:sp>
        <p:nvSpPr>
          <p:cNvPr id="12" name="Rectangle 11">
            <a:extLst>
              <a:ext uri="{FF2B5EF4-FFF2-40B4-BE49-F238E27FC236}">
                <a16:creationId xmlns:a16="http://schemas.microsoft.com/office/drawing/2014/main" id="{CB9FCE90-312A-46F6-8A08-A3EE9D75F373}"/>
              </a:ext>
            </a:extLst>
          </p:cNvPr>
          <p:cNvSpPr/>
          <p:nvPr/>
        </p:nvSpPr>
        <p:spPr>
          <a:xfrm>
            <a:off x="7540714" y="2781082"/>
            <a:ext cx="45720" cy="9409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PT Sans" panose="020B0503020203020204" pitchFamily="34" charset="0"/>
              <a:ea typeface="PT Sans" panose="020B0503020203020204" pitchFamily="34" charset="0"/>
            </a:endParaRPr>
          </a:p>
        </p:txBody>
      </p:sp>
      <p:sp>
        <p:nvSpPr>
          <p:cNvPr id="19" name="Rectangle 18">
            <a:extLst>
              <a:ext uri="{FF2B5EF4-FFF2-40B4-BE49-F238E27FC236}">
                <a16:creationId xmlns:a16="http://schemas.microsoft.com/office/drawing/2014/main" id="{A063B5BB-2C78-4F4E-A8BD-4A30BC317C39}"/>
              </a:ext>
            </a:extLst>
          </p:cNvPr>
          <p:cNvSpPr/>
          <p:nvPr/>
        </p:nvSpPr>
        <p:spPr>
          <a:xfrm>
            <a:off x="1666508" y="2781082"/>
            <a:ext cx="45720" cy="9409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PT Sans" panose="020B0503020203020204" pitchFamily="34" charset="0"/>
              <a:ea typeface="PT Sans" panose="020B0503020203020204" pitchFamily="34" charset="0"/>
            </a:endParaRPr>
          </a:p>
        </p:txBody>
      </p:sp>
      <p:sp>
        <p:nvSpPr>
          <p:cNvPr id="20" name="Rectangle 19">
            <a:extLst>
              <a:ext uri="{FF2B5EF4-FFF2-40B4-BE49-F238E27FC236}">
                <a16:creationId xmlns:a16="http://schemas.microsoft.com/office/drawing/2014/main" id="{E814FF0B-6EB4-4B4C-A316-8F98A9E8A28D}"/>
              </a:ext>
            </a:extLst>
          </p:cNvPr>
          <p:cNvSpPr/>
          <p:nvPr/>
        </p:nvSpPr>
        <p:spPr>
          <a:xfrm>
            <a:off x="10479772" y="2781082"/>
            <a:ext cx="45720" cy="9409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PT Sans" panose="020B0503020203020204" pitchFamily="34" charset="0"/>
              <a:ea typeface="PT Sans" panose="020B0503020203020204" pitchFamily="34" charset="0"/>
            </a:endParaRPr>
          </a:p>
        </p:txBody>
      </p:sp>
      <p:sp>
        <p:nvSpPr>
          <p:cNvPr id="2" name="Thought Bubble: Cloud 1">
            <a:extLst>
              <a:ext uri="{FF2B5EF4-FFF2-40B4-BE49-F238E27FC236}">
                <a16:creationId xmlns:a16="http://schemas.microsoft.com/office/drawing/2014/main" id="{FAC06994-F474-41E0-9D82-DDEC8231361D}"/>
              </a:ext>
            </a:extLst>
          </p:cNvPr>
          <p:cNvSpPr/>
          <p:nvPr/>
        </p:nvSpPr>
        <p:spPr>
          <a:xfrm>
            <a:off x="2852724" y="2494029"/>
            <a:ext cx="914400"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a:extLst>
              <a:ext uri="{FF2B5EF4-FFF2-40B4-BE49-F238E27FC236}">
                <a16:creationId xmlns:a16="http://schemas.microsoft.com/office/drawing/2014/main" id="{2C6FB3B9-AC46-421D-95FA-2BB8AFA5B67A}"/>
              </a:ext>
            </a:extLst>
          </p:cNvPr>
          <p:cNvSpPr/>
          <p:nvPr/>
        </p:nvSpPr>
        <p:spPr>
          <a:xfrm>
            <a:off x="5660323" y="2494029"/>
            <a:ext cx="771314" cy="612648"/>
          </a:xfrm>
          <a:prstGeom prst="lightningBol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893DAD84-723D-4414-8CEF-3F7BE1540225}"/>
              </a:ext>
            </a:extLst>
          </p:cNvPr>
          <p:cNvSpPr/>
          <p:nvPr/>
        </p:nvSpPr>
        <p:spPr>
          <a:xfrm>
            <a:off x="8616603" y="2486199"/>
            <a:ext cx="978408" cy="562682"/>
          </a:xfrm>
          <a:prstGeom prst="homePlat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9CBAA1C2-BEB4-478F-B352-9D863EBBF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72" y="5514905"/>
            <a:ext cx="2334896" cy="780197"/>
          </a:xfrm>
          <a:prstGeom prst="rect">
            <a:avLst/>
          </a:prstGeom>
        </p:spPr>
      </p:pic>
    </p:spTree>
    <p:extLst>
      <p:ext uri="{BB962C8B-B14F-4D97-AF65-F5344CB8AC3E}">
        <p14:creationId xmlns:p14="http://schemas.microsoft.com/office/powerpoint/2010/main" val="456066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1912F1-32D6-4810-BB58-029D0BFFC09B}"/>
              </a:ext>
            </a:extLst>
          </p:cNvPr>
          <p:cNvSpPr/>
          <p:nvPr/>
        </p:nvSpPr>
        <p:spPr>
          <a:xfrm>
            <a:off x="8132065" y="1"/>
            <a:ext cx="4059936"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F4C72A2-62FE-410F-A855-E26531E718EB}"/>
              </a:ext>
            </a:extLst>
          </p:cNvPr>
          <p:cNvSpPr/>
          <p:nvPr/>
        </p:nvSpPr>
        <p:spPr>
          <a:xfrm>
            <a:off x="4059934" y="1"/>
            <a:ext cx="4072131" cy="6857999"/>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32">
            <a:extLst>
              <a:ext uri="{FF2B5EF4-FFF2-40B4-BE49-F238E27FC236}">
                <a16:creationId xmlns:a16="http://schemas.microsoft.com/office/drawing/2014/main" id="{70657577-CB9F-498F-97A5-FB77811FA248}"/>
              </a:ext>
            </a:extLst>
          </p:cNvPr>
          <p:cNvSpPr>
            <a:spLocks noChangeArrowheads="1"/>
          </p:cNvSpPr>
          <p:nvPr/>
        </p:nvSpPr>
        <p:spPr bwMode="auto">
          <a:xfrm>
            <a:off x="5808815" y="4361065"/>
            <a:ext cx="562174" cy="625950"/>
          </a:xfrm>
          <a:custGeom>
            <a:avLst/>
            <a:gdLst>
              <a:gd name="T0" fmla="*/ 407 w 1050"/>
              <a:gd name="T1" fmla="*/ 935 h 1168"/>
              <a:gd name="T2" fmla="*/ 874 w 1050"/>
              <a:gd name="T3" fmla="*/ 468 h 1168"/>
              <a:gd name="T4" fmla="*/ 792 w 1050"/>
              <a:gd name="T5" fmla="*/ 386 h 1168"/>
              <a:gd name="T6" fmla="*/ 407 w 1050"/>
              <a:gd name="T7" fmla="*/ 768 h 1168"/>
              <a:gd name="T8" fmla="*/ 257 w 1050"/>
              <a:gd name="T9" fmla="*/ 618 h 1168"/>
              <a:gd name="T10" fmla="*/ 175 w 1050"/>
              <a:gd name="T11" fmla="*/ 700 h 1168"/>
              <a:gd name="T12" fmla="*/ 407 w 1050"/>
              <a:gd name="T13" fmla="*/ 935 h 1168"/>
              <a:gd name="T14" fmla="*/ 524 w 1050"/>
              <a:gd name="T15" fmla="*/ 118 h 1168"/>
              <a:gd name="T16" fmla="*/ 467 w 1050"/>
              <a:gd name="T17" fmla="*/ 175 h 1168"/>
              <a:gd name="T18" fmla="*/ 524 w 1050"/>
              <a:gd name="T19" fmla="*/ 235 h 1168"/>
              <a:gd name="T20" fmla="*/ 582 w 1050"/>
              <a:gd name="T21" fmla="*/ 175 h 1168"/>
              <a:gd name="T22" fmla="*/ 524 w 1050"/>
              <a:gd name="T23" fmla="*/ 118 h 1168"/>
              <a:gd name="T24" fmla="*/ 1049 w 1050"/>
              <a:gd name="T25" fmla="*/ 235 h 1168"/>
              <a:gd name="T26" fmla="*/ 1049 w 1050"/>
              <a:gd name="T27" fmla="*/ 1050 h 1168"/>
              <a:gd name="T28" fmla="*/ 932 w 1050"/>
              <a:gd name="T29" fmla="*/ 1167 h 1168"/>
              <a:gd name="T30" fmla="*/ 117 w 1050"/>
              <a:gd name="T31" fmla="*/ 1167 h 1168"/>
              <a:gd name="T32" fmla="*/ 0 w 1050"/>
              <a:gd name="T33" fmla="*/ 1050 h 1168"/>
              <a:gd name="T34" fmla="*/ 0 w 1050"/>
              <a:gd name="T35" fmla="*/ 235 h 1168"/>
              <a:gd name="T36" fmla="*/ 117 w 1050"/>
              <a:gd name="T37" fmla="*/ 118 h 1168"/>
              <a:gd name="T38" fmla="*/ 360 w 1050"/>
              <a:gd name="T39" fmla="*/ 118 h 1168"/>
              <a:gd name="T40" fmla="*/ 524 w 1050"/>
              <a:gd name="T41" fmla="*/ 0 h 1168"/>
              <a:gd name="T42" fmla="*/ 688 w 1050"/>
              <a:gd name="T43" fmla="*/ 118 h 1168"/>
              <a:gd name="T44" fmla="*/ 932 w 1050"/>
              <a:gd name="T45" fmla="*/ 118 h 1168"/>
              <a:gd name="T46" fmla="*/ 1049 w 1050"/>
              <a:gd name="T47" fmla="*/ 235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0" h="1168">
                <a:moveTo>
                  <a:pt x="407" y="935"/>
                </a:moveTo>
                <a:lnTo>
                  <a:pt x="874" y="468"/>
                </a:lnTo>
                <a:lnTo>
                  <a:pt x="792" y="386"/>
                </a:lnTo>
                <a:lnTo>
                  <a:pt x="407" y="768"/>
                </a:lnTo>
                <a:lnTo>
                  <a:pt x="257" y="618"/>
                </a:lnTo>
                <a:lnTo>
                  <a:pt x="175" y="700"/>
                </a:lnTo>
                <a:lnTo>
                  <a:pt x="407" y="935"/>
                </a:lnTo>
                <a:close/>
                <a:moveTo>
                  <a:pt x="524" y="118"/>
                </a:moveTo>
                <a:cubicBezTo>
                  <a:pt x="492" y="118"/>
                  <a:pt x="467" y="143"/>
                  <a:pt x="467" y="175"/>
                </a:cubicBezTo>
                <a:cubicBezTo>
                  <a:pt x="467" y="208"/>
                  <a:pt x="492" y="235"/>
                  <a:pt x="524" y="235"/>
                </a:cubicBezTo>
                <a:cubicBezTo>
                  <a:pt x="557" y="235"/>
                  <a:pt x="582" y="208"/>
                  <a:pt x="582" y="175"/>
                </a:cubicBezTo>
                <a:cubicBezTo>
                  <a:pt x="582" y="143"/>
                  <a:pt x="557" y="118"/>
                  <a:pt x="524" y="118"/>
                </a:cubicBezTo>
                <a:close/>
                <a:moveTo>
                  <a:pt x="1049" y="235"/>
                </a:moveTo>
                <a:lnTo>
                  <a:pt x="1049" y="1050"/>
                </a:lnTo>
                <a:cubicBezTo>
                  <a:pt x="1049" y="1113"/>
                  <a:pt x="995" y="1167"/>
                  <a:pt x="932" y="1167"/>
                </a:cubicBezTo>
                <a:lnTo>
                  <a:pt x="117" y="1167"/>
                </a:lnTo>
                <a:cubicBezTo>
                  <a:pt x="54" y="1167"/>
                  <a:pt x="0" y="1113"/>
                  <a:pt x="0" y="1050"/>
                </a:cubicBezTo>
                <a:lnTo>
                  <a:pt x="0" y="235"/>
                </a:lnTo>
                <a:cubicBezTo>
                  <a:pt x="0" y="173"/>
                  <a:pt x="54" y="118"/>
                  <a:pt x="117" y="118"/>
                </a:cubicBezTo>
                <a:lnTo>
                  <a:pt x="360" y="118"/>
                </a:lnTo>
                <a:cubicBezTo>
                  <a:pt x="385" y="50"/>
                  <a:pt x="448" y="0"/>
                  <a:pt x="524" y="0"/>
                </a:cubicBezTo>
                <a:cubicBezTo>
                  <a:pt x="601" y="0"/>
                  <a:pt x="664" y="50"/>
                  <a:pt x="688" y="118"/>
                </a:cubicBezTo>
                <a:lnTo>
                  <a:pt x="932" y="118"/>
                </a:lnTo>
                <a:cubicBezTo>
                  <a:pt x="995" y="118"/>
                  <a:pt x="1049" y="173"/>
                  <a:pt x="1049" y="235"/>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 name="Rectangle 2">
            <a:extLst>
              <a:ext uri="{FF2B5EF4-FFF2-40B4-BE49-F238E27FC236}">
                <a16:creationId xmlns:a16="http://schemas.microsoft.com/office/drawing/2014/main" id="{90AA4693-1902-4BC7-B4E0-D44C0D5B8274}"/>
              </a:ext>
            </a:extLst>
          </p:cNvPr>
          <p:cNvSpPr/>
          <p:nvPr/>
        </p:nvSpPr>
        <p:spPr>
          <a:xfrm>
            <a:off x="0" y="1"/>
            <a:ext cx="4059936"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600DCB7-4873-4667-9D4D-2D4E5BC163AC}"/>
              </a:ext>
            </a:extLst>
          </p:cNvPr>
          <p:cNvSpPr txBox="1"/>
          <p:nvPr/>
        </p:nvSpPr>
        <p:spPr>
          <a:xfrm>
            <a:off x="1115568" y="1652925"/>
            <a:ext cx="1828800" cy="492443"/>
          </a:xfrm>
          <a:prstGeom prst="rect">
            <a:avLst/>
          </a:prstGeom>
          <a:noFill/>
        </p:spPr>
        <p:txBody>
          <a:bodyPr wrap="square" lIns="0" tIns="0" rIns="0" bIns="0" rtlCol="0">
            <a:spAutoFit/>
          </a:bodyPr>
          <a:lstStyle/>
          <a:p>
            <a:pPr algn="ctr"/>
            <a:r>
              <a:rPr lang="en-US" sz="1600" b="1" dirty="0">
                <a:solidFill>
                  <a:schemeClr val="tx2">
                    <a:lumMod val="65000"/>
                    <a:lumOff val="35000"/>
                  </a:schemeClr>
                </a:solidFill>
                <a:latin typeface="Lato" panose="020F0502020204030203"/>
                <a:ea typeface="Roboto" panose="02000000000000000000" pitchFamily="2" charset="0"/>
                <a:cs typeface="Times Sans Serif" panose="02020603050405020304" pitchFamily="18" charset="0"/>
              </a:rPr>
              <a:t>Offer </a:t>
            </a:r>
            <a:br>
              <a:rPr lang="en-US" sz="1600" b="1" dirty="0">
                <a:solidFill>
                  <a:schemeClr val="tx2">
                    <a:lumMod val="65000"/>
                    <a:lumOff val="35000"/>
                  </a:schemeClr>
                </a:solidFill>
                <a:latin typeface="Lato" panose="020F0502020204030203"/>
                <a:ea typeface="Roboto" panose="02000000000000000000" pitchFamily="2" charset="0"/>
                <a:cs typeface="Times Sans Serif" panose="02020603050405020304" pitchFamily="18" charset="0"/>
              </a:rPr>
            </a:br>
            <a:r>
              <a:rPr lang="en-US" sz="1600" b="1" dirty="0">
                <a:solidFill>
                  <a:schemeClr val="tx2">
                    <a:lumMod val="65000"/>
                    <a:lumOff val="35000"/>
                  </a:schemeClr>
                </a:solidFill>
                <a:latin typeface="Lato" panose="020F0502020204030203"/>
                <a:ea typeface="Roboto" panose="02000000000000000000" pitchFamily="2" charset="0"/>
                <a:cs typeface="Times Sans Serif" panose="02020603050405020304" pitchFamily="18" charset="0"/>
              </a:rPr>
              <a:t>Categories!</a:t>
            </a:r>
          </a:p>
        </p:txBody>
      </p:sp>
      <p:sp>
        <p:nvSpPr>
          <p:cNvPr id="13" name="Rectangle 12">
            <a:extLst>
              <a:ext uri="{FF2B5EF4-FFF2-40B4-BE49-F238E27FC236}">
                <a16:creationId xmlns:a16="http://schemas.microsoft.com/office/drawing/2014/main" id="{17F3B548-272A-484E-9580-D501721C3812}"/>
              </a:ext>
            </a:extLst>
          </p:cNvPr>
          <p:cNvSpPr/>
          <p:nvPr/>
        </p:nvSpPr>
        <p:spPr>
          <a:xfrm>
            <a:off x="1847088" y="1435504"/>
            <a:ext cx="36576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131">
            <a:extLst>
              <a:ext uri="{FF2B5EF4-FFF2-40B4-BE49-F238E27FC236}">
                <a16:creationId xmlns:a16="http://schemas.microsoft.com/office/drawing/2014/main" id="{45B2FE2D-19DB-48C6-8384-AEE97A98CCC2}"/>
              </a:ext>
            </a:extLst>
          </p:cNvPr>
          <p:cNvSpPr>
            <a:spLocks noChangeArrowheads="1"/>
          </p:cNvSpPr>
          <p:nvPr/>
        </p:nvSpPr>
        <p:spPr bwMode="auto">
          <a:xfrm>
            <a:off x="1748881" y="637853"/>
            <a:ext cx="562174" cy="625950"/>
          </a:xfrm>
          <a:custGeom>
            <a:avLst/>
            <a:gdLst>
              <a:gd name="T0" fmla="*/ 817 w 1050"/>
              <a:gd name="T1" fmla="*/ 468 h 1168"/>
              <a:gd name="T2" fmla="*/ 817 w 1050"/>
              <a:gd name="T3" fmla="*/ 350 h 1168"/>
              <a:gd name="T4" fmla="*/ 232 w 1050"/>
              <a:gd name="T5" fmla="*/ 350 h 1168"/>
              <a:gd name="T6" fmla="*/ 232 w 1050"/>
              <a:gd name="T7" fmla="*/ 468 h 1168"/>
              <a:gd name="T8" fmla="*/ 817 w 1050"/>
              <a:gd name="T9" fmla="*/ 468 h 1168"/>
              <a:gd name="T10" fmla="*/ 817 w 1050"/>
              <a:gd name="T11" fmla="*/ 700 h 1168"/>
              <a:gd name="T12" fmla="*/ 817 w 1050"/>
              <a:gd name="T13" fmla="*/ 585 h 1168"/>
              <a:gd name="T14" fmla="*/ 232 w 1050"/>
              <a:gd name="T15" fmla="*/ 585 h 1168"/>
              <a:gd name="T16" fmla="*/ 232 w 1050"/>
              <a:gd name="T17" fmla="*/ 700 h 1168"/>
              <a:gd name="T18" fmla="*/ 817 w 1050"/>
              <a:gd name="T19" fmla="*/ 700 h 1168"/>
              <a:gd name="T20" fmla="*/ 642 w 1050"/>
              <a:gd name="T21" fmla="*/ 935 h 1168"/>
              <a:gd name="T22" fmla="*/ 642 w 1050"/>
              <a:gd name="T23" fmla="*/ 818 h 1168"/>
              <a:gd name="T24" fmla="*/ 232 w 1050"/>
              <a:gd name="T25" fmla="*/ 818 h 1168"/>
              <a:gd name="T26" fmla="*/ 232 w 1050"/>
              <a:gd name="T27" fmla="*/ 935 h 1168"/>
              <a:gd name="T28" fmla="*/ 642 w 1050"/>
              <a:gd name="T29" fmla="*/ 935 h 1168"/>
              <a:gd name="T30" fmla="*/ 525 w 1050"/>
              <a:gd name="T31" fmla="*/ 118 h 1168"/>
              <a:gd name="T32" fmla="*/ 467 w 1050"/>
              <a:gd name="T33" fmla="*/ 175 h 1168"/>
              <a:gd name="T34" fmla="*/ 525 w 1050"/>
              <a:gd name="T35" fmla="*/ 235 h 1168"/>
              <a:gd name="T36" fmla="*/ 582 w 1050"/>
              <a:gd name="T37" fmla="*/ 175 h 1168"/>
              <a:gd name="T38" fmla="*/ 525 w 1050"/>
              <a:gd name="T39" fmla="*/ 118 h 1168"/>
              <a:gd name="T40" fmla="*/ 1049 w 1050"/>
              <a:gd name="T41" fmla="*/ 235 h 1168"/>
              <a:gd name="T42" fmla="*/ 1049 w 1050"/>
              <a:gd name="T43" fmla="*/ 1050 h 1168"/>
              <a:gd name="T44" fmla="*/ 932 w 1050"/>
              <a:gd name="T45" fmla="*/ 1167 h 1168"/>
              <a:gd name="T46" fmla="*/ 117 w 1050"/>
              <a:gd name="T47" fmla="*/ 1167 h 1168"/>
              <a:gd name="T48" fmla="*/ 0 w 1050"/>
              <a:gd name="T49" fmla="*/ 1050 h 1168"/>
              <a:gd name="T50" fmla="*/ 0 w 1050"/>
              <a:gd name="T51" fmla="*/ 235 h 1168"/>
              <a:gd name="T52" fmla="*/ 117 w 1050"/>
              <a:gd name="T53" fmla="*/ 118 h 1168"/>
              <a:gd name="T54" fmla="*/ 361 w 1050"/>
              <a:gd name="T55" fmla="*/ 118 h 1168"/>
              <a:gd name="T56" fmla="*/ 525 w 1050"/>
              <a:gd name="T57" fmla="*/ 0 h 1168"/>
              <a:gd name="T58" fmla="*/ 689 w 1050"/>
              <a:gd name="T59" fmla="*/ 118 h 1168"/>
              <a:gd name="T60" fmla="*/ 932 w 1050"/>
              <a:gd name="T61" fmla="*/ 118 h 1168"/>
              <a:gd name="T62" fmla="*/ 1049 w 1050"/>
              <a:gd name="T63" fmla="*/ 235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0" h="1168">
                <a:moveTo>
                  <a:pt x="817" y="468"/>
                </a:moveTo>
                <a:lnTo>
                  <a:pt x="817" y="350"/>
                </a:lnTo>
                <a:lnTo>
                  <a:pt x="232" y="350"/>
                </a:lnTo>
                <a:lnTo>
                  <a:pt x="232" y="468"/>
                </a:lnTo>
                <a:lnTo>
                  <a:pt x="817" y="468"/>
                </a:lnTo>
                <a:close/>
                <a:moveTo>
                  <a:pt x="817" y="700"/>
                </a:moveTo>
                <a:lnTo>
                  <a:pt x="817" y="585"/>
                </a:lnTo>
                <a:lnTo>
                  <a:pt x="232" y="585"/>
                </a:lnTo>
                <a:lnTo>
                  <a:pt x="232" y="700"/>
                </a:lnTo>
                <a:lnTo>
                  <a:pt x="817" y="700"/>
                </a:lnTo>
                <a:close/>
                <a:moveTo>
                  <a:pt x="642" y="935"/>
                </a:moveTo>
                <a:lnTo>
                  <a:pt x="642" y="818"/>
                </a:lnTo>
                <a:lnTo>
                  <a:pt x="232" y="818"/>
                </a:lnTo>
                <a:lnTo>
                  <a:pt x="232" y="935"/>
                </a:lnTo>
                <a:lnTo>
                  <a:pt x="642" y="935"/>
                </a:lnTo>
                <a:close/>
                <a:moveTo>
                  <a:pt x="525" y="118"/>
                </a:moveTo>
                <a:cubicBezTo>
                  <a:pt x="493" y="118"/>
                  <a:pt x="467" y="143"/>
                  <a:pt x="467" y="175"/>
                </a:cubicBezTo>
                <a:cubicBezTo>
                  <a:pt x="467" y="208"/>
                  <a:pt x="493" y="235"/>
                  <a:pt x="525" y="235"/>
                </a:cubicBezTo>
                <a:cubicBezTo>
                  <a:pt x="558" y="235"/>
                  <a:pt x="582" y="208"/>
                  <a:pt x="582" y="175"/>
                </a:cubicBezTo>
                <a:cubicBezTo>
                  <a:pt x="582" y="143"/>
                  <a:pt x="558" y="118"/>
                  <a:pt x="525" y="118"/>
                </a:cubicBezTo>
                <a:close/>
                <a:moveTo>
                  <a:pt x="1049" y="235"/>
                </a:moveTo>
                <a:lnTo>
                  <a:pt x="1049" y="1050"/>
                </a:lnTo>
                <a:cubicBezTo>
                  <a:pt x="1049" y="1113"/>
                  <a:pt x="995" y="1167"/>
                  <a:pt x="932" y="1167"/>
                </a:cubicBezTo>
                <a:lnTo>
                  <a:pt x="117" y="1167"/>
                </a:lnTo>
                <a:cubicBezTo>
                  <a:pt x="55" y="1167"/>
                  <a:pt x="0" y="1113"/>
                  <a:pt x="0" y="1050"/>
                </a:cubicBezTo>
                <a:lnTo>
                  <a:pt x="0" y="235"/>
                </a:lnTo>
                <a:cubicBezTo>
                  <a:pt x="0" y="173"/>
                  <a:pt x="55" y="118"/>
                  <a:pt x="117" y="118"/>
                </a:cubicBezTo>
                <a:lnTo>
                  <a:pt x="361" y="118"/>
                </a:lnTo>
                <a:cubicBezTo>
                  <a:pt x="385" y="50"/>
                  <a:pt x="449" y="0"/>
                  <a:pt x="525" y="0"/>
                </a:cubicBezTo>
                <a:cubicBezTo>
                  <a:pt x="602" y="0"/>
                  <a:pt x="664" y="50"/>
                  <a:pt x="689" y="118"/>
                </a:cubicBezTo>
                <a:lnTo>
                  <a:pt x="932" y="118"/>
                </a:lnTo>
                <a:cubicBezTo>
                  <a:pt x="995" y="118"/>
                  <a:pt x="1049" y="173"/>
                  <a:pt x="1049" y="235"/>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solidFill>
                <a:schemeClr val="bg1"/>
              </a:solidFill>
            </a:endParaRPr>
          </a:p>
        </p:txBody>
      </p:sp>
      <p:sp>
        <p:nvSpPr>
          <p:cNvPr id="20" name="TextBox 19">
            <a:extLst>
              <a:ext uri="{FF2B5EF4-FFF2-40B4-BE49-F238E27FC236}">
                <a16:creationId xmlns:a16="http://schemas.microsoft.com/office/drawing/2014/main" id="{8C10F73F-8135-4E30-83C6-051CE85D5F34}"/>
              </a:ext>
            </a:extLst>
          </p:cNvPr>
          <p:cNvSpPr txBox="1"/>
          <p:nvPr/>
        </p:nvSpPr>
        <p:spPr>
          <a:xfrm>
            <a:off x="9247633" y="1652925"/>
            <a:ext cx="1828800" cy="492443"/>
          </a:xfrm>
          <a:prstGeom prst="rect">
            <a:avLst/>
          </a:prstGeom>
          <a:noFill/>
        </p:spPr>
        <p:txBody>
          <a:bodyPr wrap="square" lIns="0" tIns="0" rIns="0" bIns="0" rtlCol="0">
            <a:spAutoFit/>
          </a:bodyPr>
          <a:lstStyle/>
          <a:p>
            <a:pPr algn="ctr"/>
            <a:r>
              <a:rPr lang="en-US" sz="1600" b="1" dirty="0">
                <a:solidFill>
                  <a:schemeClr val="tx2">
                    <a:lumMod val="65000"/>
                    <a:lumOff val="35000"/>
                  </a:schemeClr>
                </a:solidFill>
                <a:latin typeface="Lato" panose="020F0502020204030203"/>
                <a:ea typeface="Roboto" panose="02000000000000000000" pitchFamily="2" charset="0"/>
                <a:cs typeface="Times Sans Serif" panose="02020603050405020304" pitchFamily="18" charset="0"/>
              </a:rPr>
              <a:t>Find the Opportunities!</a:t>
            </a:r>
          </a:p>
        </p:txBody>
      </p:sp>
      <p:sp>
        <p:nvSpPr>
          <p:cNvPr id="22" name="Rectangle 21">
            <a:extLst>
              <a:ext uri="{FF2B5EF4-FFF2-40B4-BE49-F238E27FC236}">
                <a16:creationId xmlns:a16="http://schemas.microsoft.com/office/drawing/2014/main" id="{FF40E675-B441-4367-8911-A78884992912}"/>
              </a:ext>
            </a:extLst>
          </p:cNvPr>
          <p:cNvSpPr/>
          <p:nvPr/>
        </p:nvSpPr>
        <p:spPr>
          <a:xfrm>
            <a:off x="9979153" y="1435504"/>
            <a:ext cx="365760" cy="45720"/>
          </a:xfrm>
          <a:prstGeom prst="rect">
            <a:avLst/>
          </a:prstGeom>
          <a:solidFill>
            <a:srgbClr val="6A9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E6636EB6-33DF-4DED-B4FE-B23C4E79202D}"/>
              </a:ext>
            </a:extLst>
          </p:cNvPr>
          <p:cNvSpPr txBox="1"/>
          <p:nvPr/>
        </p:nvSpPr>
        <p:spPr>
          <a:xfrm>
            <a:off x="5175502" y="5378533"/>
            <a:ext cx="1828800" cy="246221"/>
          </a:xfrm>
          <a:prstGeom prst="rect">
            <a:avLst/>
          </a:prstGeom>
          <a:noFill/>
        </p:spPr>
        <p:txBody>
          <a:bodyPr wrap="square" lIns="0" tIns="0" rIns="0" bIns="0" rtlCol="0">
            <a:spAutoFit/>
          </a:bodyPr>
          <a:lstStyle/>
          <a:p>
            <a:pPr algn="ctr"/>
            <a:r>
              <a:rPr lang="en-US" sz="1600" b="1" dirty="0">
                <a:solidFill>
                  <a:schemeClr val="bg1"/>
                </a:solidFill>
                <a:latin typeface="Lato" panose="020F0502020204030203"/>
                <a:ea typeface="Roboto" panose="02000000000000000000" pitchFamily="2" charset="0"/>
                <a:cs typeface="Times Sans Serif" panose="02020603050405020304" pitchFamily="18" charset="0"/>
              </a:rPr>
              <a:t>New School</a:t>
            </a:r>
          </a:p>
        </p:txBody>
      </p:sp>
      <p:sp>
        <p:nvSpPr>
          <p:cNvPr id="26" name="Rectangle 25">
            <a:extLst>
              <a:ext uri="{FF2B5EF4-FFF2-40B4-BE49-F238E27FC236}">
                <a16:creationId xmlns:a16="http://schemas.microsoft.com/office/drawing/2014/main" id="{201388C0-CEC0-4986-A90A-3B4972B2076E}"/>
              </a:ext>
            </a:extLst>
          </p:cNvPr>
          <p:cNvSpPr/>
          <p:nvPr/>
        </p:nvSpPr>
        <p:spPr>
          <a:xfrm>
            <a:off x="4566240" y="5684205"/>
            <a:ext cx="3096900" cy="371448"/>
          </a:xfrm>
          <a:prstGeom prst="rect">
            <a:avLst/>
          </a:prstGeom>
        </p:spPr>
        <p:txBody>
          <a:bodyPr wrap="square" lIns="0" tIns="0" rIns="0" bIns="0">
            <a:spAutoFit/>
          </a:bodyPr>
          <a:lstStyle/>
          <a:p>
            <a:pPr algn="ctr">
              <a:lnSpc>
                <a:spcPts val="1500"/>
              </a:lnSpc>
            </a:pPr>
            <a:r>
              <a:rPr lang="en-US" sz="1200" dirty="0">
                <a:solidFill>
                  <a:schemeClr val="bg1"/>
                </a:solidFill>
                <a:latin typeface="Lato" panose="020F0502020204030203"/>
              </a:rPr>
              <a:t>Using Dynamic Techniques, we can let users quickly find the data that matters to them.</a:t>
            </a:r>
          </a:p>
        </p:txBody>
      </p:sp>
      <p:sp>
        <p:nvSpPr>
          <p:cNvPr id="27" name="Rectangle 26">
            <a:extLst>
              <a:ext uri="{FF2B5EF4-FFF2-40B4-BE49-F238E27FC236}">
                <a16:creationId xmlns:a16="http://schemas.microsoft.com/office/drawing/2014/main" id="{7402CD6F-B6CC-4872-9A2C-1C73225F760A}"/>
              </a:ext>
            </a:extLst>
          </p:cNvPr>
          <p:cNvSpPr/>
          <p:nvPr/>
        </p:nvSpPr>
        <p:spPr>
          <a:xfrm>
            <a:off x="5907022" y="5161112"/>
            <a:ext cx="36576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9" name="Picture Placeholder 8">
            <a:extLst>
              <a:ext uri="{FF2B5EF4-FFF2-40B4-BE49-F238E27FC236}">
                <a16:creationId xmlns:a16="http://schemas.microsoft.com/office/drawing/2014/main" id="{59CFC1E3-353C-46B5-99E3-F48C198BAED2}"/>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7046" r="7046"/>
          <a:stretch>
            <a:fillRect/>
          </a:stretch>
        </p:blipFill>
        <p:spPr/>
      </p:pic>
      <p:pic>
        <p:nvPicPr>
          <p:cNvPr id="4" name="Picture Placeholder 3">
            <a:extLst>
              <a:ext uri="{FF2B5EF4-FFF2-40B4-BE49-F238E27FC236}">
                <a16:creationId xmlns:a16="http://schemas.microsoft.com/office/drawing/2014/main" id="{FF5DFC51-8F94-46F2-9110-129A5EB93668}"/>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p:blipFill>
        <p:spPr>
          <a:xfrm>
            <a:off x="4206609" y="288471"/>
            <a:ext cx="3816162" cy="3681076"/>
          </a:xfrm>
        </p:spPr>
      </p:pic>
      <p:pic>
        <p:nvPicPr>
          <p:cNvPr id="16" name="Picture Placeholder 15">
            <a:extLst>
              <a:ext uri="{FF2B5EF4-FFF2-40B4-BE49-F238E27FC236}">
                <a16:creationId xmlns:a16="http://schemas.microsoft.com/office/drawing/2014/main" id="{67D701F6-93D9-4315-A50A-D7A5EC814CB9}"/>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681" t="1503" r="40029" b="-1503"/>
          <a:stretch/>
        </p:blipFill>
        <p:spPr>
          <a:xfrm>
            <a:off x="8772147" y="3130162"/>
            <a:ext cx="2779772" cy="3087757"/>
          </a:xfrm>
        </p:spPr>
      </p:pic>
      <p:sp>
        <p:nvSpPr>
          <p:cNvPr id="18" name="Sun 17">
            <a:extLst>
              <a:ext uri="{FF2B5EF4-FFF2-40B4-BE49-F238E27FC236}">
                <a16:creationId xmlns:a16="http://schemas.microsoft.com/office/drawing/2014/main" id="{10BD8B4E-3779-41EA-9737-C17464BC298F}"/>
              </a:ext>
            </a:extLst>
          </p:cNvPr>
          <p:cNvSpPr/>
          <p:nvPr/>
        </p:nvSpPr>
        <p:spPr>
          <a:xfrm>
            <a:off x="9704833" y="485907"/>
            <a:ext cx="914400" cy="914400"/>
          </a:xfrm>
          <a:prstGeom prst="sun">
            <a:avLst/>
          </a:prstGeom>
          <a:solidFill>
            <a:srgbClr val="6A9E1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8" name="Picture 27">
            <a:extLst>
              <a:ext uri="{FF2B5EF4-FFF2-40B4-BE49-F238E27FC236}">
                <a16:creationId xmlns:a16="http://schemas.microsoft.com/office/drawing/2014/main" id="{D24AF0E6-C18D-4183-965D-68BBD79C58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5" y="6233791"/>
            <a:ext cx="1820573" cy="608337"/>
          </a:xfrm>
          <a:prstGeom prst="rect">
            <a:avLst/>
          </a:prstGeom>
        </p:spPr>
      </p:pic>
    </p:spTree>
    <p:extLst>
      <p:ext uri="{BB962C8B-B14F-4D97-AF65-F5344CB8AC3E}">
        <p14:creationId xmlns:p14="http://schemas.microsoft.com/office/powerpoint/2010/main" val="3162146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61" name="Straight Connector 12">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14">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16">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18">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20">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66" name="Rectangle 22">
            <a:extLst>
              <a:ext uri="{FF2B5EF4-FFF2-40B4-BE49-F238E27FC236}">
                <a16:creationId xmlns:a16="http://schemas.microsoft.com/office/drawing/2014/main" id="{78A0EC1F-FF0E-4EE2-865A-55DC98C12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F3FD04-EE57-4933-B6A7-DA2C0495ECEA}"/>
              </a:ext>
            </a:extLst>
          </p:cNvPr>
          <p:cNvSpPr txBox="1"/>
          <p:nvPr/>
        </p:nvSpPr>
        <p:spPr>
          <a:xfrm>
            <a:off x="4944753" y="628617"/>
            <a:ext cx="6559859" cy="3028983"/>
          </a:xfrm>
          <a:prstGeom prst="rect">
            <a:avLst/>
          </a:prstGeom>
        </p:spPr>
        <p:txBody>
          <a:bodyPr vert="horz" lIns="91440" tIns="45720" rIns="91440" bIns="45720" rtlCol="0" anchor="b" anchorCtr="0">
            <a:normAutofit/>
          </a:bodyPr>
          <a:lstStyle/>
          <a:p>
            <a:pPr>
              <a:spcBef>
                <a:spcPct val="0"/>
              </a:spcBef>
              <a:spcAft>
                <a:spcPts val="600"/>
              </a:spcAft>
            </a:pPr>
            <a:r>
              <a:rPr lang="en-US" sz="4800" b="1" cap="all" dirty="0">
                <a:ln w="3175" cmpd="sng">
                  <a:noFill/>
                </a:ln>
                <a:latin typeface="+mj-lt"/>
                <a:ea typeface="+mj-ea"/>
                <a:cs typeface="+mj-cs"/>
              </a:rPr>
              <a:t>Let the Users Drive!</a:t>
            </a:r>
          </a:p>
        </p:txBody>
      </p:sp>
      <p:sp>
        <p:nvSpPr>
          <p:cNvPr id="67" name="Snip Diagonal Corner Rectangle 6">
            <a:extLst>
              <a:ext uri="{FF2B5EF4-FFF2-40B4-BE49-F238E27FC236}">
                <a16:creationId xmlns:a16="http://schemas.microsoft.com/office/drawing/2014/main" id="{38C12AF1-A2FD-4566-8805-62E893A2B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4B522FD9-1CD5-4756-8F01-DC22FAC2272D}"/>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6329" r="16325" b="-5"/>
          <a:stretch/>
        </p:blipFill>
        <p:spPr>
          <a:xfrm>
            <a:off x="800558" y="786117"/>
            <a:ext cx="3337560" cy="4956048"/>
          </a:xfrm>
          <a:custGeom>
            <a:avLst/>
            <a:gdLst>
              <a:gd name="connsiteX0" fmla="*/ 384420 w 3337560"/>
              <a:gd name="connsiteY0" fmla="*/ 0 h 4956048"/>
              <a:gd name="connsiteX1" fmla="*/ 3337560 w 3337560"/>
              <a:gd name="connsiteY1" fmla="*/ 0 h 4956048"/>
              <a:gd name="connsiteX2" fmla="*/ 3337560 w 3337560"/>
              <a:gd name="connsiteY2" fmla="*/ 4571628 h 4956048"/>
              <a:gd name="connsiteX3" fmla="*/ 2953140 w 3337560"/>
              <a:gd name="connsiteY3" fmla="*/ 4956048 h 4956048"/>
              <a:gd name="connsiteX4" fmla="*/ 0 w 3337560"/>
              <a:gd name="connsiteY4" fmla="*/ 4956048 h 4956048"/>
              <a:gd name="connsiteX5" fmla="*/ 0 w 3337560"/>
              <a:gd name="connsiteY5" fmla="*/ 384420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560" h="4956048">
                <a:moveTo>
                  <a:pt x="384420" y="0"/>
                </a:moveTo>
                <a:lnTo>
                  <a:pt x="3337560" y="0"/>
                </a:lnTo>
                <a:lnTo>
                  <a:pt x="3337560" y="4571628"/>
                </a:lnTo>
                <a:lnTo>
                  <a:pt x="2953140" y="4956048"/>
                </a:lnTo>
                <a:lnTo>
                  <a:pt x="0" y="4956048"/>
                </a:lnTo>
                <a:lnTo>
                  <a:pt x="0" y="384420"/>
                </a:lnTo>
                <a:close/>
              </a:path>
            </a:pathLst>
          </a:custGeom>
        </p:spPr>
      </p:pic>
      <p:grpSp>
        <p:nvGrpSpPr>
          <p:cNvPr id="68" name="Group 26">
            <a:extLst>
              <a:ext uri="{FF2B5EF4-FFF2-40B4-BE49-F238E27FC236}">
                <a16:creationId xmlns:a16="http://schemas.microsoft.com/office/drawing/2014/main" id="{4C56DB1B-53C1-4D8D-B05C-150B39F14A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8" name="Straight Connector 27">
              <a:extLst>
                <a:ext uri="{FF2B5EF4-FFF2-40B4-BE49-F238E27FC236}">
                  <a16:creationId xmlns:a16="http://schemas.microsoft.com/office/drawing/2014/main" id="{96BBECE7-2757-4B2E-81ED-560B2AE641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FA92A60-1E5B-4304-9EE1-9D6FDD5209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19F77D2-35D7-471C-B16D-615DD810D9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BE463D3-CDC8-4C94-AB8B-7A18DDE2AF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E9F15BA-4893-4128-BF42-BE327C5DD7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 name="Freeform: Shape 3">
            <a:extLst>
              <a:ext uri="{FF2B5EF4-FFF2-40B4-BE49-F238E27FC236}">
                <a16:creationId xmlns:a16="http://schemas.microsoft.com/office/drawing/2014/main" id="{2BBAD72F-57EA-4D8D-B9D1-0445193B75B5}"/>
              </a:ext>
            </a:extLst>
          </p:cNvPr>
          <p:cNvSpPr/>
          <p:nvPr/>
        </p:nvSpPr>
        <p:spPr>
          <a:xfrm>
            <a:off x="0" y="1086678"/>
            <a:ext cx="12192000" cy="487933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F05FFB3-B522-4DBE-BB7F-D28491E1B68B}"/>
              </a:ext>
            </a:extLst>
          </p:cNvPr>
          <p:cNvSpPr/>
          <p:nvPr/>
        </p:nvSpPr>
        <p:spPr>
          <a:xfrm>
            <a:off x="51058" y="5948133"/>
            <a:ext cx="12192000" cy="8919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203C73B-FF1B-43DD-8AF0-4E67942470F0}"/>
              </a:ext>
            </a:extLst>
          </p:cNvPr>
          <p:cNvSpPr txBox="1"/>
          <p:nvPr/>
        </p:nvSpPr>
        <p:spPr>
          <a:xfrm flipH="1">
            <a:off x="5741688" y="3765371"/>
            <a:ext cx="3952311" cy="923330"/>
          </a:xfrm>
          <a:prstGeom prst="rect">
            <a:avLst/>
          </a:prstGeom>
          <a:noFill/>
        </p:spPr>
        <p:txBody>
          <a:bodyPr wrap="square" rtlCol="0">
            <a:spAutoFit/>
          </a:bodyPr>
          <a:lstStyle/>
          <a:p>
            <a:pPr algn="ctr"/>
            <a:r>
              <a:rPr lang="en-US" dirty="0"/>
              <a:t>They know what data they need &amp; they don’t want to have to jump through hoops to get it!</a:t>
            </a:r>
          </a:p>
        </p:txBody>
      </p:sp>
      <p:pic>
        <p:nvPicPr>
          <p:cNvPr id="69" name="Picture 68">
            <a:extLst>
              <a:ext uri="{FF2B5EF4-FFF2-40B4-BE49-F238E27FC236}">
                <a16:creationId xmlns:a16="http://schemas.microsoft.com/office/drawing/2014/main" id="{EFC991F5-D7A2-4B6C-9EF4-6A0E35697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42" y="6021906"/>
            <a:ext cx="2334896" cy="780197"/>
          </a:xfrm>
          <a:prstGeom prst="rect">
            <a:avLst/>
          </a:prstGeom>
        </p:spPr>
      </p:pic>
    </p:spTree>
    <p:extLst>
      <p:ext uri="{BB962C8B-B14F-4D97-AF65-F5344CB8AC3E}">
        <p14:creationId xmlns:p14="http://schemas.microsoft.com/office/powerpoint/2010/main" val="195469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AEDA64-5811-4771-8A38-396BBB6C0DAB}"/>
              </a:ext>
            </a:extLst>
          </p:cNvPr>
          <p:cNvSpPr/>
          <p:nvPr/>
        </p:nvSpPr>
        <p:spPr>
          <a:xfrm>
            <a:off x="215441" y="2552467"/>
            <a:ext cx="5950226" cy="3429000"/>
          </a:xfrm>
          <a:prstGeom prst="rect">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FF32D27-1FB7-46EF-8DF3-56086CBCD58E}"/>
              </a:ext>
            </a:extLst>
          </p:cNvPr>
          <p:cNvSpPr txBox="1"/>
          <p:nvPr/>
        </p:nvSpPr>
        <p:spPr>
          <a:xfrm flipH="1">
            <a:off x="430881" y="2641158"/>
            <a:ext cx="3066005" cy="430887"/>
          </a:xfrm>
          <a:prstGeom prst="rect">
            <a:avLst/>
          </a:prstGeom>
          <a:noFill/>
        </p:spPr>
        <p:txBody>
          <a:bodyPr wrap="square" lIns="0" tIns="0" rIns="0" bIns="0" rtlCol="0">
            <a:spAutoFit/>
          </a:bodyPr>
          <a:lstStyle/>
          <a:p>
            <a:r>
              <a:rPr lang="en-US" sz="2800"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Whatif Parameters</a:t>
            </a:r>
          </a:p>
        </p:txBody>
      </p:sp>
      <p:sp>
        <p:nvSpPr>
          <p:cNvPr id="42" name="TextBox 41">
            <a:extLst>
              <a:ext uri="{FF2B5EF4-FFF2-40B4-BE49-F238E27FC236}">
                <a16:creationId xmlns:a16="http://schemas.microsoft.com/office/drawing/2014/main" id="{1777CBDE-7EF1-486A-B7E6-0A6C298B899E}"/>
              </a:ext>
            </a:extLst>
          </p:cNvPr>
          <p:cNvSpPr txBox="1"/>
          <p:nvPr/>
        </p:nvSpPr>
        <p:spPr>
          <a:xfrm>
            <a:off x="215441" y="1277434"/>
            <a:ext cx="5753997" cy="448841"/>
          </a:xfrm>
          <a:prstGeom prst="rect">
            <a:avLst/>
          </a:prstGeom>
          <a:noFill/>
          <a:ln>
            <a:noFill/>
          </a:ln>
        </p:spPr>
        <p:txBody>
          <a:bodyPr wrap="square" lIns="0" tIns="0" rIns="0" bIns="0" rtlCol="0" anchor="ctr" anchorCtr="0">
            <a:spAutoFit/>
          </a:bodyPr>
          <a:lstStyle/>
          <a:p>
            <a:pPr>
              <a:lnSpc>
                <a:spcPts val="3500"/>
              </a:lnSpc>
            </a:pPr>
            <a:r>
              <a:rPr lang="en-US" sz="3200" b="1" dirty="0">
                <a:solidFill>
                  <a:schemeClr val="tx2">
                    <a:lumMod val="85000"/>
                    <a:lumOff val="15000"/>
                  </a:schemeClr>
                </a:solidFill>
                <a:latin typeface="Raleway Black" panose="020B0A03030101060003" pitchFamily="34" charset="0"/>
              </a:rPr>
              <a:t>The Techniques we will use:</a:t>
            </a:r>
          </a:p>
        </p:txBody>
      </p:sp>
      <p:sp>
        <p:nvSpPr>
          <p:cNvPr id="16" name="TextBox 15">
            <a:extLst>
              <a:ext uri="{FF2B5EF4-FFF2-40B4-BE49-F238E27FC236}">
                <a16:creationId xmlns:a16="http://schemas.microsoft.com/office/drawing/2014/main" id="{1B5C7986-981C-494B-B97B-677DDDF394BE}"/>
              </a:ext>
            </a:extLst>
          </p:cNvPr>
          <p:cNvSpPr txBox="1"/>
          <p:nvPr/>
        </p:nvSpPr>
        <p:spPr>
          <a:xfrm flipH="1">
            <a:off x="430881" y="3441837"/>
            <a:ext cx="2583867" cy="430887"/>
          </a:xfrm>
          <a:prstGeom prst="rect">
            <a:avLst/>
          </a:prstGeom>
          <a:noFill/>
        </p:spPr>
        <p:txBody>
          <a:bodyPr wrap="square" lIns="0" tIns="0" rIns="0" bIns="0" rtlCol="0">
            <a:spAutoFit/>
          </a:bodyPr>
          <a:lstStyle/>
          <a:p>
            <a:r>
              <a:rPr lang="en-US" sz="2800"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Slicer Tables</a:t>
            </a:r>
          </a:p>
        </p:txBody>
      </p:sp>
      <p:sp>
        <p:nvSpPr>
          <p:cNvPr id="18" name="TextBox 17">
            <a:extLst>
              <a:ext uri="{FF2B5EF4-FFF2-40B4-BE49-F238E27FC236}">
                <a16:creationId xmlns:a16="http://schemas.microsoft.com/office/drawing/2014/main" id="{BC19C777-A69C-4717-80C2-EEBA12230035}"/>
              </a:ext>
            </a:extLst>
          </p:cNvPr>
          <p:cNvSpPr txBox="1"/>
          <p:nvPr/>
        </p:nvSpPr>
        <p:spPr>
          <a:xfrm flipH="1">
            <a:off x="430881" y="5043194"/>
            <a:ext cx="2960711" cy="430887"/>
          </a:xfrm>
          <a:prstGeom prst="rect">
            <a:avLst/>
          </a:prstGeom>
          <a:noFill/>
        </p:spPr>
        <p:txBody>
          <a:bodyPr wrap="square" lIns="0" tIns="0" rIns="0" bIns="0" rtlCol="0">
            <a:spAutoFit/>
          </a:bodyPr>
          <a:lstStyle/>
          <a:p>
            <a:r>
              <a:rPr lang="en-US" sz="2800"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Unpivoted Data</a:t>
            </a:r>
          </a:p>
        </p:txBody>
      </p:sp>
      <p:sp>
        <p:nvSpPr>
          <p:cNvPr id="20" name="TextBox 19">
            <a:extLst>
              <a:ext uri="{FF2B5EF4-FFF2-40B4-BE49-F238E27FC236}">
                <a16:creationId xmlns:a16="http://schemas.microsoft.com/office/drawing/2014/main" id="{3E9F408E-983A-46A0-8551-80D20F011C56}"/>
              </a:ext>
            </a:extLst>
          </p:cNvPr>
          <p:cNvSpPr txBox="1"/>
          <p:nvPr/>
        </p:nvSpPr>
        <p:spPr>
          <a:xfrm flipH="1">
            <a:off x="430881" y="4242516"/>
            <a:ext cx="3492725" cy="430887"/>
          </a:xfrm>
          <a:prstGeom prst="rect">
            <a:avLst/>
          </a:prstGeom>
          <a:noFill/>
        </p:spPr>
        <p:txBody>
          <a:bodyPr wrap="square" lIns="0" tIns="0" rIns="0" bIns="0" rtlCol="0">
            <a:spAutoFit/>
          </a:bodyPr>
          <a:lstStyle/>
          <a:p>
            <a:r>
              <a:rPr lang="en-US" sz="2800"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Measures with Switch</a:t>
            </a:r>
          </a:p>
        </p:txBody>
      </p:sp>
      <p:sp>
        <p:nvSpPr>
          <p:cNvPr id="10" name="Cloud 9">
            <a:extLst>
              <a:ext uri="{FF2B5EF4-FFF2-40B4-BE49-F238E27FC236}">
                <a16:creationId xmlns:a16="http://schemas.microsoft.com/office/drawing/2014/main" id="{12B8A641-06B1-408C-837B-5EA9C701436A}"/>
              </a:ext>
            </a:extLst>
          </p:cNvPr>
          <p:cNvSpPr/>
          <p:nvPr/>
        </p:nvSpPr>
        <p:spPr>
          <a:xfrm>
            <a:off x="7631084" y="354676"/>
            <a:ext cx="4078778" cy="286512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uble Brace 5">
            <a:extLst>
              <a:ext uri="{FF2B5EF4-FFF2-40B4-BE49-F238E27FC236}">
                <a16:creationId xmlns:a16="http://schemas.microsoft.com/office/drawing/2014/main" id="{9C6F31DF-84D9-4D47-BE5C-BB25E4D10AC4}"/>
              </a:ext>
            </a:extLst>
          </p:cNvPr>
          <p:cNvSpPr/>
          <p:nvPr/>
        </p:nvSpPr>
        <p:spPr>
          <a:xfrm>
            <a:off x="8401397" y="1102616"/>
            <a:ext cx="2410690" cy="1263740"/>
          </a:xfrm>
          <a:prstGeom prst="bracePair">
            <a:avLst/>
          </a:prstGeom>
          <a:ln>
            <a:solidFill>
              <a:srgbClr val="6472C3"/>
            </a:solidFill>
          </a:ln>
        </p:spPr>
        <p:style>
          <a:lnRef idx="3">
            <a:schemeClr val="accent5"/>
          </a:lnRef>
          <a:fillRef idx="0">
            <a:schemeClr val="accent5"/>
          </a:fillRef>
          <a:effectRef idx="2">
            <a:schemeClr val="accent5"/>
          </a:effectRef>
          <a:fontRef idx="minor">
            <a:schemeClr val="tx1"/>
          </a:fontRef>
        </p:style>
        <p:txBody>
          <a:bodyPr rtlCol="0" anchor="ctr"/>
          <a:lstStyle/>
          <a:p>
            <a:pPr algn="ctr"/>
            <a:r>
              <a:rPr lang="en-US" sz="1600" b="1" dirty="0">
                <a:solidFill>
                  <a:schemeClr val="accent2">
                    <a:lumMod val="40000"/>
                    <a:lumOff val="60000"/>
                  </a:schemeClr>
                </a:solidFill>
              </a:rPr>
              <a:t>It’s Dynamic</a:t>
            </a:r>
            <a:r>
              <a:rPr lang="en-US" b="1" dirty="0">
                <a:solidFill>
                  <a:schemeClr val="accent2">
                    <a:lumMod val="40000"/>
                    <a:lumOff val="60000"/>
                  </a:schemeClr>
                </a:solidFill>
              </a:rPr>
              <a:t>!</a:t>
            </a:r>
          </a:p>
        </p:txBody>
      </p:sp>
      <p:pic>
        <p:nvPicPr>
          <p:cNvPr id="30" name="Picture 29">
            <a:extLst>
              <a:ext uri="{FF2B5EF4-FFF2-40B4-BE49-F238E27FC236}">
                <a16:creationId xmlns:a16="http://schemas.microsoft.com/office/drawing/2014/main" id="{B7AE296A-2B41-4AA8-9C15-4E633399A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88" y="84141"/>
            <a:ext cx="2334896" cy="780197"/>
          </a:xfrm>
          <a:prstGeom prst="rect">
            <a:avLst/>
          </a:prstGeom>
        </p:spPr>
      </p:pic>
    </p:spTree>
    <p:extLst>
      <p:ext uri="{BB962C8B-B14F-4D97-AF65-F5344CB8AC3E}">
        <p14:creationId xmlns:p14="http://schemas.microsoft.com/office/powerpoint/2010/main" val="98212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AEDA64-5811-4771-8A38-396BBB6C0DAB}"/>
              </a:ext>
            </a:extLst>
          </p:cNvPr>
          <p:cNvSpPr/>
          <p:nvPr/>
        </p:nvSpPr>
        <p:spPr>
          <a:xfrm>
            <a:off x="215441" y="2552467"/>
            <a:ext cx="5950226" cy="3429000"/>
          </a:xfrm>
          <a:prstGeom prst="rect">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FF32D27-1FB7-46EF-8DF3-56086CBCD58E}"/>
              </a:ext>
            </a:extLst>
          </p:cNvPr>
          <p:cNvSpPr txBox="1"/>
          <p:nvPr/>
        </p:nvSpPr>
        <p:spPr>
          <a:xfrm flipH="1">
            <a:off x="430880" y="2641158"/>
            <a:ext cx="3675606" cy="430887"/>
          </a:xfrm>
          <a:prstGeom prst="rect">
            <a:avLst/>
          </a:prstGeom>
          <a:noFill/>
        </p:spPr>
        <p:txBody>
          <a:bodyPr wrap="square" lIns="0" tIns="0" rIns="0" bIns="0" rtlCol="0">
            <a:spAutoFit/>
          </a:bodyPr>
          <a:lstStyle/>
          <a:p>
            <a:r>
              <a:rPr lang="en-US" sz="2800" dirty="0" err="1">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AdventureWorks</a:t>
            </a:r>
            <a:r>
              <a:rPr lang="en-US" sz="2800"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 Data</a:t>
            </a:r>
          </a:p>
        </p:txBody>
      </p:sp>
      <p:sp>
        <p:nvSpPr>
          <p:cNvPr id="42" name="TextBox 41">
            <a:extLst>
              <a:ext uri="{FF2B5EF4-FFF2-40B4-BE49-F238E27FC236}">
                <a16:creationId xmlns:a16="http://schemas.microsoft.com/office/drawing/2014/main" id="{1777CBDE-7EF1-486A-B7E6-0A6C298B899E}"/>
              </a:ext>
            </a:extLst>
          </p:cNvPr>
          <p:cNvSpPr txBox="1"/>
          <p:nvPr/>
        </p:nvSpPr>
        <p:spPr>
          <a:xfrm>
            <a:off x="215441" y="1277434"/>
            <a:ext cx="5753997" cy="448841"/>
          </a:xfrm>
          <a:prstGeom prst="rect">
            <a:avLst/>
          </a:prstGeom>
          <a:noFill/>
          <a:ln>
            <a:noFill/>
          </a:ln>
        </p:spPr>
        <p:txBody>
          <a:bodyPr wrap="square" lIns="0" tIns="0" rIns="0" bIns="0" rtlCol="0" anchor="ctr" anchorCtr="0">
            <a:spAutoFit/>
          </a:bodyPr>
          <a:lstStyle/>
          <a:p>
            <a:pPr>
              <a:lnSpc>
                <a:spcPts val="3500"/>
              </a:lnSpc>
            </a:pPr>
            <a:r>
              <a:rPr lang="en-US" sz="3200" b="1" dirty="0">
                <a:solidFill>
                  <a:schemeClr val="tx2">
                    <a:lumMod val="85000"/>
                    <a:lumOff val="15000"/>
                  </a:schemeClr>
                </a:solidFill>
                <a:latin typeface="Raleway Black" panose="020B0A03030101060003" pitchFamily="34" charset="0"/>
              </a:rPr>
              <a:t>The Report:</a:t>
            </a:r>
          </a:p>
        </p:txBody>
      </p:sp>
      <p:sp>
        <p:nvSpPr>
          <p:cNvPr id="16" name="TextBox 15">
            <a:extLst>
              <a:ext uri="{FF2B5EF4-FFF2-40B4-BE49-F238E27FC236}">
                <a16:creationId xmlns:a16="http://schemas.microsoft.com/office/drawing/2014/main" id="{1B5C7986-981C-494B-B97B-677DDDF394BE}"/>
              </a:ext>
            </a:extLst>
          </p:cNvPr>
          <p:cNvSpPr txBox="1"/>
          <p:nvPr/>
        </p:nvSpPr>
        <p:spPr>
          <a:xfrm flipH="1">
            <a:off x="430880" y="3441837"/>
            <a:ext cx="4213163" cy="430887"/>
          </a:xfrm>
          <a:prstGeom prst="rect">
            <a:avLst/>
          </a:prstGeom>
          <a:noFill/>
        </p:spPr>
        <p:txBody>
          <a:bodyPr wrap="square" lIns="0" tIns="0" rIns="0" bIns="0" rtlCol="0">
            <a:spAutoFit/>
          </a:bodyPr>
          <a:lstStyle/>
          <a:p>
            <a:r>
              <a:rPr lang="en-US" sz="2800"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Five Million Rows Added</a:t>
            </a:r>
          </a:p>
        </p:txBody>
      </p:sp>
      <p:sp>
        <p:nvSpPr>
          <p:cNvPr id="20" name="TextBox 19">
            <a:extLst>
              <a:ext uri="{FF2B5EF4-FFF2-40B4-BE49-F238E27FC236}">
                <a16:creationId xmlns:a16="http://schemas.microsoft.com/office/drawing/2014/main" id="{3E9F408E-983A-46A0-8551-80D20F011C56}"/>
              </a:ext>
            </a:extLst>
          </p:cNvPr>
          <p:cNvSpPr txBox="1"/>
          <p:nvPr/>
        </p:nvSpPr>
        <p:spPr>
          <a:xfrm flipH="1">
            <a:off x="430880" y="4242516"/>
            <a:ext cx="5249483" cy="861774"/>
          </a:xfrm>
          <a:prstGeom prst="rect">
            <a:avLst/>
          </a:prstGeom>
          <a:noFill/>
        </p:spPr>
        <p:txBody>
          <a:bodyPr wrap="square" lIns="0" tIns="0" rIns="0" bIns="0" rtlCol="0">
            <a:spAutoFit/>
          </a:bodyPr>
          <a:lstStyle/>
          <a:p>
            <a:r>
              <a:rPr lang="en-US" sz="2800"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Maybe a Tiny Bit Excessive in its use of Dynamic Techniques</a:t>
            </a:r>
          </a:p>
        </p:txBody>
      </p:sp>
      <p:pic>
        <p:nvPicPr>
          <p:cNvPr id="4" name="Picture 3" descr="A screenshot of a cell phone&#10;&#10;Description automatically generated">
            <a:extLst>
              <a:ext uri="{FF2B5EF4-FFF2-40B4-BE49-F238E27FC236}">
                <a16:creationId xmlns:a16="http://schemas.microsoft.com/office/drawing/2014/main" id="{B99D2D02-B5F3-4D45-A24A-C2B41A556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4144" y="-65115"/>
            <a:ext cx="5347855" cy="3031692"/>
          </a:xfrm>
          <a:prstGeom prst="rect">
            <a:avLst/>
          </a:prstGeom>
        </p:spPr>
      </p:pic>
      <p:pic>
        <p:nvPicPr>
          <p:cNvPr id="12" name="Picture 11">
            <a:extLst>
              <a:ext uri="{FF2B5EF4-FFF2-40B4-BE49-F238E27FC236}">
                <a16:creationId xmlns:a16="http://schemas.microsoft.com/office/drawing/2014/main" id="{81878078-E265-4BC7-9058-B94C85D22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41" y="127445"/>
            <a:ext cx="2334896" cy="780197"/>
          </a:xfrm>
          <a:prstGeom prst="rect">
            <a:avLst/>
          </a:prstGeom>
        </p:spPr>
      </p:pic>
    </p:spTree>
    <p:extLst>
      <p:ext uri="{BB962C8B-B14F-4D97-AF65-F5344CB8AC3E}">
        <p14:creationId xmlns:p14="http://schemas.microsoft.com/office/powerpoint/2010/main" val="88484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09278FAA-27CD-412C-8888-F0A234693614}"/>
              </a:ext>
            </a:extLst>
          </p:cNvPr>
          <p:cNvSpPr txBox="1"/>
          <p:nvPr/>
        </p:nvSpPr>
        <p:spPr>
          <a:xfrm>
            <a:off x="4844142" y="2018164"/>
            <a:ext cx="3139046" cy="448841"/>
          </a:xfrm>
          <a:prstGeom prst="rect">
            <a:avLst/>
          </a:prstGeom>
          <a:noFill/>
          <a:ln>
            <a:noFill/>
          </a:ln>
        </p:spPr>
        <p:txBody>
          <a:bodyPr wrap="square" lIns="0" tIns="0" rIns="0" bIns="0" rtlCol="0" anchor="ctr" anchorCtr="0">
            <a:spAutoFit/>
          </a:bodyPr>
          <a:lstStyle/>
          <a:p>
            <a:pPr>
              <a:lnSpc>
                <a:spcPts val="3500"/>
              </a:lnSpc>
            </a:pPr>
            <a:r>
              <a:rPr lang="en-US" sz="3200" b="1" dirty="0">
                <a:solidFill>
                  <a:srgbClr val="FFC000"/>
                </a:solidFill>
                <a:latin typeface="Raleway Black" panose="020B0A03030101060003" pitchFamily="34" charset="0"/>
              </a:rPr>
              <a:t>WhatIf</a:t>
            </a:r>
          </a:p>
        </p:txBody>
      </p:sp>
      <p:sp>
        <p:nvSpPr>
          <p:cNvPr id="27" name="TextBox 26">
            <a:extLst>
              <a:ext uri="{FF2B5EF4-FFF2-40B4-BE49-F238E27FC236}">
                <a16:creationId xmlns:a16="http://schemas.microsoft.com/office/drawing/2014/main" id="{9CA7E47F-C206-4FFA-BFB6-4DF73D0908D8}"/>
              </a:ext>
            </a:extLst>
          </p:cNvPr>
          <p:cNvSpPr txBox="1"/>
          <p:nvPr/>
        </p:nvSpPr>
        <p:spPr>
          <a:xfrm>
            <a:off x="4844142" y="2495797"/>
            <a:ext cx="4596938" cy="276999"/>
          </a:xfrm>
          <a:prstGeom prst="rect">
            <a:avLst/>
          </a:prstGeom>
          <a:noFill/>
        </p:spPr>
        <p:txBody>
          <a:bodyPr wrap="square" lIns="0" tIns="0" rIns="0" bIns="0" rtlCol="0">
            <a:spAutoFit/>
          </a:bodyPr>
          <a:lstStyle/>
          <a:p>
            <a:r>
              <a:rPr lang="en-US" b="1" dirty="0">
                <a:solidFill>
                  <a:schemeClr val="bg1"/>
                </a:solidFill>
                <a:latin typeface="Bitter" panose="00000500000000000000" pitchFamily="50" charset="0"/>
                <a:ea typeface="Roboto Slab" pitchFamily="2" charset="0"/>
                <a:cs typeface="Lato" charset="0"/>
              </a:rPr>
              <a:t>Adding a runtime parameter for your users</a:t>
            </a:r>
          </a:p>
        </p:txBody>
      </p:sp>
      <p:sp>
        <p:nvSpPr>
          <p:cNvPr id="28" name="TextBox 27">
            <a:extLst>
              <a:ext uri="{FF2B5EF4-FFF2-40B4-BE49-F238E27FC236}">
                <a16:creationId xmlns:a16="http://schemas.microsoft.com/office/drawing/2014/main" id="{20D884D6-9315-4E02-919B-0140B4E9552C}"/>
              </a:ext>
            </a:extLst>
          </p:cNvPr>
          <p:cNvSpPr txBox="1"/>
          <p:nvPr/>
        </p:nvSpPr>
        <p:spPr>
          <a:xfrm>
            <a:off x="5029200" y="3202691"/>
            <a:ext cx="7124700" cy="246221"/>
          </a:xfrm>
          <a:prstGeom prst="rect">
            <a:avLst/>
          </a:prstGeom>
          <a:noFill/>
          <a:ln>
            <a:noFill/>
          </a:ln>
        </p:spPr>
        <p:txBody>
          <a:bodyPr wrap="square" lIns="0" tIns="0" rIns="0" bIns="0" rtlCol="0">
            <a:spAutoFit/>
          </a:bodyPr>
          <a:lstStyle/>
          <a:p>
            <a:r>
              <a:rPr lang="en-US" sz="1600" b="1" dirty="0">
                <a:solidFill>
                  <a:schemeClr val="bg1"/>
                </a:solidFill>
                <a:latin typeface="PT Sans" panose="020B0503020203020204" pitchFamily="34" charset="0"/>
                <a:ea typeface="PT Sans" panose="020B0503020203020204" pitchFamily="34" charset="0"/>
              </a:rPr>
              <a:t> #1: Click on the New Parameter WhatIf on the Modeling Tool Bar</a:t>
            </a:r>
          </a:p>
        </p:txBody>
      </p:sp>
      <p:pic>
        <p:nvPicPr>
          <p:cNvPr id="9" name="Picture 8" descr="WhatIf">
            <a:extLst>
              <a:ext uri="{FF2B5EF4-FFF2-40B4-BE49-F238E27FC236}">
                <a16:creationId xmlns:a16="http://schemas.microsoft.com/office/drawing/2014/main" id="{D8115C18-C092-4C79-8CCD-4B4F60B1F0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703" y="1040948"/>
            <a:ext cx="3321627" cy="1519873"/>
          </a:xfrm>
          <a:prstGeom prst="rect">
            <a:avLst/>
          </a:prstGeom>
        </p:spPr>
      </p:pic>
      <p:pic>
        <p:nvPicPr>
          <p:cNvPr id="11" name="Picture 10">
            <a:extLst>
              <a:ext uri="{FF2B5EF4-FFF2-40B4-BE49-F238E27FC236}">
                <a16:creationId xmlns:a16="http://schemas.microsoft.com/office/drawing/2014/main" id="{2D06BA52-AB1E-4DA4-8A3C-AA3683150E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64845" y="2839769"/>
            <a:ext cx="2557707" cy="2476968"/>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9791867D-8F48-46FD-BC67-DD56AF103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2437" y="5389225"/>
            <a:ext cx="1733563" cy="928694"/>
          </a:xfrm>
          <a:prstGeom prst="rect">
            <a:avLst/>
          </a:prstGeom>
        </p:spPr>
      </p:pic>
      <p:grpSp>
        <p:nvGrpSpPr>
          <p:cNvPr id="47" name="Group 46">
            <a:extLst>
              <a:ext uri="{FF2B5EF4-FFF2-40B4-BE49-F238E27FC236}">
                <a16:creationId xmlns:a16="http://schemas.microsoft.com/office/drawing/2014/main" id="{32EFC39A-45CF-4B26-AED9-E3FAD30EAEAA}"/>
              </a:ext>
            </a:extLst>
          </p:cNvPr>
          <p:cNvGrpSpPr/>
          <p:nvPr/>
        </p:nvGrpSpPr>
        <p:grpSpPr>
          <a:xfrm>
            <a:off x="3780416" y="2684583"/>
            <a:ext cx="457200" cy="457200"/>
            <a:chOff x="6573130" y="4002481"/>
            <a:chExt cx="457200" cy="457200"/>
          </a:xfrm>
          <a:solidFill>
            <a:schemeClr val="tx1"/>
          </a:solidFill>
        </p:grpSpPr>
        <p:sp>
          <p:nvSpPr>
            <p:cNvPr id="48" name="Freeform 29">
              <a:extLst>
                <a:ext uri="{FF2B5EF4-FFF2-40B4-BE49-F238E27FC236}">
                  <a16:creationId xmlns:a16="http://schemas.microsoft.com/office/drawing/2014/main" id="{25788C27-D8EF-4934-B760-B613471BB9A8}"/>
                </a:ext>
              </a:extLst>
            </p:cNvPr>
            <p:cNvSpPr>
              <a:spLocks noChangeArrowheads="1"/>
            </p:cNvSpPr>
            <p:nvPr/>
          </p:nvSpPr>
          <p:spPr bwMode="auto">
            <a:xfrm>
              <a:off x="6661343" y="4090694"/>
              <a:ext cx="280774" cy="280774"/>
            </a:xfrm>
            <a:custGeom>
              <a:avLst/>
              <a:gdLst>
                <a:gd name="T0" fmla="*/ 699 w 1050"/>
                <a:gd name="T1" fmla="*/ 468 h 1051"/>
                <a:gd name="T2" fmla="*/ 699 w 1050"/>
                <a:gd name="T3" fmla="*/ 350 h 1051"/>
                <a:gd name="T4" fmla="*/ 582 w 1050"/>
                <a:gd name="T5" fmla="*/ 233 h 1051"/>
                <a:gd name="T6" fmla="*/ 350 w 1050"/>
                <a:gd name="T7" fmla="*/ 233 h 1051"/>
                <a:gd name="T8" fmla="*/ 350 w 1050"/>
                <a:gd name="T9" fmla="*/ 350 h 1051"/>
                <a:gd name="T10" fmla="*/ 582 w 1050"/>
                <a:gd name="T11" fmla="*/ 350 h 1051"/>
                <a:gd name="T12" fmla="*/ 582 w 1050"/>
                <a:gd name="T13" fmla="*/ 468 h 1051"/>
                <a:gd name="T14" fmla="*/ 467 w 1050"/>
                <a:gd name="T15" fmla="*/ 468 h 1051"/>
                <a:gd name="T16" fmla="*/ 350 w 1050"/>
                <a:gd name="T17" fmla="*/ 583 h 1051"/>
                <a:gd name="T18" fmla="*/ 350 w 1050"/>
                <a:gd name="T19" fmla="*/ 818 h 1051"/>
                <a:gd name="T20" fmla="*/ 699 w 1050"/>
                <a:gd name="T21" fmla="*/ 818 h 1051"/>
                <a:gd name="T22" fmla="*/ 699 w 1050"/>
                <a:gd name="T23" fmla="*/ 700 h 1051"/>
                <a:gd name="T24" fmla="*/ 467 w 1050"/>
                <a:gd name="T25" fmla="*/ 700 h 1051"/>
                <a:gd name="T26" fmla="*/ 467 w 1050"/>
                <a:gd name="T27" fmla="*/ 583 h 1051"/>
                <a:gd name="T28" fmla="*/ 582 w 1050"/>
                <a:gd name="T29" fmla="*/ 583 h 1051"/>
                <a:gd name="T30" fmla="*/ 699 w 1050"/>
                <a:gd name="T31" fmla="*/ 468 h 1051"/>
                <a:gd name="T32" fmla="*/ 932 w 1050"/>
                <a:gd name="T33" fmla="*/ 0 h 1051"/>
                <a:gd name="T34" fmla="*/ 1049 w 1050"/>
                <a:gd name="T35" fmla="*/ 118 h 1051"/>
                <a:gd name="T36" fmla="*/ 1049 w 1050"/>
                <a:gd name="T37" fmla="*/ 932 h 1051"/>
                <a:gd name="T38" fmla="*/ 932 w 1050"/>
                <a:gd name="T39" fmla="*/ 1050 h 1051"/>
                <a:gd name="T40" fmla="*/ 117 w 1050"/>
                <a:gd name="T41" fmla="*/ 1050 h 1051"/>
                <a:gd name="T42" fmla="*/ 0 w 1050"/>
                <a:gd name="T43" fmla="*/ 932 h 1051"/>
                <a:gd name="T44" fmla="*/ 0 w 1050"/>
                <a:gd name="T45" fmla="*/ 118 h 1051"/>
                <a:gd name="T46" fmla="*/ 117 w 1050"/>
                <a:gd name="T47" fmla="*/ 0 h 1051"/>
                <a:gd name="T48" fmla="*/ 932 w 1050"/>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0" h="1051">
                  <a:moveTo>
                    <a:pt x="699" y="468"/>
                  </a:moveTo>
                  <a:lnTo>
                    <a:pt x="699" y="350"/>
                  </a:lnTo>
                  <a:cubicBezTo>
                    <a:pt x="699" y="285"/>
                    <a:pt x="645" y="233"/>
                    <a:pt x="582" y="233"/>
                  </a:cubicBezTo>
                  <a:lnTo>
                    <a:pt x="350" y="233"/>
                  </a:lnTo>
                  <a:lnTo>
                    <a:pt x="350" y="350"/>
                  </a:lnTo>
                  <a:lnTo>
                    <a:pt x="582" y="350"/>
                  </a:lnTo>
                  <a:lnTo>
                    <a:pt x="582" y="468"/>
                  </a:lnTo>
                  <a:lnTo>
                    <a:pt x="467" y="468"/>
                  </a:lnTo>
                  <a:cubicBezTo>
                    <a:pt x="404" y="468"/>
                    <a:pt x="350" y="517"/>
                    <a:pt x="350" y="583"/>
                  </a:cubicBezTo>
                  <a:lnTo>
                    <a:pt x="350" y="818"/>
                  </a:lnTo>
                  <a:lnTo>
                    <a:pt x="699" y="818"/>
                  </a:lnTo>
                  <a:lnTo>
                    <a:pt x="699" y="700"/>
                  </a:lnTo>
                  <a:lnTo>
                    <a:pt x="467" y="700"/>
                  </a:lnTo>
                  <a:lnTo>
                    <a:pt x="467" y="583"/>
                  </a:lnTo>
                  <a:lnTo>
                    <a:pt x="582" y="583"/>
                  </a:lnTo>
                  <a:cubicBezTo>
                    <a:pt x="645" y="583"/>
                    <a:pt x="699" y="533"/>
                    <a:pt x="699" y="468"/>
                  </a:cubicBezTo>
                  <a:close/>
                  <a:moveTo>
                    <a:pt x="932" y="0"/>
                  </a:moveTo>
                  <a:cubicBezTo>
                    <a:pt x="995" y="0"/>
                    <a:pt x="1049" y="55"/>
                    <a:pt x="1049" y="118"/>
                  </a:cubicBezTo>
                  <a:lnTo>
                    <a:pt x="1049" y="932"/>
                  </a:lnTo>
                  <a:cubicBezTo>
                    <a:pt x="1049" y="995"/>
                    <a:pt x="995" y="1050"/>
                    <a:pt x="932" y="1050"/>
                  </a:cubicBezTo>
                  <a:lnTo>
                    <a:pt x="117" y="1050"/>
                  </a:lnTo>
                  <a:cubicBezTo>
                    <a:pt x="54" y="1050"/>
                    <a:pt x="0" y="995"/>
                    <a:pt x="0" y="932"/>
                  </a:cubicBezTo>
                  <a:lnTo>
                    <a:pt x="0" y="118"/>
                  </a:lnTo>
                  <a:cubicBezTo>
                    <a:pt x="0" y="55"/>
                    <a:pt x="54" y="0"/>
                    <a:pt x="117" y="0"/>
                  </a:cubicBezTo>
                  <a:lnTo>
                    <a:pt x="932" y="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49" name="Frame 48">
              <a:extLst>
                <a:ext uri="{FF2B5EF4-FFF2-40B4-BE49-F238E27FC236}">
                  <a16:creationId xmlns:a16="http://schemas.microsoft.com/office/drawing/2014/main" id="{ED3BE314-2FD6-4E40-B262-B3121979B354}"/>
                </a:ext>
              </a:extLst>
            </p:cNvPr>
            <p:cNvSpPr/>
            <p:nvPr/>
          </p:nvSpPr>
          <p:spPr>
            <a:xfrm>
              <a:off x="6573130" y="4002481"/>
              <a:ext cx="457200" cy="457200"/>
            </a:xfrm>
            <a:prstGeom prst="frame">
              <a:avLst>
                <a:gd name="adj1" fmla="val 10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95000"/>
                    <a:lumOff val="5000"/>
                  </a:schemeClr>
                </a:solidFill>
                <a:latin typeface="Lato" panose="020F0502020204030203"/>
              </a:endParaRPr>
            </a:p>
          </p:txBody>
        </p:sp>
      </p:grpSp>
      <p:grpSp>
        <p:nvGrpSpPr>
          <p:cNvPr id="44" name="Group 43">
            <a:extLst>
              <a:ext uri="{FF2B5EF4-FFF2-40B4-BE49-F238E27FC236}">
                <a16:creationId xmlns:a16="http://schemas.microsoft.com/office/drawing/2014/main" id="{AAF7C9B9-7732-42BE-A3B9-3CFEF25266E9}"/>
              </a:ext>
            </a:extLst>
          </p:cNvPr>
          <p:cNvGrpSpPr/>
          <p:nvPr/>
        </p:nvGrpSpPr>
        <p:grpSpPr>
          <a:xfrm>
            <a:off x="704503" y="688586"/>
            <a:ext cx="457200" cy="457200"/>
            <a:chOff x="6573130" y="3152799"/>
            <a:chExt cx="457200" cy="457200"/>
          </a:xfrm>
          <a:solidFill>
            <a:schemeClr val="tx1"/>
          </a:solidFill>
        </p:grpSpPr>
        <p:sp>
          <p:nvSpPr>
            <p:cNvPr id="45" name="Frame 44">
              <a:extLst>
                <a:ext uri="{FF2B5EF4-FFF2-40B4-BE49-F238E27FC236}">
                  <a16:creationId xmlns:a16="http://schemas.microsoft.com/office/drawing/2014/main" id="{5CDC4483-EE08-4D56-ACE8-F4485BB0D7DE}"/>
                </a:ext>
              </a:extLst>
            </p:cNvPr>
            <p:cNvSpPr/>
            <p:nvPr/>
          </p:nvSpPr>
          <p:spPr>
            <a:xfrm>
              <a:off x="6573130" y="3152799"/>
              <a:ext cx="457200" cy="457200"/>
            </a:xfrm>
            <a:prstGeom prst="frame">
              <a:avLst>
                <a:gd name="adj1" fmla="val 10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95000"/>
                    <a:lumOff val="5000"/>
                  </a:schemeClr>
                </a:solidFill>
                <a:latin typeface="Lato" panose="020F0502020204030203"/>
              </a:endParaRPr>
            </a:p>
          </p:txBody>
        </p:sp>
        <p:sp>
          <p:nvSpPr>
            <p:cNvPr id="46" name="Freeform 30">
              <a:extLst>
                <a:ext uri="{FF2B5EF4-FFF2-40B4-BE49-F238E27FC236}">
                  <a16:creationId xmlns:a16="http://schemas.microsoft.com/office/drawing/2014/main" id="{F2D68C09-5358-41AB-B605-3D80E33FB031}"/>
                </a:ext>
              </a:extLst>
            </p:cNvPr>
            <p:cNvSpPr>
              <a:spLocks noChangeArrowheads="1"/>
            </p:cNvSpPr>
            <p:nvPr/>
          </p:nvSpPr>
          <p:spPr bwMode="auto">
            <a:xfrm>
              <a:off x="6661343" y="3241012"/>
              <a:ext cx="280774" cy="280774"/>
            </a:xfrm>
            <a:custGeom>
              <a:avLst/>
              <a:gdLst>
                <a:gd name="T0" fmla="*/ 642 w 1050"/>
                <a:gd name="T1" fmla="*/ 818 h 1051"/>
                <a:gd name="T2" fmla="*/ 642 w 1050"/>
                <a:gd name="T3" fmla="*/ 233 h 1051"/>
                <a:gd name="T4" fmla="*/ 407 w 1050"/>
                <a:gd name="T5" fmla="*/ 233 h 1051"/>
                <a:gd name="T6" fmla="*/ 407 w 1050"/>
                <a:gd name="T7" fmla="*/ 350 h 1051"/>
                <a:gd name="T8" fmla="*/ 524 w 1050"/>
                <a:gd name="T9" fmla="*/ 350 h 1051"/>
                <a:gd name="T10" fmla="*/ 524 w 1050"/>
                <a:gd name="T11" fmla="*/ 818 h 1051"/>
                <a:gd name="T12" fmla="*/ 642 w 1050"/>
                <a:gd name="T13" fmla="*/ 818 h 1051"/>
                <a:gd name="T14" fmla="*/ 931 w 1050"/>
                <a:gd name="T15" fmla="*/ 0 h 1051"/>
                <a:gd name="T16" fmla="*/ 1049 w 1050"/>
                <a:gd name="T17" fmla="*/ 118 h 1051"/>
                <a:gd name="T18" fmla="*/ 1049 w 1050"/>
                <a:gd name="T19" fmla="*/ 932 h 1051"/>
                <a:gd name="T20" fmla="*/ 931 w 1050"/>
                <a:gd name="T21" fmla="*/ 1050 h 1051"/>
                <a:gd name="T22" fmla="*/ 117 w 1050"/>
                <a:gd name="T23" fmla="*/ 1050 h 1051"/>
                <a:gd name="T24" fmla="*/ 0 w 1050"/>
                <a:gd name="T25" fmla="*/ 932 h 1051"/>
                <a:gd name="T26" fmla="*/ 0 w 1050"/>
                <a:gd name="T27" fmla="*/ 118 h 1051"/>
                <a:gd name="T28" fmla="*/ 117 w 1050"/>
                <a:gd name="T29" fmla="*/ 0 h 1051"/>
                <a:gd name="T30" fmla="*/ 931 w 1050"/>
                <a:gd name="T31"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0" h="1051">
                  <a:moveTo>
                    <a:pt x="642" y="818"/>
                  </a:moveTo>
                  <a:lnTo>
                    <a:pt x="642" y="233"/>
                  </a:lnTo>
                  <a:lnTo>
                    <a:pt x="407" y="233"/>
                  </a:lnTo>
                  <a:lnTo>
                    <a:pt x="407" y="350"/>
                  </a:lnTo>
                  <a:lnTo>
                    <a:pt x="524" y="350"/>
                  </a:lnTo>
                  <a:lnTo>
                    <a:pt x="524" y="818"/>
                  </a:lnTo>
                  <a:lnTo>
                    <a:pt x="642" y="818"/>
                  </a:lnTo>
                  <a:close/>
                  <a:moveTo>
                    <a:pt x="931" y="0"/>
                  </a:moveTo>
                  <a:cubicBezTo>
                    <a:pt x="994" y="0"/>
                    <a:pt x="1049" y="55"/>
                    <a:pt x="1049" y="118"/>
                  </a:cubicBezTo>
                  <a:lnTo>
                    <a:pt x="1049" y="932"/>
                  </a:lnTo>
                  <a:cubicBezTo>
                    <a:pt x="1049" y="995"/>
                    <a:pt x="994" y="1050"/>
                    <a:pt x="931" y="1050"/>
                  </a:cubicBezTo>
                  <a:lnTo>
                    <a:pt x="117" y="1050"/>
                  </a:lnTo>
                  <a:cubicBezTo>
                    <a:pt x="54" y="1050"/>
                    <a:pt x="0" y="995"/>
                    <a:pt x="0" y="932"/>
                  </a:cubicBezTo>
                  <a:lnTo>
                    <a:pt x="0" y="118"/>
                  </a:lnTo>
                  <a:cubicBezTo>
                    <a:pt x="0" y="55"/>
                    <a:pt x="54" y="0"/>
                    <a:pt x="117" y="0"/>
                  </a:cubicBezTo>
                  <a:lnTo>
                    <a:pt x="931" y="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grpSp>
      <p:grpSp>
        <p:nvGrpSpPr>
          <p:cNvPr id="50" name="Group 49">
            <a:extLst>
              <a:ext uri="{FF2B5EF4-FFF2-40B4-BE49-F238E27FC236}">
                <a16:creationId xmlns:a16="http://schemas.microsoft.com/office/drawing/2014/main" id="{8A8AA8DC-1AAA-4BC6-9852-23D12D4F6E8E}"/>
              </a:ext>
            </a:extLst>
          </p:cNvPr>
          <p:cNvGrpSpPr/>
          <p:nvPr/>
        </p:nvGrpSpPr>
        <p:grpSpPr>
          <a:xfrm>
            <a:off x="3876950" y="5020238"/>
            <a:ext cx="457200" cy="457200"/>
            <a:chOff x="6573130" y="4852162"/>
            <a:chExt cx="457200" cy="457200"/>
          </a:xfrm>
          <a:solidFill>
            <a:schemeClr val="tx1"/>
          </a:solidFill>
        </p:grpSpPr>
        <p:sp>
          <p:nvSpPr>
            <p:cNvPr id="51" name="Freeform 14">
              <a:extLst>
                <a:ext uri="{FF2B5EF4-FFF2-40B4-BE49-F238E27FC236}">
                  <a16:creationId xmlns:a16="http://schemas.microsoft.com/office/drawing/2014/main" id="{8AFF6B79-DA68-4269-A767-C697054104D5}"/>
                </a:ext>
              </a:extLst>
            </p:cNvPr>
            <p:cNvSpPr>
              <a:spLocks noChangeArrowheads="1"/>
            </p:cNvSpPr>
            <p:nvPr/>
          </p:nvSpPr>
          <p:spPr bwMode="auto">
            <a:xfrm>
              <a:off x="6661343" y="4940375"/>
              <a:ext cx="280774" cy="280774"/>
            </a:xfrm>
            <a:custGeom>
              <a:avLst/>
              <a:gdLst>
                <a:gd name="T0" fmla="*/ 699 w 1050"/>
                <a:gd name="T1" fmla="*/ 437 h 1050"/>
                <a:gd name="T2" fmla="*/ 699 w 1050"/>
                <a:gd name="T3" fmla="*/ 350 h 1050"/>
                <a:gd name="T4" fmla="*/ 585 w 1050"/>
                <a:gd name="T5" fmla="*/ 232 h 1050"/>
                <a:gd name="T6" fmla="*/ 350 w 1050"/>
                <a:gd name="T7" fmla="*/ 232 h 1050"/>
                <a:gd name="T8" fmla="*/ 350 w 1050"/>
                <a:gd name="T9" fmla="*/ 350 h 1050"/>
                <a:gd name="T10" fmla="*/ 585 w 1050"/>
                <a:gd name="T11" fmla="*/ 350 h 1050"/>
                <a:gd name="T12" fmla="*/ 585 w 1050"/>
                <a:gd name="T13" fmla="*/ 467 h 1050"/>
                <a:gd name="T14" fmla="*/ 467 w 1050"/>
                <a:gd name="T15" fmla="*/ 467 h 1050"/>
                <a:gd name="T16" fmla="*/ 467 w 1050"/>
                <a:gd name="T17" fmla="*/ 582 h 1050"/>
                <a:gd name="T18" fmla="*/ 585 w 1050"/>
                <a:gd name="T19" fmla="*/ 582 h 1050"/>
                <a:gd name="T20" fmla="*/ 585 w 1050"/>
                <a:gd name="T21" fmla="*/ 700 h 1050"/>
                <a:gd name="T22" fmla="*/ 350 w 1050"/>
                <a:gd name="T23" fmla="*/ 700 h 1050"/>
                <a:gd name="T24" fmla="*/ 350 w 1050"/>
                <a:gd name="T25" fmla="*/ 817 h 1050"/>
                <a:gd name="T26" fmla="*/ 585 w 1050"/>
                <a:gd name="T27" fmla="*/ 817 h 1050"/>
                <a:gd name="T28" fmla="*/ 699 w 1050"/>
                <a:gd name="T29" fmla="*/ 700 h 1050"/>
                <a:gd name="T30" fmla="*/ 699 w 1050"/>
                <a:gd name="T31" fmla="*/ 612 h 1050"/>
                <a:gd name="T32" fmla="*/ 612 w 1050"/>
                <a:gd name="T33" fmla="*/ 525 h 1050"/>
                <a:gd name="T34" fmla="*/ 699 w 1050"/>
                <a:gd name="T35" fmla="*/ 437 h 1050"/>
                <a:gd name="T36" fmla="*/ 935 w 1050"/>
                <a:gd name="T37" fmla="*/ 0 h 1050"/>
                <a:gd name="T38" fmla="*/ 1049 w 1050"/>
                <a:gd name="T39" fmla="*/ 118 h 1050"/>
                <a:gd name="T40" fmla="*/ 1049 w 1050"/>
                <a:gd name="T41" fmla="*/ 932 h 1050"/>
                <a:gd name="T42" fmla="*/ 935 w 1050"/>
                <a:gd name="T43" fmla="*/ 1049 h 1050"/>
                <a:gd name="T44" fmla="*/ 117 w 1050"/>
                <a:gd name="T45" fmla="*/ 1049 h 1050"/>
                <a:gd name="T46" fmla="*/ 0 w 1050"/>
                <a:gd name="T47" fmla="*/ 932 h 1050"/>
                <a:gd name="T48" fmla="*/ 0 w 1050"/>
                <a:gd name="T49" fmla="*/ 118 h 1050"/>
                <a:gd name="T50" fmla="*/ 117 w 1050"/>
                <a:gd name="T51" fmla="*/ 0 h 1050"/>
                <a:gd name="T52" fmla="*/ 935 w 1050"/>
                <a:gd name="T53"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0" h="1050">
                  <a:moveTo>
                    <a:pt x="699" y="437"/>
                  </a:moveTo>
                  <a:lnTo>
                    <a:pt x="699" y="350"/>
                  </a:lnTo>
                  <a:cubicBezTo>
                    <a:pt x="699" y="284"/>
                    <a:pt x="648" y="232"/>
                    <a:pt x="585" y="232"/>
                  </a:cubicBezTo>
                  <a:lnTo>
                    <a:pt x="350" y="232"/>
                  </a:lnTo>
                  <a:lnTo>
                    <a:pt x="350" y="350"/>
                  </a:lnTo>
                  <a:lnTo>
                    <a:pt x="585" y="350"/>
                  </a:lnTo>
                  <a:lnTo>
                    <a:pt x="585" y="467"/>
                  </a:lnTo>
                  <a:lnTo>
                    <a:pt x="467" y="467"/>
                  </a:lnTo>
                  <a:lnTo>
                    <a:pt x="467" y="582"/>
                  </a:lnTo>
                  <a:lnTo>
                    <a:pt x="585" y="582"/>
                  </a:lnTo>
                  <a:lnTo>
                    <a:pt x="585" y="700"/>
                  </a:lnTo>
                  <a:lnTo>
                    <a:pt x="350" y="700"/>
                  </a:lnTo>
                  <a:lnTo>
                    <a:pt x="350" y="817"/>
                  </a:lnTo>
                  <a:lnTo>
                    <a:pt x="585" y="817"/>
                  </a:lnTo>
                  <a:cubicBezTo>
                    <a:pt x="648" y="817"/>
                    <a:pt x="699" y="765"/>
                    <a:pt x="699" y="700"/>
                  </a:cubicBezTo>
                  <a:lnTo>
                    <a:pt x="699" y="612"/>
                  </a:lnTo>
                  <a:cubicBezTo>
                    <a:pt x="699" y="563"/>
                    <a:pt x="661" y="525"/>
                    <a:pt x="612" y="525"/>
                  </a:cubicBezTo>
                  <a:cubicBezTo>
                    <a:pt x="661" y="525"/>
                    <a:pt x="699" y="487"/>
                    <a:pt x="699" y="437"/>
                  </a:cubicBezTo>
                  <a:close/>
                  <a:moveTo>
                    <a:pt x="935" y="0"/>
                  </a:moveTo>
                  <a:cubicBezTo>
                    <a:pt x="997" y="0"/>
                    <a:pt x="1049" y="55"/>
                    <a:pt x="1049" y="118"/>
                  </a:cubicBezTo>
                  <a:lnTo>
                    <a:pt x="1049" y="932"/>
                  </a:lnTo>
                  <a:cubicBezTo>
                    <a:pt x="1049" y="995"/>
                    <a:pt x="997" y="1049"/>
                    <a:pt x="935" y="1049"/>
                  </a:cubicBezTo>
                  <a:lnTo>
                    <a:pt x="117" y="1049"/>
                  </a:lnTo>
                  <a:cubicBezTo>
                    <a:pt x="55" y="1049"/>
                    <a:pt x="0" y="995"/>
                    <a:pt x="0" y="932"/>
                  </a:cubicBezTo>
                  <a:lnTo>
                    <a:pt x="0" y="118"/>
                  </a:lnTo>
                  <a:cubicBezTo>
                    <a:pt x="0" y="55"/>
                    <a:pt x="55" y="0"/>
                    <a:pt x="117" y="0"/>
                  </a:cubicBezTo>
                  <a:lnTo>
                    <a:pt x="935" y="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52" name="Frame 51">
              <a:extLst>
                <a:ext uri="{FF2B5EF4-FFF2-40B4-BE49-F238E27FC236}">
                  <a16:creationId xmlns:a16="http://schemas.microsoft.com/office/drawing/2014/main" id="{8E6E0020-D22A-4F2C-8080-CB8050A79357}"/>
                </a:ext>
              </a:extLst>
            </p:cNvPr>
            <p:cNvSpPr/>
            <p:nvPr/>
          </p:nvSpPr>
          <p:spPr>
            <a:xfrm>
              <a:off x="6573130" y="4852162"/>
              <a:ext cx="457200" cy="457200"/>
            </a:xfrm>
            <a:prstGeom prst="frame">
              <a:avLst>
                <a:gd name="adj1" fmla="val 10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95000"/>
                    <a:lumOff val="5000"/>
                  </a:schemeClr>
                </a:solidFill>
                <a:latin typeface="Lato" panose="020F0502020204030203"/>
              </a:endParaRPr>
            </a:p>
          </p:txBody>
        </p:sp>
      </p:grpSp>
      <p:sp>
        <p:nvSpPr>
          <p:cNvPr id="17" name="Rectangle 16">
            <a:extLst>
              <a:ext uri="{FF2B5EF4-FFF2-40B4-BE49-F238E27FC236}">
                <a16:creationId xmlns:a16="http://schemas.microsoft.com/office/drawing/2014/main" id="{7A3634A1-313D-410A-ACD2-612880DF5569}"/>
              </a:ext>
            </a:extLst>
          </p:cNvPr>
          <p:cNvSpPr/>
          <p:nvPr/>
        </p:nvSpPr>
        <p:spPr>
          <a:xfrm>
            <a:off x="5029200" y="3645049"/>
            <a:ext cx="6096000" cy="338554"/>
          </a:xfrm>
          <a:prstGeom prst="rect">
            <a:avLst/>
          </a:prstGeom>
        </p:spPr>
        <p:txBody>
          <a:bodyPr>
            <a:spAutoFit/>
          </a:bodyPr>
          <a:lstStyle/>
          <a:p>
            <a:r>
              <a:rPr lang="en-US" sz="1600" b="1" dirty="0">
                <a:solidFill>
                  <a:schemeClr val="bg1"/>
                </a:solidFill>
                <a:latin typeface="PT Sans" panose="020B0503020203020204" pitchFamily="34" charset="0"/>
                <a:ea typeface="PT Sans" panose="020B0503020203020204" pitchFamily="34" charset="0"/>
              </a:rPr>
              <a:t>#2: Rename for a Meaningful Parameter!</a:t>
            </a:r>
          </a:p>
        </p:txBody>
      </p:sp>
      <p:sp>
        <p:nvSpPr>
          <p:cNvPr id="18" name="Rectangle 17">
            <a:extLst>
              <a:ext uri="{FF2B5EF4-FFF2-40B4-BE49-F238E27FC236}">
                <a16:creationId xmlns:a16="http://schemas.microsoft.com/office/drawing/2014/main" id="{AC261E4B-ED0D-4CD1-812F-8DAA1D56CC94}"/>
              </a:ext>
            </a:extLst>
          </p:cNvPr>
          <p:cNvSpPr/>
          <p:nvPr/>
        </p:nvSpPr>
        <p:spPr>
          <a:xfrm>
            <a:off x="5029200" y="4179741"/>
            <a:ext cx="6096000" cy="338554"/>
          </a:xfrm>
          <a:prstGeom prst="rect">
            <a:avLst/>
          </a:prstGeom>
        </p:spPr>
        <p:txBody>
          <a:bodyPr>
            <a:spAutoFit/>
          </a:bodyPr>
          <a:lstStyle/>
          <a:p>
            <a:r>
              <a:rPr lang="en-US" sz="1600" b="1" dirty="0">
                <a:solidFill>
                  <a:schemeClr val="bg1"/>
                </a:solidFill>
                <a:latin typeface="PT Sans" panose="020B0503020203020204" pitchFamily="34" charset="0"/>
                <a:ea typeface="PT Sans" panose="020B0503020203020204" pitchFamily="34" charset="0"/>
              </a:rPr>
              <a:t>#3: Add to measures where you want!</a:t>
            </a:r>
            <a:endParaRPr lang="id-ID" sz="1600" b="1" dirty="0">
              <a:solidFill>
                <a:schemeClr val="bg1"/>
              </a:solidFill>
              <a:latin typeface="PT Sans" panose="020B0503020203020204" pitchFamily="34" charset="0"/>
              <a:ea typeface="PT Sans" panose="020B0503020203020204" pitchFamily="34" charset="0"/>
            </a:endParaRPr>
          </a:p>
        </p:txBody>
      </p:sp>
      <p:pic>
        <p:nvPicPr>
          <p:cNvPr id="53" name="Picture 52">
            <a:extLst>
              <a:ext uri="{FF2B5EF4-FFF2-40B4-BE49-F238E27FC236}">
                <a16:creationId xmlns:a16="http://schemas.microsoft.com/office/drawing/2014/main" id="{A85E813D-408E-41EA-B62D-6A6849580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9004" y="98844"/>
            <a:ext cx="2334896" cy="780197"/>
          </a:xfrm>
          <a:prstGeom prst="rect">
            <a:avLst/>
          </a:prstGeom>
        </p:spPr>
      </p:pic>
    </p:spTree>
    <p:extLst>
      <p:ext uri="{BB962C8B-B14F-4D97-AF65-F5344CB8AC3E}">
        <p14:creationId xmlns:p14="http://schemas.microsoft.com/office/powerpoint/2010/main" val="216925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A4120C0-B3CD-40CC-BC14-9AD8DA881619}">
  <we:reference id="wa104380907" version="1.0.0.0" store="en-US" storeType="OMEX"/>
  <we:alternateReferences>
    <we:reference id="wa104380907" version="1.0.0.0" store="WA10438090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F62AFA2D164E43AF57C01E5AB44743" ma:contentTypeVersion="9" ma:contentTypeDescription="Create a new document." ma:contentTypeScope="" ma:versionID="4e46875ca2bb3f6b86f04a3fa5c79ae6">
  <xsd:schema xmlns:xsd="http://www.w3.org/2001/XMLSchema" xmlns:xs="http://www.w3.org/2001/XMLSchema" xmlns:p="http://schemas.microsoft.com/office/2006/metadata/properties" xmlns:ns3="20504446-2ebb-4129-807e-4683eeed237d" xmlns:ns4="035c7596-9155-44a4-b34f-37059d448299" targetNamespace="http://schemas.microsoft.com/office/2006/metadata/properties" ma:root="true" ma:fieldsID="92667bcb16e3e7d3b5214031364d4ea6" ns3:_="" ns4:_="">
    <xsd:import namespace="20504446-2ebb-4129-807e-4683eeed237d"/>
    <xsd:import namespace="035c7596-9155-44a4-b34f-37059d44829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04446-2ebb-4129-807e-4683eeed237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5c7596-9155-44a4-b34f-37059d44829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034571-0A7B-4EC5-8784-B6C9480082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504446-2ebb-4129-807e-4683eeed237d"/>
    <ds:schemaRef ds:uri="035c7596-9155-44a4-b34f-37059d4482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73ADD8-4B5B-4B7E-BA51-3CBC3FD29304}">
  <ds:schemaRefs>
    <ds:schemaRef ds:uri="http://schemas.microsoft.com/sharepoint/v3/contenttype/forms"/>
  </ds:schemaRefs>
</ds:datastoreItem>
</file>

<file path=customXml/itemProps3.xml><?xml version="1.0" encoding="utf-8"?>
<ds:datastoreItem xmlns:ds="http://schemas.openxmlformats.org/officeDocument/2006/customXml" ds:itemID="{3800280E-01EF-4B3E-8B2A-C05D69C603E3}">
  <ds:schemaRefs>
    <ds:schemaRef ds:uri="20504446-2ebb-4129-807e-4683eeed237d"/>
    <ds:schemaRef ds:uri="http://purl.org/dc/terms/"/>
    <ds:schemaRef ds:uri="http://www.w3.org/XML/1998/namespac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035c7596-9155-44a4-b34f-37059d448299"/>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1661</TotalTime>
  <Words>1494</Words>
  <Application>Microsoft Office PowerPoint</Application>
  <PresentationFormat>Widescreen</PresentationFormat>
  <Paragraphs>111</Paragraphs>
  <Slides>21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Arial</vt:lpstr>
      <vt:lpstr>Bahnschrift Light</vt:lpstr>
      <vt:lpstr>Bitter</vt:lpstr>
      <vt:lpstr>Calibri</vt:lpstr>
      <vt:lpstr>Century Gothic</vt:lpstr>
      <vt:lpstr>Lato</vt:lpstr>
      <vt:lpstr>PT Sans</vt:lpstr>
      <vt:lpstr>Raleway Black</vt:lpstr>
      <vt:lpstr>Segoe UI</vt:lpstr>
      <vt:lpstr>Segoe UI Black</vt:lpstr>
      <vt:lpstr>Times New 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Abramson</dc:creator>
  <cp:lastModifiedBy>karobito@gmail.com</cp:lastModifiedBy>
  <cp:revision>3</cp:revision>
  <dcterms:created xsi:type="dcterms:W3CDTF">2019-10-21T11:33:14Z</dcterms:created>
  <dcterms:modified xsi:type="dcterms:W3CDTF">2019-10-24T14:50:59Z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0x0101007CF62AFA2D164E43AF57C01E5AB44743</vt:lpwstr>
  </property>
</Properties>
</file>