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8" r:id="rId6"/>
    <p:sldId id="299" r:id="rId7"/>
    <p:sldId id="359" r:id="rId8"/>
    <p:sldId id="360" r:id="rId9"/>
    <p:sldId id="361" r:id="rId10"/>
    <p:sldId id="368" r:id="rId11"/>
    <p:sldId id="369" r:id="rId12"/>
    <p:sldId id="370" r:id="rId13"/>
    <p:sldId id="343" r:id="rId14"/>
    <p:sldId id="348" r:id="rId15"/>
    <p:sldId id="344" r:id="rId16"/>
    <p:sldId id="349" r:id="rId17"/>
    <p:sldId id="367" r:id="rId18"/>
    <p:sldId id="350" r:id="rId19"/>
    <p:sldId id="351" r:id="rId20"/>
    <p:sldId id="352" r:id="rId21"/>
    <p:sldId id="281" r:id="rId22"/>
    <p:sldId id="371" r:id="rId23"/>
    <p:sldId id="372" r:id="rId24"/>
    <p:sldId id="265" r:id="rId25"/>
    <p:sldId id="268" r:id="rId26"/>
    <p:sldId id="270" r:id="rId27"/>
    <p:sldId id="277" r:id="rId28"/>
    <p:sldId id="267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82426-5B2A-4F64-9753-B5AA7B6F4E19}">
          <p14:sldIdLst/>
        </p14:section>
        <p14:section name="Default Section" id="{2F0ACC09-EE09-45D8-A661-F2BB207ED416}">
          <p14:sldIdLst>
            <p14:sldId id="256"/>
            <p14:sldId id="258"/>
            <p14:sldId id="299"/>
            <p14:sldId id="359"/>
            <p14:sldId id="360"/>
            <p14:sldId id="361"/>
            <p14:sldId id="368"/>
            <p14:sldId id="369"/>
            <p14:sldId id="370"/>
            <p14:sldId id="343"/>
            <p14:sldId id="348"/>
            <p14:sldId id="344"/>
            <p14:sldId id="349"/>
            <p14:sldId id="367"/>
            <p14:sldId id="350"/>
            <p14:sldId id="351"/>
            <p14:sldId id="352"/>
            <p14:sldId id="281"/>
            <p14:sldId id="371"/>
            <p14:sldId id="372"/>
            <p14:sldId id="265"/>
            <p14:sldId id="268"/>
            <p14:sldId id="270"/>
            <p14:sldId id="277"/>
          </p14:sldIdLst>
        </p14:section>
        <p14:section name="PW Info" id="{86DE7E6D-74EA-4A70-AF0D-1DC5109CDC6B}">
          <p14:sldIdLst>
            <p14:sldId id="267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66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FE84-8CB4-457A-B33A-750E2CE7D2C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40383-B9BC-44B0-87AF-1FE216F9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3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8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75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6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9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2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885D5-146E-426D-951F-DCC942B7C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4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0" dirty="0"/>
              <a:t>Link to traditional data architecture</a:t>
            </a:r>
          </a:p>
          <a:p>
            <a:pPr marL="0" indent="0">
              <a:buNone/>
            </a:pPr>
            <a:r>
              <a:rPr lang="en-US" baseline="0" dirty="0"/>
              <a:t>https://www.delorabradish.com/modeling-for-bi/your-bi-blueprint-road-to-a-successful-bi-implementation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="1" baseline="0" dirty="0"/>
              <a:t>Link to Azure data architecture</a:t>
            </a:r>
          </a:p>
          <a:p>
            <a:pPr marL="0" indent="0">
              <a:buNone/>
            </a:pPr>
            <a:r>
              <a:rPr lang="en-US" baseline="0" dirty="0"/>
              <a:t>https://www.delorabradish.com/modeling-for-bi/data-architecture-for-azure-bi-programs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7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1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0" dirty="0"/>
              <a:t>Link to traditional data architecture</a:t>
            </a:r>
          </a:p>
          <a:p>
            <a:pPr marL="0" indent="0">
              <a:buNone/>
            </a:pPr>
            <a:r>
              <a:rPr lang="en-US" baseline="0" dirty="0"/>
              <a:t>https://www.delorabradish.com/modeling-for-bi/your-bi-blueprint-road-to-a-successful-bi-implementation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="1" baseline="0" dirty="0"/>
              <a:t>Link to Azure data architecture</a:t>
            </a:r>
          </a:p>
          <a:p>
            <a:pPr marL="0" indent="0">
              <a:buNone/>
            </a:pPr>
            <a:r>
              <a:rPr lang="en-US" baseline="0" dirty="0"/>
              <a:t>https://www.delorabradish.com/modeling-for-bi/data-architecture-for-azure-bi-programs</a:t>
            </a: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8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1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0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21C-BD7B-469E-9FE6-754242B6B6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0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4B81-DD40-4735-A6DF-FBD003AD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719D-E53F-4514-9314-7A68539C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B513-B306-49A2-8FC5-CFE6936E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B3C-86E5-491B-BFCF-126356E765E0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0657-8183-47D2-845F-4AB19D79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4B33-FE3F-44AE-95F6-1A13F17A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37E7-CC2B-4585-B0CF-BE42E1B5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1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image" Target="../media/image33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0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41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4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23.emf"/><Relationship Id="rId10" Type="http://schemas.openxmlformats.org/officeDocument/2006/relationships/image" Target="../media/image30.emf"/><Relationship Id="rId4" Type="http://schemas.openxmlformats.org/officeDocument/2006/relationships/image" Target="../media/image44.png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11" Type="http://schemas.openxmlformats.org/officeDocument/2006/relationships/image" Target="../media/image31.emf"/><Relationship Id="rId5" Type="http://schemas.openxmlformats.org/officeDocument/2006/relationships/image" Target="../media/image32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openxmlformats.org/officeDocument/2006/relationships/image" Target="../media/image43.emf"/><Relationship Id="rId4" Type="http://schemas.openxmlformats.org/officeDocument/2006/relationships/image" Target="../media/image38.emf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image" Target="../media/image42.emf"/><Relationship Id="rId4" Type="http://schemas.openxmlformats.org/officeDocument/2006/relationships/image" Target="../media/image31.emf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1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openxmlformats.org/officeDocument/2006/relationships/image" Target="../media/image29.emf"/><Relationship Id="rId4" Type="http://schemas.openxmlformats.org/officeDocument/2006/relationships/image" Target="../media/image32.emf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41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pragmaticworks.com/choosing-the-right-tools-for-elt-workloads-in-the-cloud" TargetMode="External"/><Relationship Id="rId2" Type="http://schemas.openxmlformats.org/officeDocument/2006/relationships/hyperlink" Target="https://docs.microsoft.com/en-us/azure/event-grid/compare-messaging-servic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lorabardi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png"/><Relationship Id="rId10" Type="http://schemas.openxmlformats.org/officeDocument/2006/relationships/image" Target="../media/image34.emf"/><Relationship Id="rId4" Type="http://schemas.openxmlformats.org/officeDocument/2006/relationships/image" Target="../media/image23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40.png"/><Relationship Id="rId10" Type="http://schemas.openxmlformats.org/officeDocument/2006/relationships/image" Target="../media/image34.emf"/><Relationship Id="rId4" Type="http://schemas.openxmlformats.org/officeDocument/2006/relationships/image" Target="../media/image23.emf"/><Relationship Id="rId9" Type="http://schemas.openxmlformats.org/officeDocument/2006/relationships/image" Target="../media/image33.emf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png"/><Relationship Id="rId10" Type="http://schemas.openxmlformats.org/officeDocument/2006/relationships/image" Target="../media/image34.emf"/><Relationship Id="rId4" Type="http://schemas.openxmlformats.org/officeDocument/2006/relationships/image" Target="../media/image23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8813BC-C708-493E-9A12-EA2467DB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269" y="3872571"/>
            <a:ext cx="8275820" cy="8370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Event Driven ELT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DDA2-4C81-4C71-A782-DAFDE2A2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269" y="4709660"/>
            <a:ext cx="6671872" cy="1841041"/>
          </a:xfrm>
        </p:spPr>
        <p:txBody>
          <a:bodyPr/>
          <a:lstStyle/>
          <a:p>
            <a:r>
              <a:rPr lang="en-US" dirty="0"/>
              <a:t>Michael French</a:t>
            </a:r>
          </a:p>
          <a:p>
            <a:r>
              <a:rPr lang="en-US" dirty="0"/>
              <a:t>Principal Consultant</a:t>
            </a:r>
          </a:p>
          <a:p>
            <a:endParaRPr lang="en-US" dirty="0"/>
          </a:p>
          <a:p>
            <a:r>
              <a:rPr lang="en-US"/>
              <a:t>5/18/2019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10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Logic App ~ SFTP Listener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7BDFF3C-1259-445E-BC80-9E275A8D79BB}"/>
              </a:ext>
            </a:extLst>
          </p:cNvPr>
          <p:cNvCxnSpPr/>
          <p:nvPr/>
        </p:nvCxnSpPr>
        <p:spPr>
          <a:xfrm flipV="1">
            <a:off x="5474930" y="2713432"/>
            <a:ext cx="467555" cy="66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0161A62-D9FC-44BB-90ED-7915E654FF1C}"/>
              </a:ext>
            </a:extLst>
          </p:cNvPr>
          <p:cNvCxnSpPr/>
          <p:nvPr/>
        </p:nvCxnSpPr>
        <p:spPr>
          <a:xfrm>
            <a:off x="8776495" y="4802845"/>
            <a:ext cx="688561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5E6A61-881A-4BB0-A78C-042BE2FFFFF5}"/>
              </a:ext>
            </a:extLst>
          </p:cNvPr>
          <p:cNvCxnSpPr/>
          <p:nvPr/>
        </p:nvCxnSpPr>
        <p:spPr>
          <a:xfrm>
            <a:off x="8543559" y="2707169"/>
            <a:ext cx="728432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9AE8841C-8C76-4FE1-A909-1D95214F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76" y="4425312"/>
            <a:ext cx="860464" cy="8001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D0105A3-DAA2-4708-9AC9-296075C3C4E8}"/>
              </a:ext>
            </a:extLst>
          </p:cNvPr>
          <p:cNvSpPr txBox="1"/>
          <p:nvPr/>
        </p:nvSpPr>
        <p:spPr>
          <a:xfrm>
            <a:off x="4559936" y="2896674"/>
            <a:ext cx="12263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Logic App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SFTP File Watcher</a:t>
            </a:r>
          </a:p>
          <a:p>
            <a:pPr algn="ctr"/>
            <a:r>
              <a:rPr lang="en-US" sz="1000" i="1" dirty="0">
                <a:latin typeface="Georgia" pitchFamily="18" charset="0"/>
              </a:rPr>
              <a:t>SFTP File Added or Changed</a:t>
            </a:r>
            <a:endParaRPr lang="en-US" sz="1000" dirty="0">
              <a:latin typeface="Georgia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79A864-AB27-4FCD-AFD1-0C9E53DE1240}"/>
              </a:ext>
            </a:extLst>
          </p:cNvPr>
          <p:cNvSpPr txBox="1"/>
          <p:nvPr/>
        </p:nvSpPr>
        <p:spPr>
          <a:xfrm>
            <a:off x="5789257" y="2910461"/>
            <a:ext cx="10255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Logic App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Log Event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SFTP File Found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49012D-9C11-49A0-8C49-A36FBAEA0F9D}"/>
              </a:ext>
            </a:extLst>
          </p:cNvPr>
          <p:cNvSpPr txBox="1"/>
          <p:nvPr/>
        </p:nvSpPr>
        <p:spPr>
          <a:xfrm>
            <a:off x="7797061" y="2910461"/>
            <a:ext cx="10255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Logic App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Log Event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&amp; Call ADF Pipeline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4817B99-93CA-4209-94EF-B623BCDE56B0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6302020" y="3372126"/>
            <a:ext cx="1974957" cy="117446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52D36A4-E08D-4577-AE29-BA619979093C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8276977" y="3526014"/>
            <a:ext cx="32847" cy="102058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E96B242-29C7-449D-B969-DF0E0D33B4D4}"/>
              </a:ext>
            </a:extLst>
          </p:cNvPr>
          <p:cNvSpPr txBox="1"/>
          <p:nvPr/>
        </p:nvSpPr>
        <p:spPr>
          <a:xfrm>
            <a:off x="7826561" y="5083129"/>
            <a:ext cx="10255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Event Hub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Send Event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D9DC292-7180-4E56-8B4C-BEE1C51D3C6C}"/>
              </a:ext>
            </a:extLst>
          </p:cNvPr>
          <p:cNvCxnSpPr/>
          <p:nvPr/>
        </p:nvCxnSpPr>
        <p:spPr>
          <a:xfrm>
            <a:off x="10112498" y="2686575"/>
            <a:ext cx="563565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51D895F-339B-4D4D-BC0A-EDD12C22E08D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8276977" y="3385417"/>
            <a:ext cx="1490189" cy="116117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C2F07291-2028-4505-81E5-53C91BA5C2AB}"/>
              </a:ext>
            </a:extLst>
          </p:cNvPr>
          <p:cNvSpPr/>
          <p:nvPr/>
        </p:nvSpPr>
        <p:spPr bwMode="ltGray">
          <a:xfrm>
            <a:off x="4794015" y="1996387"/>
            <a:ext cx="3982480" cy="30116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SFTP File Watchers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BE7FFAC-E518-4131-9707-57C64D541199}"/>
              </a:ext>
            </a:extLst>
          </p:cNvPr>
          <p:cNvSpPr/>
          <p:nvPr/>
        </p:nvSpPr>
        <p:spPr bwMode="ltGray">
          <a:xfrm>
            <a:off x="8886634" y="1996387"/>
            <a:ext cx="1524425" cy="29965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35B8217-2E37-440E-BA65-9FE6329721F2}"/>
              </a:ext>
            </a:extLst>
          </p:cNvPr>
          <p:cNvSpPr/>
          <p:nvPr/>
        </p:nvSpPr>
        <p:spPr bwMode="ltGray">
          <a:xfrm>
            <a:off x="10521198" y="1996387"/>
            <a:ext cx="977964" cy="29965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DB0E26-47B7-41CE-AE2A-B53A6DBDB39D}"/>
              </a:ext>
            </a:extLst>
          </p:cNvPr>
          <p:cNvSpPr txBox="1"/>
          <p:nvPr/>
        </p:nvSpPr>
        <p:spPr>
          <a:xfrm>
            <a:off x="9159158" y="2905241"/>
            <a:ext cx="1216015" cy="48017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Azure Data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Factory</a:t>
            </a:r>
          </a:p>
          <a:p>
            <a:pPr indent="-274320" algn="ctr"/>
            <a:r>
              <a:rPr lang="en-US" sz="1000" i="1" dirty="0">
                <a:latin typeface="Georgia" pitchFamily="18" charset="0"/>
              </a:rPr>
              <a:t>SFTP Orchestrator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705FF39-DC7A-4728-AC5A-92D3B21018BB}"/>
              </a:ext>
            </a:extLst>
          </p:cNvPr>
          <p:cNvSpPr txBox="1"/>
          <p:nvPr/>
        </p:nvSpPr>
        <p:spPr>
          <a:xfrm>
            <a:off x="10552824" y="2940118"/>
            <a:ext cx="10255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Azure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Blob Storage</a:t>
            </a:r>
            <a:endParaRPr lang="en-US" sz="1000" i="1" dirty="0">
              <a:latin typeface="Georgia" pitchFamily="18" charset="0"/>
            </a:endParaRP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89E0743-C716-4223-8B9A-60F17ABEB1F0}"/>
              </a:ext>
            </a:extLst>
          </p:cNvPr>
          <p:cNvCxnSpPr/>
          <p:nvPr/>
        </p:nvCxnSpPr>
        <p:spPr>
          <a:xfrm flipV="1">
            <a:off x="6482712" y="2707169"/>
            <a:ext cx="467555" cy="66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1847CCC-88B1-4352-9BE9-B20C0A100AF3}"/>
              </a:ext>
            </a:extLst>
          </p:cNvPr>
          <p:cNvCxnSpPr/>
          <p:nvPr/>
        </p:nvCxnSpPr>
        <p:spPr>
          <a:xfrm flipV="1">
            <a:off x="7513188" y="2691126"/>
            <a:ext cx="467555" cy="66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62A70F8-367E-43E6-A507-C241D1AE4B1D}"/>
              </a:ext>
            </a:extLst>
          </p:cNvPr>
          <p:cNvSpPr txBox="1"/>
          <p:nvPr/>
        </p:nvSpPr>
        <p:spPr>
          <a:xfrm>
            <a:off x="6814782" y="2910461"/>
            <a:ext cx="10255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Azure Database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Stored Proc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Log File Found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12A3599-2C65-4B2F-91AF-02BE66EEAA6F}"/>
              </a:ext>
            </a:extLst>
          </p:cNvPr>
          <p:cNvSpPr/>
          <p:nvPr/>
        </p:nvSpPr>
        <p:spPr bwMode="ltGray">
          <a:xfrm>
            <a:off x="549373" y="1422314"/>
            <a:ext cx="1280160" cy="424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7369BE4-49B3-4EB4-8EB4-514CF8796AAB}"/>
              </a:ext>
            </a:extLst>
          </p:cNvPr>
          <p:cNvSpPr txBox="1"/>
          <p:nvPr/>
        </p:nvSpPr>
        <p:spPr>
          <a:xfrm>
            <a:off x="696961" y="4089221"/>
            <a:ext cx="1032894" cy="96594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rtlCol="0">
            <a:noAutofit/>
          </a:bodyPr>
          <a:lstStyle/>
          <a:p>
            <a:pPr marL="0" marR="0" lvl="0" indent="-8229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SFTP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3BBE01-B659-46B4-92A1-895D068909B5}"/>
              </a:ext>
            </a:extLst>
          </p:cNvPr>
          <p:cNvSpPr/>
          <p:nvPr/>
        </p:nvSpPr>
        <p:spPr bwMode="ltGray">
          <a:xfrm>
            <a:off x="1893397" y="1418082"/>
            <a:ext cx="1143000" cy="42357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Azure Logic App SFTP File Watcher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9CE4D1F-1E69-4AD2-B7D6-F6708010F9A7}"/>
              </a:ext>
            </a:extLst>
          </p:cNvPr>
          <p:cNvSpPr txBox="1"/>
          <p:nvPr/>
        </p:nvSpPr>
        <p:spPr>
          <a:xfrm>
            <a:off x="1893397" y="1415501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Pull or Push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5049C91-EAA5-4C0B-AC43-DFEFB805B4D0}"/>
              </a:ext>
            </a:extLst>
          </p:cNvPr>
          <p:cNvSpPr/>
          <p:nvPr/>
        </p:nvSpPr>
        <p:spPr bwMode="ltGray">
          <a:xfrm>
            <a:off x="3067274" y="1421722"/>
            <a:ext cx="1143000" cy="42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Temporary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</a:rPr>
              <a:t>Store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0248DA6-1FB1-4BE7-933F-00CDE9CB2915}"/>
              </a:ext>
            </a:extLst>
          </p:cNvPr>
          <p:cNvSpPr txBox="1"/>
          <p:nvPr/>
        </p:nvSpPr>
        <p:spPr>
          <a:xfrm>
            <a:off x="549373" y="1419295"/>
            <a:ext cx="128016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Source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7252EBA-3A68-4212-9709-890365B82D7A}"/>
              </a:ext>
            </a:extLst>
          </p:cNvPr>
          <p:cNvSpPr txBox="1"/>
          <p:nvPr/>
        </p:nvSpPr>
        <p:spPr>
          <a:xfrm>
            <a:off x="3067274" y="1415501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Raw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06B6721-DC35-41B8-BB8C-24B1A9BDD972}"/>
              </a:ext>
            </a:extLst>
          </p:cNvPr>
          <p:cNvSpPr txBox="1"/>
          <p:nvPr/>
        </p:nvSpPr>
        <p:spPr>
          <a:xfrm>
            <a:off x="785038" y="4273434"/>
            <a:ext cx="838393" cy="3307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Source 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F0662B1-BA5F-4F9F-8562-B44625971CC6}"/>
              </a:ext>
            </a:extLst>
          </p:cNvPr>
          <p:cNvSpPr txBox="1"/>
          <p:nvPr/>
        </p:nvSpPr>
        <p:spPr>
          <a:xfrm>
            <a:off x="3073294" y="5301222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Blob Storage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04A52FD-2905-4F4D-8217-93F51632FC33}"/>
              </a:ext>
            </a:extLst>
          </p:cNvPr>
          <p:cNvSpPr txBox="1"/>
          <p:nvPr/>
        </p:nvSpPr>
        <p:spPr>
          <a:xfrm>
            <a:off x="778927" y="4653687"/>
            <a:ext cx="838393" cy="3307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Source 6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D787BA41-990C-4D5B-B715-EA389A6111FA}"/>
              </a:ext>
            </a:extLst>
          </p:cNvPr>
          <p:cNvCxnSpPr>
            <a:cxnSpLocks/>
          </p:cNvCxnSpPr>
          <p:nvPr/>
        </p:nvCxnSpPr>
        <p:spPr>
          <a:xfrm>
            <a:off x="1741116" y="4836121"/>
            <a:ext cx="462243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90712D3F-9EC2-4F5C-8CA8-96C194EEB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692" y="4950762"/>
            <a:ext cx="274320" cy="27432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6A9E5952-B700-4B2B-9DF5-7B7BCBA9E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200" y="4395312"/>
            <a:ext cx="274320" cy="274320"/>
          </a:xfrm>
          <a:prstGeom prst="rect">
            <a:avLst/>
          </a:prstGeom>
        </p:spPr>
      </p:pic>
      <p:sp>
        <p:nvSpPr>
          <p:cNvPr id="151" name="Curved Right Arrow 5">
            <a:extLst>
              <a:ext uri="{FF2B5EF4-FFF2-40B4-BE49-F238E27FC236}">
                <a16:creationId xmlns:a16="http://schemas.microsoft.com/office/drawing/2014/main" id="{5015E601-CFA8-44BF-B9AC-8684EB53F709}"/>
              </a:ext>
            </a:extLst>
          </p:cNvPr>
          <p:cNvSpPr/>
          <p:nvPr/>
        </p:nvSpPr>
        <p:spPr bwMode="ltGray">
          <a:xfrm>
            <a:off x="3286126" y="3988801"/>
            <a:ext cx="330475" cy="718239"/>
          </a:xfrm>
          <a:prstGeom prst="curvedRigh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2" name="Curved Right Arrow 107">
            <a:extLst>
              <a:ext uri="{FF2B5EF4-FFF2-40B4-BE49-F238E27FC236}">
                <a16:creationId xmlns:a16="http://schemas.microsoft.com/office/drawing/2014/main" id="{0F9D68B1-778D-4D97-911F-136BC27C3341}"/>
              </a:ext>
            </a:extLst>
          </p:cNvPr>
          <p:cNvSpPr/>
          <p:nvPr/>
        </p:nvSpPr>
        <p:spPr bwMode="ltGray">
          <a:xfrm rot="10800000">
            <a:off x="3633449" y="3958669"/>
            <a:ext cx="330475" cy="718239"/>
          </a:xfrm>
          <a:prstGeom prst="curvedRigh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487F2DF1-7F83-4233-84CB-7859A96B4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41" y="2358473"/>
            <a:ext cx="574859" cy="5748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5951B97-67E2-407A-9688-386300E24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137" y="2392199"/>
            <a:ext cx="574859" cy="574859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E525F580-C6BD-4AE0-8FF7-24E1D3D05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230" y="2392199"/>
            <a:ext cx="574859" cy="5748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5BF4C3B-D389-4D6A-8E9D-9F03A588F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846" y="2379178"/>
            <a:ext cx="535325" cy="53532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9EB33335-1C45-4024-B79B-4F7230088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762" y="2429791"/>
            <a:ext cx="535324" cy="535324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F1E95FC-06CC-434F-8654-E6FC2FA9A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939" y="2426614"/>
            <a:ext cx="345389" cy="47526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D5A75E6B-B443-40A5-AD1F-3FEFE3CADF01}"/>
              </a:ext>
            </a:extLst>
          </p:cNvPr>
          <p:cNvSpPr txBox="1"/>
          <p:nvPr/>
        </p:nvSpPr>
        <p:spPr>
          <a:xfrm>
            <a:off x="549373" y="5478914"/>
            <a:ext cx="3672941" cy="200563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1                               2                            3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5B877-F025-4415-A761-48B9348D2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118" y="4559885"/>
            <a:ext cx="576410" cy="594231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DFE87DFF-4FA3-40CD-B5CF-F319CFBF5EF9}"/>
              </a:ext>
            </a:extLst>
          </p:cNvPr>
          <p:cNvSpPr txBox="1"/>
          <p:nvPr/>
        </p:nvSpPr>
        <p:spPr>
          <a:xfrm>
            <a:off x="591567" y="829421"/>
            <a:ext cx="374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from Source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ED43B2C-DFC4-46FB-8B5E-B0AF6918C781}"/>
              </a:ext>
            </a:extLst>
          </p:cNvPr>
          <p:cNvSpPr/>
          <p:nvPr/>
        </p:nvSpPr>
        <p:spPr bwMode="ltGray">
          <a:xfrm>
            <a:off x="540911" y="5762630"/>
            <a:ext cx="3689863" cy="263227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Azure Data Factory</a:t>
            </a:r>
          </a:p>
        </p:txBody>
      </p:sp>
    </p:spTree>
    <p:extLst>
      <p:ext uri="{BB962C8B-B14F-4D97-AF65-F5344CB8AC3E}">
        <p14:creationId xmlns:p14="http://schemas.microsoft.com/office/powerpoint/2010/main" val="215016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11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Factory Orchestrator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B689-69AF-4BD6-8AA4-B079B4311719}"/>
              </a:ext>
            </a:extLst>
          </p:cNvPr>
          <p:cNvSpPr txBox="1"/>
          <p:nvPr/>
        </p:nvSpPr>
        <p:spPr>
          <a:xfrm>
            <a:off x="591566" y="829421"/>
            <a:ext cx="535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Scheduled Pull from Source (traditional SSIS)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46A9CB-DCF6-45E8-91DF-99DB8542765F}"/>
              </a:ext>
            </a:extLst>
          </p:cNvPr>
          <p:cNvGrpSpPr/>
          <p:nvPr/>
        </p:nvGrpSpPr>
        <p:grpSpPr>
          <a:xfrm>
            <a:off x="540912" y="1415501"/>
            <a:ext cx="10457390" cy="4347129"/>
            <a:chOff x="540911" y="1415501"/>
            <a:chExt cx="10731653" cy="4747934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205A3A0-3F55-489B-91D8-AA5746DE6A87}"/>
                </a:ext>
              </a:extLst>
            </p:cNvPr>
            <p:cNvSpPr/>
            <p:nvPr/>
          </p:nvSpPr>
          <p:spPr bwMode="ltGray">
            <a:xfrm>
              <a:off x="549373" y="1422314"/>
              <a:ext cx="1280160" cy="42467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28FDFC7-F869-4B13-8FE5-A834085FA61A}"/>
                </a:ext>
              </a:extLst>
            </p:cNvPr>
            <p:cNvSpPr/>
            <p:nvPr/>
          </p:nvSpPr>
          <p:spPr bwMode="ltGray">
            <a:xfrm>
              <a:off x="1893397" y="1418082"/>
              <a:ext cx="1143000" cy="42357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API Calls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Self-hosted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Integration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Runtime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SFTP File Watcher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C1A1260-5AA4-4D86-A4AC-60CF73E53076}"/>
                </a:ext>
              </a:extLst>
            </p:cNvPr>
            <p:cNvSpPr txBox="1"/>
            <p:nvPr/>
          </p:nvSpPr>
          <p:spPr>
            <a:xfrm>
              <a:off x="1893397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Pull or Push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9AC62AE-54E1-448B-87A3-15185F166737}"/>
                </a:ext>
              </a:extLst>
            </p:cNvPr>
            <p:cNvSpPr/>
            <p:nvPr/>
          </p:nvSpPr>
          <p:spPr bwMode="ltGray">
            <a:xfrm>
              <a:off x="3067274" y="1421722"/>
              <a:ext cx="1143000" cy="42321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Temporary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eorgia" pitchFamily="18" charset="0"/>
                </a:rPr>
                <a:t>Store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658FA32-68B5-4590-B288-DC15D60BD53C}"/>
                </a:ext>
              </a:extLst>
            </p:cNvPr>
            <p:cNvSpPr txBox="1"/>
            <p:nvPr/>
          </p:nvSpPr>
          <p:spPr>
            <a:xfrm>
              <a:off x="549373" y="141929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387BDF9-11BA-44E4-8050-19FAF9414972}"/>
                </a:ext>
              </a:extLst>
            </p:cNvPr>
            <p:cNvSpPr txBox="1"/>
            <p:nvPr/>
          </p:nvSpPr>
          <p:spPr>
            <a:xfrm>
              <a:off x="306727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Raw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69FDD85-AAFD-4169-8B6A-C2752D752145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44" y="2808692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6B3CEE2-6737-44AB-9D38-442CEEBDD792}"/>
                </a:ext>
              </a:extLst>
            </p:cNvPr>
            <p:cNvSpPr txBox="1"/>
            <p:nvPr/>
          </p:nvSpPr>
          <p:spPr>
            <a:xfrm>
              <a:off x="778927" y="2214943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50E0FF2-2217-48C0-BC58-652D827C311A}"/>
                </a:ext>
              </a:extLst>
            </p:cNvPr>
            <p:cNvSpPr txBox="1"/>
            <p:nvPr/>
          </p:nvSpPr>
          <p:spPr>
            <a:xfrm>
              <a:off x="791404" y="303414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3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5E2A266-4B57-408C-81C9-73A739F3FB53}"/>
                </a:ext>
              </a:extLst>
            </p:cNvPr>
            <p:cNvSpPr txBox="1"/>
            <p:nvPr/>
          </p:nvSpPr>
          <p:spPr>
            <a:xfrm>
              <a:off x="691150" y="2044173"/>
              <a:ext cx="1032894" cy="143488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Cloud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274419D-C7FA-4E1D-B38F-5A6D9CF6BA6C}"/>
                </a:ext>
              </a:extLst>
            </p:cNvPr>
            <p:cNvSpPr txBox="1"/>
            <p:nvPr/>
          </p:nvSpPr>
          <p:spPr>
            <a:xfrm>
              <a:off x="808364" y="360996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On-Prem 4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37DE51E-4572-46A1-8430-192A1F695FD1}"/>
                </a:ext>
              </a:extLst>
            </p:cNvPr>
            <p:cNvSpPr txBox="1"/>
            <p:nvPr/>
          </p:nvSpPr>
          <p:spPr>
            <a:xfrm>
              <a:off x="791403" y="2643322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2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EBFDDD5-CC0C-44B2-9D99-49560E4F9290}"/>
                </a:ext>
              </a:extLst>
            </p:cNvPr>
            <p:cNvSpPr txBox="1"/>
            <p:nvPr/>
          </p:nvSpPr>
          <p:spPr>
            <a:xfrm>
              <a:off x="3073294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Blob Storage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E9C6B96-A1A4-4BA4-8AF8-2D033DE253F1}"/>
                </a:ext>
              </a:extLst>
            </p:cNvPr>
            <p:cNvCxnSpPr/>
            <p:nvPr/>
          </p:nvCxnSpPr>
          <p:spPr>
            <a:xfrm>
              <a:off x="2705922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5" name="Footer Placeholder 3">
              <a:extLst>
                <a:ext uri="{FF2B5EF4-FFF2-40B4-BE49-F238E27FC236}">
                  <a16:creationId xmlns:a16="http://schemas.microsoft.com/office/drawing/2014/main" id="{B872B063-B265-48D7-93A1-6DD5A88B2B19}"/>
                </a:ext>
              </a:extLst>
            </p:cNvPr>
            <p:cNvSpPr txBox="1">
              <a:spLocks/>
            </p:cNvSpPr>
            <p:nvPr/>
          </p:nvSpPr>
          <p:spPr>
            <a:xfrm>
              <a:off x="1165829" y="5363540"/>
              <a:ext cx="285394" cy="100053"/>
            </a:xfrm>
            <a:prstGeom prst="rect">
              <a:avLst/>
            </a:prstGeom>
          </p:spPr>
          <p:txBody>
            <a:bodyPr vert="horz" lIns="0" tIns="0" rIns="0" bIns="0" anchor="b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…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A2B8915-7AFC-4E6D-88D9-DD1DD79412A4}"/>
                </a:ext>
              </a:extLst>
            </p:cNvPr>
            <p:cNvCxnSpPr>
              <a:cxnSpLocks/>
            </p:cNvCxnSpPr>
            <p:nvPr/>
          </p:nvCxnSpPr>
          <p:spPr>
            <a:xfrm>
              <a:off x="1698640" y="373558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C8710B01-D42D-43F5-9EC6-9F5B768A64DF}"/>
                </a:ext>
              </a:extLst>
            </p:cNvPr>
            <p:cNvCxnSpPr>
              <a:cxnSpLocks/>
            </p:cNvCxnSpPr>
            <p:nvPr/>
          </p:nvCxnSpPr>
          <p:spPr>
            <a:xfrm>
              <a:off x="1741116" y="483612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AB6A9B6-EA09-436C-85E8-F85A8A86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692" y="4950762"/>
              <a:ext cx="274320" cy="27432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3796B2F8-8A64-4B3D-AA04-369E302D0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2200" y="4395312"/>
              <a:ext cx="274320" cy="274320"/>
            </a:xfrm>
            <a:prstGeom prst="rect">
              <a:avLst/>
            </a:prstGeom>
          </p:spPr>
        </p:pic>
        <p:sp>
          <p:nvSpPr>
            <p:cNvPr id="145" name="Curved Right Arrow 5">
              <a:extLst>
                <a:ext uri="{FF2B5EF4-FFF2-40B4-BE49-F238E27FC236}">
                  <a16:creationId xmlns:a16="http://schemas.microsoft.com/office/drawing/2014/main" id="{48DB46CD-D3A0-4F24-A6B5-A62C3B683CC2}"/>
                </a:ext>
              </a:extLst>
            </p:cNvPr>
            <p:cNvSpPr/>
            <p:nvPr/>
          </p:nvSpPr>
          <p:spPr bwMode="ltGray">
            <a:xfrm>
              <a:off x="3297614" y="4018704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7" name="Curved Right Arrow 107">
              <a:extLst>
                <a:ext uri="{FF2B5EF4-FFF2-40B4-BE49-F238E27FC236}">
                  <a16:creationId xmlns:a16="http://schemas.microsoft.com/office/drawing/2014/main" id="{51E02A0A-3E1E-46BE-8ED2-3F121C3B1FCF}"/>
                </a:ext>
              </a:extLst>
            </p:cNvPr>
            <p:cNvSpPr/>
            <p:nvPr/>
          </p:nvSpPr>
          <p:spPr bwMode="ltGray">
            <a:xfrm rot="10800000">
              <a:off x="3644937" y="3988572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1D78F53-115C-4825-BAB7-6543F217E032}"/>
                </a:ext>
              </a:extLst>
            </p:cNvPr>
            <p:cNvCxnSpPr/>
            <p:nvPr/>
          </p:nvCxnSpPr>
          <p:spPr>
            <a:xfrm>
              <a:off x="8748425" y="5575374"/>
              <a:ext cx="688561" cy="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948D987F-52E7-4C38-9524-D7275EF5C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6906" y="5197841"/>
              <a:ext cx="860464" cy="800100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FFF59C3-4623-4D61-8C45-23C65C55D245}"/>
                </a:ext>
              </a:extLst>
            </p:cNvPr>
            <p:cNvSpPr txBox="1"/>
            <p:nvPr/>
          </p:nvSpPr>
          <p:spPr>
            <a:xfrm>
              <a:off x="7648685" y="4289996"/>
              <a:ext cx="121601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Logic App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Log Event</a:t>
              </a:r>
            </a:p>
            <a:p>
              <a:pPr algn="ctr"/>
              <a:r>
                <a:rPr lang="en-US" sz="1000" i="1" dirty="0">
                  <a:latin typeface="Georgia" pitchFamily="18" charset="0"/>
                </a:rPr>
                <a:t>After every activity!!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F98AEAE-9346-4ACB-84DF-E53FE643307E}"/>
                </a:ext>
              </a:extLst>
            </p:cNvPr>
            <p:cNvCxnSpPr>
              <a:cxnSpLocks/>
              <a:stCxn id="178" idx="2"/>
              <a:endCxn id="181" idx="0"/>
            </p:cNvCxnSpPr>
            <p:nvPr/>
          </p:nvCxnSpPr>
          <p:spPr>
            <a:xfrm>
              <a:off x="6701439" y="2964429"/>
              <a:ext cx="1609814" cy="80710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8B4C9A6C-22C2-4574-A748-295567FE0D6F}"/>
                </a:ext>
              </a:extLst>
            </p:cNvPr>
            <p:cNvCxnSpPr>
              <a:cxnSpLocks/>
              <a:stCxn id="188" idx="2"/>
              <a:endCxn id="181" idx="0"/>
            </p:cNvCxnSpPr>
            <p:nvPr/>
          </p:nvCxnSpPr>
          <p:spPr>
            <a:xfrm>
              <a:off x="5452872" y="2956730"/>
              <a:ext cx="2858381" cy="814802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BA504E91-72CC-4648-A81D-A60B1400EC8A}"/>
                </a:ext>
              </a:extLst>
            </p:cNvPr>
            <p:cNvSpPr txBox="1"/>
            <p:nvPr/>
          </p:nvSpPr>
          <p:spPr>
            <a:xfrm>
              <a:off x="7759579" y="5855658"/>
              <a:ext cx="10255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Event Hub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Send Event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109D4DE-1E5A-487D-A79B-DE013810C41F}"/>
                </a:ext>
              </a:extLst>
            </p:cNvPr>
            <p:cNvCxnSpPr/>
            <p:nvPr/>
          </p:nvCxnSpPr>
          <p:spPr>
            <a:xfrm>
              <a:off x="9806713" y="2285854"/>
              <a:ext cx="563565" cy="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7828231-3C9A-468F-97CA-CBD3670F9A90}"/>
                </a:ext>
              </a:extLst>
            </p:cNvPr>
            <p:cNvCxnSpPr>
              <a:cxnSpLocks/>
              <a:stCxn id="165" idx="2"/>
              <a:endCxn id="185" idx="0"/>
            </p:cNvCxnSpPr>
            <p:nvPr/>
          </p:nvCxnSpPr>
          <p:spPr>
            <a:xfrm>
              <a:off x="8256692" y="4751661"/>
              <a:ext cx="15649" cy="58075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965C01C-9D7E-4127-8D5B-CF8AF1D99C10}"/>
                </a:ext>
              </a:extLst>
            </p:cNvPr>
            <p:cNvSpPr/>
            <p:nvPr/>
          </p:nvSpPr>
          <p:spPr bwMode="ltGray">
            <a:xfrm>
              <a:off x="4970834" y="1595707"/>
              <a:ext cx="5126477" cy="32510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eorgia" pitchFamily="18" charset="0"/>
                </a:rPr>
                <a:t>2 ~ ADF Orchestrator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AECF5F8-AD6D-4922-BCEB-307B76A0E6AC}"/>
                </a:ext>
              </a:extLst>
            </p:cNvPr>
            <p:cNvSpPr/>
            <p:nvPr/>
          </p:nvSpPr>
          <p:spPr bwMode="ltGray">
            <a:xfrm>
              <a:off x="10196273" y="1608430"/>
              <a:ext cx="977964" cy="299656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eorgia" pitchFamily="18" charset="0"/>
                </a:rPr>
                <a:t>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E889E89-EE80-4C12-853C-A3E3DCD8F519}"/>
                </a:ext>
              </a:extLst>
            </p:cNvPr>
            <p:cNvSpPr txBox="1"/>
            <p:nvPr/>
          </p:nvSpPr>
          <p:spPr>
            <a:xfrm>
              <a:off x="10247039" y="2539397"/>
              <a:ext cx="10255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Azure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Blob Storage</a:t>
              </a:r>
              <a:endParaRPr lang="en-US" sz="1000" i="1" dirty="0">
                <a:latin typeface="Georgia" pitchFamily="18" charset="0"/>
              </a:endParaRPr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287F68B-CA9B-4248-BA2B-C3760429FD41}"/>
                </a:ext>
              </a:extLst>
            </p:cNvPr>
            <p:cNvCxnSpPr/>
            <p:nvPr/>
          </p:nvCxnSpPr>
          <p:spPr>
            <a:xfrm flipV="1">
              <a:off x="7105910" y="2256441"/>
              <a:ext cx="467555" cy="6656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A4B8D666-785E-4209-B79B-2406EB8BAF76}"/>
                </a:ext>
              </a:extLst>
            </p:cNvPr>
            <p:cNvSpPr txBox="1"/>
            <p:nvPr/>
          </p:nvSpPr>
          <p:spPr>
            <a:xfrm>
              <a:off x="6188676" y="2502764"/>
              <a:ext cx="102552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Azure Database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Stored Proc</a:t>
              </a:r>
            </a:p>
            <a:p>
              <a:pPr algn="ctr"/>
              <a:r>
                <a:rPr lang="en-US" sz="1000" i="1" dirty="0">
                  <a:latin typeface="Georgia" pitchFamily="18" charset="0"/>
                </a:rPr>
                <a:t>Get Start Date</a:t>
              </a:r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85EAE8FC-5FBA-4690-9031-00482B0B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3823" y="3771532"/>
              <a:ext cx="574859" cy="574859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C42BA6DB-D719-4DD5-931C-E0352173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2977" y="2029070"/>
              <a:ext cx="535324" cy="535324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F1206D41-C403-4EC0-AA16-44C95DD89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7833" y="2018917"/>
              <a:ext cx="345389" cy="475265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223515AC-2EB2-49DD-9EA5-0BF62200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4136" y="5332414"/>
              <a:ext cx="576410" cy="594231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C600268-F614-4F67-8A64-1D2B3F27E413}"/>
                </a:ext>
              </a:extLst>
            </p:cNvPr>
            <p:cNvSpPr txBox="1"/>
            <p:nvPr/>
          </p:nvSpPr>
          <p:spPr>
            <a:xfrm>
              <a:off x="549373" y="5478914"/>
              <a:ext cx="3672941" cy="200563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1                               2                            3</a:t>
              </a: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22F4DB77-1440-4568-B2D7-F2836626B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3426" y="1981187"/>
              <a:ext cx="535325" cy="535325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64E23CF-E0DA-41C7-B4EF-BBEE1509D71D}"/>
                </a:ext>
              </a:extLst>
            </p:cNvPr>
            <p:cNvSpPr txBox="1"/>
            <p:nvPr/>
          </p:nvSpPr>
          <p:spPr>
            <a:xfrm>
              <a:off x="4844864" y="2476554"/>
              <a:ext cx="1216015" cy="480176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Azure Data</a:t>
              </a:r>
            </a:p>
            <a:p>
              <a:pPr indent="-274320" algn="ctr"/>
              <a:r>
                <a:rPr lang="en-US" sz="1000" dirty="0">
                  <a:latin typeface="Georgia" pitchFamily="18" charset="0"/>
                </a:rPr>
                <a:t>Factory</a:t>
              </a:r>
            </a:p>
            <a:p>
              <a:pPr indent="-274320" algn="ctr"/>
              <a:r>
                <a:rPr lang="en-US" sz="1000" i="1" dirty="0">
                  <a:latin typeface="Georgia" pitchFamily="18" charset="0"/>
                </a:rPr>
                <a:t>Triggered Pipeline</a:t>
              </a: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49600199-57C9-4F72-B988-BBAE65777D16}"/>
                </a:ext>
              </a:extLst>
            </p:cNvPr>
            <p:cNvCxnSpPr/>
            <p:nvPr/>
          </p:nvCxnSpPr>
          <p:spPr>
            <a:xfrm flipV="1">
              <a:off x="5863535" y="2272402"/>
              <a:ext cx="467555" cy="6656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0793437-59B3-4FE6-A974-B86E793DF82C}"/>
                </a:ext>
              </a:extLst>
            </p:cNvPr>
            <p:cNvSpPr txBox="1"/>
            <p:nvPr/>
          </p:nvSpPr>
          <p:spPr>
            <a:xfrm>
              <a:off x="8875825" y="2493946"/>
              <a:ext cx="102552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Azure Database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Stored Proc</a:t>
              </a:r>
            </a:p>
            <a:p>
              <a:pPr algn="ctr"/>
              <a:r>
                <a:rPr lang="en-US" sz="1000" i="1" dirty="0">
                  <a:latin typeface="Georgia" pitchFamily="18" charset="0"/>
                </a:rPr>
                <a:t>Update Run Date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B9BF6683-94EB-4894-967A-979238090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34982" y="2010099"/>
              <a:ext cx="345389" cy="475265"/>
            </a:xfrm>
            <a:prstGeom prst="rect">
              <a:avLst/>
            </a:prstGeom>
          </p:spPr>
        </p:pic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AD0AA4E6-50F2-4F69-93C5-F0CB6FF4E8E0}"/>
                </a:ext>
              </a:extLst>
            </p:cNvPr>
            <p:cNvCxnSpPr>
              <a:cxnSpLocks/>
              <a:stCxn id="190" idx="2"/>
              <a:endCxn id="181" idx="0"/>
            </p:cNvCxnSpPr>
            <p:nvPr/>
          </p:nvCxnSpPr>
          <p:spPr>
            <a:xfrm flipH="1">
              <a:off x="8311253" y="2955611"/>
              <a:ext cx="1077335" cy="815921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640F475D-E2F5-4EF8-B93B-DF2FC8B72114}"/>
                </a:ext>
              </a:extLst>
            </p:cNvPr>
            <p:cNvCxnSpPr>
              <a:cxnSpLocks/>
              <a:stCxn id="175" idx="2"/>
              <a:endCxn id="181" idx="0"/>
            </p:cNvCxnSpPr>
            <p:nvPr/>
          </p:nvCxnSpPr>
          <p:spPr>
            <a:xfrm flipH="1">
              <a:off x="8311253" y="2847174"/>
              <a:ext cx="2448549" cy="92435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8CE521C3-9FFF-4304-9D17-3C6B4B976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8404" y="1997682"/>
              <a:ext cx="535325" cy="535325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A5A701F-EF5D-4A44-AB23-D779DC5675C6}"/>
                </a:ext>
              </a:extLst>
            </p:cNvPr>
            <p:cNvSpPr txBox="1"/>
            <p:nvPr/>
          </p:nvSpPr>
          <p:spPr>
            <a:xfrm>
              <a:off x="7339842" y="2493049"/>
              <a:ext cx="1216015" cy="480176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Azure Data</a:t>
              </a:r>
            </a:p>
            <a:p>
              <a:pPr indent="-274320" algn="ctr"/>
              <a:r>
                <a:rPr lang="en-US" sz="1000" dirty="0">
                  <a:latin typeface="Georgia" pitchFamily="18" charset="0"/>
                </a:rPr>
                <a:t>Factory</a:t>
              </a:r>
            </a:p>
            <a:p>
              <a:pPr indent="-274320" algn="ctr"/>
              <a:r>
                <a:rPr lang="en-US" sz="1000" i="1" dirty="0">
                  <a:latin typeface="Georgia" pitchFamily="18" charset="0"/>
                </a:rPr>
                <a:t>Copy Dataset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252CC1D-C09E-4CBF-911D-9DA806DCFA6C}"/>
                </a:ext>
              </a:extLst>
            </p:cNvPr>
            <p:cNvCxnSpPr/>
            <p:nvPr/>
          </p:nvCxnSpPr>
          <p:spPr>
            <a:xfrm>
              <a:off x="8272341" y="2236805"/>
              <a:ext cx="563565" cy="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4E2F0C28-406A-4586-93A1-1C463FB15417}"/>
                </a:ext>
              </a:extLst>
            </p:cNvPr>
            <p:cNvCxnSpPr>
              <a:cxnSpLocks/>
              <a:stCxn id="195" idx="2"/>
              <a:endCxn id="181" idx="0"/>
            </p:cNvCxnSpPr>
            <p:nvPr/>
          </p:nvCxnSpPr>
          <p:spPr>
            <a:xfrm>
              <a:off x="7947850" y="2973225"/>
              <a:ext cx="363403" cy="798307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B45FC5E-FD54-41C7-87DB-FB123A3322B8}"/>
                </a:ext>
              </a:extLst>
            </p:cNvPr>
            <p:cNvSpPr/>
            <p:nvPr/>
          </p:nvSpPr>
          <p:spPr bwMode="ltGray">
            <a:xfrm>
              <a:off x="540911" y="5762630"/>
              <a:ext cx="3689863" cy="263227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eorgia" pitchFamily="18" charset="0"/>
                </a:rPr>
                <a:t>Azure Data Factory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7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4F606A2-545B-49AA-A852-B04FB42BC8B6}"/>
              </a:ext>
            </a:extLst>
          </p:cNvPr>
          <p:cNvSpPr/>
          <p:nvPr/>
        </p:nvSpPr>
        <p:spPr bwMode="ltGray">
          <a:xfrm>
            <a:off x="4556491" y="1393627"/>
            <a:ext cx="3982062" cy="246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67CE21-2C58-4499-90D2-710EF837D5B7}"/>
              </a:ext>
            </a:extLst>
          </p:cNvPr>
          <p:cNvSpPr txBox="1"/>
          <p:nvPr/>
        </p:nvSpPr>
        <p:spPr>
          <a:xfrm>
            <a:off x="2982674" y="2086432"/>
            <a:ext cx="1216015" cy="48017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Data Factory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5C775E-6F99-4B95-8C25-0891F3BE83D9}"/>
              </a:ext>
            </a:extLst>
          </p:cNvPr>
          <p:cNvSpPr txBox="1"/>
          <p:nvPr/>
        </p:nvSpPr>
        <p:spPr>
          <a:xfrm>
            <a:off x="4794423" y="4809269"/>
            <a:ext cx="14412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Logic App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90484-E4A3-45D8-B555-06E7C08E91A8}"/>
              </a:ext>
            </a:extLst>
          </p:cNvPr>
          <p:cNvSpPr txBox="1"/>
          <p:nvPr/>
        </p:nvSpPr>
        <p:spPr>
          <a:xfrm>
            <a:off x="8542176" y="2053836"/>
            <a:ext cx="13318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Blob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finalContainer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2378594-EA53-4E28-9260-D065C7229E6E}"/>
              </a:ext>
            </a:extLst>
          </p:cNvPr>
          <p:cNvSpPr txBox="1"/>
          <p:nvPr/>
        </p:nvSpPr>
        <p:spPr>
          <a:xfrm>
            <a:off x="10383863" y="2086432"/>
            <a:ext cx="1582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Function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1E0AD65-C980-4D3A-BB22-341E40C1B7FB}"/>
              </a:ext>
            </a:extLst>
          </p:cNvPr>
          <p:cNvSpPr txBox="1"/>
          <p:nvPr/>
        </p:nvSpPr>
        <p:spPr>
          <a:xfrm>
            <a:off x="1584982" y="4809269"/>
            <a:ext cx="14166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Logic App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67FFE49-5097-4397-B4B4-A3009514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31" y="4452590"/>
            <a:ext cx="354983" cy="35459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08F45149-6AAC-4320-8B78-EF3E592BA1DD}"/>
              </a:ext>
            </a:extLst>
          </p:cNvPr>
          <p:cNvSpPr/>
          <p:nvPr/>
        </p:nvSpPr>
        <p:spPr>
          <a:xfrm>
            <a:off x="3339255" y="4786464"/>
            <a:ext cx="1139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Cosmos DB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432573F-891A-4DD1-8368-4C242FA0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273" y="5550606"/>
            <a:ext cx="417074" cy="416618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DDA5A4B0-246F-4D0C-9062-EA0585CEA2CF}"/>
              </a:ext>
            </a:extLst>
          </p:cNvPr>
          <p:cNvSpPr/>
          <p:nvPr/>
        </p:nvSpPr>
        <p:spPr>
          <a:xfrm>
            <a:off x="8234272" y="5920373"/>
            <a:ext cx="12610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Cosmos DB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71A5E4-89F1-4BD7-8968-88BC44BC8359}"/>
              </a:ext>
            </a:extLst>
          </p:cNvPr>
          <p:cNvSpPr txBox="1"/>
          <p:nvPr/>
        </p:nvSpPr>
        <p:spPr>
          <a:xfrm>
            <a:off x="6552014" y="4809269"/>
            <a:ext cx="12402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Data Factory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B8AADE6-AC8B-43E0-94BF-96758766B771}"/>
              </a:ext>
            </a:extLst>
          </p:cNvPr>
          <p:cNvSpPr txBox="1"/>
          <p:nvPr/>
        </p:nvSpPr>
        <p:spPr>
          <a:xfrm>
            <a:off x="9740457" y="4809269"/>
            <a:ext cx="1713955" cy="436920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Data Lake Store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9A35EEA-431B-44C7-B643-05BE6B08697A}"/>
              </a:ext>
            </a:extLst>
          </p:cNvPr>
          <p:cNvCxnSpPr/>
          <p:nvPr/>
        </p:nvCxnSpPr>
        <p:spPr>
          <a:xfrm>
            <a:off x="4337968" y="4638327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5F4267-1D5B-49A9-9CFC-8DF23354A102}"/>
              </a:ext>
            </a:extLst>
          </p:cNvPr>
          <p:cNvCxnSpPr/>
          <p:nvPr/>
        </p:nvCxnSpPr>
        <p:spPr>
          <a:xfrm flipV="1">
            <a:off x="4056156" y="1838532"/>
            <a:ext cx="4740731" cy="1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697009C-A36D-44D4-9D92-444281055903}"/>
              </a:ext>
            </a:extLst>
          </p:cNvPr>
          <p:cNvCxnSpPr/>
          <p:nvPr/>
        </p:nvCxnSpPr>
        <p:spPr>
          <a:xfrm>
            <a:off x="9557075" y="1866461"/>
            <a:ext cx="1104459" cy="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97D63CD-2DF1-4810-BA9A-E20A41EE67FE}"/>
              </a:ext>
            </a:extLst>
          </p:cNvPr>
          <p:cNvCxnSpPr/>
          <p:nvPr/>
        </p:nvCxnSpPr>
        <p:spPr>
          <a:xfrm>
            <a:off x="2749390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F48A1C6-9F22-45A5-994A-417241C86D50}"/>
              </a:ext>
            </a:extLst>
          </p:cNvPr>
          <p:cNvCxnSpPr/>
          <p:nvPr/>
        </p:nvCxnSpPr>
        <p:spPr>
          <a:xfrm>
            <a:off x="5933450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C131745-582D-4337-BF81-2BA5A0A9867E}"/>
              </a:ext>
            </a:extLst>
          </p:cNvPr>
          <p:cNvCxnSpPr/>
          <p:nvPr/>
        </p:nvCxnSpPr>
        <p:spPr>
          <a:xfrm>
            <a:off x="7605157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AB9871B-23F5-416D-BE70-8B8096039256}"/>
              </a:ext>
            </a:extLst>
          </p:cNvPr>
          <p:cNvCxnSpPr/>
          <p:nvPr/>
        </p:nvCxnSpPr>
        <p:spPr>
          <a:xfrm>
            <a:off x="9310184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F27787E-C586-4746-BA8C-C6E7DDBE0AA8}"/>
              </a:ext>
            </a:extLst>
          </p:cNvPr>
          <p:cNvSpPr txBox="1"/>
          <p:nvPr/>
        </p:nvSpPr>
        <p:spPr>
          <a:xfrm>
            <a:off x="4450938" y="4499546"/>
            <a:ext cx="430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found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B134763A-F1E6-4BBD-8BB2-090ADA65B0CB}"/>
              </a:ext>
            </a:extLst>
          </p:cNvPr>
          <p:cNvSpPr txBox="1"/>
          <p:nvPr/>
        </p:nvSpPr>
        <p:spPr>
          <a:xfrm>
            <a:off x="6547522" y="3310871"/>
            <a:ext cx="1885074" cy="326809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HDInsight of ADFgen2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Delete.py /or/ Pipeline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97A64B18-4895-4E09-B0E0-874597C04316}"/>
              </a:ext>
            </a:extLst>
          </p:cNvPr>
          <p:cNvCxnSpPr/>
          <p:nvPr/>
        </p:nvCxnSpPr>
        <p:spPr>
          <a:xfrm flipH="1">
            <a:off x="8831428" y="5067154"/>
            <a:ext cx="7102" cy="44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BD0221F6-66A2-4BF5-BB77-48A245747C9A}"/>
              </a:ext>
            </a:extLst>
          </p:cNvPr>
          <p:cNvSpPr txBox="1"/>
          <p:nvPr/>
        </p:nvSpPr>
        <p:spPr>
          <a:xfrm>
            <a:off x="1766486" y="1416393"/>
            <a:ext cx="1002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1                                            2                                                                                                                                                 3                                                4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19663C2-ABD1-4582-B02C-1AD663A4B66F}"/>
              </a:ext>
            </a:extLst>
          </p:cNvPr>
          <p:cNvSpPr txBox="1"/>
          <p:nvPr/>
        </p:nvSpPr>
        <p:spPr>
          <a:xfrm>
            <a:off x="5110089" y="3272831"/>
            <a:ext cx="13318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Blob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tempContainer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DBCCED2-971B-44DD-9BAA-F2CF0B5FF9BC}"/>
              </a:ext>
            </a:extLst>
          </p:cNvPr>
          <p:cNvCxnSpPr/>
          <p:nvPr/>
        </p:nvCxnSpPr>
        <p:spPr>
          <a:xfrm>
            <a:off x="4054031" y="1857468"/>
            <a:ext cx="1443560" cy="98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30F79152-3E7E-4108-BB89-11DF36622B66}"/>
              </a:ext>
            </a:extLst>
          </p:cNvPr>
          <p:cNvSpPr txBox="1"/>
          <p:nvPr/>
        </p:nvSpPr>
        <p:spPr>
          <a:xfrm>
            <a:off x="2669732" y="3421525"/>
            <a:ext cx="177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SQL Database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73FF7FF3-5B4E-42C1-84A1-645DCCAB47E6}"/>
              </a:ext>
            </a:extLst>
          </p:cNvPr>
          <p:cNvCxnSpPr/>
          <p:nvPr/>
        </p:nvCxnSpPr>
        <p:spPr>
          <a:xfrm flipH="1">
            <a:off x="3533148" y="2549583"/>
            <a:ext cx="7102" cy="44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5930E00A-0524-4939-AF0F-2E9A10665B70}"/>
              </a:ext>
            </a:extLst>
          </p:cNvPr>
          <p:cNvSpPr txBox="1"/>
          <p:nvPr/>
        </p:nvSpPr>
        <p:spPr>
          <a:xfrm>
            <a:off x="5710492" y="1722407"/>
            <a:ext cx="13281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No Deletes Needed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756828A-2F1E-4E45-B6F9-E2BB7EF607C0}"/>
              </a:ext>
            </a:extLst>
          </p:cNvPr>
          <p:cNvSpPr txBox="1"/>
          <p:nvPr/>
        </p:nvSpPr>
        <p:spPr>
          <a:xfrm rot="2061100">
            <a:off x="3940856" y="2209777"/>
            <a:ext cx="16980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Must Delete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Unapproved Departments</a:t>
            </a: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71E7DBCF-93EE-4EDC-A9B5-9B3D53337949}"/>
              </a:ext>
            </a:extLst>
          </p:cNvPr>
          <p:cNvCxnSpPr/>
          <p:nvPr/>
        </p:nvCxnSpPr>
        <p:spPr>
          <a:xfrm>
            <a:off x="6278305" y="3054290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0E9ED1C-63B8-4056-897D-781A3FD8D800}"/>
              </a:ext>
            </a:extLst>
          </p:cNvPr>
          <p:cNvCxnSpPr>
            <a:stCxn id="224" idx="3"/>
          </p:cNvCxnSpPr>
          <p:nvPr/>
        </p:nvCxnSpPr>
        <p:spPr>
          <a:xfrm flipV="1">
            <a:off x="7631005" y="1834696"/>
            <a:ext cx="1165882" cy="93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1" name="Picture 220">
            <a:extLst>
              <a:ext uri="{FF2B5EF4-FFF2-40B4-BE49-F238E27FC236}">
                <a16:creationId xmlns:a16="http://schemas.microsoft.com/office/drawing/2014/main" id="{12C6DDE0-1551-4545-A2B8-2CF4B19BE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606" y="1618061"/>
            <a:ext cx="663204" cy="489113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FF793111-F095-4AD8-8E6D-85145EE0E662}"/>
              </a:ext>
            </a:extLst>
          </p:cNvPr>
          <p:cNvSpPr txBox="1"/>
          <p:nvPr/>
        </p:nvSpPr>
        <p:spPr>
          <a:xfrm>
            <a:off x="1421038" y="2085508"/>
            <a:ext cx="679411" cy="225914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</a:rPr>
              <a:t>Source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74F2FEEA-2B63-48EC-9D94-D9BF0E4B3F4C}"/>
              </a:ext>
            </a:extLst>
          </p:cNvPr>
          <p:cNvSpPr txBox="1"/>
          <p:nvPr/>
        </p:nvSpPr>
        <p:spPr>
          <a:xfrm>
            <a:off x="5641743" y="2718246"/>
            <a:ext cx="2685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2b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DA1087B-6E47-44F8-BE1D-A0A6038C9872}"/>
              </a:ext>
            </a:extLst>
          </p:cNvPr>
          <p:cNvSpPr txBox="1"/>
          <p:nvPr/>
        </p:nvSpPr>
        <p:spPr>
          <a:xfrm>
            <a:off x="7362474" y="2680028"/>
            <a:ext cx="2685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2c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00D8910A-30A7-4313-AD4E-98C250BD05F8}"/>
              </a:ext>
            </a:extLst>
          </p:cNvPr>
          <p:cNvCxnSpPr/>
          <p:nvPr/>
        </p:nvCxnSpPr>
        <p:spPr>
          <a:xfrm>
            <a:off x="2278092" y="1866461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E14DFA3D-DB1C-45D3-9792-AB5D40175BE8}"/>
              </a:ext>
            </a:extLst>
          </p:cNvPr>
          <p:cNvSpPr txBox="1"/>
          <p:nvPr/>
        </p:nvSpPr>
        <p:spPr>
          <a:xfrm>
            <a:off x="8312391" y="4881071"/>
            <a:ext cx="997793" cy="20898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HDInsight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48A900A-2566-401D-81FC-FA933C6FB255}"/>
              </a:ext>
            </a:extLst>
          </p:cNvPr>
          <p:cNvSpPr txBox="1"/>
          <p:nvPr/>
        </p:nvSpPr>
        <p:spPr>
          <a:xfrm rot="19322485">
            <a:off x="7468483" y="2245737"/>
            <a:ext cx="12039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Cleansed CSV File</a:t>
            </a:r>
          </a:p>
        </p:txBody>
      </p:sp>
      <p:sp>
        <p:nvSpPr>
          <p:cNvPr id="229" name="Line Callout 1 74">
            <a:extLst>
              <a:ext uri="{FF2B5EF4-FFF2-40B4-BE49-F238E27FC236}">
                <a16:creationId xmlns:a16="http://schemas.microsoft.com/office/drawing/2014/main" id="{26ADE656-8F8D-4A24-93BD-FB41A216CFA5}"/>
              </a:ext>
            </a:extLst>
          </p:cNvPr>
          <p:cNvSpPr/>
          <p:nvPr/>
        </p:nvSpPr>
        <p:spPr bwMode="ltGray">
          <a:xfrm>
            <a:off x="6066700" y="5588117"/>
            <a:ext cx="2091526" cy="562810"/>
          </a:xfrm>
          <a:prstGeom prst="borderCallout1">
            <a:avLst>
              <a:gd name="adj1" fmla="val -7478"/>
              <a:gd name="adj2" fmla="val 50453"/>
              <a:gd name="adj3" fmla="val -102372"/>
              <a:gd name="adj4" fmla="val 5074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Full or incremental load parameter passed to ADL Orchestrator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C1E6A69-DDA0-462D-B7C6-EA50A653E6E4}"/>
              </a:ext>
            </a:extLst>
          </p:cNvPr>
          <p:cNvSpPr txBox="1"/>
          <p:nvPr/>
        </p:nvSpPr>
        <p:spPr>
          <a:xfrm>
            <a:off x="2278092" y="4190757"/>
            <a:ext cx="95124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5a                                    5b                                      5c                                   5d                                        5e                                        6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3D600F6E-8586-4A06-9662-93B5864BF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400" y="3013661"/>
            <a:ext cx="404629" cy="41459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3C4B6C5F-CFC2-48F7-BF88-A827D101F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562" y="4414614"/>
            <a:ext cx="384559" cy="384559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B4C01207-FFEA-413E-A1F4-1B88BEAC2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073" y="4432767"/>
            <a:ext cx="384559" cy="384559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A7E02401-2614-47C9-8C9A-0A1C9A24E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010" y="1653750"/>
            <a:ext cx="416276" cy="416276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5DE3548E-4F1D-4587-A711-35BD2210F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325" y="4398755"/>
            <a:ext cx="416276" cy="41627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6F8E2726-D3F1-4001-90C4-73CEEF5DE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8553" y="4435955"/>
            <a:ext cx="543129" cy="474488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5F1996E7-A183-409F-9862-917BDD065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6564" y="4425158"/>
            <a:ext cx="424970" cy="42497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9B8C403-D70E-4B82-8433-2EEDE6B27C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2860" y="1651323"/>
            <a:ext cx="430276" cy="430276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B4E3035E-EEEB-42D7-99C5-3DFFD4AC92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1489" y="1689787"/>
            <a:ext cx="397069" cy="373313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2108E1F0-CF3E-4738-8FE9-A29B6AA48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119" y="2815105"/>
            <a:ext cx="543129" cy="474488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F9B6480-C785-46A4-B259-368C8C84A0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1281" y="2892122"/>
            <a:ext cx="430276" cy="430276"/>
          </a:xfrm>
          <a:prstGeom prst="rect">
            <a:avLst/>
          </a:prstGeom>
        </p:spPr>
      </p:pic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Blob Storage ~ Preprocessing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D342D32F-5BB4-4F33-B455-1D356B37B895}"/>
              </a:ext>
            </a:extLst>
          </p:cNvPr>
          <p:cNvSpPr/>
          <p:nvPr/>
        </p:nvSpPr>
        <p:spPr bwMode="ltGray">
          <a:xfrm>
            <a:off x="230888" y="2321382"/>
            <a:ext cx="1143000" cy="42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Temporary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</a:rPr>
              <a:t>Store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B9BE30E-ADFA-436A-B3F5-11C892C67D0E}"/>
              </a:ext>
            </a:extLst>
          </p:cNvPr>
          <p:cNvSpPr txBox="1"/>
          <p:nvPr/>
        </p:nvSpPr>
        <p:spPr>
          <a:xfrm>
            <a:off x="230888" y="2315161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Raw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24F1C0B-9188-4477-82A6-1BE88D4F5369}"/>
              </a:ext>
            </a:extLst>
          </p:cNvPr>
          <p:cNvSpPr txBox="1"/>
          <p:nvPr/>
        </p:nvSpPr>
        <p:spPr>
          <a:xfrm>
            <a:off x="236908" y="6200882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Blob Storage</a:t>
            </a: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9441052D-465B-4761-899D-610C30830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306" y="5850422"/>
            <a:ext cx="274320" cy="274320"/>
          </a:xfrm>
          <a:prstGeom prst="rect">
            <a:avLst/>
          </a:prstGeom>
        </p:spPr>
      </p:pic>
      <p:sp>
        <p:nvSpPr>
          <p:cNvPr id="251" name="Curved Right Arrow 5">
            <a:extLst>
              <a:ext uri="{FF2B5EF4-FFF2-40B4-BE49-F238E27FC236}">
                <a16:creationId xmlns:a16="http://schemas.microsoft.com/office/drawing/2014/main" id="{467E77E0-383B-4C8B-B020-17F4B2870953}"/>
              </a:ext>
            </a:extLst>
          </p:cNvPr>
          <p:cNvSpPr/>
          <p:nvPr/>
        </p:nvSpPr>
        <p:spPr bwMode="ltGray">
          <a:xfrm>
            <a:off x="449740" y="4888461"/>
            <a:ext cx="330475" cy="718239"/>
          </a:xfrm>
          <a:prstGeom prst="curvedRigh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2" name="Curved Right Arrow 107">
            <a:extLst>
              <a:ext uri="{FF2B5EF4-FFF2-40B4-BE49-F238E27FC236}">
                <a16:creationId xmlns:a16="http://schemas.microsoft.com/office/drawing/2014/main" id="{AAD28528-BBF2-49EE-A55B-503818C8CDA1}"/>
              </a:ext>
            </a:extLst>
          </p:cNvPr>
          <p:cNvSpPr/>
          <p:nvPr/>
        </p:nvSpPr>
        <p:spPr bwMode="ltGray">
          <a:xfrm rot="10800000">
            <a:off x="797063" y="4858329"/>
            <a:ext cx="330475" cy="718239"/>
          </a:xfrm>
          <a:prstGeom prst="curvedRigh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2F91016B-B4AB-4A3C-8362-D288453E4AD9}"/>
              </a:ext>
            </a:extLst>
          </p:cNvPr>
          <p:cNvSpPr txBox="1"/>
          <p:nvPr/>
        </p:nvSpPr>
        <p:spPr>
          <a:xfrm rot="16200000">
            <a:off x="156972" y="4166498"/>
            <a:ext cx="2581725" cy="14333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Azure Function ABS Watcher</a:t>
            </a:r>
          </a:p>
        </p:txBody>
      </p:sp>
    </p:spTree>
    <p:extLst>
      <p:ext uri="{BB962C8B-B14F-4D97-AF65-F5344CB8AC3E}">
        <p14:creationId xmlns:p14="http://schemas.microsoft.com/office/powerpoint/2010/main" val="3348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7" grpId="0"/>
      <p:bldP spid="98" grpId="0"/>
      <p:bldP spid="99" grpId="0"/>
      <p:bldP spid="102" grpId="0"/>
      <p:bldP spid="104" grpId="0"/>
      <p:bldP spid="105" grpId="0"/>
      <p:bldP spid="107" grpId="0"/>
      <p:bldP spid="120" grpId="0"/>
      <p:bldP spid="227" grpId="0"/>
      <p:bldP spid="229" grpId="0" animBg="1"/>
      <p:bldP spid="2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13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Factory Orchestrator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E2C697-3647-4FC7-A079-C01CEE6213CB}"/>
              </a:ext>
            </a:extLst>
          </p:cNvPr>
          <p:cNvSpPr txBox="1"/>
          <p:nvPr/>
        </p:nvSpPr>
        <p:spPr>
          <a:xfrm>
            <a:off x="591567" y="829421"/>
            <a:ext cx="374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Scheduled Pull from Source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1D7802-3984-4784-8325-FBF44F5C5640}"/>
              </a:ext>
            </a:extLst>
          </p:cNvPr>
          <p:cNvSpPr txBox="1"/>
          <p:nvPr/>
        </p:nvSpPr>
        <p:spPr>
          <a:xfrm>
            <a:off x="5054588" y="2139502"/>
            <a:ext cx="1216015" cy="48017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Data Factory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CA6E71-0D12-430A-9384-3CDCB4CA1B7B}"/>
              </a:ext>
            </a:extLst>
          </p:cNvPr>
          <p:cNvSpPr txBox="1"/>
          <p:nvPr/>
        </p:nvSpPr>
        <p:spPr>
          <a:xfrm>
            <a:off x="4741646" y="3474595"/>
            <a:ext cx="177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SQL Database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765208E-B66F-469A-A124-19F64797FCA5}"/>
              </a:ext>
            </a:extLst>
          </p:cNvPr>
          <p:cNvCxnSpPr/>
          <p:nvPr/>
        </p:nvCxnSpPr>
        <p:spPr>
          <a:xfrm flipH="1">
            <a:off x="5605062" y="2602653"/>
            <a:ext cx="7102" cy="44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B626060D-1532-40F0-B07D-65EF78D8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20" y="1671131"/>
            <a:ext cx="663204" cy="48911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69FB-B675-4AB5-AA02-E9E471E55EB5}"/>
              </a:ext>
            </a:extLst>
          </p:cNvPr>
          <p:cNvSpPr txBox="1"/>
          <p:nvPr/>
        </p:nvSpPr>
        <p:spPr>
          <a:xfrm>
            <a:off x="3492952" y="2138578"/>
            <a:ext cx="679411" cy="225914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</a:rPr>
              <a:t>Source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2673F43-CF02-4146-977A-BF167C2D4211}"/>
              </a:ext>
            </a:extLst>
          </p:cNvPr>
          <p:cNvCxnSpPr/>
          <p:nvPr/>
        </p:nvCxnSpPr>
        <p:spPr>
          <a:xfrm>
            <a:off x="4350006" y="1919531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BADCD160-9CBE-4B23-8A3B-A0315AE9C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314" y="3066731"/>
            <a:ext cx="404629" cy="41459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ADFFB46-C6CB-4E7C-9F77-519C92518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924" y="1706820"/>
            <a:ext cx="416276" cy="41627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7361A21-A1D2-4021-9E5B-B609EC941543}"/>
              </a:ext>
            </a:extLst>
          </p:cNvPr>
          <p:cNvSpPr txBox="1"/>
          <p:nvPr/>
        </p:nvSpPr>
        <p:spPr>
          <a:xfrm>
            <a:off x="7112836" y="2109333"/>
            <a:ext cx="13318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Blob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finalContainer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CECEBC-3038-4688-8DEE-4C31774792C2}"/>
              </a:ext>
            </a:extLst>
          </p:cNvPr>
          <p:cNvSpPr txBox="1"/>
          <p:nvPr/>
        </p:nvSpPr>
        <p:spPr>
          <a:xfrm>
            <a:off x="8954523" y="2141929"/>
            <a:ext cx="1582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Function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A44FB9-534E-4854-A6FA-1CC933AAFA31}"/>
              </a:ext>
            </a:extLst>
          </p:cNvPr>
          <p:cNvCxnSpPr/>
          <p:nvPr/>
        </p:nvCxnSpPr>
        <p:spPr>
          <a:xfrm>
            <a:off x="8127735" y="1921958"/>
            <a:ext cx="1104459" cy="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3B63A6A2-47BB-41B6-B65F-C9EB37B8A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520" y="1706820"/>
            <a:ext cx="430276" cy="4302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8797096-36DF-471C-87DA-E653881FA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2149" y="1745284"/>
            <a:ext cx="397069" cy="373313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F5B917E-5D1C-497B-B00F-C511B44E44C6}"/>
              </a:ext>
            </a:extLst>
          </p:cNvPr>
          <p:cNvCxnSpPr>
            <a:cxnSpLocks/>
          </p:cNvCxnSpPr>
          <p:nvPr/>
        </p:nvCxnSpPr>
        <p:spPr>
          <a:xfrm>
            <a:off x="6035167" y="1921958"/>
            <a:ext cx="1310803" cy="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7599C70-214D-4A82-90B3-62762047A9E8}"/>
              </a:ext>
            </a:extLst>
          </p:cNvPr>
          <p:cNvSpPr txBox="1"/>
          <p:nvPr/>
        </p:nvSpPr>
        <p:spPr>
          <a:xfrm>
            <a:off x="5934005" y="1797071"/>
            <a:ext cx="13281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No Preprocessing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Georgia"/>
              </a:rPr>
              <a:t>Needed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8AB117-6FAA-4DE6-BD7F-39836D6B8992}"/>
              </a:ext>
            </a:extLst>
          </p:cNvPr>
          <p:cNvSpPr txBox="1"/>
          <p:nvPr/>
        </p:nvSpPr>
        <p:spPr>
          <a:xfrm>
            <a:off x="3696432" y="1437851"/>
            <a:ext cx="70628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1                                            2                                                         3                                                4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2302A2-2953-4CA7-8E8C-845B524EAD7E}"/>
              </a:ext>
            </a:extLst>
          </p:cNvPr>
          <p:cNvSpPr/>
          <p:nvPr/>
        </p:nvSpPr>
        <p:spPr bwMode="ltGray">
          <a:xfrm>
            <a:off x="230888" y="2321382"/>
            <a:ext cx="1143000" cy="42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Temporary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</a:rPr>
              <a:t>Store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D719FD-119F-4A0E-9FC2-CC37B314D9C9}"/>
              </a:ext>
            </a:extLst>
          </p:cNvPr>
          <p:cNvSpPr txBox="1"/>
          <p:nvPr/>
        </p:nvSpPr>
        <p:spPr>
          <a:xfrm>
            <a:off x="230888" y="2315161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Raw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DBD971-EBF4-4ECB-AC8E-4B15357D989A}"/>
              </a:ext>
            </a:extLst>
          </p:cNvPr>
          <p:cNvSpPr txBox="1"/>
          <p:nvPr/>
        </p:nvSpPr>
        <p:spPr>
          <a:xfrm>
            <a:off x="236908" y="6200882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Blob Storage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7CCA36B-3AA5-4FA6-AC70-B70BCE3BD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06" y="5850422"/>
            <a:ext cx="274320" cy="27432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5A83D35-E783-4611-8614-9617C40E5690}"/>
              </a:ext>
            </a:extLst>
          </p:cNvPr>
          <p:cNvSpPr txBox="1"/>
          <p:nvPr/>
        </p:nvSpPr>
        <p:spPr>
          <a:xfrm rot="16200000">
            <a:off x="156972" y="4166498"/>
            <a:ext cx="2581725" cy="14333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Azure Function ABS Watcher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DB94DD0-77E6-4792-84B2-887E13D98BF1}"/>
              </a:ext>
            </a:extLst>
          </p:cNvPr>
          <p:cNvSpPr txBox="1"/>
          <p:nvPr/>
        </p:nvSpPr>
        <p:spPr>
          <a:xfrm>
            <a:off x="4794423" y="4809269"/>
            <a:ext cx="14412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Logic App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BB5EE5-5C98-42D6-BF7C-17185E677A1D}"/>
              </a:ext>
            </a:extLst>
          </p:cNvPr>
          <p:cNvSpPr txBox="1"/>
          <p:nvPr/>
        </p:nvSpPr>
        <p:spPr>
          <a:xfrm>
            <a:off x="1584982" y="4809269"/>
            <a:ext cx="14166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Logic App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E523FEFE-B326-4538-BDB6-40B16E8DD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4031" y="4452590"/>
            <a:ext cx="354983" cy="35459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807360F-D5F8-4A8F-BC4B-D8C20AEF0A62}"/>
              </a:ext>
            </a:extLst>
          </p:cNvPr>
          <p:cNvSpPr/>
          <p:nvPr/>
        </p:nvSpPr>
        <p:spPr>
          <a:xfrm>
            <a:off x="3339255" y="4786464"/>
            <a:ext cx="1139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Cosmos DB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5114A20-B216-448D-BE02-D2224B5D1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6273" y="5550606"/>
            <a:ext cx="417074" cy="416618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654BD73E-9246-41D1-BB5C-FF12E91DFB27}"/>
              </a:ext>
            </a:extLst>
          </p:cNvPr>
          <p:cNvSpPr/>
          <p:nvPr/>
        </p:nvSpPr>
        <p:spPr>
          <a:xfrm>
            <a:off x="8234272" y="5920373"/>
            <a:ext cx="12610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Cosmos DB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B1E0A9-A16B-4058-84E0-C61674F9EE0F}"/>
              </a:ext>
            </a:extLst>
          </p:cNvPr>
          <p:cNvSpPr txBox="1"/>
          <p:nvPr/>
        </p:nvSpPr>
        <p:spPr>
          <a:xfrm>
            <a:off x="6552014" y="4809269"/>
            <a:ext cx="12402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Data Factory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1974DF9-67AC-4680-A1E3-D5BC5CE76D1E}"/>
              </a:ext>
            </a:extLst>
          </p:cNvPr>
          <p:cNvSpPr txBox="1"/>
          <p:nvPr/>
        </p:nvSpPr>
        <p:spPr>
          <a:xfrm>
            <a:off x="9740457" y="4809269"/>
            <a:ext cx="1713955" cy="436920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Data Lake Store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767233B-B66E-4295-94E1-4F7D383878F5}"/>
              </a:ext>
            </a:extLst>
          </p:cNvPr>
          <p:cNvCxnSpPr/>
          <p:nvPr/>
        </p:nvCxnSpPr>
        <p:spPr>
          <a:xfrm>
            <a:off x="4337968" y="4638327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961B2D1-7AC9-4A7B-9AFF-5625B42EFD28}"/>
              </a:ext>
            </a:extLst>
          </p:cNvPr>
          <p:cNvCxnSpPr/>
          <p:nvPr/>
        </p:nvCxnSpPr>
        <p:spPr>
          <a:xfrm>
            <a:off x="2749390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D514919-19D3-4C3D-B93A-812480EE8683}"/>
              </a:ext>
            </a:extLst>
          </p:cNvPr>
          <p:cNvCxnSpPr/>
          <p:nvPr/>
        </p:nvCxnSpPr>
        <p:spPr>
          <a:xfrm>
            <a:off x="5933450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A195EA2-792A-4C94-802D-A4006BEF73C0}"/>
              </a:ext>
            </a:extLst>
          </p:cNvPr>
          <p:cNvCxnSpPr/>
          <p:nvPr/>
        </p:nvCxnSpPr>
        <p:spPr>
          <a:xfrm>
            <a:off x="7605157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F5EB489-50E8-46FE-A57E-60B7A8E10E09}"/>
              </a:ext>
            </a:extLst>
          </p:cNvPr>
          <p:cNvCxnSpPr/>
          <p:nvPr/>
        </p:nvCxnSpPr>
        <p:spPr>
          <a:xfrm>
            <a:off x="9310184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B714948-FA26-4FD7-945A-58421FD4B42C}"/>
              </a:ext>
            </a:extLst>
          </p:cNvPr>
          <p:cNvSpPr txBox="1"/>
          <p:nvPr/>
        </p:nvSpPr>
        <p:spPr>
          <a:xfrm>
            <a:off x="4450938" y="4499546"/>
            <a:ext cx="430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found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71F5F59-8848-49CB-A7EC-E72528C00079}"/>
              </a:ext>
            </a:extLst>
          </p:cNvPr>
          <p:cNvCxnSpPr/>
          <p:nvPr/>
        </p:nvCxnSpPr>
        <p:spPr>
          <a:xfrm flipH="1">
            <a:off x="8831428" y="5067154"/>
            <a:ext cx="7102" cy="44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B1D53D4-61D1-46B3-A3D0-2BDCFA21836F}"/>
              </a:ext>
            </a:extLst>
          </p:cNvPr>
          <p:cNvSpPr txBox="1"/>
          <p:nvPr/>
        </p:nvSpPr>
        <p:spPr>
          <a:xfrm>
            <a:off x="8312391" y="4881071"/>
            <a:ext cx="997793" cy="20898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HDInsight</a:t>
            </a:r>
          </a:p>
        </p:txBody>
      </p:sp>
      <p:sp>
        <p:nvSpPr>
          <p:cNvPr id="127" name="Line Callout 1 74">
            <a:extLst>
              <a:ext uri="{FF2B5EF4-FFF2-40B4-BE49-F238E27FC236}">
                <a16:creationId xmlns:a16="http://schemas.microsoft.com/office/drawing/2014/main" id="{39EAB9E2-C910-419E-8C73-B391F62A92A8}"/>
              </a:ext>
            </a:extLst>
          </p:cNvPr>
          <p:cNvSpPr/>
          <p:nvPr/>
        </p:nvSpPr>
        <p:spPr bwMode="ltGray">
          <a:xfrm>
            <a:off x="6066700" y="5588117"/>
            <a:ext cx="2091526" cy="562810"/>
          </a:xfrm>
          <a:prstGeom prst="borderCallout1">
            <a:avLst>
              <a:gd name="adj1" fmla="val -7478"/>
              <a:gd name="adj2" fmla="val 50453"/>
              <a:gd name="adj3" fmla="val -102372"/>
              <a:gd name="adj4" fmla="val 5074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Full or incremental load parameter passed to ADL Orchestrator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0163A9D-357B-402A-8B12-19F88753BF4A}"/>
              </a:ext>
            </a:extLst>
          </p:cNvPr>
          <p:cNvSpPr txBox="1"/>
          <p:nvPr/>
        </p:nvSpPr>
        <p:spPr>
          <a:xfrm>
            <a:off x="2278092" y="4190757"/>
            <a:ext cx="95124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5a                                    5b                                      5c                                   5d                                        5e                                        6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D7996180-C417-48BF-8FE1-5F8650DD41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2562" y="4414614"/>
            <a:ext cx="384559" cy="38455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9941917-0E80-4E1E-8121-230557E341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3073" y="4432767"/>
            <a:ext cx="384559" cy="38455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7044209-49AC-4FA1-BCD9-5B1EB297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325" y="4398755"/>
            <a:ext cx="416276" cy="41627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959355E-EE61-4AC5-9F73-5BA7A2AB7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8553" y="4435955"/>
            <a:ext cx="543129" cy="474488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0C1F348-6C7D-402A-BDEF-67AB673F12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6564" y="4425158"/>
            <a:ext cx="424970" cy="42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8" grpId="0"/>
      <p:bldP spid="89" grpId="0"/>
      <p:bldP spid="92" grpId="0"/>
      <p:bldP spid="94" grpId="0"/>
      <p:bldP spid="95" grpId="0"/>
      <p:bldP spid="104" grpId="0"/>
      <p:bldP spid="124" grpId="0"/>
      <p:bldP spid="126" grpId="0"/>
      <p:bldP spid="127" grpId="0" animBg="1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14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Same Song, Second Verse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361A21-A1D2-4021-9E5B-B609EC941543}"/>
              </a:ext>
            </a:extLst>
          </p:cNvPr>
          <p:cNvSpPr txBox="1"/>
          <p:nvPr/>
        </p:nvSpPr>
        <p:spPr>
          <a:xfrm>
            <a:off x="7112836" y="2109333"/>
            <a:ext cx="13318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Blob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finalContainer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CECEBC-3038-4688-8DEE-4C31774792C2}"/>
              </a:ext>
            </a:extLst>
          </p:cNvPr>
          <p:cNvSpPr txBox="1"/>
          <p:nvPr/>
        </p:nvSpPr>
        <p:spPr>
          <a:xfrm>
            <a:off x="8954523" y="2141929"/>
            <a:ext cx="1582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Azure Function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A44FB9-534E-4854-A6FA-1CC933AAFA31}"/>
              </a:ext>
            </a:extLst>
          </p:cNvPr>
          <p:cNvCxnSpPr/>
          <p:nvPr/>
        </p:nvCxnSpPr>
        <p:spPr>
          <a:xfrm>
            <a:off x="8127735" y="1921958"/>
            <a:ext cx="1104459" cy="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3B63A6A2-47BB-41B6-B65F-C9EB37B8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520" y="1706820"/>
            <a:ext cx="430276" cy="4302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8797096-36DF-471C-87DA-E653881FA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149" y="1745284"/>
            <a:ext cx="397069" cy="373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68AB117-6FAA-4DE6-BD7F-39836D6B8992}"/>
              </a:ext>
            </a:extLst>
          </p:cNvPr>
          <p:cNvSpPr txBox="1"/>
          <p:nvPr/>
        </p:nvSpPr>
        <p:spPr>
          <a:xfrm>
            <a:off x="3696432" y="1437851"/>
            <a:ext cx="70628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1                                            2                                                         3                                                4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2302A2-2953-4CA7-8E8C-845B524EAD7E}"/>
              </a:ext>
            </a:extLst>
          </p:cNvPr>
          <p:cNvSpPr/>
          <p:nvPr/>
        </p:nvSpPr>
        <p:spPr bwMode="ltGray">
          <a:xfrm>
            <a:off x="230888" y="2321382"/>
            <a:ext cx="1143000" cy="42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Temporary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</a:rPr>
              <a:t>Store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D719FD-119F-4A0E-9FC2-CC37B314D9C9}"/>
              </a:ext>
            </a:extLst>
          </p:cNvPr>
          <p:cNvSpPr txBox="1"/>
          <p:nvPr/>
        </p:nvSpPr>
        <p:spPr>
          <a:xfrm>
            <a:off x="230888" y="2315161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Raw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DBD971-EBF4-4ECB-AC8E-4B15357D989A}"/>
              </a:ext>
            </a:extLst>
          </p:cNvPr>
          <p:cNvSpPr txBox="1"/>
          <p:nvPr/>
        </p:nvSpPr>
        <p:spPr>
          <a:xfrm>
            <a:off x="236908" y="6200882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Blob Storage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7CCA36B-3AA5-4FA6-AC70-B70BCE3B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6" y="5850422"/>
            <a:ext cx="274320" cy="27432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5A83D35-E783-4611-8614-9617C40E5690}"/>
              </a:ext>
            </a:extLst>
          </p:cNvPr>
          <p:cNvSpPr txBox="1"/>
          <p:nvPr/>
        </p:nvSpPr>
        <p:spPr>
          <a:xfrm rot="16200000">
            <a:off x="156972" y="4166498"/>
            <a:ext cx="2581725" cy="14333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Azure Function ABS Watcher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DB94DD0-77E6-4792-84B2-887E13D98BF1}"/>
              </a:ext>
            </a:extLst>
          </p:cNvPr>
          <p:cNvSpPr txBox="1"/>
          <p:nvPr/>
        </p:nvSpPr>
        <p:spPr>
          <a:xfrm>
            <a:off x="4794423" y="4809269"/>
            <a:ext cx="14412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Logic App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BB5EE5-5C98-42D6-BF7C-17185E677A1D}"/>
              </a:ext>
            </a:extLst>
          </p:cNvPr>
          <p:cNvSpPr txBox="1"/>
          <p:nvPr/>
        </p:nvSpPr>
        <p:spPr>
          <a:xfrm>
            <a:off x="1584982" y="4809269"/>
            <a:ext cx="14166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Logic App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E523FEFE-B326-4538-BDB6-40B16E8DD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031" y="4452590"/>
            <a:ext cx="354983" cy="35459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807360F-D5F8-4A8F-BC4B-D8C20AEF0A62}"/>
              </a:ext>
            </a:extLst>
          </p:cNvPr>
          <p:cNvSpPr/>
          <p:nvPr/>
        </p:nvSpPr>
        <p:spPr>
          <a:xfrm>
            <a:off x="3339255" y="4786464"/>
            <a:ext cx="1139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Cosmos DB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5114A20-B216-448D-BE02-D2224B5D1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273" y="5550606"/>
            <a:ext cx="417074" cy="416618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654BD73E-9246-41D1-BB5C-FF12E91DFB27}"/>
              </a:ext>
            </a:extLst>
          </p:cNvPr>
          <p:cNvSpPr/>
          <p:nvPr/>
        </p:nvSpPr>
        <p:spPr>
          <a:xfrm>
            <a:off x="8234272" y="5920373"/>
            <a:ext cx="12610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Cosmos DB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B1E0A9-A16B-4058-84E0-C61674F9EE0F}"/>
              </a:ext>
            </a:extLst>
          </p:cNvPr>
          <p:cNvSpPr txBox="1"/>
          <p:nvPr/>
        </p:nvSpPr>
        <p:spPr>
          <a:xfrm>
            <a:off x="6552014" y="4809269"/>
            <a:ext cx="12402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Data Factory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1974DF9-67AC-4680-A1E3-D5BC5CE76D1E}"/>
              </a:ext>
            </a:extLst>
          </p:cNvPr>
          <p:cNvSpPr txBox="1"/>
          <p:nvPr/>
        </p:nvSpPr>
        <p:spPr>
          <a:xfrm>
            <a:off x="9740457" y="4809269"/>
            <a:ext cx="1713955" cy="436920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Data Lake Store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767233B-B66E-4295-94E1-4F7D383878F5}"/>
              </a:ext>
            </a:extLst>
          </p:cNvPr>
          <p:cNvCxnSpPr/>
          <p:nvPr/>
        </p:nvCxnSpPr>
        <p:spPr>
          <a:xfrm>
            <a:off x="4337968" y="4638327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961B2D1-7AC9-4A7B-9AFF-5625B42EFD28}"/>
              </a:ext>
            </a:extLst>
          </p:cNvPr>
          <p:cNvCxnSpPr/>
          <p:nvPr/>
        </p:nvCxnSpPr>
        <p:spPr>
          <a:xfrm>
            <a:off x="2749390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D514919-19D3-4C3D-B93A-812480EE8683}"/>
              </a:ext>
            </a:extLst>
          </p:cNvPr>
          <p:cNvCxnSpPr/>
          <p:nvPr/>
        </p:nvCxnSpPr>
        <p:spPr>
          <a:xfrm>
            <a:off x="5933450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A195EA2-792A-4C94-802D-A4006BEF73C0}"/>
              </a:ext>
            </a:extLst>
          </p:cNvPr>
          <p:cNvCxnSpPr/>
          <p:nvPr/>
        </p:nvCxnSpPr>
        <p:spPr>
          <a:xfrm>
            <a:off x="7605157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F5EB489-50E8-46FE-A57E-60B7A8E10E09}"/>
              </a:ext>
            </a:extLst>
          </p:cNvPr>
          <p:cNvCxnSpPr/>
          <p:nvPr/>
        </p:nvCxnSpPr>
        <p:spPr>
          <a:xfrm>
            <a:off x="9310184" y="4608699"/>
            <a:ext cx="7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B714948-FA26-4FD7-945A-58421FD4B42C}"/>
              </a:ext>
            </a:extLst>
          </p:cNvPr>
          <p:cNvSpPr txBox="1"/>
          <p:nvPr/>
        </p:nvSpPr>
        <p:spPr>
          <a:xfrm>
            <a:off x="4450938" y="4499546"/>
            <a:ext cx="430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found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71F5F59-8848-49CB-A7EC-E72528C00079}"/>
              </a:ext>
            </a:extLst>
          </p:cNvPr>
          <p:cNvCxnSpPr/>
          <p:nvPr/>
        </p:nvCxnSpPr>
        <p:spPr>
          <a:xfrm flipH="1">
            <a:off x="8831428" y="5067154"/>
            <a:ext cx="7102" cy="44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B1D53D4-61D1-46B3-A3D0-2BDCFA21836F}"/>
              </a:ext>
            </a:extLst>
          </p:cNvPr>
          <p:cNvSpPr txBox="1"/>
          <p:nvPr/>
        </p:nvSpPr>
        <p:spPr>
          <a:xfrm>
            <a:off x="8312391" y="4881071"/>
            <a:ext cx="997793" cy="208981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HDInsight</a:t>
            </a:r>
          </a:p>
        </p:txBody>
      </p:sp>
      <p:sp>
        <p:nvSpPr>
          <p:cNvPr id="127" name="Line Callout 1 74">
            <a:extLst>
              <a:ext uri="{FF2B5EF4-FFF2-40B4-BE49-F238E27FC236}">
                <a16:creationId xmlns:a16="http://schemas.microsoft.com/office/drawing/2014/main" id="{39EAB9E2-C910-419E-8C73-B391F62A92A8}"/>
              </a:ext>
            </a:extLst>
          </p:cNvPr>
          <p:cNvSpPr/>
          <p:nvPr/>
        </p:nvSpPr>
        <p:spPr bwMode="ltGray">
          <a:xfrm>
            <a:off x="6066700" y="5588117"/>
            <a:ext cx="2091526" cy="562810"/>
          </a:xfrm>
          <a:prstGeom prst="borderCallout1">
            <a:avLst>
              <a:gd name="adj1" fmla="val -7478"/>
              <a:gd name="adj2" fmla="val 50453"/>
              <a:gd name="adj3" fmla="val -102372"/>
              <a:gd name="adj4" fmla="val 5074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Full or incremental load parameter passed to ADL Orchestrator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0163A9D-357B-402A-8B12-19F88753BF4A}"/>
              </a:ext>
            </a:extLst>
          </p:cNvPr>
          <p:cNvSpPr txBox="1"/>
          <p:nvPr/>
        </p:nvSpPr>
        <p:spPr>
          <a:xfrm>
            <a:off x="2278092" y="4190757"/>
            <a:ext cx="95124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5a                                    5b                                      5c                                   5d                                        5e                                        6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D7996180-C417-48BF-8FE1-5F8650DD4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562" y="4414614"/>
            <a:ext cx="384559" cy="38455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9941917-0E80-4E1E-8121-230557E34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073" y="4432767"/>
            <a:ext cx="384559" cy="38455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7044209-49AC-4FA1-BCD9-5B1EB2979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325" y="4398755"/>
            <a:ext cx="416276" cy="41627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959355E-EE61-4AC5-9F73-5BA7A2AB7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8553" y="4435955"/>
            <a:ext cx="543129" cy="474488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0C1F348-6C7D-402A-BDEF-67AB673F1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6564" y="4425158"/>
            <a:ext cx="424970" cy="42497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92E235-7B87-4DDE-AD7F-2C823A336D74}"/>
              </a:ext>
            </a:extLst>
          </p:cNvPr>
          <p:cNvSpPr/>
          <p:nvPr/>
        </p:nvSpPr>
        <p:spPr bwMode="ltGray">
          <a:xfrm>
            <a:off x="2892241" y="1741322"/>
            <a:ext cx="3203759" cy="1099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Some ingestion method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28E2C4-DFB1-41E3-A4C7-134B8889C848}"/>
              </a:ext>
            </a:extLst>
          </p:cNvPr>
          <p:cNvCxnSpPr/>
          <p:nvPr/>
        </p:nvCxnSpPr>
        <p:spPr>
          <a:xfrm>
            <a:off x="6207043" y="1906352"/>
            <a:ext cx="1104459" cy="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5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8" grpId="0"/>
      <p:bldP spid="89" grpId="0"/>
      <p:bldP spid="92" grpId="0"/>
      <p:bldP spid="94" grpId="0"/>
      <p:bldP spid="95" grpId="0"/>
      <p:bldP spid="104" grpId="0"/>
      <p:bldP spid="124" grpId="0"/>
      <p:bldP spid="126" grpId="0"/>
      <p:bldP spid="127" grpId="0" animBg="1"/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15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Lake Ingestion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FE87DFF-4FA3-40CD-B5CF-F319CFBF5EF9}"/>
              </a:ext>
            </a:extLst>
          </p:cNvPr>
          <p:cNvSpPr txBox="1"/>
          <p:nvPr/>
        </p:nvSpPr>
        <p:spPr>
          <a:xfrm>
            <a:off x="591567" y="829421"/>
            <a:ext cx="374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all Sources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ED43B2C-DFC4-46FB-8B5E-B0AF6918C781}"/>
              </a:ext>
            </a:extLst>
          </p:cNvPr>
          <p:cNvSpPr/>
          <p:nvPr/>
        </p:nvSpPr>
        <p:spPr bwMode="ltGray">
          <a:xfrm>
            <a:off x="540912" y="5762631"/>
            <a:ext cx="3676308" cy="264578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Azure Data Factory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E8F973-E23F-4253-A82E-BD6700DD71B0}"/>
              </a:ext>
            </a:extLst>
          </p:cNvPr>
          <p:cNvSpPr/>
          <p:nvPr/>
        </p:nvSpPr>
        <p:spPr bwMode="ltGray">
          <a:xfrm>
            <a:off x="540912" y="1447741"/>
            <a:ext cx="1143000" cy="42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Temporary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</a:rPr>
              <a:t>Store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265602-0901-41F2-BC8F-21ECF7077255}"/>
              </a:ext>
            </a:extLst>
          </p:cNvPr>
          <p:cNvSpPr txBox="1"/>
          <p:nvPr/>
        </p:nvSpPr>
        <p:spPr>
          <a:xfrm>
            <a:off x="540912" y="1441520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Raw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4BFE3E-5097-471C-91E6-A863E356BE02}"/>
              </a:ext>
            </a:extLst>
          </p:cNvPr>
          <p:cNvSpPr txBox="1"/>
          <p:nvPr/>
        </p:nvSpPr>
        <p:spPr>
          <a:xfrm rot="16200000">
            <a:off x="464719" y="3373050"/>
            <a:ext cx="2581725" cy="14333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Azure Function ABS Watcher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E7F916C-E6DC-4CE6-A048-A8CE685ECE62}"/>
              </a:ext>
            </a:extLst>
          </p:cNvPr>
          <p:cNvSpPr/>
          <p:nvPr/>
        </p:nvSpPr>
        <p:spPr bwMode="ltGray">
          <a:xfrm>
            <a:off x="3074220" y="1460831"/>
            <a:ext cx="1143000" cy="4219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Current 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File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+ 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Deltas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(Separate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New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Update, Delete)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6030EA8-C14F-44E2-9989-AB2CF65BAE3E}"/>
              </a:ext>
            </a:extLst>
          </p:cNvPr>
          <p:cNvSpPr txBox="1"/>
          <p:nvPr/>
        </p:nvSpPr>
        <p:spPr>
          <a:xfrm>
            <a:off x="3074220" y="1441520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Standardized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00F638C-5A70-4D39-961B-33D469616A67}"/>
              </a:ext>
            </a:extLst>
          </p:cNvPr>
          <p:cNvSpPr/>
          <p:nvPr/>
        </p:nvSpPr>
        <p:spPr bwMode="ltGray">
          <a:xfrm>
            <a:off x="1885124" y="1465155"/>
            <a:ext cx="1143000" cy="4214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Generate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Current Version File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Generate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Separate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Delta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BBB20C-89F1-4CEF-871A-2DE2C8431755}"/>
              </a:ext>
            </a:extLst>
          </p:cNvPr>
          <p:cNvSpPr txBox="1"/>
          <p:nvPr/>
        </p:nvSpPr>
        <p:spPr>
          <a:xfrm>
            <a:off x="1885124" y="1441520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Transform &amp; Load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E1D8CE-5CE0-419C-9D8D-86F48696D047}"/>
              </a:ext>
            </a:extLst>
          </p:cNvPr>
          <p:cNvSpPr txBox="1"/>
          <p:nvPr/>
        </p:nvSpPr>
        <p:spPr>
          <a:xfrm>
            <a:off x="546932" y="5327241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Blob Storage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FE4B2E4-8089-4380-9ACD-6D66DE0AACEB}"/>
              </a:ext>
            </a:extLst>
          </p:cNvPr>
          <p:cNvSpPr txBox="1"/>
          <p:nvPr/>
        </p:nvSpPr>
        <p:spPr>
          <a:xfrm>
            <a:off x="1890850" y="5327241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Data Bricks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FC85EE4-1955-49CD-A80C-C73ADC56AA01}"/>
              </a:ext>
            </a:extLst>
          </p:cNvPr>
          <p:cNvSpPr txBox="1"/>
          <p:nvPr/>
        </p:nvSpPr>
        <p:spPr>
          <a:xfrm>
            <a:off x="3077391" y="5327241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Data Lake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4E841B1-CEC8-4269-81D3-A33ADC2CA261}"/>
              </a:ext>
            </a:extLst>
          </p:cNvPr>
          <p:cNvCxnSpPr/>
          <p:nvPr/>
        </p:nvCxnSpPr>
        <p:spPr>
          <a:xfrm>
            <a:off x="1418075" y="2040762"/>
            <a:ext cx="7284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5C8D79A-E0CC-4CB3-BE45-77E36206AA7D}"/>
              </a:ext>
            </a:extLst>
          </p:cNvPr>
          <p:cNvCxnSpPr/>
          <p:nvPr/>
        </p:nvCxnSpPr>
        <p:spPr>
          <a:xfrm>
            <a:off x="2710004" y="2040762"/>
            <a:ext cx="7284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5715612B-746D-4AEA-9880-EC595A3A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0" y="4976781"/>
            <a:ext cx="274320" cy="27432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418391B-A7B2-4E96-A740-5DABE9205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30" y="4929594"/>
            <a:ext cx="274320" cy="27432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18F4107-3439-4EC7-80F8-5C11D125D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381" y="4971202"/>
            <a:ext cx="274320" cy="2743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16BB9AA-92B2-42E9-BA97-D30299A7D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894" y="4613241"/>
            <a:ext cx="274320" cy="257908"/>
          </a:xfrm>
          <a:prstGeom prst="rect">
            <a:avLst/>
          </a:prstGeom>
        </p:spPr>
      </p:pic>
      <p:sp>
        <p:nvSpPr>
          <p:cNvPr id="99" name="Curved Right Arrow 5">
            <a:extLst>
              <a:ext uri="{FF2B5EF4-FFF2-40B4-BE49-F238E27FC236}">
                <a16:creationId xmlns:a16="http://schemas.microsoft.com/office/drawing/2014/main" id="{2630BFFE-6ABD-4692-9760-5612FDE14678}"/>
              </a:ext>
            </a:extLst>
          </p:cNvPr>
          <p:cNvSpPr/>
          <p:nvPr/>
        </p:nvSpPr>
        <p:spPr bwMode="ltGray">
          <a:xfrm>
            <a:off x="771252" y="4044723"/>
            <a:ext cx="330475" cy="718239"/>
          </a:xfrm>
          <a:prstGeom prst="curvedRigh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0" name="Curved Right Arrow 107">
            <a:extLst>
              <a:ext uri="{FF2B5EF4-FFF2-40B4-BE49-F238E27FC236}">
                <a16:creationId xmlns:a16="http://schemas.microsoft.com/office/drawing/2014/main" id="{3A4E32CA-EBEE-4C25-B8CA-15909648548E}"/>
              </a:ext>
            </a:extLst>
          </p:cNvPr>
          <p:cNvSpPr/>
          <p:nvPr/>
        </p:nvSpPr>
        <p:spPr bwMode="ltGray">
          <a:xfrm rot="10800000">
            <a:off x="1118575" y="4014591"/>
            <a:ext cx="330475" cy="718239"/>
          </a:xfrm>
          <a:prstGeom prst="curvedRigh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070CBBD-7C1F-43E9-A90F-19913B0A24E8}"/>
              </a:ext>
            </a:extLst>
          </p:cNvPr>
          <p:cNvSpPr txBox="1"/>
          <p:nvPr/>
        </p:nvSpPr>
        <p:spPr>
          <a:xfrm>
            <a:off x="549373" y="5478914"/>
            <a:ext cx="3672941" cy="200563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3               4                5                              6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EFC84F7-7A61-48EA-AF05-D1F708461BED}"/>
              </a:ext>
            </a:extLst>
          </p:cNvPr>
          <p:cNvCxnSpPr/>
          <p:nvPr/>
        </p:nvCxnSpPr>
        <p:spPr>
          <a:xfrm>
            <a:off x="8857547" y="4947204"/>
            <a:ext cx="62089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353E38B-462C-4A9C-B934-57AF8B3DB7F4}"/>
              </a:ext>
            </a:extLst>
          </p:cNvPr>
          <p:cNvCxnSpPr/>
          <p:nvPr/>
        </p:nvCxnSpPr>
        <p:spPr>
          <a:xfrm>
            <a:off x="8772044" y="2779625"/>
            <a:ext cx="728432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9EDE9415-FB04-49BA-BAD8-DB34DCF23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476" y="4529397"/>
            <a:ext cx="860464" cy="8001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DDFBD443-3BD5-40BF-942F-5D061B5D1EDA}"/>
              </a:ext>
            </a:extLst>
          </p:cNvPr>
          <p:cNvSpPr txBox="1"/>
          <p:nvPr/>
        </p:nvSpPr>
        <p:spPr>
          <a:xfrm>
            <a:off x="5418703" y="2974029"/>
            <a:ext cx="10255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Azure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Function</a:t>
            </a:r>
          </a:p>
          <a:p>
            <a:pPr algn="ctr"/>
            <a:r>
              <a:rPr lang="en-US" sz="1000" i="1" dirty="0">
                <a:latin typeface="Georgia" pitchFamily="18" charset="0"/>
              </a:rPr>
              <a:t>ABS File Added or Changed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42B5C96-FA99-4545-B846-EEA8DF9B38D9}"/>
              </a:ext>
            </a:extLst>
          </p:cNvPr>
          <p:cNvSpPr txBox="1"/>
          <p:nvPr/>
        </p:nvSpPr>
        <p:spPr>
          <a:xfrm>
            <a:off x="6670952" y="2974029"/>
            <a:ext cx="10255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Logic App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Log Event</a:t>
            </a:r>
          </a:p>
          <a:p>
            <a:pPr algn="ctr"/>
            <a:r>
              <a:rPr lang="en-US" sz="1000" i="1" dirty="0">
                <a:latin typeface="Georgia" pitchFamily="18" charset="0"/>
              </a:rPr>
              <a:t>ABS File Found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A94E5B-A7A6-4576-9787-5560F898C3F5}"/>
              </a:ext>
            </a:extLst>
          </p:cNvPr>
          <p:cNvSpPr txBox="1"/>
          <p:nvPr/>
        </p:nvSpPr>
        <p:spPr>
          <a:xfrm>
            <a:off x="7833245" y="2974029"/>
            <a:ext cx="10255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Logic App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Log Event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&amp; Call ADF Pipeline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E459794-04D7-4CF5-B92E-AD5FBDADACD2}"/>
              </a:ext>
            </a:extLst>
          </p:cNvPr>
          <p:cNvCxnSpPr>
            <a:stCxn id="106" idx="2"/>
          </p:cNvCxnSpPr>
          <p:nvPr/>
        </p:nvCxnSpPr>
        <p:spPr>
          <a:xfrm>
            <a:off x="7183715" y="3435694"/>
            <a:ext cx="1133762" cy="116272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00870D3-7F1C-41BE-8294-A0F85B44228F}"/>
              </a:ext>
            </a:extLst>
          </p:cNvPr>
          <p:cNvCxnSpPr/>
          <p:nvPr/>
        </p:nvCxnSpPr>
        <p:spPr>
          <a:xfrm>
            <a:off x="8317477" y="3612319"/>
            <a:ext cx="0" cy="986095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CA2C3A7-8945-42A9-8CCB-48FFCE53D069}"/>
              </a:ext>
            </a:extLst>
          </p:cNvPr>
          <p:cNvSpPr txBox="1"/>
          <p:nvPr/>
        </p:nvSpPr>
        <p:spPr>
          <a:xfrm>
            <a:off x="7822061" y="5141494"/>
            <a:ext cx="10255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Event Hub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Send Event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785CF43-F9D6-49CD-BE80-B2C2E21AB6DA}"/>
              </a:ext>
            </a:extLst>
          </p:cNvPr>
          <p:cNvCxnSpPr/>
          <p:nvPr/>
        </p:nvCxnSpPr>
        <p:spPr>
          <a:xfrm flipV="1">
            <a:off x="10201079" y="2763114"/>
            <a:ext cx="540285" cy="4975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61FF83D-A8C4-44A9-AA43-11D4B449D696}"/>
              </a:ext>
            </a:extLst>
          </p:cNvPr>
          <p:cNvCxnSpPr/>
          <p:nvPr/>
        </p:nvCxnSpPr>
        <p:spPr>
          <a:xfrm flipH="1">
            <a:off x="8317477" y="3485311"/>
            <a:ext cx="1516724" cy="111310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D7EAECB-DF9E-4E7C-A9CF-F43609565DA3}"/>
              </a:ext>
            </a:extLst>
          </p:cNvPr>
          <p:cNvSpPr/>
          <p:nvPr/>
        </p:nvSpPr>
        <p:spPr bwMode="ltGray">
          <a:xfrm>
            <a:off x="5472419" y="2100472"/>
            <a:ext cx="3502734" cy="30116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4 – ABS File Watcher (Root Container)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148CDC4-9803-482F-A2EF-D64FB73FD500}"/>
              </a:ext>
            </a:extLst>
          </p:cNvPr>
          <p:cNvSpPr/>
          <p:nvPr/>
        </p:nvSpPr>
        <p:spPr bwMode="ltGray">
          <a:xfrm>
            <a:off x="9051378" y="2100472"/>
            <a:ext cx="1524425" cy="29965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E4CB0F0-A1E9-4E67-B395-16DCCDA14F06}"/>
              </a:ext>
            </a:extLst>
          </p:cNvPr>
          <p:cNvSpPr/>
          <p:nvPr/>
        </p:nvSpPr>
        <p:spPr bwMode="ltGray">
          <a:xfrm>
            <a:off x="10683550" y="2100472"/>
            <a:ext cx="811111" cy="29965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FA6DDD0-4EA3-42F9-9DB5-FD047F6595A5}"/>
              </a:ext>
            </a:extLst>
          </p:cNvPr>
          <p:cNvSpPr txBox="1"/>
          <p:nvPr/>
        </p:nvSpPr>
        <p:spPr>
          <a:xfrm>
            <a:off x="10788580" y="2971202"/>
            <a:ext cx="666360" cy="254058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000" dirty="0">
                <a:latin typeface="Georgia" pitchFamily="18" charset="0"/>
              </a:rPr>
              <a:t>Azure Data Lake Store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AB27B18-5655-4792-A65A-99A36E2F24A1}"/>
              </a:ext>
            </a:extLst>
          </p:cNvPr>
          <p:cNvSpPr/>
          <p:nvPr/>
        </p:nvSpPr>
        <p:spPr bwMode="ltGray">
          <a:xfrm>
            <a:off x="4551592" y="2100472"/>
            <a:ext cx="842992" cy="29965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B2B4224-FEC2-49EA-B510-9F1D10746AFB}"/>
              </a:ext>
            </a:extLst>
          </p:cNvPr>
          <p:cNvCxnSpPr/>
          <p:nvPr/>
        </p:nvCxnSpPr>
        <p:spPr>
          <a:xfrm>
            <a:off x="5294733" y="2755565"/>
            <a:ext cx="323015" cy="130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ACEBAA21-3A7A-4926-B3D0-783BB036FE2B}"/>
              </a:ext>
            </a:extLst>
          </p:cNvPr>
          <p:cNvSpPr txBox="1"/>
          <p:nvPr/>
        </p:nvSpPr>
        <p:spPr>
          <a:xfrm>
            <a:off x="9303383" y="2971202"/>
            <a:ext cx="1061635" cy="779947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Azure Data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Factory</a:t>
            </a:r>
          </a:p>
          <a:p>
            <a:pPr indent="-274320" algn="ctr"/>
            <a:r>
              <a:rPr lang="en-US" sz="1000" i="1" dirty="0">
                <a:latin typeface="Georgia" pitchFamily="18" charset="0"/>
              </a:rPr>
              <a:t>ADL Orchestrator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D4A5DC2-DD1A-4BB4-97BA-A83BC444999A}"/>
              </a:ext>
            </a:extLst>
          </p:cNvPr>
          <p:cNvCxnSpPr/>
          <p:nvPr/>
        </p:nvCxnSpPr>
        <p:spPr>
          <a:xfrm flipV="1">
            <a:off x="6286567" y="2750805"/>
            <a:ext cx="636106" cy="333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E75DC77-2941-4D8B-B664-C1C44ACFE098}"/>
              </a:ext>
            </a:extLst>
          </p:cNvPr>
          <p:cNvCxnSpPr/>
          <p:nvPr/>
        </p:nvCxnSpPr>
        <p:spPr>
          <a:xfrm flipV="1">
            <a:off x="7448670" y="2776294"/>
            <a:ext cx="636106" cy="333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DD1DC031-499A-4F32-8B63-D63312F4DE22}"/>
              </a:ext>
            </a:extLst>
          </p:cNvPr>
          <p:cNvSpPr txBox="1"/>
          <p:nvPr/>
        </p:nvSpPr>
        <p:spPr>
          <a:xfrm>
            <a:off x="4433227" y="3005671"/>
            <a:ext cx="10255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Azure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Blob</a:t>
            </a:r>
            <a:endParaRPr lang="en-US" sz="1000" i="1" dirty="0">
              <a:latin typeface="Georgia" pitchFamily="18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1578B16E-C5D0-4701-9C97-EBA774B3B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328" y="2430812"/>
            <a:ext cx="543217" cy="54321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9916FD7-11B1-4956-97DC-8011BF678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6538" y="2483142"/>
            <a:ext cx="535325" cy="53532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A8A887E-9033-4314-A3E9-E3208B90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18" y="2500427"/>
            <a:ext cx="535324" cy="535324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20A329F-AB35-46F8-AF0A-7110B0524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7802" y="4642611"/>
            <a:ext cx="576410" cy="59423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3573722-6572-44E5-B70D-8546D5B27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9149" y="2465380"/>
            <a:ext cx="553087" cy="553087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28164F2-BF49-4699-821D-34E61D074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540" y="2530403"/>
            <a:ext cx="587028" cy="55190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F776D33-94CA-4815-9174-70B22706E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631" y="2472183"/>
            <a:ext cx="553087" cy="5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16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Factory Orchestrator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FE87DFF-4FA3-40CD-B5CF-F319CFBF5EF9}"/>
              </a:ext>
            </a:extLst>
          </p:cNvPr>
          <p:cNvSpPr txBox="1"/>
          <p:nvPr/>
        </p:nvSpPr>
        <p:spPr>
          <a:xfrm>
            <a:off x="591566" y="829421"/>
            <a:ext cx="624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Orchestrator Pipeline For all Sources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F4D5E-0ABE-46D3-8FF7-5CAB1C9DCBDA}"/>
              </a:ext>
            </a:extLst>
          </p:cNvPr>
          <p:cNvGrpSpPr/>
          <p:nvPr/>
        </p:nvGrpSpPr>
        <p:grpSpPr>
          <a:xfrm>
            <a:off x="1294717" y="755134"/>
            <a:ext cx="9413961" cy="5461253"/>
            <a:chOff x="1294717" y="755134"/>
            <a:chExt cx="10133899" cy="58305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134B4A-9E8F-4B9F-AEEF-F50553D7C83D}"/>
                </a:ext>
              </a:extLst>
            </p:cNvPr>
            <p:cNvSpPr txBox="1"/>
            <p:nvPr/>
          </p:nvSpPr>
          <p:spPr>
            <a:xfrm>
              <a:off x="4295164" y="1903377"/>
              <a:ext cx="1192157" cy="377364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ADL Orchestrator</a:t>
              </a:r>
            </a:p>
            <a:p>
              <a:pPr indent="-274320" algn="ctr"/>
              <a:r>
                <a:rPr lang="en-US" sz="1000" dirty="0">
                  <a:latin typeface="Georgia" pitchFamily="18" charset="0"/>
                </a:rPr>
                <a:t>Pipeline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44E903-FE7E-4F7E-993C-53BCC07B9610}"/>
                </a:ext>
              </a:extLst>
            </p:cNvPr>
            <p:cNvSpPr txBox="1"/>
            <p:nvPr/>
          </p:nvSpPr>
          <p:spPr>
            <a:xfrm>
              <a:off x="3103997" y="3255158"/>
              <a:ext cx="666360" cy="377364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Ingestion Pipeline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222C57-8EDE-4584-BD7B-7714E3E7BC51}"/>
                </a:ext>
              </a:extLst>
            </p:cNvPr>
            <p:cNvSpPr txBox="1"/>
            <p:nvPr/>
          </p:nvSpPr>
          <p:spPr>
            <a:xfrm>
              <a:off x="6176337" y="6139978"/>
              <a:ext cx="666360" cy="377364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AsIs Pipeline</a:t>
              </a:r>
            </a:p>
          </p:txBody>
        </p:sp>
        <p:cxnSp>
          <p:nvCxnSpPr>
            <p:cNvPr id="61" name="Elbow Connector 9">
              <a:extLst>
                <a:ext uri="{FF2B5EF4-FFF2-40B4-BE49-F238E27FC236}">
                  <a16:creationId xmlns:a16="http://schemas.microsoft.com/office/drawing/2014/main" id="{D145B923-1FD8-4D0A-A054-7C89DB8B89BB}"/>
                </a:ext>
              </a:extLst>
            </p:cNvPr>
            <p:cNvCxnSpPr>
              <a:cxnSpLocks/>
              <a:stCxn id="55" idx="2"/>
              <a:endCxn id="125" idx="0"/>
            </p:cNvCxnSpPr>
            <p:nvPr/>
          </p:nvCxnSpPr>
          <p:spPr>
            <a:xfrm rot="5400000">
              <a:off x="3930552" y="1795768"/>
              <a:ext cx="475718" cy="14456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Elbow Connector 97">
              <a:extLst>
                <a:ext uri="{FF2B5EF4-FFF2-40B4-BE49-F238E27FC236}">
                  <a16:creationId xmlns:a16="http://schemas.microsoft.com/office/drawing/2014/main" id="{D765CA3D-5F71-4243-99AA-94FE41807ACD}"/>
                </a:ext>
              </a:extLst>
            </p:cNvPr>
            <p:cNvCxnSpPr>
              <a:cxnSpLocks/>
              <a:stCxn id="55" idx="2"/>
              <a:endCxn id="126" idx="0"/>
            </p:cNvCxnSpPr>
            <p:nvPr/>
          </p:nvCxnSpPr>
          <p:spPr>
            <a:xfrm rot="16200000" flipH="1">
              <a:off x="4020111" y="3151872"/>
              <a:ext cx="3360538" cy="1618275"/>
            </a:xfrm>
            <a:prstGeom prst="bentConnector3">
              <a:avLst>
                <a:gd name="adj1" fmla="val 7144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D22D16B-B15E-4F7F-8E2A-B91A9BC22503}"/>
                </a:ext>
              </a:extLst>
            </p:cNvPr>
            <p:cNvSpPr txBox="1"/>
            <p:nvPr/>
          </p:nvSpPr>
          <p:spPr>
            <a:xfrm>
              <a:off x="1294717" y="4834122"/>
              <a:ext cx="1981296" cy="369332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+mj-lt"/>
                </a:rPr>
                <a:t>PySpark</a:t>
              </a:r>
            </a:p>
            <a:p>
              <a:pPr indent="-274320" algn="ctr"/>
              <a:r>
                <a:rPr lang="en-US" sz="1000" dirty="0">
                  <a:latin typeface="+mj-lt"/>
                </a:rPr>
                <a:t>Create row-level checksum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9C33AF-0C95-4FDA-B66B-8BEE37BDA20B}"/>
                </a:ext>
              </a:extLst>
            </p:cNvPr>
            <p:cNvSpPr txBox="1"/>
            <p:nvPr/>
          </p:nvSpPr>
          <p:spPr>
            <a:xfrm>
              <a:off x="3746813" y="4834123"/>
              <a:ext cx="1270446" cy="369332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+mj-lt"/>
                </a:rPr>
                <a:t>PySpark</a:t>
              </a:r>
            </a:p>
            <a:p>
              <a:pPr indent="-274320" algn="ctr"/>
              <a:r>
                <a:rPr lang="en-US" sz="1000" dirty="0">
                  <a:latin typeface="+mj-lt"/>
                </a:rPr>
                <a:t>Create delta files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001104-E718-4508-A8FE-89B9629A37BE}"/>
                </a:ext>
              </a:extLst>
            </p:cNvPr>
            <p:cNvSpPr txBox="1"/>
            <p:nvPr/>
          </p:nvSpPr>
          <p:spPr>
            <a:xfrm>
              <a:off x="7035881" y="6203609"/>
              <a:ext cx="1742540" cy="369332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+mj-lt"/>
                </a:rPr>
                <a:t>PySpark</a:t>
              </a:r>
            </a:p>
            <a:p>
              <a:pPr indent="-274320" algn="ctr"/>
              <a:r>
                <a:rPr lang="en-US" sz="1000" dirty="0">
                  <a:latin typeface="+mj-lt"/>
                </a:rPr>
                <a:t>Create AsIs Files</a:t>
              </a:r>
            </a:p>
          </p:txBody>
        </p:sp>
        <p:cxnSp>
          <p:nvCxnSpPr>
            <p:cNvPr id="69" name="Elbow Connector 47">
              <a:extLst>
                <a:ext uri="{FF2B5EF4-FFF2-40B4-BE49-F238E27FC236}">
                  <a16:creationId xmlns:a16="http://schemas.microsoft.com/office/drawing/2014/main" id="{69C3A66C-6209-4B32-8018-61F2110E9AC5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rot="5400000">
              <a:off x="2710615" y="3365768"/>
              <a:ext cx="459809" cy="993317"/>
            </a:xfrm>
            <a:prstGeom prst="bentConnector2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Elbow Connector 50">
              <a:extLst>
                <a:ext uri="{FF2B5EF4-FFF2-40B4-BE49-F238E27FC236}">
                  <a16:creationId xmlns:a16="http://schemas.microsoft.com/office/drawing/2014/main" id="{4F37A351-BF98-4A4A-B842-F9055C2E0996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rot="16200000" flipH="1">
              <a:off x="3700057" y="3369642"/>
              <a:ext cx="459808" cy="985568"/>
            </a:xfrm>
            <a:prstGeom prst="bentConnector2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858EB4-7E6F-4D97-B8EE-2910C4BE1D36}"/>
                </a:ext>
              </a:extLst>
            </p:cNvPr>
            <p:cNvSpPr/>
            <p:nvPr/>
          </p:nvSpPr>
          <p:spPr bwMode="ltGray">
            <a:xfrm>
              <a:off x="8963209" y="755134"/>
              <a:ext cx="2465407" cy="45044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eorgia" pitchFamily="18" charset="0"/>
                </a:rPr>
                <a:t>All ADF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Georgia" pitchFamily="18" charset="0"/>
                </a:rPr>
                <a:t>Metadata Logging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A74C829-3789-4C41-AF80-48CCB11C9E13}"/>
                </a:ext>
              </a:extLst>
            </p:cNvPr>
            <p:cNvSpPr txBox="1"/>
            <p:nvPr/>
          </p:nvSpPr>
          <p:spPr>
            <a:xfrm>
              <a:off x="9170389" y="2067886"/>
              <a:ext cx="102552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Logic App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Log Event</a:t>
              </a:r>
            </a:p>
            <a:p>
              <a:pPr algn="ctr"/>
              <a:r>
                <a:rPr lang="en-US" sz="1000" b="1" dirty="0">
                  <a:latin typeface="Georgia" pitchFamily="18" charset="0"/>
                </a:rPr>
                <a:t>Success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C0CF06C-DF0C-48EC-B905-A740125EEAA0}"/>
                </a:ext>
              </a:extLst>
            </p:cNvPr>
            <p:cNvSpPr txBox="1"/>
            <p:nvPr/>
          </p:nvSpPr>
          <p:spPr>
            <a:xfrm>
              <a:off x="10195914" y="2067886"/>
              <a:ext cx="102552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Logic App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Log Event</a:t>
              </a:r>
            </a:p>
            <a:p>
              <a:pPr algn="ctr"/>
              <a:r>
                <a:rPr lang="en-US" sz="1000" b="1" dirty="0">
                  <a:latin typeface="Georgia" pitchFamily="18" charset="0"/>
                </a:rPr>
                <a:t>Failure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613B268-10B3-488D-B739-3B7B6B300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1981" y="4294866"/>
              <a:ext cx="860464" cy="8001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F60801C-8A72-4A8B-A8DB-202BF2C2AAF4}"/>
                </a:ext>
              </a:extLst>
            </p:cNvPr>
            <p:cNvSpPr txBox="1"/>
            <p:nvPr/>
          </p:nvSpPr>
          <p:spPr>
            <a:xfrm>
              <a:off x="9730549" y="3595292"/>
              <a:ext cx="10255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Event Hub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Send Event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0453CE8-0218-40BA-8D3B-509B41352AE8}"/>
                </a:ext>
              </a:extLst>
            </p:cNvPr>
            <p:cNvSpPr txBox="1"/>
            <p:nvPr/>
          </p:nvSpPr>
          <p:spPr>
            <a:xfrm>
              <a:off x="9878766" y="1657473"/>
              <a:ext cx="565441" cy="295509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600" dirty="0">
                  <a:latin typeface="Georgia" pitchFamily="18" charset="0"/>
                </a:rPr>
                <a:t>or</a:t>
              </a:r>
            </a:p>
          </p:txBody>
        </p:sp>
        <p:cxnSp>
          <p:nvCxnSpPr>
            <p:cNvPr id="86" name="Elbow Connector 75">
              <a:extLst>
                <a:ext uri="{FF2B5EF4-FFF2-40B4-BE49-F238E27FC236}">
                  <a16:creationId xmlns:a16="http://schemas.microsoft.com/office/drawing/2014/main" id="{40C3EA14-76C6-400E-B599-F961A5B74573}"/>
                </a:ext>
              </a:extLst>
            </p:cNvPr>
            <p:cNvCxnSpPr>
              <a:stCxn id="81" idx="2"/>
            </p:cNvCxnSpPr>
            <p:nvPr/>
          </p:nvCxnSpPr>
          <p:spPr>
            <a:xfrm rot="16200000" flipH="1">
              <a:off x="9701154" y="2511549"/>
              <a:ext cx="476758" cy="51276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Elbow Connector 76">
              <a:extLst>
                <a:ext uri="{FF2B5EF4-FFF2-40B4-BE49-F238E27FC236}">
                  <a16:creationId xmlns:a16="http://schemas.microsoft.com/office/drawing/2014/main" id="{D5DA2301-48F3-4B68-A987-376348E2F25D}"/>
                </a:ext>
              </a:extLst>
            </p:cNvPr>
            <p:cNvCxnSpPr>
              <a:stCxn id="82" idx="2"/>
            </p:cNvCxnSpPr>
            <p:nvPr/>
          </p:nvCxnSpPr>
          <p:spPr>
            <a:xfrm rot="5400000">
              <a:off x="10213917" y="2511549"/>
              <a:ext cx="476758" cy="51276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Elbow Connector 77">
              <a:extLst>
                <a:ext uri="{FF2B5EF4-FFF2-40B4-BE49-F238E27FC236}">
                  <a16:creationId xmlns:a16="http://schemas.microsoft.com/office/drawing/2014/main" id="{E2FBB729-CAAA-4DE3-A125-E40884410DC5}"/>
                </a:ext>
              </a:extLst>
            </p:cNvPr>
            <p:cNvCxnSpPr>
              <a:stCxn id="84" idx="2"/>
              <a:endCxn id="83" idx="0"/>
            </p:cNvCxnSpPr>
            <p:nvPr/>
          </p:nvCxnSpPr>
          <p:spPr>
            <a:xfrm rot="5400000">
              <a:off x="10046865" y="4098418"/>
              <a:ext cx="391797" cy="109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64A07EFD-DFC5-49D8-AFBA-7E6574340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8486" y="1397544"/>
              <a:ext cx="535325" cy="53532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E99F621-9B5C-4BB3-9CFE-0911A08EE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7916" y="2756459"/>
              <a:ext cx="535325" cy="53532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AD6988A0-2FDE-4CBD-A35C-97B9B3BD1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1855" y="5641279"/>
              <a:ext cx="535325" cy="535325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2D3C732-55EA-4654-BE53-DC861DB06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4764" y="4162032"/>
              <a:ext cx="638186" cy="638186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36606EFD-5270-4EAC-8D31-4AB1FCD61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3653" y="4204621"/>
              <a:ext cx="638186" cy="638186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6D4F973B-9603-46BE-9A4E-8D435FC1B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8058" y="5546259"/>
              <a:ext cx="638186" cy="638186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1863CE6-8EF0-44AB-B1D0-CD5F17BEBE89}"/>
                </a:ext>
              </a:extLst>
            </p:cNvPr>
            <p:cNvSpPr txBox="1"/>
            <p:nvPr/>
          </p:nvSpPr>
          <p:spPr>
            <a:xfrm>
              <a:off x="3445578" y="6216387"/>
              <a:ext cx="1741246" cy="369331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Azure Data Lake Store</a:t>
              </a:r>
            </a:p>
            <a:p>
              <a:pPr indent="-274320" algn="ctr"/>
              <a:r>
                <a:rPr lang="en-US" sz="1000" dirty="0">
                  <a:latin typeface="Georgia" pitchFamily="18" charset="0"/>
                </a:rPr>
                <a:t>Separate</a:t>
              </a:r>
            </a:p>
            <a:p>
              <a:pPr indent="-274320" algn="ctr"/>
              <a:r>
                <a:rPr lang="en-US" sz="1000" dirty="0">
                  <a:latin typeface="Georgia" pitchFamily="18" charset="0"/>
                </a:rPr>
                <a:t>New, Changed &amp; Deleted Files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6F7A88F4-330D-43BF-BAD6-C47E163A6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58940" y="1519337"/>
              <a:ext cx="543217" cy="543217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4011C0B0-3557-40E6-93D5-B07EDA5E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3653" y="5705003"/>
              <a:ext cx="553087" cy="553087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C00BCE94-7BA8-4672-9CCE-AE97653EB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0135" y="1550725"/>
              <a:ext cx="543217" cy="543217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2EE60BE-F4A0-4701-BA96-ECAFFAE6E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77627" y="3083313"/>
              <a:ext cx="576410" cy="594231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2D4791D-DB7C-4DBD-8FAF-DBC35E876134}"/>
                </a:ext>
              </a:extLst>
            </p:cNvPr>
            <p:cNvSpPr txBox="1"/>
            <p:nvPr/>
          </p:nvSpPr>
          <p:spPr>
            <a:xfrm>
              <a:off x="8419837" y="6167572"/>
              <a:ext cx="1741246" cy="369331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dirty="0">
                  <a:latin typeface="Georgia" pitchFamily="18" charset="0"/>
                </a:rPr>
                <a:t>Azure Data Lake Store</a:t>
              </a:r>
            </a:p>
            <a:p>
              <a:pPr indent="-274320" algn="ctr"/>
              <a:r>
                <a:rPr lang="en-US" sz="1000" dirty="0">
                  <a:latin typeface="Georgia" pitchFamily="18" charset="0"/>
                </a:rPr>
                <a:t>Single “AsIs” Current File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E103609A-1936-48A3-B8F1-3523742C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13917" y="5656188"/>
              <a:ext cx="553087" cy="553087"/>
            </a:xfrm>
            <a:prstGeom prst="rect">
              <a:avLst/>
            </a:prstGeom>
          </p:spPr>
        </p:pic>
        <p:cxnSp>
          <p:nvCxnSpPr>
            <p:cNvPr id="139" name="Elbow Connector 54">
              <a:extLst>
                <a:ext uri="{FF2B5EF4-FFF2-40B4-BE49-F238E27FC236}">
                  <a16:creationId xmlns:a16="http://schemas.microsoft.com/office/drawing/2014/main" id="{1C163EC1-F8C2-4808-B889-32A77F2D4A1A}"/>
                </a:ext>
              </a:extLst>
            </p:cNvPr>
            <p:cNvCxnSpPr>
              <a:cxnSpLocks/>
              <a:stCxn id="64" idx="2"/>
              <a:endCxn id="133" idx="0"/>
            </p:cNvCxnSpPr>
            <p:nvPr/>
          </p:nvCxnSpPr>
          <p:spPr>
            <a:xfrm rot="5400000">
              <a:off x="4130343" y="5453310"/>
              <a:ext cx="501548" cy="183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9F33FB-B67B-40DF-B0FA-1E57D47AA2A4}"/>
                </a:ext>
              </a:extLst>
            </p:cNvPr>
            <p:cNvCxnSpPr>
              <a:cxnSpLocks/>
            </p:cNvCxnSpPr>
            <p:nvPr/>
          </p:nvCxnSpPr>
          <p:spPr>
            <a:xfrm>
              <a:off x="4821831" y="5908942"/>
              <a:ext cx="11789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28F1CC5-7E35-489A-A635-6983C950FA5D}"/>
                </a:ext>
              </a:extLst>
            </p:cNvPr>
            <p:cNvSpPr txBox="1"/>
            <p:nvPr/>
          </p:nvSpPr>
          <p:spPr>
            <a:xfrm>
              <a:off x="4948577" y="5745322"/>
              <a:ext cx="820414" cy="226370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b="1" dirty="0">
                  <a:latin typeface="+mj-lt"/>
                </a:rPr>
                <a:t>Source For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DEB9E95-4E29-44CE-A0B1-A7520883300D}"/>
                </a:ext>
              </a:extLst>
            </p:cNvPr>
            <p:cNvSpPr txBox="1"/>
            <p:nvPr/>
          </p:nvSpPr>
          <p:spPr>
            <a:xfrm>
              <a:off x="1370192" y="3326803"/>
              <a:ext cx="10255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latin typeface="Georgia" pitchFamily="18" charset="0"/>
                </a:rPr>
                <a:t>Azure</a:t>
              </a:r>
            </a:p>
            <a:p>
              <a:pPr algn="ctr"/>
              <a:r>
                <a:rPr lang="en-US" sz="1000" dirty="0">
                  <a:latin typeface="Georgia" pitchFamily="18" charset="0"/>
                </a:rPr>
                <a:t>Blob</a:t>
              </a:r>
              <a:endParaRPr lang="en-US" sz="1000" i="1" dirty="0">
                <a:latin typeface="Georgia" pitchFamily="18" charset="0"/>
              </a:endParaRP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66620CC7-AB8F-46F8-A180-AB3A5913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30683" y="2821559"/>
              <a:ext cx="535324" cy="535324"/>
            </a:xfrm>
            <a:prstGeom prst="rect">
              <a:avLst/>
            </a:prstGeom>
          </p:spPr>
        </p:pic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BFED584-4FC7-483D-9F93-4A5DDE8D5233}"/>
                </a:ext>
              </a:extLst>
            </p:cNvPr>
            <p:cNvCxnSpPr>
              <a:cxnSpLocks/>
            </p:cNvCxnSpPr>
            <p:nvPr/>
          </p:nvCxnSpPr>
          <p:spPr>
            <a:xfrm>
              <a:off x="2276265" y="3124922"/>
              <a:ext cx="764059" cy="11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E32B5F3-6BCF-4476-BFB7-135177B66B5B}"/>
                </a:ext>
              </a:extLst>
            </p:cNvPr>
            <p:cNvSpPr txBox="1"/>
            <p:nvPr/>
          </p:nvSpPr>
          <p:spPr>
            <a:xfrm>
              <a:off x="2197155" y="2938935"/>
              <a:ext cx="820414" cy="226370"/>
            </a:xfrm>
            <a:prstGeom prst="rect">
              <a:avLst/>
            </a:prstGeom>
            <a:noFill/>
          </p:spPr>
          <p:txBody>
            <a:bodyPr vert="horz" wrap="square" lIns="0" tIns="0" rIns="0" bIns="0" numCol="1" rtlCol="0">
              <a:noAutofit/>
            </a:bodyPr>
            <a:lstStyle/>
            <a:p>
              <a:pPr indent="-274320" algn="ctr"/>
              <a:r>
                <a:rPr lang="en-US" sz="1000" b="1" dirty="0">
                  <a:latin typeface="+mj-lt"/>
                </a:rPr>
                <a:t>Source For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22DA91F-C660-4E24-BCA7-97BE68E7B998}"/>
                </a:ext>
              </a:extLst>
            </p:cNvPr>
            <p:cNvCxnSpPr/>
            <p:nvPr/>
          </p:nvCxnSpPr>
          <p:spPr>
            <a:xfrm>
              <a:off x="8254459" y="5908942"/>
              <a:ext cx="64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05AEBF53-18AF-4A04-A94F-D9ADD92DAAE3}"/>
                </a:ext>
              </a:extLst>
            </p:cNvPr>
            <p:cNvCxnSpPr/>
            <p:nvPr/>
          </p:nvCxnSpPr>
          <p:spPr>
            <a:xfrm>
              <a:off x="6834917" y="5865352"/>
              <a:ext cx="64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902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8726F1B-3482-4462-9011-6E78970633B4}"/>
              </a:ext>
            </a:extLst>
          </p:cNvPr>
          <p:cNvSpPr/>
          <p:nvPr/>
        </p:nvSpPr>
        <p:spPr bwMode="ltGray">
          <a:xfrm>
            <a:off x="536284" y="1470125"/>
            <a:ext cx="1143000" cy="4219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Current 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File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+ 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Deltas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(Separate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New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Update, Delete)</a:t>
            </a:r>
          </a:p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DFD06A-EB79-4FD9-9E2B-C2F03823A259}"/>
              </a:ext>
            </a:extLst>
          </p:cNvPr>
          <p:cNvSpPr/>
          <p:nvPr/>
        </p:nvSpPr>
        <p:spPr bwMode="ltGray">
          <a:xfrm>
            <a:off x="1732996" y="1580980"/>
            <a:ext cx="1143000" cy="4104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Multi-file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Consolidation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Models</a:t>
            </a:r>
          </a:p>
        </p:txBody>
      </p:sp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17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56EE6E4-BED4-4B78-80CA-0BE3101A9C0B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DF4B1C32-A565-447E-9F91-B2BD1C7A80BB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Warehouse Ingestion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FE87DFF-4FA3-40CD-B5CF-F319CFBF5EF9}"/>
              </a:ext>
            </a:extLst>
          </p:cNvPr>
          <p:cNvSpPr txBox="1"/>
          <p:nvPr/>
        </p:nvSpPr>
        <p:spPr>
          <a:xfrm>
            <a:off x="591567" y="829421"/>
            <a:ext cx="374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all Sources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ED43B2C-DFC4-46FB-8B5E-B0AF6918C781}"/>
              </a:ext>
            </a:extLst>
          </p:cNvPr>
          <p:cNvSpPr/>
          <p:nvPr/>
        </p:nvSpPr>
        <p:spPr bwMode="ltGray">
          <a:xfrm>
            <a:off x="540911" y="5762630"/>
            <a:ext cx="4754079" cy="265915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Azure Data Factory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25929F-5712-4910-AD9E-4D5CFBDC1125}"/>
              </a:ext>
            </a:extLst>
          </p:cNvPr>
          <p:cNvSpPr/>
          <p:nvPr/>
        </p:nvSpPr>
        <p:spPr bwMode="ltGray">
          <a:xfrm>
            <a:off x="4151992" y="1548105"/>
            <a:ext cx="1143000" cy="41240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rgbClr val="010101"/>
                </a:solidFill>
                <a:latin typeface="Georgia" pitchFamily="18" charset="0"/>
              </a:rPr>
              <a:t>Subject area specific integrated Data Hub</a:t>
            </a:r>
          </a:p>
          <a:p>
            <a:pPr algn="ctr"/>
            <a:r>
              <a:rPr lang="en-US" sz="1200" dirty="0">
                <a:solidFill>
                  <a:srgbClr val="010101"/>
                </a:solidFill>
                <a:latin typeface="Georgia" pitchFamily="18" charset="0"/>
              </a:rPr>
              <a:t>With historical tracking</a:t>
            </a:r>
          </a:p>
          <a:p>
            <a:pPr algn="ctr"/>
            <a:endParaRPr lang="en-US" sz="1200" dirty="0">
              <a:solidFill>
                <a:srgbClr val="010101"/>
              </a:solidFill>
              <a:latin typeface="Georgia" pitchFamily="18" charset="0"/>
            </a:endParaRPr>
          </a:p>
          <a:p>
            <a:pPr algn="ctr"/>
            <a:r>
              <a:rPr lang="en-US" sz="1200" dirty="0">
                <a:solidFill>
                  <a:srgbClr val="010101"/>
                </a:solidFill>
                <a:latin typeface="Georgia" pitchFamily="18" charset="0"/>
              </a:rPr>
              <a:t>OLAP</a:t>
            </a:r>
          </a:p>
          <a:p>
            <a:pPr algn="ctr"/>
            <a:r>
              <a:rPr lang="en-US" sz="1200" dirty="0">
                <a:solidFill>
                  <a:srgbClr val="010101"/>
                </a:solidFill>
                <a:latin typeface="Georgia" pitchFamily="18" charset="0"/>
              </a:rPr>
              <a:t>Schema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A676591-5202-44A9-B686-9FC36DA876C6}"/>
              </a:ext>
            </a:extLst>
          </p:cNvPr>
          <p:cNvSpPr/>
          <p:nvPr/>
        </p:nvSpPr>
        <p:spPr bwMode="ltGray">
          <a:xfrm>
            <a:off x="2933435" y="1548106"/>
            <a:ext cx="1143000" cy="4124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rgbClr val="010101"/>
                </a:solidFill>
                <a:latin typeface="Georgia" pitchFamily="18" charset="0"/>
              </a:rPr>
              <a:t>3NF</a:t>
            </a:r>
          </a:p>
          <a:p>
            <a:pPr algn="ctr"/>
            <a:r>
              <a:rPr lang="en-US" sz="1200" dirty="0">
                <a:solidFill>
                  <a:srgbClr val="010101"/>
                </a:solidFill>
                <a:latin typeface="Georgia" pitchFamily="18" charset="0"/>
              </a:rPr>
              <a:t>Schema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9AD1C0-22CD-481D-8431-7EA1729ED19E}"/>
              </a:ext>
            </a:extLst>
          </p:cNvPr>
          <p:cNvSpPr txBox="1"/>
          <p:nvPr/>
        </p:nvSpPr>
        <p:spPr>
          <a:xfrm>
            <a:off x="2933435" y="1437448"/>
            <a:ext cx="236155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indent="-274320" algn="ctr"/>
            <a:r>
              <a:rPr lang="en-US" sz="1200" dirty="0">
                <a:latin typeface="Georgia" pitchFamily="18" charset="0"/>
              </a:rPr>
              <a:t>Enterprise</a:t>
            </a:r>
          </a:p>
          <a:p>
            <a:pPr indent="-274320" algn="ctr"/>
            <a:r>
              <a:rPr lang="en-US" sz="1200" dirty="0">
                <a:latin typeface="Georgia" pitchFamily="18" charset="0"/>
              </a:rPr>
              <a:t>Data Store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231F5E-0977-4FC8-936C-6A9CD5338D56}"/>
              </a:ext>
            </a:extLst>
          </p:cNvPr>
          <p:cNvSpPr/>
          <p:nvPr/>
        </p:nvSpPr>
        <p:spPr bwMode="ltGray">
          <a:xfrm>
            <a:off x="2933435" y="4885328"/>
            <a:ext cx="2361556" cy="785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27BA68-E058-48ED-B0D1-639F344F8A09}"/>
              </a:ext>
            </a:extLst>
          </p:cNvPr>
          <p:cNvSpPr txBox="1"/>
          <p:nvPr/>
        </p:nvSpPr>
        <p:spPr>
          <a:xfrm>
            <a:off x="536284" y="5491847"/>
            <a:ext cx="4869093" cy="28978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6                            7                                         8  and/or   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463D4B-8AA1-491A-9254-CED1C386BB33}"/>
              </a:ext>
            </a:extLst>
          </p:cNvPr>
          <p:cNvSpPr txBox="1"/>
          <p:nvPr/>
        </p:nvSpPr>
        <p:spPr>
          <a:xfrm>
            <a:off x="3322159" y="4978347"/>
            <a:ext cx="1481053" cy="230032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US" sz="1000" dirty="0">
                <a:solidFill>
                  <a:srgbClr val="010101"/>
                </a:solidFill>
                <a:latin typeface="Georgia" pitchFamily="18" charset="0"/>
              </a:rPr>
              <a:t>Azure SQL DB or ADW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4E17F2-C8E7-4712-A796-AEB6B2A54B4C}"/>
              </a:ext>
            </a:extLst>
          </p:cNvPr>
          <p:cNvCxnSpPr/>
          <p:nvPr/>
        </p:nvCxnSpPr>
        <p:spPr>
          <a:xfrm>
            <a:off x="2556740" y="2026652"/>
            <a:ext cx="7284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9DC93EA-FDFB-4C02-BFD0-47E72770E657}"/>
              </a:ext>
            </a:extLst>
          </p:cNvPr>
          <p:cNvCxnSpPr/>
          <p:nvPr/>
        </p:nvCxnSpPr>
        <p:spPr>
          <a:xfrm>
            <a:off x="3712219" y="2026652"/>
            <a:ext cx="7284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304959B-D3C9-4FA0-A947-B2BA3888B426}"/>
              </a:ext>
            </a:extLst>
          </p:cNvPr>
          <p:cNvCxnSpPr/>
          <p:nvPr/>
        </p:nvCxnSpPr>
        <p:spPr>
          <a:xfrm>
            <a:off x="7403390" y="4885328"/>
            <a:ext cx="3836" cy="56044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BA2F2FD2-C6A1-4412-959E-619B8133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132" y="5447868"/>
            <a:ext cx="860464" cy="8001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FA5004-75D0-400D-8D08-E10CAB8B4F35}"/>
              </a:ext>
            </a:extLst>
          </p:cNvPr>
          <p:cNvCxnSpPr/>
          <p:nvPr/>
        </p:nvCxnSpPr>
        <p:spPr>
          <a:xfrm>
            <a:off x="7389732" y="3258756"/>
            <a:ext cx="0" cy="6071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0329A9-3458-4D8C-9606-05B744739126}"/>
              </a:ext>
            </a:extLst>
          </p:cNvPr>
          <p:cNvSpPr txBox="1"/>
          <p:nvPr/>
        </p:nvSpPr>
        <p:spPr>
          <a:xfrm>
            <a:off x="6933867" y="4439442"/>
            <a:ext cx="10255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Georgia" pitchFamily="18" charset="0"/>
              </a:rPr>
              <a:t>Event Hub</a:t>
            </a:r>
          </a:p>
          <a:p>
            <a:pPr algn="ctr"/>
            <a:r>
              <a:rPr lang="en-US" sz="1000" dirty="0">
                <a:latin typeface="Georgia" pitchFamily="18" charset="0"/>
              </a:rPr>
              <a:t>Send Event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3FA2B1E-F4AF-46B7-8E5C-2843081A4228}"/>
              </a:ext>
            </a:extLst>
          </p:cNvPr>
          <p:cNvSpPr/>
          <p:nvPr/>
        </p:nvSpPr>
        <p:spPr bwMode="ltGray">
          <a:xfrm>
            <a:off x="6513549" y="1822136"/>
            <a:ext cx="1519281" cy="30116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D563BB-01F5-47EE-8A4E-C44B9EF7B85C}"/>
              </a:ext>
            </a:extLst>
          </p:cNvPr>
          <p:cNvSpPr/>
          <p:nvPr/>
        </p:nvSpPr>
        <p:spPr bwMode="ltGray">
          <a:xfrm>
            <a:off x="8115136" y="1822136"/>
            <a:ext cx="3778871" cy="30065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010932-7368-46C0-9D8D-0DB546B66FCC}"/>
              </a:ext>
            </a:extLst>
          </p:cNvPr>
          <p:cNvSpPr/>
          <p:nvPr/>
        </p:nvSpPr>
        <p:spPr bwMode="ltGray">
          <a:xfrm>
            <a:off x="5670164" y="1822136"/>
            <a:ext cx="761078" cy="300079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914DDD8-56AD-46BC-AEB7-C54252932D3B}"/>
              </a:ext>
            </a:extLst>
          </p:cNvPr>
          <p:cNvSpPr txBox="1"/>
          <p:nvPr/>
        </p:nvSpPr>
        <p:spPr>
          <a:xfrm>
            <a:off x="5763590" y="2760772"/>
            <a:ext cx="666360" cy="254058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000" dirty="0">
                <a:latin typeface="Georgia" pitchFamily="18" charset="0"/>
              </a:rPr>
              <a:t>Azure Data Lake Store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98CB63-900D-4265-821C-DFE4CEFE4B22}"/>
              </a:ext>
            </a:extLst>
          </p:cNvPr>
          <p:cNvSpPr txBox="1"/>
          <p:nvPr/>
        </p:nvSpPr>
        <p:spPr>
          <a:xfrm>
            <a:off x="6858915" y="2716918"/>
            <a:ext cx="1061635" cy="510507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Azure Data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Factory</a:t>
            </a:r>
          </a:p>
          <a:p>
            <a:pPr indent="-274320" algn="ctr"/>
            <a:r>
              <a:rPr lang="en-US" sz="1000" i="1" dirty="0">
                <a:latin typeface="Georgia" pitchFamily="18" charset="0"/>
              </a:rPr>
              <a:t>Orchestrator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937D7F3-3454-4DF5-8220-6D559BE7A01A}"/>
              </a:ext>
            </a:extLst>
          </p:cNvPr>
          <p:cNvCxnSpPr/>
          <p:nvPr/>
        </p:nvCxnSpPr>
        <p:spPr>
          <a:xfrm flipV="1">
            <a:off x="7718858" y="2477237"/>
            <a:ext cx="636106" cy="333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1B2D3D6-4551-44CF-8E97-BD3402B4654B}"/>
              </a:ext>
            </a:extLst>
          </p:cNvPr>
          <p:cNvSpPr txBox="1"/>
          <p:nvPr/>
        </p:nvSpPr>
        <p:spPr>
          <a:xfrm>
            <a:off x="8151256" y="2731530"/>
            <a:ext cx="969284" cy="52722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Execute series of Stored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Procedures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361894D-7E2E-4167-833A-39A519DB099E}"/>
              </a:ext>
            </a:extLst>
          </p:cNvPr>
          <p:cNvSpPr txBox="1"/>
          <p:nvPr/>
        </p:nvSpPr>
        <p:spPr>
          <a:xfrm>
            <a:off x="9410102" y="2745004"/>
            <a:ext cx="969284" cy="52722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Azure SQL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Data Warehouse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External Tables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DB07ED7-A7B0-49F8-AB95-2A6D1EFDAE24}"/>
              </a:ext>
            </a:extLst>
          </p:cNvPr>
          <p:cNvCxnSpPr/>
          <p:nvPr/>
        </p:nvCxnSpPr>
        <p:spPr>
          <a:xfrm flipV="1">
            <a:off x="6467453" y="2477237"/>
            <a:ext cx="636106" cy="333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DA46719-1276-4711-B48B-2771EF0AA5C5}"/>
              </a:ext>
            </a:extLst>
          </p:cNvPr>
          <p:cNvSpPr txBox="1"/>
          <p:nvPr/>
        </p:nvSpPr>
        <p:spPr>
          <a:xfrm>
            <a:off x="10750047" y="2708851"/>
            <a:ext cx="969284" cy="52722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Azure SQL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Data Warehouse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3NF Tables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1117AA0-83F9-417A-8A57-BC551FD99606}"/>
              </a:ext>
            </a:extLst>
          </p:cNvPr>
          <p:cNvCxnSpPr/>
          <p:nvPr/>
        </p:nvCxnSpPr>
        <p:spPr>
          <a:xfrm flipV="1">
            <a:off x="8898510" y="2479938"/>
            <a:ext cx="636106" cy="333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CF899C6-6A01-4E4D-8423-D0891C867398}"/>
              </a:ext>
            </a:extLst>
          </p:cNvPr>
          <p:cNvCxnSpPr/>
          <p:nvPr/>
        </p:nvCxnSpPr>
        <p:spPr>
          <a:xfrm flipV="1">
            <a:off x="10268674" y="2436666"/>
            <a:ext cx="636106" cy="333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055D2B2-7C04-45CB-9D81-8082E6F9BE0F}"/>
              </a:ext>
            </a:extLst>
          </p:cNvPr>
          <p:cNvCxnSpPr/>
          <p:nvPr/>
        </p:nvCxnSpPr>
        <p:spPr>
          <a:xfrm>
            <a:off x="8594512" y="3258756"/>
            <a:ext cx="0" cy="6071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D7E29F41-9727-40B7-AB19-4A6119DFFA32}"/>
              </a:ext>
            </a:extLst>
          </p:cNvPr>
          <p:cNvSpPr txBox="1"/>
          <p:nvPr/>
        </p:nvSpPr>
        <p:spPr>
          <a:xfrm>
            <a:off x="8125210" y="4439662"/>
            <a:ext cx="969284" cy="527226"/>
          </a:xfrm>
          <a:prstGeom prst="rect">
            <a:avLst/>
          </a:prstGeom>
          <a:noFill/>
        </p:spPr>
        <p:txBody>
          <a:bodyPr vert="horz" wrap="square" lIns="0" tIns="0" rIns="0" bIns="0" numCol="1" rtlCol="0">
            <a:noAutofit/>
          </a:bodyPr>
          <a:lstStyle/>
          <a:p>
            <a:pPr indent="-274320" algn="ctr"/>
            <a:r>
              <a:rPr lang="en-US" sz="1000" dirty="0">
                <a:latin typeface="Georgia" pitchFamily="18" charset="0"/>
              </a:rPr>
              <a:t>Azure SQL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Data Warehouse</a:t>
            </a:r>
          </a:p>
          <a:p>
            <a:pPr indent="-274320" algn="ctr"/>
            <a:r>
              <a:rPr lang="en-US" sz="1000" dirty="0">
                <a:latin typeface="Georgia" pitchFamily="18" charset="0"/>
              </a:rPr>
              <a:t>Logging Tables</a:t>
            </a:r>
          </a:p>
        </p:txBody>
      </p:sp>
      <p:sp>
        <p:nvSpPr>
          <p:cNvPr id="130" name="Curved Up Arrow 10">
            <a:extLst>
              <a:ext uri="{FF2B5EF4-FFF2-40B4-BE49-F238E27FC236}">
                <a16:creationId xmlns:a16="http://schemas.microsoft.com/office/drawing/2014/main" id="{6CFE88EC-89FC-4DDF-92DE-58B27F07DB69}"/>
              </a:ext>
            </a:extLst>
          </p:cNvPr>
          <p:cNvSpPr/>
          <p:nvPr/>
        </p:nvSpPr>
        <p:spPr bwMode="ltGray">
          <a:xfrm>
            <a:off x="6046330" y="3200401"/>
            <a:ext cx="3859670" cy="461073"/>
          </a:xfrm>
          <a:prstGeom prst="curvedUpArrow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8DA987F-B060-469F-8BBC-8E6CDDE0E685}"/>
              </a:ext>
            </a:extLst>
          </p:cNvPr>
          <p:cNvSpPr txBox="1"/>
          <p:nvPr/>
        </p:nvSpPr>
        <p:spPr>
          <a:xfrm>
            <a:off x="1732996" y="1450814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Transform &amp; Load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B0E0FA-E8EA-4601-9E26-252D82479962}"/>
              </a:ext>
            </a:extLst>
          </p:cNvPr>
          <p:cNvSpPr txBox="1"/>
          <p:nvPr/>
        </p:nvSpPr>
        <p:spPr>
          <a:xfrm>
            <a:off x="536284" y="1450814"/>
            <a:ext cx="1143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numCol="1" rtlCol="0" anchor="ctr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Standardized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Data Store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2209F10-E4D2-4255-8775-FEFE9982A60E}"/>
              </a:ext>
            </a:extLst>
          </p:cNvPr>
          <p:cNvSpPr txBox="1"/>
          <p:nvPr/>
        </p:nvSpPr>
        <p:spPr>
          <a:xfrm>
            <a:off x="539455" y="5336535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Azure Data Lake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7C9479D-7EAE-42F1-892F-991355FC02F7}"/>
              </a:ext>
            </a:extLst>
          </p:cNvPr>
          <p:cNvSpPr txBox="1"/>
          <p:nvPr/>
        </p:nvSpPr>
        <p:spPr>
          <a:xfrm>
            <a:off x="1734679" y="5336535"/>
            <a:ext cx="1143000" cy="18521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PolyBase t-SQL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152DE24-1A4F-4FD8-9E8D-895A5B38BB41}"/>
              </a:ext>
            </a:extLst>
          </p:cNvPr>
          <p:cNvCxnSpPr/>
          <p:nvPr/>
        </p:nvCxnSpPr>
        <p:spPr>
          <a:xfrm>
            <a:off x="1349698" y="2063325"/>
            <a:ext cx="7284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6" name="Picture 135">
            <a:extLst>
              <a:ext uri="{FF2B5EF4-FFF2-40B4-BE49-F238E27FC236}">
                <a16:creationId xmlns:a16="http://schemas.microsoft.com/office/drawing/2014/main" id="{AF23F666-6035-4EEF-AB21-D1B9F305C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94" y="4938888"/>
            <a:ext cx="274320" cy="27432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55F6B62-E1BC-42D6-A578-F25E55CED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010" y="5104113"/>
            <a:ext cx="380125" cy="38012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7232CB1-9D00-41BD-A736-A7AD4B119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628" y="2212275"/>
            <a:ext cx="535325" cy="53532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7FDCA1E-AC10-4A19-B8C0-B122BDD99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90" y="2200693"/>
            <a:ext cx="553087" cy="55308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B948193E-95C5-46A1-B1BD-BE2D51C8A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930" y="2200692"/>
            <a:ext cx="553087" cy="55308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2098B06-6665-445B-BCA0-266B8A761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062" y="3886355"/>
            <a:ext cx="553087" cy="55308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C8FC1980-1C73-40D0-A466-45054D999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977" y="2215192"/>
            <a:ext cx="553087" cy="55308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7DF7EFB-9DDF-4CF5-83AE-44DFA99C9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424" y="3910343"/>
            <a:ext cx="576410" cy="594231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3F451F14-9058-48E8-94A1-35D6702AD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5141" y="2218664"/>
            <a:ext cx="553087" cy="56670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0849839-9B7E-4AD4-A939-B2EB842B67EC}"/>
              </a:ext>
            </a:extLst>
          </p:cNvPr>
          <p:cNvSpPr txBox="1"/>
          <p:nvPr/>
        </p:nvSpPr>
        <p:spPr>
          <a:xfrm>
            <a:off x="2917430" y="4647816"/>
            <a:ext cx="2361555" cy="289780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8                             9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84A421-E7DD-48A1-8B69-972489C0B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797" y="5144493"/>
            <a:ext cx="236329" cy="3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81B6A9-07BB-4ABD-9C86-36716C8FA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41398"/>
              </p:ext>
            </p:extLst>
          </p:nvPr>
        </p:nvGraphicFramePr>
        <p:xfrm>
          <a:off x="838200" y="1660525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46">
                  <a:extLst>
                    <a:ext uri="{9D8B030D-6E8A-4147-A177-3AD203B41FA5}">
                      <a16:colId xmlns:a16="http://schemas.microsoft.com/office/drawing/2014/main" val="3492551237"/>
                    </a:ext>
                  </a:extLst>
                </a:gridCol>
                <a:gridCol w="3671668">
                  <a:extLst>
                    <a:ext uri="{9D8B030D-6E8A-4147-A177-3AD203B41FA5}">
                      <a16:colId xmlns:a16="http://schemas.microsoft.com/office/drawing/2014/main" val="2707399459"/>
                    </a:ext>
                  </a:extLst>
                </a:gridCol>
                <a:gridCol w="6134686">
                  <a:extLst>
                    <a:ext uri="{9D8B030D-6E8A-4147-A177-3AD203B41FA5}">
                      <a16:colId xmlns:a16="http://schemas.microsoft.com/office/drawing/2014/main" val="3776361451"/>
                    </a:ext>
                  </a:extLst>
                </a:gridCol>
              </a:tblGrid>
              <a:tr h="333826">
                <a:tc>
                  <a:txBody>
                    <a:bodyPr/>
                    <a:lstStyle/>
                    <a:p>
                      <a:endParaRPr lang="en-US" sz="1800" dirty="0"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98086"/>
                  </a:ext>
                </a:extLst>
              </a:tr>
              <a:tr h="158567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Logic Apps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SFTP "watcher“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Event logging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Blob storage and data lake delete methodologies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Notifications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Automatic emails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Cosmos DB document upload and deletions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019462"/>
                  </a:ext>
                </a:extLst>
              </a:tr>
              <a:tr h="3338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 Function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Blob Storage "listener"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8198"/>
                  </a:ext>
                </a:extLst>
              </a:tr>
              <a:tr h="3338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Event Hub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event handling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66303"/>
                  </a:ext>
                </a:extLst>
              </a:tr>
              <a:tr h="3338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Blob Storage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temporary work space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60192"/>
                  </a:ext>
                </a:extLst>
              </a:tr>
              <a:tr h="83456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Data Factory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Process flow orchestrators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Data copy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QA methodologies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8306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Cloud Tools</a:t>
            </a:r>
          </a:p>
        </p:txBody>
      </p:sp>
    </p:spTree>
    <p:extLst>
      <p:ext uri="{BB962C8B-B14F-4D97-AF65-F5344CB8AC3E}">
        <p14:creationId xmlns:p14="http://schemas.microsoft.com/office/powerpoint/2010/main" val="189090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81B6A9-07BB-4ABD-9C86-36716C8FA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426344"/>
              </p:ext>
            </p:extLst>
          </p:nvPr>
        </p:nvGraphicFramePr>
        <p:xfrm>
          <a:off x="838200" y="1660525"/>
          <a:ext cx="10515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46">
                  <a:extLst>
                    <a:ext uri="{9D8B030D-6E8A-4147-A177-3AD203B41FA5}">
                      <a16:colId xmlns:a16="http://schemas.microsoft.com/office/drawing/2014/main" val="3492551237"/>
                    </a:ext>
                  </a:extLst>
                </a:gridCol>
                <a:gridCol w="3671668">
                  <a:extLst>
                    <a:ext uri="{9D8B030D-6E8A-4147-A177-3AD203B41FA5}">
                      <a16:colId xmlns:a16="http://schemas.microsoft.com/office/drawing/2014/main" val="2707399459"/>
                    </a:ext>
                  </a:extLst>
                </a:gridCol>
                <a:gridCol w="6134686">
                  <a:extLst>
                    <a:ext uri="{9D8B030D-6E8A-4147-A177-3AD203B41FA5}">
                      <a16:colId xmlns:a16="http://schemas.microsoft.com/office/drawing/2014/main" val="3776361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9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Databricks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Data processing and write to Azure Data Lake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Other pre-processing data requirements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HD Insight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Originally implemented, but replaced with Databricks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39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Data Lake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Delta files -- change data capture at the file level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Current “</a:t>
                      </a:r>
                      <a:r>
                        <a:rPr lang="en-US" sz="1800" b="0" i="0" u="none" strike="noStrike" dirty="0" err="1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AsIs</a:t>
                      </a:r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” files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Data science self-service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Power BI self-service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Cosmos DB SQL API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Logging</a:t>
                      </a:r>
                    </a:p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ELT metadata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50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Key Vault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Supports Dev/QA/Prod Migration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8916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Cloud Tools</a:t>
            </a:r>
            <a:r>
              <a:rPr lang="en-US" sz="2000" b="0" i="1" dirty="0"/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276472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D6F3C-1135-479B-B96E-3736A2F30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 Consultant, Pragmatic Works</a:t>
            </a:r>
          </a:p>
          <a:p>
            <a:r>
              <a:rPr lang="en-US" dirty="0"/>
              <a:t>20+ years of IT Experience</a:t>
            </a:r>
          </a:p>
          <a:p>
            <a:r>
              <a:rPr lang="en-US" dirty="0"/>
              <a:t>B.S. of Applied Mathematics, Kent State University</a:t>
            </a:r>
          </a:p>
          <a:p>
            <a:r>
              <a:rPr lang="en-US" dirty="0" err="1"/>
              <a:t>SQLSaturday</a:t>
            </a:r>
            <a:r>
              <a:rPr lang="en-US" dirty="0"/>
              <a:t> Presenter</a:t>
            </a:r>
          </a:p>
          <a:p>
            <a:r>
              <a:rPr lang="en-US"/>
              <a:t>Community Volunteer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191914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81B6A9-07BB-4ABD-9C86-36716C8FA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96725"/>
              </p:ext>
            </p:extLst>
          </p:nvPr>
        </p:nvGraphicFramePr>
        <p:xfrm>
          <a:off x="838200" y="16605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46">
                  <a:extLst>
                    <a:ext uri="{9D8B030D-6E8A-4147-A177-3AD203B41FA5}">
                      <a16:colId xmlns:a16="http://schemas.microsoft.com/office/drawing/2014/main" val="3492551237"/>
                    </a:ext>
                  </a:extLst>
                </a:gridCol>
                <a:gridCol w="3671668">
                  <a:extLst>
                    <a:ext uri="{9D8B030D-6E8A-4147-A177-3AD203B41FA5}">
                      <a16:colId xmlns:a16="http://schemas.microsoft.com/office/drawing/2014/main" val="2707399459"/>
                    </a:ext>
                  </a:extLst>
                </a:gridCol>
                <a:gridCol w="6134686">
                  <a:extLst>
                    <a:ext uri="{9D8B030D-6E8A-4147-A177-3AD203B41FA5}">
                      <a16:colId xmlns:a16="http://schemas.microsoft.com/office/drawing/2014/main" val="3776361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9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SQL Database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ELT metadata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44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SQL Data Warehouse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Both </a:t>
                      </a:r>
                      <a:r>
                        <a:rPr lang="en-US" sz="1800" b="0" i="0" u="none" strike="noStrike" dirty="0" err="1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Inmon</a:t>
                      </a:r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 and Kimball data stores (loosely speaking)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Azure Analysis Services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Tabular semantic layer</a:t>
                      </a:r>
                      <a:endParaRPr lang="en-US" sz="1800" dirty="0">
                        <a:solidFill>
                          <a:srgbClr val="010101"/>
                        </a:solidFill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Power BI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Reporting and self-service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7132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Cloud Tools</a:t>
            </a:r>
            <a:r>
              <a:rPr lang="en-US" b="0" i="1" dirty="0"/>
              <a:t> </a:t>
            </a:r>
            <a:r>
              <a:rPr lang="en-US" sz="2000" b="0" i="1" dirty="0"/>
              <a:t>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73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D6F3C-1135-479B-B96E-3736A2F3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8" y="1660849"/>
            <a:ext cx="10515600" cy="41703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Development Tools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AE922C-6B7D-4710-95EC-D40C07A3E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6535"/>
              </p:ext>
            </p:extLst>
          </p:nvPr>
        </p:nvGraphicFramePr>
        <p:xfrm>
          <a:off x="838200" y="1482448"/>
          <a:ext cx="9825111" cy="403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74">
                  <a:extLst>
                    <a:ext uri="{9D8B030D-6E8A-4147-A177-3AD203B41FA5}">
                      <a16:colId xmlns:a16="http://schemas.microsoft.com/office/drawing/2014/main" val="3392066629"/>
                    </a:ext>
                  </a:extLst>
                </a:gridCol>
                <a:gridCol w="4681897">
                  <a:extLst>
                    <a:ext uri="{9D8B030D-6E8A-4147-A177-3AD203B41FA5}">
                      <a16:colId xmlns:a16="http://schemas.microsoft.com/office/drawing/2014/main" val="994182530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1088454518"/>
                    </a:ext>
                  </a:extLst>
                </a:gridCol>
              </a:tblGrid>
              <a:tr h="347616">
                <a:tc>
                  <a:txBody>
                    <a:bodyPr/>
                    <a:lstStyle/>
                    <a:p>
                      <a:endParaRPr lang="en-US" sz="1800" dirty="0">
                        <a:latin typeface="Arial Nov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37247"/>
                  </a:ext>
                </a:extLst>
              </a:tr>
              <a:tr h="9429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Visual Studio Python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Auto generate the file-level metadata for complete file ingestion to Azure Data Lake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67687"/>
                  </a:ext>
                </a:extLst>
              </a:tr>
              <a:tr h="65512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Visual Studio Azure Data Warehouse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Team Foundation Server source code control for Azure Data Warehouses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612539"/>
                  </a:ext>
                </a:extLst>
              </a:tr>
              <a:tr h="7219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Visual Studio Logic App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Team Foundation Server  or GIT source code control for Azure Logic Apps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579024"/>
                  </a:ext>
                </a:extLst>
              </a:tr>
              <a:tr h="7086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Visual Studio Database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Team Foundation Server or GIT source code control for Azure SQL Databases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31828"/>
                  </a:ext>
                </a:extLst>
              </a:tr>
              <a:tr h="59544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ova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8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 Nova" panose="020B0604020202020204" pitchFamily="34" charset="0"/>
                        </a:rPr>
                        <a:t>GIT Hub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10101"/>
                          </a:solidFill>
                          <a:latin typeface="Arial Nova" panose="020B0604020202020204" pitchFamily="34" charset="0"/>
                        </a:rPr>
                        <a:t>Source code control for Azure Data Factory and Databricks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8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6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A9F5D-C2C8-FC4F-A1D1-E96FD1873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0AE8-0867-4741-9B13-89F3727B03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CB647-48B3-3948-8362-338FA8A8876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CB911-E8FB-A44D-B60F-5FB3DA887066}"/>
              </a:ext>
            </a:extLst>
          </p:cNvPr>
          <p:cNvSpPr/>
          <p:nvPr/>
        </p:nvSpPr>
        <p:spPr>
          <a:xfrm>
            <a:off x="-93678" y="2504362"/>
            <a:ext cx="4095610" cy="9246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84E37-F479-C54A-A446-B6C42B3AC991}"/>
              </a:ext>
            </a:extLst>
          </p:cNvPr>
          <p:cNvSpPr/>
          <p:nvPr/>
        </p:nvSpPr>
        <p:spPr>
          <a:xfrm>
            <a:off x="4021122" y="2504362"/>
            <a:ext cx="4095610" cy="9246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47AF3-1438-E941-A201-6146A342E6CB}"/>
              </a:ext>
            </a:extLst>
          </p:cNvPr>
          <p:cNvSpPr/>
          <p:nvPr/>
        </p:nvSpPr>
        <p:spPr>
          <a:xfrm>
            <a:off x="8135922" y="2504362"/>
            <a:ext cx="4073838" cy="9246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310AB-C68D-074A-B90F-0C789F615ADE}"/>
              </a:ext>
            </a:extLst>
          </p:cNvPr>
          <p:cNvSpPr txBox="1"/>
          <p:nvPr/>
        </p:nvSpPr>
        <p:spPr>
          <a:xfrm>
            <a:off x="7246189" y="3933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301C18-666A-C741-BA94-20F77EACEA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465888"/>
            <a:ext cx="6215743" cy="837089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7594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E0-8398-E147-8DC9-26560634F12E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22C91-BCD2-1A4B-84C2-A2DACF99DBBB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B5A518-A581-6744-80CD-42E678ED2450}"/>
              </a:ext>
            </a:extLst>
          </p:cNvPr>
          <p:cNvSpPr txBox="1">
            <a:spLocks/>
          </p:cNvSpPr>
          <p:nvPr/>
        </p:nvSpPr>
        <p:spPr>
          <a:xfrm>
            <a:off x="1774891" y="2644836"/>
            <a:ext cx="8642215" cy="632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AvantGarde Bk BT Book" panose="020B04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643C9-394B-BF49-9DD9-BF2893736854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98D174-9C0F-B14A-A31B-F21007C0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D4E58-98B1-8147-83E0-27AE0681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42024-A9DD-B64B-A592-D00537EA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5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ED3FF-D955-4BF0-AE1D-1AE89762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 Messaging Services</a:t>
            </a:r>
          </a:p>
          <a:p>
            <a:pPr marL="457200" lvl="1" indent="0">
              <a:buFontTx/>
              <a:buChar char="•"/>
            </a:pPr>
            <a:r>
              <a:rPr lang="en-US" sz="2000" dirty="0">
                <a:hlinkClick r:id="rId2"/>
              </a:rPr>
              <a:t>https://docs.microsoft.com/en-us/azure/event-grid/compare-messaging-services</a:t>
            </a:r>
            <a:endParaRPr lang="en-US" sz="2000" dirty="0"/>
          </a:p>
          <a:p>
            <a:pPr marL="457200" lvl="1" indent="0">
              <a:buFontTx/>
              <a:buChar char="•"/>
            </a:pPr>
            <a:endParaRPr lang="en-US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 Every Day</a:t>
            </a:r>
          </a:p>
          <a:p>
            <a:pPr marL="457200" lvl="1" indent="0">
              <a:buFontTx/>
              <a:buChar char="•"/>
            </a:pPr>
            <a:r>
              <a:rPr lang="en-US" sz="2000" dirty="0">
                <a:hlinkClick r:id="rId3"/>
              </a:rPr>
              <a:t>http://blog.pragmaticworks.com/choosing-the-right-tools-for-elt-workloads-in-the-cloud</a:t>
            </a:r>
            <a:endParaRPr lang="en-US" sz="2000" dirty="0"/>
          </a:p>
          <a:p>
            <a:pPr marL="457200" lvl="1" indent="0">
              <a:buFontTx/>
              <a:buChar char="•"/>
            </a:pPr>
            <a:endParaRPr lang="en-US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Colleague Site</a:t>
            </a:r>
          </a:p>
          <a:p>
            <a:pPr marL="457200" lvl="1" indent="0">
              <a:buFontTx/>
              <a:buChar char="•"/>
            </a:pPr>
            <a:r>
              <a:rPr lang="en-US" sz="2000" dirty="0">
                <a:hlinkClick r:id="rId4"/>
              </a:rPr>
              <a:t>http://www.delorabardish.com</a:t>
            </a:r>
            <a:endParaRPr lang="en-US" sz="2000" dirty="0"/>
          </a:p>
          <a:p>
            <a:pPr marL="457200" lvl="1" indent="0">
              <a:buNone/>
            </a:pPr>
            <a:endParaRPr lang="en-US" alt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Me</a:t>
            </a:r>
          </a:p>
          <a:p>
            <a:pPr marL="457200" lvl="1" indent="0">
              <a:buFontTx/>
              <a:buChar char="•"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MFrench@PragmaticWorks.com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A714D-D74E-40C8-99B0-DE6DAA082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Additional Resources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9844223-5F87-451A-AD8D-AA66D5B2B884}"/>
              </a:ext>
            </a:extLst>
          </p:cNvPr>
          <p:cNvSpPr txBox="1">
            <a:spLocks/>
          </p:cNvSpPr>
          <p:nvPr/>
        </p:nvSpPr>
        <p:spPr>
          <a:xfrm>
            <a:off x="4012732" y="1051573"/>
            <a:ext cx="4093010" cy="3856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14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31" y="1660525"/>
            <a:ext cx="3919538" cy="3919538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213" y="326102"/>
            <a:ext cx="11355573" cy="6205796"/>
          </a:xfrm>
          <a:prstGeom prst="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8213" y="326102"/>
            <a:ext cx="11355574" cy="6205796"/>
          </a:xfrm>
          <a:prstGeom prst="rect">
            <a:avLst/>
          </a:prstGeom>
          <a:noFill/>
          <a:ln w="28575">
            <a:solidFill>
              <a:srgbClr val="DBE1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50254" y="0"/>
            <a:ext cx="1380164" cy="592407"/>
          </a:xfrm>
          <a:prstGeom prst="rect">
            <a:avLst/>
          </a:prstGeom>
          <a:solidFill>
            <a:srgbClr val="DBE15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3662" y="599665"/>
            <a:ext cx="8712055" cy="637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>
                <a:solidFill>
                  <a:srgbClr val="1E9CEB"/>
                </a:solidFill>
                <a:latin typeface="Lato" charset="0"/>
                <a:ea typeface="Lato" charset="0"/>
                <a:cs typeface="Lato" charset="0"/>
              </a:rPr>
              <a:t>Training Delivery Options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885" y="5393017"/>
            <a:ext cx="10666228" cy="0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84782" y="4009060"/>
            <a:ext cx="3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On-Demand Training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Web-based subscription training</a:t>
            </a:r>
          </a:p>
          <a:p>
            <a:pPr algn="ctr"/>
            <a:endParaRPr lang="en-US" sz="2800" b="1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990443" y="1591087"/>
            <a:ext cx="0" cy="3143889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953717" y="1591087"/>
            <a:ext cx="0" cy="3143889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1.wp.com/ytkeys.com/wp-content/uploads/2016/06/youtube-training-online_training.jpg?fit=1334%2C998">
            <a:extLst>
              <a:ext uri="{FF2B5EF4-FFF2-40B4-BE49-F238E27FC236}">
                <a16:creationId xmlns:a16="http://schemas.microsoft.com/office/drawing/2014/main" id="{028AA1E0-501D-4A4E-BA55-1A6F07CD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74" y="1775646"/>
            <a:ext cx="2985124" cy="22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58AABC-8117-4CAA-8525-6F5851AE8D01}"/>
              </a:ext>
            </a:extLst>
          </p:cNvPr>
          <p:cNvSpPr txBox="1"/>
          <p:nvPr/>
        </p:nvSpPr>
        <p:spPr>
          <a:xfrm>
            <a:off x="4177487" y="4029637"/>
            <a:ext cx="362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Workshops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One-day training primer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8A620-9410-42D4-857C-4297D401441C}"/>
              </a:ext>
            </a:extLst>
          </p:cNvPr>
          <p:cNvSpPr txBox="1"/>
          <p:nvPr/>
        </p:nvSpPr>
        <p:spPr>
          <a:xfrm>
            <a:off x="531482" y="4013380"/>
            <a:ext cx="3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Bootcamps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Week long deep-dive</a:t>
            </a:r>
          </a:p>
          <a:p>
            <a:pPr algn="ctr"/>
            <a:endParaRPr lang="en-US" sz="2800" b="1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030" name="Picture 6" descr="http://www.saic.edu/media/saic/gfx/continuingstudies/adultprograms/cs_ace_computer_class.jpg">
            <a:extLst>
              <a:ext uri="{FF2B5EF4-FFF2-40B4-BE49-F238E27FC236}">
                <a16:creationId xmlns:a16="http://schemas.microsoft.com/office/drawing/2014/main" id="{6F046E90-C9A6-4CA6-AE46-F9C852269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22271"/>
          <a:stretch/>
        </p:blipFill>
        <p:spPr bwMode="auto">
          <a:xfrm>
            <a:off x="836427" y="1782885"/>
            <a:ext cx="2915153" cy="22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cstech.net/wp-content/uploads/2016/09/small_class.jpg">
            <a:extLst>
              <a:ext uri="{FF2B5EF4-FFF2-40B4-BE49-F238E27FC236}">
                <a16:creationId xmlns:a16="http://schemas.microsoft.com/office/drawing/2014/main" id="{F74A98B8-ABCB-446C-B740-6FFBDCF41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5"/>
          <a:stretch/>
        </p:blipFill>
        <p:spPr bwMode="auto">
          <a:xfrm>
            <a:off x="4563398" y="1782885"/>
            <a:ext cx="2978655" cy="2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5093E-2DF7-4A05-B4CB-7E1C8177E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5717" y="5405206"/>
            <a:ext cx="2154460" cy="10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65</a:t>
            </a: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213" y="326102"/>
            <a:ext cx="11355573" cy="6205796"/>
          </a:xfrm>
          <a:prstGeom prst="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213" y="326102"/>
            <a:ext cx="11355574" cy="6205796"/>
          </a:xfrm>
          <a:prstGeom prst="rect">
            <a:avLst/>
          </a:prstGeom>
          <a:noFill/>
          <a:ln w="28575">
            <a:solidFill>
              <a:srgbClr val="DBE1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50254" y="0"/>
            <a:ext cx="1380164" cy="592407"/>
          </a:xfrm>
          <a:prstGeom prst="rect">
            <a:avLst/>
          </a:prstGeom>
          <a:solidFill>
            <a:srgbClr val="DBE15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3662" y="599665"/>
            <a:ext cx="8712055" cy="637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>
                <a:solidFill>
                  <a:srgbClr val="1E9CEB"/>
                </a:solidFill>
                <a:latin typeface="Lato" charset="0"/>
                <a:ea typeface="Lato" charset="0"/>
                <a:cs typeface="Lato" charset="0"/>
              </a:rPr>
              <a:t>Power BI -Managed Services-2019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885" y="5393017"/>
            <a:ext cx="10666228" cy="0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84782" y="4009060"/>
            <a:ext cx="362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Systems Monitor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Daily validation of your Power BI ecosystem.</a:t>
            </a:r>
          </a:p>
          <a:p>
            <a:pPr algn="ctr"/>
            <a:endParaRPr lang="en-US" sz="2800" b="1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990443" y="1591087"/>
            <a:ext cx="0" cy="3143889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953717" y="1591087"/>
            <a:ext cx="0" cy="3143889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58AABC-8117-4CAA-8525-6F5851AE8D01}"/>
              </a:ext>
            </a:extLst>
          </p:cNvPr>
          <p:cNvSpPr txBox="1"/>
          <p:nvPr/>
        </p:nvSpPr>
        <p:spPr>
          <a:xfrm>
            <a:off x="4177487" y="4029637"/>
            <a:ext cx="3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Ecosystem Management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Plan, Configure, Remediate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8A620-9410-42D4-857C-4297D401441C}"/>
              </a:ext>
            </a:extLst>
          </p:cNvPr>
          <p:cNvSpPr txBox="1"/>
          <p:nvPr/>
        </p:nvSpPr>
        <p:spPr>
          <a:xfrm>
            <a:off x="531482" y="4013380"/>
            <a:ext cx="3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User support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Skills and Development</a:t>
            </a:r>
          </a:p>
          <a:p>
            <a:pPr algn="ctr"/>
            <a:endParaRPr lang="en-US" sz="2800" b="1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8A018-D75D-4D15-A45F-A6360C563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877" y="1707615"/>
            <a:ext cx="3511088" cy="2301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9F187-B9C7-4CAF-ABC0-7CDC08588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781" y="1830570"/>
            <a:ext cx="3087332" cy="20792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2" descr="Image result for user support">
            <a:extLst>
              <a:ext uri="{FF2B5EF4-FFF2-40B4-BE49-F238E27FC236}">
                <a16:creationId xmlns:a16="http://schemas.microsoft.com/office/drawing/2014/main" id="{B650ED48-287F-4046-9F7D-57907914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7" y="1788884"/>
            <a:ext cx="2789603" cy="21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EDF9647-FD5E-4DB5-9835-7D52B7B4C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567" y="4805189"/>
            <a:ext cx="2102447" cy="20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605" y="2274227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itchFamily="34" charset="0"/>
                <a:ea typeface="Roboto Th" pitchFamily="2" charset="0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80478" y="1320662"/>
            <a:ext cx="5693922" cy="2898593"/>
            <a:chOff x="4419927" y="1582633"/>
            <a:chExt cx="4297424" cy="2224942"/>
          </a:xfrm>
        </p:grpSpPr>
        <p:cxnSp>
          <p:nvCxnSpPr>
            <p:cNvPr id="46" name="Straight Connector 45"/>
            <p:cNvCxnSpPr>
              <a:cxnSpLocks/>
              <a:endCxn id="49" idx="4"/>
            </p:cNvCxnSpPr>
            <p:nvPr/>
          </p:nvCxnSpPr>
          <p:spPr>
            <a:xfrm>
              <a:off x="4530532" y="1686886"/>
              <a:ext cx="0" cy="186635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7" y="2486331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3872571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r>
                <a:rPr lang="en-US" sz="1800" dirty="0">
                  <a:solidFill>
                    <a:schemeClr val="accent2"/>
                  </a:solidFill>
                  <a:latin typeface="Calibri" pitchFamily="34" charset="0"/>
                </a:rPr>
                <a:t>Migrating from Traditional Architectures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Architecture Overview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3872571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1800" dirty="0">
                  <a:solidFill>
                    <a:schemeClr val="accent2"/>
                  </a:solidFill>
                  <a:latin typeface="Calibri" pitchFamily="34" charset="0"/>
                  <a:ea typeface="+mn-ea"/>
                </a:rPr>
                <a:t>How do I function without SSIS?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1" y="2388917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Life of a File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3872571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1800" dirty="0">
                  <a:solidFill>
                    <a:schemeClr val="accent2"/>
                  </a:solidFill>
                  <a:latin typeface="Calibri" pitchFamily="34" charset="0"/>
                  <a:ea typeface="+mn-ea"/>
                </a:rPr>
                <a:t>Event Driven ELT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250248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Demo 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mtClean="0"/>
              <a:pPr algn="ctr"/>
              <a:t>3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3DB50-8F9D-463F-A1D4-775A0109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03" y="3279480"/>
            <a:ext cx="2019475" cy="25834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7AB74D-5C1C-4EDA-B23A-32B11973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78" y="5349660"/>
            <a:ext cx="1226926" cy="74682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EE6B104D-C936-4090-9943-1DF9D2C75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6215743" cy="837089"/>
          </a:xfrm>
        </p:spPr>
        <p:txBody>
          <a:bodyPr/>
          <a:lstStyle/>
          <a:p>
            <a:r>
              <a:rPr lang="en-US" sz="4800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641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>
            <a:extLst>
              <a:ext uri="{FF2B5EF4-FFF2-40B4-BE49-F238E27FC236}">
                <a16:creationId xmlns:a16="http://schemas.microsoft.com/office/drawing/2014/main" id="{830C3499-4FE9-485B-9911-D8C317CA19A4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Traditional Data Architecture for BI Programs</a:t>
            </a:r>
          </a:p>
        </p:txBody>
      </p:sp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4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67D47A0-D98C-45BA-BAA6-E557BEC96716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CDF4C-A2C8-4FA4-A349-CCCC2C7AC13A}"/>
              </a:ext>
            </a:extLst>
          </p:cNvPr>
          <p:cNvGrpSpPr/>
          <p:nvPr/>
        </p:nvGrpSpPr>
        <p:grpSpPr>
          <a:xfrm>
            <a:off x="627024" y="931631"/>
            <a:ext cx="10570859" cy="4743447"/>
            <a:chOff x="1128219" y="1077889"/>
            <a:chExt cx="9668217" cy="517713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22266C-BA98-4217-9865-49149E9663BD}"/>
                </a:ext>
              </a:extLst>
            </p:cNvPr>
            <p:cNvSpPr/>
            <p:nvPr/>
          </p:nvSpPr>
          <p:spPr bwMode="ltGray">
            <a:xfrm>
              <a:off x="1128220" y="1391609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180D094-DA60-4EEC-8C4D-4E58CF6D6BBC}"/>
                </a:ext>
              </a:extLst>
            </p:cNvPr>
            <p:cNvSpPr/>
            <p:nvPr/>
          </p:nvSpPr>
          <p:spPr bwMode="ltGray">
            <a:xfrm>
              <a:off x="2525761" y="1391609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BDD3178-4737-4E08-AB68-D0C64A74ACB2}"/>
                </a:ext>
              </a:extLst>
            </p:cNvPr>
            <p:cNvSpPr/>
            <p:nvPr/>
          </p:nvSpPr>
          <p:spPr bwMode="ltGray">
            <a:xfrm>
              <a:off x="3923302" y="1391609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3E51125-E62D-4934-852D-E5BF43E591A5}"/>
                </a:ext>
              </a:extLst>
            </p:cNvPr>
            <p:cNvSpPr/>
            <p:nvPr/>
          </p:nvSpPr>
          <p:spPr bwMode="ltGray">
            <a:xfrm>
              <a:off x="5322453" y="1391608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B094C22-2063-40BC-BE33-DA18370E516F}"/>
                </a:ext>
              </a:extLst>
            </p:cNvPr>
            <p:cNvSpPr/>
            <p:nvPr/>
          </p:nvSpPr>
          <p:spPr bwMode="ltGray">
            <a:xfrm>
              <a:off x="6726946" y="1391607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E519D5E-F1B8-4D78-A88A-92547D523814}"/>
                </a:ext>
              </a:extLst>
            </p:cNvPr>
            <p:cNvSpPr/>
            <p:nvPr/>
          </p:nvSpPr>
          <p:spPr bwMode="ltGray">
            <a:xfrm>
              <a:off x="8115925" y="1391607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045C74-D0B0-4E96-9BC9-99B00E90BC71}"/>
                </a:ext>
              </a:extLst>
            </p:cNvPr>
            <p:cNvSpPr/>
            <p:nvPr/>
          </p:nvSpPr>
          <p:spPr bwMode="ltGray">
            <a:xfrm>
              <a:off x="1128220" y="1077889"/>
              <a:ext cx="9651949" cy="217656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Audit, Balance &amp; Control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81C855E-EF8B-45CC-A537-B5687EE01C95}"/>
                </a:ext>
              </a:extLst>
            </p:cNvPr>
            <p:cNvSpPr/>
            <p:nvPr/>
          </p:nvSpPr>
          <p:spPr bwMode="ltGray">
            <a:xfrm>
              <a:off x="1128219" y="5999274"/>
              <a:ext cx="9668217" cy="25575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Governance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FC6B48A-B6AC-49C1-93BA-780F4D44A76C}"/>
                </a:ext>
              </a:extLst>
            </p:cNvPr>
            <p:cNvSpPr txBox="1"/>
            <p:nvPr/>
          </p:nvSpPr>
          <p:spPr>
            <a:xfrm>
              <a:off x="1128220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FCE5514-3473-48D2-B857-888399B9222C}"/>
                </a:ext>
              </a:extLst>
            </p:cNvPr>
            <p:cNvSpPr txBox="1"/>
            <p:nvPr/>
          </p:nvSpPr>
          <p:spPr>
            <a:xfrm>
              <a:off x="2525761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Extract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&amp; Load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028BF1-AABB-484D-8027-E0D26AE6B25F}"/>
                </a:ext>
              </a:extLst>
            </p:cNvPr>
            <p:cNvSpPr txBox="1"/>
            <p:nvPr/>
          </p:nvSpPr>
          <p:spPr>
            <a:xfrm>
              <a:off x="3923302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Raw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A30FE7C-5C6B-4ADC-A8C1-1D96122B8A75}"/>
                </a:ext>
              </a:extLst>
            </p:cNvPr>
            <p:cNvSpPr txBox="1"/>
            <p:nvPr/>
          </p:nvSpPr>
          <p:spPr>
            <a:xfrm>
              <a:off x="5322453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&amp; Load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76EB39A-1C08-4ECE-A102-190A321DAAA9}"/>
                </a:ext>
              </a:extLst>
            </p:cNvPr>
            <p:cNvSpPr txBox="1"/>
            <p:nvPr/>
          </p:nvSpPr>
          <p:spPr>
            <a:xfrm>
              <a:off x="6726946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Structure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940CD3C-EC5D-413C-9933-CAABA8CA1181}"/>
                </a:ext>
              </a:extLst>
            </p:cNvPr>
            <p:cNvSpPr txBox="1"/>
            <p:nvPr/>
          </p:nvSpPr>
          <p:spPr>
            <a:xfrm>
              <a:off x="8115925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Layer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BD7A3AB-60A3-49A2-8967-BA42F7033B0E}"/>
                </a:ext>
              </a:extLst>
            </p:cNvPr>
            <p:cNvSpPr/>
            <p:nvPr/>
          </p:nvSpPr>
          <p:spPr bwMode="ltGray">
            <a:xfrm>
              <a:off x="9513466" y="1387148"/>
              <a:ext cx="1280160" cy="4516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DC6C6DB-818E-40A3-B5E0-BE372CCF4A23}"/>
                </a:ext>
              </a:extLst>
            </p:cNvPr>
            <p:cNvSpPr txBox="1"/>
            <p:nvPr/>
          </p:nvSpPr>
          <p:spPr>
            <a:xfrm>
              <a:off x="9513466" y="138066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Delivery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9277C5-53DE-4FBA-BEEE-836435DA45D6}"/>
                </a:ext>
              </a:extLst>
            </p:cNvPr>
            <p:cNvSpPr txBox="1"/>
            <p:nvPr/>
          </p:nvSpPr>
          <p:spPr>
            <a:xfrm>
              <a:off x="1129623" y="5469931"/>
              <a:ext cx="9665408" cy="351408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      1             2             3              4             5              6             7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9ED80AA-EFE7-4B7A-808B-58F26E0532EC}"/>
                </a:ext>
              </a:extLst>
            </p:cNvPr>
            <p:cNvCxnSpPr/>
            <p:nvPr/>
          </p:nvCxnSpPr>
          <p:spPr>
            <a:xfrm>
              <a:off x="2238795" y="2060784"/>
              <a:ext cx="573932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48E138C-9A1E-4A00-93C7-974F7CC3FC02}"/>
                </a:ext>
              </a:extLst>
            </p:cNvPr>
            <p:cNvCxnSpPr/>
            <p:nvPr/>
          </p:nvCxnSpPr>
          <p:spPr>
            <a:xfrm>
              <a:off x="3636336" y="2038086"/>
              <a:ext cx="573932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1B823BC-6347-4D2A-BF89-E63A810F2C9D}"/>
                </a:ext>
              </a:extLst>
            </p:cNvPr>
            <p:cNvCxnSpPr/>
            <p:nvPr/>
          </p:nvCxnSpPr>
          <p:spPr>
            <a:xfrm>
              <a:off x="5035487" y="2060784"/>
              <a:ext cx="573932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AA373AF-7F69-4625-8A04-9B881B60A55D}"/>
                </a:ext>
              </a:extLst>
            </p:cNvPr>
            <p:cNvCxnSpPr/>
            <p:nvPr/>
          </p:nvCxnSpPr>
          <p:spPr>
            <a:xfrm>
              <a:off x="6439980" y="2060784"/>
              <a:ext cx="573932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71C4376-03B8-4864-AF4C-5F5E57530A38}"/>
                </a:ext>
              </a:extLst>
            </p:cNvPr>
            <p:cNvCxnSpPr/>
            <p:nvPr/>
          </p:nvCxnSpPr>
          <p:spPr>
            <a:xfrm>
              <a:off x="7828959" y="2038086"/>
              <a:ext cx="573932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3CA0D4F-0BF9-4A05-B744-68A109B3E8C0}"/>
                </a:ext>
              </a:extLst>
            </p:cNvPr>
            <p:cNvCxnSpPr/>
            <p:nvPr/>
          </p:nvCxnSpPr>
          <p:spPr>
            <a:xfrm>
              <a:off x="9191913" y="2015388"/>
              <a:ext cx="573932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0BEF2F4-09E1-4C5F-B4F3-26CFAC77B3CE}"/>
                </a:ext>
              </a:extLst>
            </p:cNvPr>
            <p:cNvSpPr txBox="1"/>
            <p:nvPr/>
          </p:nvSpPr>
          <p:spPr>
            <a:xfrm>
              <a:off x="1386298" y="2344703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1E85A3E-65EE-4D33-8D4D-D4A6BC6552A9}"/>
                </a:ext>
              </a:extLst>
            </p:cNvPr>
            <p:cNvSpPr txBox="1"/>
            <p:nvPr/>
          </p:nvSpPr>
          <p:spPr>
            <a:xfrm>
              <a:off x="1398775" y="3204999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41D97C1-490B-4FC7-8048-66902423B446}"/>
                </a:ext>
              </a:extLst>
            </p:cNvPr>
            <p:cNvSpPr txBox="1"/>
            <p:nvPr/>
          </p:nvSpPr>
          <p:spPr>
            <a:xfrm>
              <a:off x="1387211" y="3592079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3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0C7B36B-DF05-4314-BFB2-E3C8AFB14BB5}"/>
                </a:ext>
              </a:extLst>
            </p:cNvPr>
            <p:cNvSpPr txBox="1"/>
            <p:nvPr/>
          </p:nvSpPr>
          <p:spPr>
            <a:xfrm>
              <a:off x="1363885" y="4305241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60CDA3C-40D2-4FB7-8FF9-77EDA2693ACF}"/>
                </a:ext>
              </a:extLst>
            </p:cNvPr>
            <p:cNvSpPr txBox="1"/>
            <p:nvPr/>
          </p:nvSpPr>
          <p:spPr>
            <a:xfrm>
              <a:off x="1295532" y="2897373"/>
              <a:ext cx="1032894" cy="1150694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On-Prem</a:t>
              </a:r>
            </a:p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SQL Server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F565DF-BA59-4E49-9E62-0E1C163D38F0}"/>
                </a:ext>
              </a:extLst>
            </p:cNvPr>
            <p:cNvSpPr txBox="1"/>
            <p:nvPr/>
          </p:nvSpPr>
          <p:spPr>
            <a:xfrm>
              <a:off x="1352321" y="4703269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5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4C86120-327C-4962-974E-A0C9578955E8}"/>
                </a:ext>
              </a:extLst>
            </p:cNvPr>
            <p:cNvSpPr txBox="1"/>
            <p:nvPr/>
          </p:nvSpPr>
          <p:spPr>
            <a:xfrm>
              <a:off x="1352321" y="5106971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6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6E96C59-860F-4F74-B0B0-F27EFC20DCD5}"/>
                </a:ext>
              </a:extLst>
            </p:cNvPr>
            <p:cNvSpPr txBox="1"/>
            <p:nvPr/>
          </p:nvSpPr>
          <p:spPr>
            <a:xfrm>
              <a:off x="1294745" y="2138960"/>
              <a:ext cx="1032894" cy="605154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API Call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4DD0368-A874-43CC-AF2F-A472F926FA64}"/>
                </a:ext>
              </a:extLst>
            </p:cNvPr>
            <p:cNvSpPr txBox="1"/>
            <p:nvPr/>
          </p:nvSpPr>
          <p:spPr>
            <a:xfrm>
              <a:off x="1273991" y="4126430"/>
              <a:ext cx="1032894" cy="1397742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SMFT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243429A-39B4-4D27-894A-CAB0578B6C12}"/>
                </a:ext>
              </a:extLst>
            </p:cNvPr>
            <p:cNvSpPr txBox="1"/>
            <p:nvPr/>
          </p:nvSpPr>
          <p:spPr>
            <a:xfrm>
              <a:off x="3009002" y="3639359"/>
              <a:ext cx="340806" cy="25292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SSIS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EC6662D-7022-4CEB-89F4-D5796D7E2071}"/>
                </a:ext>
              </a:extLst>
            </p:cNvPr>
            <p:cNvSpPr txBox="1"/>
            <p:nvPr/>
          </p:nvSpPr>
          <p:spPr>
            <a:xfrm>
              <a:off x="5798160" y="3639359"/>
              <a:ext cx="340806" cy="25292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SSIS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F5A200E-5DBD-4527-98BC-FA79F5D61E6A}"/>
                </a:ext>
              </a:extLst>
            </p:cNvPr>
            <p:cNvSpPr txBox="1"/>
            <p:nvPr/>
          </p:nvSpPr>
          <p:spPr>
            <a:xfrm>
              <a:off x="4355395" y="3639359"/>
              <a:ext cx="467467" cy="33074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Sql DB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9601370-E9CF-43BD-AA0F-A4AEC0E11443}"/>
                </a:ext>
              </a:extLst>
            </p:cNvPr>
            <p:cNvSpPr txBox="1"/>
            <p:nvPr/>
          </p:nvSpPr>
          <p:spPr>
            <a:xfrm>
              <a:off x="7226401" y="3639359"/>
              <a:ext cx="467467" cy="33074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Sql DB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64EEA5D-55AB-481D-9AF0-8C5576F18A41}"/>
                </a:ext>
              </a:extLst>
            </p:cNvPr>
            <p:cNvSpPr txBox="1"/>
            <p:nvPr/>
          </p:nvSpPr>
          <p:spPr>
            <a:xfrm>
              <a:off x="9938400" y="5036095"/>
              <a:ext cx="467467" cy="482675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Sql DB Views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0208436-0C79-4FFC-BC56-D1160CCA7006}"/>
                </a:ext>
              </a:extLst>
            </p:cNvPr>
            <p:cNvSpPr txBox="1"/>
            <p:nvPr/>
          </p:nvSpPr>
          <p:spPr>
            <a:xfrm>
              <a:off x="8510596" y="3639359"/>
              <a:ext cx="467467" cy="33074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SSAS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3BD9016-2A1F-477E-B4E1-1D20A6A6084E}"/>
                </a:ext>
              </a:extLst>
            </p:cNvPr>
            <p:cNvSpPr txBox="1"/>
            <p:nvPr/>
          </p:nvSpPr>
          <p:spPr>
            <a:xfrm>
              <a:off x="9989110" y="3639359"/>
              <a:ext cx="467467" cy="33074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Power BI</a:t>
              </a: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8A226404-9524-4FA0-B008-BA99A002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431" y="2986180"/>
              <a:ext cx="467467" cy="541124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E384DAA8-0A53-4D22-BA8B-9252E2F8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6875" y="2986180"/>
              <a:ext cx="467467" cy="54112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C4F091A-22BF-4C31-8D20-1EE50413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7583" y="2986180"/>
              <a:ext cx="508994" cy="534020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0DD4E6EE-968B-4893-911C-AADA187C8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7045" y="4530168"/>
              <a:ext cx="467467" cy="54112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79A972-3868-4125-86F9-73DF49580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0620" y="2986180"/>
              <a:ext cx="449188" cy="6612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534FE5-44DB-4137-8693-497FACF0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2896" y="2986180"/>
              <a:ext cx="446113" cy="6567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AF7F40-83CF-4273-9597-0AA09E92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2236" y="2986180"/>
              <a:ext cx="562781" cy="617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>
            <a:extLst>
              <a:ext uri="{FF2B5EF4-FFF2-40B4-BE49-F238E27FC236}">
                <a16:creationId xmlns:a16="http://schemas.microsoft.com/office/drawing/2014/main" id="{830C3499-4FE9-485B-9911-D8C317CA19A4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Why Migrate to Azure?</a:t>
            </a:r>
          </a:p>
        </p:txBody>
      </p:sp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5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67D47A0-D98C-45BA-BAA6-E557BEC96716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9A8B49-92F1-44CC-ACF0-795BA913C7DD}"/>
              </a:ext>
            </a:extLst>
          </p:cNvPr>
          <p:cNvSpPr txBox="1"/>
          <p:nvPr/>
        </p:nvSpPr>
        <p:spPr>
          <a:xfrm>
            <a:off x="883616" y="1674062"/>
            <a:ext cx="60231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Cost (scale up, scale down)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Offset Limited Local IT Resources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/>
              <a:t>Event Based File Ingestion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Unstructured Data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Large Data Volumes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Near Real Time Requirements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22981-270E-426E-BB65-77EC73D7CD82}"/>
              </a:ext>
            </a:extLst>
          </p:cNvPr>
          <p:cNvSpPr txBox="1"/>
          <p:nvPr/>
        </p:nvSpPr>
        <p:spPr>
          <a:xfrm>
            <a:off x="5285271" y="1674533"/>
            <a:ext cx="60231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b="1" dirty="0"/>
              <a:t>Data Science Capabilities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b="1" dirty="0"/>
              <a:t>Development Time to Production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dirty="0"/>
              <a:t>Support for large audiences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dirty="0"/>
              <a:t>Mobile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dirty="0"/>
              <a:t>Collaboration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b="1" i="1" dirty="0"/>
              <a:t>File based history (SCD2 equivalent)</a:t>
            </a:r>
          </a:p>
        </p:txBody>
      </p:sp>
    </p:spTree>
    <p:extLst>
      <p:ext uri="{BB962C8B-B14F-4D97-AF65-F5344CB8AC3E}">
        <p14:creationId xmlns:p14="http://schemas.microsoft.com/office/powerpoint/2010/main" val="210707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>
            <a:extLst>
              <a:ext uri="{FF2B5EF4-FFF2-40B4-BE49-F238E27FC236}">
                <a16:creationId xmlns:a16="http://schemas.microsoft.com/office/drawing/2014/main" id="{830C3499-4FE9-485B-9911-D8C317CA19A4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Architecture for BI Programs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0A1161-3D0C-4877-9B4D-C5112ABFF228}"/>
              </a:ext>
            </a:extLst>
          </p:cNvPr>
          <p:cNvGrpSpPr/>
          <p:nvPr/>
        </p:nvGrpSpPr>
        <p:grpSpPr>
          <a:xfrm>
            <a:off x="549373" y="1069076"/>
            <a:ext cx="11009226" cy="4629633"/>
            <a:chOff x="549373" y="1069076"/>
            <a:chExt cx="11009226" cy="4918852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2C2B0A7-4D66-4731-907C-786D40028199}"/>
                </a:ext>
              </a:extLst>
            </p:cNvPr>
            <p:cNvSpPr/>
            <p:nvPr/>
          </p:nvSpPr>
          <p:spPr bwMode="ltGray">
            <a:xfrm>
              <a:off x="7983514" y="2937824"/>
              <a:ext cx="1145584" cy="15103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Subject area OLAP Model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66DBDEC-187D-4D24-91BF-07BDACC7B35D}"/>
                </a:ext>
              </a:extLst>
            </p:cNvPr>
            <p:cNvSpPr/>
            <p:nvPr/>
          </p:nvSpPr>
          <p:spPr bwMode="ltGray">
            <a:xfrm>
              <a:off x="549373" y="1422314"/>
              <a:ext cx="1280160" cy="42467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022550F-463A-4031-905D-999EAE9B878D}"/>
                </a:ext>
              </a:extLst>
            </p:cNvPr>
            <p:cNvSpPr txBox="1"/>
            <p:nvPr/>
          </p:nvSpPr>
          <p:spPr>
            <a:xfrm>
              <a:off x="696961" y="4089221"/>
              <a:ext cx="1032894" cy="965944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SFTP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BE0E08A-4A64-4BE2-84F6-D6243FBD9CD4}"/>
                </a:ext>
              </a:extLst>
            </p:cNvPr>
            <p:cNvSpPr/>
            <p:nvPr/>
          </p:nvSpPr>
          <p:spPr bwMode="ltGray">
            <a:xfrm>
              <a:off x="9178925" y="4013968"/>
              <a:ext cx="1143000" cy="16398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AI, ML Tools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146B4E0-EB34-4F38-886E-C4AC061CC5FE}"/>
                </a:ext>
              </a:extLst>
            </p:cNvPr>
            <p:cNvSpPr/>
            <p:nvPr/>
          </p:nvSpPr>
          <p:spPr bwMode="ltGray">
            <a:xfrm>
              <a:off x="7983514" y="1545667"/>
              <a:ext cx="1143000" cy="16789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Logical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Model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 Metadata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BBF1DE6-C21A-4FA7-A47C-1C15583B30EE}"/>
                </a:ext>
              </a:extLst>
            </p:cNvPr>
            <p:cNvSpPr/>
            <p:nvPr/>
          </p:nvSpPr>
          <p:spPr bwMode="ltGray">
            <a:xfrm>
              <a:off x="10379410" y="1469791"/>
              <a:ext cx="1143187" cy="4184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Dashboards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Workbooks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Reports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BBA2DDE-24C9-43A0-A40F-8EC12223BDE1}"/>
                </a:ext>
              </a:extLst>
            </p:cNvPr>
            <p:cNvSpPr/>
            <p:nvPr/>
          </p:nvSpPr>
          <p:spPr bwMode="ltGray">
            <a:xfrm>
              <a:off x="1893397" y="1418082"/>
              <a:ext cx="1143000" cy="42357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API Calls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Self-hosted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Integration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Runtime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SFTP File Watcher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3B4413-1A6B-4724-A27C-1FDF44CB839B}"/>
                </a:ext>
              </a:extLst>
            </p:cNvPr>
            <p:cNvSpPr txBox="1"/>
            <p:nvPr/>
          </p:nvSpPr>
          <p:spPr>
            <a:xfrm>
              <a:off x="1893397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Pull or Push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1F2DE5E-6526-4451-8B00-875FB4E74596}"/>
                </a:ext>
              </a:extLst>
            </p:cNvPr>
            <p:cNvSpPr/>
            <p:nvPr/>
          </p:nvSpPr>
          <p:spPr bwMode="ltGray">
            <a:xfrm>
              <a:off x="3067274" y="1421722"/>
              <a:ext cx="1143000" cy="42321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Temporary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eorgia" pitchFamily="18" charset="0"/>
                </a:rPr>
                <a:t>Store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F61B621-DF15-47CC-9B4A-2FF8180C1730}"/>
                </a:ext>
              </a:extLst>
            </p:cNvPr>
            <p:cNvSpPr/>
            <p:nvPr/>
          </p:nvSpPr>
          <p:spPr bwMode="ltGray">
            <a:xfrm>
              <a:off x="6797294" y="1545667"/>
              <a:ext cx="1143000" cy="41045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Multi-file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Consolidation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Models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5C35A61-07E5-4DA8-AA7B-C941B6E941B7}"/>
                </a:ext>
              </a:extLst>
            </p:cNvPr>
            <p:cNvSpPr txBox="1"/>
            <p:nvPr/>
          </p:nvSpPr>
          <p:spPr>
            <a:xfrm>
              <a:off x="549373" y="141929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2009F3-5028-4074-AE9E-F26F4F3DCB4F}"/>
                </a:ext>
              </a:extLst>
            </p:cNvPr>
            <p:cNvSpPr txBox="1"/>
            <p:nvPr/>
          </p:nvSpPr>
          <p:spPr>
            <a:xfrm>
              <a:off x="306727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Raw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9E6B2C9-84E8-481E-8FAF-018FA103E06C}"/>
                </a:ext>
              </a:extLst>
            </p:cNvPr>
            <p:cNvSpPr txBox="1"/>
            <p:nvPr/>
          </p:nvSpPr>
          <p:spPr>
            <a:xfrm>
              <a:off x="679729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 &amp; Load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A11196-24EE-43E4-A05B-3ACC15D0855A}"/>
                </a:ext>
              </a:extLst>
            </p:cNvPr>
            <p:cNvSpPr txBox="1"/>
            <p:nvPr/>
          </p:nvSpPr>
          <p:spPr>
            <a:xfrm>
              <a:off x="798351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Enterprise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CA2C6FE-E709-419D-8059-94C5D4166514}"/>
                </a:ext>
              </a:extLst>
            </p:cNvPr>
            <p:cNvSpPr txBox="1"/>
            <p:nvPr/>
          </p:nvSpPr>
          <p:spPr>
            <a:xfrm>
              <a:off x="9176179" y="3691079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Science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5B40440-0326-4DEA-A315-7B477988A756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44" y="2808692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AAD06A7-9197-49B0-9350-68023FF38B48}"/>
                </a:ext>
              </a:extLst>
            </p:cNvPr>
            <p:cNvSpPr txBox="1"/>
            <p:nvPr/>
          </p:nvSpPr>
          <p:spPr>
            <a:xfrm>
              <a:off x="778927" y="2214943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F2379CB-87C5-4A11-9E9D-8342609A8919}"/>
                </a:ext>
              </a:extLst>
            </p:cNvPr>
            <p:cNvSpPr txBox="1"/>
            <p:nvPr/>
          </p:nvSpPr>
          <p:spPr>
            <a:xfrm>
              <a:off x="791404" y="303414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6F24D6E-4A53-48A3-B688-D5393B3CB5BA}"/>
                </a:ext>
              </a:extLst>
            </p:cNvPr>
            <p:cNvSpPr txBox="1"/>
            <p:nvPr/>
          </p:nvSpPr>
          <p:spPr>
            <a:xfrm>
              <a:off x="691150" y="2044173"/>
              <a:ext cx="1032894" cy="143488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Cloud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4C997B2-2081-4910-B28F-B5A116DE4CCA}"/>
                </a:ext>
              </a:extLst>
            </p:cNvPr>
            <p:cNvSpPr txBox="1"/>
            <p:nvPr/>
          </p:nvSpPr>
          <p:spPr>
            <a:xfrm>
              <a:off x="808364" y="360996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On-Prem 4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FBB11FB-F170-4057-B214-EF59DFB66EAC}"/>
                </a:ext>
              </a:extLst>
            </p:cNvPr>
            <p:cNvSpPr txBox="1"/>
            <p:nvPr/>
          </p:nvSpPr>
          <p:spPr>
            <a:xfrm>
              <a:off x="785038" y="4273434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5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E39024-4E96-41B5-8869-E848AE151575}"/>
                </a:ext>
              </a:extLst>
            </p:cNvPr>
            <p:cNvSpPr txBox="1"/>
            <p:nvPr/>
          </p:nvSpPr>
          <p:spPr>
            <a:xfrm>
              <a:off x="791403" y="2643322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2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FDD44FA-E113-4832-953C-7F3784346FDE}"/>
                </a:ext>
              </a:extLst>
            </p:cNvPr>
            <p:cNvSpPr/>
            <p:nvPr/>
          </p:nvSpPr>
          <p:spPr bwMode="ltGray">
            <a:xfrm>
              <a:off x="9178925" y="1470981"/>
              <a:ext cx="1143000" cy="21666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Dimensional model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5C46E76-3564-4919-8F38-15413B9EBD1C}"/>
                </a:ext>
              </a:extLst>
            </p:cNvPr>
            <p:cNvSpPr txBox="1"/>
            <p:nvPr/>
          </p:nvSpPr>
          <p:spPr>
            <a:xfrm>
              <a:off x="9178925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Semantic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Layer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2BA6118-72DE-4CFD-8C61-F2E59E5B1934}"/>
                </a:ext>
              </a:extLst>
            </p:cNvPr>
            <p:cNvSpPr txBox="1"/>
            <p:nvPr/>
          </p:nvSpPr>
          <p:spPr>
            <a:xfrm>
              <a:off x="10379410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Delivery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189C078-30DA-4259-8394-B2264143D97B}"/>
                </a:ext>
              </a:extLst>
            </p:cNvPr>
            <p:cNvSpPr/>
            <p:nvPr/>
          </p:nvSpPr>
          <p:spPr bwMode="ltGray">
            <a:xfrm>
              <a:off x="1899945" y="1080173"/>
              <a:ext cx="7233606" cy="283621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&amp; SQL Server Procedure event logging to Cosmos DB or Azure SQL Database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625631C-3E04-4815-A334-0FD0398F12B2}"/>
                </a:ext>
              </a:extLst>
            </p:cNvPr>
            <p:cNvSpPr txBox="1"/>
            <p:nvPr/>
          </p:nvSpPr>
          <p:spPr>
            <a:xfrm rot="16200000">
              <a:off x="2991081" y="3347031"/>
              <a:ext cx="2581725" cy="143336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 Azure Function ABS Watcher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392E2A4-020C-46FD-A50E-C6F60F0C4F4D}"/>
                </a:ext>
              </a:extLst>
            </p:cNvPr>
            <p:cNvSpPr/>
            <p:nvPr/>
          </p:nvSpPr>
          <p:spPr bwMode="ltGray">
            <a:xfrm>
              <a:off x="5600582" y="1434812"/>
              <a:ext cx="1143000" cy="42190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Permanent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dirty="0">
                <a:solidFill>
                  <a:prstClr val="black"/>
                </a:solidFill>
                <a:latin typeface="Georgia" pitchFamily="18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Current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File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Deltas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(Separate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New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Update, Delete)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Files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EF84E6D-408D-4E72-8863-B67A8B73D2C6}"/>
                </a:ext>
              </a:extLst>
            </p:cNvPr>
            <p:cNvSpPr txBox="1"/>
            <p:nvPr/>
          </p:nvSpPr>
          <p:spPr>
            <a:xfrm>
              <a:off x="5600582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Standardized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FA60CED-8E7B-4729-9AD8-6FB00DF538A3}"/>
                </a:ext>
              </a:extLst>
            </p:cNvPr>
            <p:cNvSpPr/>
            <p:nvPr/>
          </p:nvSpPr>
          <p:spPr bwMode="ltGray">
            <a:xfrm>
              <a:off x="4411486" y="1439136"/>
              <a:ext cx="1143000" cy="42147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Generate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Current Version File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Generate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Separate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Files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EB9D64F-FA24-4583-AE4D-689E15135EB2}"/>
                </a:ext>
              </a:extLst>
            </p:cNvPr>
            <p:cNvSpPr txBox="1"/>
            <p:nvPr/>
          </p:nvSpPr>
          <p:spPr>
            <a:xfrm>
              <a:off x="4411486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 &amp; Load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949AD4E-2F26-49CE-847D-9E75AF686274}"/>
                </a:ext>
              </a:extLst>
            </p:cNvPr>
            <p:cNvSpPr/>
            <p:nvPr/>
          </p:nvSpPr>
          <p:spPr bwMode="ltGray">
            <a:xfrm>
              <a:off x="9176179" y="5698709"/>
              <a:ext cx="1142999" cy="27432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Analyze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273EADE-CF4F-4649-A43C-C416B684459A}"/>
                </a:ext>
              </a:extLst>
            </p:cNvPr>
            <p:cNvSpPr/>
            <p:nvPr/>
          </p:nvSpPr>
          <p:spPr bwMode="ltGray">
            <a:xfrm>
              <a:off x="10379020" y="5693560"/>
              <a:ext cx="1152877" cy="28891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Visualize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3EC3413-8945-4806-AF93-008DAE58F31F}"/>
                </a:ext>
              </a:extLst>
            </p:cNvPr>
            <p:cNvSpPr txBox="1"/>
            <p:nvPr/>
          </p:nvSpPr>
          <p:spPr>
            <a:xfrm>
              <a:off x="3073294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Blob Storage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ADCCB96-BCE1-443E-A756-6AAADC0141B8}"/>
                </a:ext>
              </a:extLst>
            </p:cNvPr>
            <p:cNvSpPr txBox="1"/>
            <p:nvPr/>
          </p:nvSpPr>
          <p:spPr>
            <a:xfrm>
              <a:off x="4417212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Data Bricks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4B0DFEA-847B-4776-A209-D7064011BAE9}"/>
                </a:ext>
              </a:extLst>
            </p:cNvPr>
            <p:cNvSpPr txBox="1"/>
            <p:nvPr/>
          </p:nvSpPr>
          <p:spPr>
            <a:xfrm>
              <a:off x="5603753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Data Lake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AFAD0AA-E161-4C2F-947F-16366BB5E058}"/>
                </a:ext>
              </a:extLst>
            </p:cNvPr>
            <p:cNvSpPr txBox="1"/>
            <p:nvPr/>
          </p:nvSpPr>
          <p:spPr>
            <a:xfrm>
              <a:off x="6798977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PolyBase t-SQL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09BDAE4-98DC-4298-9D87-9A5634E062BB}"/>
                </a:ext>
              </a:extLst>
            </p:cNvPr>
            <p:cNvSpPr txBox="1"/>
            <p:nvPr/>
          </p:nvSpPr>
          <p:spPr>
            <a:xfrm>
              <a:off x="9187863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Spark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231E762-0772-4133-BFC5-AF74D192E72B}"/>
                </a:ext>
              </a:extLst>
            </p:cNvPr>
            <p:cNvSpPr txBox="1"/>
            <p:nvPr/>
          </p:nvSpPr>
          <p:spPr>
            <a:xfrm>
              <a:off x="9159047" y="3185014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AAS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0E5CC59-1590-4DEB-831D-DA8837E970C9}"/>
                </a:ext>
              </a:extLst>
            </p:cNvPr>
            <p:cNvSpPr txBox="1"/>
            <p:nvPr/>
          </p:nvSpPr>
          <p:spPr>
            <a:xfrm>
              <a:off x="10379020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Power BI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63569953-FE80-4856-9738-38BFFA4A8E81}"/>
                </a:ext>
              </a:extLst>
            </p:cNvPr>
            <p:cNvCxnSpPr/>
            <p:nvPr/>
          </p:nvCxnSpPr>
          <p:spPr>
            <a:xfrm>
              <a:off x="2705922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01E74E6-FAE0-42DF-918A-DF009A97C531}"/>
                </a:ext>
              </a:extLst>
            </p:cNvPr>
            <p:cNvCxnSpPr/>
            <p:nvPr/>
          </p:nvCxnSpPr>
          <p:spPr>
            <a:xfrm>
              <a:off x="3944437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E724F325-7ACC-4947-A2F0-B8A31C365B4F}"/>
                </a:ext>
              </a:extLst>
            </p:cNvPr>
            <p:cNvCxnSpPr/>
            <p:nvPr/>
          </p:nvCxnSpPr>
          <p:spPr>
            <a:xfrm>
              <a:off x="5236366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4D2433E-E9F8-4B2F-A2BC-D583BFB01A22}"/>
                </a:ext>
              </a:extLst>
            </p:cNvPr>
            <p:cNvCxnSpPr/>
            <p:nvPr/>
          </p:nvCxnSpPr>
          <p:spPr>
            <a:xfrm>
              <a:off x="6413996" y="2028012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ED4CF87-0259-4ABD-89C9-0C2CB8953523}"/>
                </a:ext>
              </a:extLst>
            </p:cNvPr>
            <p:cNvCxnSpPr/>
            <p:nvPr/>
          </p:nvCxnSpPr>
          <p:spPr>
            <a:xfrm>
              <a:off x="7626336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0EC53C5-6CDA-4A0B-AEF8-85C258637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0068" y="2847627"/>
              <a:ext cx="3179" cy="533269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ED0BBAA9-07D1-4334-9749-8EF1A4C12499}"/>
                </a:ext>
              </a:extLst>
            </p:cNvPr>
            <p:cNvCxnSpPr/>
            <p:nvPr/>
          </p:nvCxnSpPr>
          <p:spPr>
            <a:xfrm>
              <a:off x="10032434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5E6A009-47F9-4E36-826A-567DECACB47C}"/>
                </a:ext>
              </a:extLst>
            </p:cNvPr>
            <p:cNvCxnSpPr/>
            <p:nvPr/>
          </p:nvCxnSpPr>
          <p:spPr>
            <a:xfrm>
              <a:off x="10032434" y="4865160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8EA91FE-BA73-4176-ADD3-B9F859C435B9}"/>
                </a:ext>
              </a:extLst>
            </p:cNvPr>
            <p:cNvSpPr txBox="1"/>
            <p:nvPr/>
          </p:nvSpPr>
          <p:spPr>
            <a:xfrm>
              <a:off x="9182234" y="3372786"/>
              <a:ext cx="1130888" cy="196773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0963CA6-F7CE-48EF-B563-DCD1C9EFA10F}"/>
                </a:ext>
              </a:extLst>
            </p:cNvPr>
            <p:cNvSpPr/>
            <p:nvPr/>
          </p:nvSpPr>
          <p:spPr bwMode="ltGray">
            <a:xfrm>
              <a:off x="7983514" y="4651516"/>
              <a:ext cx="1143000" cy="9892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 Metadata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191CE37-ABA6-4940-9590-044A6C47AFE9}"/>
                </a:ext>
              </a:extLst>
            </p:cNvPr>
            <p:cNvSpPr txBox="1"/>
            <p:nvPr/>
          </p:nvSpPr>
          <p:spPr>
            <a:xfrm>
              <a:off x="7983514" y="4499294"/>
              <a:ext cx="1143000" cy="38386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Unstructured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20C770B-50EA-4597-9FE4-CC63FEEC737A}"/>
                </a:ext>
              </a:extLst>
            </p:cNvPr>
            <p:cNvSpPr txBox="1"/>
            <p:nvPr/>
          </p:nvSpPr>
          <p:spPr>
            <a:xfrm>
              <a:off x="8133538" y="5301222"/>
              <a:ext cx="771549" cy="16237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Cosmos DB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4181416-3950-47B6-AB52-6123B45E0548}"/>
                </a:ext>
              </a:extLst>
            </p:cNvPr>
            <p:cNvSpPr txBox="1"/>
            <p:nvPr/>
          </p:nvSpPr>
          <p:spPr>
            <a:xfrm>
              <a:off x="8744784" y="2838141"/>
              <a:ext cx="348252" cy="274950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6C0D0CD-2AC4-4DA7-AED3-18FE239D0378}"/>
                </a:ext>
              </a:extLst>
            </p:cNvPr>
            <p:cNvSpPr txBox="1"/>
            <p:nvPr/>
          </p:nvSpPr>
          <p:spPr>
            <a:xfrm>
              <a:off x="778927" y="465368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6</a:t>
              </a:r>
            </a:p>
          </p:txBody>
        </p:sp>
        <p:sp>
          <p:nvSpPr>
            <p:cNvPr id="173" name="Footer Placeholder 3">
              <a:extLst>
                <a:ext uri="{FF2B5EF4-FFF2-40B4-BE49-F238E27FC236}">
                  <a16:creationId xmlns:a16="http://schemas.microsoft.com/office/drawing/2014/main" id="{FF0C076D-6323-4789-BE72-17F1E51734D6}"/>
                </a:ext>
              </a:extLst>
            </p:cNvPr>
            <p:cNvSpPr txBox="1">
              <a:spLocks/>
            </p:cNvSpPr>
            <p:nvPr/>
          </p:nvSpPr>
          <p:spPr>
            <a:xfrm>
              <a:off x="1165829" y="5363540"/>
              <a:ext cx="285394" cy="100053"/>
            </a:xfrm>
            <a:prstGeom prst="rect">
              <a:avLst/>
            </a:prstGeom>
          </p:spPr>
          <p:txBody>
            <a:bodyPr vert="horz" lIns="0" tIns="0" rIns="0" bIns="0" anchor="b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…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E70DDCF-2B4F-49B3-8150-186AA61DD9E6}"/>
                </a:ext>
              </a:extLst>
            </p:cNvPr>
            <p:cNvSpPr/>
            <p:nvPr/>
          </p:nvSpPr>
          <p:spPr bwMode="ltGray">
            <a:xfrm>
              <a:off x="1899945" y="5710468"/>
              <a:ext cx="7236958" cy="26163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Data Factory Pipeline Ingestion “Orchestrators”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3EEBE3B-BF64-45B8-A51D-2CEB851BDF51}"/>
                </a:ext>
              </a:extLst>
            </p:cNvPr>
            <p:cNvSpPr/>
            <p:nvPr/>
          </p:nvSpPr>
          <p:spPr bwMode="ltGray">
            <a:xfrm>
              <a:off x="10398211" y="1069076"/>
              <a:ext cx="1133686" cy="27432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PBI Logs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D8F34AE-D45A-48E9-A48A-3F9BDC33623B}"/>
                </a:ext>
              </a:extLst>
            </p:cNvPr>
            <p:cNvSpPr txBox="1"/>
            <p:nvPr/>
          </p:nvSpPr>
          <p:spPr>
            <a:xfrm>
              <a:off x="7954477" y="4270190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SQL DW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8E71717-C43C-4674-A9D4-47F14945AF7F}"/>
                </a:ext>
              </a:extLst>
            </p:cNvPr>
            <p:cNvSpPr txBox="1"/>
            <p:nvPr/>
          </p:nvSpPr>
          <p:spPr>
            <a:xfrm>
              <a:off x="8017963" y="3072370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SQL DB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C238485-AECF-4C52-AC41-649412CE290F}"/>
                </a:ext>
              </a:extLst>
            </p:cNvPr>
            <p:cNvCxnSpPr>
              <a:cxnSpLocks/>
            </p:cNvCxnSpPr>
            <p:nvPr/>
          </p:nvCxnSpPr>
          <p:spPr>
            <a:xfrm>
              <a:off x="1698640" y="373558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9CDD85A-5F49-4261-8FE2-54EAC534701B}"/>
                </a:ext>
              </a:extLst>
            </p:cNvPr>
            <p:cNvCxnSpPr>
              <a:cxnSpLocks/>
            </p:cNvCxnSpPr>
            <p:nvPr/>
          </p:nvCxnSpPr>
          <p:spPr>
            <a:xfrm>
              <a:off x="1741116" y="483612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BFE8C779-E1FB-44C8-8ACA-2D046DCA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6988" y="3902985"/>
              <a:ext cx="274320" cy="274320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AF795C1E-384E-4BEC-BF86-BABC0435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3987" y="2812945"/>
              <a:ext cx="274320" cy="274320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17DF714F-FCB1-476A-8E65-96A345AB3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5405" y="5055165"/>
              <a:ext cx="274320" cy="274320"/>
            </a:xfrm>
            <a:prstGeom prst="rect">
              <a:avLst/>
            </a:prstGeom>
          </p:spPr>
        </p:pic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342267F-DFF8-4AED-B57A-21B7B58AA557}"/>
                </a:ext>
              </a:extLst>
            </p:cNvPr>
            <p:cNvCxnSpPr>
              <a:cxnSpLocks/>
            </p:cNvCxnSpPr>
            <p:nvPr/>
          </p:nvCxnSpPr>
          <p:spPr>
            <a:xfrm>
              <a:off x="9050068" y="3538304"/>
              <a:ext cx="508700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97635813-D1C4-4C1E-A3BB-A0F31DD4CFF6}"/>
                </a:ext>
              </a:extLst>
            </p:cNvPr>
            <p:cNvCxnSpPr>
              <a:cxnSpLocks/>
            </p:cNvCxnSpPr>
            <p:nvPr/>
          </p:nvCxnSpPr>
          <p:spPr>
            <a:xfrm>
              <a:off x="8909917" y="5214305"/>
              <a:ext cx="532833" cy="6293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039641B-8C64-4983-AE4D-E297FC9BF97E}"/>
                </a:ext>
              </a:extLst>
            </p:cNvPr>
            <p:cNvCxnSpPr/>
            <p:nvPr/>
          </p:nvCxnSpPr>
          <p:spPr>
            <a:xfrm>
              <a:off x="8823647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833D50C-F5A8-4505-9900-AEF7A17AF882}"/>
                </a:ext>
              </a:extLst>
            </p:cNvPr>
            <p:cNvSpPr txBox="1"/>
            <p:nvPr/>
          </p:nvSpPr>
          <p:spPr>
            <a:xfrm>
              <a:off x="778927" y="511759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7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5556EDD9-45A9-45A7-8D98-B2DFD5ACAE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8640" y="5223331"/>
              <a:ext cx="6434899" cy="18257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F850951E-4F77-4988-93FD-C206BA4BCA3D}"/>
                </a:ext>
              </a:extLst>
            </p:cNvPr>
            <p:cNvCxnSpPr/>
            <p:nvPr/>
          </p:nvCxnSpPr>
          <p:spPr>
            <a:xfrm>
              <a:off x="10032434" y="5208510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37AFF650-387B-4513-A756-A716B4901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2692" y="4950762"/>
              <a:ext cx="274320" cy="274320"/>
            </a:xfrm>
            <a:prstGeom prst="rect">
              <a:avLst/>
            </a:prstGeom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F7CBBC58-DBC3-427E-937A-8CDAF3BC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8492" y="4903575"/>
              <a:ext cx="274320" cy="274320"/>
            </a:xfrm>
            <a:prstGeom prst="rect">
              <a:avLst/>
            </a:prstGeom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DC045B5-DA61-4367-ADBD-6DDD1280F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3461" y="5711238"/>
              <a:ext cx="274320" cy="274320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9AE4F5B9-E144-4598-BB9C-34AC592B0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77484" y="5713608"/>
              <a:ext cx="274320" cy="274320"/>
            </a:xfrm>
            <a:prstGeom prst="rect">
              <a:avLst/>
            </a:prstGeom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FBD9F01-136F-4882-BF42-BD3B149B1864}"/>
                </a:ext>
              </a:extLst>
            </p:cNvPr>
            <p:cNvSpPr txBox="1"/>
            <p:nvPr/>
          </p:nvSpPr>
          <p:spPr>
            <a:xfrm>
              <a:off x="549373" y="5488315"/>
              <a:ext cx="11009226" cy="275378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1                               2                            3                4                5                             6                             7                              11                          12                            13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B4927ADE-7EBD-4EBD-B595-CC6671AC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3442" y="1086160"/>
              <a:ext cx="274320" cy="274320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2122A088-0F37-4785-87C3-7744651D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0436" y="1098835"/>
              <a:ext cx="274320" cy="2743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9B95332C-AAB4-4F26-8D23-265AE3668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17194" y="5105574"/>
              <a:ext cx="274320" cy="2743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6683EDC7-BFB2-40CB-80EC-3DFE8A04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1743" y="4945183"/>
              <a:ext cx="274320" cy="274320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0FD57A15-9629-4503-BC2C-983079FA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2200" y="4395312"/>
              <a:ext cx="274320" cy="2743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FAAB6EA9-8624-40AC-9002-3931105C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99594" y="4984428"/>
              <a:ext cx="347973" cy="34797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67F5B67-4F38-4C1B-8101-1DE046A6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52913" y="4618214"/>
              <a:ext cx="401686" cy="401686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CF82E583-7F03-4ACF-B7D2-DBFE0D3D8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83256" y="4587222"/>
              <a:ext cx="274320" cy="257908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6D35E737-B03A-4F39-A6C2-E1F425EE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55959" y="2786357"/>
              <a:ext cx="375045" cy="288828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2268D5C0-367D-41A1-B47E-15F1EE1E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00104" y="4416621"/>
              <a:ext cx="270559" cy="334639"/>
            </a:xfrm>
            <a:prstGeom prst="rect">
              <a:avLst/>
            </a:prstGeom>
          </p:spPr>
        </p:pic>
        <p:sp>
          <p:nvSpPr>
            <p:cNvPr id="204" name="Curved Right Arrow 5">
              <a:extLst>
                <a:ext uri="{FF2B5EF4-FFF2-40B4-BE49-F238E27FC236}">
                  <a16:creationId xmlns:a16="http://schemas.microsoft.com/office/drawing/2014/main" id="{EF7F392F-8E9C-464E-9DB4-5CE5673C71A3}"/>
                </a:ext>
              </a:extLst>
            </p:cNvPr>
            <p:cNvSpPr/>
            <p:nvPr/>
          </p:nvSpPr>
          <p:spPr bwMode="ltGray">
            <a:xfrm>
              <a:off x="3297614" y="4018704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5" name="Curved Right Arrow 107">
              <a:extLst>
                <a:ext uri="{FF2B5EF4-FFF2-40B4-BE49-F238E27FC236}">
                  <a16:creationId xmlns:a16="http://schemas.microsoft.com/office/drawing/2014/main" id="{DEE81612-8396-4264-B13B-174CBC18BC8F}"/>
                </a:ext>
              </a:extLst>
            </p:cNvPr>
            <p:cNvSpPr/>
            <p:nvPr/>
          </p:nvSpPr>
          <p:spPr bwMode="ltGray">
            <a:xfrm rot="10800000">
              <a:off x="3644937" y="3988572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6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67D47A0-D98C-45BA-BAA6-E557BEC96716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8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>
            <a:extLst>
              <a:ext uri="{FF2B5EF4-FFF2-40B4-BE49-F238E27FC236}">
                <a16:creationId xmlns:a16="http://schemas.microsoft.com/office/drawing/2014/main" id="{830C3499-4FE9-485B-9911-D8C317CA19A4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85962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Architecture ~ Traditional Comparison</a:t>
            </a:r>
          </a:p>
        </p:txBody>
      </p:sp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7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67D47A0-D98C-45BA-BAA6-E557BEC96716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1E86A4-6900-46F4-8F19-1BE75F42F91D}"/>
              </a:ext>
            </a:extLst>
          </p:cNvPr>
          <p:cNvSpPr txBox="1"/>
          <p:nvPr/>
        </p:nvSpPr>
        <p:spPr>
          <a:xfrm>
            <a:off x="317626" y="6154634"/>
            <a:ext cx="169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B9C12-A62A-48BD-B1B4-DD2A5C263674}"/>
              </a:ext>
            </a:extLst>
          </p:cNvPr>
          <p:cNvGrpSpPr/>
          <p:nvPr/>
        </p:nvGrpSpPr>
        <p:grpSpPr>
          <a:xfrm>
            <a:off x="549372" y="1069076"/>
            <a:ext cx="10547079" cy="4865461"/>
            <a:chOff x="549373" y="1069076"/>
            <a:chExt cx="11009226" cy="5795937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2C2B0A7-4D66-4731-907C-786D40028199}"/>
                </a:ext>
              </a:extLst>
            </p:cNvPr>
            <p:cNvSpPr/>
            <p:nvPr/>
          </p:nvSpPr>
          <p:spPr bwMode="ltGray">
            <a:xfrm>
              <a:off x="7983514" y="2937824"/>
              <a:ext cx="1145584" cy="15103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Subject area OLAP Model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66DBDEC-187D-4D24-91BF-07BDACC7B35D}"/>
                </a:ext>
              </a:extLst>
            </p:cNvPr>
            <p:cNvSpPr/>
            <p:nvPr/>
          </p:nvSpPr>
          <p:spPr bwMode="ltGray">
            <a:xfrm>
              <a:off x="549373" y="1422314"/>
              <a:ext cx="1280160" cy="42467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022550F-463A-4031-905D-999EAE9B878D}"/>
                </a:ext>
              </a:extLst>
            </p:cNvPr>
            <p:cNvSpPr txBox="1"/>
            <p:nvPr/>
          </p:nvSpPr>
          <p:spPr>
            <a:xfrm>
              <a:off x="696961" y="4089221"/>
              <a:ext cx="1032894" cy="965944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SFTP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BBF1DE6-C21A-4FA7-A47C-1C15583B30EE}"/>
                </a:ext>
              </a:extLst>
            </p:cNvPr>
            <p:cNvSpPr/>
            <p:nvPr/>
          </p:nvSpPr>
          <p:spPr bwMode="ltGray">
            <a:xfrm>
              <a:off x="10379410" y="1469791"/>
              <a:ext cx="1143187" cy="4184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Dashboards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Workbooks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Reports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BBA2DDE-24C9-43A0-A40F-8EC12223BDE1}"/>
                </a:ext>
              </a:extLst>
            </p:cNvPr>
            <p:cNvSpPr/>
            <p:nvPr/>
          </p:nvSpPr>
          <p:spPr bwMode="ltGray">
            <a:xfrm>
              <a:off x="1893397" y="1418082"/>
              <a:ext cx="1143000" cy="42357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API Calls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Self-hosted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Integration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Runtime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SFTP File Watcher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3B4413-1A6B-4724-A27C-1FDF44CB839B}"/>
                </a:ext>
              </a:extLst>
            </p:cNvPr>
            <p:cNvSpPr txBox="1"/>
            <p:nvPr/>
          </p:nvSpPr>
          <p:spPr>
            <a:xfrm>
              <a:off x="1893397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Pull or Push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1F2DE5E-6526-4451-8B00-875FB4E74596}"/>
                </a:ext>
              </a:extLst>
            </p:cNvPr>
            <p:cNvSpPr/>
            <p:nvPr/>
          </p:nvSpPr>
          <p:spPr bwMode="ltGray">
            <a:xfrm>
              <a:off x="3067274" y="1421722"/>
              <a:ext cx="1143000" cy="42321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Temporary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eorgia" pitchFamily="18" charset="0"/>
                </a:rPr>
                <a:t>Store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F61B621-DF15-47CC-9B4A-2FF8180C1730}"/>
                </a:ext>
              </a:extLst>
            </p:cNvPr>
            <p:cNvSpPr/>
            <p:nvPr/>
          </p:nvSpPr>
          <p:spPr bwMode="ltGray">
            <a:xfrm>
              <a:off x="6797294" y="1545667"/>
              <a:ext cx="1143000" cy="41045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Multi-file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Consolidation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Models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5C35A61-07E5-4DA8-AA7B-C941B6E941B7}"/>
                </a:ext>
              </a:extLst>
            </p:cNvPr>
            <p:cNvSpPr txBox="1"/>
            <p:nvPr/>
          </p:nvSpPr>
          <p:spPr>
            <a:xfrm>
              <a:off x="549373" y="141929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2009F3-5028-4074-AE9E-F26F4F3DCB4F}"/>
                </a:ext>
              </a:extLst>
            </p:cNvPr>
            <p:cNvSpPr txBox="1"/>
            <p:nvPr/>
          </p:nvSpPr>
          <p:spPr>
            <a:xfrm>
              <a:off x="306727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Raw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9E6B2C9-84E8-481E-8FAF-018FA103E06C}"/>
                </a:ext>
              </a:extLst>
            </p:cNvPr>
            <p:cNvSpPr txBox="1"/>
            <p:nvPr/>
          </p:nvSpPr>
          <p:spPr>
            <a:xfrm>
              <a:off x="679729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 &amp; Load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A11196-24EE-43E4-A05B-3ACC15D0855A}"/>
                </a:ext>
              </a:extLst>
            </p:cNvPr>
            <p:cNvSpPr txBox="1"/>
            <p:nvPr/>
          </p:nvSpPr>
          <p:spPr>
            <a:xfrm>
              <a:off x="798351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Enterprise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5B40440-0326-4DEA-A315-7B477988A756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44" y="2808692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AAD06A7-9197-49B0-9350-68023FF38B48}"/>
                </a:ext>
              </a:extLst>
            </p:cNvPr>
            <p:cNvSpPr txBox="1"/>
            <p:nvPr/>
          </p:nvSpPr>
          <p:spPr>
            <a:xfrm>
              <a:off x="778927" y="2214943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F2379CB-87C5-4A11-9E9D-8342609A8919}"/>
                </a:ext>
              </a:extLst>
            </p:cNvPr>
            <p:cNvSpPr txBox="1"/>
            <p:nvPr/>
          </p:nvSpPr>
          <p:spPr>
            <a:xfrm>
              <a:off x="791404" y="303414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6F24D6E-4A53-48A3-B688-D5393B3CB5BA}"/>
                </a:ext>
              </a:extLst>
            </p:cNvPr>
            <p:cNvSpPr txBox="1"/>
            <p:nvPr/>
          </p:nvSpPr>
          <p:spPr>
            <a:xfrm>
              <a:off x="691150" y="2044173"/>
              <a:ext cx="1032894" cy="143488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Cloud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4C997B2-2081-4910-B28F-B5A116DE4CCA}"/>
                </a:ext>
              </a:extLst>
            </p:cNvPr>
            <p:cNvSpPr txBox="1"/>
            <p:nvPr/>
          </p:nvSpPr>
          <p:spPr>
            <a:xfrm>
              <a:off x="808364" y="360996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On-Prem 4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FBB11FB-F170-4057-B214-EF59DFB66EAC}"/>
                </a:ext>
              </a:extLst>
            </p:cNvPr>
            <p:cNvSpPr txBox="1"/>
            <p:nvPr/>
          </p:nvSpPr>
          <p:spPr>
            <a:xfrm>
              <a:off x="785038" y="4273434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5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E39024-4E96-41B5-8869-E848AE151575}"/>
                </a:ext>
              </a:extLst>
            </p:cNvPr>
            <p:cNvSpPr txBox="1"/>
            <p:nvPr/>
          </p:nvSpPr>
          <p:spPr>
            <a:xfrm>
              <a:off x="791403" y="2643322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2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FDD44FA-E113-4832-953C-7F3784346FDE}"/>
                </a:ext>
              </a:extLst>
            </p:cNvPr>
            <p:cNvSpPr/>
            <p:nvPr/>
          </p:nvSpPr>
          <p:spPr bwMode="ltGray">
            <a:xfrm>
              <a:off x="9178925" y="1470981"/>
              <a:ext cx="1143000" cy="21666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Dimensional model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5C46E76-3564-4919-8F38-15413B9EBD1C}"/>
                </a:ext>
              </a:extLst>
            </p:cNvPr>
            <p:cNvSpPr txBox="1"/>
            <p:nvPr/>
          </p:nvSpPr>
          <p:spPr>
            <a:xfrm>
              <a:off x="9178925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Semantic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Layer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2BA6118-72DE-4CFD-8C61-F2E59E5B1934}"/>
                </a:ext>
              </a:extLst>
            </p:cNvPr>
            <p:cNvSpPr txBox="1"/>
            <p:nvPr/>
          </p:nvSpPr>
          <p:spPr>
            <a:xfrm>
              <a:off x="10379410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Delivery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189C078-30DA-4259-8394-B2264143D97B}"/>
                </a:ext>
              </a:extLst>
            </p:cNvPr>
            <p:cNvSpPr/>
            <p:nvPr/>
          </p:nvSpPr>
          <p:spPr bwMode="ltGray">
            <a:xfrm>
              <a:off x="1899945" y="1080173"/>
              <a:ext cx="7233606" cy="283621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&amp; SQL Server Procedure event logging to Cosmos DB or Azure SQL Database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EF84E6D-408D-4E72-8863-B67A8B73D2C6}"/>
                </a:ext>
              </a:extLst>
            </p:cNvPr>
            <p:cNvSpPr txBox="1"/>
            <p:nvPr/>
          </p:nvSpPr>
          <p:spPr>
            <a:xfrm>
              <a:off x="5600582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Standardized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EB9D64F-FA24-4583-AE4D-689E15135EB2}"/>
                </a:ext>
              </a:extLst>
            </p:cNvPr>
            <p:cNvSpPr txBox="1"/>
            <p:nvPr/>
          </p:nvSpPr>
          <p:spPr>
            <a:xfrm>
              <a:off x="4411486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 &amp; Load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949AD4E-2F26-49CE-847D-9E75AF686274}"/>
                </a:ext>
              </a:extLst>
            </p:cNvPr>
            <p:cNvSpPr/>
            <p:nvPr/>
          </p:nvSpPr>
          <p:spPr bwMode="ltGray">
            <a:xfrm>
              <a:off x="9176179" y="5698709"/>
              <a:ext cx="1142999" cy="27432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Analyze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273EADE-CF4F-4649-A43C-C416B684459A}"/>
                </a:ext>
              </a:extLst>
            </p:cNvPr>
            <p:cNvSpPr/>
            <p:nvPr/>
          </p:nvSpPr>
          <p:spPr bwMode="ltGray">
            <a:xfrm>
              <a:off x="10379020" y="5693560"/>
              <a:ext cx="1152877" cy="28891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Visualize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3EC3413-8945-4806-AF93-008DAE58F31F}"/>
                </a:ext>
              </a:extLst>
            </p:cNvPr>
            <p:cNvSpPr txBox="1"/>
            <p:nvPr/>
          </p:nvSpPr>
          <p:spPr>
            <a:xfrm>
              <a:off x="3073294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Blob Storage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ADCCB96-BCE1-443E-A756-6AAADC0141B8}"/>
                </a:ext>
              </a:extLst>
            </p:cNvPr>
            <p:cNvSpPr txBox="1"/>
            <p:nvPr/>
          </p:nvSpPr>
          <p:spPr>
            <a:xfrm>
              <a:off x="4417212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Databricks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4B0DFEA-847B-4776-A209-D7064011BAE9}"/>
                </a:ext>
              </a:extLst>
            </p:cNvPr>
            <p:cNvSpPr txBox="1"/>
            <p:nvPr/>
          </p:nvSpPr>
          <p:spPr>
            <a:xfrm>
              <a:off x="5603753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Data Lake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AFAD0AA-E161-4C2F-947F-16366BB5E058}"/>
                </a:ext>
              </a:extLst>
            </p:cNvPr>
            <p:cNvSpPr txBox="1"/>
            <p:nvPr/>
          </p:nvSpPr>
          <p:spPr>
            <a:xfrm>
              <a:off x="6798977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PolyBase t-SQL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09BDAE4-98DC-4298-9D87-9A5634E062BB}"/>
                </a:ext>
              </a:extLst>
            </p:cNvPr>
            <p:cNvSpPr txBox="1"/>
            <p:nvPr/>
          </p:nvSpPr>
          <p:spPr>
            <a:xfrm>
              <a:off x="9187863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Spark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231E762-0772-4133-BFC5-AF74D192E72B}"/>
                </a:ext>
              </a:extLst>
            </p:cNvPr>
            <p:cNvSpPr txBox="1"/>
            <p:nvPr/>
          </p:nvSpPr>
          <p:spPr>
            <a:xfrm>
              <a:off x="9159047" y="3185014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AAS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0E5CC59-1590-4DEB-831D-DA8837E970C9}"/>
                </a:ext>
              </a:extLst>
            </p:cNvPr>
            <p:cNvSpPr txBox="1"/>
            <p:nvPr/>
          </p:nvSpPr>
          <p:spPr>
            <a:xfrm>
              <a:off x="10379020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Power BI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63569953-FE80-4856-9738-38BFFA4A8E81}"/>
                </a:ext>
              </a:extLst>
            </p:cNvPr>
            <p:cNvCxnSpPr/>
            <p:nvPr/>
          </p:nvCxnSpPr>
          <p:spPr>
            <a:xfrm>
              <a:off x="2705922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01E74E6-FAE0-42DF-918A-DF009A97C531}"/>
                </a:ext>
              </a:extLst>
            </p:cNvPr>
            <p:cNvCxnSpPr/>
            <p:nvPr/>
          </p:nvCxnSpPr>
          <p:spPr>
            <a:xfrm>
              <a:off x="3944437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E724F325-7ACC-4947-A2F0-B8A31C365B4F}"/>
                </a:ext>
              </a:extLst>
            </p:cNvPr>
            <p:cNvCxnSpPr/>
            <p:nvPr/>
          </p:nvCxnSpPr>
          <p:spPr>
            <a:xfrm>
              <a:off x="5236366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4D2433E-E9F8-4B2F-A2BC-D583BFB01A22}"/>
                </a:ext>
              </a:extLst>
            </p:cNvPr>
            <p:cNvCxnSpPr/>
            <p:nvPr/>
          </p:nvCxnSpPr>
          <p:spPr>
            <a:xfrm>
              <a:off x="6413996" y="2028012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ED4CF87-0259-4ABD-89C9-0C2CB8953523}"/>
                </a:ext>
              </a:extLst>
            </p:cNvPr>
            <p:cNvCxnSpPr/>
            <p:nvPr/>
          </p:nvCxnSpPr>
          <p:spPr>
            <a:xfrm>
              <a:off x="7626336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0EC53C5-6CDA-4A0B-AEF8-85C258637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0068" y="2847627"/>
              <a:ext cx="3179" cy="533269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ED0BBAA9-07D1-4334-9749-8EF1A4C12499}"/>
                </a:ext>
              </a:extLst>
            </p:cNvPr>
            <p:cNvCxnSpPr/>
            <p:nvPr/>
          </p:nvCxnSpPr>
          <p:spPr>
            <a:xfrm>
              <a:off x="10032434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8EA91FE-BA73-4176-ADD3-B9F859C435B9}"/>
                </a:ext>
              </a:extLst>
            </p:cNvPr>
            <p:cNvSpPr txBox="1"/>
            <p:nvPr/>
          </p:nvSpPr>
          <p:spPr>
            <a:xfrm>
              <a:off x="9182234" y="3372786"/>
              <a:ext cx="1130888" cy="196773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20C770B-50EA-4597-9FE4-CC63FEEC737A}"/>
                </a:ext>
              </a:extLst>
            </p:cNvPr>
            <p:cNvSpPr txBox="1"/>
            <p:nvPr/>
          </p:nvSpPr>
          <p:spPr>
            <a:xfrm>
              <a:off x="8133538" y="5301222"/>
              <a:ext cx="771549" cy="16237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Cosmos DB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4181416-3950-47B6-AB52-6123B45E0548}"/>
                </a:ext>
              </a:extLst>
            </p:cNvPr>
            <p:cNvSpPr txBox="1"/>
            <p:nvPr/>
          </p:nvSpPr>
          <p:spPr>
            <a:xfrm>
              <a:off x="8744784" y="2838141"/>
              <a:ext cx="348252" cy="274950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6C0D0CD-2AC4-4DA7-AED3-18FE239D0378}"/>
                </a:ext>
              </a:extLst>
            </p:cNvPr>
            <p:cNvSpPr txBox="1"/>
            <p:nvPr/>
          </p:nvSpPr>
          <p:spPr>
            <a:xfrm>
              <a:off x="778927" y="465368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6</a:t>
              </a:r>
            </a:p>
          </p:txBody>
        </p:sp>
        <p:sp>
          <p:nvSpPr>
            <p:cNvPr id="173" name="Footer Placeholder 3">
              <a:extLst>
                <a:ext uri="{FF2B5EF4-FFF2-40B4-BE49-F238E27FC236}">
                  <a16:creationId xmlns:a16="http://schemas.microsoft.com/office/drawing/2014/main" id="{FF0C076D-6323-4789-BE72-17F1E51734D6}"/>
                </a:ext>
              </a:extLst>
            </p:cNvPr>
            <p:cNvSpPr txBox="1">
              <a:spLocks/>
            </p:cNvSpPr>
            <p:nvPr/>
          </p:nvSpPr>
          <p:spPr>
            <a:xfrm>
              <a:off x="1165829" y="5363540"/>
              <a:ext cx="285394" cy="100053"/>
            </a:xfrm>
            <a:prstGeom prst="rect">
              <a:avLst/>
            </a:prstGeom>
          </p:spPr>
          <p:txBody>
            <a:bodyPr vert="horz" lIns="0" tIns="0" rIns="0" bIns="0" anchor="b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…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E70DDCF-2B4F-49B3-8150-186AA61DD9E6}"/>
                </a:ext>
              </a:extLst>
            </p:cNvPr>
            <p:cNvSpPr/>
            <p:nvPr/>
          </p:nvSpPr>
          <p:spPr bwMode="ltGray">
            <a:xfrm>
              <a:off x="1899945" y="5710468"/>
              <a:ext cx="7236958" cy="26163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Data Factory Pipeline Ingestion “Orchestrators”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3EEBE3B-BF64-45B8-A51D-2CEB851BDF51}"/>
                </a:ext>
              </a:extLst>
            </p:cNvPr>
            <p:cNvSpPr/>
            <p:nvPr/>
          </p:nvSpPr>
          <p:spPr bwMode="ltGray">
            <a:xfrm>
              <a:off x="10398211" y="1069076"/>
              <a:ext cx="1133686" cy="27432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PBI Logs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D8F34AE-D45A-48E9-A48A-3F9BDC33623B}"/>
                </a:ext>
              </a:extLst>
            </p:cNvPr>
            <p:cNvSpPr txBox="1"/>
            <p:nvPr/>
          </p:nvSpPr>
          <p:spPr>
            <a:xfrm>
              <a:off x="7954477" y="4270190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SQL DW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8E71717-C43C-4674-A9D4-47F14945AF7F}"/>
                </a:ext>
              </a:extLst>
            </p:cNvPr>
            <p:cNvSpPr txBox="1"/>
            <p:nvPr/>
          </p:nvSpPr>
          <p:spPr>
            <a:xfrm>
              <a:off x="8017963" y="3072370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SQL DB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C238485-AECF-4C52-AC41-649412CE290F}"/>
                </a:ext>
              </a:extLst>
            </p:cNvPr>
            <p:cNvCxnSpPr>
              <a:cxnSpLocks/>
            </p:cNvCxnSpPr>
            <p:nvPr/>
          </p:nvCxnSpPr>
          <p:spPr>
            <a:xfrm>
              <a:off x="1698640" y="373558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9CDD85A-5F49-4261-8FE2-54EAC534701B}"/>
                </a:ext>
              </a:extLst>
            </p:cNvPr>
            <p:cNvCxnSpPr>
              <a:cxnSpLocks/>
            </p:cNvCxnSpPr>
            <p:nvPr/>
          </p:nvCxnSpPr>
          <p:spPr>
            <a:xfrm>
              <a:off x="1741116" y="483612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BFE8C779-E1FB-44C8-8ACA-2D046DCA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6988" y="3902985"/>
              <a:ext cx="274320" cy="274320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AF795C1E-384E-4BEC-BF86-BABC0435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3987" y="2812945"/>
              <a:ext cx="274320" cy="274320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17DF714F-FCB1-476A-8E65-96A345AB3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5405" y="5055165"/>
              <a:ext cx="274320" cy="274320"/>
            </a:xfrm>
            <a:prstGeom prst="rect">
              <a:avLst/>
            </a:prstGeom>
          </p:spPr>
        </p:pic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342267F-DFF8-4AED-B57A-21B7B58AA557}"/>
                </a:ext>
              </a:extLst>
            </p:cNvPr>
            <p:cNvCxnSpPr>
              <a:cxnSpLocks/>
            </p:cNvCxnSpPr>
            <p:nvPr/>
          </p:nvCxnSpPr>
          <p:spPr>
            <a:xfrm>
              <a:off x="9050068" y="3538304"/>
              <a:ext cx="508700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039641B-8C64-4983-AE4D-E297FC9BF97E}"/>
                </a:ext>
              </a:extLst>
            </p:cNvPr>
            <p:cNvCxnSpPr/>
            <p:nvPr/>
          </p:nvCxnSpPr>
          <p:spPr>
            <a:xfrm>
              <a:off x="8823647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833D50C-F5A8-4505-9900-AEF7A17AF882}"/>
                </a:ext>
              </a:extLst>
            </p:cNvPr>
            <p:cNvSpPr txBox="1"/>
            <p:nvPr/>
          </p:nvSpPr>
          <p:spPr>
            <a:xfrm>
              <a:off x="778927" y="511759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7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37AFF650-387B-4513-A756-A716B4901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2692" y="4950762"/>
              <a:ext cx="274320" cy="274320"/>
            </a:xfrm>
            <a:prstGeom prst="rect">
              <a:avLst/>
            </a:prstGeom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F7CBBC58-DBC3-427E-937A-8CDAF3BC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8492" y="4903575"/>
              <a:ext cx="274320" cy="274320"/>
            </a:xfrm>
            <a:prstGeom prst="rect">
              <a:avLst/>
            </a:prstGeom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DC045B5-DA61-4367-ADBD-6DDD1280F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3461" y="5711238"/>
              <a:ext cx="274320" cy="274320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9AE4F5B9-E144-4598-BB9C-34AC592B0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77484" y="5713608"/>
              <a:ext cx="274320" cy="274320"/>
            </a:xfrm>
            <a:prstGeom prst="rect">
              <a:avLst/>
            </a:prstGeom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FBD9F01-136F-4882-BF42-BD3B149B1864}"/>
                </a:ext>
              </a:extLst>
            </p:cNvPr>
            <p:cNvSpPr txBox="1"/>
            <p:nvPr/>
          </p:nvSpPr>
          <p:spPr>
            <a:xfrm>
              <a:off x="549373" y="5488315"/>
              <a:ext cx="11009226" cy="275378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1                               2                            3                4                5                             6                             7                              11                          12                            13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B4927ADE-7EBD-4EBD-B595-CC6671AC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3442" y="1086160"/>
              <a:ext cx="274320" cy="274320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2122A088-0F37-4785-87C3-7744651D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0436" y="1098835"/>
              <a:ext cx="274320" cy="2743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9B95332C-AAB4-4F26-8D23-265AE3668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17194" y="5105574"/>
              <a:ext cx="274320" cy="2743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6683EDC7-BFB2-40CB-80EC-3DFE8A04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1743" y="4945183"/>
              <a:ext cx="274320" cy="274320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0FD57A15-9629-4503-BC2C-983079FA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2200" y="4395312"/>
              <a:ext cx="274320" cy="2743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FAAB6EA9-8624-40AC-9002-3931105C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99594" y="4984428"/>
              <a:ext cx="347973" cy="34797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67F5B67-4F38-4C1B-8101-1DE046A6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52913" y="4618214"/>
              <a:ext cx="401686" cy="401686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6D35E737-B03A-4F39-A6C2-E1F425EE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55959" y="2786357"/>
              <a:ext cx="375045" cy="288828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2268D5C0-367D-41A1-B47E-15F1EE1E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00104" y="4416621"/>
              <a:ext cx="270559" cy="334639"/>
            </a:xfrm>
            <a:prstGeom prst="rect">
              <a:avLst/>
            </a:prstGeom>
          </p:spPr>
        </p:pic>
        <p:sp>
          <p:nvSpPr>
            <p:cNvPr id="204" name="Curved Right Arrow 5">
              <a:extLst>
                <a:ext uri="{FF2B5EF4-FFF2-40B4-BE49-F238E27FC236}">
                  <a16:creationId xmlns:a16="http://schemas.microsoft.com/office/drawing/2014/main" id="{EF7F392F-8E9C-464E-9DB4-5CE5673C71A3}"/>
                </a:ext>
              </a:extLst>
            </p:cNvPr>
            <p:cNvSpPr/>
            <p:nvPr/>
          </p:nvSpPr>
          <p:spPr bwMode="ltGray">
            <a:xfrm>
              <a:off x="3297614" y="4018704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5" name="Curved Right Arrow 107">
              <a:extLst>
                <a:ext uri="{FF2B5EF4-FFF2-40B4-BE49-F238E27FC236}">
                  <a16:creationId xmlns:a16="http://schemas.microsoft.com/office/drawing/2014/main" id="{DEE81612-8396-4264-B13B-174CBC18BC8F}"/>
                </a:ext>
              </a:extLst>
            </p:cNvPr>
            <p:cNvSpPr/>
            <p:nvPr/>
          </p:nvSpPr>
          <p:spPr bwMode="ltGray">
            <a:xfrm rot="10800000">
              <a:off x="3644937" y="3988572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B01ED2-9EFE-47EB-8FBB-B1B43E068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60883" y="6017620"/>
              <a:ext cx="449188" cy="66122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5CEC6A3-2EA6-4277-A0CB-D153D98AF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84267" y="6017620"/>
              <a:ext cx="449188" cy="66122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7123959-6A1A-4735-9B2C-EF49C57EE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614" y="6096001"/>
              <a:ext cx="467467" cy="541124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F31F10A-0673-4002-B2DD-564635379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243" y="6096001"/>
              <a:ext cx="467467" cy="54112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00222BC1-28D1-4789-9880-40295045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59000" y="6113419"/>
              <a:ext cx="643235" cy="49536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6CFBE70-BCF4-4C70-BA98-323902500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04196" y="6017620"/>
              <a:ext cx="347973" cy="3479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111433-9140-4A40-948A-7E1E6CC6AD2B}"/>
                </a:ext>
              </a:extLst>
            </p:cNvPr>
            <p:cNvSpPr txBox="1"/>
            <p:nvPr/>
          </p:nvSpPr>
          <p:spPr>
            <a:xfrm>
              <a:off x="2142550" y="6618792"/>
              <a:ext cx="48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SSIS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9BC1666-00C9-4A0B-B291-D15A28CF4C3C}"/>
                </a:ext>
              </a:extLst>
            </p:cNvPr>
            <p:cNvSpPr txBox="1"/>
            <p:nvPr/>
          </p:nvSpPr>
          <p:spPr>
            <a:xfrm>
              <a:off x="3193092" y="6618792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SQL DB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F73CC83-E02F-40EB-9A01-04BCC3DC252B}"/>
                </a:ext>
              </a:extLst>
            </p:cNvPr>
            <p:cNvSpPr txBox="1"/>
            <p:nvPr/>
          </p:nvSpPr>
          <p:spPr>
            <a:xfrm>
              <a:off x="7065934" y="6618792"/>
              <a:ext cx="48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SSIS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06206C9-F357-4C85-935C-AAD8AB2F4456}"/>
                </a:ext>
              </a:extLst>
            </p:cNvPr>
            <p:cNvSpPr txBox="1"/>
            <p:nvPr/>
          </p:nvSpPr>
          <p:spPr>
            <a:xfrm>
              <a:off x="8210923" y="6618792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SQL DB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3C5531-C7D8-470A-8452-666E1E71E3D3}"/>
                </a:ext>
              </a:extLst>
            </p:cNvPr>
            <p:cNvSpPr txBox="1"/>
            <p:nvPr/>
          </p:nvSpPr>
          <p:spPr>
            <a:xfrm>
              <a:off x="9462671" y="6618792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Tabular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CB92EB9-DF51-4EBC-B55B-177F71B449E1}"/>
                </a:ext>
              </a:extLst>
            </p:cNvPr>
            <p:cNvSpPr txBox="1"/>
            <p:nvPr/>
          </p:nvSpPr>
          <p:spPr>
            <a:xfrm>
              <a:off x="10479503" y="6305115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07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>
            <a:extLst>
              <a:ext uri="{FF2B5EF4-FFF2-40B4-BE49-F238E27FC236}">
                <a16:creationId xmlns:a16="http://schemas.microsoft.com/office/drawing/2014/main" id="{830C3499-4FE9-485B-9911-D8C317CA19A4}"/>
              </a:ext>
            </a:extLst>
          </p:cNvPr>
          <p:cNvSpPr txBox="1">
            <a:spLocks/>
          </p:cNvSpPr>
          <p:nvPr/>
        </p:nvSpPr>
        <p:spPr>
          <a:xfrm>
            <a:off x="591567" y="468420"/>
            <a:ext cx="7426396" cy="4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Azure Data Architecture ~ </a:t>
            </a:r>
            <a:r>
              <a:rPr lang="en-US" sz="3200" b="1" dirty="0">
                <a:solidFill>
                  <a:srgbClr val="C00000"/>
                </a:solidFill>
              </a:rPr>
              <a:t>Value Add</a:t>
            </a:r>
          </a:p>
        </p:txBody>
      </p:sp>
      <p:sp>
        <p:nvSpPr>
          <p:cNvPr id="206" name="Slide Number Placeholder 10">
            <a:extLst>
              <a:ext uri="{FF2B5EF4-FFF2-40B4-BE49-F238E27FC236}">
                <a16:creationId xmlns:a16="http://schemas.microsoft.com/office/drawing/2014/main" id="{026BE73F-B9FF-45BB-889E-31B5486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5EA30C-7AAA-478F-9E69-DEB20427589D}" type="slidenum">
              <a:rPr lang="en-US" smtClean="0"/>
              <a:pPr algn="ctr"/>
              <a:t>8</a:t>
            </a:fld>
            <a:endParaRPr lang="en-US" dirty="0">
              <a:latin typeface="Calibri" pitchFamily="34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67D47A0-D98C-45BA-BAA6-E557BEC96716}"/>
              </a:ext>
            </a:extLst>
          </p:cNvPr>
          <p:cNvCxnSpPr/>
          <p:nvPr/>
        </p:nvCxnSpPr>
        <p:spPr>
          <a:xfrm>
            <a:off x="591567" y="468420"/>
            <a:ext cx="104554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8FF5C83-F216-4203-A8A0-A5992D38FE64}"/>
              </a:ext>
            </a:extLst>
          </p:cNvPr>
          <p:cNvSpPr txBox="1"/>
          <p:nvPr/>
        </p:nvSpPr>
        <p:spPr>
          <a:xfrm>
            <a:off x="317626" y="6154634"/>
            <a:ext cx="169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AB8DC6-D5FA-4657-980E-D174AD770BCB}"/>
              </a:ext>
            </a:extLst>
          </p:cNvPr>
          <p:cNvGrpSpPr/>
          <p:nvPr/>
        </p:nvGrpSpPr>
        <p:grpSpPr>
          <a:xfrm>
            <a:off x="549373" y="1069077"/>
            <a:ext cx="10598194" cy="4903024"/>
            <a:chOff x="549373" y="1069076"/>
            <a:chExt cx="11009226" cy="5795937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2C2B0A7-4D66-4731-907C-786D40028199}"/>
                </a:ext>
              </a:extLst>
            </p:cNvPr>
            <p:cNvSpPr/>
            <p:nvPr/>
          </p:nvSpPr>
          <p:spPr bwMode="ltGray">
            <a:xfrm>
              <a:off x="7983514" y="2937824"/>
              <a:ext cx="1145584" cy="15103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Subject area OLAP Model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66DBDEC-187D-4D24-91BF-07BDACC7B35D}"/>
                </a:ext>
              </a:extLst>
            </p:cNvPr>
            <p:cNvSpPr/>
            <p:nvPr/>
          </p:nvSpPr>
          <p:spPr bwMode="ltGray">
            <a:xfrm>
              <a:off x="549373" y="1422314"/>
              <a:ext cx="1280160" cy="42467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022550F-463A-4031-905D-999EAE9B878D}"/>
                </a:ext>
              </a:extLst>
            </p:cNvPr>
            <p:cNvSpPr txBox="1"/>
            <p:nvPr/>
          </p:nvSpPr>
          <p:spPr>
            <a:xfrm>
              <a:off x="696961" y="4089221"/>
              <a:ext cx="1032894" cy="965944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SFTP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BE0E08A-4A64-4BE2-84F6-D6243FBD9CD4}"/>
                </a:ext>
              </a:extLst>
            </p:cNvPr>
            <p:cNvSpPr/>
            <p:nvPr/>
          </p:nvSpPr>
          <p:spPr bwMode="ltGray">
            <a:xfrm>
              <a:off x="9178925" y="4013968"/>
              <a:ext cx="1143000" cy="16398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AI, ML Tools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146B4E0-EB34-4F38-886E-C4AC061CC5FE}"/>
                </a:ext>
              </a:extLst>
            </p:cNvPr>
            <p:cNvSpPr/>
            <p:nvPr/>
          </p:nvSpPr>
          <p:spPr bwMode="ltGray">
            <a:xfrm>
              <a:off x="7983514" y="1545667"/>
              <a:ext cx="1143000" cy="16789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Logical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Model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 Metadata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BBF1DE6-C21A-4FA7-A47C-1C15583B30EE}"/>
                </a:ext>
              </a:extLst>
            </p:cNvPr>
            <p:cNvSpPr/>
            <p:nvPr/>
          </p:nvSpPr>
          <p:spPr bwMode="ltGray">
            <a:xfrm>
              <a:off x="10379410" y="1469791"/>
              <a:ext cx="1143187" cy="4184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Dashboards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Workbooks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Reports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BBA2DDE-24C9-43A0-A40F-8EC12223BDE1}"/>
                </a:ext>
              </a:extLst>
            </p:cNvPr>
            <p:cNvSpPr/>
            <p:nvPr/>
          </p:nvSpPr>
          <p:spPr bwMode="ltGray">
            <a:xfrm>
              <a:off x="1893397" y="1418082"/>
              <a:ext cx="1143000" cy="42357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API Calls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Self-hosted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Integration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Runtime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SFTP File Watcher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3B4413-1A6B-4724-A27C-1FDF44CB839B}"/>
                </a:ext>
              </a:extLst>
            </p:cNvPr>
            <p:cNvSpPr txBox="1"/>
            <p:nvPr/>
          </p:nvSpPr>
          <p:spPr>
            <a:xfrm>
              <a:off x="1893397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Pull or Push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1F2DE5E-6526-4451-8B00-875FB4E74596}"/>
                </a:ext>
              </a:extLst>
            </p:cNvPr>
            <p:cNvSpPr/>
            <p:nvPr/>
          </p:nvSpPr>
          <p:spPr bwMode="ltGray">
            <a:xfrm>
              <a:off x="3067274" y="1421722"/>
              <a:ext cx="1143000" cy="42321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Temporary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eorgia" pitchFamily="18" charset="0"/>
                </a:rPr>
                <a:t>Store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F61B621-DF15-47CC-9B4A-2FF8180C1730}"/>
                </a:ext>
              </a:extLst>
            </p:cNvPr>
            <p:cNvSpPr/>
            <p:nvPr/>
          </p:nvSpPr>
          <p:spPr bwMode="ltGray">
            <a:xfrm>
              <a:off x="6797294" y="1545667"/>
              <a:ext cx="1143000" cy="41045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Multi-file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Consolidation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Models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5C35A61-07E5-4DA8-AA7B-C941B6E941B7}"/>
                </a:ext>
              </a:extLst>
            </p:cNvPr>
            <p:cNvSpPr txBox="1"/>
            <p:nvPr/>
          </p:nvSpPr>
          <p:spPr>
            <a:xfrm>
              <a:off x="549373" y="1419295"/>
              <a:ext cx="128016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2009F3-5028-4074-AE9E-F26F4F3DCB4F}"/>
                </a:ext>
              </a:extLst>
            </p:cNvPr>
            <p:cNvSpPr txBox="1"/>
            <p:nvPr/>
          </p:nvSpPr>
          <p:spPr>
            <a:xfrm>
              <a:off x="306727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Raw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9E6B2C9-84E8-481E-8FAF-018FA103E06C}"/>
                </a:ext>
              </a:extLst>
            </p:cNvPr>
            <p:cNvSpPr txBox="1"/>
            <p:nvPr/>
          </p:nvSpPr>
          <p:spPr>
            <a:xfrm>
              <a:off x="679729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 &amp; Load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A11196-24EE-43E4-A05B-3ACC15D0855A}"/>
                </a:ext>
              </a:extLst>
            </p:cNvPr>
            <p:cNvSpPr txBox="1"/>
            <p:nvPr/>
          </p:nvSpPr>
          <p:spPr>
            <a:xfrm>
              <a:off x="7983514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Enterprise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CA2C6FE-E709-419D-8059-94C5D4166514}"/>
                </a:ext>
              </a:extLst>
            </p:cNvPr>
            <p:cNvSpPr txBox="1"/>
            <p:nvPr/>
          </p:nvSpPr>
          <p:spPr>
            <a:xfrm>
              <a:off x="9176179" y="3691079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Science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5B40440-0326-4DEA-A315-7B477988A756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44" y="2808692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AAD06A7-9197-49B0-9350-68023FF38B48}"/>
                </a:ext>
              </a:extLst>
            </p:cNvPr>
            <p:cNvSpPr txBox="1"/>
            <p:nvPr/>
          </p:nvSpPr>
          <p:spPr>
            <a:xfrm>
              <a:off x="778927" y="2214943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F2379CB-87C5-4A11-9E9D-8342609A8919}"/>
                </a:ext>
              </a:extLst>
            </p:cNvPr>
            <p:cNvSpPr txBox="1"/>
            <p:nvPr/>
          </p:nvSpPr>
          <p:spPr>
            <a:xfrm>
              <a:off x="791404" y="303414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6F24D6E-4A53-48A3-B688-D5393B3CB5BA}"/>
                </a:ext>
              </a:extLst>
            </p:cNvPr>
            <p:cNvSpPr txBox="1"/>
            <p:nvPr/>
          </p:nvSpPr>
          <p:spPr>
            <a:xfrm>
              <a:off x="691150" y="2044173"/>
              <a:ext cx="1032894" cy="143488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numCol="1" rtlCol="0">
              <a:noAutofit/>
            </a:bodyPr>
            <a:lstStyle/>
            <a:p>
              <a:pPr marL="0" marR="0" lvl="0" indent="-82296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Cloud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4C997B2-2081-4910-B28F-B5A116DE4CCA}"/>
                </a:ext>
              </a:extLst>
            </p:cNvPr>
            <p:cNvSpPr txBox="1"/>
            <p:nvPr/>
          </p:nvSpPr>
          <p:spPr>
            <a:xfrm>
              <a:off x="808364" y="360996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On-Prem 4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FBB11FB-F170-4057-B214-EF59DFB66EAC}"/>
                </a:ext>
              </a:extLst>
            </p:cNvPr>
            <p:cNvSpPr txBox="1"/>
            <p:nvPr/>
          </p:nvSpPr>
          <p:spPr>
            <a:xfrm>
              <a:off x="785038" y="4273434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5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E39024-4E96-41B5-8869-E848AE151575}"/>
                </a:ext>
              </a:extLst>
            </p:cNvPr>
            <p:cNvSpPr txBox="1"/>
            <p:nvPr/>
          </p:nvSpPr>
          <p:spPr>
            <a:xfrm>
              <a:off x="791403" y="2643322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2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FDD44FA-E113-4832-953C-7F3784346FDE}"/>
                </a:ext>
              </a:extLst>
            </p:cNvPr>
            <p:cNvSpPr/>
            <p:nvPr/>
          </p:nvSpPr>
          <p:spPr bwMode="ltGray">
            <a:xfrm>
              <a:off x="9178925" y="1470981"/>
              <a:ext cx="1143000" cy="21666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Dimensional model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5C46E76-3564-4919-8F38-15413B9EBD1C}"/>
                </a:ext>
              </a:extLst>
            </p:cNvPr>
            <p:cNvSpPr txBox="1"/>
            <p:nvPr/>
          </p:nvSpPr>
          <p:spPr>
            <a:xfrm>
              <a:off x="9178925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Semantic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Layer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2BA6118-72DE-4CFD-8C61-F2E59E5B1934}"/>
                </a:ext>
              </a:extLst>
            </p:cNvPr>
            <p:cNvSpPr txBox="1"/>
            <p:nvPr/>
          </p:nvSpPr>
          <p:spPr>
            <a:xfrm>
              <a:off x="10379410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Delivery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189C078-30DA-4259-8394-B2264143D97B}"/>
                </a:ext>
              </a:extLst>
            </p:cNvPr>
            <p:cNvSpPr/>
            <p:nvPr/>
          </p:nvSpPr>
          <p:spPr bwMode="ltGray">
            <a:xfrm>
              <a:off x="1899945" y="1080173"/>
              <a:ext cx="7233606" cy="283621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Logic App &amp; SQL Server Procedure event logging to Cosmos DB or Azure SQL Database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625631C-3E04-4815-A334-0FD0398F12B2}"/>
                </a:ext>
              </a:extLst>
            </p:cNvPr>
            <p:cNvSpPr txBox="1"/>
            <p:nvPr/>
          </p:nvSpPr>
          <p:spPr>
            <a:xfrm rot="16200000">
              <a:off x="2991081" y="3347031"/>
              <a:ext cx="2581725" cy="143336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 Azure Function ABS Watcher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392E2A4-020C-46FD-A50E-C6F60F0C4F4D}"/>
                </a:ext>
              </a:extLst>
            </p:cNvPr>
            <p:cNvSpPr/>
            <p:nvPr/>
          </p:nvSpPr>
          <p:spPr bwMode="ltGray">
            <a:xfrm>
              <a:off x="5600582" y="1434812"/>
              <a:ext cx="1143000" cy="42190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Permanent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dirty="0">
                <a:solidFill>
                  <a:prstClr val="black"/>
                </a:solidFill>
                <a:latin typeface="Georgia" pitchFamily="18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Current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File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 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Deltas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(Separate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New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Update, Delete)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Files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EF84E6D-408D-4E72-8863-B67A8B73D2C6}"/>
                </a:ext>
              </a:extLst>
            </p:cNvPr>
            <p:cNvSpPr txBox="1"/>
            <p:nvPr/>
          </p:nvSpPr>
          <p:spPr>
            <a:xfrm>
              <a:off x="5600582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Standardized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FA60CED-8E7B-4729-9AD8-6FB00DF538A3}"/>
                </a:ext>
              </a:extLst>
            </p:cNvPr>
            <p:cNvSpPr/>
            <p:nvPr/>
          </p:nvSpPr>
          <p:spPr bwMode="ltGray">
            <a:xfrm>
              <a:off x="4411486" y="1439136"/>
              <a:ext cx="1143000" cy="42147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Generate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Current Version File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Generate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Separate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Delta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Files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EB9D64F-FA24-4583-AE4D-689E15135EB2}"/>
                </a:ext>
              </a:extLst>
            </p:cNvPr>
            <p:cNvSpPr txBox="1"/>
            <p:nvPr/>
          </p:nvSpPr>
          <p:spPr>
            <a:xfrm>
              <a:off x="4411486" y="1415501"/>
              <a:ext cx="11430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Transform &amp; Load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949AD4E-2F26-49CE-847D-9E75AF686274}"/>
                </a:ext>
              </a:extLst>
            </p:cNvPr>
            <p:cNvSpPr/>
            <p:nvPr/>
          </p:nvSpPr>
          <p:spPr bwMode="ltGray">
            <a:xfrm>
              <a:off x="9176179" y="5698709"/>
              <a:ext cx="1142999" cy="27432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Analyze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273EADE-CF4F-4649-A43C-C416B684459A}"/>
                </a:ext>
              </a:extLst>
            </p:cNvPr>
            <p:cNvSpPr/>
            <p:nvPr/>
          </p:nvSpPr>
          <p:spPr bwMode="ltGray">
            <a:xfrm>
              <a:off x="10379020" y="5693560"/>
              <a:ext cx="1152877" cy="28891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Visualize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3EC3413-8945-4806-AF93-008DAE58F31F}"/>
                </a:ext>
              </a:extLst>
            </p:cNvPr>
            <p:cNvSpPr txBox="1"/>
            <p:nvPr/>
          </p:nvSpPr>
          <p:spPr>
            <a:xfrm>
              <a:off x="3073294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Blob Storage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ADCCB96-BCE1-443E-A756-6AAADC0141B8}"/>
                </a:ext>
              </a:extLst>
            </p:cNvPr>
            <p:cNvSpPr txBox="1"/>
            <p:nvPr/>
          </p:nvSpPr>
          <p:spPr>
            <a:xfrm>
              <a:off x="4417212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Databricks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4B0DFEA-847B-4776-A209-D7064011BAE9}"/>
                </a:ext>
              </a:extLst>
            </p:cNvPr>
            <p:cNvSpPr txBox="1"/>
            <p:nvPr/>
          </p:nvSpPr>
          <p:spPr>
            <a:xfrm>
              <a:off x="5603753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Data Lake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AFAD0AA-E161-4C2F-947F-16366BB5E058}"/>
                </a:ext>
              </a:extLst>
            </p:cNvPr>
            <p:cNvSpPr txBox="1"/>
            <p:nvPr/>
          </p:nvSpPr>
          <p:spPr>
            <a:xfrm>
              <a:off x="6798977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PolyBase t-SQL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09BDAE4-98DC-4298-9D87-9A5634E062BB}"/>
                </a:ext>
              </a:extLst>
            </p:cNvPr>
            <p:cNvSpPr txBox="1"/>
            <p:nvPr/>
          </p:nvSpPr>
          <p:spPr>
            <a:xfrm>
              <a:off x="9187863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Spark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231E762-0772-4133-BFC5-AF74D192E72B}"/>
                </a:ext>
              </a:extLst>
            </p:cNvPr>
            <p:cNvSpPr txBox="1"/>
            <p:nvPr/>
          </p:nvSpPr>
          <p:spPr>
            <a:xfrm>
              <a:off x="9159047" y="3185014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AAS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0E5CC59-1590-4DEB-831D-DA8837E970C9}"/>
                </a:ext>
              </a:extLst>
            </p:cNvPr>
            <p:cNvSpPr txBox="1"/>
            <p:nvPr/>
          </p:nvSpPr>
          <p:spPr>
            <a:xfrm>
              <a:off x="10379020" y="5301222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Power BI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63569953-FE80-4856-9738-38BFFA4A8E81}"/>
                </a:ext>
              </a:extLst>
            </p:cNvPr>
            <p:cNvCxnSpPr/>
            <p:nvPr/>
          </p:nvCxnSpPr>
          <p:spPr>
            <a:xfrm>
              <a:off x="2705922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01E74E6-FAE0-42DF-918A-DF009A97C531}"/>
                </a:ext>
              </a:extLst>
            </p:cNvPr>
            <p:cNvCxnSpPr/>
            <p:nvPr/>
          </p:nvCxnSpPr>
          <p:spPr>
            <a:xfrm>
              <a:off x="3944437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E724F325-7ACC-4947-A2F0-B8A31C365B4F}"/>
                </a:ext>
              </a:extLst>
            </p:cNvPr>
            <p:cNvCxnSpPr/>
            <p:nvPr/>
          </p:nvCxnSpPr>
          <p:spPr>
            <a:xfrm>
              <a:off x="5236366" y="2014743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4D2433E-E9F8-4B2F-A2BC-D583BFB01A22}"/>
                </a:ext>
              </a:extLst>
            </p:cNvPr>
            <p:cNvCxnSpPr/>
            <p:nvPr/>
          </p:nvCxnSpPr>
          <p:spPr>
            <a:xfrm>
              <a:off x="6413996" y="2028012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ED4CF87-0259-4ABD-89C9-0C2CB8953523}"/>
                </a:ext>
              </a:extLst>
            </p:cNvPr>
            <p:cNvCxnSpPr/>
            <p:nvPr/>
          </p:nvCxnSpPr>
          <p:spPr>
            <a:xfrm>
              <a:off x="7626336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0EC53C5-6CDA-4A0B-AEF8-85C258637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0068" y="2847627"/>
              <a:ext cx="3179" cy="533269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ED0BBAA9-07D1-4334-9749-8EF1A4C12499}"/>
                </a:ext>
              </a:extLst>
            </p:cNvPr>
            <p:cNvCxnSpPr/>
            <p:nvPr/>
          </p:nvCxnSpPr>
          <p:spPr>
            <a:xfrm>
              <a:off x="10032434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5E6A009-47F9-4E36-826A-567DECACB47C}"/>
                </a:ext>
              </a:extLst>
            </p:cNvPr>
            <p:cNvCxnSpPr/>
            <p:nvPr/>
          </p:nvCxnSpPr>
          <p:spPr>
            <a:xfrm>
              <a:off x="10032434" y="4865160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8EA91FE-BA73-4176-ADD3-B9F859C435B9}"/>
                </a:ext>
              </a:extLst>
            </p:cNvPr>
            <p:cNvSpPr txBox="1"/>
            <p:nvPr/>
          </p:nvSpPr>
          <p:spPr>
            <a:xfrm>
              <a:off x="9182234" y="3372786"/>
              <a:ext cx="1130888" cy="196773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0963CA6-F7CE-48EF-B563-DCD1C9EFA10F}"/>
                </a:ext>
              </a:extLst>
            </p:cNvPr>
            <p:cNvSpPr/>
            <p:nvPr/>
          </p:nvSpPr>
          <p:spPr bwMode="ltGray">
            <a:xfrm>
              <a:off x="7983514" y="4651516"/>
              <a:ext cx="1143000" cy="9892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+ Metadata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191CE37-ABA6-4940-9590-044A6C47AFE9}"/>
                </a:ext>
              </a:extLst>
            </p:cNvPr>
            <p:cNvSpPr txBox="1"/>
            <p:nvPr/>
          </p:nvSpPr>
          <p:spPr>
            <a:xfrm>
              <a:off x="7983514" y="4499294"/>
              <a:ext cx="1143000" cy="38386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Unstructured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20C770B-50EA-4597-9FE4-CC63FEEC737A}"/>
                </a:ext>
              </a:extLst>
            </p:cNvPr>
            <p:cNvSpPr txBox="1"/>
            <p:nvPr/>
          </p:nvSpPr>
          <p:spPr>
            <a:xfrm>
              <a:off x="8133538" y="5301222"/>
              <a:ext cx="771549" cy="16237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Cosmos DB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4181416-3950-47B6-AB52-6123B45E0548}"/>
                </a:ext>
              </a:extLst>
            </p:cNvPr>
            <p:cNvSpPr txBox="1"/>
            <p:nvPr/>
          </p:nvSpPr>
          <p:spPr>
            <a:xfrm>
              <a:off x="8744784" y="2838141"/>
              <a:ext cx="348252" cy="274950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6C0D0CD-2AC4-4DA7-AED3-18FE239D0378}"/>
                </a:ext>
              </a:extLst>
            </p:cNvPr>
            <p:cNvSpPr txBox="1"/>
            <p:nvPr/>
          </p:nvSpPr>
          <p:spPr>
            <a:xfrm>
              <a:off x="778927" y="4653687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6</a:t>
              </a:r>
            </a:p>
          </p:txBody>
        </p:sp>
        <p:sp>
          <p:nvSpPr>
            <p:cNvPr id="173" name="Footer Placeholder 3">
              <a:extLst>
                <a:ext uri="{FF2B5EF4-FFF2-40B4-BE49-F238E27FC236}">
                  <a16:creationId xmlns:a16="http://schemas.microsoft.com/office/drawing/2014/main" id="{FF0C076D-6323-4789-BE72-17F1E51734D6}"/>
                </a:ext>
              </a:extLst>
            </p:cNvPr>
            <p:cNvSpPr txBox="1">
              <a:spLocks/>
            </p:cNvSpPr>
            <p:nvPr/>
          </p:nvSpPr>
          <p:spPr>
            <a:xfrm>
              <a:off x="1165829" y="5363540"/>
              <a:ext cx="285394" cy="100053"/>
            </a:xfrm>
            <a:prstGeom prst="rect">
              <a:avLst/>
            </a:prstGeom>
          </p:spPr>
          <p:txBody>
            <a:bodyPr vert="horz" lIns="0" tIns="0" rIns="0" bIns="0" anchor="b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…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E70DDCF-2B4F-49B3-8150-186AA61DD9E6}"/>
                </a:ext>
              </a:extLst>
            </p:cNvPr>
            <p:cNvSpPr/>
            <p:nvPr/>
          </p:nvSpPr>
          <p:spPr bwMode="ltGray">
            <a:xfrm>
              <a:off x="1899945" y="5710468"/>
              <a:ext cx="7236958" cy="261633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Azure Data Factory Pipeline Ingestion “Orchestrators”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3EEBE3B-BF64-45B8-A51D-2CEB851BDF51}"/>
                </a:ext>
              </a:extLst>
            </p:cNvPr>
            <p:cNvSpPr/>
            <p:nvPr/>
          </p:nvSpPr>
          <p:spPr bwMode="ltGray">
            <a:xfrm>
              <a:off x="10398211" y="1069076"/>
              <a:ext cx="1133686" cy="274320"/>
            </a:xfrm>
            <a:prstGeom prst="rect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PBI Logs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D8F34AE-D45A-48E9-A48A-3F9BDC33623B}"/>
                </a:ext>
              </a:extLst>
            </p:cNvPr>
            <p:cNvSpPr txBox="1"/>
            <p:nvPr/>
          </p:nvSpPr>
          <p:spPr>
            <a:xfrm>
              <a:off x="7954477" y="4270190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SQL DW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8E71717-C43C-4674-A9D4-47F14945AF7F}"/>
                </a:ext>
              </a:extLst>
            </p:cNvPr>
            <p:cNvSpPr txBox="1"/>
            <p:nvPr/>
          </p:nvSpPr>
          <p:spPr>
            <a:xfrm>
              <a:off x="8017963" y="3072370"/>
              <a:ext cx="1143000" cy="18521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Azure SQL DB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C238485-AECF-4C52-AC41-649412CE290F}"/>
                </a:ext>
              </a:extLst>
            </p:cNvPr>
            <p:cNvCxnSpPr>
              <a:cxnSpLocks/>
            </p:cNvCxnSpPr>
            <p:nvPr/>
          </p:nvCxnSpPr>
          <p:spPr>
            <a:xfrm>
              <a:off x="1698640" y="373558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9CDD85A-5F49-4261-8FE2-54EAC534701B}"/>
                </a:ext>
              </a:extLst>
            </p:cNvPr>
            <p:cNvCxnSpPr>
              <a:cxnSpLocks/>
            </p:cNvCxnSpPr>
            <p:nvPr/>
          </p:nvCxnSpPr>
          <p:spPr>
            <a:xfrm>
              <a:off x="1741116" y="4836121"/>
              <a:ext cx="462243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BFE8C779-E1FB-44C8-8ACA-2D046DCA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6988" y="3902985"/>
              <a:ext cx="274320" cy="274320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AF795C1E-384E-4BEC-BF86-BABC0435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3987" y="2812945"/>
              <a:ext cx="274320" cy="274320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17DF714F-FCB1-476A-8E65-96A345AB3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5405" y="5055165"/>
              <a:ext cx="274320" cy="274320"/>
            </a:xfrm>
            <a:prstGeom prst="rect">
              <a:avLst/>
            </a:prstGeom>
          </p:spPr>
        </p:pic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342267F-DFF8-4AED-B57A-21B7B58AA557}"/>
                </a:ext>
              </a:extLst>
            </p:cNvPr>
            <p:cNvCxnSpPr>
              <a:cxnSpLocks/>
            </p:cNvCxnSpPr>
            <p:nvPr/>
          </p:nvCxnSpPr>
          <p:spPr>
            <a:xfrm>
              <a:off x="9050068" y="3538304"/>
              <a:ext cx="508700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97635813-D1C4-4C1E-A3BB-A0F31DD4CFF6}"/>
                </a:ext>
              </a:extLst>
            </p:cNvPr>
            <p:cNvCxnSpPr>
              <a:cxnSpLocks/>
            </p:cNvCxnSpPr>
            <p:nvPr/>
          </p:nvCxnSpPr>
          <p:spPr>
            <a:xfrm>
              <a:off x="8909917" y="5214305"/>
              <a:ext cx="532833" cy="6293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039641B-8C64-4983-AE4D-E297FC9BF97E}"/>
                </a:ext>
              </a:extLst>
            </p:cNvPr>
            <p:cNvCxnSpPr/>
            <p:nvPr/>
          </p:nvCxnSpPr>
          <p:spPr>
            <a:xfrm>
              <a:off x="8823647" y="2004705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833D50C-F5A8-4505-9900-AEF7A17AF882}"/>
                </a:ext>
              </a:extLst>
            </p:cNvPr>
            <p:cNvSpPr txBox="1"/>
            <p:nvPr/>
          </p:nvSpPr>
          <p:spPr>
            <a:xfrm>
              <a:off x="778927" y="5117595"/>
              <a:ext cx="838393" cy="3307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numCol="1" rtlCol="0" anchor="ctr">
              <a:noAutofit/>
            </a:bodyPr>
            <a:lstStyle/>
            <a:p>
              <a:pPr marL="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Source 7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5556EDD9-45A9-45A7-8D98-B2DFD5ACAE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8640" y="5223331"/>
              <a:ext cx="6434899" cy="18257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F850951E-4F77-4988-93FD-C206BA4BCA3D}"/>
                </a:ext>
              </a:extLst>
            </p:cNvPr>
            <p:cNvCxnSpPr/>
            <p:nvPr/>
          </p:nvCxnSpPr>
          <p:spPr>
            <a:xfrm>
              <a:off x="10032434" y="5208510"/>
              <a:ext cx="728432" cy="0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37AFF650-387B-4513-A756-A716B4901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2692" y="4950762"/>
              <a:ext cx="274320" cy="274320"/>
            </a:xfrm>
            <a:prstGeom prst="rect">
              <a:avLst/>
            </a:prstGeom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F7CBBC58-DBC3-427E-937A-8CDAF3BC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8492" y="4903575"/>
              <a:ext cx="274320" cy="274320"/>
            </a:xfrm>
            <a:prstGeom prst="rect">
              <a:avLst/>
            </a:prstGeom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DC045B5-DA61-4367-ADBD-6DDD1280F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3461" y="5711238"/>
              <a:ext cx="274320" cy="274320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9AE4F5B9-E144-4598-BB9C-34AC592B0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77484" y="5713608"/>
              <a:ext cx="274320" cy="274320"/>
            </a:xfrm>
            <a:prstGeom prst="rect">
              <a:avLst/>
            </a:prstGeom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FBD9F01-136F-4882-BF42-BD3B149B1864}"/>
                </a:ext>
              </a:extLst>
            </p:cNvPr>
            <p:cNvSpPr txBox="1"/>
            <p:nvPr/>
          </p:nvSpPr>
          <p:spPr>
            <a:xfrm>
              <a:off x="549373" y="5488315"/>
              <a:ext cx="11009226" cy="275378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1                               2                            3                4                5                             6                             7                              11                          12                            13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B4927ADE-7EBD-4EBD-B595-CC6671AC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3442" y="1086160"/>
              <a:ext cx="274320" cy="274320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2122A088-0F37-4785-87C3-7744651D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0436" y="1098835"/>
              <a:ext cx="274320" cy="2743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9B95332C-AAB4-4F26-8D23-265AE3668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17194" y="5105574"/>
              <a:ext cx="274320" cy="2743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6683EDC7-BFB2-40CB-80EC-3DFE8A04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1743" y="4945183"/>
              <a:ext cx="274320" cy="274320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0FD57A15-9629-4503-BC2C-983079FA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2200" y="4395312"/>
              <a:ext cx="274320" cy="2743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FAAB6EA9-8624-40AC-9002-3931105C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99594" y="4984428"/>
              <a:ext cx="347973" cy="34797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67F5B67-4F38-4C1B-8101-1DE046A6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52913" y="4618214"/>
              <a:ext cx="401686" cy="401686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CF82E583-7F03-4ACF-B7D2-DBFE0D3D8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83256" y="4587222"/>
              <a:ext cx="274320" cy="257908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6D35E737-B03A-4F39-A6C2-E1F425EE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55959" y="2786357"/>
              <a:ext cx="375045" cy="288828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2268D5C0-367D-41A1-B47E-15F1EE1E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00104" y="4416621"/>
              <a:ext cx="270559" cy="334639"/>
            </a:xfrm>
            <a:prstGeom prst="rect">
              <a:avLst/>
            </a:prstGeom>
          </p:spPr>
        </p:pic>
        <p:sp>
          <p:nvSpPr>
            <p:cNvPr id="204" name="Curved Right Arrow 5">
              <a:extLst>
                <a:ext uri="{FF2B5EF4-FFF2-40B4-BE49-F238E27FC236}">
                  <a16:creationId xmlns:a16="http://schemas.microsoft.com/office/drawing/2014/main" id="{EF7F392F-8E9C-464E-9DB4-5CE5673C71A3}"/>
                </a:ext>
              </a:extLst>
            </p:cNvPr>
            <p:cNvSpPr/>
            <p:nvPr/>
          </p:nvSpPr>
          <p:spPr bwMode="ltGray">
            <a:xfrm>
              <a:off x="3297614" y="4018704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5" name="Curved Right Arrow 107">
              <a:extLst>
                <a:ext uri="{FF2B5EF4-FFF2-40B4-BE49-F238E27FC236}">
                  <a16:creationId xmlns:a16="http://schemas.microsoft.com/office/drawing/2014/main" id="{DEE81612-8396-4264-B13B-174CBC18BC8F}"/>
                </a:ext>
              </a:extLst>
            </p:cNvPr>
            <p:cNvSpPr/>
            <p:nvPr/>
          </p:nvSpPr>
          <p:spPr bwMode="ltGray">
            <a:xfrm rot="10800000">
              <a:off x="3644937" y="3988572"/>
              <a:ext cx="330475" cy="718239"/>
            </a:xfrm>
            <a:prstGeom prst="curvedRightArrow">
              <a:avLst/>
            </a:prstGeom>
            <a:solidFill>
              <a:schemeClr val="tx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7D39B43-3401-407B-8E30-B7853FCE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60883" y="6017620"/>
              <a:ext cx="449188" cy="661229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33D46B3-EB7E-4BB9-AFA2-5F93F40B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084267" y="6017620"/>
              <a:ext cx="449188" cy="66122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EF2C009B-8013-471B-9C13-EB4DA22C0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614" y="6096001"/>
              <a:ext cx="467467" cy="541124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6CB9815-88F8-454B-B8F6-61E15F1B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243" y="6096001"/>
              <a:ext cx="467467" cy="541124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DEF65290-47BE-4FEB-B58B-CB96A2CF0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59000" y="6113419"/>
              <a:ext cx="643235" cy="49536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08A9D0E8-E625-44E9-9688-78AFA9F6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04196" y="6017620"/>
              <a:ext cx="347973" cy="347973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CD2D2CF-23DB-4720-883F-FC2143CE7484}"/>
                </a:ext>
              </a:extLst>
            </p:cNvPr>
            <p:cNvSpPr txBox="1"/>
            <p:nvPr/>
          </p:nvSpPr>
          <p:spPr>
            <a:xfrm>
              <a:off x="2142550" y="6618792"/>
              <a:ext cx="48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SSIS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F6954BC-DD1C-4AC4-991C-04C8D92BD907}"/>
                </a:ext>
              </a:extLst>
            </p:cNvPr>
            <p:cNvSpPr txBox="1"/>
            <p:nvPr/>
          </p:nvSpPr>
          <p:spPr>
            <a:xfrm>
              <a:off x="3193092" y="6618792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SQL DB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4D3EB89-E3A1-4CBD-AE8E-533E02CCE1E4}"/>
                </a:ext>
              </a:extLst>
            </p:cNvPr>
            <p:cNvSpPr txBox="1"/>
            <p:nvPr/>
          </p:nvSpPr>
          <p:spPr>
            <a:xfrm>
              <a:off x="7065934" y="6618792"/>
              <a:ext cx="48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SSIS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FC11E8C-CC1B-4D39-B2BF-9ABCDAEB75A4}"/>
                </a:ext>
              </a:extLst>
            </p:cNvPr>
            <p:cNvSpPr txBox="1"/>
            <p:nvPr/>
          </p:nvSpPr>
          <p:spPr>
            <a:xfrm>
              <a:off x="8210923" y="6618792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SQL DB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6AB954C-D3D1-4BF7-BC97-CD83389E9D16}"/>
                </a:ext>
              </a:extLst>
            </p:cNvPr>
            <p:cNvSpPr txBox="1"/>
            <p:nvPr/>
          </p:nvSpPr>
          <p:spPr>
            <a:xfrm>
              <a:off x="9462671" y="6618792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Tabular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E96DB0E-01E3-4BF7-9C3C-5BD51A9A5DF3}"/>
                </a:ext>
              </a:extLst>
            </p:cNvPr>
            <p:cNvSpPr txBox="1"/>
            <p:nvPr/>
          </p:nvSpPr>
          <p:spPr>
            <a:xfrm>
              <a:off x="10479503" y="6305115"/>
              <a:ext cx="78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98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016" y="3265148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itchFamily="34" charset="0"/>
                <a:ea typeface="Roboto Th" pitchFamily="2" charset="0"/>
              </a:rPr>
              <a:t>Life of a File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80478" y="1320662"/>
            <a:ext cx="5413571" cy="4770767"/>
            <a:chOff x="4419927" y="1582633"/>
            <a:chExt cx="4085832" cy="3662011"/>
          </a:xfrm>
        </p:grpSpPr>
        <p:cxnSp>
          <p:nvCxnSpPr>
            <p:cNvPr id="46" name="Straight Connector 45"/>
            <p:cNvCxnSpPr>
              <a:endCxn id="51" idx="4"/>
            </p:cNvCxnSpPr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7" y="2486331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19927" y="4177733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19927" y="5023435"/>
              <a:ext cx="221209" cy="22120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Azure Data Factory Orchestrator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1" y="2388917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Listening for new Files in Azure Logic Apps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250248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Preprocessing in Azure Blob Storage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Current &amp; Historical Files in Azure Data Lake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3660978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Calibri" pitchFamily="34" charset="0"/>
                  <a:ea typeface="Roboto Bk" pitchFamily="2" charset="0"/>
                </a:rPr>
                <a:t>Azure Data Warehouse Ingestion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100" kern="12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mtClean="0"/>
              <a:pPr algn="ctr"/>
              <a:t>9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7256" y="107618"/>
            <a:ext cx="822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alibri" pitchFamily="34" charset="0"/>
                <a:ea typeface="Roboto Th" pitchFamily="2" charset="0"/>
              </a:rPr>
              <a:t>Talking Points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1" y="6767236"/>
            <a:ext cx="12192001" cy="94443"/>
            <a:chOff x="-2" y="6777625"/>
            <a:chExt cx="12192001" cy="94443"/>
          </a:xfrm>
        </p:grpSpPr>
        <p:sp>
          <p:nvSpPr>
            <p:cNvPr id="34" name="Rectangle 3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7CC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7CC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7CC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57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</p:bldLst>
  </p:timing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7" ma:contentTypeDescription="Create a new document." ma:contentTypeScope="" ma:versionID="d68b551aaff4dd16a74094b788a640e9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e387662b484cbecb4519ba0310c84bc0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12A25-1942-4886-8FC2-D6404FAA8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48935-1BC0-4849-80C3-D2D9528FAA40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ac2cf9c6-a5cc-43ca-99ef-a3ab066b4ae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4F2F38-F1F8-4D1A-944C-9D3256529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1901</Words>
  <Application>Microsoft Office PowerPoint</Application>
  <PresentationFormat>Widescreen</PresentationFormat>
  <Paragraphs>882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Nova</vt:lpstr>
      <vt:lpstr>AvantGarde Bk BT Book</vt:lpstr>
      <vt:lpstr>AvantGarde Bk BT Demi</vt:lpstr>
      <vt:lpstr>Calibri</vt:lpstr>
      <vt:lpstr>Calibri Light</vt:lpstr>
      <vt:lpstr>Franklin Gothic Medium</vt:lpstr>
      <vt:lpstr>Georgia</vt:lpstr>
      <vt:lpstr>Lato</vt:lpstr>
      <vt:lpstr>Verdana</vt:lpstr>
      <vt:lpstr>Pragmatic Works</vt:lpstr>
      <vt:lpstr> Event Driven ELT</vt:lpstr>
      <vt:lpstr>About Me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Tools</vt:lpstr>
      <vt:lpstr>Cloud Tools (continued)</vt:lpstr>
      <vt:lpstr>Cloud Tools (continued)</vt:lpstr>
      <vt:lpstr>Development Tools</vt:lpstr>
      <vt:lpstr>Demo</vt:lpstr>
      <vt:lpstr>PowerPoint Presentation</vt:lpstr>
      <vt:lpstr>Additional Resources</vt:lpstr>
      <vt:lpstr>app</vt:lpstr>
      <vt:lpstr>65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Mincey</dc:creator>
  <cp:lastModifiedBy>Karen Robito</cp:lastModifiedBy>
  <cp:revision>53</cp:revision>
  <cp:lastPrinted>2019-01-11T19:40:18Z</cp:lastPrinted>
  <dcterms:created xsi:type="dcterms:W3CDTF">2019-01-10T16:41:43Z</dcterms:created>
  <dcterms:modified xsi:type="dcterms:W3CDTF">2019-06-28T21:11:33Z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