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xml" ContentType="application/vnd.openxmlformats-officedocument.presentationml.tags+xml"/>
  <Override PartName="/ppt/notesSlides/notesSlide47.xml" ContentType="application/vnd.openxmlformats-officedocument.presentationml.notesSlide+xml"/>
  <Override PartName="/ppt/tags/tag4.xml" ContentType="application/vnd.openxmlformats-officedocument.presentationml.tags+xml"/>
  <Override PartName="/ppt/notesSlides/notesSlide48.xml" ContentType="application/vnd.openxmlformats-officedocument.presentationml.notesSlide+xml"/>
  <Override PartName="/ppt/tags/tag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6.xml" ContentType="application/vnd.openxmlformats-officedocument.presentationml.tags+xml"/>
  <Override PartName="/ppt/notesSlides/notesSlide52.xml" ContentType="application/vnd.openxmlformats-officedocument.presentationml.notesSlide+xml"/>
  <Override PartName="/ppt/tags/tag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75" r:id="rId4"/>
    <p:sldMasterId id="2147484495" r:id="rId5"/>
    <p:sldMasterId id="2147484513" r:id="rId6"/>
    <p:sldMasterId id="2147484532" r:id="rId7"/>
  </p:sldMasterIdLst>
  <p:notesMasterIdLst>
    <p:notesMasterId r:id="rId90"/>
  </p:notesMasterIdLst>
  <p:handoutMasterIdLst>
    <p:handoutMasterId r:id="rId91"/>
  </p:handoutMasterIdLst>
  <p:sldIdLst>
    <p:sldId id="1548" r:id="rId8"/>
    <p:sldId id="1549" r:id="rId9"/>
    <p:sldId id="1550" r:id="rId10"/>
    <p:sldId id="1552" r:id="rId11"/>
    <p:sldId id="1553" r:id="rId12"/>
    <p:sldId id="1568" r:id="rId13"/>
    <p:sldId id="1569" r:id="rId14"/>
    <p:sldId id="1570" r:id="rId15"/>
    <p:sldId id="1571" r:id="rId16"/>
    <p:sldId id="1572" r:id="rId17"/>
    <p:sldId id="1573" r:id="rId18"/>
    <p:sldId id="1574" r:id="rId19"/>
    <p:sldId id="1557" r:id="rId20"/>
    <p:sldId id="1664" r:id="rId21"/>
    <p:sldId id="1559" r:id="rId22"/>
    <p:sldId id="1560" r:id="rId23"/>
    <p:sldId id="1561" r:id="rId24"/>
    <p:sldId id="1562" r:id="rId25"/>
    <p:sldId id="1563" r:id="rId26"/>
    <p:sldId id="1564" r:id="rId27"/>
    <p:sldId id="1565" r:id="rId28"/>
    <p:sldId id="276" r:id="rId29"/>
    <p:sldId id="482" r:id="rId30"/>
    <p:sldId id="483" r:id="rId31"/>
    <p:sldId id="484" r:id="rId32"/>
    <p:sldId id="504" r:id="rId33"/>
    <p:sldId id="505" r:id="rId34"/>
    <p:sldId id="379" r:id="rId35"/>
    <p:sldId id="486" r:id="rId36"/>
    <p:sldId id="450" r:id="rId37"/>
    <p:sldId id="451" r:id="rId38"/>
    <p:sldId id="491" r:id="rId39"/>
    <p:sldId id="448" r:id="rId40"/>
    <p:sldId id="501" r:id="rId41"/>
    <p:sldId id="430" r:id="rId42"/>
    <p:sldId id="468" r:id="rId43"/>
    <p:sldId id="442" r:id="rId44"/>
    <p:sldId id="499" r:id="rId45"/>
    <p:sldId id="503" r:id="rId46"/>
    <p:sldId id="1578" r:id="rId47"/>
    <p:sldId id="1579" r:id="rId48"/>
    <p:sldId id="1580" r:id="rId49"/>
    <p:sldId id="1581" r:id="rId50"/>
    <p:sldId id="1582" r:id="rId51"/>
    <p:sldId id="1583" r:id="rId52"/>
    <p:sldId id="1584" r:id="rId53"/>
    <p:sldId id="1665" r:id="rId54"/>
    <p:sldId id="1586" r:id="rId55"/>
    <p:sldId id="1666" r:id="rId56"/>
    <p:sldId id="1588" r:id="rId57"/>
    <p:sldId id="1589" r:id="rId58"/>
    <p:sldId id="1590" r:id="rId59"/>
    <p:sldId id="1591" r:id="rId60"/>
    <p:sldId id="1592" r:id="rId61"/>
    <p:sldId id="1649" r:id="rId62"/>
    <p:sldId id="1656" r:id="rId63"/>
    <p:sldId id="1628" r:id="rId64"/>
    <p:sldId id="1629" r:id="rId65"/>
    <p:sldId id="1630" r:id="rId66"/>
    <p:sldId id="1640" r:id="rId67"/>
    <p:sldId id="1643" r:id="rId68"/>
    <p:sldId id="1647" r:id="rId69"/>
    <p:sldId id="1594" r:id="rId70"/>
    <p:sldId id="1595" r:id="rId71"/>
    <p:sldId id="1596" r:id="rId72"/>
    <p:sldId id="1658" r:id="rId73"/>
    <p:sldId id="1661" r:id="rId74"/>
    <p:sldId id="1662" r:id="rId75"/>
    <p:sldId id="1597" r:id="rId76"/>
    <p:sldId id="1598" r:id="rId77"/>
    <p:sldId id="1599" r:id="rId78"/>
    <p:sldId id="1600" r:id="rId79"/>
    <p:sldId id="1601" r:id="rId80"/>
    <p:sldId id="1602" r:id="rId81"/>
    <p:sldId id="1603" r:id="rId82"/>
    <p:sldId id="1667" r:id="rId83"/>
    <p:sldId id="1668" r:id="rId84"/>
    <p:sldId id="1670" r:id="rId85"/>
    <p:sldId id="1671" r:id="rId86"/>
    <p:sldId id="1655" r:id="rId87"/>
    <p:sldId id="1660" r:id="rId88"/>
    <p:sldId id="1663" r:id="rId8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1C8FB21-FF75-44A0-8090-B2FB240B014B}">
          <p14:sldIdLst>
            <p14:sldId id="1548"/>
            <p14:sldId id="1549"/>
            <p14:sldId id="1550"/>
            <p14:sldId id="1552"/>
            <p14:sldId id="1553"/>
          </p14:sldIdLst>
        </p14:section>
        <p14:section name="Azure AD &amp; Windows Server AD" id="{28DB37EB-7C8A-4C5A-9CF3-4201EA3D6CC8}">
          <p14:sldIdLst>
            <p14:sldId id="1568"/>
            <p14:sldId id="1569"/>
            <p14:sldId id="1570"/>
            <p14:sldId id="1571"/>
            <p14:sldId id="1572"/>
            <p14:sldId id="1573"/>
            <p14:sldId id="1574"/>
          </p14:sldIdLst>
        </p14:section>
        <p14:section name="Security" id="{E9234941-25B6-4F45-B345-C36776EED0D6}">
          <p14:sldIdLst>
            <p14:sldId id="1557"/>
            <p14:sldId id="1664"/>
            <p14:sldId id="1559"/>
            <p14:sldId id="1560"/>
            <p14:sldId id="1561"/>
            <p14:sldId id="1562"/>
            <p14:sldId id="1563"/>
            <p14:sldId id="1564"/>
            <p14:sldId id="1565"/>
          </p14:sldIdLst>
        </p14:section>
        <p14:section name="Data and AI" id="{8FC66288-E5E4-3241-B0E4-F95ABD44FDB2}">
          <p14:sldIdLst>
            <p14:sldId id="276"/>
            <p14:sldId id="482"/>
            <p14:sldId id="483"/>
            <p14:sldId id="484"/>
            <p14:sldId id="504"/>
            <p14:sldId id="505"/>
            <p14:sldId id="379"/>
            <p14:sldId id="486"/>
            <p14:sldId id="450"/>
            <p14:sldId id="451"/>
            <p14:sldId id="491"/>
            <p14:sldId id="448"/>
            <p14:sldId id="501"/>
            <p14:sldId id="430"/>
            <p14:sldId id="468"/>
            <p14:sldId id="442"/>
            <p14:sldId id="499"/>
            <p14:sldId id="503"/>
          </p14:sldIdLst>
        </p14:section>
        <p14:section name="Cloud Strategy" id="{28E6C457-2306-407D-B3CE-B4B7306C4ED0}">
          <p14:sldIdLst>
            <p14:sldId id="1578"/>
            <p14:sldId id="1579"/>
            <p14:sldId id="1580"/>
            <p14:sldId id="1581"/>
            <p14:sldId id="1582"/>
            <p14:sldId id="1583"/>
          </p14:sldIdLst>
        </p14:section>
        <p14:section name="ASR" id="{D2B05473-6C2F-48D4-835D-9575F062FD02}">
          <p14:sldIdLst>
            <p14:sldId id="1584"/>
            <p14:sldId id="1665"/>
            <p14:sldId id="1586"/>
            <p14:sldId id="1666"/>
            <p14:sldId id="1588"/>
            <p14:sldId id="1589"/>
            <p14:sldId id="1590"/>
            <p14:sldId id="1591"/>
            <p14:sldId id="1592"/>
          </p14:sldIdLst>
        </p14:section>
        <p14:section name="Azure Stack" id="{3E8D4980-6C83-4A4E-857A-516BA384FCAC}">
          <p14:sldIdLst>
            <p14:sldId id="1649"/>
            <p14:sldId id="1656"/>
            <p14:sldId id="1628"/>
            <p14:sldId id="1629"/>
            <p14:sldId id="1630"/>
            <p14:sldId id="1640"/>
            <p14:sldId id="1643"/>
            <p14:sldId id="1647"/>
          </p14:sldIdLst>
        </p14:section>
        <p14:section name="Honolulu" id="{BA8CDA8F-4626-437A-B270-11EC813A1D49}">
          <p14:sldIdLst>
            <p14:sldId id="1594"/>
            <p14:sldId id="1595"/>
            <p14:sldId id="1596"/>
            <p14:sldId id="1658"/>
            <p14:sldId id="1661"/>
            <p14:sldId id="1662"/>
            <p14:sldId id="1597"/>
            <p14:sldId id="1598"/>
            <p14:sldId id="1599"/>
            <p14:sldId id="1600"/>
            <p14:sldId id="1601"/>
            <p14:sldId id="1602"/>
            <p14:sldId id="1603"/>
            <p14:sldId id="1667"/>
            <p14:sldId id="1668"/>
            <p14:sldId id="1670"/>
            <p14:sldId id="1671"/>
          </p14:sldIdLst>
        </p14:section>
        <p14:section name="Closing" id="{C25A7D62-488D-4F02-8ECB-26798A920063}">
          <p14:sldIdLst>
            <p14:sldId id="1655"/>
            <p14:sldId id="1660"/>
            <p14:sldId id="166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8D7"/>
    <a:srgbClr val="000000"/>
    <a:srgbClr val="FF8C00"/>
    <a:srgbClr val="D83B01"/>
    <a:srgbClr val="FFB900"/>
    <a:srgbClr val="107C10"/>
    <a:srgbClr val="353535"/>
    <a:srgbClr val="FF505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78729" autoAdjust="0"/>
  </p:normalViewPr>
  <p:slideViewPr>
    <p:cSldViewPr snapToGrid="0">
      <p:cViewPr varScale="1">
        <p:scale>
          <a:sx n="85" d="100"/>
          <a:sy n="85" d="100"/>
        </p:scale>
        <p:origin x="1410"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666"/>
    </p:cViewPr>
  </p:sorterViewPr>
  <p:notesViewPr>
    <p:cSldViewPr snapToGrid="0" showGuides="1">
      <p:cViewPr varScale="1">
        <p:scale>
          <a:sx n="60" d="100"/>
          <a:sy n="60" d="100"/>
        </p:scale>
        <p:origin x="3187" y="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CF9-4E47-BEF1-4597F208549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CF9-4E47-BEF1-4597F2085498}"/>
              </c:ext>
            </c:extLst>
          </c:dPt>
          <c:cat>
            <c:numRef>
              <c:f>Sheet1!$A$2:$A$3</c:f>
              <c:numCache>
                <c:formatCode>General</c:formatCode>
                <c:ptCount val="2"/>
              </c:numCache>
            </c:numRef>
          </c:cat>
          <c:val>
            <c:numRef>
              <c:f>Sheet1!$B$2:$B$3</c:f>
              <c:numCache>
                <c:formatCode>General</c:formatCode>
                <c:ptCount val="2"/>
                <c:pt idx="0">
                  <c:v>0.8</c:v>
                </c:pt>
                <c:pt idx="1">
                  <c:v>0.2</c:v>
                </c:pt>
              </c:numCache>
            </c:numRef>
          </c:val>
          <c:extLst>
            <c:ext xmlns:c16="http://schemas.microsoft.com/office/drawing/2014/chart" uri="{C3380CC4-5D6E-409C-BE32-E72D297353CC}">
              <c16:uniqueId val="{00000000-4C12-4DFE-896A-06682730691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0B7-44C8-974D-F496AB4D55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0B7-44C8-974D-F496AB4D555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1BE-45C4-9E71-E4E672F3BBA1}"/>
              </c:ext>
            </c:extLst>
          </c:dPt>
          <c:cat>
            <c:numRef>
              <c:f>Sheet1!$A$2:$A$4</c:f>
              <c:numCache>
                <c:formatCode>General</c:formatCode>
                <c:ptCount val="3"/>
              </c:numCache>
            </c:numRef>
          </c:cat>
          <c:val>
            <c:numRef>
              <c:f>Sheet1!$B$2:$B$4</c:f>
              <c:numCache>
                <c:formatCode>General</c:formatCode>
                <c:ptCount val="3"/>
                <c:pt idx="0">
                  <c:v>0.57999999999999996</c:v>
                </c:pt>
                <c:pt idx="1">
                  <c:v>0.42</c:v>
                </c:pt>
              </c:numCache>
            </c:numRef>
          </c:val>
          <c:extLst>
            <c:ext xmlns:c16="http://schemas.microsoft.com/office/drawing/2014/chart" uri="{C3380CC4-5D6E-409C-BE32-E72D297353CC}">
              <c16:uniqueId val="{00000004-80B7-44C8-974D-F496AB4D555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F2-4C76-95CE-91E60AE006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F2-4C76-95CE-91E60AE006F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748-4B8A-A0EE-A86C8B3BA0E3}"/>
              </c:ext>
            </c:extLst>
          </c:dPt>
          <c:cat>
            <c:numRef>
              <c:f>Sheet1!$A$2:$A$4</c:f>
              <c:numCache>
                <c:formatCode>General</c:formatCode>
                <c:ptCount val="3"/>
              </c:numCache>
            </c:numRef>
          </c:cat>
          <c:val>
            <c:numRef>
              <c:f>Sheet1!$B$2:$B$4</c:f>
              <c:numCache>
                <c:formatCode>General</c:formatCode>
                <c:ptCount val="3"/>
                <c:pt idx="0">
                  <c:v>0.87</c:v>
                </c:pt>
                <c:pt idx="1">
                  <c:v>0.13</c:v>
                </c:pt>
              </c:numCache>
            </c:numRef>
          </c:val>
          <c:extLst>
            <c:ext xmlns:c16="http://schemas.microsoft.com/office/drawing/2014/chart" uri="{C3380CC4-5D6E-409C-BE32-E72D297353CC}">
              <c16:uniqueId val="{00000004-4EF2-4C76-95CE-91E60AE006F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27676944270985598"/>
          <c:y val="6.9409389197375104E-2"/>
          <c:w val="0.65969385040175499"/>
          <c:h val="0.68950850004173503"/>
        </c:manualLayout>
      </c:layout>
      <c:barChart>
        <c:barDir val="col"/>
        <c:grouping val="clustered"/>
        <c:varyColors val="0"/>
        <c:ser>
          <c:idx val="0"/>
          <c:order val="0"/>
          <c:tx>
            <c:strRef>
              <c:f>Sheet1!$B$1</c:f>
              <c:strCache>
                <c:ptCount val="1"/>
                <c:pt idx="0">
                  <c:v>SQL Server</c:v>
                </c:pt>
              </c:strCache>
            </c:strRef>
          </c:tx>
          <c:spPr>
            <a:solidFill>
              <a:schemeClr val="accent1"/>
            </a:solidFill>
            <a:ln>
              <a:noFill/>
            </a:ln>
            <a:effectLst/>
          </c:spPr>
          <c:invertIfNegative val="0"/>
          <c:dPt>
            <c:idx val="0"/>
            <c:invertIfNegative val="0"/>
            <c:bubble3D val="0"/>
            <c:spPr>
              <a:solidFill>
                <a:srgbClr val="0178D7"/>
              </a:solidFill>
              <a:ln>
                <a:noFill/>
              </a:ln>
              <a:effectLst/>
            </c:spPr>
            <c:extLst>
              <c:ext xmlns:c16="http://schemas.microsoft.com/office/drawing/2014/chart" uri="{C3380CC4-5D6E-409C-BE32-E72D297353CC}">
                <c16:uniqueId val="{00000001-9EFD-4D7C-8B1D-379395958C18}"/>
              </c:ext>
            </c:extLst>
          </c:dPt>
          <c:dPt>
            <c:idx val="1"/>
            <c:invertIfNegative val="0"/>
            <c:bubble3D val="0"/>
            <c:spPr>
              <a:solidFill>
                <a:srgbClr val="505050"/>
              </a:solidFill>
              <a:ln>
                <a:noFill/>
              </a:ln>
              <a:effectLst/>
            </c:spPr>
            <c:extLst>
              <c:ext xmlns:c16="http://schemas.microsoft.com/office/drawing/2014/chart" uri="{C3380CC4-5D6E-409C-BE32-E72D297353CC}">
                <c16:uniqueId val="{00000003-9EFD-4D7C-8B1D-379395958C18}"/>
              </c:ext>
            </c:extLst>
          </c:dPt>
          <c:dPt>
            <c:idx val="2"/>
            <c:invertIfNegative val="0"/>
            <c:bubble3D val="0"/>
            <c:spPr>
              <a:solidFill>
                <a:srgbClr val="505050"/>
              </a:solidFill>
              <a:ln>
                <a:noFill/>
              </a:ln>
              <a:effectLst/>
            </c:spPr>
            <c:extLst>
              <c:ext xmlns:c16="http://schemas.microsoft.com/office/drawing/2014/chart" uri="{C3380CC4-5D6E-409C-BE32-E72D297353CC}">
                <c16:uniqueId val="{00000005-9EFD-4D7C-8B1D-379395958C18}"/>
              </c:ext>
            </c:extLst>
          </c:dPt>
          <c:dPt>
            <c:idx val="3"/>
            <c:invertIfNegative val="0"/>
            <c:bubble3D val="0"/>
            <c:spPr>
              <a:solidFill>
                <a:srgbClr val="505050"/>
              </a:solidFill>
              <a:ln>
                <a:noFill/>
              </a:ln>
              <a:effectLst/>
            </c:spPr>
            <c:extLst>
              <c:ext xmlns:c16="http://schemas.microsoft.com/office/drawing/2014/chart" uri="{C3380CC4-5D6E-409C-BE32-E72D297353CC}">
                <c16:uniqueId val="{00000007-9EFD-4D7C-8B1D-379395958C18}"/>
              </c:ext>
            </c:extLst>
          </c:dPt>
          <c:dPt>
            <c:idx val="4"/>
            <c:invertIfNegative val="0"/>
            <c:bubble3D val="0"/>
            <c:spPr>
              <a:solidFill>
                <a:srgbClr val="505050"/>
              </a:solidFill>
              <a:ln>
                <a:noFill/>
              </a:ln>
              <a:effectLst/>
            </c:spPr>
            <c:extLst>
              <c:ext xmlns:c16="http://schemas.microsoft.com/office/drawing/2014/chart" uri="{C3380CC4-5D6E-409C-BE32-E72D297353CC}">
                <c16:uniqueId val="{00000009-9EFD-4D7C-8B1D-379395958C18}"/>
              </c:ext>
            </c:extLst>
          </c:dPt>
          <c:dPt>
            <c:idx val="5"/>
            <c:invertIfNegative val="0"/>
            <c:bubble3D val="0"/>
            <c:spPr>
              <a:solidFill>
                <a:srgbClr val="505050"/>
              </a:solidFill>
              <a:ln>
                <a:noFill/>
              </a:ln>
              <a:effectLst/>
            </c:spPr>
            <c:extLst>
              <c:ext xmlns:c16="http://schemas.microsoft.com/office/drawing/2014/chart" uri="{C3380CC4-5D6E-409C-BE32-E72D297353CC}">
                <c16:uniqueId val="{0000000B-9EFD-4D7C-8B1D-379395958C18}"/>
              </c:ext>
            </c:extLst>
          </c:dPt>
          <c:cat>
            <c:strRef>
              <c:f>Sheet1!$A$2:$A$7</c:f>
              <c:strCache>
                <c:ptCount val="6"/>
                <c:pt idx="0">
                  <c:v>SQL Server</c:v>
                </c:pt>
                <c:pt idx="1">
                  <c:v>MySQL</c:v>
                </c:pt>
                <c:pt idx="2">
                  <c:v>Oracle</c:v>
                </c:pt>
                <c:pt idx="3">
                  <c:v>IBM DB2</c:v>
                </c:pt>
                <c:pt idx="4">
                  <c:v>PostgreSQL</c:v>
                </c:pt>
                <c:pt idx="5">
                  <c:v>SAP HANA</c:v>
                </c:pt>
              </c:strCache>
            </c:strRef>
          </c:cat>
          <c:val>
            <c:numRef>
              <c:f>Sheet1!$B$2:$B$7</c:f>
              <c:numCache>
                <c:formatCode>General</c:formatCode>
                <c:ptCount val="6"/>
                <c:pt idx="0">
                  <c:v>16</c:v>
                </c:pt>
                <c:pt idx="1">
                  <c:v>393</c:v>
                </c:pt>
                <c:pt idx="2">
                  <c:v>200</c:v>
                </c:pt>
                <c:pt idx="3">
                  <c:v>61</c:v>
                </c:pt>
                <c:pt idx="4">
                  <c:v>43</c:v>
                </c:pt>
                <c:pt idx="5">
                  <c:v>29</c:v>
                </c:pt>
              </c:numCache>
            </c:numRef>
          </c:val>
          <c:extLst>
            <c:ext xmlns:c16="http://schemas.microsoft.com/office/drawing/2014/chart" uri="{C3380CC4-5D6E-409C-BE32-E72D297353CC}">
              <c16:uniqueId val="{0000000C-9EFD-4D7C-8B1D-379395958C18}"/>
            </c:ext>
          </c:extLst>
        </c:ser>
        <c:dLbls>
          <c:showLegendKey val="0"/>
          <c:showVal val="0"/>
          <c:showCatName val="0"/>
          <c:showSerName val="0"/>
          <c:showPercent val="0"/>
          <c:showBubbleSize val="0"/>
        </c:dLbls>
        <c:gapWidth val="219"/>
        <c:overlap val="-27"/>
        <c:axId val="175018096"/>
        <c:axId val="187806432"/>
      </c:barChart>
      <c:catAx>
        <c:axId val="175018096"/>
        <c:scaling>
          <c:orientation val="minMax"/>
        </c:scaling>
        <c:delete val="0"/>
        <c:axPos val="b"/>
        <c:numFmt formatCode="General" sourceLinked="1"/>
        <c:majorTickMark val="none"/>
        <c:minorTickMark val="none"/>
        <c:tickLblPos val="nextTo"/>
        <c:spPr>
          <a:noFill/>
          <a:ln w="9525" cap="flat" cmpd="sng" algn="ctr">
            <a:solidFill>
              <a:srgbClr val="BED8FF"/>
            </a:solidFill>
            <a:round/>
          </a:ln>
          <a:effectLst/>
        </c:spPr>
        <c:txPr>
          <a:bodyPr rot="-60000000" spcFirstLastPara="1" vertOverflow="ellipsis" vert="horz" wrap="square" anchor="ctr" anchorCtr="1"/>
          <a:lstStyle/>
          <a:p>
            <a:pPr>
              <a:defRPr sz="600" b="0" i="0" u="none" strike="noStrike" kern="1200" baseline="0">
                <a:solidFill>
                  <a:schemeClr val="bg1"/>
                </a:solidFill>
                <a:latin typeface="+mn-lt"/>
                <a:ea typeface="+mn-ea"/>
                <a:cs typeface="+mn-cs"/>
              </a:defRPr>
            </a:pPr>
            <a:endParaRPr lang="en-US"/>
          </a:p>
        </c:txPr>
        <c:crossAx val="187806432"/>
        <c:crosses val="autoZero"/>
        <c:auto val="1"/>
        <c:lblAlgn val="ctr"/>
        <c:lblOffset val="100"/>
        <c:noMultiLvlLbl val="0"/>
      </c:catAx>
      <c:valAx>
        <c:axId val="187806432"/>
        <c:scaling>
          <c:orientation val="minMax"/>
          <c:max val="200"/>
        </c:scaling>
        <c:delete val="0"/>
        <c:axPos val="l"/>
        <c:majorGridlines>
          <c:spPr>
            <a:ln w="9525" cap="flat" cmpd="sng" algn="ctr">
              <a:solidFill>
                <a:srgbClr val="BED8FF"/>
              </a:solidFill>
              <a:round/>
            </a:ln>
            <a:effectLst/>
          </c:spPr>
        </c:majorGridlines>
        <c:title>
          <c:tx>
            <c:rich>
              <a:bodyPr rot="-5400000" spcFirstLastPara="1" vertOverflow="ellipsis" vert="horz" wrap="square" anchor="ctr" anchorCtr="1"/>
              <a:lstStyle/>
              <a:p>
                <a:pPr>
                  <a:defRPr sz="700" b="0" i="0" u="none" strike="noStrike" kern="1200" baseline="0">
                    <a:solidFill>
                      <a:srgbClr val="0178D7"/>
                    </a:solidFill>
                    <a:latin typeface="+mn-lt"/>
                    <a:ea typeface="+mn-ea"/>
                    <a:cs typeface="+mn-cs"/>
                  </a:defRPr>
                </a:pPr>
                <a:r>
                  <a:rPr lang="en-US" sz="800" b="1" i="0" baseline="0" dirty="0">
                    <a:solidFill>
                      <a:srgbClr val="0178D7"/>
                    </a:solidFill>
                    <a:effectLst/>
                  </a:rPr>
                  <a:t>Vulnerabilities (2010-2016)</a:t>
                </a:r>
                <a:endParaRPr lang="en-US" sz="800" dirty="0">
                  <a:solidFill>
                    <a:srgbClr val="0178D7"/>
                  </a:solidFill>
                  <a:effectLst/>
                </a:endParaRPr>
              </a:p>
            </c:rich>
          </c:tx>
          <c:layout>
            <c:manualLayout>
              <c:xMode val="edge"/>
              <c:yMode val="edge"/>
              <c:x val="5.2223597260824699E-2"/>
              <c:y val="0.16392243637210099"/>
            </c:manualLayout>
          </c:layout>
          <c:overlay val="0"/>
          <c:spPr>
            <a:noFill/>
            <a:ln>
              <a:noFill/>
            </a:ln>
            <a:effectLst/>
          </c:spPr>
          <c:txPr>
            <a:bodyPr rot="-5400000" spcFirstLastPara="1" vertOverflow="ellipsis" vert="horz" wrap="square" anchor="ctr" anchorCtr="1"/>
            <a:lstStyle/>
            <a:p>
              <a:pPr>
                <a:defRPr sz="700" b="0" i="0" u="none" strike="noStrike" kern="1200" baseline="0">
                  <a:solidFill>
                    <a:srgbClr val="0178D7"/>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en-US"/>
          </a:p>
        </c:txPr>
        <c:crossAx val="175018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D82C12-235A-47E2-BED8-7907ABEAEFE2}" type="doc">
      <dgm:prSet loTypeId="urn:microsoft.com/office/officeart/2005/8/layout/cycle1" loCatId="cycle" qsTypeId="urn:microsoft.com/office/officeart/2005/8/quickstyle/simple1" qsCatId="simple" csTypeId="urn:microsoft.com/office/officeart/2005/8/colors/accent4_2" csCatId="accent4" phldr="1"/>
      <dgm:spPr/>
      <dgm:t>
        <a:bodyPr/>
        <a:lstStyle/>
        <a:p>
          <a:endParaRPr lang="en-US"/>
        </a:p>
      </dgm:t>
    </dgm:pt>
    <dgm:pt modelId="{3C1BF72C-7D1B-4E2F-9307-E7894E16D0DA}">
      <dgm:prSet phldrT="[Text]"/>
      <dgm:spPr/>
      <dgm:t>
        <a:bodyPr/>
        <a:lstStyle/>
        <a:p>
          <a:r>
            <a:rPr lang="en-US"/>
            <a:t> </a:t>
          </a:r>
        </a:p>
      </dgm:t>
    </dgm:pt>
    <dgm:pt modelId="{064B1D79-7846-4113-ADC5-A2ECCD41E3E2}" type="parTrans" cxnId="{2B5C135A-2F21-4132-A590-B26A90E0BAE1}">
      <dgm:prSet/>
      <dgm:spPr/>
      <dgm:t>
        <a:bodyPr/>
        <a:lstStyle/>
        <a:p>
          <a:endParaRPr lang="en-US"/>
        </a:p>
      </dgm:t>
    </dgm:pt>
    <dgm:pt modelId="{66836612-7F5D-4D58-A07B-3F13D4D54894}" type="sibTrans" cxnId="{2B5C135A-2F21-4132-A590-B26A90E0BAE1}">
      <dgm:prSet/>
      <dgm:spPr>
        <a:solidFill>
          <a:schemeClr val="tx2"/>
        </a:solidFill>
        <a:ln>
          <a:noFill/>
        </a:ln>
      </dgm:spPr>
      <dgm:t>
        <a:bodyPr/>
        <a:lstStyle/>
        <a:p>
          <a:endParaRPr lang="en-US"/>
        </a:p>
      </dgm:t>
    </dgm:pt>
    <dgm:pt modelId="{67B3D6DB-9016-42AB-98E1-EFA24AAA9F8D}">
      <dgm:prSet phldrT="[Text]"/>
      <dgm:spPr/>
      <dgm:t>
        <a:bodyPr/>
        <a:lstStyle/>
        <a:p>
          <a:r>
            <a:rPr lang="en-US"/>
            <a:t> </a:t>
          </a:r>
        </a:p>
      </dgm:t>
    </dgm:pt>
    <dgm:pt modelId="{3198EAC4-604D-40EB-8E03-C6E9253B9185}" type="parTrans" cxnId="{462945E8-33A1-48A9-9F9D-C06A3B584A29}">
      <dgm:prSet/>
      <dgm:spPr/>
      <dgm:t>
        <a:bodyPr/>
        <a:lstStyle/>
        <a:p>
          <a:endParaRPr lang="en-US"/>
        </a:p>
      </dgm:t>
    </dgm:pt>
    <dgm:pt modelId="{F6599F1D-B27F-4DC4-916C-265E07E0EEAC}" type="sibTrans" cxnId="{462945E8-33A1-48A9-9F9D-C06A3B584A29}">
      <dgm:prSet/>
      <dgm:spPr>
        <a:solidFill>
          <a:schemeClr val="tx2"/>
        </a:solidFill>
        <a:ln>
          <a:noFill/>
        </a:ln>
      </dgm:spPr>
      <dgm:t>
        <a:bodyPr/>
        <a:lstStyle/>
        <a:p>
          <a:endParaRPr lang="en-US"/>
        </a:p>
      </dgm:t>
    </dgm:pt>
    <dgm:pt modelId="{534360C7-93D3-4590-9DAB-B9AA04102D67}" type="pres">
      <dgm:prSet presAssocID="{96D82C12-235A-47E2-BED8-7907ABEAEFE2}" presName="cycle" presStyleCnt="0">
        <dgm:presLayoutVars>
          <dgm:dir/>
          <dgm:resizeHandles val="exact"/>
        </dgm:presLayoutVars>
      </dgm:prSet>
      <dgm:spPr/>
    </dgm:pt>
    <dgm:pt modelId="{B78BEB84-AEED-4A19-92AF-8DCC11B001FD}" type="pres">
      <dgm:prSet presAssocID="{3C1BF72C-7D1B-4E2F-9307-E7894E16D0DA}" presName="dummy" presStyleCnt="0"/>
      <dgm:spPr/>
    </dgm:pt>
    <dgm:pt modelId="{51FC6D3C-E20A-486D-BA65-0D39FD041964}" type="pres">
      <dgm:prSet presAssocID="{3C1BF72C-7D1B-4E2F-9307-E7894E16D0DA}" presName="node" presStyleLbl="revTx" presStyleIdx="0" presStyleCnt="2">
        <dgm:presLayoutVars>
          <dgm:bulletEnabled val="1"/>
        </dgm:presLayoutVars>
      </dgm:prSet>
      <dgm:spPr/>
    </dgm:pt>
    <dgm:pt modelId="{3810764E-DC64-4567-99CA-A02ABBF95A87}" type="pres">
      <dgm:prSet presAssocID="{66836612-7F5D-4D58-A07B-3F13D4D54894}" presName="sibTrans" presStyleLbl="node1" presStyleIdx="0" presStyleCnt="2"/>
      <dgm:spPr/>
    </dgm:pt>
    <dgm:pt modelId="{D1080B05-CEFC-4C53-84BB-0B80F23A7453}" type="pres">
      <dgm:prSet presAssocID="{67B3D6DB-9016-42AB-98E1-EFA24AAA9F8D}" presName="dummy" presStyleCnt="0"/>
      <dgm:spPr/>
    </dgm:pt>
    <dgm:pt modelId="{1713C2D4-345D-452F-9AFC-626C60A9AA48}" type="pres">
      <dgm:prSet presAssocID="{67B3D6DB-9016-42AB-98E1-EFA24AAA9F8D}" presName="node" presStyleLbl="revTx" presStyleIdx="1" presStyleCnt="2">
        <dgm:presLayoutVars>
          <dgm:bulletEnabled val="1"/>
        </dgm:presLayoutVars>
      </dgm:prSet>
      <dgm:spPr/>
    </dgm:pt>
    <dgm:pt modelId="{F60D9592-48E3-49E1-BF81-CFFD38BBB265}" type="pres">
      <dgm:prSet presAssocID="{F6599F1D-B27F-4DC4-916C-265E07E0EEAC}" presName="sibTrans" presStyleLbl="node1" presStyleIdx="1" presStyleCnt="2"/>
      <dgm:spPr/>
    </dgm:pt>
  </dgm:ptLst>
  <dgm:cxnLst>
    <dgm:cxn modelId="{1D99250C-422C-47CC-BCA6-8C9BCED0857B}" type="presOf" srcId="{3C1BF72C-7D1B-4E2F-9307-E7894E16D0DA}" destId="{51FC6D3C-E20A-486D-BA65-0D39FD041964}" srcOrd="0" destOrd="0" presId="urn:microsoft.com/office/officeart/2005/8/layout/cycle1"/>
    <dgm:cxn modelId="{F956A560-7ACE-4EDB-B7F6-2A4E9BCA6458}" type="presOf" srcId="{F6599F1D-B27F-4DC4-916C-265E07E0EEAC}" destId="{F60D9592-48E3-49E1-BF81-CFFD38BBB265}" srcOrd="0" destOrd="0" presId="urn:microsoft.com/office/officeart/2005/8/layout/cycle1"/>
    <dgm:cxn modelId="{424C0846-B887-4809-96DA-8984BCD1E46C}" type="presOf" srcId="{96D82C12-235A-47E2-BED8-7907ABEAEFE2}" destId="{534360C7-93D3-4590-9DAB-B9AA04102D67}" srcOrd="0" destOrd="0" presId="urn:microsoft.com/office/officeart/2005/8/layout/cycle1"/>
    <dgm:cxn modelId="{2B5C135A-2F21-4132-A590-B26A90E0BAE1}" srcId="{96D82C12-235A-47E2-BED8-7907ABEAEFE2}" destId="{3C1BF72C-7D1B-4E2F-9307-E7894E16D0DA}" srcOrd="0" destOrd="0" parTransId="{064B1D79-7846-4113-ADC5-A2ECCD41E3E2}" sibTransId="{66836612-7F5D-4D58-A07B-3F13D4D54894}"/>
    <dgm:cxn modelId="{09FFB47A-D0C0-4573-A4E6-C9E2196104E7}" type="presOf" srcId="{66836612-7F5D-4D58-A07B-3F13D4D54894}" destId="{3810764E-DC64-4567-99CA-A02ABBF95A87}" srcOrd="0" destOrd="0" presId="urn:microsoft.com/office/officeart/2005/8/layout/cycle1"/>
    <dgm:cxn modelId="{4848547D-AD60-444C-A14E-384EB53CEB10}" type="presOf" srcId="{67B3D6DB-9016-42AB-98E1-EFA24AAA9F8D}" destId="{1713C2D4-345D-452F-9AFC-626C60A9AA48}" srcOrd="0" destOrd="0" presId="urn:microsoft.com/office/officeart/2005/8/layout/cycle1"/>
    <dgm:cxn modelId="{462945E8-33A1-48A9-9F9D-C06A3B584A29}" srcId="{96D82C12-235A-47E2-BED8-7907ABEAEFE2}" destId="{67B3D6DB-9016-42AB-98E1-EFA24AAA9F8D}" srcOrd="1" destOrd="0" parTransId="{3198EAC4-604D-40EB-8E03-C6E9253B9185}" sibTransId="{F6599F1D-B27F-4DC4-916C-265E07E0EEAC}"/>
    <dgm:cxn modelId="{5288DF61-BFEF-4E6B-81A1-CE8C84A662F3}" type="presParOf" srcId="{534360C7-93D3-4590-9DAB-B9AA04102D67}" destId="{B78BEB84-AEED-4A19-92AF-8DCC11B001FD}" srcOrd="0" destOrd="0" presId="urn:microsoft.com/office/officeart/2005/8/layout/cycle1"/>
    <dgm:cxn modelId="{7DF14A69-8A34-495A-BD97-00654DDF6600}" type="presParOf" srcId="{534360C7-93D3-4590-9DAB-B9AA04102D67}" destId="{51FC6D3C-E20A-486D-BA65-0D39FD041964}" srcOrd="1" destOrd="0" presId="urn:microsoft.com/office/officeart/2005/8/layout/cycle1"/>
    <dgm:cxn modelId="{D668CDFA-E375-4513-BEAC-61049347F7EC}" type="presParOf" srcId="{534360C7-93D3-4590-9DAB-B9AA04102D67}" destId="{3810764E-DC64-4567-99CA-A02ABBF95A87}" srcOrd="2" destOrd="0" presId="urn:microsoft.com/office/officeart/2005/8/layout/cycle1"/>
    <dgm:cxn modelId="{84ECDCB8-0AA2-4283-B94E-5F23772325F5}" type="presParOf" srcId="{534360C7-93D3-4590-9DAB-B9AA04102D67}" destId="{D1080B05-CEFC-4C53-84BB-0B80F23A7453}" srcOrd="3" destOrd="0" presId="urn:microsoft.com/office/officeart/2005/8/layout/cycle1"/>
    <dgm:cxn modelId="{0DE41F64-7826-48BA-B85D-67D556614C87}" type="presParOf" srcId="{534360C7-93D3-4590-9DAB-B9AA04102D67}" destId="{1713C2D4-345D-452F-9AFC-626C60A9AA48}" srcOrd="4" destOrd="0" presId="urn:microsoft.com/office/officeart/2005/8/layout/cycle1"/>
    <dgm:cxn modelId="{0A422F42-CA1E-40D2-A069-BDA466058040}" type="presParOf" srcId="{534360C7-93D3-4590-9DAB-B9AA04102D67}" destId="{F60D9592-48E3-49E1-BF81-CFFD38BBB265}" srcOrd="5" destOrd="0" presId="urn:microsoft.com/office/officeart/2005/8/layout/cycle1"/>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C6D3C-E20A-486D-BA65-0D39FD041964}">
      <dsp:nvSpPr>
        <dsp:cNvPr id="0" name=""/>
        <dsp:cNvSpPr/>
      </dsp:nvSpPr>
      <dsp:spPr>
        <a:xfrm>
          <a:off x="2446881" y="738350"/>
          <a:ext cx="1399196" cy="1399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2446881" y="738350"/>
        <a:ext cx="1399196" cy="1399196"/>
      </dsp:txXfrm>
    </dsp:sp>
    <dsp:sp modelId="{3810764E-DC64-4567-99CA-A02ABBF95A87}">
      <dsp:nvSpPr>
        <dsp:cNvPr id="0" name=""/>
        <dsp:cNvSpPr/>
      </dsp:nvSpPr>
      <dsp:spPr>
        <a:xfrm>
          <a:off x="565709" y="-226"/>
          <a:ext cx="2876350" cy="2876350"/>
        </a:xfrm>
        <a:prstGeom prst="circularArrow">
          <a:avLst>
            <a:gd name="adj1" fmla="val 9486"/>
            <a:gd name="adj2" fmla="val 685224"/>
            <a:gd name="adj3" fmla="val 7849464"/>
            <a:gd name="adj4" fmla="val 2265312"/>
            <a:gd name="adj5" fmla="val 11067"/>
          </a:avLst>
        </a:prstGeom>
        <a:solidFill>
          <a:schemeClr val="tx2"/>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13C2D4-345D-452F-9AFC-626C60A9AA48}">
      <dsp:nvSpPr>
        <dsp:cNvPr id="0" name=""/>
        <dsp:cNvSpPr/>
      </dsp:nvSpPr>
      <dsp:spPr>
        <a:xfrm>
          <a:off x="161691" y="738350"/>
          <a:ext cx="1399196" cy="1399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161691" y="738350"/>
        <a:ext cx="1399196" cy="1399196"/>
      </dsp:txXfrm>
    </dsp:sp>
    <dsp:sp modelId="{F60D9592-48E3-49E1-BF81-CFFD38BBB265}">
      <dsp:nvSpPr>
        <dsp:cNvPr id="0" name=""/>
        <dsp:cNvSpPr/>
      </dsp:nvSpPr>
      <dsp:spPr>
        <a:xfrm>
          <a:off x="565709" y="-226"/>
          <a:ext cx="2876350" cy="2876350"/>
        </a:xfrm>
        <a:prstGeom prst="circularArrow">
          <a:avLst>
            <a:gd name="adj1" fmla="val 9486"/>
            <a:gd name="adj2" fmla="val 685224"/>
            <a:gd name="adj3" fmla="val 18649464"/>
            <a:gd name="adj4" fmla="val 13065312"/>
            <a:gd name="adj5" fmla="val 11067"/>
          </a:avLst>
        </a:prstGeom>
        <a:solidFill>
          <a:schemeClr val="tx2"/>
        </a:solid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0.28589</cdr:x>
      <cdr:y>0.32889</cdr:y>
    </cdr:from>
    <cdr:to>
      <cdr:x>0.71411</cdr:x>
      <cdr:y>0.67111</cdr:y>
    </cdr:to>
    <cdr:sp macro="" textlink="">
      <cdr:nvSpPr>
        <cdr:cNvPr id="2" name="TextBox 1">
          <a:extLst xmlns:a="http://schemas.openxmlformats.org/drawingml/2006/main">
            <a:ext uri="{FF2B5EF4-FFF2-40B4-BE49-F238E27FC236}">
              <a16:creationId xmlns:a16="http://schemas.microsoft.com/office/drawing/2014/main" id="{DCE1E9CD-273C-4B4B-9CA8-C6A05D8BE13E}"/>
            </a:ext>
          </a:extLst>
        </cdr:cNvPr>
        <cdr:cNvSpPr txBox="1"/>
      </cdr:nvSpPr>
      <cdr:spPr>
        <a:xfrm xmlns:a="http://schemas.openxmlformats.org/drawingml/2006/main">
          <a:off x="1020512" y="869606"/>
          <a:ext cx="1528549" cy="904863"/>
        </a:xfrm>
        <a:prstGeom xmlns:a="http://schemas.openxmlformats.org/drawingml/2006/main" prst="rect">
          <a:avLst/>
        </a:prstGeom>
        <a:noFill xmlns:a="http://schemas.openxmlformats.org/drawingml/2006/main"/>
      </cdr:spPr>
      <cdr:txBody>
        <a:bodyPr xmlns:a="http://schemas.openxmlformats.org/drawingml/2006/main" vertOverflow="clip" wrap="square" lIns="182880" tIns="146304" rIns="182880" bIns="146304" rtlCol="0">
          <a:spAutoFit/>
        </a:bodyPr>
        <a:lstStyle xmlns:a="http://schemas.openxmlformats.org/drawingml/2006/main"/>
        <a:p xmlns:a="http://schemas.openxmlformats.org/drawingml/2006/main">
          <a:pPr algn="ctr">
            <a:lnSpc>
              <a:spcPct val="90000"/>
            </a:lnSpc>
            <a:spcAft>
              <a:spcPts val="600"/>
            </a:spcAft>
          </a:pPr>
          <a:r>
            <a:rPr lang="en-US" sz="4400" dirty="0">
              <a:gradFill>
                <a:gsLst>
                  <a:gs pos="2917">
                    <a:schemeClr val="tx1"/>
                  </a:gs>
                  <a:gs pos="30000">
                    <a:schemeClr val="tx1"/>
                  </a:gs>
                </a:gsLst>
                <a:lin ang="5400000" scaled="0"/>
              </a:gradFill>
            </a:rPr>
            <a:t>80%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D0CB2F-F0BF-435A-A27A-2EC15087F634}" type="datetime8">
              <a:rPr lang="en-US" smtClean="0">
                <a:latin typeface="Segoe UI" pitchFamily="34" charset="0"/>
              </a:rPr>
              <a:t>5/1/2018 10:51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18B56EA-E28F-4F92-9F16-7A6F2501B303}" type="datetime8">
              <a:rPr lang="en-US" smtClean="0"/>
              <a:t>5/1/2018 10:50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313C66B-7AF5-40BA-8933-D16874FF94C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6319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Build 2012</a:t>
            </a:r>
          </a:p>
        </p:txBody>
      </p:sp>
      <p:sp>
        <p:nvSpPr>
          <p:cNvPr id="6" name="Date Placeholder 5"/>
          <p:cNvSpPr>
            <a:spLocks noGrp="1"/>
          </p:cNvSpPr>
          <p:nvPr>
            <p:ph type="dt" idx="12"/>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A577F15-4695-43CD-83B0-974BBDDCBE58}" type="datetime1">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5/1/2018</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06A13908-3E2A-4F5E-9CB5-34B0C04CC3E0}"/>
              </a:ext>
            </a:extLst>
          </p:cNvPr>
          <p:cNvSpPr>
            <a:spLocks noGrp="1"/>
          </p:cNvSpPr>
          <p:nvPr>
            <p:ph type="body" idx="1"/>
          </p:nvPr>
        </p:nvSpPr>
        <p:spPr/>
        <p:txBody>
          <a:bodyPr/>
          <a:lstStyle/>
          <a:p>
            <a:pPr marL="171450" indent="-171450">
              <a:buFont typeface="Arial" panose="020B0604020202020204" pitchFamily="34" charset="0"/>
              <a:buChar char="•"/>
            </a:pPr>
            <a:r>
              <a:rPr lang="en-US" dirty="0"/>
              <a:t>You’ve got On-</a:t>
            </a:r>
            <a:r>
              <a:rPr lang="en-US" dirty="0" err="1"/>
              <a:t>Prem</a:t>
            </a:r>
            <a:endParaRPr lang="en-US" dirty="0"/>
          </a:p>
          <a:p>
            <a:pPr marL="171450" indent="-171450">
              <a:buFont typeface="Arial" panose="020B0604020202020204" pitchFamily="34" charset="0"/>
              <a:buChar char="•"/>
            </a:pPr>
            <a:r>
              <a:rPr lang="en-US" dirty="0"/>
              <a:t>You’ve got Cloud Resources</a:t>
            </a:r>
          </a:p>
          <a:p>
            <a:pPr marL="388712" lvl="1" indent="-171450">
              <a:buFont typeface="Arial" panose="020B0604020202020204" pitchFamily="34" charset="0"/>
              <a:buChar char="•"/>
            </a:pPr>
            <a:r>
              <a:rPr lang="en-US" dirty="0"/>
              <a:t>Services you need – no one wants to take them away</a:t>
            </a:r>
          </a:p>
          <a:p>
            <a:pPr marL="171450" indent="-171450">
              <a:buFont typeface="Arial" panose="020B0604020202020204" pitchFamily="34" charset="0"/>
              <a:buChar char="•"/>
            </a:pPr>
            <a:r>
              <a:rPr lang="en-US" dirty="0"/>
              <a:t>Azure AD in the Middle gives a single consistent way to use all resources</a:t>
            </a:r>
          </a:p>
          <a:p>
            <a:pPr marL="171450" indent="-171450">
              <a:buFont typeface="Arial" panose="020B0604020202020204" pitchFamily="34" charset="0"/>
              <a:buChar char="•"/>
            </a:pPr>
            <a:r>
              <a:rPr lang="en-US" dirty="0"/>
              <a:t>And when that person leaves the company, and you disable 1 azure ad account, all services are disabled</a:t>
            </a:r>
          </a:p>
          <a:p>
            <a:endParaRPr lang="en-US" dirty="0"/>
          </a:p>
        </p:txBody>
      </p:sp>
    </p:spTree>
    <p:extLst>
      <p:ext uri="{BB962C8B-B14F-4D97-AF65-F5344CB8AC3E}">
        <p14:creationId xmlns:p14="http://schemas.microsoft.com/office/powerpoint/2010/main" val="4188094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rPr>
              <a:t>Windows Server Management Marketing</a:t>
            </a: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C6A8F85-A389-41D7-9CC0-F9A6E92BFD62}" type="datetime1">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5/1/2018</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D6DD767B-4D52-49BC-B872-FDAF75EAE73E}"/>
              </a:ext>
            </a:extLst>
          </p:cNvPr>
          <p:cNvSpPr>
            <a:spLocks noGrp="1"/>
          </p:cNvSpPr>
          <p:nvPr>
            <p:ph type="body" idx="1"/>
          </p:nvPr>
        </p:nvSpPr>
        <p:spPr/>
        <p:txBody>
          <a:bodyPr/>
          <a:lstStyle/>
          <a:p>
            <a:r>
              <a:rPr lang="en-US" dirty="0"/>
              <a:t>With Azure AD</a:t>
            </a:r>
          </a:p>
          <a:p>
            <a:pPr marL="171450" indent="-171450">
              <a:buFont typeface="Arial" panose="020B0604020202020204" pitchFamily="34" charset="0"/>
              <a:buChar char="•"/>
            </a:pPr>
            <a:r>
              <a:rPr lang="en-US" dirty="0"/>
              <a:t>On </a:t>
            </a:r>
            <a:r>
              <a:rPr lang="en-US" dirty="0" err="1"/>
              <a:t>Prem</a:t>
            </a:r>
            <a:r>
              <a:rPr lang="en-US" dirty="0"/>
              <a:t> – AD, </a:t>
            </a:r>
            <a:r>
              <a:rPr lang="en-US" dirty="0" err="1"/>
              <a:t>etc</a:t>
            </a:r>
            <a:endParaRPr lang="en-US" dirty="0"/>
          </a:p>
          <a:p>
            <a:pPr marL="171450" indent="-171450">
              <a:buFont typeface="Arial" panose="020B0604020202020204" pitchFamily="34" charset="0"/>
              <a:buChar char="•"/>
            </a:pPr>
            <a:r>
              <a:rPr lang="en-US" dirty="0"/>
              <a:t>SaaS Apps</a:t>
            </a:r>
          </a:p>
          <a:p>
            <a:pPr marL="171450" indent="-171450">
              <a:buFont typeface="Arial" panose="020B0604020202020204" pitchFamily="34" charset="0"/>
              <a:buChar char="•"/>
            </a:pPr>
            <a:r>
              <a:rPr lang="en-US" dirty="0"/>
              <a:t>Web Apps</a:t>
            </a:r>
          </a:p>
          <a:p>
            <a:pPr marL="171450" indent="-171450">
              <a:buFont typeface="Arial" panose="020B0604020202020204" pitchFamily="34" charset="0"/>
              <a:buChar char="•"/>
            </a:pPr>
            <a:r>
              <a:rPr lang="en-US" dirty="0"/>
              <a:t>Custom in-house apps</a:t>
            </a:r>
          </a:p>
        </p:txBody>
      </p:sp>
    </p:spTree>
    <p:extLst>
      <p:ext uri="{BB962C8B-B14F-4D97-AF65-F5344CB8AC3E}">
        <p14:creationId xmlns:p14="http://schemas.microsoft.com/office/powerpoint/2010/main" val="2807239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Easier migration to Azure because you’re already getting synchronized </a:t>
            </a:r>
          </a:p>
          <a:p>
            <a:endParaRPr lang="en-US" dirty="0"/>
          </a:p>
        </p:txBody>
      </p:sp>
      <p:sp>
        <p:nvSpPr>
          <p:cNvPr id="4" name="Footer Placeholder 3"/>
          <p:cNvSpPr>
            <a:spLocks noGrp="1"/>
          </p:cNvSpPr>
          <p:nvPr>
            <p:ph type="ftr" sz="quarter" idx="10"/>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5/1/2018</a:t>
            </a:fld>
            <a:endParaRPr kumimoji="0" lang="en-US" sz="12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8546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rPr>
              <a:t>PRISM FY16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5/1/2018 10:50 AM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83C6BA55-1232-4ABC-BB27-731AEA47DA87}"/>
              </a:ext>
            </a:extLst>
          </p:cNvPr>
          <p:cNvSpPr>
            <a:spLocks noGrp="1"/>
          </p:cNvSpPr>
          <p:nvPr>
            <p:ph type="body" idx="1"/>
          </p:nvPr>
        </p:nvSpPr>
        <p:spPr/>
        <p:txBody>
          <a:bodyPr/>
          <a:lstStyle/>
          <a:p>
            <a:r>
              <a:rPr lang="en-US" dirty="0"/>
              <a:t>Let’s start with security</a:t>
            </a:r>
          </a:p>
        </p:txBody>
      </p:sp>
    </p:spTree>
    <p:extLst>
      <p:ext uri="{BB962C8B-B14F-4D97-AF65-F5344CB8AC3E}">
        <p14:creationId xmlns:p14="http://schemas.microsoft.com/office/powerpoint/2010/main" val="84677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E5255-EE34-4A9A-AAAF-4B6F88600A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282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Just by Deploying Server 2016, I’ve made my environment more secure</a:t>
            </a:r>
          </a:p>
          <a:p>
            <a:pPr marL="171450" indent="-171450">
              <a:buFont typeface="Arial" panose="020B0604020202020204" pitchFamily="34" charset="0"/>
              <a:buChar char="•"/>
            </a:pPr>
            <a:r>
              <a:rPr lang="en-US" dirty="0"/>
              <a:t>Shielded VMs</a:t>
            </a:r>
          </a:p>
          <a:p>
            <a:pPr marL="388712" lvl="1" indent="-171450">
              <a:buFont typeface="Arial" panose="020B0604020202020204" pitchFamily="34" charset="0"/>
              <a:buChar char="•"/>
            </a:pPr>
            <a:r>
              <a:rPr lang="en-US" dirty="0"/>
              <a:t>Hyper-V Only</a:t>
            </a:r>
          </a:p>
          <a:p>
            <a:pPr marL="388712" lvl="1" indent="-171450">
              <a:buFont typeface="Arial" panose="020B0604020202020204" pitchFamily="34" charset="0"/>
              <a:buChar char="•"/>
            </a:pPr>
            <a:r>
              <a:rPr lang="en-US" dirty="0"/>
              <a:t>“Guarded Fabric” blocks access</a:t>
            </a:r>
          </a:p>
          <a:p>
            <a:pPr marL="388712" lvl="1" indent="-171450">
              <a:buFont typeface="Arial" panose="020B0604020202020204" pitchFamily="34" charset="0"/>
              <a:buChar char="•"/>
            </a:pPr>
            <a:r>
              <a:rPr lang="en-US" dirty="0"/>
              <a:t>VHD Encrypted </a:t>
            </a:r>
            <a:r>
              <a:rPr lang="en-US"/>
              <a:t>- Virtual </a:t>
            </a:r>
            <a:r>
              <a:rPr lang="en-US" dirty="0"/>
              <a:t>Black Box</a:t>
            </a:r>
          </a:p>
          <a:p>
            <a:pPr marL="388712" lvl="1" indent="-171450">
              <a:buFont typeface="Arial" panose="020B0604020202020204" pitchFamily="34" charset="0"/>
              <a:buChar char="•"/>
            </a:pPr>
            <a:r>
              <a:rPr lang="en-US" dirty="0"/>
              <a:t>Now supports Windows, soon to Support Linux</a:t>
            </a:r>
          </a:p>
          <a:p>
            <a:pPr marL="171450" lvl="0" indent="-171450">
              <a:buFont typeface="Arial" panose="020B0604020202020204" pitchFamily="34" charset="0"/>
              <a:buChar char="•"/>
            </a:pPr>
            <a:r>
              <a:rPr lang="en-US" dirty="0"/>
              <a:t>Just a few of the enhancements for the OS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2135080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a:solidFill>
                  <a:srgbClr val="FFFFFF">
                    <a:lumMod val="65000"/>
                  </a:srgbClr>
                </a:solidFill>
              </a:rPr>
              <a:t>But, by coupling Server 2016 with Azure</a:t>
            </a:r>
          </a:p>
          <a:p>
            <a:pPr marL="171450" indent="-171450">
              <a:buFont typeface="Arial" panose="020B0604020202020204" pitchFamily="34" charset="0"/>
              <a:buChar char="•"/>
            </a:pPr>
            <a:r>
              <a:rPr lang="en-US" sz="1000" dirty="0">
                <a:solidFill>
                  <a:srgbClr val="FFFFFF">
                    <a:lumMod val="65000"/>
                  </a:srgbClr>
                </a:solidFill>
              </a:rPr>
              <a:t>Sure, can be done on </a:t>
            </a:r>
            <a:r>
              <a:rPr lang="en-US" sz="1000" dirty="0" err="1">
                <a:solidFill>
                  <a:srgbClr val="FFFFFF">
                    <a:lumMod val="65000"/>
                  </a:srgbClr>
                </a:solidFill>
              </a:rPr>
              <a:t>prem</a:t>
            </a:r>
            <a:r>
              <a:rPr lang="en-US" sz="1000" dirty="0">
                <a:solidFill>
                  <a:srgbClr val="FFFFFF">
                    <a:lumMod val="65000"/>
                  </a:srgbClr>
                </a:solidFill>
              </a:rPr>
              <a:t>, it’s not easy, but you can do it</a:t>
            </a:r>
          </a:p>
          <a:p>
            <a:pPr marL="388712" lvl="1" indent="-171450">
              <a:buFont typeface="Arial" panose="020B0604020202020204" pitchFamily="34" charset="0"/>
              <a:buChar char="•"/>
            </a:pPr>
            <a:r>
              <a:rPr lang="en-US" sz="1000" dirty="0">
                <a:solidFill>
                  <a:srgbClr val="FFFFFF">
                    <a:lumMod val="65000"/>
                  </a:srgbClr>
                </a:solidFill>
              </a:rPr>
              <a:t>Spend weeks and months Configure environment</a:t>
            </a:r>
          </a:p>
          <a:p>
            <a:pPr marL="388712" lvl="1" indent="-171450">
              <a:buFont typeface="Arial" panose="020B0604020202020204" pitchFamily="34" charset="0"/>
              <a:buChar char="•"/>
            </a:pPr>
            <a:r>
              <a:rPr lang="en-US" sz="1000" dirty="0">
                <a:solidFill>
                  <a:srgbClr val="FFFFFF">
                    <a:lumMod val="65000"/>
                  </a:srgbClr>
                </a:solidFill>
              </a:rPr>
              <a:t>Create Policies</a:t>
            </a:r>
          </a:p>
          <a:p>
            <a:pPr marL="388712" lvl="1" indent="-171450">
              <a:buFont typeface="Arial" panose="020B0604020202020204" pitchFamily="34" charset="0"/>
              <a:buChar char="•"/>
            </a:pPr>
            <a:r>
              <a:rPr lang="en-US" sz="1000" dirty="0">
                <a:solidFill>
                  <a:srgbClr val="FFFFFF">
                    <a:lumMod val="65000"/>
                  </a:srgbClr>
                </a:solidFill>
              </a:rPr>
              <a:t>Create Best Practices</a:t>
            </a:r>
          </a:p>
          <a:p>
            <a:pPr marL="0" indent="0">
              <a:buFont typeface="Arial" panose="020B0604020202020204" pitchFamily="34" charset="0"/>
              <a:buNone/>
            </a:pPr>
            <a:r>
              <a:rPr lang="en-US" sz="1000" dirty="0">
                <a:solidFill>
                  <a:srgbClr val="FFFFFF">
                    <a:lumMod val="65000"/>
                  </a:srgbClr>
                </a:solidFill>
              </a:rPr>
              <a:t>Or Microsoft’s team of </a:t>
            </a:r>
            <a:r>
              <a:rPr lang="en-US" sz="1000" dirty="0" err="1">
                <a:solidFill>
                  <a:srgbClr val="FFFFFF">
                    <a:lumMod val="65000"/>
                  </a:srgbClr>
                </a:solidFill>
              </a:rPr>
              <a:t>expers</a:t>
            </a:r>
            <a:endParaRPr lang="en-US" sz="1000" dirty="0">
              <a:solidFill>
                <a:srgbClr val="FFFFFF">
                  <a:lumMod val="65000"/>
                </a:srgbClr>
              </a:solidFill>
            </a:endParaRPr>
          </a:p>
          <a:p>
            <a:pPr marL="171450" indent="-171450">
              <a:buFont typeface="Arial" panose="020B0604020202020204" pitchFamily="34" charset="0"/>
              <a:buChar char="•"/>
            </a:pPr>
            <a:r>
              <a:rPr lang="en-US" sz="1000" dirty="0">
                <a:solidFill>
                  <a:srgbClr val="FFFFFF">
                    <a:lumMod val="65000"/>
                  </a:srgbClr>
                </a:solidFill>
              </a:rPr>
              <a:t>Based on Internal MS Best Practices and ML</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1128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this:</a:t>
            </a:r>
          </a:p>
          <a:p>
            <a:r>
              <a:rPr lang="en-US" dirty="0"/>
              <a:t>Upon user request for RDP, based on RBAC, security center provides access for 3 hours with Auto Privilege and De-privilege</a:t>
            </a:r>
          </a:p>
          <a:p>
            <a:r>
              <a:rPr lang="en-US" dirty="0"/>
              <a:t>You should not need to stay logged in as admin</a:t>
            </a:r>
          </a:p>
          <a:p>
            <a:r>
              <a:rPr lang="en-US" dirty="0"/>
              <a:t>Already baked in to Azure and Server 2016</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54023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good example</a:t>
            </a:r>
          </a:p>
          <a:p>
            <a:r>
              <a:rPr lang="en-US" dirty="0"/>
              <a:t>Prioritized recommendations</a:t>
            </a:r>
          </a:p>
          <a:p>
            <a:r>
              <a:rPr lang="en-US" dirty="0"/>
              <a:t>Here’s a quick list of all the workloads running</a:t>
            </a:r>
          </a:p>
          <a:p>
            <a:r>
              <a:rPr lang="en-US" dirty="0"/>
              <a:t>How many of you can do this without having to run another tool that took weeks/months to install?</a:t>
            </a:r>
          </a:p>
          <a:p>
            <a:r>
              <a:rPr lang="en-US" dirty="0"/>
              <a:t>Helping you secure the workloads with an on/off switch!</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57493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FFFFFF">
                    <a:lumMod val="65000"/>
                  </a:srgbClr>
                </a:solidFill>
              </a:rPr>
              <a:t>We love the tools we have already, so Azure provides that!</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22332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Date Placeholder 4"/>
          <p:cNvSpPr>
            <a:spLocks noGrp="1"/>
          </p:cNvSpPr>
          <p:nvPr>
            <p:ph type="dt"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Tech Ready 15</a:t>
            </a:r>
          </a:p>
        </p:txBody>
      </p:sp>
      <p:sp>
        <p:nvSpPr>
          <p:cNvPr id="3" name="Notes Placeholder 2">
            <a:extLst>
              <a:ext uri="{FF2B5EF4-FFF2-40B4-BE49-F238E27FC236}">
                <a16:creationId xmlns:a16="http://schemas.microsoft.com/office/drawing/2014/main" id="{8FFE0C55-5C14-4BFE-B5AA-4754FB1B4435}"/>
              </a:ext>
            </a:extLst>
          </p:cNvPr>
          <p:cNvSpPr>
            <a:spLocks noGrp="1"/>
          </p:cNvSpPr>
          <p:nvPr>
            <p:ph type="body" idx="1"/>
          </p:nvPr>
        </p:nvSpPr>
        <p:spPr/>
        <p:txBody>
          <a:bodyPr/>
          <a:lstStyle/>
          <a:p>
            <a:r>
              <a:rPr lang="en-US" dirty="0"/>
              <a:t>The objective of this session is to answer this one question…</a:t>
            </a:r>
          </a:p>
        </p:txBody>
      </p:sp>
    </p:spTree>
    <p:extLst>
      <p:ext uri="{BB962C8B-B14F-4D97-AF65-F5344CB8AC3E}">
        <p14:creationId xmlns:p14="http://schemas.microsoft.com/office/powerpoint/2010/main" val="178740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Marketplace is rich with 3</a:t>
            </a:r>
            <a:r>
              <a:rPr lang="en-US" baseline="30000" dirty="0"/>
              <a:t>rd</a:t>
            </a:r>
            <a:r>
              <a:rPr lang="en-US" dirty="0"/>
              <a:t> party solutions</a:t>
            </a:r>
          </a:p>
          <a:p>
            <a:r>
              <a:rPr lang="en-US" dirty="0"/>
              <a:t>Adding a web application firewall</a:t>
            </a:r>
          </a:p>
          <a:p>
            <a:r>
              <a:rPr lang="en-US" dirty="0"/>
              <a:t>Who do you want it from?</a:t>
            </a:r>
          </a:p>
          <a:p>
            <a:r>
              <a:rPr lang="en-US" dirty="0"/>
              <a:t>And I don’t have to build a new appliance</a:t>
            </a:r>
          </a:p>
          <a:p>
            <a:r>
              <a:rPr lang="en-US" dirty="0"/>
              <a:t>Select my deployment model and click create</a:t>
            </a:r>
          </a:p>
          <a:p>
            <a:r>
              <a:rPr lang="en-US" dirty="0"/>
              <a:t>Use existing licenses and configurations</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84927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integration across platform</a:t>
            </a:r>
          </a:p>
          <a:p>
            <a:r>
              <a:rPr lang="en-US" dirty="0"/>
              <a:t>Integration in the security center to help you manage and monitor your environment</a:t>
            </a:r>
          </a:p>
          <a:p>
            <a:endParaRPr lang="en-US" dirty="0"/>
          </a:p>
          <a:p>
            <a:r>
              <a:rPr lang="en-US" dirty="0"/>
              <a:t>Microsoft is making a major commitment to integration with 3</a:t>
            </a:r>
            <a:r>
              <a:rPr lang="en-US" baseline="30000" dirty="0"/>
              <a:t>rd</a:t>
            </a:r>
            <a:r>
              <a:rPr lang="en-US" dirty="0"/>
              <a:t> party tools for ease of transition and true Hybrid approach</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58015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07525D1A-9CA5-4E94-B922-48D4C7E4CB4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203470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07525D1A-9CA5-4E94-B922-48D4C7E4CB4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907974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07525D1A-9CA5-4E94-B922-48D4C7E4CB4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328029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07525D1A-9CA5-4E94-B922-48D4C7E4CB4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966803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83B1D58-FEA4-4F4A-A8ED-0FD355424B9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439794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653DB-B31F-428D-9506-C3E312885146}"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954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07525D1A-9CA5-4E94-B922-48D4C7E4CB4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3713888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07525D1A-9CA5-4E94-B922-48D4C7E4CB4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993290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Date Placeholder 4"/>
          <p:cNvSpPr>
            <a:spLocks noGrp="1"/>
          </p:cNvSpPr>
          <p:nvPr>
            <p:ph type="dt"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22B3E36-5CE0-4CB7-82DE-38A88C71BFA8}"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b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3"/>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Tech Ready 15</a:t>
            </a:r>
          </a:p>
        </p:txBody>
      </p:sp>
      <p:sp>
        <p:nvSpPr>
          <p:cNvPr id="3" name="Notes Placeholder 2">
            <a:extLst>
              <a:ext uri="{FF2B5EF4-FFF2-40B4-BE49-F238E27FC236}">
                <a16:creationId xmlns:a16="http://schemas.microsoft.com/office/drawing/2014/main" id="{9F19EC97-FAE8-4978-9FDC-6F21E9E42CD6}"/>
              </a:ext>
            </a:extLst>
          </p:cNvPr>
          <p:cNvSpPr>
            <a:spLocks noGrp="1"/>
          </p:cNvSpPr>
          <p:nvPr>
            <p:ph type="body" idx="1"/>
          </p:nvPr>
        </p:nvSpPr>
        <p:spPr/>
        <p:txBody>
          <a:bodyPr/>
          <a:lstStyle/>
          <a:p>
            <a:r>
              <a:rPr lang="en-US" dirty="0"/>
              <a:t>With the stuff I have right now in my environment</a:t>
            </a:r>
          </a:p>
        </p:txBody>
      </p:sp>
    </p:spTree>
    <p:extLst>
      <p:ext uri="{BB962C8B-B14F-4D97-AF65-F5344CB8AC3E}">
        <p14:creationId xmlns:p14="http://schemas.microsoft.com/office/powerpoint/2010/main" val="3273518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62F80E2B-B978-4B3B-B24B-28D259BA0D9F}"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2657653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BA891C8-62DB-D344-905D-84AFD2567442}" type="slidenum">
              <a:rPr lang="en-US" smtClean="0"/>
              <a:t>31</a:t>
            </a:fld>
            <a:endParaRPr lang="en-US"/>
          </a:p>
        </p:txBody>
      </p:sp>
    </p:spTree>
    <p:extLst>
      <p:ext uri="{BB962C8B-B14F-4D97-AF65-F5344CB8AC3E}">
        <p14:creationId xmlns:p14="http://schemas.microsoft.com/office/powerpoint/2010/main" val="761557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891C8-62DB-D344-905D-84AFD25674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00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BA891C8-62DB-D344-905D-84AFD2567442}" type="slidenum">
              <a:rPr lang="en-US" smtClean="0"/>
              <a:t>33</a:t>
            </a:fld>
            <a:endParaRPr lang="en-US"/>
          </a:p>
        </p:txBody>
      </p:sp>
    </p:spTree>
    <p:extLst>
      <p:ext uri="{BB962C8B-B14F-4D97-AF65-F5344CB8AC3E}">
        <p14:creationId xmlns:p14="http://schemas.microsoft.com/office/powerpoint/2010/main" val="2429409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5/1/2018 10:50 AM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614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B1D58-FEA4-4F4A-A8ED-0FD355424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048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7525D1A-9CA5-4E94-B922-48D4C7E4CB4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043491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B1D58-FEA4-4F4A-A8ED-0FD355424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236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Build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5/1/2018 10:50 AM</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139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07525D1A-9CA5-4E94-B922-48D4C7E4CB42}"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401600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Huge Opportunity</a:t>
            </a:r>
          </a:p>
          <a:p>
            <a:r>
              <a:rPr lang="en-US" dirty="0"/>
              <a:t>Initially The Idea of Hybrid was rejected</a:t>
            </a:r>
          </a:p>
          <a:p>
            <a:pPr marL="171450" indent="-171450">
              <a:buFont typeface="Arial" panose="020B0604020202020204" pitchFamily="34" charset="0"/>
              <a:buChar char="•"/>
            </a:pPr>
            <a:r>
              <a:rPr lang="en-US" dirty="0"/>
              <a:t>Some said all On-</a:t>
            </a:r>
            <a:r>
              <a:rPr lang="en-US" dirty="0" err="1"/>
              <a:t>Prem</a:t>
            </a:r>
            <a:endParaRPr lang="en-US" dirty="0"/>
          </a:p>
          <a:p>
            <a:pPr marL="171450" indent="-171450">
              <a:buFont typeface="Arial" panose="020B0604020202020204" pitchFamily="34" charset="0"/>
              <a:buChar char="•"/>
            </a:pPr>
            <a:r>
              <a:rPr lang="en-US" dirty="0"/>
              <a:t>Some said all in cloud</a:t>
            </a:r>
          </a:p>
          <a:p>
            <a:r>
              <a:rPr lang="en-US" dirty="0"/>
              <a:t>Hybrid is consistency of services</a:t>
            </a:r>
          </a:p>
          <a:p>
            <a:r>
              <a:rPr lang="en-US" dirty="0"/>
              <a:t>Why do we need to stay on </a:t>
            </a:r>
            <a:r>
              <a:rPr lang="en-US" dirty="0" err="1"/>
              <a:t>prem</a:t>
            </a:r>
            <a:r>
              <a:rPr lang="en-US" dirty="0"/>
              <a:t>?</a:t>
            </a:r>
          </a:p>
          <a:p>
            <a:pPr marL="171450" indent="-171450">
              <a:buFont typeface="Arial" panose="020B0604020202020204" pitchFamily="34" charset="0"/>
              <a:buChar char="•"/>
            </a:pPr>
            <a:r>
              <a:rPr lang="en-US" dirty="0"/>
              <a:t>Data sovereignty</a:t>
            </a:r>
          </a:p>
          <a:p>
            <a:pPr marL="171450" indent="-171450">
              <a:buFont typeface="Arial" panose="020B0604020202020204" pitchFamily="34" charset="0"/>
              <a:buChar char="•"/>
            </a:pPr>
            <a:r>
              <a:rPr lang="en-US" dirty="0"/>
              <a:t>Regulatory</a:t>
            </a:r>
          </a:p>
          <a:p>
            <a:pPr marL="171450" indent="-171450">
              <a:buFont typeface="Arial" panose="020B0604020202020204" pitchFamily="34" charset="0"/>
              <a:buChar char="•"/>
            </a:pPr>
            <a:r>
              <a:rPr lang="en-US" dirty="0"/>
              <a:t>Physical nature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5E470-A4F4-4D48-9688-11A97D8E6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822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popular uses of windows server is a file server</a:t>
            </a:r>
          </a:p>
          <a:p>
            <a:r>
              <a:rPr lang="en-US" dirty="0"/>
              <a:t>How many people are using a file server on </a:t>
            </a:r>
            <a:r>
              <a:rPr lang="en-US" dirty="0" err="1"/>
              <a:t>prem</a:t>
            </a:r>
            <a:r>
              <a:rPr lang="en-US" dirty="0"/>
              <a:t>?</a:t>
            </a:r>
          </a:p>
          <a:p>
            <a:r>
              <a:rPr lang="en-US" dirty="0"/>
              <a:t>Let’s make it better with Azure!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E5255-EE34-4A9A-AAAF-4B6F88600A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1514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Never seem to have enough storage</a:t>
            </a:r>
          </a:p>
          <a:p>
            <a:pPr marL="171450" indent="-171450">
              <a:buFont typeface="Arial" panose="020B0604020202020204" pitchFamily="34" charset="0"/>
              <a:buChar char="•"/>
            </a:pPr>
            <a:r>
              <a:rPr lang="en-US" dirty="0"/>
              <a:t>Never seem to have proper cleanup</a:t>
            </a:r>
          </a:p>
          <a:p>
            <a:pPr marL="171450" indent="-171450">
              <a:buFont typeface="Arial" panose="020B0604020202020204" pitchFamily="34" charset="0"/>
              <a:buChar char="•"/>
            </a:pPr>
            <a:r>
              <a:rPr lang="en-US" dirty="0"/>
              <a:t>Never seem to be able to access what’s needed and when</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815293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a server in Seattle</a:t>
            </a:r>
          </a:p>
          <a:p>
            <a:r>
              <a:rPr lang="en-US" dirty="0"/>
              <a:t>Oh no, I’m running out of space</a:t>
            </a:r>
          </a:p>
          <a:p>
            <a:r>
              <a:rPr lang="en-US" dirty="0"/>
              <a:t>With cloud tiering, I can say stuff that’s not being used gets moved to Azure</a:t>
            </a:r>
          </a:p>
          <a:p>
            <a:r>
              <a:rPr lang="en-US" dirty="0"/>
              <a:t>Files turn gray, but files are still there</a:t>
            </a:r>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3586385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need to set up a branch office</a:t>
            </a:r>
          </a:p>
          <a:p>
            <a:pPr marL="171450" indent="-171450">
              <a:buFont typeface="Arial" panose="020B0604020202020204" pitchFamily="34" charset="0"/>
              <a:buChar char="•"/>
            </a:pPr>
            <a:r>
              <a:rPr lang="en-US" dirty="0"/>
              <a:t>Using multi-site sync</a:t>
            </a:r>
          </a:p>
          <a:p>
            <a:pPr marL="171450" indent="-171450">
              <a:buFont typeface="Arial" panose="020B0604020202020204" pitchFamily="34" charset="0"/>
              <a:buChar char="•"/>
            </a:pPr>
            <a:r>
              <a:rPr lang="en-US" dirty="0"/>
              <a:t>NY and Seattle files are the same</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1685395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PaaS and IaaS Services being used for access to those same files</a:t>
            </a:r>
          </a:p>
          <a:p>
            <a:endParaRPr lang="en-US" dirty="0"/>
          </a:p>
          <a:p>
            <a:r>
              <a:rPr lang="en-US" dirty="0"/>
              <a:t>Uh oh… the server and Seattle just failed, but those files are in the cloud</a:t>
            </a:r>
          </a:p>
          <a:p>
            <a:pPr marL="171450" indent="-171450">
              <a:buFont typeface="Arial" panose="020B0604020202020204" pitchFamily="34" charset="0"/>
              <a:buChar char="•"/>
            </a:pPr>
            <a:r>
              <a:rPr lang="en-US" dirty="0"/>
              <a:t>Plug in new server, enable file server role, synchronize with Azure, and files start moving back to the server as they’re used</a:t>
            </a:r>
          </a:p>
          <a:p>
            <a:pPr marL="171450" indent="-171450">
              <a:buFont typeface="Arial" panose="020B0604020202020204" pitchFamily="34" charset="0"/>
              <a:buChar char="•"/>
            </a:pPr>
            <a:r>
              <a:rPr lang="en-US" dirty="0"/>
              <a:t>Can be used with Server 2012 R2</a:t>
            </a:r>
          </a:p>
          <a:p>
            <a:pPr marL="0" indent="0">
              <a:buFont typeface="Arial" panose="020B0604020202020204" pitchFamily="34" charset="0"/>
              <a:buNone/>
            </a:pPr>
            <a:endParaRPr lang="en-US" dirty="0"/>
          </a:p>
          <a:p>
            <a:r>
              <a:rPr lang="en-US" dirty="0"/>
              <a:t>From a backup standpoint Azure Backup Vault</a:t>
            </a:r>
          </a:p>
          <a:p>
            <a:pPr marL="171450" indent="-171450">
              <a:buFont typeface="Arial" panose="020B0604020202020204" pitchFamily="34" charset="0"/>
              <a:buChar char="•"/>
            </a:pPr>
            <a:r>
              <a:rPr lang="en-US" dirty="0"/>
              <a:t>Gets backed up automatically </a:t>
            </a:r>
          </a:p>
          <a:p>
            <a:pPr marL="171450" indent="-171450">
              <a:buFont typeface="Arial" panose="020B0604020202020204" pitchFamily="34" charset="0"/>
              <a:buChar char="•"/>
            </a:pPr>
            <a:r>
              <a:rPr lang="en-US" dirty="0"/>
              <a:t>storage is super cheap</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Better availability, DR capabilities and Bottomless Storage</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1401968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98BF-B56D-44E1-90C6-5592288D38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188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50BFD3E-08BC-49E8-8BB5-714EC69F61E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74205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5/1/2018 10:50 AM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DBA003F7-A77A-4B21-A143-0CA2691FC100}"/>
              </a:ext>
            </a:extLst>
          </p:cNvPr>
          <p:cNvSpPr>
            <a:spLocks noGrp="1"/>
          </p:cNvSpPr>
          <p:nvPr>
            <p:ph type="body" idx="1"/>
          </p:nvPr>
        </p:nvSpPr>
        <p:spPr/>
        <p:txBody>
          <a:bodyPr/>
          <a:lstStyle/>
          <a:p>
            <a:r>
              <a:rPr lang="en-US" dirty="0"/>
              <a:t>We all know about the crazy year 2017 was with natural disasters: Hurricanes, Fires, Earthquakes, </a:t>
            </a:r>
            <a:r>
              <a:rPr lang="en-US" dirty="0" err="1"/>
              <a:t>etc</a:t>
            </a:r>
            <a:endParaRPr lang="en-US" dirty="0"/>
          </a:p>
          <a:p>
            <a:r>
              <a:rPr lang="en-US" dirty="0"/>
              <a:t>But, when we look at the real causes of outages…</a:t>
            </a:r>
          </a:p>
          <a:p>
            <a:endParaRPr lang="en-US" dirty="0"/>
          </a:p>
          <a:p>
            <a:r>
              <a:rPr lang="en-US" dirty="0"/>
              <a:t>Any one of these have a significant impact</a:t>
            </a:r>
          </a:p>
        </p:txBody>
      </p:sp>
    </p:spTree>
    <p:extLst>
      <p:ext uri="{BB962C8B-B14F-4D97-AF65-F5344CB8AC3E}">
        <p14:creationId xmlns:p14="http://schemas.microsoft.com/office/powerpoint/2010/main" val="907407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r>
              <a:rPr lang="en-US" dirty="0"/>
              <a:t>S4, Solution Specialist Sales Summit</a:t>
            </a:r>
          </a:p>
        </p:txBody>
      </p:sp>
      <p:sp>
        <p:nvSpPr>
          <p:cNvPr id="5" name="Footer Placeholder 4"/>
          <p:cNvSpPr>
            <a:spLocks noGrp="1"/>
          </p:cNvSpPr>
          <p:nvPr>
            <p:ph type="ftr" sz="quarter" idx="11"/>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170372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169ACF23-1BF7-4296-B46F-B0BA7AB13D73}"/>
              </a:ext>
            </a:extLst>
          </p:cNvPr>
          <p:cNvSpPr>
            <a:spLocks noGrp="1"/>
          </p:cNvSpPr>
          <p:nvPr>
            <p:ph type="body" idx="1"/>
          </p:nvPr>
        </p:nvSpPr>
        <p:spPr/>
        <p:txBody>
          <a:bodyPr/>
          <a:lstStyle/>
          <a:p>
            <a:r>
              <a:rPr lang="en-US" dirty="0"/>
              <a:t>So, the challenges are:</a:t>
            </a:r>
          </a:p>
          <a:p>
            <a:pPr marL="171450" indent="-171450">
              <a:buFont typeface="Arial" panose="020B0604020202020204" pitchFamily="34" charset="0"/>
              <a:buChar char="•"/>
            </a:pPr>
            <a:r>
              <a:rPr lang="en-US" dirty="0"/>
              <a:t>Cost</a:t>
            </a:r>
          </a:p>
          <a:p>
            <a:pPr marL="171450" indent="-171450">
              <a:buFont typeface="Arial" panose="020B0604020202020204" pitchFamily="34" charset="0"/>
              <a:buChar char="•"/>
            </a:pPr>
            <a:r>
              <a:rPr lang="en-US" dirty="0"/>
              <a:t>Complexity</a:t>
            </a:r>
          </a:p>
          <a:p>
            <a:pPr marL="171450" indent="-171450">
              <a:buFont typeface="Arial" panose="020B0604020202020204" pitchFamily="34" charset="0"/>
              <a:buChar char="•"/>
            </a:pPr>
            <a:r>
              <a:rPr lang="en-US" dirty="0"/>
              <a:t>Coverage and Compliance</a:t>
            </a:r>
          </a:p>
          <a:p>
            <a:pPr marL="388712" lvl="1" indent="-171450">
              <a:buFont typeface="Arial" panose="020B0604020202020204" pitchFamily="34" charset="0"/>
              <a:buChar char="•"/>
            </a:pPr>
            <a:r>
              <a:rPr lang="en-US" dirty="0"/>
              <a:t>How do you know you’re doing DR for the right resources</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129951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maintains Consistency</a:t>
            </a:r>
          </a:p>
          <a:p>
            <a:r>
              <a:rPr lang="en-US" dirty="0"/>
              <a:t>Connectivity is not hybrid</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26510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66773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Seeing a big trend of backup and replication moving to the cloud</a:t>
            </a:r>
          </a:p>
          <a:p>
            <a:pPr marL="171450" indent="-171450">
              <a:buFont typeface="Arial" panose="020B0604020202020204" pitchFamily="34" charset="0"/>
              <a:buChar char="•"/>
            </a:pPr>
            <a:r>
              <a:rPr lang="en-US" dirty="0"/>
              <a:t>Storage and operational costs are much cheaper</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52</a:t>
            </a:fld>
            <a:endParaRPr lang="en-US" dirty="0"/>
          </a:p>
        </p:txBody>
      </p:sp>
    </p:spTree>
    <p:extLst>
      <p:ext uri="{BB962C8B-B14F-4D97-AF65-F5344CB8AC3E}">
        <p14:creationId xmlns:p14="http://schemas.microsoft.com/office/powerpoint/2010/main" val="21540418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DA5C6D4-77B7-43AF-A075-C03DFED07603}"/>
              </a:ext>
            </a:extLst>
          </p:cNvPr>
          <p:cNvSpPr>
            <a:spLocks noGrp="1"/>
          </p:cNvSpPr>
          <p:nvPr>
            <p:ph type="body" idx="1"/>
          </p:nvPr>
        </p:nvSpPr>
        <p:spPr/>
        <p:txBody>
          <a:bodyPr/>
          <a:lstStyle/>
          <a:p>
            <a:r>
              <a:rPr lang="en-US" dirty="0"/>
              <a:t>With Azure Site Recovery, you’re taking the best solution to offer the best DR strategy</a:t>
            </a:r>
          </a:p>
        </p:txBody>
      </p:sp>
    </p:spTree>
    <p:extLst>
      <p:ext uri="{BB962C8B-B14F-4D97-AF65-F5344CB8AC3E}">
        <p14:creationId xmlns:p14="http://schemas.microsoft.com/office/powerpoint/2010/main" val="26742840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Footer Placeholder 3"/>
          <p:cNvSpPr>
            <a:spLocks noGrp="1"/>
          </p:cNvSpPr>
          <p:nvPr>
            <p:ph type="ftr" sz="quarter" idx="10"/>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5/1/2018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70777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50BFD3E-08BC-49E8-8BB5-714EC69F61E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8894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029654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667787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245865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34919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9238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part of this is Consistent Identity</a:t>
            </a:r>
          </a:p>
          <a:p>
            <a:r>
              <a:rPr lang="en-US" dirty="0"/>
              <a:t>Who doesn’t use Active Directory in their environment?</a:t>
            </a:r>
          </a:p>
          <a:p>
            <a:pPr marL="171450" indent="-171450">
              <a:buFont typeface="Arial" panose="020B0604020202020204" pitchFamily="34" charset="0"/>
              <a:buChar char="•"/>
            </a:pPr>
            <a:r>
              <a:rPr lang="en-US" dirty="0"/>
              <a:t>Massive adoption of Azure AD</a:t>
            </a:r>
          </a:p>
          <a:p>
            <a:pPr marL="0" indent="0">
              <a:buFont typeface="Arial" panose="020B0604020202020204" pitchFamily="34" charset="0"/>
              <a:buNone/>
            </a:pPr>
            <a:r>
              <a:rPr lang="en-US" dirty="0"/>
              <a:t>Want to provide a great Hybrid experience by:</a:t>
            </a:r>
          </a:p>
          <a:p>
            <a:pPr marL="228600" indent="-228600">
              <a:buFont typeface="+mj-lt"/>
              <a:buAutoNum type="arabicPeriod"/>
            </a:pPr>
            <a:r>
              <a:rPr lang="en-US" dirty="0"/>
              <a:t>Better secure your organization</a:t>
            </a:r>
          </a:p>
          <a:p>
            <a:pPr marL="445862" lvl="1" indent="-228600">
              <a:buFont typeface="+mj-lt"/>
              <a:buAutoNum type="arabicPeriod"/>
            </a:pPr>
            <a:r>
              <a:rPr lang="en-US" dirty="0"/>
              <a:t>Ideal situation – New Employee comes in, set up, long career, leaves, removed</a:t>
            </a:r>
          </a:p>
          <a:p>
            <a:pPr marL="445862" lvl="1" indent="-228600">
              <a:buFont typeface="+mj-lt"/>
              <a:buAutoNum type="arabicPeriod"/>
            </a:pPr>
            <a:r>
              <a:rPr lang="en-US" dirty="0"/>
              <a:t>Who here has forgotten to turn someone off?</a:t>
            </a:r>
          </a:p>
          <a:p>
            <a:pPr marL="445862" lvl="1" indent="-228600">
              <a:buFont typeface="+mj-lt"/>
              <a:buAutoNum type="arabicPeriod"/>
            </a:pPr>
            <a:r>
              <a:rPr lang="en-US" dirty="0"/>
              <a:t>Someone is let go and IT isn’t notified</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0859527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87722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760043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have to do with Hybrid?</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36757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tools for managing so many areas of Windows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64</a:t>
            </a:fld>
            <a:endParaRPr lang="en-US" dirty="0"/>
          </a:p>
        </p:txBody>
      </p:sp>
    </p:spTree>
    <p:extLst>
      <p:ext uri="{BB962C8B-B14F-4D97-AF65-F5344CB8AC3E}">
        <p14:creationId xmlns:p14="http://schemas.microsoft.com/office/powerpoint/2010/main" val="3027239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628251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HCI UI looks like</a:t>
            </a:r>
          </a:p>
          <a:p>
            <a:pPr marL="228600" indent="-228600">
              <a:buFont typeface="+mj-lt"/>
              <a:buAutoNum type="arabicPeriod"/>
            </a:pPr>
            <a:r>
              <a:rPr lang="en-US" dirty="0"/>
              <a:t>Green - Alerts for the cluster</a:t>
            </a:r>
          </a:p>
          <a:p>
            <a:pPr marL="228600" indent="-228600">
              <a:buFont typeface="+mj-lt"/>
              <a:buAutoNum type="arabicPeriod"/>
            </a:pPr>
            <a:r>
              <a:rPr lang="en-US" dirty="0"/>
              <a:t>Blue - Overall cluster performance</a:t>
            </a:r>
          </a:p>
          <a:p>
            <a:pPr marL="228600" lvl="0" indent="-228600">
              <a:buFont typeface="+mj-lt"/>
              <a:buAutoNum type="arabicPeriod"/>
            </a:pPr>
            <a:r>
              <a:rPr lang="en-US" dirty="0"/>
              <a:t>Yellow - Overall resource uses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69</a:t>
            </a:fld>
            <a:endParaRPr lang="en-US" dirty="0"/>
          </a:p>
        </p:txBody>
      </p:sp>
    </p:spTree>
    <p:extLst>
      <p:ext uri="{BB962C8B-B14F-4D97-AF65-F5344CB8AC3E}">
        <p14:creationId xmlns:p14="http://schemas.microsoft.com/office/powerpoint/2010/main" val="15934614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Hybrid</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4FAA446-E61B-4D43-A3B1-7749AA6DC13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294169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Set up Azure Backup</a:t>
            </a:r>
          </a:p>
          <a:p>
            <a:pPr marL="171450" indent="-171450">
              <a:buFont typeface="Arial" panose="020B0604020202020204" pitchFamily="34" charset="0"/>
              <a:buChar char="•"/>
            </a:pPr>
            <a:r>
              <a:rPr lang="en-US" dirty="0"/>
              <a:t>Log In to backup</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71</a:t>
            </a:fld>
            <a:endParaRPr lang="en-US" dirty="0"/>
          </a:p>
        </p:txBody>
      </p:sp>
    </p:spTree>
    <p:extLst>
      <p:ext uri="{BB962C8B-B14F-4D97-AF65-F5344CB8AC3E}">
        <p14:creationId xmlns:p14="http://schemas.microsoft.com/office/powerpoint/2010/main" val="12622639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Backup Parameters</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72</a:t>
            </a:fld>
            <a:endParaRPr lang="en-US" dirty="0"/>
          </a:p>
        </p:txBody>
      </p:sp>
    </p:spTree>
    <p:extLst>
      <p:ext uri="{BB962C8B-B14F-4D97-AF65-F5344CB8AC3E}">
        <p14:creationId xmlns:p14="http://schemas.microsoft.com/office/powerpoint/2010/main" val="38742407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what you want to backup and when</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73</a:t>
            </a:fld>
            <a:endParaRPr lang="en-US" dirty="0"/>
          </a:p>
        </p:txBody>
      </p:sp>
    </p:spTree>
    <p:extLst>
      <p:ext uri="{BB962C8B-B14F-4D97-AF65-F5344CB8AC3E}">
        <p14:creationId xmlns:p14="http://schemas.microsoft.com/office/powerpoint/2010/main" val="4101952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Notes Placeholder 2">
            <a:extLst>
              <a:ext uri="{FF2B5EF4-FFF2-40B4-BE49-F238E27FC236}">
                <a16:creationId xmlns:a16="http://schemas.microsoft.com/office/drawing/2014/main" id="{B77E534B-8423-4D11-AD69-8FE7F125D188}"/>
              </a:ext>
            </a:extLst>
          </p:cNvPr>
          <p:cNvSpPr>
            <a:spLocks noGrp="1"/>
          </p:cNvSpPr>
          <p:nvPr>
            <p:ph type="body" idx="1"/>
          </p:nvPr>
        </p:nvSpPr>
        <p:spPr/>
        <p:txBody>
          <a:bodyPr/>
          <a:lstStyle/>
          <a:p>
            <a:r>
              <a:rPr lang="en-US" dirty="0"/>
              <a:t>In the cloud, what does that look like?</a:t>
            </a:r>
          </a:p>
          <a:p>
            <a:r>
              <a:rPr lang="en-US" dirty="0"/>
              <a:t>The cloud is different</a:t>
            </a:r>
          </a:p>
          <a:p>
            <a:pPr marL="171450" indent="-171450">
              <a:buFont typeface="Arial" panose="020B0604020202020204" pitchFamily="34" charset="0"/>
              <a:buChar char="•"/>
            </a:pPr>
            <a:r>
              <a:rPr lang="en-US" dirty="0"/>
              <a:t>Mobile First/Cloud first</a:t>
            </a:r>
          </a:p>
          <a:p>
            <a:pPr marL="171450" indent="-171450">
              <a:buFont typeface="Arial" panose="020B0604020202020204" pitchFamily="34" charset="0"/>
              <a:buChar char="•"/>
            </a:pPr>
            <a:r>
              <a:rPr lang="en-US" dirty="0"/>
              <a:t>All different devices we use</a:t>
            </a:r>
          </a:p>
          <a:p>
            <a:pPr marL="171450" indent="-171450">
              <a:buFont typeface="Arial" panose="020B0604020202020204" pitchFamily="34" charset="0"/>
              <a:buChar char="•"/>
            </a:pPr>
            <a:r>
              <a:rPr lang="en-US" dirty="0"/>
              <a:t>New Challenges</a:t>
            </a:r>
          </a:p>
        </p:txBody>
      </p:sp>
    </p:spTree>
    <p:extLst>
      <p:ext uri="{BB962C8B-B14F-4D97-AF65-F5344CB8AC3E}">
        <p14:creationId xmlns:p14="http://schemas.microsoft.com/office/powerpoint/2010/main" val="8420821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 to just the machine specified or by checking the box at the bottom, apply to all</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74</a:t>
            </a:fld>
            <a:endParaRPr lang="en-US" dirty="0"/>
          </a:p>
        </p:txBody>
      </p:sp>
    </p:spTree>
    <p:extLst>
      <p:ext uri="{BB962C8B-B14F-4D97-AF65-F5344CB8AC3E}">
        <p14:creationId xmlns:p14="http://schemas.microsoft.com/office/powerpoint/2010/main" val="33452383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76FD910-E3AC-4095-8A0E-B90F93851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334897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Shape 1478"/>
          <p:cNvSpPr txBox="1">
            <a:spLocks noGrp="1"/>
          </p:cNvSpPr>
          <p:nvPr>
            <p:ph type="body" idx="1"/>
          </p:nvPr>
        </p:nvSpPr>
        <p:spPr>
          <a:xfrm>
            <a:off x="685800" y="4400550"/>
            <a:ext cx="5486399" cy="3600599"/>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479" name="Shape 14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205170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Shape 1478"/>
          <p:cNvSpPr txBox="1">
            <a:spLocks noGrp="1"/>
          </p:cNvSpPr>
          <p:nvPr>
            <p:ph type="body" idx="1"/>
          </p:nvPr>
        </p:nvSpPr>
        <p:spPr>
          <a:xfrm>
            <a:off x="685800" y="4400550"/>
            <a:ext cx="5486399" cy="3600599"/>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479" name="Shape 14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042101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Open-source </a:t>
            </a:r>
            <a:r>
              <a:rPr lang="en-US" dirty="0" err="1"/>
              <a:t>Powershell</a:t>
            </a:r>
            <a:r>
              <a:rPr lang="en-US" dirty="0"/>
              <a:t> module </a:t>
            </a:r>
          </a:p>
          <a:p>
            <a:r>
              <a:rPr lang="en-US" dirty="0"/>
              <a:t>Connect to VHD file for a </a:t>
            </a:r>
            <a:r>
              <a:rPr lang="en-US" dirty="0" err="1"/>
              <a:t>vm</a:t>
            </a:r>
            <a:endParaRPr lang="en-US" dirty="0"/>
          </a:p>
          <a:p>
            <a:r>
              <a:rPr lang="en-US" dirty="0"/>
              <a:t>Extracts components installed and compiles a docker file</a:t>
            </a:r>
          </a:p>
          <a:p>
            <a:r>
              <a:rPr lang="en-US" dirty="0"/>
              <a:t>Builds Docker Container</a:t>
            </a:r>
          </a:p>
          <a:p>
            <a:r>
              <a:rPr lang="en-US" dirty="0"/>
              <a:t>Artifact based tool</a:t>
            </a:r>
          </a:p>
          <a:p>
            <a:pPr marL="171450" indent="-171450">
              <a:buFont typeface="Arial" panose="020B0604020202020204" pitchFamily="34" charset="0"/>
              <a:buChar char="•"/>
            </a:pPr>
            <a:r>
              <a:rPr lang="en-US" dirty="0"/>
              <a:t>looks at features installed</a:t>
            </a:r>
          </a:p>
          <a:p>
            <a:pPr marL="171450" indent="-171450">
              <a:buFont typeface="Arial" panose="020B0604020202020204" pitchFamily="34" charset="0"/>
              <a:buChar char="•"/>
            </a:pPr>
            <a:r>
              <a:rPr lang="en-US" dirty="0"/>
              <a:t>For instance IIS</a:t>
            </a:r>
          </a:p>
          <a:p>
            <a:pPr marL="171450" indent="-171450">
              <a:buFont typeface="Arial" panose="020B0604020202020204" pitchFamily="34" charset="0"/>
              <a:buChar char="•"/>
            </a:pPr>
            <a:r>
              <a:rPr lang="en-US" dirty="0"/>
              <a:t>Finds ASP.NET files and builds a docker container around that app</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78</a:t>
            </a:fld>
            <a:endParaRPr lang="en-US" dirty="0"/>
          </a:p>
        </p:txBody>
      </p:sp>
    </p:spTree>
    <p:extLst>
      <p:ext uri="{BB962C8B-B14F-4D97-AF65-F5344CB8AC3E}">
        <p14:creationId xmlns:p14="http://schemas.microsoft.com/office/powerpoint/2010/main" val="8041136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B9A6D4-FB34-4BDB-BA1E-7271914431F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071804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5/1/2018 10:50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81</a:t>
            </a:fld>
            <a:endParaRPr lang="en-US" dirty="0"/>
          </a:p>
        </p:txBody>
      </p:sp>
    </p:spTree>
    <p:extLst>
      <p:ext uri="{BB962C8B-B14F-4D97-AF65-F5344CB8AC3E}">
        <p14:creationId xmlns:p14="http://schemas.microsoft.com/office/powerpoint/2010/main" val="31005329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B9A6D4-FB34-4BDB-BA1E-7271914431FC}"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5/1/2018 10:50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16606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Current Reality looks like this:</a:t>
            </a:r>
          </a:p>
          <a:p>
            <a:pPr marL="388712" lvl="1" indent="-171450">
              <a:buFont typeface="Arial" panose="020B0604020202020204" pitchFamily="34" charset="0"/>
              <a:buChar char="•"/>
            </a:pPr>
            <a:r>
              <a:rPr lang="en-US" dirty="0"/>
              <a:t>Lots of Services</a:t>
            </a:r>
          </a:p>
          <a:p>
            <a:pPr marL="388712" lvl="1" indent="-171450">
              <a:buFont typeface="Arial" panose="020B0604020202020204" pitchFamily="34" charset="0"/>
              <a:buChar char="•"/>
            </a:pPr>
            <a:r>
              <a:rPr lang="en-US" dirty="0"/>
              <a:t>Lots of Devices</a:t>
            </a:r>
          </a:p>
          <a:p>
            <a:pPr marL="388712" lvl="1" indent="-171450">
              <a:buFont typeface="Arial" panose="020B0604020202020204" pitchFamily="34" charset="0"/>
              <a:buChar char="•"/>
            </a:pPr>
            <a:r>
              <a:rPr lang="en-US" dirty="0"/>
              <a:t>Lots of internal stuff</a:t>
            </a:r>
          </a:p>
          <a:p>
            <a:pPr marL="171450" lvl="0" indent="-171450">
              <a:buFont typeface="Arial" panose="020B0604020202020204" pitchFamily="34" charset="0"/>
              <a:buChar char="•"/>
            </a:pPr>
            <a:r>
              <a:rPr lang="en-US" dirty="0"/>
              <a:t>Control has left the building</a:t>
            </a:r>
          </a:p>
        </p:txBody>
      </p:sp>
      <p:sp>
        <p:nvSpPr>
          <p:cNvPr id="4" name="Header Placeholder 3"/>
          <p:cNvSpPr>
            <a:spLocks noGrp="1"/>
          </p:cNvSpPr>
          <p:nvPr>
            <p:ph type="hdr" sz="quarter" idx="10"/>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8465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8465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D2FDF35-156F-4A92-A436-F714992B2E23}" type="datetime1">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5/1/2018</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7048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Important to realize… we’ve moved past the firewall</a:t>
            </a:r>
          </a:p>
          <a:p>
            <a:pPr marL="171450" indent="-171450">
              <a:buFont typeface="Arial" panose="020B0604020202020204" pitchFamily="34" charset="0"/>
              <a:buChar char="•"/>
            </a:pPr>
            <a:r>
              <a:rPr lang="en-US" dirty="0"/>
              <a:t>A firewall is not protecting your users in the cloud</a:t>
            </a:r>
          </a:p>
          <a:p>
            <a:pPr marL="171450" indent="-171450">
              <a:buFont typeface="Arial" panose="020B0604020202020204" pitchFamily="34" charset="0"/>
              <a:buChar char="•"/>
            </a:pPr>
            <a:r>
              <a:rPr lang="en-US" dirty="0"/>
              <a:t>Brute Forcing a Firewall is Passé – instead they’ll try a Spear-Phishing attempt with info from your website</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136825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bg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pic>
        <p:nvPicPr>
          <p:cNvPr id="7" name="Picture 6">
            <a:extLst>
              <a:ext uri="{FF2B5EF4-FFF2-40B4-BE49-F238E27FC236}">
                <a16:creationId xmlns:a16="http://schemas.microsoft.com/office/drawing/2014/main" id="{9997CB8D-36FF-43CF-86DF-54192446E049}"/>
              </a:ext>
            </a:extLst>
          </p:cNvPr>
          <p:cNvPicPr>
            <a:picLocks noChangeAspect="1"/>
          </p:cNvPicPr>
          <p:nvPr userDrawn="1"/>
        </p:nvPicPr>
        <p:blipFill>
          <a:blip r:embed="rId3"/>
          <a:stretch>
            <a:fillRect/>
          </a:stretch>
        </p:blipFill>
        <p:spPr>
          <a:xfrm>
            <a:off x="6617583" y="2125663"/>
            <a:ext cx="5546214" cy="4572000"/>
          </a:xfrm>
          <a:prstGeom prst="rect">
            <a:avLst/>
          </a:prstGeom>
        </p:spPr>
      </p:pic>
      <p:sp>
        <p:nvSpPr>
          <p:cNvPr id="8" name="TextBox 7">
            <a:extLst>
              <a:ext uri="{FF2B5EF4-FFF2-40B4-BE49-F238E27FC236}">
                <a16:creationId xmlns:a16="http://schemas.microsoft.com/office/drawing/2014/main" id="{233C4521-B2BD-4F4A-8089-E40A421A7CA0}"/>
              </a:ext>
            </a:extLst>
          </p:cNvPr>
          <p:cNvSpPr txBox="1"/>
          <p:nvPr userDrawn="1"/>
        </p:nvSpPr>
        <p:spPr>
          <a:xfrm>
            <a:off x="280281" y="2115503"/>
            <a:ext cx="6180153" cy="960263"/>
          </a:xfrm>
          <a:prstGeom prst="rect">
            <a:avLst/>
          </a:prstGeom>
          <a:noFill/>
        </p:spPr>
        <p:txBody>
          <a:bodyPr wrap="none" lIns="182880" tIns="146304" rIns="182880" bIns="146304" rtlCol="0">
            <a:spAutoFit/>
          </a:bodyPr>
          <a:lstStyle/>
          <a:p>
            <a:pPr>
              <a:lnSpc>
                <a:spcPct val="90000"/>
              </a:lnSpc>
              <a:spcAft>
                <a:spcPts val="600"/>
              </a:spcAft>
            </a:pPr>
            <a:r>
              <a:rPr lang="en-US" sz="4800" dirty="0">
                <a:gradFill>
                  <a:gsLst>
                    <a:gs pos="2917">
                      <a:schemeClr val="tx1"/>
                    </a:gs>
                    <a:gs pos="30000">
                      <a:schemeClr val="tx1"/>
                    </a:gs>
                  </a:gsLst>
                  <a:lin ang="5400000" scaled="0"/>
                </a:gradFill>
                <a:latin typeface="+mj-lt"/>
              </a:rPr>
              <a:t>Microsoft Tech Summit</a:t>
            </a:r>
          </a:p>
        </p:txBody>
      </p:sp>
      <p:sp>
        <p:nvSpPr>
          <p:cNvPr id="10" name="TextBox 9">
            <a:extLst>
              <a:ext uri="{FF2B5EF4-FFF2-40B4-BE49-F238E27FC236}">
                <a16:creationId xmlns:a16="http://schemas.microsoft.com/office/drawing/2014/main" id="{15658542-A774-494D-A87E-4B0119BEC501}"/>
              </a:ext>
            </a:extLst>
          </p:cNvPr>
          <p:cNvSpPr txBox="1"/>
          <p:nvPr userDrawn="1"/>
        </p:nvSpPr>
        <p:spPr>
          <a:xfrm>
            <a:off x="280281" y="2799718"/>
            <a:ext cx="5384744" cy="1169231"/>
          </a:xfrm>
          <a:prstGeom prst="rect">
            <a:avLst/>
          </a:prstGeom>
          <a:noFill/>
        </p:spPr>
        <p:txBody>
          <a:bodyPr wrap="none" lIns="182880" tIns="146304" rIns="182880" bIns="146304" rtlCol="0">
            <a:spAutoFit/>
          </a:bodyPr>
          <a:lstStyle/>
          <a:p>
            <a:pPr marL="0" indent="0">
              <a:lnSpc>
                <a:spcPct val="114000"/>
              </a:lnSpc>
              <a:spcAft>
                <a:spcPts val="600"/>
              </a:spcAft>
              <a:buFont typeface="Arial" panose="020B0604020202020204" pitchFamily="34" charset="0"/>
              <a:buNone/>
            </a:pPr>
            <a: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Build your cloud skills with the latest</a:t>
            </a:r>
            <a:b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br>
            <a: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in Azure and Microsoft 365  </a:t>
            </a:r>
          </a:p>
        </p:txBody>
      </p:sp>
    </p:spTree>
    <p:extLst>
      <p:ext uri="{BB962C8B-B14F-4D97-AF65-F5344CB8AC3E}">
        <p14:creationId xmlns:p14="http://schemas.microsoft.com/office/powerpoint/2010/main" val="3455010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1863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3832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9793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10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038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277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3944110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1638112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kumimoji="0" lang="en-US" sz="2448" b="0" i="0" u="none" strike="noStrike" kern="1200" cap="all" spc="816" normalizeH="0" baseline="0" dirty="0">
                <a:ln w="3175">
                  <a:noFill/>
                </a:ln>
                <a:solidFill>
                  <a:srgbClr val="0078D7"/>
                </a:solidFill>
                <a:effectLst/>
                <a:uLnTx/>
                <a:uFillTx/>
                <a:latin typeface="Segoe UI Light" charset="0"/>
                <a:ea typeface="+mn-ea"/>
                <a:cs typeface="Segoe UI Light" charset="0"/>
              </a:defRPr>
            </a:lvl1pPr>
          </a:lstStyle>
          <a:p>
            <a:r>
              <a:rPr lang="en-US"/>
              <a:t>Click to edit Master title style</a:t>
            </a:r>
          </a:p>
        </p:txBody>
      </p:sp>
    </p:spTree>
    <p:extLst>
      <p:ext uri="{BB962C8B-B14F-4D97-AF65-F5344CB8AC3E}">
        <p14:creationId xmlns:p14="http://schemas.microsoft.com/office/powerpoint/2010/main" val="48291365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bg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60689" y="479425"/>
            <a:ext cx="1451843" cy="310896"/>
          </a:xfrm>
          <a:prstGeom prst="rect">
            <a:avLst/>
          </a:prstGeom>
        </p:spPr>
      </p:pic>
      <p:pic>
        <p:nvPicPr>
          <p:cNvPr id="7" name="Picture 6">
            <a:extLst>
              <a:ext uri="{FF2B5EF4-FFF2-40B4-BE49-F238E27FC236}">
                <a16:creationId xmlns:a16="http://schemas.microsoft.com/office/drawing/2014/main" id="{9997CB8D-36FF-43CF-86DF-54192446E049}"/>
              </a:ext>
            </a:extLst>
          </p:cNvPr>
          <p:cNvPicPr>
            <a:picLocks noChangeAspect="1"/>
          </p:cNvPicPr>
          <p:nvPr userDrawn="1"/>
        </p:nvPicPr>
        <p:blipFill>
          <a:blip r:embed="rId3"/>
          <a:stretch>
            <a:fillRect/>
          </a:stretch>
        </p:blipFill>
        <p:spPr>
          <a:xfrm>
            <a:off x="6617584" y="2125663"/>
            <a:ext cx="5546214" cy="4572000"/>
          </a:xfrm>
          <a:prstGeom prst="rect">
            <a:avLst/>
          </a:prstGeom>
        </p:spPr>
      </p:pic>
      <p:sp>
        <p:nvSpPr>
          <p:cNvPr id="8" name="TextBox 7">
            <a:extLst>
              <a:ext uri="{FF2B5EF4-FFF2-40B4-BE49-F238E27FC236}">
                <a16:creationId xmlns:a16="http://schemas.microsoft.com/office/drawing/2014/main" id="{233C4521-B2BD-4F4A-8089-E40A421A7CA0}"/>
              </a:ext>
            </a:extLst>
          </p:cNvPr>
          <p:cNvSpPr txBox="1"/>
          <p:nvPr userDrawn="1"/>
        </p:nvSpPr>
        <p:spPr>
          <a:xfrm>
            <a:off x="280282" y="2115503"/>
            <a:ext cx="6173689" cy="960092"/>
          </a:xfrm>
          <a:prstGeom prst="rect">
            <a:avLst/>
          </a:prstGeom>
          <a:noFill/>
        </p:spPr>
        <p:txBody>
          <a:bodyPr wrap="none" lIns="182854" tIns="146283" rIns="182854" bIns="146283" rtlCol="0">
            <a:spAutoFit/>
          </a:bodyPr>
          <a:lstStyle/>
          <a:p>
            <a:pPr>
              <a:lnSpc>
                <a:spcPct val="90000"/>
              </a:lnSpc>
              <a:spcAft>
                <a:spcPts val="600"/>
              </a:spcAft>
            </a:pPr>
            <a:r>
              <a:rPr lang="en-US" sz="4799" dirty="0">
                <a:gradFill>
                  <a:gsLst>
                    <a:gs pos="2917">
                      <a:schemeClr val="tx1"/>
                    </a:gs>
                    <a:gs pos="30000">
                      <a:schemeClr val="tx1"/>
                    </a:gs>
                  </a:gsLst>
                  <a:lin ang="5400000" scaled="0"/>
                </a:gradFill>
                <a:latin typeface="+mj-lt"/>
              </a:rPr>
              <a:t>Microsoft Tech Summit</a:t>
            </a:r>
          </a:p>
        </p:txBody>
      </p:sp>
      <p:sp>
        <p:nvSpPr>
          <p:cNvPr id="10" name="TextBox 9">
            <a:extLst>
              <a:ext uri="{FF2B5EF4-FFF2-40B4-BE49-F238E27FC236}">
                <a16:creationId xmlns:a16="http://schemas.microsoft.com/office/drawing/2014/main" id="{15658542-A774-494D-A87E-4B0119BEC501}"/>
              </a:ext>
            </a:extLst>
          </p:cNvPr>
          <p:cNvSpPr txBox="1"/>
          <p:nvPr userDrawn="1"/>
        </p:nvSpPr>
        <p:spPr>
          <a:xfrm>
            <a:off x="280282" y="2799718"/>
            <a:ext cx="5384691" cy="1207724"/>
          </a:xfrm>
          <a:prstGeom prst="rect">
            <a:avLst/>
          </a:prstGeom>
          <a:noFill/>
        </p:spPr>
        <p:txBody>
          <a:bodyPr wrap="none" lIns="182854" tIns="146283" rIns="182854" bIns="146283" rtlCol="0">
            <a:spAutoFit/>
          </a:bodyPr>
          <a:lstStyle/>
          <a:p>
            <a:pPr marL="0" indent="0">
              <a:lnSpc>
                <a:spcPct val="114000"/>
              </a:lnSpc>
              <a:spcAft>
                <a:spcPts val="600"/>
              </a:spcAft>
              <a:buFont typeface="Arial" panose="020B0604020202020204" pitchFamily="34" charset="0"/>
              <a:buNone/>
            </a:pPr>
            <a: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Build your cloud skills with the latest</a:t>
            </a:r>
            <a:b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br>
            <a: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in Azure and Microsoft 365  </a:t>
            </a:r>
          </a:p>
        </p:txBody>
      </p:sp>
    </p:spTree>
    <p:extLst>
      <p:ext uri="{BB962C8B-B14F-4D97-AF65-F5344CB8AC3E}">
        <p14:creationId xmlns:p14="http://schemas.microsoft.com/office/powerpoint/2010/main" val="2588711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6400736" cy="1828786"/>
          </a:xfrm>
          <a:noFill/>
        </p:spPr>
        <p:txBody>
          <a:bodyPr lIns="146304" tIns="91440" rIns="146304" bIns="91440" anchor="b" anchorCtr="0"/>
          <a:lstStyle>
            <a:lvl1pPr>
              <a:defRPr sz="48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5486337" cy="1828007"/>
          </a:xfrm>
          <a:noFill/>
        </p:spPr>
        <p:txBody>
          <a:bodyPr lIns="164592" tIns="109728" rIns="164592" bIns="109728">
            <a:noAutofit/>
          </a:bodyPr>
          <a:lstStyle>
            <a:lvl1pPr marL="0" indent="0">
              <a:spcBef>
                <a:spcPts val="0"/>
              </a:spcBef>
              <a:buNone/>
              <a:defRPr sz="28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pic>
        <p:nvPicPr>
          <p:cNvPr id="7" name="Picture 6">
            <a:extLst>
              <a:ext uri="{FF2B5EF4-FFF2-40B4-BE49-F238E27FC236}">
                <a16:creationId xmlns:a16="http://schemas.microsoft.com/office/drawing/2014/main" id="{6919AEE2-BA39-4A01-8EE0-D03C0F4BB9EA}"/>
              </a:ext>
            </a:extLst>
          </p:cNvPr>
          <p:cNvPicPr>
            <a:picLocks noChangeAspect="1"/>
          </p:cNvPicPr>
          <p:nvPr userDrawn="1"/>
        </p:nvPicPr>
        <p:blipFill>
          <a:blip r:embed="rId3"/>
          <a:stretch>
            <a:fillRect/>
          </a:stretch>
        </p:blipFill>
        <p:spPr>
          <a:xfrm>
            <a:off x="6617583" y="2125663"/>
            <a:ext cx="5546214" cy="4572000"/>
          </a:xfrm>
          <a:prstGeom prst="rect">
            <a:avLst/>
          </a:prstGeom>
        </p:spPr>
      </p:pic>
    </p:spTree>
    <p:extLst>
      <p:ext uri="{BB962C8B-B14F-4D97-AF65-F5344CB8AC3E}">
        <p14:creationId xmlns:p14="http://schemas.microsoft.com/office/powerpoint/2010/main" val="3867813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3" y="2125678"/>
            <a:ext cx="6400736" cy="1828786"/>
          </a:xfrm>
          <a:noFill/>
        </p:spPr>
        <p:txBody>
          <a:bodyPr lIns="146304" tIns="91440" rIns="146304" bIns="91440" anchor="b" anchorCtr="0"/>
          <a:lstStyle>
            <a:lvl1pPr>
              <a:defRPr sz="4799" spc="-101"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8"/>
            <a:ext cx="5486337" cy="1828007"/>
          </a:xfrm>
          <a:noFill/>
        </p:spPr>
        <p:txBody>
          <a:bodyPr lIns="164592" tIns="109728" rIns="164592" bIns="109728">
            <a:noAutofit/>
          </a:bodyPr>
          <a:lstStyle>
            <a:lvl1pPr marL="0" indent="0">
              <a:spcBef>
                <a:spcPts val="0"/>
              </a:spcBef>
              <a:buNone/>
              <a:defRPr sz="28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60689" y="479425"/>
            <a:ext cx="1451843" cy="310896"/>
          </a:xfrm>
          <a:prstGeom prst="rect">
            <a:avLst/>
          </a:prstGeom>
        </p:spPr>
      </p:pic>
      <p:pic>
        <p:nvPicPr>
          <p:cNvPr id="7" name="Picture 6">
            <a:extLst>
              <a:ext uri="{FF2B5EF4-FFF2-40B4-BE49-F238E27FC236}">
                <a16:creationId xmlns:a16="http://schemas.microsoft.com/office/drawing/2014/main" id="{6919AEE2-BA39-4A01-8EE0-D03C0F4BB9EA}"/>
              </a:ext>
            </a:extLst>
          </p:cNvPr>
          <p:cNvPicPr>
            <a:picLocks noChangeAspect="1"/>
          </p:cNvPicPr>
          <p:nvPr userDrawn="1"/>
        </p:nvPicPr>
        <p:blipFill>
          <a:blip r:embed="rId3"/>
          <a:stretch>
            <a:fillRect/>
          </a:stretch>
        </p:blipFill>
        <p:spPr>
          <a:xfrm>
            <a:off x="6617584" y="2125663"/>
            <a:ext cx="5546214" cy="4572000"/>
          </a:xfrm>
          <a:prstGeom prst="rect">
            <a:avLst/>
          </a:prstGeom>
        </p:spPr>
      </p:pic>
    </p:spTree>
    <p:extLst>
      <p:ext uri="{BB962C8B-B14F-4D97-AF65-F5344CB8AC3E}">
        <p14:creationId xmlns:p14="http://schemas.microsoft.com/office/powerpoint/2010/main" val="2457949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1"/>
            <a:ext cx="11888787" cy="2374943"/>
          </a:xfrm>
        </p:spPr>
        <p:txBody>
          <a:bodyPr>
            <a:spAutoFit/>
          </a:bodyPr>
          <a:lstStyle>
            <a:lvl1pPr marL="0" indent="0">
              <a:buNone/>
              <a:defRPr/>
            </a:lvl1pPr>
            <a:lvl2pPr marL="228586" indent="0">
              <a:buNone/>
              <a:defRPr/>
            </a:lvl2pPr>
            <a:lvl3pPr marL="457170" indent="0">
              <a:buNone/>
              <a:defRPr/>
            </a:lvl3pPr>
            <a:lvl4pPr marL="685755" indent="0">
              <a:buNone/>
              <a:defRPr/>
            </a:lvl4pPr>
            <a:lvl5pPr marL="91434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24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4" y="1211287"/>
            <a:ext cx="11888787" cy="23749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946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40" y="1211288"/>
            <a:ext cx="5486399" cy="2190349"/>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71" indent="0">
              <a:buFont typeface="Wingdings" panose="05000000000000000000" pitchFamily="2" charset="2"/>
              <a:buNone/>
              <a:defRPr sz="2400" b="0"/>
            </a:lvl2pPr>
            <a:lvl3pPr marL="450820" indent="0">
              <a:buFont typeface="Wingdings" panose="05000000000000000000" pitchFamily="2" charset="2"/>
              <a:buNone/>
              <a:tabLst/>
              <a:defRPr sz="2200" b="0"/>
            </a:lvl3pPr>
            <a:lvl4pPr marL="652419" indent="0">
              <a:buFont typeface="Wingdings" panose="05000000000000000000" pitchFamily="2" charset="2"/>
              <a:buNone/>
              <a:defRPr sz="2200" b="0"/>
            </a:lvl4pPr>
            <a:lvl5pPr marL="854019" indent="0">
              <a:buFont typeface="Wingdings" panose="05000000000000000000" pitchFamily="2" charset="2"/>
              <a:buNone/>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41" y="1211288"/>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71"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2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19"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19"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17" marR="0" lvl="0" indent="-514317" algn="l" defTabSz="932681" rtl="0" eaLnBrk="1" fontAlgn="auto" latinLnBrk="0" hangingPunct="1">
              <a:lnSpc>
                <a:spcPct val="90000"/>
              </a:lnSpc>
              <a:spcBef>
                <a:spcPts val="1224"/>
              </a:spcBef>
              <a:spcAft>
                <a:spcPts val="0"/>
              </a:spcAft>
              <a:buClr>
                <a:schemeClr val="tx1"/>
              </a:buClr>
              <a:buSzPct val="90000"/>
              <a:tabLst/>
            </a:pPr>
            <a:r>
              <a:rPr lang="en-US" dirty="0"/>
              <a:t>Click to edit Master text styles</a:t>
            </a:r>
          </a:p>
          <a:p>
            <a:pPr marL="712741" marR="0" lvl="1" indent="-457170" algn="l" defTabSz="932681" rtl="0" eaLnBrk="1" fontAlgn="auto" latinLnBrk="0" hangingPunct="1">
              <a:lnSpc>
                <a:spcPct val="90000"/>
              </a:lnSpc>
              <a:spcBef>
                <a:spcPct val="20000"/>
              </a:spcBef>
              <a:spcAft>
                <a:spcPts val="0"/>
              </a:spcAft>
              <a:buClrTx/>
              <a:buSzPct val="90000"/>
              <a:tabLst/>
            </a:pPr>
            <a:r>
              <a:rPr lang="en-US" dirty="0"/>
              <a:t>Second level</a:t>
            </a:r>
          </a:p>
          <a:p>
            <a:pPr marL="907990" marR="0" lvl="2" indent="-457170" algn="l" defTabSz="932681" rtl="0" eaLnBrk="1" fontAlgn="auto" latinLnBrk="0" hangingPunct="1">
              <a:lnSpc>
                <a:spcPct val="90000"/>
              </a:lnSpc>
              <a:spcBef>
                <a:spcPct val="20000"/>
              </a:spcBef>
              <a:spcAft>
                <a:spcPts val="0"/>
              </a:spcAft>
              <a:buClrTx/>
              <a:buSzPct val="90000"/>
              <a:tabLst/>
            </a:pPr>
            <a:r>
              <a:rPr lang="en-US" dirty="0"/>
              <a:t>Third level</a:t>
            </a:r>
          </a:p>
          <a:p>
            <a:pPr marL="1109589" marR="0" lvl="3" indent="-457170" algn="l" defTabSz="932681" rtl="0" eaLnBrk="1" fontAlgn="auto" latinLnBrk="0" hangingPunct="1">
              <a:lnSpc>
                <a:spcPct val="90000"/>
              </a:lnSpc>
              <a:spcBef>
                <a:spcPct val="20000"/>
              </a:spcBef>
              <a:spcAft>
                <a:spcPts val="0"/>
              </a:spcAft>
              <a:buClrTx/>
              <a:buSzPct val="90000"/>
              <a:tabLst/>
            </a:pPr>
            <a:r>
              <a:rPr lang="en-US" dirty="0"/>
              <a:t>Fourth level</a:t>
            </a:r>
          </a:p>
          <a:p>
            <a:pPr marL="1311190" marR="0" lvl="4" indent="-457170" algn="l" defTabSz="932681"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88723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40" y="1211288"/>
            <a:ext cx="5486399" cy="2190349"/>
          </a:xfrm>
        </p:spPr>
        <p:txBody>
          <a:bodyPr wrap="square">
            <a:spAutoFit/>
          </a:bodyPr>
          <a:lstStyle>
            <a:lvl1pPr marL="231760" indent="-231760">
              <a:spcBef>
                <a:spcPts val="1224"/>
              </a:spcBef>
              <a:buClr>
                <a:schemeClr val="tx1"/>
              </a:buClr>
              <a:buFont typeface="Wingdings" panose="05000000000000000000" pitchFamily="2" charset="2"/>
              <a:buChar char=""/>
              <a:defRPr sz="3000" b="0">
                <a:latin typeface="+mn-lt"/>
              </a:defRPr>
            </a:lvl1pPr>
            <a:lvl2pPr marL="427010" indent="-171439">
              <a:buFont typeface="Wingdings" panose="05000000000000000000" pitchFamily="2" charset="2"/>
              <a:buChar char=""/>
              <a:defRPr sz="2400" b="0"/>
            </a:lvl2pPr>
            <a:lvl3pPr marL="639721" indent="-188901">
              <a:buFont typeface="Wingdings" panose="05000000000000000000" pitchFamily="2" charset="2"/>
              <a:buChar char=""/>
              <a:tabLst/>
              <a:defRPr sz="2200" b="0"/>
            </a:lvl3pPr>
            <a:lvl4pPr marL="828621" indent="-176201">
              <a:buFont typeface="Wingdings" panose="05000000000000000000" pitchFamily="2" charset="2"/>
              <a:buChar char=""/>
              <a:defRPr sz="2200" b="0"/>
            </a:lvl4pPr>
            <a:lvl5pPr marL="1023871" indent="-169852">
              <a:buFont typeface="Wingdings" panose="05000000000000000000" pitchFamily="2" charset="2"/>
              <a:buChar char=""/>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41" y="1211288"/>
            <a:ext cx="5486399" cy="2123658"/>
          </a:xfrm>
        </p:spPr>
        <p:txBody>
          <a:bodyPr wrap="square">
            <a:spAutoFit/>
          </a:bodyPr>
          <a:lstStyle>
            <a:lvl1pPr marL="287320" indent="-287320">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48" indent="-342877">
              <a:defRPr lang="en-US" sz="2400" b="0" kern="1200" spc="0" baseline="0" dirty="0">
                <a:gradFill>
                  <a:gsLst>
                    <a:gs pos="1250">
                      <a:schemeClr val="tx1"/>
                    </a:gs>
                    <a:gs pos="100000">
                      <a:schemeClr val="tx1"/>
                    </a:gs>
                  </a:gsLst>
                  <a:lin ang="5400000" scaled="0"/>
                </a:gradFill>
                <a:latin typeface="+mn-lt"/>
                <a:ea typeface="+mn-ea"/>
                <a:cs typeface="+mn-cs"/>
              </a:defRPr>
            </a:lvl2pPr>
            <a:lvl3pPr marL="793697" indent="-342877">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297" indent="-342877">
              <a:defRPr lang="en-US" sz="2200" b="0" kern="1200" spc="0" baseline="0" dirty="0">
                <a:gradFill>
                  <a:gsLst>
                    <a:gs pos="1250">
                      <a:schemeClr val="tx1"/>
                    </a:gs>
                    <a:gs pos="100000">
                      <a:schemeClr val="tx1"/>
                    </a:gs>
                  </a:gsLst>
                  <a:lin ang="5400000" scaled="0"/>
                </a:gradFill>
                <a:latin typeface="+mn-lt"/>
                <a:ea typeface="+mn-ea"/>
                <a:cs typeface="+mn-cs"/>
              </a:defRPr>
            </a:lvl4pPr>
            <a:lvl5pPr marL="1196897" indent="-342877">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60" marR="0" lvl="0" indent="-231760" algn="l" defTabSz="932681"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dirty="0"/>
              <a:t>Click to edit Master text styles</a:t>
            </a:r>
          </a:p>
          <a:p>
            <a:pPr marL="427010" marR="0" lvl="1" indent="-171439" algn="l" defTabSz="932681"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639721" marR="0" lvl="2" indent="-188901" algn="l" defTabSz="932681"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828621" marR="0" lvl="3" indent="-176201" algn="l" defTabSz="932681"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1023871" marR="0" lvl="4" indent="-169852" algn="l" defTabSz="932681"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Tree>
    <p:extLst>
      <p:ext uri="{BB962C8B-B14F-4D97-AF65-F5344CB8AC3E}">
        <p14:creationId xmlns:p14="http://schemas.microsoft.com/office/powerpoint/2010/main" val="141114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5043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8"/>
            <a:ext cx="10056812" cy="1181734"/>
          </a:xfrm>
          <a:noFill/>
        </p:spPr>
        <p:txBody>
          <a:bodyPr tIns="91440" bIns="91440" anchor="t" anchorCtr="0">
            <a:spAutoFit/>
          </a:bodyPr>
          <a:lstStyle>
            <a:lvl1pPr>
              <a:defRPr sz="7199" spc="-101"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0" y="3954462"/>
            <a:ext cx="10058400"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21962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8"/>
            <a:ext cx="10056812" cy="1181734"/>
          </a:xfrm>
          <a:noFill/>
        </p:spPr>
        <p:txBody>
          <a:bodyPr tIns="91440" bIns="91440" anchor="t" anchorCtr="0">
            <a:spAutoFit/>
          </a:bodyPr>
          <a:lstStyle>
            <a:lvl1pPr>
              <a:defRPr lang="en-US" sz="7199" b="0" kern="1200" cap="none" spc="-101"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4229355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181734"/>
          </a:xfrm>
          <a:noFill/>
        </p:spPr>
        <p:txBody>
          <a:bodyPr tIns="91440" bIns="91440" anchor="t" anchorCtr="0">
            <a:spAutoFit/>
          </a:bodyPr>
          <a:lstStyle>
            <a:lvl1pPr>
              <a:defRPr sz="7199" spc="-10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7589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181734"/>
          </a:xfrm>
          <a:noFill/>
        </p:spPr>
        <p:txBody>
          <a:bodyPr tIns="91440" bIns="91440" anchor="t" anchorCtr="0">
            <a:spAutoFit/>
          </a:bodyPr>
          <a:lstStyle>
            <a:lvl1pPr>
              <a:defRPr sz="7199" spc="-101"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327891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131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262"/>
            <a:ext cx="4892041" cy="1514004"/>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6" y="1"/>
            <a:ext cx="6995159"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8573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23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3060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3" tIns="46633" rIns="46633" bIns="46633" numCol="1" spcCol="0" rtlCol="0" fromWordArt="0" anchor="ctr" anchorCtr="0" forceAA="0" compatLnSpc="1">
            <a:prstTxWarp prst="textNoShape">
              <a:avLst/>
            </a:prstTxWarp>
            <a:noAutofit/>
          </a:bodyPr>
          <a:lstStyle/>
          <a:p>
            <a:pPr algn="ctr" defTabSz="932411" fontAlgn="base">
              <a:spcBef>
                <a:spcPct val="0"/>
              </a:spcBef>
              <a:spcAft>
                <a:spcPct val="0"/>
              </a:spcAft>
            </a:pPr>
            <a:endParaRPr lang="en-US" sz="1801"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2333264"/>
          </a:xfrm>
        </p:spPr>
        <p:txBody>
          <a:bodyPr/>
          <a:lstStyle>
            <a:lvl1pPr marL="0" indent="0">
              <a:buNone/>
              <a:defRPr sz="329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3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56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0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28"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10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10"/>
            <a:ext cx="4572000" cy="477001"/>
          </a:xfrm>
          <a:prstGeom prst="rect">
            <a:avLst/>
          </a:prstGeom>
          <a:noFill/>
          <a:ln w="12700">
            <a:noFill/>
            <a:miter lim="800000"/>
            <a:headEnd type="none" w="sm" len="sm"/>
            <a:tailEnd type="none" w="sm" len="sm"/>
          </a:ln>
          <a:effectLst/>
        </p:spPr>
        <p:txBody>
          <a:bodyPr vert="horz" wrap="square" lIns="182854" tIns="182854" rIns="182854" bIns="182854" numCol="1" anchor="t" anchorCtr="0" compatLnSpc="1">
            <a:prstTxWarp prst="textNoShape">
              <a:avLst/>
            </a:prstTxWarp>
            <a:spAutoFit/>
          </a:bodyPr>
          <a:lstStyle/>
          <a:p>
            <a:pPr defTabSz="932229"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60689" y="479425"/>
            <a:ext cx="1451843" cy="310896"/>
          </a:xfrm>
          <a:prstGeom prst="rect">
            <a:avLst/>
          </a:prstGeom>
        </p:spPr>
      </p:pic>
    </p:spTree>
    <p:extLst>
      <p:ext uri="{BB962C8B-B14F-4D97-AF65-F5344CB8AC3E}">
        <p14:creationId xmlns:p14="http://schemas.microsoft.com/office/powerpoint/2010/main" val="2119661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510095"/>
          </a:xfrm>
          <a:prstGeom prst="rect">
            <a:avLst/>
          </a:prstGeom>
        </p:spPr>
        <p:txBody>
          <a:bodyPr/>
          <a:lstStyle>
            <a:lvl1pPr marL="290494" indent="-290494">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63" indent="-280969">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56" indent="-29049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42" indent="-22858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26" indent="-228586">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1"/>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9659143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bg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pic>
        <p:nvPicPr>
          <p:cNvPr id="7" name="Picture 6">
            <a:extLst>
              <a:ext uri="{FF2B5EF4-FFF2-40B4-BE49-F238E27FC236}">
                <a16:creationId xmlns:a16="http://schemas.microsoft.com/office/drawing/2014/main" id="{9997CB8D-36FF-43CF-86DF-54192446E049}"/>
              </a:ext>
            </a:extLst>
          </p:cNvPr>
          <p:cNvPicPr>
            <a:picLocks noChangeAspect="1"/>
          </p:cNvPicPr>
          <p:nvPr userDrawn="1"/>
        </p:nvPicPr>
        <p:blipFill>
          <a:blip r:embed="rId3"/>
          <a:stretch>
            <a:fillRect/>
          </a:stretch>
        </p:blipFill>
        <p:spPr>
          <a:xfrm>
            <a:off x="6617583" y="2125663"/>
            <a:ext cx="5546214" cy="4572000"/>
          </a:xfrm>
          <a:prstGeom prst="rect">
            <a:avLst/>
          </a:prstGeom>
        </p:spPr>
      </p:pic>
      <p:sp>
        <p:nvSpPr>
          <p:cNvPr id="8" name="TextBox 7">
            <a:extLst>
              <a:ext uri="{FF2B5EF4-FFF2-40B4-BE49-F238E27FC236}">
                <a16:creationId xmlns:a16="http://schemas.microsoft.com/office/drawing/2014/main" id="{233C4521-B2BD-4F4A-8089-E40A421A7CA0}"/>
              </a:ext>
            </a:extLst>
          </p:cNvPr>
          <p:cNvSpPr txBox="1"/>
          <p:nvPr userDrawn="1"/>
        </p:nvSpPr>
        <p:spPr>
          <a:xfrm>
            <a:off x="280281" y="2115503"/>
            <a:ext cx="6180153" cy="960263"/>
          </a:xfrm>
          <a:prstGeom prst="rect">
            <a:avLst/>
          </a:prstGeom>
          <a:noFill/>
        </p:spPr>
        <p:txBody>
          <a:bodyPr wrap="none" lIns="182880" tIns="146304" rIns="182880" bIns="146304" rtlCol="0">
            <a:spAutoFit/>
          </a:bodyPr>
          <a:lstStyle/>
          <a:p>
            <a:pPr>
              <a:lnSpc>
                <a:spcPct val="90000"/>
              </a:lnSpc>
              <a:spcAft>
                <a:spcPts val="600"/>
              </a:spcAft>
            </a:pPr>
            <a:r>
              <a:rPr lang="en-US" sz="4800" dirty="0">
                <a:gradFill>
                  <a:gsLst>
                    <a:gs pos="2917">
                      <a:schemeClr val="tx1"/>
                    </a:gs>
                    <a:gs pos="30000">
                      <a:schemeClr val="tx1"/>
                    </a:gs>
                  </a:gsLst>
                  <a:lin ang="5400000" scaled="0"/>
                </a:gradFill>
                <a:latin typeface="+mj-lt"/>
              </a:rPr>
              <a:t>Microsoft Tech Summit</a:t>
            </a:r>
          </a:p>
        </p:txBody>
      </p:sp>
      <p:sp>
        <p:nvSpPr>
          <p:cNvPr id="10" name="TextBox 9">
            <a:extLst>
              <a:ext uri="{FF2B5EF4-FFF2-40B4-BE49-F238E27FC236}">
                <a16:creationId xmlns:a16="http://schemas.microsoft.com/office/drawing/2014/main" id="{15658542-A774-494D-A87E-4B0119BEC501}"/>
              </a:ext>
            </a:extLst>
          </p:cNvPr>
          <p:cNvSpPr txBox="1"/>
          <p:nvPr userDrawn="1"/>
        </p:nvSpPr>
        <p:spPr>
          <a:xfrm>
            <a:off x="280281" y="2799718"/>
            <a:ext cx="5384744" cy="1169231"/>
          </a:xfrm>
          <a:prstGeom prst="rect">
            <a:avLst/>
          </a:prstGeom>
          <a:noFill/>
        </p:spPr>
        <p:txBody>
          <a:bodyPr wrap="none" lIns="182880" tIns="146304" rIns="182880" bIns="146304" rtlCol="0">
            <a:spAutoFit/>
          </a:bodyPr>
          <a:lstStyle/>
          <a:p>
            <a:pPr marL="0" indent="0">
              <a:lnSpc>
                <a:spcPct val="114000"/>
              </a:lnSpc>
              <a:spcAft>
                <a:spcPts val="600"/>
              </a:spcAft>
              <a:buFont typeface="Arial" panose="020B0604020202020204" pitchFamily="34" charset="0"/>
              <a:buNone/>
            </a:pPr>
            <a: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Build your cloud skills with the latest</a:t>
            </a:r>
            <a:b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br>
            <a: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in Azure and Microsoft 365  </a:t>
            </a:r>
          </a:p>
        </p:txBody>
      </p:sp>
    </p:spTree>
    <p:extLst>
      <p:ext uri="{BB962C8B-B14F-4D97-AF65-F5344CB8AC3E}">
        <p14:creationId xmlns:p14="http://schemas.microsoft.com/office/powerpoint/2010/main" val="1599261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6400736" cy="1828786"/>
          </a:xfrm>
          <a:noFill/>
        </p:spPr>
        <p:txBody>
          <a:bodyPr lIns="146304" tIns="91440" rIns="146304" bIns="91440" anchor="b" anchorCtr="0"/>
          <a:lstStyle>
            <a:lvl1pPr>
              <a:defRPr sz="4800" spc="-100"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5486337" cy="1828007"/>
          </a:xfrm>
          <a:noFill/>
        </p:spPr>
        <p:txBody>
          <a:bodyPr lIns="164592" tIns="109728" rIns="164592" bIns="109728">
            <a:noAutofit/>
          </a:bodyPr>
          <a:lstStyle>
            <a:lvl1pPr marL="0" indent="0">
              <a:spcBef>
                <a:spcPts val="0"/>
              </a:spcBef>
              <a:buNone/>
              <a:defRPr sz="28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pic>
        <p:nvPicPr>
          <p:cNvPr id="7" name="Picture 6">
            <a:extLst>
              <a:ext uri="{FF2B5EF4-FFF2-40B4-BE49-F238E27FC236}">
                <a16:creationId xmlns:a16="http://schemas.microsoft.com/office/drawing/2014/main" id="{6919AEE2-BA39-4A01-8EE0-D03C0F4BB9EA}"/>
              </a:ext>
            </a:extLst>
          </p:cNvPr>
          <p:cNvPicPr>
            <a:picLocks noChangeAspect="1"/>
          </p:cNvPicPr>
          <p:nvPr userDrawn="1"/>
        </p:nvPicPr>
        <p:blipFill>
          <a:blip r:embed="rId3"/>
          <a:stretch>
            <a:fillRect/>
          </a:stretch>
        </p:blipFill>
        <p:spPr>
          <a:xfrm>
            <a:off x="6617583" y="2125663"/>
            <a:ext cx="5546214" cy="4572000"/>
          </a:xfrm>
          <a:prstGeom prst="rect">
            <a:avLst/>
          </a:prstGeom>
        </p:spPr>
      </p:pic>
    </p:spTree>
    <p:extLst>
      <p:ext uri="{BB962C8B-B14F-4D97-AF65-F5344CB8AC3E}">
        <p14:creationId xmlns:p14="http://schemas.microsoft.com/office/powerpoint/2010/main" val="1671806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791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09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57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dirty="0"/>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dirty="0"/>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dirty="0"/>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dirty="0"/>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248864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dirty="0"/>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Tree>
    <p:extLst>
      <p:ext uri="{BB962C8B-B14F-4D97-AF65-F5344CB8AC3E}">
        <p14:creationId xmlns:p14="http://schemas.microsoft.com/office/powerpoint/2010/main" val="383922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4484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059447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4825535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780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99257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6224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0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465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dirty="0"/>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dirty="0"/>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dirty="0"/>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dirty="0"/>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288636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090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4172404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1751497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bg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pic>
        <p:nvPicPr>
          <p:cNvPr id="7" name="Picture 6">
            <a:extLst>
              <a:ext uri="{FF2B5EF4-FFF2-40B4-BE49-F238E27FC236}">
                <a16:creationId xmlns:a16="http://schemas.microsoft.com/office/drawing/2014/main" id="{9997CB8D-36FF-43CF-86DF-54192446E049}"/>
              </a:ext>
            </a:extLst>
          </p:cNvPr>
          <p:cNvPicPr>
            <a:picLocks noChangeAspect="1"/>
          </p:cNvPicPr>
          <p:nvPr userDrawn="1"/>
        </p:nvPicPr>
        <p:blipFill>
          <a:blip r:embed="rId3"/>
          <a:stretch>
            <a:fillRect/>
          </a:stretch>
        </p:blipFill>
        <p:spPr>
          <a:xfrm>
            <a:off x="6617583" y="2125663"/>
            <a:ext cx="5546214" cy="4572000"/>
          </a:xfrm>
          <a:prstGeom prst="rect">
            <a:avLst/>
          </a:prstGeom>
        </p:spPr>
      </p:pic>
      <p:sp>
        <p:nvSpPr>
          <p:cNvPr id="8" name="TextBox 7">
            <a:extLst>
              <a:ext uri="{FF2B5EF4-FFF2-40B4-BE49-F238E27FC236}">
                <a16:creationId xmlns:a16="http://schemas.microsoft.com/office/drawing/2014/main" id="{233C4521-B2BD-4F4A-8089-E40A421A7CA0}"/>
              </a:ext>
            </a:extLst>
          </p:cNvPr>
          <p:cNvSpPr txBox="1"/>
          <p:nvPr userDrawn="1"/>
        </p:nvSpPr>
        <p:spPr>
          <a:xfrm>
            <a:off x="280281" y="2115503"/>
            <a:ext cx="7053790" cy="960263"/>
          </a:xfrm>
          <a:prstGeom prst="rect">
            <a:avLst/>
          </a:prstGeom>
          <a:noFill/>
        </p:spPr>
        <p:txBody>
          <a:bodyPr wrap="none" lIns="182880" tIns="146304" rIns="182880" bIns="146304" rtlCol="0">
            <a:spAutoFit/>
          </a:bodyPr>
          <a:lstStyle/>
          <a:p>
            <a:pPr>
              <a:lnSpc>
                <a:spcPct val="90000"/>
              </a:lnSpc>
              <a:spcAft>
                <a:spcPts val="600"/>
              </a:spcAft>
            </a:pPr>
            <a:r>
              <a:rPr lang="en-US" sz="4800" dirty="0">
                <a:gradFill>
                  <a:gsLst>
                    <a:gs pos="2917">
                      <a:schemeClr val="tx1"/>
                    </a:gs>
                    <a:gs pos="30000">
                      <a:schemeClr val="tx1"/>
                    </a:gs>
                  </a:gsLst>
                  <a:lin ang="5400000" scaled="0"/>
                </a:gradFill>
                <a:latin typeface="+mj-lt"/>
              </a:rPr>
              <a:t>Microsoft US Tech Summit</a:t>
            </a:r>
          </a:p>
        </p:txBody>
      </p:sp>
      <p:sp>
        <p:nvSpPr>
          <p:cNvPr id="10" name="TextBox 9">
            <a:extLst>
              <a:ext uri="{FF2B5EF4-FFF2-40B4-BE49-F238E27FC236}">
                <a16:creationId xmlns:a16="http://schemas.microsoft.com/office/drawing/2014/main" id="{15658542-A774-494D-A87E-4B0119BEC501}"/>
              </a:ext>
            </a:extLst>
          </p:cNvPr>
          <p:cNvSpPr txBox="1"/>
          <p:nvPr userDrawn="1"/>
        </p:nvSpPr>
        <p:spPr>
          <a:xfrm>
            <a:off x="280281" y="2799718"/>
            <a:ext cx="5000984" cy="1207767"/>
          </a:xfrm>
          <a:prstGeom prst="rect">
            <a:avLst/>
          </a:prstGeom>
          <a:noFill/>
        </p:spPr>
        <p:txBody>
          <a:bodyPr wrap="none" lIns="182880" tIns="146304" rIns="182880" bIns="146304" rtlCol="0">
            <a:spAutoFit/>
          </a:bodyPr>
          <a:lstStyle/>
          <a:p>
            <a:pPr>
              <a:lnSpc>
                <a:spcPct val="114000"/>
              </a:lnSpc>
              <a:spcAft>
                <a:spcPts val="600"/>
              </a:spcAft>
            </a:pPr>
            <a: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Build your skills with the latest in</a:t>
            </a:r>
            <a:b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br>
            <a:r>
              <a:rPr lang="en-US" sz="2600" spc="-30" baseline="0" dirty="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cloud technologies</a:t>
            </a:r>
          </a:p>
        </p:txBody>
      </p:sp>
    </p:spTree>
    <p:extLst>
      <p:ext uri="{BB962C8B-B14F-4D97-AF65-F5344CB8AC3E}">
        <p14:creationId xmlns:p14="http://schemas.microsoft.com/office/powerpoint/2010/main" val="27164761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6400736" cy="1828786"/>
          </a:xfrm>
          <a:noFill/>
        </p:spPr>
        <p:txBody>
          <a:bodyPr lIns="146304" tIns="91440" rIns="146304" bIns="91440" anchor="b" anchorCtr="0"/>
          <a:lstStyle>
            <a:lvl1pPr>
              <a:defRPr sz="48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5486337" cy="1828007"/>
          </a:xfrm>
          <a:noFill/>
        </p:spPr>
        <p:txBody>
          <a:bodyPr lIns="164592" tIns="109728" rIns="164592" bIns="109728">
            <a:noAutofit/>
          </a:bodyPr>
          <a:lstStyle>
            <a:lvl1pPr marL="0" indent="0">
              <a:spcBef>
                <a:spcPts val="0"/>
              </a:spcBef>
              <a:buNone/>
              <a:defRPr sz="2800"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pic>
        <p:nvPicPr>
          <p:cNvPr id="7" name="Picture 6">
            <a:extLst>
              <a:ext uri="{FF2B5EF4-FFF2-40B4-BE49-F238E27FC236}">
                <a16:creationId xmlns:a16="http://schemas.microsoft.com/office/drawing/2014/main" id="{6919AEE2-BA39-4A01-8EE0-D03C0F4BB9EA}"/>
              </a:ext>
            </a:extLst>
          </p:cNvPr>
          <p:cNvPicPr>
            <a:picLocks noChangeAspect="1"/>
          </p:cNvPicPr>
          <p:nvPr userDrawn="1"/>
        </p:nvPicPr>
        <p:blipFill>
          <a:blip r:embed="rId3"/>
          <a:stretch>
            <a:fillRect/>
          </a:stretch>
        </p:blipFill>
        <p:spPr>
          <a:xfrm>
            <a:off x="6617583" y="2125663"/>
            <a:ext cx="5546214" cy="4572000"/>
          </a:xfrm>
          <a:prstGeom prst="rect">
            <a:avLst/>
          </a:prstGeom>
        </p:spPr>
      </p:pic>
    </p:spTree>
    <p:extLst>
      <p:ext uri="{BB962C8B-B14F-4D97-AF65-F5344CB8AC3E}">
        <p14:creationId xmlns:p14="http://schemas.microsoft.com/office/powerpoint/2010/main" val="235942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910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26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a:t>Fifth level</a:t>
            </a:r>
          </a:p>
        </p:txBody>
      </p:sp>
    </p:spTree>
    <p:extLst>
      <p:ext uri="{BB962C8B-B14F-4D97-AF65-F5344CB8AC3E}">
        <p14:creationId xmlns:p14="http://schemas.microsoft.com/office/powerpoint/2010/main" val="150558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73572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136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dirty="0"/>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Tree>
    <p:extLst>
      <p:ext uri="{BB962C8B-B14F-4D97-AF65-F5344CB8AC3E}">
        <p14:creationId xmlns:p14="http://schemas.microsoft.com/office/powerpoint/2010/main" val="409193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658709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143527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22495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56875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55932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79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736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505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2368948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4732408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925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91993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280903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emf"/><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1.emf"/><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0"/>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4059602932"/>
      </p:ext>
    </p:extLst>
  </p:cSld>
  <p:clrMap bg1="lt1" tx1="dk1" bg2="lt2" tx2="dk2" accent1="accent1" accent2="accent2" accent3="accent3" accent4="accent4" accent5="accent5" accent6="accent6" hlink="hlink" folHlink="folHlink"/>
  <p:sldLayoutIdLst>
    <p:sldLayoutId id="2147484476" r:id="rId1"/>
    <p:sldLayoutId id="2147484478"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 id="2147484489" r:id="rId12"/>
    <p:sldLayoutId id="2147484490" r:id="rId13"/>
    <p:sldLayoutId id="2147484491" r:id="rId14"/>
    <p:sldLayoutId id="2147484492" r:id="rId15"/>
    <p:sldLayoutId id="2147484493" r:id="rId16"/>
    <p:sldLayoutId id="2147484494" r:id="rId17"/>
    <p:sldLayoutId id="2147484550"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7" cy="2374943"/>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9"/>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175144201"/>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12" r:id="rId17"/>
  </p:sldLayoutIdLst>
  <p:transition>
    <p:fade/>
  </p:transition>
  <p:txStyles>
    <p:titleStyle>
      <a:lvl1pPr algn="l" defTabSz="932681"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86" marR="0" indent="-228586" algn="l" defTabSz="932681"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170" marR="0" indent="-228586" algn="l" defTabSz="932681"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755" marR="0" indent="-228586" algn="l" defTabSz="932681"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340" marR="0" indent="-228586" algn="l" defTabSz="932681"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2925" marR="0" indent="-228586" algn="l" defTabSz="932681"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4872" indent="-233171" algn="l" defTabSz="93268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213" indent="-233171" algn="l" defTabSz="93268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54" indent="-233171" algn="l" defTabSz="93268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95" indent="-233171" algn="l" defTabSz="93268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81" rtl="0" eaLnBrk="1" latinLnBrk="0" hangingPunct="1">
        <a:defRPr sz="1801" kern="1200">
          <a:solidFill>
            <a:schemeClr val="tx1"/>
          </a:solidFill>
          <a:latin typeface="+mn-lt"/>
          <a:ea typeface="+mn-ea"/>
          <a:cs typeface="+mn-cs"/>
        </a:defRPr>
      </a:lvl1pPr>
      <a:lvl2pPr marL="466341" algn="l" defTabSz="932681" rtl="0" eaLnBrk="1" latinLnBrk="0" hangingPunct="1">
        <a:defRPr sz="1801" kern="1200">
          <a:solidFill>
            <a:schemeClr val="tx1"/>
          </a:solidFill>
          <a:latin typeface="+mn-lt"/>
          <a:ea typeface="+mn-ea"/>
          <a:cs typeface="+mn-cs"/>
        </a:defRPr>
      </a:lvl2pPr>
      <a:lvl3pPr marL="932681" algn="l" defTabSz="932681" rtl="0" eaLnBrk="1" latinLnBrk="0" hangingPunct="1">
        <a:defRPr sz="1801" kern="1200">
          <a:solidFill>
            <a:schemeClr val="tx1"/>
          </a:solidFill>
          <a:latin typeface="+mn-lt"/>
          <a:ea typeface="+mn-ea"/>
          <a:cs typeface="+mn-cs"/>
        </a:defRPr>
      </a:lvl3pPr>
      <a:lvl4pPr marL="1399022" algn="l" defTabSz="932681" rtl="0" eaLnBrk="1" latinLnBrk="0" hangingPunct="1">
        <a:defRPr sz="1801" kern="1200">
          <a:solidFill>
            <a:schemeClr val="tx1"/>
          </a:solidFill>
          <a:latin typeface="+mn-lt"/>
          <a:ea typeface="+mn-ea"/>
          <a:cs typeface="+mn-cs"/>
        </a:defRPr>
      </a:lvl4pPr>
      <a:lvl5pPr marL="1865361" algn="l" defTabSz="932681" rtl="0" eaLnBrk="1" latinLnBrk="0" hangingPunct="1">
        <a:defRPr sz="1801" kern="1200">
          <a:solidFill>
            <a:schemeClr val="tx1"/>
          </a:solidFill>
          <a:latin typeface="+mn-lt"/>
          <a:ea typeface="+mn-ea"/>
          <a:cs typeface="+mn-cs"/>
        </a:defRPr>
      </a:lvl5pPr>
      <a:lvl6pPr marL="2331704" algn="l" defTabSz="932681" rtl="0" eaLnBrk="1" latinLnBrk="0" hangingPunct="1">
        <a:defRPr sz="1801" kern="1200">
          <a:solidFill>
            <a:schemeClr val="tx1"/>
          </a:solidFill>
          <a:latin typeface="+mn-lt"/>
          <a:ea typeface="+mn-ea"/>
          <a:cs typeface="+mn-cs"/>
        </a:defRPr>
      </a:lvl6pPr>
      <a:lvl7pPr marL="2798043" algn="l" defTabSz="932681" rtl="0" eaLnBrk="1" latinLnBrk="0" hangingPunct="1">
        <a:defRPr sz="1801" kern="1200">
          <a:solidFill>
            <a:schemeClr val="tx1"/>
          </a:solidFill>
          <a:latin typeface="+mn-lt"/>
          <a:ea typeface="+mn-ea"/>
          <a:cs typeface="+mn-cs"/>
        </a:defRPr>
      </a:lvl7pPr>
      <a:lvl8pPr marL="3264383" algn="l" defTabSz="932681" rtl="0" eaLnBrk="1" latinLnBrk="0" hangingPunct="1">
        <a:defRPr sz="1801" kern="1200">
          <a:solidFill>
            <a:schemeClr val="tx1"/>
          </a:solidFill>
          <a:latin typeface="+mn-lt"/>
          <a:ea typeface="+mn-ea"/>
          <a:cs typeface="+mn-cs"/>
        </a:defRPr>
      </a:lvl8pPr>
      <a:lvl9pPr marL="3730725" algn="l" defTabSz="932681" rtl="0" eaLnBrk="1" latinLnBrk="0" hangingPunct="1">
        <a:defRPr sz="180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9"/>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2564897008"/>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 id="2147484526" r:id="rId13"/>
    <p:sldLayoutId id="2147484527" r:id="rId14"/>
    <p:sldLayoutId id="2147484528" r:id="rId15"/>
    <p:sldLayoutId id="2147484529" r:id="rId16"/>
    <p:sldLayoutId id="2147484530" r:id="rId17"/>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6394855"/>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 id="2147484544" r:id="rId12"/>
    <p:sldLayoutId id="2147484545" r:id="rId13"/>
    <p:sldLayoutId id="2147484546" r:id="rId14"/>
    <p:sldLayoutId id="2147484547" r:id="rId15"/>
    <p:sldLayoutId id="2147484548" r:id="rId16"/>
    <p:sldLayoutId id="2147484549" r:id="rId17"/>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cseferlis@pragmaticworks.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notesSlide" Target="../notesSlides/notesSlide10.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0.png"/><Relationship Id="rId11" Type="http://schemas.openxmlformats.org/officeDocument/2006/relationships/image" Target="../media/image33.emf"/><Relationship Id="rId5" Type="http://schemas.microsoft.com/office/2007/relationships/hdphoto" Target="../media/hdphoto2.wdp"/><Relationship Id="rId10" Type="http://schemas.openxmlformats.org/officeDocument/2006/relationships/image" Target="../media/image12.emf"/><Relationship Id="rId4" Type="http://schemas.openxmlformats.org/officeDocument/2006/relationships/image" Target="../media/image29.png"/><Relationship Id="rId9" Type="http://schemas.openxmlformats.org/officeDocument/2006/relationships/image" Target="../media/image32.emf"/></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notesSlide" Target="../notesSlides/notesSlide11.xml"/><Relationship Id="rId7" Type="http://schemas.openxmlformats.org/officeDocument/2006/relationships/image" Target="../media/image37.emf"/><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6.emf"/><Relationship Id="rId11" Type="http://schemas.openxmlformats.org/officeDocument/2006/relationships/image" Target="../media/image41.png"/><Relationship Id="rId5" Type="http://schemas.openxmlformats.org/officeDocument/2006/relationships/image" Target="../media/image35.emf"/><Relationship Id="rId10" Type="http://schemas.openxmlformats.org/officeDocument/2006/relationships/image" Target="../media/image40.png"/><Relationship Id="rId4" Type="http://schemas.openxmlformats.org/officeDocument/2006/relationships/image" Target="../media/image34.emf"/><Relationship Id="rId9" Type="http://schemas.openxmlformats.org/officeDocument/2006/relationships/image" Target="../media/image39.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png"/><Relationship Id="rId7" Type="http://schemas.openxmlformats.org/officeDocument/2006/relationships/image" Target="../media/image55.emf"/><Relationship Id="rId12"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4.emf"/><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9.jpe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72.png"/><Relationship Id="rId4" Type="http://schemas.openxmlformats.org/officeDocument/2006/relationships/image" Target="../media/image68.pn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73.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10" Type="http://schemas.microsoft.com/office/2007/relationships/hdphoto" Target="../media/hdphoto8.wdp"/><Relationship Id="rId4" Type="http://schemas.openxmlformats.org/officeDocument/2006/relationships/image" Target="../media/image79.png"/><Relationship Id="rId9" Type="http://schemas.openxmlformats.org/officeDocument/2006/relationships/image" Target="../media/image83.png"/></Relationships>
</file>

<file path=ppt/slides/_rels/slide4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85.png"/><Relationship Id="rId18"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microsoft.com/office/2007/relationships/hdphoto" Target="../media/hdphoto9.wdp"/><Relationship Id="rId17" Type="http://schemas.openxmlformats.org/officeDocument/2006/relationships/image" Target="../media/image87.png"/><Relationship Id="rId2" Type="http://schemas.openxmlformats.org/officeDocument/2006/relationships/notesSlide" Target="../notesSlides/notesSlide43.xml"/><Relationship Id="rId16" Type="http://schemas.microsoft.com/office/2007/relationships/hdphoto" Target="../media/hdphoto11.wdp"/><Relationship Id="rId1" Type="http://schemas.openxmlformats.org/officeDocument/2006/relationships/slideLayout" Target="../slideLayouts/slideLayout13.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0.png"/><Relationship Id="rId15" Type="http://schemas.openxmlformats.org/officeDocument/2006/relationships/image" Target="../media/image86.png"/><Relationship Id="rId10" Type="http://schemas.microsoft.com/office/2007/relationships/hdphoto" Target="../media/hdphoto8.wdp"/><Relationship Id="rId4" Type="http://schemas.openxmlformats.org/officeDocument/2006/relationships/image" Target="../media/image79.png"/><Relationship Id="rId9" Type="http://schemas.openxmlformats.org/officeDocument/2006/relationships/image" Target="../media/image83.png"/><Relationship Id="rId14" Type="http://schemas.microsoft.com/office/2007/relationships/hdphoto" Target="../media/hdphoto10.wdp"/></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7.png"/><Relationship Id="rId18" Type="http://schemas.openxmlformats.org/officeDocument/2006/relationships/image" Target="../media/image93.png"/><Relationship Id="rId3" Type="http://schemas.openxmlformats.org/officeDocument/2006/relationships/image" Target="../media/image78.png"/><Relationship Id="rId21" Type="http://schemas.microsoft.com/office/2007/relationships/hdphoto" Target="../media/hdphoto9.wdp"/><Relationship Id="rId7" Type="http://schemas.openxmlformats.org/officeDocument/2006/relationships/image" Target="../media/image80.png"/><Relationship Id="rId12" Type="http://schemas.microsoft.com/office/2007/relationships/hdphoto" Target="../media/hdphoto8.wdp"/><Relationship Id="rId17" Type="http://schemas.openxmlformats.org/officeDocument/2006/relationships/image" Target="../media/image92.png"/><Relationship Id="rId25" Type="http://schemas.microsoft.com/office/2007/relationships/hdphoto" Target="../media/hdphoto11.wdp"/><Relationship Id="rId2" Type="http://schemas.openxmlformats.org/officeDocument/2006/relationships/notesSlide" Target="../notesSlides/notesSlide44.xml"/><Relationship Id="rId16" Type="http://schemas.openxmlformats.org/officeDocument/2006/relationships/image" Target="../media/image91.png"/><Relationship Id="rId20"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3.png"/><Relationship Id="rId24" Type="http://schemas.openxmlformats.org/officeDocument/2006/relationships/image" Target="../media/image86.png"/><Relationship Id="rId5" Type="http://schemas.microsoft.com/office/2007/relationships/hdphoto" Target="../media/hdphoto12.wdp"/><Relationship Id="rId15" Type="http://schemas.openxmlformats.org/officeDocument/2006/relationships/image" Target="../media/image90.png"/><Relationship Id="rId23" Type="http://schemas.microsoft.com/office/2007/relationships/hdphoto" Target="../media/hdphoto10.wdp"/><Relationship Id="rId10" Type="http://schemas.microsoft.com/office/2007/relationships/hdphoto" Target="../media/hdphoto7.wdp"/><Relationship Id="rId19" Type="http://schemas.microsoft.com/office/2007/relationships/hdphoto" Target="../media/hdphoto13.wdp"/><Relationship Id="rId4" Type="http://schemas.openxmlformats.org/officeDocument/2006/relationships/image" Target="../media/image89.png"/><Relationship Id="rId9" Type="http://schemas.openxmlformats.org/officeDocument/2006/relationships/image" Target="../media/image82.png"/><Relationship Id="rId14" Type="http://schemas.openxmlformats.org/officeDocument/2006/relationships/image" Target="../media/image88.png"/><Relationship Id="rId22"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18" Type="http://schemas.openxmlformats.org/officeDocument/2006/relationships/image" Target="../media/image10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8.png"/><Relationship Id="rId2" Type="http://schemas.openxmlformats.org/officeDocument/2006/relationships/notesSlide" Target="../notesSlides/notesSlide45.xml"/><Relationship Id="rId16" Type="http://schemas.openxmlformats.org/officeDocument/2006/relationships/image" Target="../media/image107.svg"/><Relationship Id="rId20" Type="http://schemas.openxmlformats.org/officeDocument/2006/relationships/image" Target="../media/image111.svg"/><Relationship Id="rId1" Type="http://schemas.openxmlformats.org/officeDocument/2006/relationships/slideLayout" Target="../slideLayouts/slideLayout13.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svg"/><Relationship Id="rId19" Type="http://schemas.openxmlformats.org/officeDocument/2006/relationships/image" Target="../media/image110.png"/><Relationship Id="rId4" Type="http://schemas.openxmlformats.org/officeDocument/2006/relationships/image" Target="../media/image95.svg"/><Relationship Id="rId9" Type="http://schemas.openxmlformats.org/officeDocument/2006/relationships/image" Target="../media/image100.png"/><Relationship Id="rId14" Type="http://schemas.openxmlformats.org/officeDocument/2006/relationships/image" Target="../media/image105.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theregister.co.uk/2017/09/22/idc_q2_2017_storage_trackers/"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5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3.emf"/><Relationship Id="rId18" Type="http://schemas.openxmlformats.org/officeDocument/2006/relationships/image" Target="../media/image128.png"/><Relationship Id="rId3" Type="http://schemas.openxmlformats.org/officeDocument/2006/relationships/notesSlide" Target="../notesSlides/notesSlide53.xml"/><Relationship Id="rId7" Type="http://schemas.microsoft.com/office/2007/relationships/hdphoto" Target="../media/hdphoto14.wdp"/><Relationship Id="rId12" Type="http://schemas.openxmlformats.org/officeDocument/2006/relationships/image" Target="../media/image122.emf"/><Relationship Id="rId17" Type="http://schemas.openxmlformats.org/officeDocument/2006/relationships/image" Target="../media/image127.png"/><Relationship Id="rId2" Type="http://schemas.openxmlformats.org/officeDocument/2006/relationships/slideLayout" Target="../slideLayouts/slideLayout7.xml"/><Relationship Id="rId16" Type="http://schemas.openxmlformats.org/officeDocument/2006/relationships/image" Target="../media/image126.emf"/><Relationship Id="rId1" Type="http://schemas.openxmlformats.org/officeDocument/2006/relationships/tags" Target="../tags/tag7.xml"/><Relationship Id="rId6" Type="http://schemas.openxmlformats.org/officeDocument/2006/relationships/image" Target="../media/image118.png"/><Relationship Id="rId11" Type="http://schemas.openxmlformats.org/officeDocument/2006/relationships/image" Target="../media/image121.emf"/><Relationship Id="rId5" Type="http://schemas.openxmlformats.org/officeDocument/2006/relationships/image" Target="../media/image117.png"/><Relationship Id="rId15" Type="http://schemas.openxmlformats.org/officeDocument/2006/relationships/image" Target="../media/image125.emf"/><Relationship Id="rId10" Type="http://schemas.openxmlformats.org/officeDocument/2006/relationships/image" Target="../media/image120.emf"/><Relationship Id="rId4" Type="http://schemas.openxmlformats.org/officeDocument/2006/relationships/image" Target="../media/image116.png"/><Relationship Id="rId9" Type="http://schemas.microsoft.com/office/2007/relationships/hdphoto" Target="../media/hdphoto15.wdp"/><Relationship Id="rId14" Type="http://schemas.openxmlformats.org/officeDocument/2006/relationships/image" Target="../media/image12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microsoft.com/office/2007/relationships/hdphoto" Target="../media/hdphoto16.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141.png"/><Relationship Id="rId3" Type="http://schemas.openxmlformats.org/officeDocument/2006/relationships/image" Target="../media/image135.png"/><Relationship Id="rId7" Type="http://schemas.openxmlformats.org/officeDocument/2006/relationships/image" Target="../media/image137.png"/><Relationship Id="rId12" Type="http://schemas.openxmlformats.org/officeDocument/2006/relationships/image" Target="../media/image140.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microsoft.com/office/2007/relationships/hdphoto" Target="../media/hdphoto18.wdp"/><Relationship Id="rId11" Type="http://schemas.openxmlformats.org/officeDocument/2006/relationships/image" Target="../media/image139.png"/><Relationship Id="rId5" Type="http://schemas.openxmlformats.org/officeDocument/2006/relationships/image" Target="../media/image136.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138.png"/><Relationship Id="rId14" Type="http://schemas.microsoft.com/office/2007/relationships/hdphoto" Target="../media/hdphoto21.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 Type="http://schemas.openxmlformats.org/officeDocument/2006/relationships/notesSlide" Target="../notesSlides/notesSlide63.xml"/><Relationship Id="rId16"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5" Type="http://schemas.openxmlformats.org/officeDocument/2006/relationships/image" Target="../media/image15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65.jpeg"/><Relationship Id="rId4" Type="http://schemas.openxmlformats.org/officeDocument/2006/relationships/image" Target="../media/image164.jpeg"/></Relationships>
</file>

<file path=ppt/slides/_rels/slide7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68.jpeg"/><Relationship Id="rId4" Type="http://schemas.openxmlformats.org/officeDocument/2006/relationships/image" Target="../media/image167.jpeg"/></Relationships>
</file>

<file path=ppt/slides/_rels/slide7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71.jpeg"/><Relationship Id="rId4" Type="http://schemas.openxmlformats.org/officeDocument/2006/relationships/image" Target="../media/image170.jpeg"/></Relationships>
</file>

<file path=ppt/slides/_rels/slide74.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66.jpeg"/><Relationship Id="rId7" Type="http://schemas.openxmlformats.org/officeDocument/2006/relationships/image" Target="../media/image174.jpe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69.jpeg"/></Relationships>
</file>

<file path=ppt/slides/_rels/slide7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microsoft.com/office/2007/relationships/hdphoto" Target="../media/hdphoto22.wdp"/></Relationships>
</file>

<file path=ppt/slides/_rels/slide7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github.com/docker/communitytools-image2docker-win" TargetMode="External"/><Relationship Id="rId2" Type="http://schemas.openxmlformats.org/officeDocument/2006/relationships/hyperlink" Target="https://www.powershellgallery.com/packages/Image2Docker/"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png"/><Relationship Id="rId1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emf"/><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8.xml"/><Relationship Id="rId16" Type="http://schemas.openxmlformats.org/officeDocument/2006/relationships/image" Target="../media/image20.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0.emf"/><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3" Type="http://schemas.openxmlformats.org/officeDocument/2006/relationships/hyperlink" Target="https://insider.windows.com/en-us/for-business/" TargetMode="External"/><Relationship Id="rId2" Type="http://schemas.openxmlformats.org/officeDocument/2006/relationships/notesSlide" Target="../notesSlides/notesSlide76.xml"/><Relationship Id="rId1" Type="http://schemas.openxmlformats.org/officeDocument/2006/relationships/slideLayout" Target="../slideLayouts/slideLayout59.xml"/><Relationship Id="rId5" Type="http://schemas.openxmlformats.org/officeDocument/2006/relationships/hyperlink" Target="https://www.microsoft.com/en-us/evalcenter/evaluate-windows-server-2016" TargetMode="External"/><Relationship Id="rId4" Type="http://schemas.openxmlformats.org/officeDocument/2006/relationships/hyperlink" Target="https://www.microsoft.com/en-us/evalcenter/evaluate-windows-server-honolulu"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8768" y="1601499"/>
            <a:ext cx="7467535" cy="1828786"/>
          </a:xfrm>
        </p:spPr>
        <p:txBody>
          <a:bodyPr/>
          <a:lstStyle/>
          <a:p>
            <a:r>
              <a:rPr lang="en-US" dirty="0"/>
              <a:t>Hybrid Cloud Strategies and Management</a:t>
            </a:r>
          </a:p>
        </p:txBody>
      </p:sp>
      <p:sp>
        <p:nvSpPr>
          <p:cNvPr id="6" name="Text Placeholder 4">
            <a:extLst>
              <a:ext uri="{FF2B5EF4-FFF2-40B4-BE49-F238E27FC236}">
                <a16:creationId xmlns:a16="http://schemas.microsoft.com/office/drawing/2014/main" id="{F1BC5E1A-48EB-45FD-9FA6-66D7709322A1}"/>
              </a:ext>
            </a:extLst>
          </p:cNvPr>
          <p:cNvSpPr>
            <a:spLocks noGrp="1"/>
          </p:cNvSpPr>
          <p:nvPr>
            <p:ph type="body" sz="quarter" idx="12"/>
          </p:nvPr>
        </p:nvSpPr>
        <p:spPr>
          <a:xfrm>
            <a:off x="427037" y="3954462"/>
            <a:ext cx="5486337" cy="1828007"/>
          </a:xfrm>
        </p:spPr>
        <p:txBody>
          <a:bodyPr/>
          <a:lstStyle/>
          <a:p>
            <a:r>
              <a:rPr lang="en-US" dirty="0"/>
              <a:t>Chris Seferlis</a:t>
            </a:r>
          </a:p>
          <a:p>
            <a:r>
              <a:rPr lang="en-US" dirty="0"/>
              <a:t>Senior Principal Architect</a:t>
            </a:r>
          </a:p>
          <a:p>
            <a:r>
              <a:rPr lang="en-US" dirty="0"/>
              <a:t>Pragmatic Works</a:t>
            </a:r>
          </a:p>
          <a:p>
            <a:r>
              <a:rPr lang="en-US" dirty="0">
                <a:hlinkClick r:id="rId3"/>
              </a:rPr>
              <a:t>cseferlis@pragmaticworks.com</a:t>
            </a:r>
            <a:endParaRPr lang="en-US" dirty="0"/>
          </a:p>
          <a:p>
            <a:r>
              <a:rPr lang="en-US" dirty="0"/>
              <a:t>@</a:t>
            </a:r>
            <a:r>
              <a:rPr lang="en-US" dirty="0" err="1"/>
              <a:t>bizdataviz</a:t>
            </a:r>
            <a:endParaRPr lang="en-US" dirty="0"/>
          </a:p>
          <a:p>
            <a:r>
              <a:rPr lang="en-US" dirty="0" err="1"/>
              <a:t>Linkedin.com</a:t>
            </a:r>
            <a:r>
              <a:rPr lang="en-US" dirty="0"/>
              <a:t>/in/</a:t>
            </a:r>
            <a:r>
              <a:rPr lang="en-US" dirty="0" err="1"/>
              <a:t>cseferlis</a:t>
            </a:r>
            <a:endParaRPr lang="en-US" dirty="0"/>
          </a:p>
        </p:txBody>
      </p:sp>
      <p:pic>
        <p:nvPicPr>
          <p:cNvPr id="5" name="Picture 4">
            <a:extLst>
              <a:ext uri="{FF2B5EF4-FFF2-40B4-BE49-F238E27FC236}">
                <a16:creationId xmlns:a16="http://schemas.microsoft.com/office/drawing/2014/main" id="{E176F2DB-8451-49D7-8FE9-8A2CD6E9D299}"/>
              </a:ext>
            </a:extLst>
          </p:cNvPr>
          <p:cNvPicPr>
            <a:picLocks noChangeAspect="1"/>
          </p:cNvPicPr>
          <p:nvPr/>
        </p:nvPicPr>
        <p:blipFill>
          <a:blip r:embed="rId4"/>
          <a:stretch>
            <a:fillRect/>
          </a:stretch>
        </p:blipFill>
        <p:spPr>
          <a:xfrm>
            <a:off x="9602446" y="382086"/>
            <a:ext cx="2337766" cy="558124"/>
          </a:xfrm>
          <a:prstGeom prst="rect">
            <a:avLst/>
          </a:prstGeom>
        </p:spPr>
      </p:pic>
    </p:spTree>
    <p:extLst>
      <p:ext uri="{BB962C8B-B14F-4D97-AF65-F5344CB8AC3E}">
        <p14:creationId xmlns:p14="http://schemas.microsoft.com/office/powerpoint/2010/main" val="378864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6822BAA-05AC-44C5-AA86-6C0E8C114695}"/>
              </a:ext>
            </a:extLst>
          </p:cNvPr>
          <p:cNvSpPr/>
          <p:nvPr/>
        </p:nvSpPr>
        <p:spPr bwMode="auto">
          <a:xfrm>
            <a:off x="0" y="1668462"/>
            <a:ext cx="12436475" cy="53260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5"/>
          <p:cNvSpPr>
            <a:spLocks noGrp="1"/>
          </p:cNvSpPr>
          <p:nvPr>
            <p:ph type="title"/>
          </p:nvPr>
        </p:nvSpPr>
        <p:spPr/>
        <p:txBody>
          <a:bodyPr/>
          <a:lstStyle/>
          <a:p>
            <a:r>
              <a:rPr lang="en-US" dirty="0"/>
              <a:t>Identity as the core of enterprise mobility</a:t>
            </a:r>
            <a:br>
              <a:rPr lang="en-US" dirty="0"/>
            </a:br>
            <a:r>
              <a:rPr lang="en-US" sz="3200" dirty="0">
                <a:gradFill>
                  <a:gsLst>
                    <a:gs pos="1250">
                      <a:schemeClr val="accent1"/>
                    </a:gs>
                    <a:gs pos="100000">
                      <a:schemeClr val="accent1"/>
                    </a:gs>
                  </a:gsLst>
                  <a:lin ang="5400000" scaled="0"/>
                </a:gradFill>
                <a:latin typeface="+mn-lt"/>
              </a:rPr>
              <a:t>Azure Active Directory as the control plane</a:t>
            </a:r>
            <a:br>
              <a:rPr lang="en-US" dirty="0">
                <a:gradFill>
                  <a:gsLst>
                    <a:gs pos="0">
                      <a:schemeClr val="tx1"/>
                    </a:gs>
                    <a:gs pos="100000">
                      <a:schemeClr val="tx1">
                        <a:alpha val="88000"/>
                      </a:schemeClr>
                    </a:gs>
                  </a:gsLst>
                  <a:lin ang="5400000" scaled="1"/>
                </a:gradFill>
                <a:latin typeface="Segoe UI" panose="020B0502040204020203" pitchFamily="34" charset="0"/>
              </a:rPr>
            </a:br>
            <a:br>
              <a:rPr lang="en-US" dirty="0"/>
            </a:br>
            <a:endParaRPr lang="en-US" dirty="0"/>
          </a:p>
        </p:txBody>
      </p:sp>
      <p:sp>
        <p:nvSpPr>
          <p:cNvPr id="185" name="Oval 184"/>
          <p:cNvSpPr/>
          <p:nvPr/>
        </p:nvSpPr>
        <p:spPr bwMode="auto">
          <a:xfrm>
            <a:off x="4706385" y="2174170"/>
            <a:ext cx="3217021" cy="3217018"/>
          </a:xfrm>
          <a:prstGeom prst="ellipse">
            <a:avLst/>
          </a:prstGeom>
          <a:noFill/>
          <a:ln w="28575" cap="rnd">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cxnSp>
        <p:nvCxnSpPr>
          <p:cNvPr id="266" name="Straight Arrow Connector 265"/>
          <p:cNvCxnSpPr/>
          <p:nvPr/>
        </p:nvCxnSpPr>
        <p:spPr>
          <a:xfrm flipH="1">
            <a:off x="7524652" y="5465391"/>
            <a:ext cx="1025891" cy="0"/>
          </a:xfrm>
          <a:prstGeom prst="straightConnector1">
            <a:avLst/>
          </a:prstGeom>
          <a:ln w="28575" cap="rnd">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p:cNvCxnSpPr/>
          <p:nvPr/>
        </p:nvCxnSpPr>
        <p:spPr>
          <a:xfrm>
            <a:off x="7370632" y="5230705"/>
            <a:ext cx="1319027" cy="0"/>
          </a:xfrm>
          <a:prstGeom prst="straightConnector1">
            <a:avLst/>
          </a:prstGeom>
          <a:ln w="28575" cap="rnd">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p:cNvCxnSpPr/>
          <p:nvPr/>
        </p:nvCxnSpPr>
        <p:spPr>
          <a:xfrm flipH="1">
            <a:off x="3388099" y="5111722"/>
            <a:ext cx="1661227" cy="2853"/>
          </a:xfrm>
          <a:prstGeom prst="straightConnector1">
            <a:avLst/>
          </a:prstGeom>
          <a:ln w="28575" cap="rnd">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51" name="Group 350"/>
          <p:cNvGrpSpPr/>
          <p:nvPr/>
        </p:nvGrpSpPr>
        <p:grpSpPr>
          <a:xfrm>
            <a:off x="2654287" y="4805376"/>
            <a:ext cx="671990" cy="400289"/>
            <a:chOff x="10227446" y="2986117"/>
            <a:chExt cx="658968" cy="392532"/>
          </a:xfrm>
          <a:solidFill>
            <a:srgbClr val="F8F8F8"/>
          </a:solidFill>
        </p:grpSpPr>
        <p:grpSp>
          <p:nvGrpSpPr>
            <p:cNvPr id="352" name="Group 351"/>
            <p:cNvGrpSpPr/>
            <p:nvPr/>
          </p:nvGrpSpPr>
          <p:grpSpPr>
            <a:xfrm>
              <a:off x="10227446" y="2986117"/>
              <a:ext cx="658968" cy="392532"/>
              <a:chOff x="6002760" y="3291875"/>
              <a:chExt cx="3471152" cy="1658849"/>
            </a:xfrm>
            <a:grpFill/>
          </p:grpSpPr>
          <p:sp>
            <p:nvSpPr>
              <p:cNvPr id="354" name="Rectangle 353"/>
              <p:cNvSpPr/>
              <p:nvPr/>
            </p:nvSpPr>
            <p:spPr bwMode="auto">
              <a:xfrm>
                <a:off x="6002760" y="3291875"/>
                <a:ext cx="3471152" cy="15745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55" name="Rectangle 354"/>
              <p:cNvSpPr/>
              <p:nvPr/>
            </p:nvSpPr>
            <p:spPr bwMode="auto">
              <a:xfrm>
                <a:off x="6002760" y="3489197"/>
                <a:ext cx="3471152" cy="146152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353" name="icon GEARS"/>
            <p:cNvSpPr>
              <a:spLocks noEditPoints="1"/>
            </p:cNvSpPr>
            <p:nvPr/>
          </p:nvSpPr>
          <p:spPr bwMode="auto">
            <a:xfrm>
              <a:off x="10417230" y="3079596"/>
              <a:ext cx="314270" cy="262388"/>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chemeClr val="accent2"/>
            </a:solidFill>
            <a:ln>
              <a:noFill/>
            </a:ln>
            <a:extLst/>
          </p:spPr>
          <p:txBody>
            <a:bodyPr/>
            <a:lstStyle/>
            <a:p>
              <a:pPr marL="0" marR="0" lvl="0" indent="0" algn="l" defTabSz="93123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latin typeface="Segoe UI"/>
                <a:ea typeface="ＭＳ Ｐゴシック" charset="0"/>
                <a:cs typeface="+mn-cs"/>
              </a:endParaRPr>
            </a:p>
          </p:txBody>
        </p:sp>
      </p:grpSp>
      <p:grpSp>
        <p:nvGrpSpPr>
          <p:cNvPr id="4" name="Group 3"/>
          <p:cNvGrpSpPr/>
          <p:nvPr/>
        </p:nvGrpSpPr>
        <p:grpSpPr>
          <a:xfrm>
            <a:off x="4148161" y="3451506"/>
            <a:ext cx="4030333" cy="1098670"/>
            <a:chOff x="4147866" y="3451499"/>
            <a:chExt cx="4030905" cy="1098826"/>
          </a:xfrm>
        </p:grpSpPr>
        <p:grpSp>
          <p:nvGrpSpPr>
            <p:cNvPr id="10" name="Group 9"/>
            <p:cNvGrpSpPr/>
            <p:nvPr/>
          </p:nvGrpSpPr>
          <p:grpSpPr>
            <a:xfrm>
              <a:off x="5646824" y="3451499"/>
              <a:ext cx="2531947" cy="1098283"/>
              <a:chOff x="5535740" y="3384130"/>
              <a:chExt cx="2482526" cy="1076846"/>
            </a:xfrm>
          </p:grpSpPr>
          <p:sp>
            <p:nvSpPr>
              <p:cNvPr id="197" name="Rectangle 196"/>
              <p:cNvSpPr/>
              <p:nvPr/>
            </p:nvSpPr>
            <p:spPr bwMode="auto">
              <a:xfrm>
                <a:off x="5535740" y="3706940"/>
                <a:ext cx="2482526" cy="75403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793" tIns="182793" rIns="0" bIns="46614"/>
              <a:lstStyle/>
              <a:p>
                <a:pPr marL="0" marR="0" lvl="0" indent="0" algn="ctr" defTabSz="931847" rtl="0" eaLnBrk="1" fontAlgn="base" latinLnBrk="0" hangingPunct="1">
                  <a:lnSpc>
                    <a:spcPct val="90000"/>
                  </a:lnSpc>
                  <a:spcBef>
                    <a:spcPct val="0"/>
                  </a:spcBef>
                  <a:spcAft>
                    <a:spcPct val="0"/>
                  </a:spcAft>
                  <a:buClrTx/>
                  <a:buSzTx/>
                  <a:buFontTx/>
                  <a:buNone/>
                  <a:tabLst/>
                  <a:defRPr/>
                </a:pPr>
                <a:r>
                  <a:rPr kumimoji="0" lang="en-US" sz="1530" b="0"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mn-ea"/>
                    <a:cs typeface="+mn-cs"/>
                  </a:rPr>
                  <a:t>Single sign-on</a:t>
                </a:r>
              </a:p>
            </p:txBody>
          </p:sp>
          <p:pic>
            <p:nvPicPr>
              <p:cNvPr id="269" name="Picture 268"/>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6481303" y="3384130"/>
                <a:ext cx="703068" cy="336744"/>
              </a:xfrm>
              <a:prstGeom prst="rect">
                <a:avLst/>
              </a:prstGeom>
            </p:spPr>
          </p:pic>
        </p:grpSp>
        <p:grpSp>
          <p:nvGrpSpPr>
            <p:cNvPr id="11" name="Group 10"/>
            <p:cNvGrpSpPr/>
            <p:nvPr/>
          </p:nvGrpSpPr>
          <p:grpSpPr>
            <a:xfrm>
              <a:off x="4147866" y="3475786"/>
              <a:ext cx="2531947" cy="1074539"/>
              <a:chOff x="4066040" y="3407943"/>
              <a:chExt cx="2482526" cy="1053565"/>
            </a:xfrm>
          </p:grpSpPr>
          <p:sp>
            <p:nvSpPr>
              <p:cNvPr id="195" name="Rectangle 194"/>
              <p:cNvSpPr/>
              <p:nvPr/>
            </p:nvSpPr>
            <p:spPr bwMode="auto">
              <a:xfrm>
                <a:off x="4066040" y="3714836"/>
                <a:ext cx="2482526" cy="7466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793" tIns="182793" rIns="0" bIns="46614"/>
              <a:lstStyle/>
              <a:p>
                <a:pPr marL="0" marR="0" lvl="0" indent="0" algn="ctr" defTabSz="931847" rtl="0" eaLnBrk="1" fontAlgn="base" latinLnBrk="0" hangingPunct="1">
                  <a:lnSpc>
                    <a:spcPct val="90000"/>
                  </a:lnSpc>
                  <a:spcBef>
                    <a:spcPct val="0"/>
                  </a:spcBef>
                  <a:spcAft>
                    <a:spcPct val="0"/>
                  </a:spcAft>
                  <a:buClrTx/>
                  <a:buSzTx/>
                  <a:buFontTx/>
                  <a:buNone/>
                  <a:tabLst/>
                  <a:defRPr/>
                </a:pPr>
                <a:r>
                  <a:rPr kumimoji="0" lang="en-US" sz="1530" b="0"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mn-ea"/>
                    <a:cs typeface="+mn-cs"/>
                  </a:rPr>
                  <a:t>Self-service</a:t>
                </a:r>
              </a:p>
            </p:txBody>
          </p:sp>
          <p:pic>
            <p:nvPicPr>
              <p:cNvPr id="356" name="Picture 355"/>
              <p:cNvPicPr>
                <a:picLocks noChangeAspect="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5111166" y="3407943"/>
                <a:ext cx="577152" cy="328378"/>
              </a:xfrm>
              <a:prstGeom prst="rect">
                <a:avLst/>
              </a:prstGeom>
            </p:spPr>
          </p:pic>
        </p:grpSp>
      </p:grpSp>
      <p:grpSp>
        <p:nvGrpSpPr>
          <p:cNvPr id="5" name="Group 4"/>
          <p:cNvGrpSpPr/>
          <p:nvPr/>
        </p:nvGrpSpPr>
        <p:grpSpPr>
          <a:xfrm>
            <a:off x="2489387" y="5081299"/>
            <a:ext cx="2685819" cy="1235816"/>
            <a:chOff x="2488857" y="5081524"/>
            <a:chExt cx="2686200" cy="1235991"/>
          </a:xfrm>
        </p:grpSpPr>
        <p:cxnSp>
          <p:nvCxnSpPr>
            <p:cNvPr id="265" name="Straight Arrow Connector 264"/>
            <p:cNvCxnSpPr/>
            <p:nvPr/>
          </p:nvCxnSpPr>
          <p:spPr>
            <a:xfrm flipH="1">
              <a:off x="2488857" y="5361590"/>
              <a:ext cx="2560303" cy="0"/>
            </a:xfrm>
            <a:prstGeom prst="straightConnector1">
              <a:avLst/>
            </a:prstGeom>
            <a:ln w="28575" cap="rnd">
              <a:solidFill>
                <a:schemeClr val="bg1"/>
              </a:solidFill>
              <a:prstDash val="sysDot"/>
              <a:headEnd type="triangle" w="sm" len="med"/>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643110" y="5081524"/>
              <a:ext cx="2531947" cy="1235991"/>
              <a:chOff x="2589540" y="4857659"/>
              <a:chExt cx="2482526" cy="1211866"/>
            </a:xfrm>
          </p:grpSpPr>
          <p:sp>
            <p:nvSpPr>
              <p:cNvPr id="198" name="Rectangle 197"/>
              <p:cNvSpPr/>
              <p:nvPr/>
            </p:nvSpPr>
            <p:spPr bwMode="auto">
              <a:xfrm>
                <a:off x="2589540" y="5322853"/>
                <a:ext cx="2482526" cy="7466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793" tIns="182793" rIns="0" bIns="46614"/>
              <a:lstStyle/>
              <a:p>
                <a:pPr marL="0" marR="0" lvl="0" indent="0" algn="ctr" defTabSz="931847" rtl="0" eaLnBrk="1" fontAlgn="base" latinLnBrk="0" hangingPunct="1">
                  <a:lnSpc>
                    <a:spcPct val="90000"/>
                  </a:lnSpc>
                  <a:spcBef>
                    <a:spcPct val="0"/>
                  </a:spcBef>
                  <a:spcAft>
                    <a:spcPct val="0"/>
                  </a:spcAft>
                  <a:buClrTx/>
                  <a:buSzTx/>
                  <a:buFontTx/>
                  <a:buNone/>
                  <a:tabLst/>
                  <a:defRPr/>
                </a:pPr>
                <a:r>
                  <a:rPr kumimoji="0" lang="en-US" sz="1530" b="0"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mn-ea"/>
                    <a:cs typeface="+mn-cs"/>
                  </a:rPr>
                  <a:t>Simple connection</a:t>
                </a:r>
              </a:p>
            </p:txBody>
          </p:sp>
          <p:sp>
            <p:nvSpPr>
              <p:cNvPr id="357" name="Freeform 31"/>
              <p:cNvSpPr>
                <a:spLocks noEditPoints="1"/>
              </p:cNvSpPr>
              <p:nvPr/>
            </p:nvSpPr>
            <p:spPr bwMode="auto">
              <a:xfrm rot="900000">
                <a:off x="3608696" y="4857659"/>
                <a:ext cx="661166" cy="550636"/>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rgbClr val="F8F8F8"/>
              </a:solidFill>
              <a:ln>
                <a:noFill/>
              </a:ln>
            </p:spPr>
            <p:txBody>
              <a:bodyPr vert="horz" wrap="square" lIns="91401" tIns="45700" rIns="91401" bIns="45700" numCol="1" anchor="t" anchorCtr="0" compatLnSpc="1">
                <a:prstTxWarp prst="textNoShape">
                  <a:avLst/>
                </a:prstTxWarp>
              </a:bodyPr>
              <a:lstStyle/>
              <a:p>
                <a:pPr marL="0" marR="0" lvl="0" indent="0" algn="l" defTabSz="93196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ＭＳ Ｐゴシック" charset="0"/>
                  <a:cs typeface="+mn-cs"/>
                </a:endParaRPr>
              </a:p>
            </p:txBody>
          </p:sp>
        </p:grpSp>
      </p:grpSp>
      <p:grpSp>
        <p:nvGrpSpPr>
          <p:cNvPr id="2" name="Group 1"/>
          <p:cNvGrpSpPr/>
          <p:nvPr/>
        </p:nvGrpSpPr>
        <p:grpSpPr>
          <a:xfrm>
            <a:off x="528772" y="2728089"/>
            <a:ext cx="2697964" cy="4292735"/>
            <a:chOff x="516794" y="2674733"/>
            <a:chExt cx="2645679" cy="4209543"/>
          </a:xfrm>
        </p:grpSpPr>
        <p:sp>
          <p:nvSpPr>
            <p:cNvPr id="189" name="Oval 188"/>
            <p:cNvSpPr/>
            <p:nvPr/>
          </p:nvSpPr>
          <p:spPr bwMode="auto">
            <a:xfrm>
              <a:off x="516794" y="2674733"/>
              <a:ext cx="2328151" cy="2328151"/>
            </a:xfrm>
            <a:prstGeom prst="ellipse">
              <a:avLst/>
            </a:prstGeom>
            <a:noFill/>
            <a:ln w="28575" cap="rnd">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99" name="Picture 19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9591" y="3066395"/>
              <a:ext cx="600294" cy="397377"/>
            </a:xfrm>
            <a:prstGeom prst="rect">
              <a:avLst/>
            </a:prstGeom>
          </p:spPr>
        </p:pic>
        <p:pic>
          <p:nvPicPr>
            <p:cNvPr id="200" name="Picture 19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8484" y="3714836"/>
              <a:ext cx="359302" cy="503826"/>
            </a:xfrm>
            <a:prstGeom prst="rect">
              <a:avLst/>
            </a:prstGeom>
          </p:spPr>
        </p:pic>
        <p:sp>
          <p:nvSpPr>
            <p:cNvPr id="279" name="Rectangle 278"/>
            <p:cNvSpPr/>
            <p:nvPr/>
          </p:nvSpPr>
          <p:spPr bwMode="auto">
            <a:xfrm>
              <a:off x="772953" y="5913960"/>
              <a:ext cx="1668410" cy="9703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793" tIns="182793" rIns="0" bIns="46614"/>
            <a:lstStyle/>
            <a:p>
              <a:pPr marL="0" marR="0" lvl="0" indent="0" algn="ctr" defTabSz="931847"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chemeClr val="bg1"/>
                      </a:gs>
                      <a:gs pos="100000">
                        <a:schemeClr val="bg1"/>
                      </a:gs>
                    </a:gsLst>
                    <a:lin ang="5400000" scaled="1"/>
                  </a:gradFill>
                  <a:effectLst/>
                  <a:uLnTx/>
                  <a:uFillTx/>
                  <a:latin typeface="Segoe UI Light"/>
                  <a:ea typeface="+mn-ea"/>
                  <a:cs typeface="+mn-cs"/>
                </a:rPr>
                <a:t>On-premises</a:t>
              </a:r>
            </a:p>
          </p:txBody>
        </p:sp>
        <p:sp>
          <p:nvSpPr>
            <p:cNvPr id="349" name="Rectangle 348"/>
            <p:cNvSpPr/>
            <p:nvPr/>
          </p:nvSpPr>
          <p:spPr bwMode="auto">
            <a:xfrm>
              <a:off x="1320422" y="3806646"/>
              <a:ext cx="1465429" cy="471160"/>
            </a:xfrm>
            <a:prstGeom prst="rect">
              <a:avLst/>
            </a:prstGeom>
            <a:noFill/>
            <a:ln w="19050">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02" tIns="146241" rIns="182802" bIns="146241" numCol="1" spcCol="0" rtlCol="0" fromWordArt="0" anchor="b" anchorCtr="0" forceAA="0" compatLnSpc="1">
              <a:prstTxWarp prst="textNoShape">
                <a:avLst/>
              </a:prstTxWarp>
              <a:noAutofit/>
            </a:bodyPr>
            <a:lstStyle/>
            <a:p>
              <a:pPr marL="0" marR="0" lvl="0" indent="0" algn="l" defTabSz="913572"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mn-ea"/>
                <a:cs typeface="+mn-cs"/>
              </a:endParaRPr>
            </a:p>
            <a:p>
              <a:pPr marL="0" marR="0" lvl="0" indent="0" algn="l" defTabSz="913572"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mn-ea"/>
                <a:cs typeface="+mn-cs"/>
              </a:endParaRPr>
            </a:p>
            <a:p>
              <a:pPr marL="0" marR="0" lvl="0" indent="0" algn="l" defTabSz="913572" rtl="0" eaLnBrk="1" fontAlgn="base" latinLnBrk="0" hangingPunct="1">
                <a:lnSpc>
                  <a:spcPct val="90000"/>
                </a:lnSpc>
                <a:spcBef>
                  <a:spcPct val="0"/>
                </a:spcBef>
                <a:spcAft>
                  <a:spcPct val="0"/>
                </a:spcAft>
                <a:buClrTx/>
                <a:buSzPct val="80000"/>
                <a:buFontTx/>
                <a:buNone/>
                <a:tabLst/>
                <a:defRPr/>
              </a:pPr>
              <a:r>
                <a:rPr kumimoji="0" lang="en-US" sz="1099" b="0"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ＭＳ Ｐゴシック" charset="0"/>
                  <a:cs typeface="+mn-cs"/>
                </a:rPr>
                <a:t>Other </a:t>
              </a:r>
              <a:br>
                <a:rPr kumimoji="0" lang="en-US" sz="1099" b="0"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ＭＳ Ｐゴシック" charset="0"/>
                  <a:cs typeface="+mn-cs"/>
                </a:rPr>
              </a:br>
              <a:r>
                <a:rPr kumimoji="0" lang="en-US" sz="1099" b="0"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ＭＳ Ｐゴシック" charset="0"/>
                  <a:cs typeface="+mn-cs"/>
                </a:rPr>
                <a:t>directories</a:t>
              </a:r>
            </a:p>
          </p:txBody>
        </p:sp>
        <p:sp>
          <p:nvSpPr>
            <p:cNvPr id="350" name="Rectangle 349"/>
            <p:cNvSpPr/>
            <p:nvPr/>
          </p:nvSpPr>
          <p:spPr>
            <a:xfrm>
              <a:off x="1497182" y="3161233"/>
              <a:ext cx="1665291" cy="304485"/>
            </a:xfrm>
            <a:prstGeom prst="rect">
              <a:avLst/>
            </a:prstGeom>
            <a:ln>
              <a:noFill/>
            </a:ln>
          </p:spPr>
          <p:txBody>
            <a:bodyPr wrap="square" lIns="0" tIns="0" rIns="0" bIns="0" anchor="ctr">
              <a:spAutoFit/>
            </a:bodyPr>
            <a:lstStyle/>
            <a:p>
              <a:pPr marL="0" marR="0" lvl="0" indent="0" algn="l" defTabSz="913572" rtl="0" eaLnBrk="1" fontAlgn="base" latinLnBrk="0" hangingPunct="1">
                <a:lnSpc>
                  <a:spcPct val="90000"/>
                </a:lnSpc>
                <a:spcBef>
                  <a:spcPct val="0"/>
                </a:spcBef>
                <a:spcAft>
                  <a:spcPct val="0"/>
                </a:spcAft>
                <a:buClrTx/>
                <a:buSzPct val="80000"/>
                <a:buFontTx/>
                <a:buNone/>
                <a:tabLst/>
                <a:defRPr/>
              </a:pPr>
              <a:r>
                <a:rPr kumimoji="0" lang="en-US" sz="1099" b="0"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ＭＳ Ｐゴシック" charset="0"/>
                  <a:cs typeface="+mn-cs"/>
                </a:rPr>
                <a:t>Windows Server</a:t>
              </a:r>
            </a:p>
            <a:p>
              <a:pPr marL="0" marR="0" lvl="0" indent="0" algn="l" defTabSz="913572" rtl="0" eaLnBrk="1" fontAlgn="base" latinLnBrk="0" hangingPunct="1">
                <a:lnSpc>
                  <a:spcPct val="90000"/>
                </a:lnSpc>
                <a:spcBef>
                  <a:spcPct val="0"/>
                </a:spcBef>
                <a:spcAft>
                  <a:spcPct val="0"/>
                </a:spcAft>
                <a:buClrTx/>
                <a:buSzPct val="80000"/>
                <a:buFontTx/>
                <a:buNone/>
                <a:tabLst/>
                <a:defRPr/>
              </a:pPr>
              <a:r>
                <a:rPr kumimoji="0" lang="en-US" sz="1099" b="0"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ＭＳ Ｐゴシック" charset="0"/>
                  <a:cs typeface="+mn-cs"/>
                </a:rPr>
                <a:t>Active Directory</a:t>
              </a:r>
            </a:p>
          </p:txBody>
        </p:sp>
        <p:grpSp>
          <p:nvGrpSpPr>
            <p:cNvPr id="358" name="Group 357"/>
            <p:cNvGrpSpPr/>
            <p:nvPr/>
          </p:nvGrpSpPr>
          <p:grpSpPr>
            <a:xfrm>
              <a:off x="1206753" y="4400600"/>
              <a:ext cx="1021440" cy="1410074"/>
              <a:chOff x="12679481" y="-2476193"/>
              <a:chExt cx="7318375" cy="10102850"/>
            </a:xfrm>
            <a:solidFill>
              <a:schemeClr val="bg1"/>
            </a:solidFill>
          </p:grpSpPr>
          <p:sp>
            <p:nvSpPr>
              <p:cNvPr id="359" name="Freeform 47"/>
              <p:cNvSpPr>
                <a:spLocks noEditPoints="1"/>
              </p:cNvSpPr>
              <p:nvPr/>
            </p:nvSpPr>
            <p:spPr bwMode="auto">
              <a:xfrm>
                <a:off x="12679481" y="-2476193"/>
                <a:ext cx="7318375" cy="9794875"/>
              </a:xfrm>
              <a:custGeom>
                <a:avLst/>
                <a:gdLst>
                  <a:gd name="T0" fmla="*/ 4610 w 4610"/>
                  <a:gd name="T1" fmla="*/ 707 h 6170"/>
                  <a:gd name="T2" fmla="*/ 4080 w 4610"/>
                  <a:gd name="T3" fmla="*/ 707 h 6170"/>
                  <a:gd name="T4" fmla="*/ 4080 w 4610"/>
                  <a:gd name="T5" fmla="*/ 293 h 6170"/>
                  <a:gd name="T6" fmla="*/ 2565 w 4610"/>
                  <a:gd name="T7" fmla="*/ 293 h 6170"/>
                  <a:gd name="T8" fmla="*/ 2565 w 4610"/>
                  <a:gd name="T9" fmla="*/ 0 h 6170"/>
                  <a:gd name="T10" fmla="*/ 1110 w 4610"/>
                  <a:gd name="T11" fmla="*/ 0 h 6170"/>
                  <a:gd name="T12" fmla="*/ 1110 w 4610"/>
                  <a:gd name="T13" fmla="*/ 293 h 6170"/>
                  <a:gd name="T14" fmla="*/ 530 w 4610"/>
                  <a:gd name="T15" fmla="*/ 293 h 6170"/>
                  <a:gd name="T16" fmla="*/ 530 w 4610"/>
                  <a:gd name="T17" fmla="*/ 707 h 6170"/>
                  <a:gd name="T18" fmla="*/ 0 w 4610"/>
                  <a:gd name="T19" fmla="*/ 707 h 6170"/>
                  <a:gd name="T20" fmla="*/ 0 w 4610"/>
                  <a:gd name="T21" fmla="*/ 6170 h 6170"/>
                  <a:gd name="T22" fmla="*/ 1673 w 4610"/>
                  <a:gd name="T23" fmla="*/ 6170 h 6170"/>
                  <a:gd name="T24" fmla="*/ 1673 w 4610"/>
                  <a:gd name="T25" fmla="*/ 5351 h 6170"/>
                  <a:gd name="T26" fmla="*/ 2151 w 4610"/>
                  <a:gd name="T27" fmla="*/ 5351 h 6170"/>
                  <a:gd name="T28" fmla="*/ 2151 w 4610"/>
                  <a:gd name="T29" fmla="*/ 6170 h 6170"/>
                  <a:gd name="T30" fmla="*/ 2459 w 4610"/>
                  <a:gd name="T31" fmla="*/ 6170 h 6170"/>
                  <a:gd name="T32" fmla="*/ 2459 w 4610"/>
                  <a:gd name="T33" fmla="*/ 5351 h 6170"/>
                  <a:gd name="T34" fmla="*/ 2937 w 4610"/>
                  <a:gd name="T35" fmla="*/ 5351 h 6170"/>
                  <a:gd name="T36" fmla="*/ 2937 w 4610"/>
                  <a:gd name="T37" fmla="*/ 6170 h 6170"/>
                  <a:gd name="T38" fmla="*/ 4610 w 4610"/>
                  <a:gd name="T39" fmla="*/ 6170 h 6170"/>
                  <a:gd name="T40" fmla="*/ 4610 w 4610"/>
                  <a:gd name="T41" fmla="*/ 707 h 6170"/>
                  <a:gd name="T42" fmla="*/ 2094 w 4610"/>
                  <a:gd name="T43" fmla="*/ 4370 h 6170"/>
                  <a:gd name="T44" fmla="*/ 582 w 4610"/>
                  <a:gd name="T45" fmla="*/ 4370 h 6170"/>
                  <a:gd name="T46" fmla="*/ 582 w 4610"/>
                  <a:gd name="T47" fmla="*/ 3973 h 6170"/>
                  <a:gd name="T48" fmla="*/ 2094 w 4610"/>
                  <a:gd name="T49" fmla="*/ 3973 h 6170"/>
                  <a:gd name="T50" fmla="*/ 2094 w 4610"/>
                  <a:gd name="T51" fmla="*/ 4370 h 6170"/>
                  <a:gd name="T52" fmla="*/ 2094 w 4610"/>
                  <a:gd name="T53" fmla="*/ 3355 h 6170"/>
                  <a:gd name="T54" fmla="*/ 582 w 4610"/>
                  <a:gd name="T55" fmla="*/ 3355 h 6170"/>
                  <a:gd name="T56" fmla="*/ 582 w 4610"/>
                  <a:gd name="T57" fmla="*/ 2956 h 6170"/>
                  <a:gd name="T58" fmla="*/ 2094 w 4610"/>
                  <a:gd name="T59" fmla="*/ 2956 h 6170"/>
                  <a:gd name="T60" fmla="*/ 2094 w 4610"/>
                  <a:gd name="T61" fmla="*/ 3355 h 6170"/>
                  <a:gd name="T62" fmla="*/ 2094 w 4610"/>
                  <a:gd name="T63" fmla="*/ 2338 h 6170"/>
                  <a:gd name="T64" fmla="*/ 582 w 4610"/>
                  <a:gd name="T65" fmla="*/ 2338 h 6170"/>
                  <a:gd name="T66" fmla="*/ 582 w 4610"/>
                  <a:gd name="T67" fmla="*/ 1941 h 6170"/>
                  <a:gd name="T68" fmla="*/ 2094 w 4610"/>
                  <a:gd name="T69" fmla="*/ 1941 h 6170"/>
                  <a:gd name="T70" fmla="*/ 2094 w 4610"/>
                  <a:gd name="T71" fmla="*/ 2338 h 6170"/>
                  <a:gd name="T72" fmla="*/ 4080 w 4610"/>
                  <a:gd name="T73" fmla="*/ 4370 h 6170"/>
                  <a:gd name="T74" fmla="*/ 2565 w 4610"/>
                  <a:gd name="T75" fmla="*/ 4370 h 6170"/>
                  <a:gd name="T76" fmla="*/ 2565 w 4610"/>
                  <a:gd name="T77" fmla="*/ 3973 h 6170"/>
                  <a:gd name="T78" fmla="*/ 4080 w 4610"/>
                  <a:gd name="T79" fmla="*/ 3973 h 6170"/>
                  <a:gd name="T80" fmla="*/ 4080 w 4610"/>
                  <a:gd name="T81" fmla="*/ 4370 h 6170"/>
                  <a:gd name="T82" fmla="*/ 4080 w 4610"/>
                  <a:gd name="T83" fmla="*/ 3355 h 6170"/>
                  <a:gd name="T84" fmla="*/ 2565 w 4610"/>
                  <a:gd name="T85" fmla="*/ 3355 h 6170"/>
                  <a:gd name="T86" fmla="*/ 2565 w 4610"/>
                  <a:gd name="T87" fmla="*/ 2956 h 6170"/>
                  <a:gd name="T88" fmla="*/ 4080 w 4610"/>
                  <a:gd name="T89" fmla="*/ 2956 h 6170"/>
                  <a:gd name="T90" fmla="*/ 4080 w 4610"/>
                  <a:gd name="T91" fmla="*/ 3355 h 6170"/>
                  <a:gd name="T92" fmla="*/ 4080 w 4610"/>
                  <a:gd name="T93" fmla="*/ 2338 h 6170"/>
                  <a:gd name="T94" fmla="*/ 2565 w 4610"/>
                  <a:gd name="T95" fmla="*/ 2338 h 6170"/>
                  <a:gd name="T96" fmla="*/ 2565 w 4610"/>
                  <a:gd name="T97" fmla="*/ 1941 h 6170"/>
                  <a:gd name="T98" fmla="*/ 4080 w 4610"/>
                  <a:gd name="T99" fmla="*/ 1941 h 6170"/>
                  <a:gd name="T100" fmla="*/ 4080 w 4610"/>
                  <a:gd name="T101" fmla="*/ 2338 h 6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0" h="6170">
                    <a:moveTo>
                      <a:pt x="4610" y="707"/>
                    </a:moveTo>
                    <a:lnTo>
                      <a:pt x="4080" y="707"/>
                    </a:lnTo>
                    <a:lnTo>
                      <a:pt x="4080" y="293"/>
                    </a:lnTo>
                    <a:lnTo>
                      <a:pt x="2565" y="293"/>
                    </a:lnTo>
                    <a:lnTo>
                      <a:pt x="2565" y="0"/>
                    </a:lnTo>
                    <a:lnTo>
                      <a:pt x="1110" y="0"/>
                    </a:lnTo>
                    <a:lnTo>
                      <a:pt x="1110" y="293"/>
                    </a:lnTo>
                    <a:lnTo>
                      <a:pt x="530" y="293"/>
                    </a:lnTo>
                    <a:lnTo>
                      <a:pt x="530" y="707"/>
                    </a:lnTo>
                    <a:lnTo>
                      <a:pt x="0" y="707"/>
                    </a:lnTo>
                    <a:lnTo>
                      <a:pt x="0" y="6170"/>
                    </a:lnTo>
                    <a:lnTo>
                      <a:pt x="1673" y="6170"/>
                    </a:lnTo>
                    <a:lnTo>
                      <a:pt x="1673" y="5351"/>
                    </a:lnTo>
                    <a:lnTo>
                      <a:pt x="2151" y="5351"/>
                    </a:lnTo>
                    <a:lnTo>
                      <a:pt x="2151" y="6170"/>
                    </a:lnTo>
                    <a:lnTo>
                      <a:pt x="2459" y="6170"/>
                    </a:lnTo>
                    <a:lnTo>
                      <a:pt x="2459" y="5351"/>
                    </a:lnTo>
                    <a:lnTo>
                      <a:pt x="2937" y="5351"/>
                    </a:lnTo>
                    <a:lnTo>
                      <a:pt x="2937" y="6170"/>
                    </a:lnTo>
                    <a:lnTo>
                      <a:pt x="4610" y="6170"/>
                    </a:lnTo>
                    <a:lnTo>
                      <a:pt x="4610" y="707"/>
                    </a:lnTo>
                    <a:close/>
                    <a:moveTo>
                      <a:pt x="2094" y="4370"/>
                    </a:moveTo>
                    <a:lnTo>
                      <a:pt x="582" y="4370"/>
                    </a:lnTo>
                    <a:lnTo>
                      <a:pt x="582" y="3973"/>
                    </a:lnTo>
                    <a:lnTo>
                      <a:pt x="2094" y="3973"/>
                    </a:lnTo>
                    <a:lnTo>
                      <a:pt x="2094" y="4370"/>
                    </a:lnTo>
                    <a:close/>
                    <a:moveTo>
                      <a:pt x="2094" y="3355"/>
                    </a:moveTo>
                    <a:lnTo>
                      <a:pt x="582" y="3355"/>
                    </a:lnTo>
                    <a:lnTo>
                      <a:pt x="582" y="2956"/>
                    </a:lnTo>
                    <a:lnTo>
                      <a:pt x="2094" y="2956"/>
                    </a:lnTo>
                    <a:lnTo>
                      <a:pt x="2094" y="3355"/>
                    </a:lnTo>
                    <a:close/>
                    <a:moveTo>
                      <a:pt x="2094" y="2338"/>
                    </a:moveTo>
                    <a:lnTo>
                      <a:pt x="582" y="2338"/>
                    </a:lnTo>
                    <a:lnTo>
                      <a:pt x="582" y="1941"/>
                    </a:lnTo>
                    <a:lnTo>
                      <a:pt x="2094" y="1941"/>
                    </a:lnTo>
                    <a:lnTo>
                      <a:pt x="2094" y="2338"/>
                    </a:lnTo>
                    <a:close/>
                    <a:moveTo>
                      <a:pt x="4080" y="4370"/>
                    </a:moveTo>
                    <a:lnTo>
                      <a:pt x="2565" y="4370"/>
                    </a:lnTo>
                    <a:lnTo>
                      <a:pt x="2565" y="3973"/>
                    </a:lnTo>
                    <a:lnTo>
                      <a:pt x="4080" y="3973"/>
                    </a:lnTo>
                    <a:lnTo>
                      <a:pt x="4080" y="4370"/>
                    </a:lnTo>
                    <a:close/>
                    <a:moveTo>
                      <a:pt x="4080" y="3355"/>
                    </a:moveTo>
                    <a:lnTo>
                      <a:pt x="2565" y="3355"/>
                    </a:lnTo>
                    <a:lnTo>
                      <a:pt x="2565" y="2956"/>
                    </a:lnTo>
                    <a:lnTo>
                      <a:pt x="4080" y="2956"/>
                    </a:lnTo>
                    <a:lnTo>
                      <a:pt x="4080" y="3355"/>
                    </a:lnTo>
                    <a:close/>
                    <a:moveTo>
                      <a:pt x="4080" y="2338"/>
                    </a:moveTo>
                    <a:lnTo>
                      <a:pt x="2565" y="2338"/>
                    </a:lnTo>
                    <a:lnTo>
                      <a:pt x="2565" y="1941"/>
                    </a:lnTo>
                    <a:lnTo>
                      <a:pt x="4080" y="1941"/>
                    </a:lnTo>
                    <a:lnTo>
                      <a:pt x="4080" y="23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60" name="Rectangle 48"/>
              <p:cNvSpPr>
                <a:spLocks noChangeArrowheads="1"/>
              </p:cNvSpPr>
              <p:nvPr/>
            </p:nvSpPr>
            <p:spPr bwMode="auto">
              <a:xfrm>
                <a:off x="15335369" y="7318682"/>
                <a:ext cx="758825" cy="307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61" name="Rectangle 49"/>
              <p:cNvSpPr>
                <a:spLocks noChangeArrowheads="1"/>
              </p:cNvSpPr>
              <p:nvPr/>
            </p:nvSpPr>
            <p:spPr bwMode="auto">
              <a:xfrm>
                <a:off x="16583144" y="7318682"/>
                <a:ext cx="758825" cy="307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362" name="Group 361"/>
            <p:cNvGrpSpPr/>
            <p:nvPr/>
          </p:nvGrpSpPr>
          <p:grpSpPr>
            <a:xfrm>
              <a:off x="609600" y="4569276"/>
              <a:ext cx="307630" cy="307524"/>
              <a:chOff x="-133735" y="-444418"/>
              <a:chExt cx="9232900" cy="9229725"/>
            </a:xfrm>
            <a:solidFill>
              <a:schemeClr val="bg1"/>
            </a:solidFill>
          </p:grpSpPr>
          <p:sp>
            <p:nvSpPr>
              <p:cNvPr id="363" name="Freeform 9"/>
              <p:cNvSpPr>
                <a:spLocks/>
              </p:cNvSpPr>
              <p:nvPr/>
            </p:nvSpPr>
            <p:spPr bwMode="auto">
              <a:xfrm>
                <a:off x="2074472" y="1871747"/>
                <a:ext cx="2589222" cy="2587633"/>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64" name="Freeform 10"/>
              <p:cNvSpPr>
                <a:spLocks noEditPoints="1"/>
              </p:cNvSpPr>
              <p:nvPr/>
            </p:nvSpPr>
            <p:spPr bwMode="auto">
              <a:xfrm>
                <a:off x="-133735" y="-444418"/>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365" name="Group 364"/>
            <p:cNvGrpSpPr/>
            <p:nvPr/>
          </p:nvGrpSpPr>
          <p:grpSpPr>
            <a:xfrm>
              <a:off x="2365838" y="4277213"/>
              <a:ext cx="307630" cy="307524"/>
              <a:chOff x="1477963" y="-1187450"/>
              <a:chExt cx="9232900" cy="9229725"/>
            </a:xfrm>
            <a:solidFill>
              <a:schemeClr val="bg1"/>
            </a:solidFill>
          </p:grpSpPr>
          <p:sp>
            <p:nvSpPr>
              <p:cNvPr id="366" name="Freeform 365"/>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67" name="Freeform 366"/>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nvGrpSpPr>
          <p:cNvPr id="3" name="Group 2"/>
          <p:cNvGrpSpPr/>
          <p:nvPr/>
        </p:nvGrpSpPr>
        <p:grpSpPr>
          <a:xfrm>
            <a:off x="8562975" y="2668697"/>
            <a:ext cx="3167496" cy="3813963"/>
            <a:chOff x="8395298" y="2616490"/>
            <a:chExt cx="3106110" cy="3740050"/>
          </a:xfrm>
        </p:grpSpPr>
        <p:grpSp>
          <p:nvGrpSpPr>
            <p:cNvPr id="7" name="Group 6"/>
            <p:cNvGrpSpPr/>
            <p:nvPr/>
          </p:nvGrpSpPr>
          <p:grpSpPr>
            <a:xfrm>
              <a:off x="8395298" y="2616490"/>
              <a:ext cx="3106110" cy="3740050"/>
              <a:chOff x="8395298" y="2616490"/>
              <a:chExt cx="3106110" cy="3740050"/>
            </a:xfrm>
          </p:grpSpPr>
          <p:sp>
            <p:nvSpPr>
              <p:cNvPr id="190" name="Oval 189"/>
              <p:cNvSpPr/>
              <p:nvPr/>
            </p:nvSpPr>
            <p:spPr bwMode="auto">
              <a:xfrm>
                <a:off x="8784033" y="2674733"/>
                <a:ext cx="2328151" cy="2328151"/>
              </a:xfrm>
              <a:prstGeom prst="ellipse">
                <a:avLst/>
              </a:prstGeom>
              <a:noFill/>
              <a:ln w="28575" cap="rnd">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91" name="Freeform 38"/>
              <p:cNvSpPr>
                <a:spLocks/>
              </p:cNvSpPr>
              <p:nvPr/>
            </p:nvSpPr>
            <p:spPr bwMode="auto">
              <a:xfrm>
                <a:off x="8536373" y="4065139"/>
                <a:ext cx="1458066" cy="958760"/>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28575">
                <a:solidFill>
                  <a:schemeClr val="tx2"/>
                </a:solidFill>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2" name="Freeform 38"/>
              <p:cNvSpPr>
                <a:spLocks/>
              </p:cNvSpPr>
              <p:nvPr/>
            </p:nvSpPr>
            <p:spPr bwMode="auto">
              <a:xfrm>
                <a:off x="9672791" y="4037980"/>
                <a:ext cx="1458066" cy="958760"/>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28575">
                <a:solidFill>
                  <a:schemeClr val="tx2"/>
                </a:solidFill>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71" name="Freeform 38"/>
              <p:cNvSpPr>
                <a:spLocks/>
              </p:cNvSpPr>
              <p:nvPr/>
            </p:nvSpPr>
            <p:spPr bwMode="auto">
              <a:xfrm>
                <a:off x="10043342" y="4517360"/>
                <a:ext cx="1458066" cy="958760"/>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28575">
                <a:solidFill>
                  <a:schemeClr val="tx2"/>
                </a:solidFill>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72" name="Freeform 38"/>
              <p:cNvSpPr>
                <a:spLocks/>
              </p:cNvSpPr>
              <p:nvPr/>
            </p:nvSpPr>
            <p:spPr bwMode="auto">
              <a:xfrm>
                <a:off x="8537840" y="4624730"/>
                <a:ext cx="1827337" cy="1201575"/>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38100">
                <a:solidFill>
                  <a:schemeClr val="tx2"/>
                </a:solidFill>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73" name="TextBox 272"/>
              <p:cNvSpPr txBox="1"/>
              <p:nvPr/>
            </p:nvSpPr>
            <p:spPr>
              <a:xfrm>
                <a:off x="9662728" y="4378870"/>
                <a:ext cx="1366797" cy="197774"/>
              </a:xfrm>
              <a:prstGeom prst="rect">
                <a:avLst/>
              </a:prstGeom>
            </p:spPr>
            <p:txBody>
              <a:bodyPr wrap="square" lIns="0" tIns="0" rIns="0" bIns="0" rtlCol="0">
                <a:spAutoFit/>
              </a:bodyPr>
              <a:lstStyle/>
              <a:p>
                <a:pPr marL="0" marR="0" lvl="0" indent="0" algn="ctr" defTabSz="913572" rtl="0" eaLnBrk="1" fontAlgn="base" latinLnBrk="0" hangingPunct="1">
                  <a:lnSpc>
                    <a:spcPct val="90000"/>
                  </a:lnSpc>
                  <a:spcBef>
                    <a:spcPct val="0"/>
                  </a:spcBef>
                  <a:spcAft>
                    <a:spcPct val="0"/>
                  </a:spcAft>
                  <a:buClrTx/>
                  <a:buSzPct val="80000"/>
                  <a:buFontTx/>
                  <a:buNone/>
                  <a:tabLst/>
                  <a:defRPr/>
                </a:pPr>
                <a:r>
                  <a:rPr kumimoji="0" lang="en-US" sz="1428" b="0" i="0" u="none" strike="noStrike" kern="0" cap="none" spc="0" normalizeH="0" baseline="0" noProof="0" dirty="0">
                    <a:ln>
                      <a:noFill/>
                    </a:ln>
                    <a:gradFill>
                      <a:gsLst>
                        <a:gs pos="0">
                          <a:schemeClr val="accent3"/>
                        </a:gs>
                        <a:gs pos="100000">
                          <a:schemeClr val="accent3"/>
                        </a:gs>
                      </a:gsLst>
                      <a:lin ang="5400000" scaled="1"/>
                    </a:gradFill>
                    <a:effectLst/>
                    <a:uLnTx/>
                    <a:uFillTx/>
                    <a:latin typeface="Segoe UI"/>
                    <a:ea typeface="ＭＳ Ｐゴシック" charset="0"/>
                    <a:cs typeface="Segoe UI Light"/>
                  </a:rPr>
                  <a:t>SaaS</a:t>
                </a:r>
              </a:p>
            </p:txBody>
          </p:sp>
          <p:sp>
            <p:nvSpPr>
              <p:cNvPr id="274" name="TextBox 273"/>
              <p:cNvSpPr txBox="1"/>
              <p:nvPr/>
            </p:nvSpPr>
            <p:spPr>
              <a:xfrm>
                <a:off x="8395298" y="4391551"/>
                <a:ext cx="1542464" cy="197774"/>
              </a:xfrm>
              <a:prstGeom prst="rect">
                <a:avLst/>
              </a:prstGeom>
            </p:spPr>
            <p:txBody>
              <a:bodyPr wrap="square" lIns="0" tIns="0" rIns="0" bIns="0" rtlCol="0">
                <a:spAutoFit/>
              </a:bodyPr>
              <a:lstStyle/>
              <a:p>
                <a:pPr marL="0" marR="0" lvl="0" indent="0" algn="ctr" defTabSz="913572" rtl="0" eaLnBrk="1" fontAlgn="base" latinLnBrk="0" hangingPunct="1">
                  <a:lnSpc>
                    <a:spcPct val="90000"/>
                  </a:lnSpc>
                  <a:spcBef>
                    <a:spcPct val="0"/>
                  </a:spcBef>
                  <a:spcAft>
                    <a:spcPct val="0"/>
                  </a:spcAft>
                  <a:buClrTx/>
                  <a:buSzPct val="80000"/>
                  <a:buFontTx/>
                  <a:buNone/>
                  <a:tabLst/>
                  <a:defRPr/>
                </a:pPr>
                <a:r>
                  <a:rPr kumimoji="0" lang="en-US" sz="1428" b="0" i="0" u="none" strike="noStrike" kern="0" cap="none" spc="0" normalizeH="0" baseline="0" noProof="0" dirty="0">
                    <a:ln>
                      <a:noFill/>
                    </a:ln>
                    <a:gradFill>
                      <a:gsLst>
                        <a:gs pos="0">
                          <a:schemeClr val="accent3"/>
                        </a:gs>
                        <a:gs pos="100000">
                          <a:schemeClr val="accent3"/>
                        </a:gs>
                      </a:gsLst>
                      <a:lin ang="5400000" scaled="1"/>
                    </a:gradFill>
                    <a:effectLst/>
                    <a:uLnTx/>
                    <a:uFillTx/>
                    <a:latin typeface="Segoe UI"/>
                    <a:ea typeface="ＭＳ Ｐゴシック" charset="0"/>
                    <a:cs typeface="Segoe UI Light"/>
                  </a:rPr>
                  <a:t>Azure</a:t>
                </a:r>
              </a:p>
            </p:txBody>
          </p:sp>
          <p:sp>
            <p:nvSpPr>
              <p:cNvPr id="276" name="TextBox 275"/>
              <p:cNvSpPr txBox="1"/>
              <p:nvPr/>
            </p:nvSpPr>
            <p:spPr>
              <a:xfrm>
                <a:off x="8992701" y="5122519"/>
                <a:ext cx="857117" cy="395549"/>
              </a:xfrm>
              <a:prstGeom prst="rect">
                <a:avLst/>
              </a:prstGeom>
            </p:spPr>
            <p:txBody>
              <a:bodyPr wrap="square" lIns="0" tIns="0" rIns="0" bIns="0" rtlCol="0">
                <a:spAutoFit/>
              </a:bodyPr>
              <a:lstStyle/>
              <a:p>
                <a:pPr marL="0" marR="0" lvl="0" indent="0" algn="ctr" defTabSz="913572" rtl="0" eaLnBrk="1" fontAlgn="base" latinLnBrk="0" hangingPunct="1">
                  <a:lnSpc>
                    <a:spcPct val="90000"/>
                  </a:lnSpc>
                  <a:spcBef>
                    <a:spcPct val="0"/>
                  </a:spcBef>
                  <a:spcAft>
                    <a:spcPct val="0"/>
                  </a:spcAft>
                  <a:buClrTx/>
                  <a:buSzPct val="80000"/>
                  <a:buFontTx/>
                  <a:buNone/>
                  <a:tabLst/>
                  <a:defRPr/>
                </a:pPr>
                <a:r>
                  <a:rPr kumimoji="0" lang="en-US" sz="1428" b="0" i="0" u="none" strike="noStrike" kern="0" cap="none" spc="0" normalizeH="0" baseline="0" noProof="0" dirty="0">
                    <a:ln>
                      <a:noFill/>
                    </a:ln>
                    <a:gradFill>
                      <a:gsLst>
                        <a:gs pos="0">
                          <a:schemeClr val="accent3"/>
                        </a:gs>
                        <a:gs pos="100000">
                          <a:schemeClr val="accent3"/>
                        </a:gs>
                      </a:gsLst>
                      <a:lin ang="5400000" scaled="1"/>
                    </a:gradFill>
                    <a:effectLst/>
                    <a:uLnTx/>
                    <a:uFillTx/>
                    <a:latin typeface="Segoe UI"/>
                    <a:ea typeface="ＭＳ Ｐゴシック" charset="0"/>
                    <a:cs typeface="Segoe UI Light"/>
                  </a:rPr>
                  <a:t>Public</a:t>
                </a:r>
              </a:p>
              <a:p>
                <a:pPr marL="0" marR="0" lvl="0" indent="0" algn="ctr" defTabSz="913572" rtl="0" eaLnBrk="1" fontAlgn="base" latinLnBrk="0" hangingPunct="1">
                  <a:lnSpc>
                    <a:spcPct val="90000"/>
                  </a:lnSpc>
                  <a:spcBef>
                    <a:spcPct val="0"/>
                  </a:spcBef>
                  <a:spcAft>
                    <a:spcPct val="0"/>
                  </a:spcAft>
                  <a:buClrTx/>
                  <a:buSzPct val="80000"/>
                  <a:buFontTx/>
                  <a:buNone/>
                  <a:tabLst/>
                  <a:defRPr/>
                </a:pPr>
                <a:r>
                  <a:rPr kumimoji="0" lang="en-US" sz="1428" b="0" i="0" u="none" strike="noStrike" kern="0" cap="none" spc="0" normalizeH="0" baseline="0" noProof="0" dirty="0">
                    <a:ln>
                      <a:noFill/>
                    </a:ln>
                    <a:gradFill>
                      <a:gsLst>
                        <a:gs pos="0">
                          <a:schemeClr val="accent3"/>
                        </a:gs>
                        <a:gs pos="100000">
                          <a:schemeClr val="accent3"/>
                        </a:gs>
                      </a:gsLst>
                      <a:lin ang="5400000" scaled="1"/>
                    </a:gradFill>
                    <a:effectLst/>
                    <a:uLnTx/>
                    <a:uFillTx/>
                    <a:latin typeface="Segoe UI"/>
                    <a:ea typeface="ＭＳ Ｐゴシック" charset="0"/>
                    <a:cs typeface="Segoe UI Light"/>
                  </a:rPr>
                  <a:t>cloud</a:t>
                </a:r>
              </a:p>
            </p:txBody>
          </p:sp>
          <p:sp>
            <p:nvSpPr>
              <p:cNvPr id="277" name="TextBox 276"/>
              <p:cNvSpPr txBox="1"/>
              <p:nvPr/>
            </p:nvSpPr>
            <p:spPr>
              <a:xfrm>
                <a:off x="8915401" y="6079502"/>
                <a:ext cx="2260150" cy="277038"/>
              </a:xfrm>
              <a:prstGeom prst="rect">
                <a:avLst/>
              </a:prstGeom>
            </p:spPr>
            <p:txBody>
              <a:bodyPr wrap="square" lIns="0" tIns="0" rIns="0" bIns="0" rtlCol="0">
                <a:spAutoFit/>
              </a:bodyPr>
              <a:lstStyle/>
              <a:p>
                <a:pPr marL="0" marR="0" lvl="0" indent="0" algn="ctr" defTabSz="913572" rtl="0" eaLnBrk="1" fontAlgn="base" latinLnBrk="0" hangingPunct="1">
                  <a:lnSpc>
                    <a:spcPct val="90000"/>
                  </a:lnSpc>
                  <a:spcBef>
                    <a:spcPct val="0"/>
                  </a:spcBef>
                  <a:spcAft>
                    <a:spcPct val="0"/>
                  </a:spcAft>
                  <a:buClrTx/>
                  <a:buSzPct val="80000"/>
                  <a:buFontTx/>
                  <a:buNone/>
                  <a:tabLst/>
                  <a:defRPr/>
                </a:pPr>
                <a:r>
                  <a:rPr kumimoji="0" lang="en-US" sz="2000" b="0" i="0" u="none" strike="noStrike" kern="0" cap="none" spc="0" normalizeH="0" baseline="0" noProof="0" dirty="0">
                    <a:ln>
                      <a:noFill/>
                    </a:ln>
                    <a:solidFill>
                      <a:srgbClr val="F8F8F8"/>
                    </a:solidFill>
                    <a:effectLst/>
                    <a:uLnTx/>
                    <a:uFillTx/>
                    <a:latin typeface="Segoe UI Light"/>
                    <a:ea typeface="ＭＳ Ｐゴシック" charset="0"/>
                    <a:cs typeface="Segoe UI Semibold" panose="020B0702040204020203" pitchFamily="34" charset="0"/>
                  </a:rPr>
                  <a:t>Cloud</a:t>
                </a:r>
              </a:p>
            </p:txBody>
          </p:sp>
          <p:grpSp>
            <p:nvGrpSpPr>
              <p:cNvPr id="280" name="Group 279"/>
              <p:cNvGrpSpPr/>
              <p:nvPr/>
            </p:nvGrpSpPr>
            <p:grpSpPr>
              <a:xfrm>
                <a:off x="10939964" y="3805815"/>
                <a:ext cx="307630" cy="307524"/>
                <a:chOff x="1477963" y="-1187450"/>
                <a:chExt cx="9232900" cy="9229725"/>
              </a:xfrm>
              <a:solidFill>
                <a:schemeClr val="bg1"/>
              </a:solidFill>
            </p:grpSpPr>
            <p:sp>
              <p:nvSpPr>
                <p:cNvPr id="282"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83"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284" name="Group 283"/>
              <p:cNvGrpSpPr/>
              <p:nvPr/>
            </p:nvGrpSpPr>
            <p:grpSpPr>
              <a:xfrm>
                <a:off x="9820516" y="3679832"/>
                <a:ext cx="307630" cy="307524"/>
                <a:chOff x="1477963" y="-1187450"/>
                <a:chExt cx="9232900" cy="9229725"/>
              </a:xfrm>
              <a:solidFill>
                <a:schemeClr val="bg1"/>
              </a:solidFill>
            </p:grpSpPr>
            <p:sp>
              <p:nvSpPr>
                <p:cNvPr id="286"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98"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300" name="Group 299"/>
              <p:cNvGrpSpPr/>
              <p:nvPr/>
            </p:nvGrpSpPr>
            <p:grpSpPr>
              <a:xfrm>
                <a:off x="10481076" y="2616490"/>
                <a:ext cx="307630" cy="307524"/>
                <a:chOff x="1477963" y="-1187450"/>
                <a:chExt cx="9232900" cy="9229725"/>
              </a:xfrm>
              <a:solidFill>
                <a:schemeClr val="bg1"/>
              </a:solidFill>
            </p:grpSpPr>
            <p:sp>
              <p:nvSpPr>
                <p:cNvPr id="301"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2"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303" name="Group 302"/>
              <p:cNvGrpSpPr/>
              <p:nvPr/>
            </p:nvGrpSpPr>
            <p:grpSpPr>
              <a:xfrm>
                <a:off x="9002667" y="2908259"/>
                <a:ext cx="307630" cy="307524"/>
                <a:chOff x="1477963" y="-1187450"/>
                <a:chExt cx="9232900" cy="9229725"/>
              </a:xfrm>
              <a:solidFill>
                <a:schemeClr val="bg1"/>
              </a:solidFill>
            </p:grpSpPr>
            <p:sp>
              <p:nvSpPr>
                <p:cNvPr id="304" name="Freeform 9"/>
                <p:cNvSpPr>
                  <a:spLocks/>
                </p:cNvSpPr>
                <p:nvPr/>
              </p:nvSpPr>
              <p:spPr bwMode="auto">
                <a:xfrm>
                  <a:off x="3686180" y="1128706"/>
                  <a:ext cx="2589211" cy="2587622"/>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305"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306" name="Group 305"/>
              <p:cNvGrpSpPr/>
              <p:nvPr/>
            </p:nvGrpSpPr>
            <p:grpSpPr>
              <a:xfrm>
                <a:off x="10568695" y="3173527"/>
                <a:ext cx="658968" cy="392532"/>
                <a:chOff x="10227446" y="2986117"/>
                <a:chExt cx="658968" cy="392532"/>
              </a:xfrm>
            </p:grpSpPr>
            <p:grpSp>
              <p:nvGrpSpPr>
                <p:cNvPr id="307" name="Group 306"/>
                <p:cNvGrpSpPr/>
                <p:nvPr/>
              </p:nvGrpSpPr>
              <p:grpSpPr>
                <a:xfrm>
                  <a:off x="10227446" y="2986117"/>
                  <a:ext cx="658968" cy="392532"/>
                  <a:chOff x="6002760" y="3291875"/>
                  <a:chExt cx="3471152" cy="1658849"/>
                </a:xfrm>
              </p:grpSpPr>
              <p:sp>
                <p:nvSpPr>
                  <p:cNvPr id="309" name="Rectangle 308"/>
                  <p:cNvSpPr/>
                  <p:nvPr/>
                </p:nvSpPr>
                <p:spPr bwMode="auto">
                  <a:xfrm>
                    <a:off x="6002760" y="3291875"/>
                    <a:ext cx="3471152" cy="15745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10" name="Rectangle 309"/>
                  <p:cNvSpPr/>
                  <p:nvPr/>
                </p:nvSpPr>
                <p:spPr bwMode="auto">
                  <a:xfrm>
                    <a:off x="6002760" y="3489197"/>
                    <a:ext cx="3471152" cy="146152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308" name="icon GEARS"/>
                <p:cNvSpPr>
                  <a:spLocks noEditPoints="1"/>
                </p:cNvSpPr>
                <p:nvPr/>
              </p:nvSpPr>
              <p:spPr bwMode="auto">
                <a:xfrm>
                  <a:off x="10417230" y="3079596"/>
                  <a:ext cx="314270" cy="262388"/>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chemeClr val="accent2"/>
                </a:solidFill>
                <a:ln>
                  <a:noFill/>
                </a:ln>
                <a:extLst/>
              </p:spPr>
              <p:txBody>
                <a:bodyPr/>
                <a:lstStyle/>
                <a:p>
                  <a:pPr marL="0" marR="0" lvl="0" indent="0" algn="l" defTabSz="93123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latin typeface="Segoe UI"/>
                    <a:ea typeface="ＭＳ Ｐゴシック" charset="0"/>
                    <a:cs typeface="+mn-cs"/>
                  </a:endParaRPr>
                </a:p>
              </p:txBody>
            </p:sp>
          </p:grpSp>
          <p:grpSp>
            <p:nvGrpSpPr>
              <p:cNvPr id="311" name="Group 310"/>
              <p:cNvGrpSpPr/>
              <p:nvPr/>
            </p:nvGrpSpPr>
            <p:grpSpPr>
              <a:xfrm>
                <a:off x="8585917" y="3478764"/>
                <a:ext cx="658968" cy="392532"/>
                <a:chOff x="10227446" y="2986117"/>
                <a:chExt cx="658968" cy="392532"/>
              </a:xfrm>
            </p:grpSpPr>
            <p:grpSp>
              <p:nvGrpSpPr>
                <p:cNvPr id="337" name="Group 336"/>
                <p:cNvGrpSpPr/>
                <p:nvPr/>
              </p:nvGrpSpPr>
              <p:grpSpPr>
                <a:xfrm>
                  <a:off x="10227446" y="2986117"/>
                  <a:ext cx="658968" cy="392532"/>
                  <a:chOff x="6002760" y="3291875"/>
                  <a:chExt cx="3471152" cy="1658849"/>
                </a:xfrm>
              </p:grpSpPr>
              <p:sp>
                <p:nvSpPr>
                  <p:cNvPr id="342" name="Rectangle 341"/>
                  <p:cNvSpPr/>
                  <p:nvPr/>
                </p:nvSpPr>
                <p:spPr bwMode="auto">
                  <a:xfrm>
                    <a:off x="6002760" y="3291875"/>
                    <a:ext cx="3471152" cy="15745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43" name="Rectangle 342"/>
                  <p:cNvSpPr/>
                  <p:nvPr/>
                </p:nvSpPr>
                <p:spPr bwMode="auto">
                  <a:xfrm>
                    <a:off x="6002760" y="3489197"/>
                    <a:ext cx="3471152" cy="146152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341" name="icon GEARS"/>
                <p:cNvSpPr>
                  <a:spLocks noEditPoints="1"/>
                </p:cNvSpPr>
                <p:nvPr/>
              </p:nvSpPr>
              <p:spPr bwMode="auto">
                <a:xfrm>
                  <a:off x="10417230" y="3079596"/>
                  <a:ext cx="314270" cy="262388"/>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chemeClr val="accent2"/>
                </a:solidFill>
                <a:ln>
                  <a:noFill/>
                </a:ln>
                <a:extLst/>
              </p:spPr>
              <p:txBody>
                <a:bodyPr/>
                <a:lstStyle/>
                <a:p>
                  <a:pPr marL="0" marR="0" lvl="0" indent="0" algn="l" defTabSz="93123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latin typeface="Segoe UI"/>
                    <a:ea typeface="ＭＳ Ｐゴシック" charset="0"/>
                    <a:cs typeface="+mn-cs"/>
                  </a:endParaRPr>
                </a:p>
              </p:txBody>
            </p:sp>
          </p:grpSp>
          <p:grpSp>
            <p:nvGrpSpPr>
              <p:cNvPr id="344" name="Group 343"/>
              <p:cNvGrpSpPr/>
              <p:nvPr/>
            </p:nvGrpSpPr>
            <p:grpSpPr>
              <a:xfrm>
                <a:off x="9559004" y="2941930"/>
                <a:ext cx="658968" cy="392532"/>
                <a:chOff x="10227446" y="2986117"/>
                <a:chExt cx="658968" cy="392532"/>
              </a:xfrm>
            </p:grpSpPr>
            <p:grpSp>
              <p:nvGrpSpPr>
                <p:cNvPr id="345" name="Group 344"/>
                <p:cNvGrpSpPr/>
                <p:nvPr/>
              </p:nvGrpSpPr>
              <p:grpSpPr>
                <a:xfrm>
                  <a:off x="10227446" y="2986117"/>
                  <a:ext cx="658968" cy="392532"/>
                  <a:chOff x="6002760" y="3291875"/>
                  <a:chExt cx="3471152" cy="1658849"/>
                </a:xfrm>
              </p:grpSpPr>
              <p:sp>
                <p:nvSpPr>
                  <p:cNvPr id="347" name="Rectangle 346"/>
                  <p:cNvSpPr/>
                  <p:nvPr/>
                </p:nvSpPr>
                <p:spPr bwMode="auto">
                  <a:xfrm>
                    <a:off x="6002760" y="3291875"/>
                    <a:ext cx="3471152" cy="15745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48" name="Rectangle 347"/>
                  <p:cNvSpPr/>
                  <p:nvPr/>
                </p:nvSpPr>
                <p:spPr bwMode="auto">
                  <a:xfrm>
                    <a:off x="6002760" y="3489197"/>
                    <a:ext cx="3471152" cy="146152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346" name="icon GEARS"/>
                <p:cNvSpPr>
                  <a:spLocks noEditPoints="1"/>
                </p:cNvSpPr>
                <p:nvPr/>
              </p:nvSpPr>
              <p:spPr bwMode="auto">
                <a:xfrm>
                  <a:off x="10417230" y="3079596"/>
                  <a:ext cx="314270" cy="262388"/>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chemeClr val="accent2"/>
                </a:solidFill>
                <a:ln>
                  <a:noFill/>
                </a:ln>
                <a:extLst/>
              </p:spPr>
              <p:txBody>
                <a:bodyPr/>
                <a:lstStyle/>
                <a:p>
                  <a:pPr marL="0" marR="0" lvl="0" indent="0" algn="l" defTabSz="931239"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noFill/>
                    <a:effectLst/>
                    <a:uLnTx/>
                    <a:uFillTx/>
                    <a:latin typeface="Segoe UI"/>
                    <a:ea typeface="ＭＳ Ｐゴシック" charset="0"/>
                    <a:cs typeface="+mn-cs"/>
                  </a:endParaRPr>
                </a:p>
              </p:txBody>
            </p:sp>
          </p:grpSp>
        </p:grpSp>
        <p:pic>
          <p:nvPicPr>
            <p:cNvPr id="85" name="Picture 8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23123" y="5027999"/>
              <a:ext cx="965253" cy="213870"/>
            </a:xfrm>
            <a:prstGeom prst="rect">
              <a:avLst/>
            </a:prstGeom>
          </p:spPr>
        </p:pic>
      </p:grpSp>
      <p:grpSp>
        <p:nvGrpSpPr>
          <p:cNvPr id="8" name="Group 7"/>
          <p:cNvGrpSpPr/>
          <p:nvPr/>
        </p:nvGrpSpPr>
        <p:grpSpPr>
          <a:xfrm>
            <a:off x="3981344" y="4349538"/>
            <a:ext cx="4569200" cy="2159517"/>
            <a:chOff x="3902455" y="4264758"/>
            <a:chExt cx="4480651" cy="2117667"/>
          </a:xfrm>
        </p:grpSpPr>
        <p:sp>
          <p:nvSpPr>
            <p:cNvPr id="193" name="Freeform 38"/>
            <p:cNvSpPr>
              <a:spLocks/>
            </p:cNvSpPr>
            <p:nvPr/>
          </p:nvSpPr>
          <p:spPr bwMode="auto">
            <a:xfrm>
              <a:off x="5010363" y="4352743"/>
              <a:ext cx="2200704" cy="1447084"/>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noFill/>
            </a:ln>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chemeClr val="bg1"/>
                    </a:gs>
                    <a:gs pos="100000">
                      <a:schemeClr val="bg1"/>
                    </a:gs>
                  </a:gsLst>
                  <a:lin ang="5400000" scaled="1"/>
                </a:gradFill>
                <a:effectLst/>
                <a:uLnTx/>
                <a:uFillTx/>
                <a:latin typeface="Segoe UI"/>
                <a:ea typeface="+mn-ea"/>
                <a:cs typeface="+mn-cs"/>
              </a:endParaRPr>
            </a:p>
          </p:txBody>
        </p:sp>
        <p:grpSp>
          <p:nvGrpSpPr>
            <p:cNvPr id="201" name="Group 200"/>
            <p:cNvGrpSpPr/>
            <p:nvPr/>
          </p:nvGrpSpPr>
          <p:grpSpPr>
            <a:xfrm>
              <a:off x="3902455" y="4264758"/>
              <a:ext cx="4480651" cy="2117667"/>
              <a:chOff x="3980707" y="4210763"/>
              <a:chExt cx="4570497" cy="2160130"/>
            </a:xfrm>
          </p:grpSpPr>
          <p:grpSp>
            <p:nvGrpSpPr>
              <p:cNvPr id="212" name="Group 211"/>
              <p:cNvGrpSpPr/>
              <p:nvPr/>
            </p:nvGrpSpPr>
            <p:grpSpPr>
              <a:xfrm>
                <a:off x="5836042" y="4210763"/>
                <a:ext cx="1525266" cy="1365981"/>
                <a:chOff x="5840939" y="4210763"/>
                <a:chExt cx="1525266" cy="1365981"/>
              </a:xfrm>
            </p:grpSpPr>
            <p:sp>
              <p:nvSpPr>
                <p:cNvPr id="261" name="Oval 260"/>
                <p:cNvSpPr/>
                <p:nvPr/>
              </p:nvSpPr>
              <p:spPr bwMode="auto">
                <a:xfrm>
                  <a:off x="6631819" y="4210763"/>
                  <a:ext cx="734386" cy="734383"/>
                </a:xfrm>
                <a:prstGeom prst="ellipse">
                  <a:avLst/>
                </a:prstGeom>
                <a:solidFill>
                  <a:schemeClr val="bg1"/>
                </a:solidFill>
                <a:ln w="19050">
                  <a:solidFill>
                    <a:schemeClr val="accent2"/>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46616" rIns="0" bIns="46616" anchor="ct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mn-ea"/>
                    <a:cs typeface="+mn-cs"/>
                  </a:endParaRPr>
                </a:p>
              </p:txBody>
            </p:sp>
            <p:pic>
              <p:nvPicPr>
                <p:cNvPr id="263" name="Picture 26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840939" y="4707599"/>
                  <a:ext cx="869145" cy="869145"/>
                </a:xfrm>
                <a:prstGeom prst="rect">
                  <a:avLst/>
                </a:prstGeom>
              </p:spPr>
            </p:pic>
          </p:grpSp>
          <p:sp>
            <p:nvSpPr>
              <p:cNvPr id="239" name="TextBox 238"/>
              <p:cNvSpPr txBox="1"/>
              <p:nvPr/>
            </p:nvSpPr>
            <p:spPr>
              <a:xfrm>
                <a:off x="3980707" y="6088299"/>
                <a:ext cx="4570497" cy="282594"/>
              </a:xfrm>
              <a:prstGeom prst="rect">
                <a:avLst/>
              </a:prstGeom>
            </p:spPr>
            <p:txBody>
              <a:bodyPr wrap="square" lIns="0" tIns="0" rIns="0" bIns="0" rtlCol="0">
                <a:spAutoFit/>
              </a:bodyPr>
              <a:lstStyle/>
              <a:p>
                <a:pPr marL="0" marR="0" lvl="0" indent="0" algn="ctr" defTabSz="913572" rtl="0" eaLnBrk="1" fontAlgn="base" latinLnBrk="0" hangingPunct="1">
                  <a:lnSpc>
                    <a:spcPct val="90000"/>
                  </a:lnSpc>
                  <a:spcBef>
                    <a:spcPct val="0"/>
                  </a:spcBef>
                  <a:spcAft>
                    <a:spcPct val="0"/>
                  </a:spcAft>
                  <a:buClrTx/>
                  <a:buSzPct val="80000"/>
                  <a:buFontTx/>
                  <a:buNone/>
                  <a:tabLst/>
                  <a:defRPr/>
                </a:pPr>
                <a:r>
                  <a:rPr kumimoji="0" lang="en-US" sz="2000" b="0" i="0" u="none" strike="noStrike" kern="0" cap="none" spc="0" normalizeH="0" baseline="0" noProof="0" dirty="0">
                    <a:ln>
                      <a:noFill/>
                    </a:ln>
                    <a:gradFill>
                      <a:gsLst>
                        <a:gs pos="0">
                          <a:schemeClr val="bg1"/>
                        </a:gs>
                        <a:gs pos="100000">
                          <a:schemeClr val="bg1"/>
                        </a:gs>
                      </a:gsLst>
                      <a:lin ang="5400000" scaled="1"/>
                    </a:gradFill>
                    <a:effectLst/>
                    <a:uLnTx/>
                    <a:uFillTx/>
                    <a:latin typeface="Segoe UI Light"/>
                    <a:ea typeface="ＭＳ Ｐゴシック" charset="0"/>
                    <a:cs typeface="Segoe UI Semibold" panose="020B0702040204020203" pitchFamily="34" charset="0"/>
                  </a:rPr>
                  <a:t>Microsoft Azure Active Directory</a:t>
                </a:r>
              </a:p>
            </p:txBody>
          </p:sp>
        </p:grpSp>
      </p:grpSp>
      <p:grpSp>
        <p:nvGrpSpPr>
          <p:cNvPr id="25" name="Group 24"/>
          <p:cNvGrpSpPr/>
          <p:nvPr/>
        </p:nvGrpSpPr>
        <p:grpSpPr>
          <a:xfrm>
            <a:off x="6837540" y="4434404"/>
            <a:ext cx="320136" cy="564162"/>
            <a:chOff x="6045200" y="966788"/>
            <a:chExt cx="420688" cy="741362"/>
          </a:xfrm>
        </p:grpSpPr>
        <p:sp>
          <p:nvSpPr>
            <p:cNvPr id="14" name="Freeform 5"/>
            <p:cNvSpPr>
              <a:spLocks/>
            </p:cNvSpPr>
            <p:nvPr/>
          </p:nvSpPr>
          <p:spPr bwMode="auto">
            <a:xfrm>
              <a:off x="6045200" y="1273175"/>
              <a:ext cx="420688" cy="434975"/>
            </a:xfrm>
            <a:custGeom>
              <a:avLst/>
              <a:gdLst>
                <a:gd name="T0" fmla="*/ 349 w 349"/>
                <a:gd name="T1" fmla="*/ 146 h 362"/>
                <a:gd name="T2" fmla="*/ 349 w 349"/>
                <a:gd name="T3" fmla="*/ 54 h 362"/>
                <a:gd name="T4" fmla="*/ 349 w 349"/>
                <a:gd name="T5" fmla="*/ 0 h 362"/>
                <a:gd name="T6" fmla="*/ 296 w 349"/>
                <a:gd name="T7" fmla="*/ 0 h 362"/>
                <a:gd name="T8" fmla="*/ 55 w 349"/>
                <a:gd name="T9" fmla="*/ 0 h 362"/>
                <a:gd name="T10" fmla="*/ 2 w 349"/>
                <a:gd name="T11" fmla="*/ 0 h 362"/>
                <a:gd name="T12" fmla="*/ 2 w 349"/>
                <a:gd name="T13" fmla="*/ 54 h 362"/>
                <a:gd name="T14" fmla="*/ 2 w 349"/>
                <a:gd name="T15" fmla="*/ 146 h 362"/>
                <a:gd name="T16" fmla="*/ 151 w 349"/>
                <a:gd name="T17" fmla="*/ 349 h 362"/>
                <a:gd name="T18" fmla="*/ 175 w 349"/>
                <a:gd name="T19" fmla="*/ 362 h 362"/>
                <a:gd name="T20" fmla="*/ 200 w 349"/>
                <a:gd name="T21" fmla="*/ 349 h 362"/>
                <a:gd name="T22" fmla="*/ 349 w 349"/>
                <a:gd name="T23" fmla="*/ 14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362">
                  <a:moveTo>
                    <a:pt x="349" y="146"/>
                  </a:moveTo>
                  <a:cubicBezTo>
                    <a:pt x="349" y="54"/>
                    <a:pt x="349" y="54"/>
                    <a:pt x="349" y="54"/>
                  </a:cubicBezTo>
                  <a:cubicBezTo>
                    <a:pt x="349" y="0"/>
                    <a:pt x="349" y="0"/>
                    <a:pt x="349" y="0"/>
                  </a:cubicBezTo>
                  <a:cubicBezTo>
                    <a:pt x="296" y="0"/>
                    <a:pt x="296" y="0"/>
                    <a:pt x="296" y="0"/>
                  </a:cubicBezTo>
                  <a:cubicBezTo>
                    <a:pt x="55" y="0"/>
                    <a:pt x="55" y="0"/>
                    <a:pt x="55" y="0"/>
                  </a:cubicBezTo>
                  <a:cubicBezTo>
                    <a:pt x="2" y="0"/>
                    <a:pt x="2" y="0"/>
                    <a:pt x="2" y="0"/>
                  </a:cubicBezTo>
                  <a:cubicBezTo>
                    <a:pt x="2" y="54"/>
                    <a:pt x="2" y="54"/>
                    <a:pt x="2" y="54"/>
                  </a:cubicBezTo>
                  <a:cubicBezTo>
                    <a:pt x="2" y="146"/>
                    <a:pt x="2" y="146"/>
                    <a:pt x="2" y="146"/>
                  </a:cubicBezTo>
                  <a:cubicBezTo>
                    <a:pt x="2" y="152"/>
                    <a:pt x="0" y="271"/>
                    <a:pt x="151" y="349"/>
                  </a:cubicBezTo>
                  <a:cubicBezTo>
                    <a:pt x="175" y="362"/>
                    <a:pt x="175" y="362"/>
                    <a:pt x="175" y="362"/>
                  </a:cubicBezTo>
                  <a:cubicBezTo>
                    <a:pt x="200" y="349"/>
                    <a:pt x="200" y="349"/>
                    <a:pt x="200" y="349"/>
                  </a:cubicBezTo>
                  <a:cubicBezTo>
                    <a:pt x="348" y="272"/>
                    <a:pt x="349" y="160"/>
                    <a:pt x="349" y="146"/>
                  </a:cubicBezTo>
                  <a:close/>
                </a:path>
              </a:pathLst>
            </a:custGeom>
            <a:solidFill>
              <a:schemeClr val="accent2"/>
            </a:solidFill>
            <a:ln>
              <a:noFill/>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 name="Freeform 6"/>
            <p:cNvSpPr>
              <a:spLocks/>
            </p:cNvSpPr>
            <p:nvPr/>
          </p:nvSpPr>
          <p:spPr bwMode="auto">
            <a:xfrm>
              <a:off x="6111875" y="966788"/>
              <a:ext cx="290513" cy="282575"/>
            </a:xfrm>
            <a:custGeom>
              <a:avLst/>
              <a:gdLst>
                <a:gd name="T0" fmla="*/ 57 w 241"/>
                <a:gd name="T1" fmla="*/ 204 h 236"/>
                <a:gd name="T2" fmla="*/ 57 w 241"/>
                <a:gd name="T3" fmla="*/ 120 h 236"/>
                <a:gd name="T4" fmla="*/ 57 w 241"/>
                <a:gd name="T5" fmla="*/ 118 h 236"/>
                <a:gd name="T6" fmla="*/ 120 w 241"/>
                <a:gd name="T7" fmla="*/ 57 h 236"/>
                <a:gd name="T8" fmla="*/ 183 w 241"/>
                <a:gd name="T9" fmla="*/ 120 h 236"/>
                <a:gd name="T10" fmla="*/ 183 w 241"/>
                <a:gd name="T11" fmla="*/ 236 h 236"/>
                <a:gd name="T12" fmla="*/ 241 w 241"/>
                <a:gd name="T13" fmla="*/ 236 h 236"/>
                <a:gd name="T14" fmla="*/ 241 w 241"/>
                <a:gd name="T15" fmla="*/ 113 h 236"/>
                <a:gd name="T16" fmla="*/ 240 w 241"/>
                <a:gd name="T17" fmla="*/ 113 h 236"/>
                <a:gd name="T18" fmla="*/ 120 w 241"/>
                <a:gd name="T19" fmla="*/ 0 h 236"/>
                <a:gd name="T20" fmla="*/ 0 w 241"/>
                <a:gd name="T21" fmla="*/ 120 h 236"/>
                <a:gd name="T22" fmla="*/ 0 w 241"/>
                <a:gd name="T23" fmla="*/ 236 h 236"/>
                <a:gd name="T24" fmla="*/ 57 w 241"/>
                <a:gd name="T25" fmla="*/ 236 h 236"/>
                <a:gd name="T26" fmla="*/ 57 w 241"/>
                <a:gd name="T27" fmla="*/ 20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36">
                  <a:moveTo>
                    <a:pt x="57" y="204"/>
                  </a:moveTo>
                  <a:cubicBezTo>
                    <a:pt x="57" y="120"/>
                    <a:pt x="57" y="120"/>
                    <a:pt x="57" y="120"/>
                  </a:cubicBezTo>
                  <a:cubicBezTo>
                    <a:pt x="57" y="118"/>
                    <a:pt x="57" y="118"/>
                    <a:pt x="57" y="118"/>
                  </a:cubicBezTo>
                  <a:cubicBezTo>
                    <a:pt x="59" y="84"/>
                    <a:pt x="86" y="57"/>
                    <a:pt x="120" y="57"/>
                  </a:cubicBezTo>
                  <a:cubicBezTo>
                    <a:pt x="155" y="57"/>
                    <a:pt x="183" y="85"/>
                    <a:pt x="183" y="120"/>
                  </a:cubicBezTo>
                  <a:cubicBezTo>
                    <a:pt x="183" y="236"/>
                    <a:pt x="183" y="236"/>
                    <a:pt x="183" y="236"/>
                  </a:cubicBezTo>
                  <a:cubicBezTo>
                    <a:pt x="241" y="236"/>
                    <a:pt x="241" y="236"/>
                    <a:pt x="241" y="236"/>
                  </a:cubicBezTo>
                  <a:cubicBezTo>
                    <a:pt x="241" y="113"/>
                    <a:pt x="241" y="113"/>
                    <a:pt x="241" y="113"/>
                  </a:cubicBezTo>
                  <a:cubicBezTo>
                    <a:pt x="240" y="113"/>
                    <a:pt x="240" y="113"/>
                    <a:pt x="240" y="113"/>
                  </a:cubicBezTo>
                  <a:cubicBezTo>
                    <a:pt x="237" y="50"/>
                    <a:pt x="184" y="0"/>
                    <a:pt x="120" y="0"/>
                  </a:cubicBezTo>
                  <a:cubicBezTo>
                    <a:pt x="54" y="0"/>
                    <a:pt x="0" y="54"/>
                    <a:pt x="0" y="120"/>
                  </a:cubicBezTo>
                  <a:cubicBezTo>
                    <a:pt x="0" y="236"/>
                    <a:pt x="0" y="236"/>
                    <a:pt x="0" y="236"/>
                  </a:cubicBezTo>
                  <a:cubicBezTo>
                    <a:pt x="57" y="236"/>
                    <a:pt x="57" y="236"/>
                    <a:pt x="57" y="236"/>
                  </a:cubicBezTo>
                  <a:lnTo>
                    <a:pt x="57" y="204"/>
                  </a:lnTo>
                  <a:close/>
                </a:path>
              </a:pathLst>
            </a:custGeom>
            <a:solidFill>
              <a:schemeClr val="accent2"/>
            </a:solidFill>
            <a:ln>
              <a:noFill/>
            </a:ln>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6" name="Freeform 7"/>
            <p:cNvSpPr>
              <a:spLocks/>
            </p:cNvSpPr>
            <p:nvPr/>
          </p:nvSpPr>
          <p:spPr bwMode="auto">
            <a:xfrm>
              <a:off x="6156325" y="1387475"/>
              <a:ext cx="190500" cy="155575"/>
            </a:xfrm>
            <a:custGeom>
              <a:avLst/>
              <a:gdLst>
                <a:gd name="T0" fmla="*/ 82 w 157"/>
                <a:gd name="T1" fmla="*/ 12 h 130"/>
                <a:gd name="T2" fmla="*/ 42 w 157"/>
                <a:gd name="T3" fmla="*/ 30 h 130"/>
                <a:gd name="T4" fmla="*/ 32 w 157"/>
                <a:gd name="T5" fmla="*/ 45 h 130"/>
                <a:gd name="T6" fmla="*/ 12 w 157"/>
                <a:gd name="T7" fmla="*/ 66 h 130"/>
                <a:gd name="T8" fmla="*/ 7 w 157"/>
                <a:gd name="T9" fmla="*/ 68 h 130"/>
                <a:gd name="T10" fmla="*/ 1 w 157"/>
                <a:gd name="T11" fmla="*/ 65 h 130"/>
                <a:gd name="T12" fmla="*/ 3 w 157"/>
                <a:gd name="T13" fmla="*/ 58 h 130"/>
                <a:gd name="T14" fmla="*/ 23 w 157"/>
                <a:gd name="T15" fmla="*/ 38 h 130"/>
                <a:gd name="T16" fmla="*/ 36 w 157"/>
                <a:gd name="T17" fmla="*/ 21 h 130"/>
                <a:gd name="T18" fmla="*/ 74 w 157"/>
                <a:gd name="T19" fmla="*/ 2 h 130"/>
                <a:gd name="T20" fmla="*/ 117 w 157"/>
                <a:gd name="T21" fmla="*/ 11 h 130"/>
                <a:gd name="T22" fmla="*/ 146 w 157"/>
                <a:gd name="T23" fmla="*/ 48 h 130"/>
                <a:gd name="T24" fmla="*/ 146 w 157"/>
                <a:gd name="T25" fmla="*/ 61 h 130"/>
                <a:gd name="T26" fmla="*/ 143 w 157"/>
                <a:gd name="T27" fmla="*/ 85 h 130"/>
                <a:gd name="T28" fmla="*/ 142 w 157"/>
                <a:gd name="T29" fmla="*/ 96 h 130"/>
                <a:gd name="T30" fmla="*/ 145 w 157"/>
                <a:gd name="T31" fmla="*/ 108 h 130"/>
                <a:gd name="T32" fmla="*/ 155 w 157"/>
                <a:gd name="T33" fmla="*/ 119 h 130"/>
                <a:gd name="T34" fmla="*/ 157 w 157"/>
                <a:gd name="T35" fmla="*/ 125 h 130"/>
                <a:gd name="T36" fmla="*/ 148 w 157"/>
                <a:gd name="T37" fmla="*/ 128 h 130"/>
                <a:gd name="T38" fmla="*/ 131 w 157"/>
                <a:gd name="T39" fmla="*/ 103 h 130"/>
                <a:gd name="T40" fmla="*/ 131 w 157"/>
                <a:gd name="T41" fmla="*/ 91 h 130"/>
                <a:gd name="T42" fmla="*/ 134 w 157"/>
                <a:gd name="T43" fmla="*/ 67 h 130"/>
                <a:gd name="T44" fmla="*/ 135 w 157"/>
                <a:gd name="T45" fmla="*/ 52 h 130"/>
                <a:gd name="T46" fmla="*/ 128 w 157"/>
                <a:gd name="T47" fmla="*/ 37 h 130"/>
                <a:gd name="T48" fmla="*/ 92 w 157"/>
                <a:gd name="T49" fmla="*/ 13 h 130"/>
                <a:gd name="T50" fmla="*/ 82 w 157"/>
                <a:gd name="T51" fmla="*/ 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30">
                  <a:moveTo>
                    <a:pt x="82" y="12"/>
                  </a:moveTo>
                  <a:cubicBezTo>
                    <a:pt x="66" y="12"/>
                    <a:pt x="53" y="19"/>
                    <a:pt x="42" y="30"/>
                  </a:cubicBezTo>
                  <a:cubicBezTo>
                    <a:pt x="38" y="35"/>
                    <a:pt x="35" y="40"/>
                    <a:pt x="32" y="45"/>
                  </a:cubicBezTo>
                  <a:cubicBezTo>
                    <a:pt x="27" y="53"/>
                    <a:pt x="20" y="60"/>
                    <a:pt x="12" y="66"/>
                  </a:cubicBezTo>
                  <a:cubicBezTo>
                    <a:pt x="11" y="67"/>
                    <a:pt x="9" y="68"/>
                    <a:pt x="7" y="68"/>
                  </a:cubicBezTo>
                  <a:cubicBezTo>
                    <a:pt x="5" y="69"/>
                    <a:pt x="2" y="67"/>
                    <a:pt x="1" y="65"/>
                  </a:cubicBezTo>
                  <a:cubicBezTo>
                    <a:pt x="0" y="63"/>
                    <a:pt x="1" y="60"/>
                    <a:pt x="3" y="58"/>
                  </a:cubicBezTo>
                  <a:cubicBezTo>
                    <a:pt x="11" y="53"/>
                    <a:pt x="18" y="46"/>
                    <a:pt x="23" y="38"/>
                  </a:cubicBezTo>
                  <a:cubicBezTo>
                    <a:pt x="26" y="32"/>
                    <a:pt x="31" y="26"/>
                    <a:pt x="36" y="21"/>
                  </a:cubicBezTo>
                  <a:cubicBezTo>
                    <a:pt x="46" y="10"/>
                    <a:pt x="59" y="3"/>
                    <a:pt x="74" y="2"/>
                  </a:cubicBezTo>
                  <a:cubicBezTo>
                    <a:pt x="89" y="0"/>
                    <a:pt x="104" y="3"/>
                    <a:pt x="117" y="11"/>
                  </a:cubicBezTo>
                  <a:cubicBezTo>
                    <a:pt x="131" y="20"/>
                    <a:pt x="141" y="32"/>
                    <a:pt x="146" y="48"/>
                  </a:cubicBezTo>
                  <a:cubicBezTo>
                    <a:pt x="147" y="52"/>
                    <a:pt x="147" y="57"/>
                    <a:pt x="146" y="61"/>
                  </a:cubicBezTo>
                  <a:cubicBezTo>
                    <a:pt x="145" y="69"/>
                    <a:pt x="144" y="77"/>
                    <a:pt x="143" y="85"/>
                  </a:cubicBezTo>
                  <a:cubicBezTo>
                    <a:pt x="143" y="89"/>
                    <a:pt x="142" y="93"/>
                    <a:pt x="142" y="96"/>
                  </a:cubicBezTo>
                  <a:cubicBezTo>
                    <a:pt x="142" y="101"/>
                    <a:pt x="143" y="105"/>
                    <a:pt x="145" y="108"/>
                  </a:cubicBezTo>
                  <a:cubicBezTo>
                    <a:pt x="148" y="112"/>
                    <a:pt x="151" y="116"/>
                    <a:pt x="155" y="119"/>
                  </a:cubicBezTo>
                  <a:cubicBezTo>
                    <a:pt x="157" y="121"/>
                    <a:pt x="157" y="123"/>
                    <a:pt x="157" y="125"/>
                  </a:cubicBezTo>
                  <a:cubicBezTo>
                    <a:pt x="156" y="129"/>
                    <a:pt x="151" y="130"/>
                    <a:pt x="148" y="128"/>
                  </a:cubicBezTo>
                  <a:cubicBezTo>
                    <a:pt x="140" y="121"/>
                    <a:pt x="133" y="113"/>
                    <a:pt x="131" y="103"/>
                  </a:cubicBezTo>
                  <a:cubicBezTo>
                    <a:pt x="130" y="99"/>
                    <a:pt x="130" y="95"/>
                    <a:pt x="131" y="91"/>
                  </a:cubicBezTo>
                  <a:cubicBezTo>
                    <a:pt x="132" y="83"/>
                    <a:pt x="133" y="75"/>
                    <a:pt x="134" y="67"/>
                  </a:cubicBezTo>
                  <a:cubicBezTo>
                    <a:pt x="135" y="62"/>
                    <a:pt x="136" y="57"/>
                    <a:pt x="135" y="52"/>
                  </a:cubicBezTo>
                  <a:cubicBezTo>
                    <a:pt x="134" y="47"/>
                    <a:pt x="131" y="42"/>
                    <a:pt x="128" y="37"/>
                  </a:cubicBezTo>
                  <a:cubicBezTo>
                    <a:pt x="120" y="24"/>
                    <a:pt x="108" y="16"/>
                    <a:pt x="92" y="13"/>
                  </a:cubicBezTo>
                  <a:cubicBezTo>
                    <a:pt x="88" y="13"/>
                    <a:pt x="85" y="13"/>
                    <a:pt x="8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7" name="Freeform 8"/>
            <p:cNvSpPr>
              <a:spLocks/>
            </p:cNvSpPr>
            <p:nvPr/>
          </p:nvSpPr>
          <p:spPr bwMode="auto">
            <a:xfrm>
              <a:off x="6156325" y="1435100"/>
              <a:ext cx="133350" cy="139700"/>
            </a:xfrm>
            <a:custGeom>
              <a:avLst/>
              <a:gdLst>
                <a:gd name="T0" fmla="*/ 83 w 111"/>
                <a:gd name="T1" fmla="*/ 0 h 116"/>
                <a:gd name="T2" fmla="*/ 107 w 111"/>
                <a:gd name="T3" fmla="*/ 17 h 116"/>
                <a:gd name="T4" fmla="*/ 106 w 111"/>
                <a:gd name="T5" fmla="*/ 44 h 116"/>
                <a:gd name="T6" fmla="*/ 90 w 111"/>
                <a:gd name="T7" fmla="*/ 67 h 116"/>
                <a:gd name="T8" fmla="*/ 54 w 111"/>
                <a:gd name="T9" fmla="*/ 100 h 116"/>
                <a:gd name="T10" fmla="*/ 37 w 111"/>
                <a:gd name="T11" fmla="*/ 113 h 116"/>
                <a:gd name="T12" fmla="*/ 28 w 111"/>
                <a:gd name="T13" fmla="*/ 110 h 116"/>
                <a:gd name="T14" fmla="*/ 30 w 111"/>
                <a:gd name="T15" fmla="*/ 104 h 116"/>
                <a:gd name="T16" fmla="*/ 48 w 111"/>
                <a:gd name="T17" fmla="*/ 91 h 116"/>
                <a:gd name="T18" fmla="*/ 82 w 111"/>
                <a:gd name="T19" fmla="*/ 59 h 116"/>
                <a:gd name="T20" fmla="*/ 96 w 111"/>
                <a:gd name="T21" fmla="*/ 39 h 116"/>
                <a:gd name="T22" fmla="*/ 98 w 111"/>
                <a:gd name="T23" fmla="*/ 27 h 116"/>
                <a:gd name="T24" fmla="*/ 95 w 111"/>
                <a:gd name="T25" fmla="*/ 18 h 116"/>
                <a:gd name="T26" fmla="*/ 76 w 111"/>
                <a:gd name="T27" fmla="*/ 13 h 116"/>
                <a:gd name="T28" fmla="*/ 67 w 111"/>
                <a:gd name="T29" fmla="*/ 23 h 116"/>
                <a:gd name="T30" fmla="*/ 56 w 111"/>
                <a:gd name="T31" fmla="*/ 41 h 116"/>
                <a:gd name="T32" fmla="*/ 33 w 111"/>
                <a:gd name="T33" fmla="*/ 63 h 116"/>
                <a:gd name="T34" fmla="*/ 10 w 111"/>
                <a:gd name="T35" fmla="*/ 79 h 116"/>
                <a:gd name="T36" fmla="*/ 2 w 111"/>
                <a:gd name="T37" fmla="*/ 78 h 116"/>
                <a:gd name="T38" fmla="*/ 4 w 111"/>
                <a:gd name="T39" fmla="*/ 70 h 116"/>
                <a:gd name="T40" fmla="*/ 26 w 111"/>
                <a:gd name="T41" fmla="*/ 55 h 116"/>
                <a:gd name="T42" fmla="*/ 56 w 111"/>
                <a:gd name="T43" fmla="*/ 19 h 116"/>
                <a:gd name="T44" fmla="*/ 73 w 111"/>
                <a:gd name="T45" fmla="*/ 2 h 116"/>
                <a:gd name="T46" fmla="*/ 83 w 111"/>
                <a:gd name="T4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116">
                  <a:moveTo>
                    <a:pt x="83" y="0"/>
                  </a:moveTo>
                  <a:cubicBezTo>
                    <a:pt x="93" y="0"/>
                    <a:pt x="102" y="7"/>
                    <a:pt x="107" y="17"/>
                  </a:cubicBezTo>
                  <a:cubicBezTo>
                    <a:pt x="111" y="26"/>
                    <a:pt x="110" y="35"/>
                    <a:pt x="106" y="44"/>
                  </a:cubicBezTo>
                  <a:cubicBezTo>
                    <a:pt x="102" y="52"/>
                    <a:pt x="96" y="60"/>
                    <a:pt x="90" y="67"/>
                  </a:cubicBezTo>
                  <a:cubicBezTo>
                    <a:pt x="79" y="79"/>
                    <a:pt x="67" y="90"/>
                    <a:pt x="54" y="100"/>
                  </a:cubicBezTo>
                  <a:cubicBezTo>
                    <a:pt x="48" y="105"/>
                    <a:pt x="43" y="109"/>
                    <a:pt x="37" y="113"/>
                  </a:cubicBezTo>
                  <a:cubicBezTo>
                    <a:pt x="33" y="116"/>
                    <a:pt x="29" y="114"/>
                    <a:pt x="28" y="110"/>
                  </a:cubicBezTo>
                  <a:cubicBezTo>
                    <a:pt x="27" y="108"/>
                    <a:pt x="28" y="106"/>
                    <a:pt x="30" y="104"/>
                  </a:cubicBezTo>
                  <a:cubicBezTo>
                    <a:pt x="36" y="100"/>
                    <a:pt x="42" y="96"/>
                    <a:pt x="48" y="91"/>
                  </a:cubicBezTo>
                  <a:cubicBezTo>
                    <a:pt x="60" y="81"/>
                    <a:pt x="72" y="71"/>
                    <a:pt x="82" y="59"/>
                  </a:cubicBezTo>
                  <a:cubicBezTo>
                    <a:pt x="88" y="53"/>
                    <a:pt x="93" y="46"/>
                    <a:pt x="96" y="39"/>
                  </a:cubicBezTo>
                  <a:cubicBezTo>
                    <a:pt x="98" y="35"/>
                    <a:pt x="99" y="31"/>
                    <a:pt x="98" y="27"/>
                  </a:cubicBezTo>
                  <a:cubicBezTo>
                    <a:pt x="98" y="24"/>
                    <a:pt x="97" y="21"/>
                    <a:pt x="95" y="18"/>
                  </a:cubicBezTo>
                  <a:cubicBezTo>
                    <a:pt x="91" y="12"/>
                    <a:pt x="83" y="10"/>
                    <a:pt x="76" y="13"/>
                  </a:cubicBezTo>
                  <a:cubicBezTo>
                    <a:pt x="71" y="15"/>
                    <a:pt x="69" y="19"/>
                    <a:pt x="67" y="23"/>
                  </a:cubicBezTo>
                  <a:cubicBezTo>
                    <a:pt x="64" y="29"/>
                    <a:pt x="60" y="35"/>
                    <a:pt x="56" y="41"/>
                  </a:cubicBezTo>
                  <a:cubicBezTo>
                    <a:pt x="50" y="50"/>
                    <a:pt x="42" y="57"/>
                    <a:pt x="33" y="63"/>
                  </a:cubicBezTo>
                  <a:cubicBezTo>
                    <a:pt x="26" y="69"/>
                    <a:pt x="18" y="74"/>
                    <a:pt x="10" y="79"/>
                  </a:cubicBezTo>
                  <a:cubicBezTo>
                    <a:pt x="8" y="81"/>
                    <a:pt x="4" y="81"/>
                    <a:pt x="2" y="78"/>
                  </a:cubicBezTo>
                  <a:cubicBezTo>
                    <a:pt x="0" y="76"/>
                    <a:pt x="1" y="72"/>
                    <a:pt x="4" y="70"/>
                  </a:cubicBezTo>
                  <a:cubicBezTo>
                    <a:pt x="11" y="65"/>
                    <a:pt x="18" y="60"/>
                    <a:pt x="26" y="55"/>
                  </a:cubicBezTo>
                  <a:cubicBezTo>
                    <a:pt x="39" y="46"/>
                    <a:pt x="49" y="33"/>
                    <a:pt x="56" y="19"/>
                  </a:cubicBezTo>
                  <a:cubicBezTo>
                    <a:pt x="59" y="11"/>
                    <a:pt x="65" y="6"/>
                    <a:pt x="73" y="2"/>
                  </a:cubicBezTo>
                  <a:cubicBezTo>
                    <a:pt x="76" y="1"/>
                    <a:pt x="79" y="0"/>
                    <a:pt x="8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8" name="Freeform 9"/>
            <p:cNvSpPr>
              <a:spLocks/>
            </p:cNvSpPr>
            <p:nvPr/>
          </p:nvSpPr>
          <p:spPr bwMode="auto">
            <a:xfrm>
              <a:off x="6156325" y="1411288"/>
              <a:ext cx="177800" cy="149225"/>
            </a:xfrm>
            <a:custGeom>
              <a:avLst/>
              <a:gdLst>
                <a:gd name="T0" fmla="*/ 127 w 147"/>
                <a:gd name="T1" fmla="*/ 44 h 124"/>
                <a:gd name="T2" fmla="*/ 124 w 147"/>
                <a:gd name="T3" fmla="*/ 63 h 124"/>
                <a:gd name="T4" fmla="*/ 122 w 147"/>
                <a:gd name="T5" fmla="*/ 82 h 124"/>
                <a:gd name="T6" fmla="*/ 127 w 147"/>
                <a:gd name="T7" fmla="*/ 101 h 124"/>
                <a:gd name="T8" fmla="*/ 139 w 147"/>
                <a:gd name="T9" fmla="*/ 112 h 124"/>
                <a:gd name="T10" fmla="*/ 142 w 147"/>
                <a:gd name="T11" fmla="*/ 113 h 124"/>
                <a:gd name="T12" fmla="*/ 145 w 147"/>
                <a:gd name="T13" fmla="*/ 120 h 124"/>
                <a:gd name="T14" fmla="*/ 138 w 147"/>
                <a:gd name="T15" fmla="*/ 123 h 124"/>
                <a:gd name="T16" fmla="*/ 114 w 147"/>
                <a:gd name="T17" fmla="*/ 100 h 124"/>
                <a:gd name="T18" fmla="*/ 111 w 147"/>
                <a:gd name="T19" fmla="*/ 78 h 124"/>
                <a:gd name="T20" fmla="*/ 113 w 147"/>
                <a:gd name="T21" fmla="*/ 62 h 124"/>
                <a:gd name="T22" fmla="*/ 116 w 147"/>
                <a:gd name="T23" fmla="*/ 45 h 124"/>
                <a:gd name="T24" fmla="*/ 101 w 147"/>
                <a:gd name="T25" fmla="*/ 18 h 124"/>
                <a:gd name="T26" fmla="*/ 58 w 147"/>
                <a:gd name="T27" fmla="*/ 21 h 124"/>
                <a:gd name="T28" fmla="*/ 46 w 147"/>
                <a:gd name="T29" fmla="*/ 38 h 124"/>
                <a:gd name="T30" fmla="*/ 28 w 147"/>
                <a:gd name="T31" fmla="*/ 61 h 124"/>
                <a:gd name="T32" fmla="*/ 9 w 147"/>
                <a:gd name="T33" fmla="*/ 75 h 124"/>
                <a:gd name="T34" fmla="*/ 3 w 147"/>
                <a:gd name="T35" fmla="*/ 75 h 124"/>
                <a:gd name="T36" fmla="*/ 0 w 147"/>
                <a:gd name="T37" fmla="*/ 70 h 124"/>
                <a:gd name="T38" fmla="*/ 3 w 147"/>
                <a:gd name="T39" fmla="*/ 65 h 124"/>
                <a:gd name="T40" fmla="*/ 23 w 147"/>
                <a:gd name="T41" fmla="*/ 50 h 124"/>
                <a:gd name="T42" fmla="*/ 35 w 147"/>
                <a:gd name="T43" fmla="*/ 34 h 124"/>
                <a:gd name="T44" fmla="*/ 54 w 147"/>
                <a:gd name="T45" fmla="*/ 10 h 124"/>
                <a:gd name="T46" fmla="*/ 86 w 147"/>
                <a:gd name="T47" fmla="*/ 1 h 124"/>
                <a:gd name="T48" fmla="*/ 126 w 147"/>
                <a:gd name="T49" fmla="*/ 33 h 124"/>
                <a:gd name="T50" fmla="*/ 127 w 147"/>
                <a:gd name="T51" fmla="*/ 44 h 124"/>
                <a:gd name="T52" fmla="*/ 127 w 147"/>
                <a:gd name="T53" fmla="*/ 4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 h="124">
                  <a:moveTo>
                    <a:pt x="127" y="44"/>
                  </a:moveTo>
                  <a:cubicBezTo>
                    <a:pt x="127" y="50"/>
                    <a:pt x="126" y="57"/>
                    <a:pt x="124" y="63"/>
                  </a:cubicBezTo>
                  <a:cubicBezTo>
                    <a:pt x="123" y="69"/>
                    <a:pt x="122" y="76"/>
                    <a:pt x="122" y="82"/>
                  </a:cubicBezTo>
                  <a:cubicBezTo>
                    <a:pt x="122" y="89"/>
                    <a:pt x="124" y="95"/>
                    <a:pt x="127" y="101"/>
                  </a:cubicBezTo>
                  <a:cubicBezTo>
                    <a:pt x="129" y="106"/>
                    <a:pt x="133" y="110"/>
                    <a:pt x="139" y="112"/>
                  </a:cubicBezTo>
                  <a:cubicBezTo>
                    <a:pt x="140" y="112"/>
                    <a:pt x="141" y="112"/>
                    <a:pt x="142" y="113"/>
                  </a:cubicBezTo>
                  <a:cubicBezTo>
                    <a:pt x="145" y="114"/>
                    <a:pt x="147" y="117"/>
                    <a:pt x="145" y="120"/>
                  </a:cubicBezTo>
                  <a:cubicBezTo>
                    <a:pt x="144" y="123"/>
                    <a:pt x="141" y="124"/>
                    <a:pt x="138" y="123"/>
                  </a:cubicBezTo>
                  <a:cubicBezTo>
                    <a:pt x="126" y="119"/>
                    <a:pt x="118" y="112"/>
                    <a:pt x="114" y="100"/>
                  </a:cubicBezTo>
                  <a:cubicBezTo>
                    <a:pt x="111" y="93"/>
                    <a:pt x="110" y="85"/>
                    <a:pt x="111" y="78"/>
                  </a:cubicBezTo>
                  <a:cubicBezTo>
                    <a:pt x="111" y="72"/>
                    <a:pt x="112" y="67"/>
                    <a:pt x="113" y="62"/>
                  </a:cubicBezTo>
                  <a:cubicBezTo>
                    <a:pt x="114" y="56"/>
                    <a:pt x="115" y="50"/>
                    <a:pt x="116" y="45"/>
                  </a:cubicBezTo>
                  <a:cubicBezTo>
                    <a:pt x="116" y="33"/>
                    <a:pt x="111" y="24"/>
                    <a:pt x="101" y="18"/>
                  </a:cubicBezTo>
                  <a:cubicBezTo>
                    <a:pt x="87" y="8"/>
                    <a:pt x="70" y="10"/>
                    <a:pt x="58" y="21"/>
                  </a:cubicBezTo>
                  <a:cubicBezTo>
                    <a:pt x="53" y="26"/>
                    <a:pt x="48" y="31"/>
                    <a:pt x="46" y="38"/>
                  </a:cubicBezTo>
                  <a:cubicBezTo>
                    <a:pt x="42" y="47"/>
                    <a:pt x="36" y="54"/>
                    <a:pt x="28" y="61"/>
                  </a:cubicBezTo>
                  <a:cubicBezTo>
                    <a:pt x="22" y="66"/>
                    <a:pt x="16" y="71"/>
                    <a:pt x="9" y="75"/>
                  </a:cubicBezTo>
                  <a:cubicBezTo>
                    <a:pt x="7" y="76"/>
                    <a:pt x="5" y="76"/>
                    <a:pt x="3" y="75"/>
                  </a:cubicBezTo>
                  <a:cubicBezTo>
                    <a:pt x="1" y="74"/>
                    <a:pt x="0" y="72"/>
                    <a:pt x="0" y="70"/>
                  </a:cubicBezTo>
                  <a:cubicBezTo>
                    <a:pt x="0" y="68"/>
                    <a:pt x="1" y="66"/>
                    <a:pt x="3" y="65"/>
                  </a:cubicBezTo>
                  <a:cubicBezTo>
                    <a:pt x="10" y="61"/>
                    <a:pt x="17" y="56"/>
                    <a:pt x="23" y="50"/>
                  </a:cubicBezTo>
                  <a:cubicBezTo>
                    <a:pt x="28" y="45"/>
                    <a:pt x="32" y="40"/>
                    <a:pt x="35" y="34"/>
                  </a:cubicBezTo>
                  <a:cubicBezTo>
                    <a:pt x="39" y="24"/>
                    <a:pt x="45" y="16"/>
                    <a:pt x="54" y="10"/>
                  </a:cubicBezTo>
                  <a:cubicBezTo>
                    <a:pt x="63" y="3"/>
                    <a:pt x="74" y="0"/>
                    <a:pt x="86" y="1"/>
                  </a:cubicBezTo>
                  <a:cubicBezTo>
                    <a:pt x="105" y="2"/>
                    <a:pt x="122" y="17"/>
                    <a:pt x="126" y="33"/>
                  </a:cubicBezTo>
                  <a:cubicBezTo>
                    <a:pt x="127" y="37"/>
                    <a:pt x="127" y="40"/>
                    <a:pt x="127" y="44"/>
                  </a:cubicBezTo>
                  <a:cubicBezTo>
                    <a:pt x="127" y="44"/>
                    <a:pt x="127" y="44"/>
                    <a:pt x="127"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Freeform 10"/>
            <p:cNvSpPr>
              <a:spLocks/>
            </p:cNvSpPr>
            <p:nvPr/>
          </p:nvSpPr>
          <p:spPr bwMode="auto">
            <a:xfrm>
              <a:off x="6159500" y="1366838"/>
              <a:ext cx="187325" cy="68262"/>
            </a:xfrm>
            <a:custGeom>
              <a:avLst/>
              <a:gdLst>
                <a:gd name="T0" fmla="*/ 155 w 155"/>
                <a:gd name="T1" fmla="*/ 42 h 58"/>
                <a:gd name="T2" fmla="*/ 151 w 155"/>
                <a:gd name="T3" fmla="*/ 47 h 58"/>
                <a:gd name="T4" fmla="*/ 145 w 155"/>
                <a:gd name="T5" fmla="*/ 45 h 58"/>
                <a:gd name="T6" fmla="*/ 133 w 155"/>
                <a:gd name="T7" fmla="*/ 33 h 58"/>
                <a:gd name="T8" fmla="*/ 97 w 155"/>
                <a:gd name="T9" fmla="*/ 13 h 58"/>
                <a:gd name="T10" fmla="*/ 72 w 155"/>
                <a:gd name="T11" fmla="*/ 12 h 58"/>
                <a:gd name="T12" fmla="*/ 46 w 155"/>
                <a:gd name="T13" fmla="*/ 19 h 58"/>
                <a:gd name="T14" fmla="*/ 25 w 155"/>
                <a:gd name="T15" fmla="*/ 36 h 58"/>
                <a:gd name="T16" fmla="*/ 11 w 155"/>
                <a:gd name="T17" fmla="*/ 54 h 58"/>
                <a:gd name="T18" fmla="*/ 3 w 155"/>
                <a:gd name="T19" fmla="*/ 56 h 58"/>
                <a:gd name="T20" fmla="*/ 2 w 155"/>
                <a:gd name="T21" fmla="*/ 49 h 58"/>
                <a:gd name="T22" fmla="*/ 26 w 155"/>
                <a:gd name="T23" fmla="*/ 19 h 58"/>
                <a:gd name="T24" fmla="*/ 63 w 155"/>
                <a:gd name="T25" fmla="*/ 2 h 58"/>
                <a:gd name="T26" fmla="*/ 91 w 155"/>
                <a:gd name="T27" fmla="*/ 1 h 58"/>
                <a:gd name="T28" fmla="*/ 126 w 155"/>
                <a:gd name="T29" fmla="*/ 13 h 58"/>
                <a:gd name="T30" fmla="*/ 153 w 155"/>
                <a:gd name="T31" fmla="*/ 38 h 58"/>
                <a:gd name="T32" fmla="*/ 155 w 155"/>
                <a:gd name="T33" fmla="*/ 42 h 58"/>
                <a:gd name="T34" fmla="*/ 155 w 155"/>
                <a:gd name="T35"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58">
                  <a:moveTo>
                    <a:pt x="155" y="42"/>
                  </a:moveTo>
                  <a:cubicBezTo>
                    <a:pt x="155" y="44"/>
                    <a:pt x="153" y="46"/>
                    <a:pt x="151" y="47"/>
                  </a:cubicBezTo>
                  <a:cubicBezTo>
                    <a:pt x="149" y="48"/>
                    <a:pt x="146" y="47"/>
                    <a:pt x="145" y="45"/>
                  </a:cubicBezTo>
                  <a:cubicBezTo>
                    <a:pt x="141" y="40"/>
                    <a:pt x="137" y="36"/>
                    <a:pt x="133" y="33"/>
                  </a:cubicBezTo>
                  <a:cubicBezTo>
                    <a:pt x="123" y="23"/>
                    <a:pt x="111" y="16"/>
                    <a:pt x="97" y="13"/>
                  </a:cubicBezTo>
                  <a:cubicBezTo>
                    <a:pt x="89" y="11"/>
                    <a:pt x="80" y="11"/>
                    <a:pt x="72" y="12"/>
                  </a:cubicBezTo>
                  <a:cubicBezTo>
                    <a:pt x="63" y="12"/>
                    <a:pt x="54" y="15"/>
                    <a:pt x="46" y="19"/>
                  </a:cubicBezTo>
                  <a:cubicBezTo>
                    <a:pt x="38" y="23"/>
                    <a:pt x="31" y="29"/>
                    <a:pt x="25" y="36"/>
                  </a:cubicBezTo>
                  <a:cubicBezTo>
                    <a:pt x="20" y="42"/>
                    <a:pt x="15" y="48"/>
                    <a:pt x="11" y="54"/>
                  </a:cubicBezTo>
                  <a:cubicBezTo>
                    <a:pt x="10" y="57"/>
                    <a:pt x="6" y="58"/>
                    <a:pt x="3" y="56"/>
                  </a:cubicBezTo>
                  <a:cubicBezTo>
                    <a:pt x="1" y="55"/>
                    <a:pt x="0" y="51"/>
                    <a:pt x="2" y="49"/>
                  </a:cubicBezTo>
                  <a:cubicBezTo>
                    <a:pt x="8" y="38"/>
                    <a:pt x="16" y="28"/>
                    <a:pt x="26" y="19"/>
                  </a:cubicBezTo>
                  <a:cubicBezTo>
                    <a:pt x="37" y="10"/>
                    <a:pt x="49" y="4"/>
                    <a:pt x="63" y="2"/>
                  </a:cubicBezTo>
                  <a:cubicBezTo>
                    <a:pt x="72" y="0"/>
                    <a:pt x="82" y="0"/>
                    <a:pt x="91" y="1"/>
                  </a:cubicBezTo>
                  <a:cubicBezTo>
                    <a:pt x="104" y="2"/>
                    <a:pt x="115" y="7"/>
                    <a:pt x="126" y="13"/>
                  </a:cubicBezTo>
                  <a:cubicBezTo>
                    <a:pt x="137" y="20"/>
                    <a:pt x="146" y="28"/>
                    <a:pt x="153" y="38"/>
                  </a:cubicBezTo>
                  <a:cubicBezTo>
                    <a:pt x="154" y="39"/>
                    <a:pt x="155" y="40"/>
                    <a:pt x="155" y="42"/>
                  </a:cubicBezTo>
                  <a:cubicBezTo>
                    <a:pt x="155" y="42"/>
                    <a:pt x="155" y="42"/>
                    <a:pt x="155"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0" name="Freeform 11"/>
            <p:cNvSpPr>
              <a:spLocks/>
            </p:cNvSpPr>
            <p:nvPr/>
          </p:nvSpPr>
          <p:spPr bwMode="auto">
            <a:xfrm>
              <a:off x="6167438" y="1341438"/>
              <a:ext cx="169863" cy="49212"/>
            </a:xfrm>
            <a:custGeom>
              <a:avLst/>
              <a:gdLst>
                <a:gd name="T0" fmla="*/ 141 w 141"/>
                <a:gd name="T1" fmla="*/ 28 h 40"/>
                <a:gd name="T2" fmla="*/ 138 w 141"/>
                <a:gd name="T3" fmla="*/ 33 h 40"/>
                <a:gd name="T4" fmla="*/ 132 w 141"/>
                <a:gd name="T5" fmla="*/ 32 h 40"/>
                <a:gd name="T6" fmla="*/ 127 w 141"/>
                <a:gd name="T7" fmla="*/ 29 h 40"/>
                <a:gd name="T8" fmla="*/ 84 w 141"/>
                <a:gd name="T9" fmla="*/ 13 h 40"/>
                <a:gd name="T10" fmla="*/ 42 w 141"/>
                <a:gd name="T11" fmla="*/ 17 h 40"/>
                <a:gd name="T12" fmla="*/ 15 w 141"/>
                <a:gd name="T13" fmla="*/ 33 h 40"/>
                <a:gd name="T14" fmla="*/ 11 w 141"/>
                <a:gd name="T15" fmla="*/ 37 h 40"/>
                <a:gd name="T16" fmla="*/ 3 w 141"/>
                <a:gd name="T17" fmla="*/ 38 h 40"/>
                <a:gd name="T18" fmla="*/ 3 w 141"/>
                <a:gd name="T19" fmla="*/ 30 h 40"/>
                <a:gd name="T20" fmla="*/ 18 w 141"/>
                <a:gd name="T21" fmla="*/ 17 h 40"/>
                <a:gd name="T22" fmla="*/ 58 w 141"/>
                <a:gd name="T23" fmla="*/ 2 h 40"/>
                <a:gd name="T24" fmla="*/ 116 w 141"/>
                <a:gd name="T25" fmla="*/ 10 h 40"/>
                <a:gd name="T26" fmla="*/ 138 w 141"/>
                <a:gd name="T27" fmla="*/ 23 h 40"/>
                <a:gd name="T28" fmla="*/ 141 w 141"/>
                <a:gd name="T29"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40">
                  <a:moveTo>
                    <a:pt x="141" y="28"/>
                  </a:moveTo>
                  <a:cubicBezTo>
                    <a:pt x="141" y="30"/>
                    <a:pt x="140" y="32"/>
                    <a:pt x="138" y="33"/>
                  </a:cubicBezTo>
                  <a:cubicBezTo>
                    <a:pt x="136" y="34"/>
                    <a:pt x="133" y="34"/>
                    <a:pt x="132" y="32"/>
                  </a:cubicBezTo>
                  <a:cubicBezTo>
                    <a:pt x="130" y="31"/>
                    <a:pt x="128" y="30"/>
                    <a:pt x="127" y="29"/>
                  </a:cubicBezTo>
                  <a:cubicBezTo>
                    <a:pt x="114" y="20"/>
                    <a:pt x="99" y="14"/>
                    <a:pt x="84" y="13"/>
                  </a:cubicBezTo>
                  <a:cubicBezTo>
                    <a:pt x="69" y="11"/>
                    <a:pt x="56" y="12"/>
                    <a:pt x="42" y="17"/>
                  </a:cubicBezTo>
                  <a:cubicBezTo>
                    <a:pt x="32" y="21"/>
                    <a:pt x="23" y="26"/>
                    <a:pt x="15" y="33"/>
                  </a:cubicBezTo>
                  <a:cubicBezTo>
                    <a:pt x="14" y="34"/>
                    <a:pt x="13" y="36"/>
                    <a:pt x="11" y="37"/>
                  </a:cubicBezTo>
                  <a:cubicBezTo>
                    <a:pt x="9" y="40"/>
                    <a:pt x="6" y="40"/>
                    <a:pt x="3" y="38"/>
                  </a:cubicBezTo>
                  <a:cubicBezTo>
                    <a:pt x="1" y="36"/>
                    <a:pt x="0" y="33"/>
                    <a:pt x="3" y="30"/>
                  </a:cubicBezTo>
                  <a:cubicBezTo>
                    <a:pt x="7" y="25"/>
                    <a:pt x="12" y="21"/>
                    <a:pt x="18" y="17"/>
                  </a:cubicBezTo>
                  <a:cubicBezTo>
                    <a:pt x="30" y="9"/>
                    <a:pt x="43" y="4"/>
                    <a:pt x="58" y="2"/>
                  </a:cubicBezTo>
                  <a:cubicBezTo>
                    <a:pt x="78" y="0"/>
                    <a:pt x="97" y="2"/>
                    <a:pt x="116" y="10"/>
                  </a:cubicBezTo>
                  <a:cubicBezTo>
                    <a:pt x="124" y="13"/>
                    <a:pt x="131" y="18"/>
                    <a:pt x="138" y="23"/>
                  </a:cubicBezTo>
                  <a:cubicBezTo>
                    <a:pt x="140" y="25"/>
                    <a:pt x="141" y="26"/>
                    <a:pt x="141"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Freeform 12"/>
            <p:cNvSpPr>
              <a:spLocks/>
            </p:cNvSpPr>
            <p:nvPr/>
          </p:nvSpPr>
          <p:spPr bwMode="auto">
            <a:xfrm>
              <a:off x="6169025" y="1462088"/>
              <a:ext cx="93663" cy="96837"/>
            </a:xfrm>
            <a:custGeom>
              <a:avLst/>
              <a:gdLst>
                <a:gd name="T0" fmla="*/ 78 w 78"/>
                <a:gd name="T1" fmla="*/ 6 h 81"/>
                <a:gd name="T2" fmla="*/ 77 w 78"/>
                <a:gd name="T3" fmla="*/ 9 h 81"/>
                <a:gd name="T4" fmla="*/ 63 w 78"/>
                <a:gd name="T5" fmla="*/ 30 h 81"/>
                <a:gd name="T6" fmla="*/ 23 w 78"/>
                <a:gd name="T7" fmla="*/ 68 h 81"/>
                <a:gd name="T8" fmla="*/ 9 w 78"/>
                <a:gd name="T9" fmla="*/ 78 h 81"/>
                <a:gd name="T10" fmla="*/ 0 w 78"/>
                <a:gd name="T11" fmla="*/ 74 h 81"/>
                <a:gd name="T12" fmla="*/ 3 w 78"/>
                <a:gd name="T13" fmla="*/ 69 h 81"/>
                <a:gd name="T14" fmla="*/ 21 w 78"/>
                <a:gd name="T15" fmla="*/ 56 h 81"/>
                <a:gd name="T16" fmla="*/ 56 w 78"/>
                <a:gd name="T17" fmla="*/ 21 h 81"/>
                <a:gd name="T18" fmla="*/ 67 w 78"/>
                <a:gd name="T19" fmla="*/ 4 h 81"/>
                <a:gd name="T20" fmla="*/ 73 w 78"/>
                <a:gd name="T21" fmla="*/ 1 h 81"/>
                <a:gd name="T22" fmla="*/ 78 w 78"/>
                <a:gd name="T23" fmla="*/ 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81">
                  <a:moveTo>
                    <a:pt x="78" y="6"/>
                  </a:moveTo>
                  <a:cubicBezTo>
                    <a:pt x="77" y="7"/>
                    <a:pt x="77" y="8"/>
                    <a:pt x="77" y="9"/>
                  </a:cubicBezTo>
                  <a:cubicBezTo>
                    <a:pt x="73" y="16"/>
                    <a:pt x="69" y="23"/>
                    <a:pt x="63" y="30"/>
                  </a:cubicBezTo>
                  <a:cubicBezTo>
                    <a:pt x="52" y="44"/>
                    <a:pt x="38" y="57"/>
                    <a:pt x="23" y="68"/>
                  </a:cubicBezTo>
                  <a:cubicBezTo>
                    <a:pt x="19" y="71"/>
                    <a:pt x="14" y="75"/>
                    <a:pt x="9" y="78"/>
                  </a:cubicBezTo>
                  <a:cubicBezTo>
                    <a:pt x="6" y="81"/>
                    <a:pt x="1" y="78"/>
                    <a:pt x="0" y="74"/>
                  </a:cubicBezTo>
                  <a:cubicBezTo>
                    <a:pt x="0" y="72"/>
                    <a:pt x="1" y="70"/>
                    <a:pt x="3" y="69"/>
                  </a:cubicBezTo>
                  <a:cubicBezTo>
                    <a:pt x="9" y="64"/>
                    <a:pt x="15" y="60"/>
                    <a:pt x="21" y="56"/>
                  </a:cubicBezTo>
                  <a:cubicBezTo>
                    <a:pt x="34" y="45"/>
                    <a:pt x="46" y="34"/>
                    <a:pt x="56" y="21"/>
                  </a:cubicBezTo>
                  <a:cubicBezTo>
                    <a:pt x="60" y="15"/>
                    <a:pt x="64" y="10"/>
                    <a:pt x="67" y="4"/>
                  </a:cubicBezTo>
                  <a:cubicBezTo>
                    <a:pt x="68" y="1"/>
                    <a:pt x="70" y="0"/>
                    <a:pt x="73" y="1"/>
                  </a:cubicBezTo>
                  <a:cubicBezTo>
                    <a:pt x="76" y="1"/>
                    <a:pt x="77" y="3"/>
                    <a:pt x="78"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Freeform 13"/>
            <p:cNvSpPr>
              <a:spLocks/>
            </p:cNvSpPr>
            <p:nvPr/>
          </p:nvSpPr>
          <p:spPr bwMode="auto">
            <a:xfrm>
              <a:off x="6334125" y="1430338"/>
              <a:ext cx="22225" cy="85725"/>
            </a:xfrm>
            <a:custGeom>
              <a:avLst/>
              <a:gdLst>
                <a:gd name="T0" fmla="*/ 18 w 18"/>
                <a:gd name="T1" fmla="*/ 36 h 72"/>
                <a:gd name="T2" fmla="*/ 14 w 18"/>
                <a:gd name="T3" fmla="*/ 68 h 72"/>
                <a:gd name="T4" fmla="*/ 8 w 18"/>
                <a:gd name="T5" fmla="*/ 72 h 72"/>
                <a:gd name="T6" fmla="*/ 3 w 18"/>
                <a:gd name="T7" fmla="*/ 68 h 72"/>
                <a:gd name="T8" fmla="*/ 3 w 18"/>
                <a:gd name="T9" fmla="*/ 65 h 72"/>
                <a:gd name="T10" fmla="*/ 6 w 18"/>
                <a:gd name="T11" fmla="*/ 35 h 72"/>
                <a:gd name="T12" fmla="*/ 2 w 18"/>
                <a:gd name="T13" fmla="*/ 12 h 72"/>
                <a:gd name="T14" fmla="*/ 1 w 18"/>
                <a:gd name="T15" fmla="*/ 9 h 72"/>
                <a:gd name="T16" fmla="*/ 4 w 18"/>
                <a:gd name="T17" fmla="*/ 2 h 72"/>
                <a:gd name="T18" fmla="*/ 12 w 18"/>
                <a:gd name="T19" fmla="*/ 4 h 72"/>
                <a:gd name="T20" fmla="*/ 15 w 18"/>
                <a:gd name="T21" fmla="*/ 16 h 72"/>
                <a:gd name="T22" fmla="*/ 18 w 18"/>
                <a:gd name="T23"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72">
                  <a:moveTo>
                    <a:pt x="18" y="36"/>
                  </a:moveTo>
                  <a:cubicBezTo>
                    <a:pt x="17" y="47"/>
                    <a:pt x="16" y="57"/>
                    <a:pt x="14" y="68"/>
                  </a:cubicBezTo>
                  <a:cubicBezTo>
                    <a:pt x="13" y="70"/>
                    <a:pt x="11" y="72"/>
                    <a:pt x="8" y="72"/>
                  </a:cubicBezTo>
                  <a:cubicBezTo>
                    <a:pt x="6" y="72"/>
                    <a:pt x="3" y="71"/>
                    <a:pt x="3" y="68"/>
                  </a:cubicBezTo>
                  <a:cubicBezTo>
                    <a:pt x="2" y="67"/>
                    <a:pt x="2" y="66"/>
                    <a:pt x="3" y="65"/>
                  </a:cubicBezTo>
                  <a:cubicBezTo>
                    <a:pt x="5" y="55"/>
                    <a:pt x="6" y="45"/>
                    <a:pt x="6" y="35"/>
                  </a:cubicBezTo>
                  <a:cubicBezTo>
                    <a:pt x="6" y="27"/>
                    <a:pt x="5" y="19"/>
                    <a:pt x="2" y="12"/>
                  </a:cubicBezTo>
                  <a:cubicBezTo>
                    <a:pt x="2" y="11"/>
                    <a:pt x="2" y="10"/>
                    <a:pt x="1" y="9"/>
                  </a:cubicBezTo>
                  <a:cubicBezTo>
                    <a:pt x="0" y="6"/>
                    <a:pt x="1" y="3"/>
                    <a:pt x="4" y="2"/>
                  </a:cubicBezTo>
                  <a:cubicBezTo>
                    <a:pt x="7" y="0"/>
                    <a:pt x="11" y="2"/>
                    <a:pt x="12" y="4"/>
                  </a:cubicBezTo>
                  <a:cubicBezTo>
                    <a:pt x="13" y="8"/>
                    <a:pt x="14" y="12"/>
                    <a:pt x="15" y="16"/>
                  </a:cubicBezTo>
                  <a:cubicBezTo>
                    <a:pt x="17" y="23"/>
                    <a:pt x="18" y="29"/>
                    <a:pt x="18"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3" name="Freeform 14"/>
            <p:cNvSpPr>
              <a:spLocks/>
            </p:cNvSpPr>
            <p:nvPr/>
          </p:nvSpPr>
          <p:spPr bwMode="auto">
            <a:xfrm>
              <a:off x="6216650" y="1550988"/>
              <a:ext cx="57150" cy="33337"/>
            </a:xfrm>
            <a:custGeom>
              <a:avLst/>
              <a:gdLst>
                <a:gd name="T0" fmla="*/ 25 w 48"/>
                <a:gd name="T1" fmla="*/ 0 h 28"/>
                <a:gd name="T2" fmla="*/ 42 w 48"/>
                <a:gd name="T3" fmla="*/ 9 h 28"/>
                <a:gd name="T4" fmla="*/ 47 w 48"/>
                <a:gd name="T5" fmla="*/ 21 h 28"/>
                <a:gd name="T6" fmla="*/ 43 w 48"/>
                <a:gd name="T7" fmla="*/ 27 h 28"/>
                <a:gd name="T8" fmla="*/ 36 w 48"/>
                <a:gd name="T9" fmla="*/ 24 h 28"/>
                <a:gd name="T10" fmla="*/ 33 w 48"/>
                <a:gd name="T11" fmla="*/ 16 h 28"/>
                <a:gd name="T12" fmla="*/ 27 w 48"/>
                <a:gd name="T13" fmla="*/ 11 h 28"/>
                <a:gd name="T14" fmla="*/ 23 w 48"/>
                <a:gd name="T15" fmla="*/ 11 h 28"/>
                <a:gd name="T16" fmla="*/ 16 w 48"/>
                <a:gd name="T17" fmla="*/ 16 h 28"/>
                <a:gd name="T18" fmla="*/ 10 w 48"/>
                <a:gd name="T19" fmla="*/ 22 h 28"/>
                <a:gd name="T20" fmla="*/ 3 w 48"/>
                <a:gd name="T21" fmla="*/ 23 h 28"/>
                <a:gd name="T22" fmla="*/ 0 w 48"/>
                <a:gd name="T23" fmla="*/ 18 h 28"/>
                <a:gd name="T24" fmla="*/ 1 w 48"/>
                <a:gd name="T25" fmla="*/ 15 h 28"/>
                <a:gd name="T26" fmla="*/ 18 w 48"/>
                <a:gd name="T27" fmla="*/ 2 h 28"/>
                <a:gd name="T28" fmla="*/ 25 w 4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8">
                  <a:moveTo>
                    <a:pt x="25" y="0"/>
                  </a:moveTo>
                  <a:cubicBezTo>
                    <a:pt x="32" y="0"/>
                    <a:pt x="38" y="3"/>
                    <a:pt x="42" y="9"/>
                  </a:cubicBezTo>
                  <a:cubicBezTo>
                    <a:pt x="44" y="12"/>
                    <a:pt x="46" y="16"/>
                    <a:pt x="47" y="21"/>
                  </a:cubicBezTo>
                  <a:cubicBezTo>
                    <a:pt x="48" y="24"/>
                    <a:pt x="46" y="26"/>
                    <a:pt x="43" y="27"/>
                  </a:cubicBezTo>
                  <a:cubicBezTo>
                    <a:pt x="40" y="28"/>
                    <a:pt x="37" y="27"/>
                    <a:pt x="36" y="24"/>
                  </a:cubicBezTo>
                  <a:cubicBezTo>
                    <a:pt x="35" y="21"/>
                    <a:pt x="34" y="18"/>
                    <a:pt x="33" y="16"/>
                  </a:cubicBezTo>
                  <a:cubicBezTo>
                    <a:pt x="31" y="14"/>
                    <a:pt x="30" y="12"/>
                    <a:pt x="27" y="11"/>
                  </a:cubicBezTo>
                  <a:cubicBezTo>
                    <a:pt x="26" y="10"/>
                    <a:pt x="24" y="10"/>
                    <a:pt x="23" y="11"/>
                  </a:cubicBezTo>
                  <a:cubicBezTo>
                    <a:pt x="21" y="13"/>
                    <a:pt x="18" y="14"/>
                    <a:pt x="16" y="16"/>
                  </a:cubicBezTo>
                  <a:cubicBezTo>
                    <a:pt x="14" y="18"/>
                    <a:pt x="12" y="20"/>
                    <a:pt x="10" y="22"/>
                  </a:cubicBezTo>
                  <a:cubicBezTo>
                    <a:pt x="8" y="24"/>
                    <a:pt x="6" y="24"/>
                    <a:pt x="3" y="23"/>
                  </a:cubicBezTo>
                  <a:cubicBezTo>
                    <a:pt x="1" y="22"/>
                    <a:pt x="0" y="20"/>
                    <a:pt x="0" y="18"/>
                  </a:cubicBezTo>
                  <a:cubicBezTo>
                    <a:pt x="0" y="17"/>
                    <a:pt x="0" y="16"/>
                    <a:pt x="1" y="15"/>
                  </a:cubicBezTo>
                  <a:cubicBezTo>
                    <a:pt x="6" y="10"/>
                    <a:pt x="11" y="5"/>
                    <a:pt x="18" y="2"/>
                  </a:cubicBezTo>
                  <a:cubicBezTo>
                    <a:pt x="20" y="0"/>
                    <a:pt x="22" y="0"/>
                    <a:pt x="2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4" name="Freeform 15"/>
            <p:cNvSpPr>
              <a:spLocks/>
            </p:cNvSpPr>
            <p:nvPr/>
          </p:nvSpPr>
          <p:spPr bwMode="auto">
            <a:xfrm>
              <a:off x="6265863" y="1514475"/>
              <a:ext cx="34925" cy="61912"/>
            </a:xfrm>
            <a:custGeom>
              <a:avLst/>
              <a:gdLst>
                <a:gd name="T0" fmla="*/ 24 w 30"/>
                <a:gd name="T1" fmla="*/ 52 h 52"/>
                <a:gd name="T2" fmla="*/ 21 w 30"/>
                <a:gd name="T3" fmla="*/ 51 h 52"/>
                <a:gd name="T4" fmla="*/ 3 w 30"/>
                <a:gd name="T5" fmla="*/ 30 h 52"/>
                <a:gd name="T6" fmla="*/ 4 w 30"/>
                <a:gd name="T7" fmla="*/ 5 h 52"/>
                <a:gd name="T8" fmla="*/ 8 w 30"/>
                <a:gd name="T9" fmla="*/ 1 h 52"/>
                <a:gd name="T10" fmla="*/ 14 w 30"/>
                <a:gd name="T11" fmla="*/ 3 h 52"/>
                <a:gd name="T12" fmla="*/ 15 w 30"/>
                <a:gd name="T13" fmla="*/ 8 h 52"/>
                <a:gd name="T14" fmla="*/ 19 w 30"/>
                <a:gd name="T15" fmla="*/ 34 h 52"/>
                <a:gd name="T16" fmla="*/ 28 w 30"/>
                <a:gd name="T17" fmla="*/ 42 h 52"/>
                <a:gd name="T18" fmla="*/ 30 w 30"/>
                <a:gd name="T19" fmla="*/ 47 h 52"/>
                <a:gd name="T20" fmla="*/ 26 w 30"/>
                <a:gd name="T21" fmla="*/ 52 h 52"/>
                <a:gd name="T22" fmla="*/ 24 w 30"/>
                <a:gd name="T23" fmla="*/ 52 h 52"/>
                <a:gd name="T24" fmla="*/ 24 w 30"/>
                <a:gd name="T2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2">
                  <a:moveTo>
                    <a:pt x="24" y="52"/>
                  </a:moveTo>
                  <a:cubicBezTo>
                    <a:pt x="23" y="52"/>
                    <a:pt x="22" y="51"/>
                    <a:pt x="21" y="51"/>
                  </a:cubicBezTo>
                  <a:cubicBezTo>
                    <a:pt x="13" y="45"/>
                    <a:pt x="7" y="39"/>
                    <a:pt x="3" y="30"/>
                  </a:cubicBezTo>
                  <a:cubicBezTo>
                    <a:pt x="0" y="21"/>
                    <a:pt x="0" y="13"/>
                    <a:pt x="4" y="5"/>
                  </a:cubicBezTo>
                  <a:cubicBezTo>
                    <a:pt x="4" y="3"/>
                    <a:pt x="6" y="1"/>
                    <a:pt x="8" y="1"/>
                  </a:cubicBezTo>
                  <a:cubicBezTo>
                    <a:pt x="10" y="0"/>
                    <a:pt x="12" y="1"/>
                    <a:pt x="14" y="3"/>
                  </a:cubicBezTo>
                  <a:cubicBezTo>
                    <a:pt x="15" y="4"/>
                    <a:pt x="16" y="6"/>
                    <a:pt x="15" y="8"/>
                  </a:cubicBezTo>
                  <a:cubicBezTo>
                    <a:pt x="10" y="18"/>
                    <a:pt x="12" y="27"/>
                    <a:pt x="19" y="34"/>
                  </a:cubicBezTo>
                  <a:cubicBezTo>
                    <a:pt x="22" y="37"/>
                    <a:pt x="25" y="39"/>
                    <a:pt x="28" y="42"/>
                  </a:cubicBezTo>
                  <a:cubicBezTo>
                    <a:pt x="30" y="43"/>
                    <a:pt x="30" y="45"/>
                    <a:pt x="30" y="47"/>
                  </a:cubicBezTo>
                  <a:cubicBezTo>
                    <a:pt x="29" y="50"/>
                    <a:pt x="28" y="51"/>
                    <a:pt x="26" y="52"/>
                  </a:cubicBezTo>
                  <a:cubicBezTo>
                    <a:pt x="25" y="52"/>
                    <a:pt x="25" y="52"/>
                    <a:pt x="24" y="52"/>
                  </a:cubicBezTo>
                  <a:cubicBezTo>
                    <a:pt x="24" y="52"/>
                    <a:pt x="24" y="52"/>
                    <a:pt x="24"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115" name="Group 114"/>
          <p:cNvGrpSpPr>
            <a:grpSpLocks noChangeAspect="1"/>
          </p:cNvGrpSpPr>
          <p:nvPr/>
        </p:nvGrpSpPr>
        <p:grpSpPr>
          <a:xfrm>
            <a:off x="5143909" y="2482189"/>
            <a:ext cx="1167618" cy="833813"/>
            <a:chOff x="11898418" y="3969159"/>
            <a:chExt cx="1819275" cy="1227138"/>
          </a:xfrm>
        </p:grpSpPr>
        <p:grpSp>
          <p:nvGrpSpPr>
            <p:cNvPr id="116" name="Group 115"/>
            <p:cNvGrpSpPr/>
            <p:nvPr/>
          </p:nvGrpSpPr>
          <p:grpSpPr>
            <a:xfrm>
              <a:off x="11898418" y="3969159"/>
              <a:ext cx="1819275" cy="1227138"/>
              <a:chOff x="13422313" y="2505075"/>
              <a:chExt cx="1819275" cy="1227138"/>
            </a:xfrm>
          </p:grpSpPr>
          <p:grpSp>
            <p:nvGrpSpPr>
              <p:cNvPr id="119" name="Group 4"/>
              <p:cNvGrpSpPr>
                <a:grpSpLocks noChangeAspect="1"/>
              </p:cNvGrpSpPr>
              <p:nvPr/>
            </p:nvGrpSpPr>
            <p:grpSpPr bwMode="auto">
              <a:xfrm>
                <a:off x="13422313" y="2505075"/>
                <a:ext cx="1819275" cy="1227138"/>
                <a:chOff x="8455" y="1578"/>
                <a:chExt cx="1146" cy="773"/>
              </a:xfrm>
            </p:grpSpPr>
            <p:sp>
              <p:nvSpPr>
                <p:cNvPr id="122" name="AutoShape 3"/>
                <p:cNvSpPr>
                  <a:spLocks noChangeAspect="1" noChangeArrowheads="1" noTextEdit="1"/>
                </p:cNvSpPr>
                <p:nvPr/>
              </p:nvSpPr>
              <p:spPr bwMode="auto">
                <a:xfrm>
                  <a:off x="8455" y="1578"/>
                  <a:ext cx="1146"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23" name="Freeform 5"/>
                <p:cNvSpPr>
                  <a:spLocks/>
                </p:cNvSpPr>
                <p:nvPr/>
              </p:nvSpPr>
              <p:spPr bwMode="auto">
                <a:xfrm>
                  <a:off x="8478" y="1603"/>
                  <a:ext cx="1098" cy="723"/>
                </a:xfrm>
                <a:custGeom>
                  <a:avLst/>
                  <a:gdLst>
                    <a:gd name="T0" fmla="*/ 1074 w 1181"/>
                    <a:gd name="T1" fmla="*/ 729 h 777"/>
                    <a:gd name="T2" fmla="*/ 1074 w 1181"/>
                    <a:gd name="T3" fmla="*/ 729 h 777"/>
                    <a:gd name="T4" fmla="*/ 1074 w 1181"/>
                    <a:gd name="T5" fmla="*/ 729 h 777"/>
                    <a:gd name="T6" fmla="*/ 952 w 1181"/>
                    <a:gd name="T7" fmla="*/ 777 h 777"/>
                    <a:gd name="T8" fmla="*/ 924 w 1181"/>
                    <a:gd name="T9" fmla="*/ 777 h 777"/>
                    <a:gd name="T10" fmla="*/ 898 w 1181"/>
                    <a:gd name="T11" fmla="*/ 777 h 777"/>
                    <a:gd name="T12" fmla="*/ 366 w 1181"/>
                    <a:gd name="T13" fmla="*/ 777 h 777"/>
                    <a:gd name="T14" fmla="*/ 356 w 1181"/>
                    <a:gd name="T15" fmla="*/ 777 h 777"/>
                    <a:gd name="T16" fmla="*/ 342 w 1181"/>
                    <a:gd name="T17" fmla="*/ 777 h 777"/>
                    <a:gd name="T18" fmla="*/ 304 w 1181"/>
                    <a:gd name="T19" fmla="*/ 777 h 777"/>
                    <a:gd name="T20" fmla="*/ 219 w 1181"/>
                    <a:gd name="T21" fmla="*/ 777 h 777"/>
                    <a:gd name="T22" fmla="*/ 0 w 1181"/>
                    <a:gd name="T23" fmla="*/ 558 h 777"/>
                    <a:gd name="T24" fmla="*/ 190 w 1181"/>
                    <a:gd name="T25" fmla="*/ 340 h 777"/>
                    <a:gd name="T26" fmla="*/ 190 w 1181"/>
                    <a:gd name="T27" fmla="*/ 326 h 777"/>
                    <a:gd name="T28" fmla="*/ 377 w 1181"/>
                    <a:gd name="T29" fmla="*/ 31 h 777"/>
                    <a:gd name="T30" fmla="*/ 377 w 1181"/>
                    <a:gd name="T31" fmla="*/ 31 h 777"/>
                    <a:gd name="T32" fmla="*/ 514 w 1181"/>
                    <a:gd name="T33" fmla="*/ 0 h 777"/>
                    <a:gd name="T34" fmla="*/ 785 w 1181"/>
                    <a:gd name="T35" fmla="*/ 145 h 777"/>
                    <a:gd name="T36" fmla="*/ 875 w 1181"/>
                    <a:gd name="T37" fmla="*/ 123 h 777"/>
                    <a:gd name="T38" fmla="*/ 979 w 1181"/>
                    <a:gd name="T39" fmla="*/ 154 h 777"/>
                    <a:gd name="T40" fmla="*/ 1064 w 1181"/>
                    <a:gd name="T41" fmla="*/ 306 h 777"/>
                    <a:gd name="T42" fmla="*/ 1181 w 1181"/>
                    <a:gd name="T43" fmla="*/ 522 h 777"/>
                    <a:gd name="T44" fmla="*/ 1074 w 1181"/>
                    <a:gd name="T45" fmla="*/ 729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1" h="777">
                      <a:moveTo>
                        <a:pt x="1074" y="729"/>
                      </a:moveTo>
                      <a:cubicBezTo>
                        <a:pt x="1074" y="729"/>
                        <a:pt x="1074" y="729"/>
                        <a:pt x="1074" y="729"/>
                      </a:cubicBezTo>
                      <a:cubicBezTo>
                        <a:pt x="1074" y="729"/>
                        <a:pt x="1074" y="729"/>
                        <a:pt x="1074" y="729"/>
                      </a:cubicBezTo>
                      <a:cubicBezTo>
                        <a:pt x="1038" y="753"/>
                        <a:pt x="998" y="772"/>
                        <a:pt x="952" y="777"/>
                      </a:cubicBezTo>
                      <a:cubicBezTo>
                        <a:pt x="943" y="777"/>
                        <a:pt x="933" y="777"/>
                        <a:pt x="924" y="777"/>
                      </a:cubicBezTo>
                      <a:cubicBezTo>
                        <a:pt x="916" y="777"/>
                        <a:pt x="907" y="777"/>
                        <a:pt x="898" y="777"/>
                      </a:cubicBezTo>
                      <a:cubicBezTo>
                        <a:pt x="779" y="777"/>
                        <a:pt x="499" y="777"/>
                        <a:pt x="366" y="777"/>
                      </a:cubicBezTo>
                      <a:cubicBezTo>
                        <a:pt x="363" y="777"/>
                        <a:pt x="359" y="777"/>
                        <a:pt x="356" y="777"/>
                      </a:cubicBezTo>
                      <a:cubicBezTo>
                        <a:pt x="342" y="777"/>
                        <a:pt x="342" y="777"/>
                        <a:pt x="342" y="777"/>
                      </a:cubicBezTo>
                      <a:cubicBezTo>
                        <a:pt x="337" y="777"/>
                        <a:pt x="316" y="777"/>
                        <a:pt x="304" y="777"/>
                      </a:cubicBezTo>
                      <a:cubicBezTo>
                        <a:pt x="219" y="777"/>
                        <a:pt x="219" y="777"/>
                        <a:pt x="219" y="777"/>
                      </a:cubicBezTo>
                      <a:cubicBezTo>
                        <a:pt x="97" y="774"/>
                        <a:pt x="0" y="677"/>
                        <a:pt x="0" y="558"/>
                      </a:cubicBezTo>
                      <a:cubicBezTo>
                        <a:pt x="0" y="447"/>
                        <a:pt x="83" y="356"/>
                        <a:pt x="190" y="340"/>
                      </a:cubicBezTo>
                      <a:cubicBezTo>
                        <a:pt x="190" y="337"/>
                        <a:pt x="190" y="330"/>
                        <a:pt x="190" y="326"/>
                      </a:cubicBezTo>
                      <a:cubicBezTo>
                        <a:pt x="190" y="195"/>
                        <a:pt x="266" y="83"/>
                        <a:pt x="377" y="31"/>
                      </a:cubicBezTo>
                      <a:cubicBezTo>
                        <a:pt x="377" y="31"/>
                        <a:pt x="377" y="31"/>
                        <a:pt x="377" y="31"/>
                      </a:cubicBezTo>
                      <a:cubicBezTo>
                        <a:pt x="420" y="12"/>
                        <a:pt x="464" y="0"/>
                        <a:pt x="514" y="0"/>
                      </a:cubicBezTo>
                      <a:cubicBezTo>
                        <a:pt x="628" y="0"/>
                        <a:pt x="727" y="59"/>
                        <a:pt x="785" y="145"/>
                      </a:cubicBezTo>
                      <a:cubicBezTo>
                        <a:pt x="811" y="132"/>
                        <a:pt x="842" y="123"/>
                        <a:pt x="875" y="123"/>
                      </a:cubicBezTo>
                      <a:cubicBezTo>
                        <a:pt x="913" y="123"/>
                        <a:pt x="950" y="135"/>
                        <a:pt x="979" y="154"/>
                      </a:cubicBezTo>
                      <a:cubicBezTo>
                        <a:pt x="1029" y="187"/>
                        <a:pt x="1062" y="242"/>
                        <a:pt x="1064" y="306"/>
                      </a:cubicBezTo>
                      <a:cubicBezTo>
                        <a:pt x="1133" y="353"/>
                        <a:pt x="1181" y="434"/>
                        <a:pt x="1181" y="522"/>
                      </a:cubicBezTo>
                      <a:cubicBezTo>
                        <a:pt x="1181" y="608"/>
                        <a:pt x="1140" y="683"/>
                        <a:pt x="1074" y="729"/>
                      </a:cubicBezTo>
                      <a:close/>
                    </a:path>
                  </a:pathLst>
                </a:custGeom>
                <a:solidFill>
                  <a:srgbClr val="D83B01"/>
                </a:solidFill>
                <a:ln w="76200" cap="flat">
                  <a:solidFill>
                    <a:srgbClr val="FFFFFF"/>
                  </a:solidFill>
                  <a:prstDash val="solid"/>
                  <a:miter lim="800000"/>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sp>
            <p:nvSpPr>
              <p:cNvPr id="120" name="Freeform 8"/>
              <p:cNvSpPr>
                <a:spLocks/>
              </p:cNvSpPr>
              <p:nvPr/>
            </p:nvSpPr>
            <p:spPr bwMode="auto">
              <a:xfrm>
                <a:off x="14014451" y="2555396"/>
                <a:ext cx="1187450" cy="1076325"/>
              </a:xfrm>
              <a:custGeom>
                <a:avLst/>
                <a:gdLst>
                  <a:gd name="T0" fmla="*/ 805 w 805"/>
                  <a:gd name="T1" fmla="*/ 522 h 729"/>
                  <a:gd name="T2" fmla="*/ 688 w 805"/>
                  <a:gd name="T3" fmla="*/ 306 h 729"/>
                  <a:gd name="T4" fmla="*/ 603 w 805"/>
                  <a:gd name="T5" fmla="*/ 154 h 729"/>
                  <a:gd name="T6" fmla="*/ 499 w 805"/>
                  <a:gd name="T7" fmla="*/ 123 h 729"/>
                  <a:gd name="T8" fmla="*/ 409 w 805"/>
                  <a:gd name="T9" fmla="*/ 145 h 729"/>
                  <a:gd name="T10" fmla="*/ 138 w 805"/>
                  <a:gd name="T11" fmla="*/ 0 h 729"/>
                  <a:gd name="T12" fmla="*/ 0 w 805"/>
                  <a:gd name="T13" fmla="*/ 31 h 729"/>
                  <a:gd name="T14" fmla="*/ 698 w 805"/>
                  <a:gd name="T15" fmla="*/ 729 h 729"/>
                  <a:gd name="T16" fmla="*/ 805 w 805"/>
                  <a:gd name="T17" fmla="*/ 52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5" h="729">
                    <a:moveTo>
                      <a:pt x="805" y="522"/>
                    </a:moveTo>
                    <a:cubicBezTo>
                      <a:pt x="805" y="434"/>
                      <a:pt x="757" y="353"/>
                      <a:pt x="688" y="306"/>
                    </a:cubicBezTo>
                    <a:cubicBezTo>
                      <a:pt x="686" y="242"/>
                      <a:pt x="653" y="187"/>
                      <a:pt x="603" y="154"/>
                    </a:cubicBezTo>
                    <a:cubicBezTo>
                      <a:pt x="574" y="135"/>
                      <a:pt x="537" y="123"/>
                      <a:pt x="499" y="123"/>
                    </a:cubicBezTo>
                    <a:cubicBezTo>
                      <a:pt x="466" y="123"/>
                      <a:pt x="435" y="132"/>
                      <a:pt x="409" y="145"/>
                    </a:cubicBezTo>
                    <a:cubicBezTo>
                      <a:pt x="351" y="59"/>
                      <a:pt x="252" y="0"/>
                      <a:pt x="138" y="0"/>
                    </a:cubicBezTo>
                    <a:cubicBezTo>
                      <a:pt x="88" y="0"/>
                      <a:pt x="43" y="12"/>
                      <a:pt x="0" y="31"/>
                    </a:cubicBezTo>
                    <a:cubicBezTo>
                      <a:pt x="698" y="729"/>
                      <a:pt x="698" y="729"/>
                      <a:pt x="698" y="729"/>
                    </a:cubicBezTo>
                    <a:cubicBezTo>
                      <a:pt x="764" y="683"/>
                      <a:pt x="805" y="608"/>
                      <a:pt x="805" y="522"/>
                    </a:cubicBez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21" name="Freeform 9"/>
              <p:cNvSpPr>
                <a:spLocks/>
              </p:cNvSpPr>
              <p:nvPr/>
            </p:nvSpPr>
            <p:spPr bwMode="auto">
              <a:xfrm>
                <a:off x="13458826" y="2601433"/>
                <a:ext cx="1585913" cy="1101725"/>
              </a:xfrm>
              <a:custGeom>
                <a:avLst/>
                <a:gdLst>
                  <a:gd name="T0" fmla="*/ 377 w 1074"/>
                  <a:gd name="T1" fmla="*/ 0 h 746"/>
                  <a:gd name="T2" fmla="*/ 190 w 1074"/>
                  <a:gd name="T3" fmla="*/ 295 h 746"/>
                  <a:gd name="T4" fmla="*/ 190 w 1074"/>
                  <a:gd name="T5" fmla="*/ 309 h 746"/>
                  <a:gd name="T6" fmla="*/ 0 w 1074"/>
                  <a:gd name="T7" fmla="*/ 527 h 746"/>
                  <a:gd name="T8" fmla="*/ 219 w 1074"/>
                  <a:gd name="T9" fmla="*/ 746 h 746"/>
                  <a:gd name="T10" fmla="*/ 304 w 1074"/>
                  <a:gd name="T11" fmla="*/ 746 h 746"/>
                  <a:gd name="T12" fmla="*/ 342 w 1074"/>
                  <a:gd name="T13" fmla="*/ 746 h 746"/>
                  <a:gd name="T14" fmla="*/ 356 w 1074"/>
                  <a:gd name="T15" fmla="*/ 746 h 746"/>
                  <a:gd name="T16" fmla="*/ 366 w 1074"/>
                  <a:gd name="T17" fmla="*/ 746 h 746"/>
                  <a:gd name="T18" fmla="*/ 898 w 1074"/>
                  <a:gd name="T19" fmla="*/ 746 h 746"/>
                  <a:gd name="T20" fmla="*/ 924 w 1074"/>
                  <a:gd name="T21" fmla="*/ 746 h 746"/>
                  <a:gd name="T22" fmla="*/ 952 w 1074"/>
                  <a:gd name="T23" fmla="*/ 746 h 746"/>
                  <a:gd name="T24" fmla="*/ 1074 w 1074"/>
                  <a:gd name="T25" fmla="*/ 698 h 746"/>
                  <a:gd name="T26" fmla="*/ 377 w 1074"/>
                  <a:gd name="T27" fmla="*/ 0 h 746"/>
                  <a:gd name="T28" fmla="*/ 377 w 1074"/>
                  <a:gd name="T29"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4" h="746">
                    <a:moveTo>
                      <a:pt x="377" y="0"/>
                    </a:moveTo>
                    <a:cubicBezTo>
                      <a:pt x="266" y="52"/>
                      <a:pt x="190" y="164"/>
                      <a:pt x="190" y="295"/>
                    </a:cubicBezTo>
                    <a:cubicBezTo>
                      <a:pt x="190" y="299"/>
                      <a:pt x="190" y="306"/>
                      <a:pt x="190" y="309"/>
                    </a:cubicBezTo>
                    <a:cubicBezTo>
                      <a:pt x="83" y="325"/>
                      <a:pt x="0" y="416"/>
                      <a:pt x="0" y="527"/>
                    </a:cubicBezTo>
                    <a:cubicBezTo>
                      <a:pt x="0" y="646"/>
                      <a:pt x="97" y="743"/>
                      <a:pt x="219" y="746"/>
                    </a:cubicBezTo>
                    <a:cubicBezTo>
                      <a:pt x="219" y="746"/>
                      <a:pt x="219" y="746"/>
                      <a:pt x="304" y="746"/>
                    </a:cubicBezTo>
                    <a:cubicBezTo>
                      <a:pt x="316" y="746"/>
                      <a:pt x="337" y="746"/>
                      <a:pt x="342" y="746"/>
                    </a:cubicBezTo>
                    <a:cubicBezTo>
                      <a:pt x="342" y="746"/>
                      <a:pt x="342" y="746"/>
                      <a:pt x="356" y="746"/>
                    </a:cubicBezTo>
                    <a:cubicBezTo>
                      <a:pt x="359" y="746"/>
                      <a:pt x="363" y="746"/>
                      <a:pt x="366" y="746"/>
                    </a:cubicBezTo>
                    <a:cubicBezTo>
                      <a:pt x="499" y="746"/>
                      <a:pt x="779" y="746"/>
                      <a:pt x="898" y="746"/>
                    </a:cubicBezTo>
                    <a:cubicBezTo>
                      <a:pt x="907" y="746"/>
                      <a:pt x="916" y="746"/>
                      <a:pt x="924" y="746"/>
                    </a:cubicBezTo>
                    <a:cubicBezTo>
                      <a:pt x="933" y="746"/>
                      <a:pt x="943" y="746"/>
                      <a:pt x="952" y="746"/>
                    </a:cubicBezTo>
                    <a:cubicBezTo>
                      <a:pt x="998" y="741"/>
                      <a:pt x="1038" y="722"/>
                      <a:pt x="1074" y="698"/>
                    </a:cubicBezTo>
                    <a:cubicBezTo>
                      <a:pt x="377" y="0"/>
                      <a:pt x="377" y="0"/>
                      <a:pt x="377" y="0"/>
                    </a:cubicBezTo>
                    <a:cubicBezTo>
                      <a:pt x="377" y="0"/>
                      <a:pt x="377" y="0"/>
                      <a:pt x="377" y="0"/>
                    </a:cubicBezTo>
                    <a:close/>
                  </a:path>
                </a:pathLst>
              </a:custGeom>
              <a:solidFill>
                <a:srgbClr val="0078D7">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sp>
          <p:nvSpPr>
            <p:cNvPr id="117" name="TextBox 116"/>
            <p:cNvSpPr txBox="1"/>
            <p:nvPr/>
          </p:nvSpPr>
          <p:spPr>
            <a:xfrm>
              <a:off x="11951074" y="4820771"/>
              <a:ext cx="1380873" cy="290661"/>
            </a:xfrm>
            <a:prstGeom prst="rect">
              <a:avLst/>
            </a:prstGeom>
          </p:spPr>
          <p:txBody>
            <a:bodyPr wrap="square" lIns="0" tIns="0" rIns="0" bIns="0" rtlCol="0">
              <a:spAutoFit/>
            </a:bodyPr>
            <a:lstStyle/>
            <a:p>
              <a:pPr marL="0" marR="0" lvl="0" indent="0" algn="ctr" defTabSz="913572" rtl="0" eaLnBrk="1" fontAlgn="base" latinLnBrk="0" hangingPunct="1">
                <a:lnSpc>
                  <a:spcPct val="90000"/>
                </a:lnSpc>
                <a:spcBef>
                  <a:spcPct val="0"/>
                </a:spcBef>
                <a:spcAft>
                  <a:spcPct val="0"/>
                </a:spcAft>
                <a:buClrTx/>
                <a:buSzPct val="80000"/>
                <a:buFontTx/>
                <a:buNone/>
                <a:tabLst/>
                <a:defRPr/>
              </a:pPr>
              <a:r>
                <a:rPr kumimoji="0" lang="en-US" sz="1398" b="0" i="0" u="none" strike="noStrike" kern="0" cap="none" spc="-70" normalizeH="0" baseline="0" noProof="0" dirty="0">
                  <a:ln>
                    <a:noFill/>
                  </a:ln>
                  <a:solidFill>
                    <a:srgbClr val="FFFFFF"/>
                  </a:solidFill>
                  <a:effectLst/>
                  <a:uLnTx/>
                  <a:uFillTx/>
                  <a:latin typeface="Segoe UI Light"/>
                  <a:ea typeface="ＭＳ Ｐゴシック" charset="0"/>
                  <a:cs typeface="Segoe UI Light"/>
                </a:rPr>
                <a:t>Customers</a:t>
              </a:r>
            </a:p>
          </p:txBody>
        </p:sp>
        <p:pic>
          <p:nvPicPr>
            <p:cNvPr id="118" name="Picture 1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372248" y="4063823"/>
              <a:ext cx="682105" cy="682105"/>
            </a:xfrm>
            <a:prstGeom prst="rect">
              <a:avLst/>
            </a:prstGeom>
          </p:spPr>
        </p:pic>
      </p:grpSp>
      <p:grpSp>
        <p:nvGrpSpPr>
          <p:cNvPr id="124" name="Group 123"/>
          <p:cNvGrpSpPr>
            <a:grpSpLocks noChangeAspect="1"/>
          </p:cNvGrpSpPr>
          <p:nvPr/>
        </p:nvGrpSpPr>
        <p:grpSpPr>
          <a:xfrm>
            <a:off x="5934066" y="2297792"/>
            <a:ext cx="1167621" cy="833813"/>
            <a:chOff x="11898418" y="3969159"/>
            <a:chExt cx="1819275" cy="1227138"/>
          </a:xfrm>
        </p:grpSpPr>
        <p:grpSp>
          <p:nvGrpSpPr>
            <p:cNvPr id="125" name="Group 124"/>
            <p:cNvGrpSpPr/>
            <p:nvPr/>
          </p:nvGrpSpPr>
          <p:grpSpPr>
            <a:xfrm>
              <a:off x="11898418" y="3969159"/>
              <a:ext cx="1819275" cy="1227138"/>
              <a:chOff x="13422313" y="2505075"/>
              <a:chExt cx="1819275" cy="1227138"/>
            </a:xfrm>
          </p:grpSpPr>
          <p:grpSp>
            <p:nvGrpSpPr>
              <p:cNvPr id="128" name="Group 4"/>
              <p:cNvGrpSpPr>
                <a:grpSpLocks noChangeAspect="1"/>
              </p:cNvGrpSpPr>
              <p:nvPr/>
            </p:nvGrpSpPr>
            <p:grpSpPr bwMode="auto">
              <a:xfrm>
                <a:off x="13422313" y="2505075"/>
                <a:ext cx="1819275" cy="1227138"/>
                <a:chOff x="8455" y="1578"/>
                <a:chExt cx="1146" cy="773"/>
              </a:xfrm>
            </p:grpSpPr>
            <p:sp>
              <p:nvSpPr>
                <p:cNvPr id="131" name="AutoShape 3"/>
                <p:cNvSpPr>
                  <a:spLocks noChangeAspect="1" noChangeArrowheads="1" noTextEdit="1"/>
                </p:cNvSpPr>
                <p:nvPr/>
              </p:nvSpPr>
              <p:spPr bwMode="auto">
                <a:xfrm>
                  <a:off x="8455" y="1578"/>
                  <a:ext cx="1146"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2" name="Freeform 5"/>
                <p:cNvSpPr>
                  <a:spLocks/>
                </p:cNvSpPr>
                <p:nvPr/>
              </p:nvSpPr>
              <p:spPr bwMode="auto">
                <a:xfrm>
                  <a:off x="8478" y="1603"/>
                  <a:ext cx="1098" cy="723"/>
                </a:xfrm>
                <a:custGeom>
                  <a:avLst/>
                  <a:gdLst>
                    <a:gd name="T0" fmla="*/ 1074 w 1181"/>
                    <a:gd name="T1" fmla="*/ 729 h 777"/>
                    <a:gd name="T2" fmla="*/ 1074 w 1181"/>
                    <a:gd name="T3" fmla="*/ 729 h 777"/>
                    <a:gd name="T4" fmla="*/ 1074 w 1181"/>
                    <a:gd name="T5" fmla="*/ 729 h 777"/>
                    <a:gd name="T6" fmla="*/ 952 w 1181"/>
                    <a:gd name="T7" fmla="*/ 777 h 777"/>
                    <a:gd name="T8" fmla="*/ 924 w 1181"/>
                    <a:gd name="T9" fmla="*/ 777 h 777"/>
                    <a:gd name="T10" fmla="*/ 898 w 1181"/>
                    <a:gd name="T11" fmla="*/ 777 h 777"/>
                    <a:gd name="T12" fmla="*/ 366 w 1181"/>
                    <a:gd name="T13" fmla="*/ 777 h 777"/>
                    <a:gd name="T14" fmla="*/ 356 w 1181"/>
                    <a:gd name="T15" fmla="*/ 777 h 777"/>
                    <a:gd name="T16" fmla="*/ 342 w 1181"/>
                    <a:gd name="T17" fmla="*/ 777 h 777"/>
                    <a:gd name="T18" fmla="*/ 304 w 1181"/>
                    <a:gd name="T19" fmla="*/ 777 h 777"/>
                    <a:gd name="T20" fmla="*/ 219 w 1181"/>
                    <a:gd name="T21" fmla="*/ 777 h 777"/>
                    <a:gd name="T22" fmla="*/ 0 w 1181"/>
                    <a:gd name="T23" fmla="*/ 558 h 777"/>
                    <a:gd name="T24" fmla="*/ 190 w 1181"/>
                    <a:gd name="T25" fmla="*/ 340 h 777"/>
                    <a:gd name="T26" fmla="*/ 190 w 1181"/>
                    <a:gd name="T27" fmla="*/ 326 h 777"/>
                    <a:gd name="T28" fmla="*/ 377 w 1181"/>
                    <a:gd name="T29" fmla="*/ 31 h 777"/>
                    <a:gd name="T30" fmla="*/ 377 w 1181"/>
                    <a:gd name="T31" fmla="*/ 31 h 777"/>
                    <a:gd name="T32" fmla="*/ 514 w 1181"/>
                    <a:gd name="T33" fmla="*/ 0 h 777"/>
                    <a:gd name="T34" fmla="*/ 785 w 1181"/>
                    <a:gd name="T35" fmla="*/ 145 h 777"/>
                    <a:gd name="T36" fmla="*/ 875 w 1181"/>
                    <a:gd name="T37" fmla="*/ 123 h 777"/>
                    <a:gd name="T38" fmla="*/ 979 w 1181"/>
                    <a:gd name="T39" fmla="*/ 154 h 777"/>
                    <a:gd name="T40" fmla="*/ 1064 w 1181"/>
                    <a:gd name="T41" fmla="*/ 306 h 777"/>
                    <a:gd name="T42" fmla="*/ 1181 w 1181"/>
                    <a:gd name="T43" fmla="*/ 522 h 777"/>
                    <a:gd name="T44" fmla="*/ 1074 w 1181"/>
                    <a:gd name="T45" fmla="*/ 729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1" h="777">
                      <a:moveTo>
                        <a:pt x="1074" y="729"/>
                      </a:moveTo>
                      <a:cubicBezTo>
                        <a:pt x="1074" y="729"/>
                        <a:pt x="1074" y="729"/>
                        <a:pt x="1074" y="729"/>
                      </a:cubicBezTo>
                      <a:cubicBezTo>
                        <a:pt x="1074" y="729"/>
                        <a:pt x="1074" y="729"/>
                        <a:pt x="1074" y="729"/>
                      </a:cubicBezTo>
                      <a:cubicBezTo>
                        <a:pt x="1038" y="753"/>
                        <a:pt x="998" y="772"/>
                        <a:pt x="952" y="777"/>
                      </a:cubicBezTo>
                      <a:cubicBezTo>
                        <a:pt x="943" y="777"/>
                        <a:pt x="933" y="777"/>
                        <a:pt x="924" y="777"/>
                      </a:cubicBezTo>
                      <a:cubicBezTo>
                        <a:pt x="916" y="777"/>
                        <a:pt x="907" y="777"/>
                        <a:pt x="898" y="777"/>
                      </a:cubicBezTo>
                      <a:cubicBezTo>
                        <a:pt x="779" y="777"/>
                        <a:pt x="499" y="777"/>
                        <a:pt x="366" y="777"/>
                      </a:cubicBezTo>
                      <a:cubicBezTo>
                        <a:pt x="363" y="777"/>
                        <a:pt x="359" y="777"/>
                        <a:pt x="356" y="777"/>
                      </a:cubicBezTo>
                      <a:cubicBezTo>
                        <a:pt x="342" y="777"/>
                        <a:pt x="342" y="777"/>
                        <a:pt x="342" y="777"/>
                      </a:cubicBezTo>
                      <a:cubicBezTo>
                        <a:pt x="337" y="777"/>
                        <a:pt x="316" y="777"/>
                        <a:pt x="304" y="777"/>
                      </a:cubicBezTo>
                      <a:cubicBezTo>
                        <a:pt x="219" y="777"/>
                        <a:pt x="219" y="777"/>
                        <a:pt x="219" y="777"/>
                      </a:cubicBezTo>
                      <a:cubicBezTo>
                        <a:pt x="97" y="774"/>
                        <a:pt x="0" y="677"/>
                        <a:pt x="0" y="558"/>
                      </a:cubicBezTo>
                      <a:cubicBezTo>
                        <a:pt x="0" y="447"/>
                        <a:pt x="83" y="356"/>
                        <a:pt x="190" y="340"/>
                      </a:cubicBezTo>
                      <a:cubicBezTo>
                        <a:pt x="190" y="337"/>
                        <a:pt x="190" y="330"/>
                        <a:pt x="190" y="326"/>
                      </a:cubicBezTo>
                      <a:cubicBezTo>
                        <a:pt x="190" y="195"/>
                        <a:pt x="266" y="83"/>
                        <a:pt x="377" y="31"/>
                      </a:cubicBezTo>
                      <a:cubicBezTo>
                        <a:pt x="377" y="31"/>
                        <a:pt x="377" y="31"/>
                        <a:pt x="377" y="31"/>
                      </a:cubicBezTo>
                      <a:cubicBezTo>
                        <a:pt x="420" y="12"/>
                        <a:pt x="464" y="0"/>
                        <a:pt x="514" y="0"/>
                      </a:cubicBezTo>
                      <a:cubicBezTo>
                        <a:pt x="628" y="0"/>
                        <a:pt x="727" y="59"/>
                        <a:pt x="785" y="145"/>
                      </a:cubicBezTo>
                      <a:cubicBezTo>
                        <a:pt x="811" y="132"/>
                        <a:pt x="842" y="123"/>
                        <a:pt x="875" y="123"/>
                      </a:cubicBezTo>
                      <a:cubicBezTo>
                        <a:pt x="913" y="123"/>
                        <a:pt x="950" y="135"/>
                        <a:pt x="979" y="154"/>
                      </a:cubicBezTo>
                      <a:cubicBezTo>
                        <a:pt x="1029" y="187"/>
                        <a:pt x="1062" y="242"/>
                        <a:pt x="1064" y="306"/>
                      </a:cubicBezTo>
                      <a:cubicBezTo>
                        <a:pt x="1133" y="353"/>
                        <a:pt x="1181" y="434"/>
                        <a:pt x="1181" y="522"/>
                      </a:cubicBezTo>
                      <a:cubicBezTo>
                        <a:pt x="1181" y="608"/>
                        <a:pt x="1140" y="683"/>
                        <a:pt x="1074" y="729"/>
                      </a:cubicBezTo>
                      <a:close/>
                    </a:path>
                  </a:pathLst>
                </a:custGeom>
                <a:solidFill>
                  <a:srgbClr val="0078D7">
                    <a:lumMod val="50000"/>
                  </a:srgbClr>
                </a:solidFill>
                <a:ln w="76200" cap="flat">
                  <a:solidFill>
                    <a:srgbClr val="FFFFFF"/>
                  </a:solidFill>
                  <a:prstDash val="solid"/>
                  <a:miter lim="800000"/>
                  <a:headEnd/>
                  <a:tailEnd/>
                </a:ln>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sp>
            <p:nvSpPr>
              <p:cNvPr id="129" name="Freeform 8"/>
              <p:cNvSpPr>
                <a:spLocks/>
              </p:cNvSpPr>
              <p:nvPr/>
            </p:nvSpPr>
            <p:spPr bwMode="auto">
              <a:xfrm>
                <a:off x="14010436" y="2555396"/>
                <a:ext cx="1187451" cy="1076324"/>
              </a:xfrm>
              <a:custGeom>
                <a:avLst/>
                <a:gdLst>
                  <a:gd name="T0" fmla="*/ 805 w 805"/>
                  <a:gd name="T1" fmla="*/ 522 h 729"/>
                  <a:gd name="T2" fmla="*/ 688 w 805"/>
                  <a:gd name="T3" fmla="*/ 306 h 729"/>
                  <a:gd name="T4" fmla="*/ 603 w 805"/>
                  <a:gd name="T5" fmla="*/ 154 h 729"/>
                  <a:gd name="T6" fmla="*/ 499 w 805"/>
                  <a:gd name="T7" fmla="*/ 123 h 729"/>
                  <a:gd name="T8" fmla="*/ 409 w 805"/>
                  <a:gd name="T9" fmla="*/ 145 h 729"/>
                  <a:gd name="T10" fmla="*/ 138 w 805"/>
                  <a:gd name="T11" fmla="*/ 0 h 729"/>
                  <a:gd name="T12" fmla="*/ 0 w 805"/>
                  <a:gd name="T13" fmla="*/ 31 h 729"/>
                  <a:gd name="T14" fmla="*/ 698 w 805"/>
                  <a:gd name="T15" fmla="*/ 729 h 729"/>
                  <a:gd name="T16" fmla="*/ 805 w 805"/>
                  <a:gd name="T17" fmla="*/ 52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5" h="729">
                    <a:moveTo>
                      <a:pt x="805" y="522"/>
                    </a:moveTo>
                    <a:cubicBezTo>
                      <a:pt x="805" y="434"/>
                      <a:pt x="757" y="353"/>
                      <a:pt x="688" y="306"/>
                    </a:cubicBezTo>
                    <a:cubicBezTo>
                      <a:pt x="686" y="242"/>
                      <a:pt x="653" y="187"/>
                      <a:pt x="603" y="154"/>
                    </a:cubicBezTo>
                    <a:cubicBezTo>
                      <a:pt x="574" y="135"/>
                      <a:pt x="537" y="123"/>
                      <a:pt x="499" y="123"/>
                    </a:cubicBezTo>
                    <a:cubicBezTo>
                      <a:pt x="466" y="123"/>
                      <a:pt x="435" y="132"/>
                      <a:pt x="409" y="145"/>
                    </a:cubicBezTo>
                    <a:cubicBezTo>
                      <a:pt x="351" y="59"/>
                      <a:pt x="252" y="0"/>
                      <a:pt x="138" y="0"/>
                    </a:cubicBezTo>
                    <a:cubicBezTo>
                      <a:pt x="88" y="0"/>
                      <a:pt x="43" y="12"/>
                      <a:pt x="0" y="31"/>
                    </a:cubicBezTo>
                    <a:cubicBezTo>
                      <a:pt x="698" y="729"/>
                      <a:pt x="698" y="729"/>
                      <a:pt x="698" y="729"/>
                    </a:cubicBezTo>
                    <a:cubicBezTo>
                      <a:pt x="764" y="683"/>
                      <a:pt x="805" y="608"/>
                      <a:pt x="805" y="522"/>
                    </a:cubicBezTo>
                    <a:close/>
                  </a:path>
                </a:pathLst>
              </a:custGeom>
              <a:solidFill>
                <a:srgbClr val="0078D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30" name="Freeform 9"/>
              <p:cNvSpPr>
                <a:spLocks/>
              </p:cNvSpPr>
              <p:nvPr/>
            </p:nvSpPr>
            <p:spPr bwMode="auto">
              <a:xfrm>
                <a:off x="13458826" y="2601433"/>
                <a:ext cx="1585913" cy="1101725"/>
              </a:xfrm>
              <a:custGeom>
                <a:avLst/>
                <a:gdLst>
                  <a:gd name="T0" fmla="*/ 377 w 1074"/>
                  <a:gd name="T1" fmla="*/ 0 h 746"/>
                  <a:gd name="T2" fmla="*/ 190 w 1074"/>
                  <a:gd name="T3" fmla="*/ 295 h 746"/>
                  <a:gd name="T4" fmla="*/ 190 w 1074"/>
                  <a:gd name="T5" fmla="*/ 309 h 746"/>
                  <a:gd name="T6" fmla="*/ 0 w 1074"/>
                  <a:gd name="T7" fmla="*/ 527 h 746"/>
                  <a:gd name="T8" fmla="*/ 219 w 1074"/>
                  <a:gd name="T9" fmla="*/ 746 h 746"/>
                  <a:gd name="T10" fmla="*/ 304 w 1074"/>
                  <a:gd name="T11" fmla="*/ 746 h 746"/>
                  <a:gd name="T12" fmla="*/ 342 w 1074"/>
                  <a:gd name="T13" fmla="*/ 746 h 746"/>
                  <a:gd name="T14" fmla="*/ 356 w 1074"/>
                  <a:gd name="T15" fmla="*/ 746 h 746"/>
                  <a:gd name="T16" fmla="*/ 366 w 1074"/>
                  <a:gd name="T17" fmla="*/ 746 h 746"/>
                  <a:gd name="T18" fmla="*/ 898 w 1074"/>
                  <a:gd name="T19" fmla="*/ 746 h 746"/>
                  <a:gd name="T20" fmla="*/ 924 w 1074"/>
                  <a:gd name="T21" fmla="*/ 746 h 746"/>
                  <a:gd name="T22" fmla="*/ 952 w 1074"/>
                  <a:gd name="T23" fmla="*/ 746 h 746"/>
                  <a:gd name="T24" fmla="*/ 1074 w 1074"/>
                  <a:gd name="T25" fmla="*/ 698 h 746"/>
                  <a:gd name="T26" fmla="*/ 377 w 1074"/>
                  <a:gd name="T27" fmla="*/ 0 h 746"/>
                  <a:gd name="T28" fmla="*/ 377 w 1074"/>
                  <a:gd name="T29"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4" h="746">
                    <a:moveTo>
                      <a:pt x="377" y="0"/>
                    </a:moveTo>
                    <a:cubicBezTo>
                      <a:pt x="266" y="52"/>
                      <a:pt x="190" y="164"/>
                      <a:pt x="190" y="295"/>
                    </a:cubicBezTo>
                    <a:cubicBezTo>
                      <a:pt x="190" y="299"/>
                      <a:pt x="190" y="306"/>
                      <a:pt x="190" y="309"/>
                    </a:cubicBezTo>
                    <a:cubicBezTo>
                      <a:pt x="83" y="325"/>
                      <a:pt x="0" y="416"/>
                      <a:pt x="0" y="527"/>
                    </a:cubicBezTo>
                    <a:cubicBezTo>
                      <a:pt x="0" y="646"/>
                      <a:pt x="97" y="743"/>
                      <a:pt x="219" y="746"/>
                    </a:cubicBezTo>
                    <a:cubicBezTo>
                      <a:pt x="219" y="746"/>
                      <a:pt x="219" y="746"/>
                      <a:pt x="304" y="746"/>
                    </a:cubicBezTo>
                    <a:cubicBezTo>
                      <a:pt x="316" y="746"/>
                      <a:pt x="337" y="746"/>
                      <a:pt x="342" y="746"/>
                    </a:cubicBezTo>
                    <a:cubicBezTo>
                      <a:pt x="342" y="746"/>
                      <a:pt x="342" y="746"/>
                      <a:pt x="356" y="746"/>
                    </a:cubicBezTo>
                    <a:cubicBezTo>
                      <a:pt x="359" y="746"/>
                      <a:pt x="363" y="746"/>
                      <a:pt x="366" y="746"/>
                    </a:cubicBezTo>
                    <a:cubicBezTo>
                      <a:pt x="499" y="746"/>
                      <a:pt x="779" y="746"/>
                      <a:pt x="898" y="746"/>
                    </a:cubicBezTo>
                    <a:cubicBezTo>
                      <a:pt x="907" y="746"/>
                      <a:pt x="916" y="746"/>
                      <a:pt x="924" y="746"/>
                    </a:cubicBezTo>
                    <a:cubicBezTo>
                      <a:pt x="933" y="746"/>
                      <a:pt x="943" y="746"/>
                      <a:pt x="952" y="746"/>
                    </a:cubicBezTo>
                    <a:cubicBezTo>
                      <a:pt x="998" y="741"/>
                      <a:pt x="1038" y="722"/>
                      <a:pt x="1074" y="698"/>
                    </a:cubicBezTo>
                    <a:cubicBezTo>
                      <a:pt x="377" y="0"/>
                      <a:pt x="377" y="0"/>
                      <a:pt x="377" y="0"/>
                    </a:cubicBezTo>
                    <a:cubicBezTo>
                      <a:pt x="377" y="0"/>
                      <a:pt x="377" y="0"/>
                      <a:pt x="377" y="0"/>
                    </a:cubicBezTo>
                    <a:close/>
                  </a:path>
                </a:pathLst>
              </a:custGeom>
              <a:solidFill>
                <a:srgbClr val="0078D7">
                  <a:lumMod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sp>
          <p:nvSpPr>
            <p:cNvPr id="126" name="TextBox 125"/>
            <p:cNvSpPr txBox="1"/>
            <p:nvPr/>
          </p:nvSpPr>
          <p:spPr>
            <a:xfrm>
              <a:off x="12003516" y="4826227"/>
              <a:ext cx="1638082" cy="290661"/>
            </a:xfrm>
            <a:prstGeom prst="rect">
              <a:avLst/>
            </a:prstGeom>
          </p:spPr>
          <p:txBody>
            <a:bodyPr wrap="square" lIns="0" tIns="0" rIns="0" bIns="0" rtlCol="0">
              <a:spAutoFit/>
            </a:bodyPr>
            <a:lstStyle/>
            <a:p>
              <a:pPr marL="0" marR="0" lvl="0" indent="0" algn="ctr" defTabSz="913572" rtl="0" eaLnBrk="1" fontAlgn="base" latinLnBrk="0" hangingPunct="1">
                <a:lnSpc>
                  <a:spcPct val="90000"/>
                </a:lnSpc>
                <a:spcBef>
                  <a:spcPct val="0"/>
                </a:spcBef>
                <a:spcAft>
                  <a:spcPct val="0"/>
                </a:spcAft>
                <a:buClrTx/>
                <a:buSzPct val="80000"/>
                <a:buFontTx/>
                <a:buNone/>
                <a:tabLst/>
                <a:defRPr/>
              </a:pPr>
              <a:r>
                <a:rPr kumimoji="0" lang="en-US" sz="1398" b="0" i="0" u="none" strike="noStrike" kern="0" cap="none" spc="-70" normalizeH="0" baseline="0" noProof="0" dirty="0">
                  <a:ln>
                    <a:noFill/>
                  </a:ln>
                  <a:solidFill>
                    <a:srgbClr val="FFFFFF"/>
                  </a:solidFill>
                  <a:effectLst/>
                  <a:uLnTx/>
                  <a:uFillTx/>
                  <a:latin typeface="Segoe UI Light"/>
                  <a:ea typeface="ＭＳ Ｐゴシック" charset="0"/>
                  <a:cs typeface="Segoe UI Light"/>
                </a:rPr>
                <a:t>Partners</a:t>
              </a:r>
            </a:p>
          </p:txBody>
        </p:sp>
        <p:pic>
          <p:nvPicPr>
            <p:cNvPr id="127" name="Picture 12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364754" y="4092490"/>
              <a:ext cx="682105" cy="682105"/>
            </a:xfrm>
            <a:prstGeom prst="rect">
              <a:avLst/>
            </a:prstGeom>
          </p:spPr>
        </p:pic>
      </p:grpSp>
    </p:spTree>
    <p:custDataLst>
      <p:tags r:id="rId1"/>
    </p:custDataLst>
    <p:extLst>
      <p:ext uri="{BB962C8B-B14F-4D97-AF65-F5344CB8AC3E}">
        <p14:creationId xmlns:p14="http://schemas.microsoft.com/office/powerpoint/2010/main" val="957069570"/>
      </p:ext>
    </p:extLst>
  </p:cSld>
  <p:clrMapOvr>
    <a:masterClrMapping/>
  </p:clrMapOvr>
  <mc:AlternateContent xmlns:mc="http://schemas.openxmlformats.org/markup-compatibility/2006" xmlns:p14="http://schemas.microsoft.com/office/powerpoint/2010/main">
    <mc:Choice Requires="p14">
      <p:transition spd="med" p14:dur="700" advTm="106701">
        <p:fade/>
      </p:transition>
    </mc:Choice>
    <mc:Fallback xmlns:a14="http://schemas.microsoft.com/office/drawing/2010/main" xmlns="">
      <p:transition spd="med" advTm="1067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7"/>
                                        </p:tgtEl>
                                        <p:attrNameLst>
                                          <p:attrName>style.visibility</p:attrName>
                                        </p:attrNameLst>
                                      </p:cBhvr>
                                      <p:to>
                                        <p:strVal val="visible"/>
                                      </p:to>
                                    </p:set>
                                    <p:animEffect transition="in" filter="wipe(left)">
                                      <p:cBhvr>
                                        <p:cTn id="27" dur="500"/>
                                        <p:tgtEl>
                                          <p:spTgt spid="267"/>
                                        </p:tgtEl>
                                      </p:cBhvr>
                                    </p:animEffect>
                                  </p:childTnLst>
                                </p:cTn>
                              </p:par>
                              <p:par>
                                <p:cTn id="28" presetID="22" presetClass="entr" presetSubtype="2" fill="hold" nodeType="withEffect">
                                  <p:stCondLst>
                                    <p:cond delay="0"/>
                                  </p:stCondLst>
                                  <p:childTnLst>
                                    <p:set>
                                      <p:cBhvr>
                                        <p:cTn id="29" dur="1" fill="hold">
                                          <p:stCondLst>
                                            <p:cond delay="0"/>
                                          </p:stCondLst>
                                        </p:cTn>
                                        <p:tgtEl>
                                          <p:spTgt spid="266"/>
                                        </p:tgtEl>
                                        <p:attrNameLst>
                                          <p:attrName>style.visibility</p:attrName>
                                        </p:attrNameLst>
                                      </p:cBhvr>
                                      <p:to>
                                        <p:strVal val="visible"/>
                                      </p:to>
                                    </p:set>
                                    <p:animEffect transition="in" filter="wipe(right)">
                                      <p:cBhvr>
                                        <p:cTn id="30" dur="500"/>
                                        <p:tgtEl>
                                          <p:spTgt spid="2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5"/>
                                        </p:tgtEl>
                                        <p:attrNameLst>
                                          <p:attrName>style.visibility</p:attrName>
                                        </p:attrNameLst>
                                      </p:cBhvr>
                                      <p:to>
                                        <p:strVal val="visible"/>
                                      </p:to>
                                    </p:set>
                                    <p:animEffect transition="in" filter="fade">
                                      <p:cBhvr>
                                        <p:cTn id="35" dur="500"/>
                                        <p:tgtEl>
                                          <p:spTgt spid="185"/>
                                        </p:tgtEl>
                                      </p:cBhvr>
                                    </p:animEffect>
                                  </p:childTnLst>
                                </p:cTn>
                              </p:par>
                              <p:par>
                                <p:cTn id="36" presetID="1"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68"/>
                                        </p:tgtEl>
                                        <p:attrNameLst>
                                          <p:attrName>style.visibility</p:attrName>
                                        </p:attrNameLst>
                                      </p:cBhvr>
                                      <p:to>
                                        <p:strVal val="visible"/>
                                      </p:to>
                                    </p:set>
                                    <p:animEffect transition="in" filter="wipe(right)">
                                      <p:cBhvr>
                                        <p:cTn id="42" dur="500"/>
                                        <p:tgtEl>
                                          <p:spTgt spid="268"/>
                                        </p:tgtEl>
                                      </p:cBhvr>
                                    </p:animEffect>
                                  </p:childTnLst>
                                </p:cTn>
                              </p:par>
                              <p:par>
                                <p:cTn id="43" presetID="10" presetClass="entr" presetSubtype="0" fill="hold" nodeType="withEffect">
                                  <p:stCondLst>
                                    <p:cond delay="0"/>
                                  </p:stCondLst>
                                  <p:childTnLst>
                                    <p:set>
                                      <p:cBhvr>
                                        <p:cTn id="44" dur="1" fill="hold">
                                          <p:stCondLst>
                                            <p:cond delay="0"/>
                                          </p:stCondLst>
                                        </p:cTn>
                                        <p:tgtEl>
                                          <p:spTgt spid="351"/>
                                        </p:tgtEl>
                                        <p:attrNameLst>
                                          <p:attrName>style.visibility</p:attrName>
                                        </p:attrNameLst>
                                      </p:cBhvr>
                                      <p:to>
                                        <p:strVal val="visible"/>
                                      </p:to>
                                    </p:set>
                                    <p:animEffect transition="in" filter="fade">
                                      <p:cBhvr>
                                        <p:cTn id="45" dur="500"/>
                                        <p:tgtEl>
                                          <p:spTgt spid="35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2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8D2F21B-8B28-4EDA-A524-CF1124808A65}"/>
              </a:ext>
            </a:extLst>
          </p:cNvPr>
          <p:cNvSpPr/>
          <p:nvPr/>
        </p:nvSpPr>
        <p:spPr bwMode="auto">
          <a:xfrm>
            <a:off x="0" y="1668462"/>
            <a:ext cx="12436475" cy="53260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8" name="Freeform 38"/>
          <p:cNvSpPr>
            <a:spLocks/>
          </p:cNvSpPr>
          <p:nvPr/>
        </p:nvSpPr>
        <p:spPr bwMode="auto">
          <a:xfrm>
            <a:off x="9875623" y="4807089"/>
            <a:ext cx="1560155" cy="1025885"/>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14" name="TextBox 113"/>
          <p:cNvSpPr txBox="1"/>
          <p:nvPr/>
        </p:nvSpPr>
        <p:spPr>
          <a:xfrm>
            <a:off x="5501776" y="6091709"/>
            <a:ext cx="2127331" cy="557178"/>
          </a:xfrm>
          <a:prstGeom prst="rect">
            <a:avLst/>
          </a:prstGeom>
          <a:noFill/>
        </p:spPr>
        <p:txBody>
          <a:bodyPr wrap="square" lIns="0" tIns="0" rIns="0" bIns="0" rtlCol="0">
            <a:spAutoFit/>
          </a:bodyPr>
          <a:lstStyle/>
          <a:p>
            <a:pPr marL="0" marR="0" lvl="0" indent="0" algn="ctr" defTabSz="1242560" rtl="0"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latin typeface="Segoe UI"/>
                <a:ea typeface="+mn-ea"/>
                <a:cs typeface="Segoe UI Light" panose="020B0502040204020203" pitchFamily="34" charset="0"/>
              </a:rPr>
              <a:t>Web apps</a:t>
            </a:r>
          </a:p>
          <a:p>
            <a:pPr marL="0" marR="0" lvl="0" indent="0" algn="ctr" defTabSz="1242560" rtl="0"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latin typeface="Segoe UI"/>
                <a:ea typeface="+mn-ea"/>
                <a:cs typeface="Segoe UI Light" panose="020B0502040204020203" pitchFamily="34" charset="0"/>
              </a:rPr>
              <a:t> (Azure Active Directory Application Proxy)</a:t>
            </a:r>
          </a:p>
        </p:txBody>
      </p:sp>
      <p:grpSp>
        <p:nvGrpSpPr>
          <p:cNvPr id="172" name="Group 171"/>
          <p:cNvGrpSpPr/>
          <p:nvPr/>
        </p:nvGrpSpPr>
        <p:grpSpPr>
          <a:xfrm>
            <a:off x="10112646" y="4999271"/>
            <a:ext cx="1062959" cy="750765"/>
            <a:chOff x="10323368" y="4285273"/>
            <a:chExt cx="1800370" cy="1271601"/>
          </a:xfrm>
          <a:solidFill>
            <a:schemeClr val="accent1"/>
          </a:solidFill>
        </p:grpSpPr>
        <p:grpSp>
          <p:nvGrpSpPr>
            <p:cNvPr id="173" name="Group 172"/>
            <p:cNvGrpSpPr/>
            <p:nvPr/>
          </p:nvGrpSpPr>
          <p:grpSpPr>
            <a:xfrm>
              <a:off x="10323368" y="4285273"/>
              <a:ext cx="1368990" cy="1271601"/>
              <a:chOff x="6038380" y="5079391"/>
              <a:chExt cx="1362360" cy="1265443"/>
            </a:xfrm>
            <a:grpFill/>
          </p:grpSpPr>
          <p:sp>
            <p:nvSpPr>
              <p:cNvPr id="175" name="Freeform 5"/>
              <p:cNvSpPr>
                <a:spLocks noEditPoints="1"/>
              </p:cNvSpPr>
              <p:nvPr/>
            </p:nvSpPr>
            <p:spPr bwMode="auto">
              <a:xfrm>
                <a:off x="6400916" y="5079391"/>
                <a:ext cx="999824" cy="698479"/>
              </a:xfrm>
              <a:custGeom>
                <a:avLst/>
                <a:gdLst>
                  <a:gd name="T0" fmla="*/ 891 w 1994"/>
                  <a:gd name="T1" fmla="*/ 343 h 1392"/>
                  <a:gd name="T2" fmla="*/ 1319 w 1994"/>
                  <a:gd name="T3" fmla="*/ 343 h 1392"/>
                  <a:gd name="T4" fmla="*/ 1349 w 1994"/>
                  <a:gd name="T5" fmla="*/ 308 h 1392"/>
                  <a:gd name="T6" fmla="*/ 1319 w 1994"/>
                  <a:gd name="T7" fmla="*/ 277 h 1392"/>
                  <a:gd name="T8" fmla="*/ 891 w 1994"/>
                  <a:gd name="T9" fmla="*/ 277 h 1392"/>
                  <a:gd name="T10" fmla="*/ 856 w 1994"/>
                  <a:gd name="T11" fmla="*/ 308 h 1392"/>
                  <a:gd name="T12" fmla="*/ 891 w 1994"/>
                  <a:gd name="T13" fmla="*/ 343 h 1392"/>
                  <a:gd name="T14" fmla="*/ 891 w 1994"/>
                  <a:gd name="T15" fmla="*/ 212 h 1392"/>
                  <a:gd name="T16" fmla="*/ 1747 w 1994"/>
                  <a:gd name="T17" fmla="*/ 212 h 1392"/>
                  <a:gd name="T18" fmla="*/ 1777 w 1994"/>
                  <a:gd name="T19" fmla="*/ 181 h 1392"/>
                  <a:gd name="T20" fmla="*/ 1747 w 1994"/>
                  <a:gd name="T21" fmla="*/ 146 h 1392"/>
                  <a:gd name="T22" fmla="*/ 891 w 1994"/>
                  <a:gd name="T23" fmla="*/ 146 h 1392"/>
                  <a:gd name="T24" fmla="*/ 856 w 1994"/>
                  <a:gd name="T25" fmla="*/ 181 h 1392"/>
                  <a:gd name="T26" fmla="*/ 891 w 1994"/>
                  <a:gd name="T27" fmla="*/ 212 h 1392"/>
                  <a:gd name="T28" fmla="*/ 1964 w 1994"/>
                  <a:gd name="T29" fmla="*/ 0 h 1392"/>
                  <a:gd name="T30" fmla="*/ 675 w 1994"/>
                  <a:gd name="T31" fmla="*/ 0 h 1392"/>
                  <a:gd name="T32" fmla="*/ 645 w 1994"/>
                  <a:gd name="T33" fmla="*/ 30 h 1392"/>
                  <a:gd name="T34" fmla="*/ 645 w 1994"/>
                  <a:gd name="T35" fmla="*/ 373 h 1392"/>
                  <a:gd name="T36" fmla="*/ 710 w 1994"/>
                  <a:gd name="T37" fmla="*/ 373 h 1392"/>
                  <a:gd name="T38" fmla="*/ 710 w 1994"/>
                  <a:gd name="T39" fmla="*/ 60 h 1392"/>
                  <a:gd name="T40" fmla="*/ 1928 w 1994"/>
                  <a:gd name="T41" fmla="*/ 60 h 1392"/>
                  <a:gd name="T42" fmla="*/ 1928 w 1994"/>
                  <a:gd name="T43" fmla="*/ 858 h 1392"/>
                  <a:gd name="T44" fmla="*/ 1279 w 1994"/>
                  <a:gd name="T45" fmla="*/ 858 h 1392"/>
                  <a:gd name="T46" fmla="*/ 1279 w 1994"/>
                  <a:gd name="T47" fmla="*/ 923 h 1392"/>
                  <a:gd name="T48" fmla="*/ 1964 w 1994"/>
                  <a:gd name="T49" fmla="*/ 923 h 1392"/>
                  <a:gd name="T50" fmla="*/ 1994 w 1994"/>
                  <a:gd name="T51" fmla="*/ 888 h 1392"/>
                  <a:gd name="T52" fmla="*/ 1994 w 1994"/>
                  <a:gd name="T53" fmla="*/ 30 h 1392"/>
                  <a:gd name="T54" fmla="*/ 1964 w 1994"/>
                  <a:gd name="T55" fmla="*/ 0 h 1392"/>
                  <a:gd name="T56" fmla="*/ 1279 w 1994"/>
                  <a:gd name="T57" fmla="*/ 706 h 1392"/>
                  <a:gd name="T58" fmla="*/ 1747 w 1994"/>
                  <a:gd name="T59" fmla="*/ 706 h 1392"/>
                  <a:gd name="T60" fmla="*/ 1777 w 1994"/>
                  <a:gd name="T61" fmla="*/ 676 h 1392"/>
                  <a:gd name="T62" fmla="*/ 1777 w 1994"/>
                  <a:gd name="T63" fmla="*/ 469 h 1392"/>
                  <a:gd name="T64" fmla="*/ 1767 w 1994"/>
                  <a:gd name="T65" fmla="*/ 444 h 1392"/>
                  <a:gd name="T66" fmla="*/ 1742 w 1994"/>
                  <a:gd name="T67" fmla="*/ 439 h 1392"/>
                  <a:gd name="T68" fmla="*/ 1611 w 1994"/>
                  <a:gd name="T69" fmla="*/ 464 h 1392"/>
                  <a:gd name="T70" fmla="*/ 1596 w 1994"/>
                  <a:gd name="T71" fmla="*/ 469 h 1392"/>
                  <a:gd name="T72" fmla="*/ 1485 w 1994"/>
                  <a:gd name="T73" fmla="*/ 560 h 1392"/>
                  <a:gd name="T74" fmla="*/ 1375 w 1994"/>
                  <a:gd name="T75" fmla="*/ 514 h 1392"/>
                  <a:gd name="T76" fmla="*/ 1365 w 1994"/>
                  <a:gd name="T77" fmla="*/ 514 h 1392"/>
                  <a:gd name="T78" fmla="*/ 1344 w 1994"/>
                  <a:gd name="T79" fmla="*/ 519 h 1392"/>
                  <a:gd name="T80" fmla="*/ 1344 w 1994"/>
                  <a:gd name="T81" fmla="*/ 519 h 1392"/>
                  <a:gd name="T82" fmla="*/ 1279 w 1994"/>
                  <a:gd name="T83" fmla="*/ 560 h 1392"/>
                  <a:gd name="T84" fmla="*/ 1279 w 1994"/>
                  <a:gd name="T85" fmla="*/ 570 h 1392"/>
                  <a:gd name="T86" fmla="*/ 1279 w 1994"/>
                  <a:gd name="T87" fmla="*/ 706 h 1392"/>
                  <a:gd name="T88" fmla="*/ 1083 w 1994"/>
                  <a:gd name="T89" fmla="*/ 429 h 1392"/>
                  <a:gd name="T90" fmla="*/ 141 w 1994"/>
                  <a:gd name="T91" fmla="*/ 429 h 1392"/>
                  <a:gd name="T92" fmla="*/ 0 w 1994"/>
                  <a:gd name="T93" fmla="*/ 570 h 1392"/>
                  <a:gd name="T94" fmla="*/ 0 w 1994"/>
                  <a:gd name="T95" fmla="*/ 1125 h 1392"/>
                  <a:gd name="T96" fmla="*/ 141 w 1994"/>
                  <a:gd name="T97" fmla="*/ 1266 h 1392"/>
                  <a:gd name="T98" fmla="*/ 192 w 1994"/>
                  <a:gd name="T99" fmla="*/ 1266 h 1392"/>
                  <a:gd name="T100" fmla="*/ 192 w 1994"/>
                  <a:gd name="T101" fmla="*/ 1362 h 1392"/>
                  <a:gd name="T102" fmla="*/ 212 w 1994"/>
                  <a:gd name="T103" fmla="*/ 1392 h 1392"/>
                  <a:gd name="T104" fmla="*/ 227 w 1994"/>
                  <a:gd name="T105" fmla="*/ 1392 h 1392"/>
                  <a:gd name="T106" fmla="*/ 242 w 1994"/>
                  <a:gd name="T107" fmla="*/ 1387 h 1392"/>
                  <a:gd name="T108" fmla="*/ 428 w 1994"/>
                  <a:gd name="T109" fmla="*/ 1266 h 1392"/>
                  <a:gd name="T110" fmla="*/ 1083 w 1994"/>
                  <a:gd name="T111" fmla="*/ 1266 h 1392"/>
                  <a:gd name="T112" fmla="*/ 1224 w 1994"/>
                  <a:gd name="T113" fmla="*/ 1125 h 1392"/>
                  <a:gd name="T114" fmla="*/ 1224 w 1994"/>
                  <a:gd name="T115" fmla="*/ 570 h 1392"/>
                  <a:gd name="T116" fmla="*/ 1083 w 1994"/>
                  <a:gd name="T117" fmla="*/ 42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4" h="1392">
                    <a:moveTo>
                      <a:pt x="891" y="343"/>
                    </a:moveTo>
                    <a:cubicBezTo>
                      <a:pt x="1319" y="343"/>
                      <a:pt x="1319" y="343"/>
                      <a:pt x="1319" y="343"/>
                    </a:cubicBezTo>
                    <a:cubicBezTo>
                      <a:pt x="1334" y="343"/>
                      <a:pt x="1349" y="328"/>
                      <a:pt x="1349" y="308"/>
                    </a:cubicBezTo>
                    <a:cubicBezTo>
                      <a:pt x="1349" y="292"/>
                      <a:pt x="1334" y="277"/>
                      <a:pt x="1319" y="277"/>
                    </a:cubicBezTo>
                    <a:cubicBezTo>
                      <a:pt x="891" y="277"/>
                      <a:pt x="891" y="277"/>
                      <a:pt x="891" y="277"/>
                    </a:cubicBezTo>
                    <a:cubicBezTo>
                      <a:pt x="871" y="277"/>
                      <a:pt x="856" y="292"/>
                      <a:pt x="856" y="308"/>
                    </a:cubicBezTo>
                    <a:cubicBezTo>
                      <a:pt x="856" y="328"/>
                      <a:pt x="871" y="343"/>
                      <a:pt x="891" y="343"/>
                    </a:cubicBezTo>
                    <a:close/>
                    <a:moveTo>
                      <a:pt x="891" y="212"/>
                    </a:moveTo>
                    <a:cubicBezTo>
                      <a:pt x="1747" y="212"/>
                      <a:pt x="1747" y="212"/>
                      <a:pt x="1747" y="212"/>
                    </a:cubicBezTo>
                    <a:cubicBezTo>
                      <a:pt x="1767" y="212"/>
                      <a:pt x="1777" y="197"/>
                      <a:pt x="1777" y="181"/>
                    </a:cubicBezTo>
                    <a:cubicBezTo>
                      <a:pt x="1777" y="161"/>
                      <a:pt x="1767" y="146"/>
                      <a:pt x="1747" y="146"/>
                    </a:cubicBezTo>
                    <a:cubicBezTo>
                      <a:pt x="891" y="146"/>
                      <a:pt x="891" y="146"/>
                      <a:pt x="891" y="146"/>
                    </a:cubicBezTo>
                    <a:cubicBezTo>
                      <a:pt x="871" y="146"/>
                      <a:pt x="856" y="161"/>
                      <a:pt x="856" y="181"/>
                    </a:cubicBezTo>
                    <a:cubicBezTo>
                      <a:pt x="856" y="197"/>
                      <a:pt x="871" y="212"/>
                      <a:pt x="891" y="212"/>
                    </a:cubicBezTo>
                    <a:close/>
                    <a:moveTo>
                      <a:pt x="1964" y="0"/>
                    </a:moveTo>
                    <a:cubicBezTo>
                      <a:pt x="675" y="0"/>
                      <a:pt x="675" y="0"/>
                      <a:pt x="675" y="0"/>
                    </a:cubicBezTo>
                    <a:cubicBezTo>
                      <a:pt x="660" y="0"/>
                      <a:pt x="645" y="10"/>
                      <a:pt x="645" y="30"/>
                    </a:cubicBezTo>
                    <a:cubicBezTo>
                      <a:pt x="645" y="373"/>
                      <a:pt x="645" y="373"/>
                      <a:pt x="645" y="373"/>
                    </a:cubicBezTo>
                    <a:cubicBezTo>
                      <a:pt x="710" y="373"/>
                      <a:pt x="710" y="373"/>
                      <a:pt x="710" y="373"/>
                    </a:cubicBezTo>
                    <a:cubicBezTo>
                      <a:pt x="710" y="60"/>
                      <a:pt x="710" y="60"/>
                      <a:pt x="710" y="60"/>
                    </a:cubicBezTo>
                    <a:cubicBezTo>
                      <a:pt x="1928" y="60"/>
                      <a:pt x="1928" y="60"/>
                      <a:pt x="1928" y="60"/>
                    </a:cubicBezTo>
                    <a:cubicBezTo>
                      <a:pt x="1928" y="858"/>
                      <a:pt x="1928" y="858"/>
                      <a:pt x="1928" y="858"/>
                    </a:cubicBezTo>
                    <a:cubicBezTo>
                      <a:pt x="1279" y="858"/>
                      <a:pt x="1279" y="858"/>
                      <a:pt x="1279" y="858"/>
                    </a:cubicBezTo>
                    <a:cubicBezTo>
                      <a:pt x="1279" y="923"/>
                      <a:pt x="1279" y="923"/>
                      <a:pt x="1279" y="923"/>
                    </a:cubicBezTo>
                    <a:cubicBezTo>
                      <a:pt x="1964" y="923"/>
                      <a:pt x="1964" y="923"/>
                      <a:pt x="1964" y="923"/>
                    </a:cubicBezTo>
                    <a:cubicBezTo>
                      <a:pt x="1979" y="923"/>
                      <a:pt x="1994" y="908"/>
                      <a:pt x="1994" y="888"/>
                    </a:cubicBezTo>
                    <a:cubicBezTo>
                      <a:pt x="1994" y="30"/>
                      <a:pt x="1994" y="30"/>
                      <a:pt x="1994" y="30"/>
                    </a:cubicBezTo>
                    <a:cubicBezTo>
                      <a:pt x="1994" y="10"/>
                      <a:pt x="1979" y="0"/>
                      <a:pt x="1964" y="0"/>
                    </a:cubicBezTo>
                    <a:close/>
                    <a:moveTo>
                      <a:pt x="1279" y="706"/>
                    </a:moveTo>
                    <a:cubicBezTo>
                      <a:pt x="1747" y="706"/>
                      <a:pt x="1747" y="706"/>
                      <a:pt x="1747" y="706"/>
                    </a:cubicBezTo>
                    <a:cubicBezTo>
                      <a:pt x="1767" y="706"/>
                      <a:pt x="1777" y="691"/>
                      <a:pt x="1777" y="676"/>
                    </a:cubicBezTo>
                    <a:cubicBezTo>
                      <a:pt x="1777" y="469"/>
                      <a:pt x="1777" y="469"/>
                      <a:pt x="1777" y="469"/>
                    </a:cubicBezTo>
                    <a:cubicBezTo>
                      <a:pt x="1777" y="459"/>
                      <a:pt x="1777" y="449"/>
                      <a:pt x="1767" y="444"/>
                    </a:cubicBezTo>
                    <a:cubicBezTo>
                      <a:pt x="1762" y="439"/>
                      <a:pt x="1752" y="434"/>
                      <a:pt x="1742" y="439"/>
                    </a:cubicBezTo>
                    <a:cubicBezTo>
                      <a:pt x="1611" y="464"/>
                      <a:pt x="1611" y="464"/>
                      <a:pt x="1611" y="464"/>
                    </a:cubicBezTo>
                    <a:cubicBezTo>
                      <a:pt x="1606" y="464"/>
                      <a:pt x="1601" y="464"/>
                      <a:pt x="1596" y="469"/>
                    </a:cubicBezTo>
                    <a:cubicBezTo>
                      <a:pt x="1485" y="560"/>
                      <a:pt x="1485" y="560"/>
                      <a:pt x="1485" y="560"/>
                    </a:cubicBezTo>
                    <a:cubicBezTo>
                      <a:pt x="1375" y="514"/>
                      <a:pt x="1375" y="514"/>
                      <a:pt x="1375" y="514"/>
                    </a:cubicBezTo>
                    <a:cubicBezTo>
                      <a:pt x="1375" y="514"/>
                      <a:pt x="1370" y="514"/>
                      <a:pt x="1365" y="514"/>
                    </a:cubicBezTo>
                    <a:cubicBezTo>
                      <a:pt x="1359" y="514"/>
                      <a:pt x="1349" y="514"/>
                      <a:pt x="1344" y="519"/>
                    </a:cubicBezTo>
                    <a:cubicBezTo>
                      <a:pt x="1344" y="519"/>
                      <a:pt x="1344" y="519"/>
                      <a:pt x="1344" y="519"/>
                    </a:cubicBezTo>
                    <a:cubicBezTo>
                      <a:pt x="1279" y="560"/>
                      <a:pt x="1279" y="560"/>
                      <a:pt x="1279" y="560"/>
                    </a:cubicBezTo>
                    <a:cubicBezTo>
                      <a:pt x="1279" y="560"/>
                      <a:pt x="1279" y="565"/>
                      <a:pt x="1279" y="570"/>
                    </a:cubicBezTo>
                    <a:cubicBezTo>
                      <a:pt x="1279" y="706"/>
                      <a:pt x="1279" y="706"/>
                      <a:pt x="1279" y="706"/>
                    </a:cubicBezTo>
                    <a:close/>
                    <a:moveTo>
                      <a:pt x="1083" y="429"/>
                    </a:moveTo>
                    <a:cubicBezTo>
                      <a:pt x="141" y="429"/>
                      <a:pt x="141" y="429"/>
                      <a:pt x="141" y="429"/>
                    </a:cubicBezTo>
                    <a:cubicBezTo>
                      <a:pt x="66" y="429"/>
                      <a:pt x="0" y="489"/>
                      <a:pt x="0" y="570"/>
                    </a:cubicBezTo>
                    <a:cubicBezTo>
                      <a:pt x="0" y="1125"/>
                      <a:pt x="0" y="1125"/>
                      <a:pt x="0" y="1125"/>
                    </a:cubicBezTo>
                    <a:cubicBezTo>
                      <a:pt x="0" y="1201"/>
                      <a:pt x="66" y="1266"/>
                      <a:pt x="141" y="1266"/>
                    </a:cubicBezTo>
                    <a:cubicBezTo>
                      <a:pt x="192" y="1266"/>
                      <a:pt x="192" y="1266"/>
                      <a:pt x="192" y="1266"/>
                    </a:cubicBezTo>
                    <a:cubicBezTo>
                      <a:pt x="192" y="1362"/>
                      <a:pt x="192" y="1362"/>
                      <a:pt x="192" y="1362"/>
                    </a:cubicBezTo>
                    <a:cubicBezTo>
                      <a:pt x="192" y="1372"/>
                      <a:pt x="202" y="1387"/>
                      <a:pt x="212" y="1392"/>
                    </a:cubicBezTo>
                    <a:cubicBezTo>
                      <a:pt x="217" y="1392"/>
                      <a:pt x="222" y="1392"/>
                      <a:pt x="227" y="1392"/>
                    </a:cubicBezTo>
                    <a:cubicBezTo>
                      <a:pt x="232" y="1392"/>
                      <a:pt x="237" y="1392"/>
                      <a:pt x="242" y="1387"/>
                    </a:cubicBezTo>
                    <a:cubicBezTo>
                      <a:pt x="428" y="1266"/>
                      <a:pt x="428" y="1266"/>
                      <a:pt x="428" y="1266"/>
                    </a:cubicBezTo>
                    <a:cubicBezTo>
                      <a:pt x="1083" y="1266"/>
                      <a:pt x="1083" y="1266"/>
                      <a:pt x="1083" y="1266"/>
                    </a:cubicBezTo>
                    <a:cubicBezTo>
                      <a:pt x="1163" y="1266"/>
                      <a:pt x="1224" y="1201"/>
                      <a:pt x="1224" y="1125"/>
                    </a:cubicBezTo>
                    <a:cubicBezTo>
                      <a:pt x="1224" y="570"/>
                      <a:pt x="1224" y="570"/>
                      <a:pt x="1224" y="570"/>
                    </a:cubicBezTo>
                    <a:cubicBezTo>
                      <a:pt x="1224" y="489"/>
                      <a:pt x="1163" y="429"/>
                      <a:pt x="1083" y="429"/>
                    </a:cubicBezTo>
                    <a:close/>
                  </a:path>
                </a:pathLst>
              </a:custGeom>
              <a:grpFill/>
              <a:ln>
                <a:noFill/>
              </a:ln>
            </p:spPr>
            <p:txBody>
              <a:bodyPr vert="horz" wrap="square" lIns="91414" tIns="45706" rIns="91414" bIns="45706" numCol="1" anchor="t" anchorCtr="0" compatLnSpc="1">
                <a:prstTxWarp prst="textNoShape">
                  <a:avLst/>
                </a:prstTxWarp>
              </a:bodyPr>
              <a:lstStyle/>
              <a:p>
                <a:pPr marL="0" marR="0" lvl="0" indent="0" algn="l" defTabSz="932145"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rgbClr val="FFFFFF"/>
                  </a:solidFill>
                  <a:effectLst/>
                  <a:uLnTx/>
                  <a:uFillTx/>
                  <a:latin typeface="Segoe UI"/>
                  <a:ea typeface="+mn-ea"/>
                  <a:cs typeface="+mn-cs"/>
                </a:endParaRPr>
              </a:p>
            </p:txBody>
          </p:sp>
          <p:grpSp>
            <p:nvGrpSpPr>
              <p:cNvPr id="176" name="Group 175"/>
              <p:cNvGrpSpPr/>
              <p:nvPr/>
            </p:nvGrpSpPr>
            <p:grpSpPr>
              <a:xfrm>
                <a:off x="6038380" y="5776778"/>
                <a:ext cx="856676" cy="568056"/>
                <a:chOff x="3067050" y="1341438"/>
                <a:chExt cx="6219826" cy="4124325"/>
              </a:xfrm>
              <a:grpFill/>
            </p:grpSpPr>
            <p:sp>
              <p:nvSpPr>
                <p:cNvPr id="178" name="Freeform 21"/>
                <p:cNvSpPr>
                  <a:spLocks/>
                </p:cNvSpPr>
                <p:nvPr/>
              </p:nvSpPr>
              <p:spPr bwMode="auto">
                <a:xfrm>
                  <a:off x="7073902" y="1728786"/>
                  <a:ext cx="2212974" cy="3281361"/>
                </a:xfrm>
                <a:custGeom>
                  <a:avLst/>
                  <a:gdLst>
                    <a:gd name="T0" fmla="*/ 38 w 589"/>
                    <a:gd name="T1" fmla="*/ 360 h 873"/>
                    <a:gd name="T2" fmla="*/ 28 w 589"/>
                    <a:gd name="T3" fmla="*/ 393 h 873"/>
                    <a:gd name="T4" fmla="*/ 22 w 589"/>
                    <a:gd name="T5" fmla="*/ 415 h 873"/>
                    <a:gd name="T6" fmla="*/ 44 w 589"/>
                    <a:gd name="T7" fmla="*/ 420 h 873"/>
                    <a:gd name="T8" fmla="*/ 126 w 589"/>
                    <a:gd name="T9" fmla="*/ 447 h 873"/>
                    <a:gd name="T10" fmla="*/ 126 w 589"/>
                    <a:gd name="T11" fmla="*/ 486 h 873"/>
                    <a:gd name="T12" fmla="*/ 82 w 589"/>
                    <a:gd name="T13" fmla="*/ 518 h 873"/>
                    <a:gd name="T14" fmla="*/ 71 w 589"/>
                    <a:gd name="T15" fmla="*/ 540 h 873"/>
                    <a:gd name="T16" fmla="*/ 191 w 589"/>
                    <a:gd name="T17" fmla="*/ 666 h 873"/>
                    <a:gd name="T18" fmla="*/ 240 w 589"/>
                    <a:gd name="T19" fmla="*/ 873 h 873"/>
                    <a:gd name="T20" fmla="*/ 589 w 589"/>
                    <a:gd name="T21" fmla="*/ 873 h 873"/>
                    <a:gd name="T22" fmla="*/ 578 w 589"/>
                    <a:gd name="T23" fmla="*/ 660 h 873"/>
                    <a:gd name="T24" fmla="*/ 524 w 589"/>
                    <a:gd name="T25" fmla="*/ 606 h 873"/>
                    <a:gd name="T26" fmla="*/ 436 w 589"/>
                    <a:gd name="T27" fmla="*/ 573 h 873"/>
                    <a:gd name="T28" fmla="*/ 382 w 589"/>
                    <a:gd name="T29" fmla="*/ 546 h 873"/>
                    <a:gd name="T30" fmla="*/ 355 w 589"/>
                    <a:gd name="T31" fmla="*/ 518 h 873"/>
                    <a:gd name="T32" fmla="*/ 317 w 589"/>
                    <a:gd name="T33" fmla="*/ 486 h 873"/>
                    <a:gd name="T34" fmla="*/ 317 w 589"/>
                    <a:gd name="T35" fmla="*/ 447 h 873"/>
                    <a:gd name="T36" fmla="*/ 398 w 589"/>
                    <a:gd name="T37" fmla="*/ 420 h 873"/>
                    <a:gd name="T38" fmla="*/ 420 w 589"/>
                    <a:gd name="T39" fmla="*/ 415 h 873"/>
                    <a:gd name="T40" fmla="*/ 409 w 589"/>
                    <a:gd name="T41" fmla="*/ 393 h 873"/>
                    <a:gd name="T42" fmla="*/ 398 w 589"/>
                    <a:gd name="T43" fmla="*/ 360 h 873"/>
                    <a:gd name="T44" fmla="*/ 442 w 589"/>
                    <a:gd name="T45" fmla="*/ 398 h 873"/>
                    <a:gd name="T46" fmla="*/ 409 w 589"/>
                    <a:gd name="T47" fmla="*/ 316 h 873"/>
                    <a:gd name="T48" fmla="*/ 393 w 589"/>
                    <a:gd name="T49" fmla="*/ 240 h 873"/>
                    <a:gd name="T50" fmla="*/ 366 w 589"/>
                    <a:gd name="T51" fmla="*/ 93 h 873"/>
                    <a:gd name="T52" fmla="*/ 322 w 589"/>
                    <a:gd name="T53" fmla="*/ 33 h 873"/>
                    <a:gd name="T54" fmla="*/ 224 w 589"/>
                    <a:gd name="T55" fmla="*/ 0 h 873"/>
                    <a:gd name="T56" fmla="*/ 218 w 589"/>
                    <a:gd name="T57" fmla="*/ 0 h 873"/>
                    <a:gd name="T58" fmla="*/ 218 w 589"/>
                    <a:gd name="T59" fmla="*/ 0 h 873"/>
                    <a:gd name="T60" fmla="*/ 120 w 589"/>
                    <a:gd name="T61" fmla="*/ 33 h 873"/>
                    <a:gd name="T62" fmla="*/ 77 w 589"/>
                    <a:gd name="T63" fmla="*/ 93 h 873"/>
                    <a:gd name="T64" fmla="*/ 49 w 589"/>
                    <a:gd name="T65" fmla="*/ 240 h 873"/>
                    <a:gd name="T66" fmla="*/ 33 w 589"/>
                    <a:gd name="T67" fmla="*/ 322 h 873"/>
                    <a:gd name="T68" fmla="*/ 0 w 589"/>
                    <a:gd name="T69" fmla="*/ 398 h 873"/>
                    <a:gd name="T70" fmla="*/ 38 w 589"/>
                    <a:gd name="T71" fmla="*/ 36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9" h="873">
                      <a:moveTo>
                        <a:pt x="38" y="360"/>
                      </a:moveTo>
                      <a:cubicBezTo>
                        <a:pt x="38" y="360"/>
                        <a:pt x="33" y="393"/>
                        <a:pt x="28" y="393"/>
                      </a:cubicBezTo>
                      <a:cubicBezTo>
                        <a:pt x="28" y="398"/>
                        <a:pt x="17" y="415"/>
                        <a:pt x="22" y="415"/>
                      </a:cubicBezTo>
                      <a:cubicBezTo>
                        <a:pt x="44" y="420"/>
                        <a:pt x="44" y="420"/>
                        <a:pt x="44" y="420"/>
                      </a:cubicBezTo>
                      <a:cubicBezTo>
                        <a:pt x="126" y="447"/>
                        <a:pt x="126" y="447"/>
                        <a:pt x="126" y="447"/>
                      </a:cubicBezTo>
                      <a:cubicBezTo>
                        <a:pt x="126" y="486"/>
                        <a:pt x="126" y="486"/>
                        <a:pt x="126" y="486"/>
                      </a:cubicBezTo>
                      <a:cubicBezTo>
                        <a:pt x="115" y="486"/>
                        <a:pt x="88" y="507"/>
                        <a:pt x="82" y="518"/>
                      </a:cubicBezTo>
                      <a:cubicBezTo>
                        <a:pt x="82" y="524"/>
                        <a:pt x="77" y="535"/>
                        <a:pt x="71" y="540"/>
                      </a:cubicBezTo>
                      <a:cubicBezTo>
                        <a:pt x="148" y="573"/>
                        <a:pt x="191" y="617"/>
                        <a:pt x="191" y="666"/>
                      </a:cubicBezTo>
                      <a:cubicBezTo>
                        <a:pt x="191" y="671"/>
                        <a:pt x="240" y="835"/>
                        <a:pt x="240" y="873"/>
                      </a:cubicBezTo>
                      <a:cubicBezTo>
                        <a:pt x="589" y="873"/>
                        <a:pt x="589" y="873"/>
                        <a:pt x="589" y="873"/>
                      </a:cubicBezTo>
                      <a:cubicBezTo>
                        <a:pt x="578" y="660"/>
                        <a:pt x="578" y="660"/>
                        <a:pt x="578" y="660"/>
                      </a:cubicBezTo>
                      <a:cubicBezTo>
                        <a:pt x="578" y="660"/>
                        <a:pt x="556" y="611"/>
                        <a:pt x="524" y="606"/>
                      </a:cubicBezTo>
                      <a:cubicBezTo>
                        <a:pt x="496" y="600"/>
                        <a:pt x="453" y="589"/>
                        <a:pt x="436" y="573"/>
                      </a:cubicBezTo>
                      <a:cubicBezTo>
                        <a:pt x="426" y="567"/>
                        <a:pt x="393" y="551"/>
                        <a:pt x="382" y="546"/>
                      </a:cubicBezTo>
                      <a:cubicBezTo>
                        <a:pt x="371" y="546"/>
                        <a:pt x="360" y="524"/>
                        <a:pt x="355" y="518"/>
                      </a:cubicBezTo>
                      <a:cubicBezTo>
                        <a:pt x="355" y="507"/>
                        <a:pt x="322" y="486"/>
                        <a:pt x="317" y="486"/>
                      </a:cubicBezTo>
                      <a:cubicBezTo>
                        <a:pt x="317" y="447"/>
                        <a:pt x="317" y="447"/>
                        <a:pt x="317" y="447"/>
                      </a:cubicBezTo>
                      <a:cubicBezTo>
                        <a:pt x="398" y="420"/>
                        <a:pt x="398" y="420"/>
                        <a:pt x="398" y="420"/>
                      </a:cubicBezTo>
                      <a:cubicBezTo>
                        <a:pt x="420" y="415"/>
                        <a:pt x="420" y="415"/>
                        <a:pt x="420" y="415"/>
                      </a:cubicBezTo>
                      <a:cubicBezTo>
                        <a:pt x="426" y="415"/>
                        <a:pt x="409" y="398"/>
                        <a:pt x="409" y="393"/>
                      </a:cubicBezTo>
                      <a:cubicBezTo>
                        <a:pt x="409" y="387"/>
                        <a:pt x="398" y="360"/>
                        <a:pt x="398" y="360"/>
                      </a:cubicBezTo>
                      <a:cubicBezTo>
                        <a:pt x="398" y="360"/>
                        <a:pt x="431" y="393"/>
                        <a:pt x="442" y="398"/>
                      </a:cubicBezTo>
                      <a:cubicBezTo>
                        <a:pt x="442" y="398"/>
                        <a:pt x="415" y="349"/>
                        <a:pt x="409" y="316"/>
                      </a:cubicBezTo>
                      <a:cubicBezTo>
                        <a:pt x="398" y="289"/>
                        <a:pt x="393" y="246"/>
                        <a:pt x="393" y="240"/>
                      </a:cubicBezTo>
                      <a:cubicBezTo>
                        <a:pt x="393" y="235"/>
                        <a:pt x="376" y="115"/>
                        <a:pt x="366" y="93"/>
                      </a:cubicBezTo>
                      <a:cubicBezTo>
                        <a:pt x="355" y="76"/>
                        <a:pt x="344" y="44"/>
                        <a:pt x="322" y="33"/>
                      </a:cubicBezTo>
                      <a:cubicBezTo>
                        <a:pt x="300" y="22"/>
                        <a:pt x="267" y="0"/>
                        <a:pt x="224" y="0"/>
                      </a:cubicBezTo>
                      <a:cubicBezTo>
                        <a:pt x="224" y="0"/>
                        <a:pt x="224" y="0"/>
                        <a:pt x="218" y="0"/>
                      </a:cubicBezTo>
                      <a:cubicBezTo>
                        <a:pt x="218" y="0"/>
                        <a:pt x="218" y="0"/>
                        <a:pt x="218" y="0"/>
                      </a:cubicBezTo>
                      <a:cubicBezTo>
                        <a:pt x="175" y="0"/>
                        <a:pt x="142" y="22"/>
                        <a:pt x="120" y="33"/>
                      </a:cubicBezTo>
                      <a:cubicBezTo>
                        <a:pt x="98" y="44"/>
                        <a:pt x="82" y="76"/>
                        <a:pt x="77" y="93"/>
                      </a:cubicBezTo>
                      <a:cubicBezTo>
                        <a:pt x="66" y="115"/>
                        <a:pt x="49" y="235"/>
                        <a:pt x="49" y="240"/>
                      </a:cubicBezTo>
                      <a:cubicBezTo>
                        <a:pt x="49" y="246"/>
                        <a:pt x="44" y="289"/>
                        <a:pt x="33" y="322"/>
                      </a:cubicBezTo>
                      <a:cubicBezTo>
                        <a:pt x="28" y="349"/>
                        <a:pt x="0" y="398"/>
                        <a:pt x="0" y="398"/>
                      </a:cubicBezTo>
                      <a:cubicBezTo>
                        <a:pt x="11" y="393"/>
                        <a:pt x="38" y="360"/>
                        <a:pt x="38" y="3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145"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rgbClr val="FFFFFF"/>
                    </a:solidFill>
                    <a:effectLst/>
                    <a:uLnTx/>
                    <a:uFillTx/>
                    <a:latin typeface="Segoe UI"/>
                    <a:ea typeface="+mn-ea"/>
                    <a:cs typeface="+mn-cs"/>
                  </a:endParaRPr>
                </a:p>
              </p:txBody>
            </p:sp>
            <p:sp>
              <p:nvSpPr>
                <p:cNvPr id="179" name="Freeform 22"/>
                <p:cNvSpPr>
                  <a:spLocks/>
                </p:cNvSpPr>
                <p:nvPr/>
              </p:nvSpPr>
              <p:spPr bwMode="auto">
                <a:xfrm>
                  <a:off x="3067050" y="1600198"/>
                  <a:ext cx="2239966" cy="3332164"/>
                </a:xfrm>
                <a:custGeom>
                  <a:avLst/>
                  <a:gdLst>
                    <a:gd name="T0" fmla="*/ 388 w 596"/>
                    <a:gd name="T1" fmla="*/ 733 h 886"/>
                    <a:gd name="T2" fmla="*/ 388 w 596"/>
                    <a:gd name="T3" fmla="*/ 728 h 886"/>
                    <a:gd name="T4" fmla="*/ 388 w 596"/>
                    <a:gd name="T5" fmla="*/ 728 h 886"/>
                    <a:gd name="T6" fmla="*/ 591 w 596"/>
                    <a:gd name="T7" fmla="*/ 558 h 886"/>
                    <a:gd name="T8" fmla="*/ 591 w 596"/>
                    <a:gd name="T9" fmla="*/ 558 h 886"/>
                    <a:gd name="T10" fmla="*/ 520 w 596"/>
                    <a:gd name="T11" fmla="*/ 525 h 886"/>
                    <a:gd name="T12" fmla="*/ 509 w 596"/>
                    <a:gd name="T13" fmla="*/ 454 h 886"/>
                    <a:gd name="T14" fmla="*/ 569 w 596"/>
                    <a:gd name="T15" fmla="*/ 334 h 886"/>
                    <a:gd name="T16" fmla="*/ 591 w 596"/>
                    <a:gd name="T17" fmla="*/ 301 h 886"/>
                    <a:gd name="T18" fmla="*/ 574 w 596"/>
                    <a:gd name="T19" fmla="*/ 236 h 886"/>
                    <a:gd name="T20" fmla="*/ 574 w 596"/>
                    <a:gd name="T21" fmla="*/ 186 h 886"/>
                    <a:gd name="T22" fmla="*/ 525 w 596"/>
                    <a:gd name="T23" fmla="*/ 72 h 886"/>
                    <a:gd name="T24" fmla="*/ 476 w 596"/>
                    <a:gd name="T25" fmla="*/ 39 h 886"/>
                    <a:gd name="T26" fmla="*/ 438 w 596"/>
                    <a:gd name="T27" fmla="*/ 28 h 886"/>
                    <a:gd name="T28" fmla="*/ 438 w 596"/>
                    <a:gd name="T29" fmla="*/ 39 h 886"/>
                    <a:gd name="T30" fmla="*/ 438 w 596"/>
                    <a:gd name="T31" fmla="*/ 39 h 886"/>
                    <a:gd name="T32" fmla="*/ 432 w 596"/>
                    <a:gd name="T33" fmla="*/ 11 h 886"/>
                    <a:gd name="T34" fmla="*/ 432 w 596"/>
                    <a:gd name="T35" fmla="*/ 0 h 886"/>
                    <a:gd name="T36" fmla="*/ 383 w 596"/>
                    <a:gd name="T37" fmla="*/ 50 h 886"/>
                    <a:gd name="T38" fmla="*/ 388 w 596"/>
                    <a:gd name="T39" fmla="*/ 22 h 886"/>
                    <a:gd name="T40" fmla="*/ 317 w 596"/>
                    <a:gd name="T41" fmla="*/ 72 h 886"/>
                    <a:gd name="T42" fmla="*/ 268 w 596"/>
                    <a:gd name="T43" fmla="*/ 197 h 886"/>
                    <a:gd name="T44" fmla="*/ 273 w 596"/>
                    <a:gd name="T45" fmla="*/ 236 h 886"/>
                    <a:gd name="T46" fmla="*/ 262 w 596"/>
                    <a:gd name="T47" fmla="*/ 301 h 886"/>
                    <a:gd name="T48" fmla="*/ 290 w 596"/>
                    <a:gd name="T49" fmla="*/ 345 h 886"/>
                    <a:gd name="T50" fmla="*/ 334 w 596"/>
                    <a:gd name="T51" fmla="*/ 454 h 886"/>
                    <a:gd name="T52" fmla="*/ 323 w 596"/>
                    <a:gd name="T53" fmla="*/ 525 h 886"/>
                    <a:gd name="T54" fmla="*/ 230 w 596"/>
                    <a:gd name="T55" fmla="*/ 569 h 886"/>
                    <a:gd name="T56" fmla="*/ 104 w 596"/>
                    <a:gd name="T57" fmla="*/ 613 h 886"/>
                    <a:gd name="T58" fmla="*/ 22 w 596"/>
                    <a:gd name="T59" fmla="*/ 886 h 886"/>
                    <a:gd name="T60" fmla="*/ 350 w 596"/>
                    <a:gd name="T61" fmla="*/ 886 h 886"/>
                    <a:gd name="T62" fmla="*/ 388 w 596"/>
                    <a:gd name="T63" fmla="*/ 733 h 886"/>
                    <a:gd name="T64" fmla="*/ 388 w 596"/>
                    <a:gd name="T65" fmla="*/ 73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6" h="886">
                      <a:moveTo>
                        <a:pt x="388" y="733"/>
                      </a:moveTo>
                      <a:cubicBezTo>
                        <a:pt x="388" y="728"/>
                        <a:pt x="388" y="728"/>
                        <a:pt x="388" y="728"/>
                      </a:cubicBezTo>
                      <a:cubicBezTo>
                        <a:pt x="388" y="728"/>
                        <a:pt x="388" y="728"/>
                        <a:pt x="388" y="728"/>
                      </a:cubicBezTo>
                      <a:cubicBezTo>
                        <a:pt x="410" y="629"/>
                        <a:pt x="525" y="586"/>
                        <a:pt x="591" y="558"/>
                      </a:cubicBezTo>
                      <a:cubicBezTo>
                        <a:pt x="591" y="558"/>
                        <a:pt x="591" y="558"/>
                        <a:pt x="591" y="558"/>
                      </a:cubicBezTo>
                      <a:cubicBezTo>
                        <a:pt x="553" y="536"/>
                        <a:pt x="531" y="525"/>
                        <a:pt x="520" y="525"/>
                      </a:cubicBezTo>
                      <a:cubicBezTo>
                        <a:pt x="520" y="514"/>
                        <a:pt x="509" y="454"/>
                        <a:pt x="509" y="454"/>
                      </a:cubicBezTo>
                      <a:cubicBezTo>
                        <a:pt x="509" y="454"/>
                        <a:pt x="558" y="416"/>
                        <a:pt x="569" y="334"/>
                      </a:cubicBezTo>
                      <a:cubicBezTo>
                        <a:pt x="569" y="334"/>
                        <a:pt x="591" y="350"/>
                        <a:pt x="591" y="301"/>
                      </a:cubicBezTo>
                      <a:cubicBezTo>
                        <a:pt x="591" y="263"/>
                        <a:pt x="596" y="247"/>
                        <a:pt x="574" y="236"/>
                      </a:cubicBezTo>
                      <a:cubicBezTo>
                        <a:pt x="574" y="236"/>
                        <a:pt x="574" y="214"/>
                        <a:pt x="574" y="186"/>
                      </a:cubicBezTo>
                      <a:cubicBezTo>
                        <a:pt x="574" y="154"/>
                        <a:pt x="585" y="110"/>
                        <a:pt x="525" y="72"/>
                      </a:cubicBezTo>
                      <a:cubicBezTo>
                        <a:pt x="514" y="66"/>
                        <a:pt x="476" y="39"/>
                        <a:pt x="476" y="39"/>
                      </a:cubicBezTo>
                      <a:cubicBezTo>
                        <a:pt x="459" y="33"/>
                        <a:pt x="438" y="28"/>
                        <a:pt x="438" y="28"/>
                      </a:cubicBezTo>
                      <a:cubicBezTo>
                        <a:pt x="438" y="39"/>
                        <a:pt x="438" y="39"/>
                        <a:pt x="438" y="39"/>
                      </a:cubicBezTo>
                      <a:cubicBezTo>
                        <a:pt x="438" y="39"/>
                        <a:pt x="438" y="39"/>
                        <a:pt x="438" y="39"/>
                      </a:cubicBezTo>
                      <a:cubicBezTo>
                        <a:pt x="432" y="33"/>
                        <a:pt x="432" y="17"/>
                        <a:pt x="432" y="11"/>
                      </a:cubicBezTo>
                      <a:cubicBezTo>
                        <a:pt x="432" y="0"/>
                        <a:pt x="432" y="0"/>
                        <a:pt x="432" y="0"/>
                      </a:cubicBezTo>
                      <a:cubicBezTo>
                        <a:pt x="405" y="22"/>
                        <a:pt x="383" y="50"/>
                        <a:pt x="383" y="50"/>
                      </a:cubicBezTo>
                      <a:cubicBezTo>
                        <a:pt x="388" y="22"/>
                        <a:pt x="388" y="22"/>
                        <a:pt x="388" y="22"/>
                      </a:cubicBezTo>
                      <a:cubicBezTo>
                        <a:pt x="388" y="22"/>
                        <a:pt x="383" y="28"/>
                        <a:pt x="317" y="72"/>
                      </a:cubicBezTo>
                      <a:cubicBezTo>
                        <a:pt x="257" y="110"/>
                        <a:pt x="268" y="165"/>
                        <a:pt x="268" y="197"/>
                      </a:cubicBezTo>
                      <a:cubicBezTo>
                        <a:pt x="268" y="219"/>
                        <a:pt x="273" y="236"/>
                        <a:pt x="273" y="236"/>
                      </a:cubicBezTo>
                      <a:cubicBezTo>
                        <a:pt x="246" y="247"/>
                        <a:pt x="262" y="263"/>
                        <a:pt x="262" y="301"/>
                      </a:cubicBezTo>
                      <a:cubicBezTo>
                        <a:pt x="262" y="350"/>
                        <a:pt x="290" y="345"/>
                        <a:pt x="290" y="345"/>
                      </a:cubicBezTo>
                      <a:cubicBezTo>
                        <a:pt x="301" y="411"/>
                        <a:pt x="334" y="454"/>
                        <a:pt x="334" y="454"/>
                      </a:cubicBezTo>
                      <a:cubicBezTo>
                        <a:pt x="334" y="454"/>
                        <a:pt x="323" y="514"/>
                        <a:pt x="323" y="525"/>
                      </a:cubicBezTo>
                      <a:cubicBezTo>
                        <a:pt x="312" y="525"/>
                        <a:pt x="284" y="542"/>
                        <a:pt x="230" y="569"/>
                      </a:cubicBezTo>
                      <a:cubicBezTo>
                        <a:pt x="148" y="602"/>
                        <a:pt x="169" y="580"/>
                        <a:pt x="104" y="613"/>
                      </a:cubicBezTo>
                      <a:cubicBezTo>
                        <a:pt x="0" y="668"/>
                        <a:pt x="22" y="886"/>
                        <a:pt x="22" y="886"/>
                      </a:cubicBezTo>
                      <a:cubicBezTo>
                        <a:pt x="350" y="886"/>
                        <a:pt x="350" y="886"/>
                        <a:pt x="350" y="886"/>
                      </a:cubicBezTo>
                      <a:cubicBezTo>
                        <a:pt x="388" y="733"/>
                        <a:pt x="388" y="733"/>
                        <a:pt x="388" y="733"/>
                      </a:cubicBezTo>
                      <a:cubicBezTo>
                        <a:pt x="388" y="733"/>
                        <a:pt x="388" y="733"/>
                        <a:pt x="388" y="7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145"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rgbClr val="FFFFFF"/>
                    </a:solidFill>
                    <a:effectLst/>
                    <a:uLnTx/>
                    <a:uFillTx/>
                    <a:latin typeface="Segoe UI"/>
                    <a:ea typeface="+mn-ea"/>
                    <a:cs typeface="+mn-cs"/>
                  </a:endParaRPr>
                </a:p>
              </p:txBody>
            </p:sp>
            <p:sp>
              <p:nvSpPr>
                <p:cNvPr id="180" name="Freeform 23"/>
                <p:cNvSpPr>
                  <a:spLocks/>
                </p:cNvSpPr>
                <p:nvPr/>
              </p:nvSpPr>
              <p:spPr bwMode="auto">
                <a:xfrm>
                  <a:off x="4443415" y="1341438"/>
                  <a:ext cx="3475042" cy="4124325"/>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marL="0" marR="0" lvl="0" indent="0" algn="l" defTabSz="932145"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rgbClr val="FFFFFF"/>
                    </a:solidFill>
                    <a:effectLst/>
                    <a:uLnTx/>
                    <a:uFillTx/>
                    <a:latin typeface="Segoe UI"/>
                    <a:ea typeface="+mn-ea"/>
                    <a:cs typeface="+mn-cs"/>
                  </a:endParaRPr>
                </a:p>
              </p:txBody>
            </p:sp>
          </p:grpSp>
        </p:grpSp>
        <p:sp>
          <p:nvSpPr>
            <p:cNvPr id="174" name="Freeform 17"/>
            <p:cNvSpPr>
              <a:spLocks noEditPoints="1"/>
            </p:cNvSpPr>
            <p:nvPr/>
          </p:nvSpPr>
          <p:spPr bwMode="auto">
            <a:xfrm>
              <a:off x="11146113" y="5013808"/>
              <a:ext cx="977625" cy="173791"/>
            </a:xfrm>
            <a:custGeom>
              <a:avLst/>
              <a:gdLst>
                <a:gd name="T0" fmla="*/ 319 w 1808"/>
                <a:gd name="T1" fmla="*/ 283 h 319"/>
                <a:gd name="T2" fmla="*/ 109 w 1808"/>
                <a:gd name="T3" fmla="*/ 195 h 319"/>
                <a:gd name="T4" fmla="*/ 3 w 1808"/>
                <a:gd name="T5" fmla="*/ 78 h 319"/>
                <a:gd name="T6" fmla="*/ 237 w 1808"/>
                <a:gd name="T7" fmla="*/ 2 h 319"/>
                <a:gd name="T8" fmla="*/ 239 w 1808"/>
                <a:gd name="T9" fmla="*/ 225 h 319"/>
                <a:gd name="T10" fmla="*/ 1807 w 1808"/>
                <a:gd name="T11" fmla="*/ 180 h 319"/>
                <a:gd name="T12" fmla="*/ 1571 w 1808"/>
                <a:gd name="T13" fmla="*/ 133 h 319"/>
                <a:gd name="T14" fmla="*/ 1593 w 1808"/>
                <a:gd name="T15" fmla="*/ 250 h 319"/>
                <a:gd name="T16" fmla="*/ 1569 w 1808"/>
                <a:gd name="T17" fmla="*/ 234 h 319"/>
                <a:gd name="T18" fmla="*/ 1543 w 1808"/>
                <a:gd name="T19" fmla="*/ 117 h 319"/>
                <a:gd name="T20" fmla="*/ 1568 w 1808"/>
                <a:gd name="T21" fmla="*/ 158 h 319"/>
                <a:gd name="T22" fmla="*/ 1553 w 1808"/>
                <a:gd name="T23" fmla="*/ 232 h 319"/>
                <a:gd name="T24" fmla="*/ 489 w 1808"/>
                <a:gd name="T25" fmla="*/ 255 h 319"/>
                <a:gd name="T26" fmla="*/ 555 w 1808"/>
                <a:gd name="T27" fmla="*/ 66 h 319"/>
                <a:gd name="T28" fmla="*/ 441 w 1808"/>
                <a:gd name="T29" fmla="*/ 66 h 319"/>
                <a:gd name="T30" fmla="*/ 1118 w 1808"/>
                <a:gd name="T31" fmla="*/ 249 h 319"/>
                <a:gd name="T32" fmla="*/ 1185 w 1808"/>
                <a:gd name="T33" fmla="*/ 156 h 319"/>
                <a:gd name="T34" fmla="*/ 1164 w 1808"/>
                <a:gd name="T35" fmla="*/ 82 h 319"/>
                <a:gd name="T36" fmla="*/ 1215 w 1808"/>
                <a:gd name="T37" fmla="*/ 67 h 319"/>
                <a:gd name="T38" fmla="*/ 1147 w 1808"/>
                <a:gd name="T39" fmla="*/ 159 h 319"/>
                <a:gd name="T40" fmla="*/ 1137 w 1808"/>
                <a:gd name="T41" fmla="*/ 233 h 319"/>
                <a:gd name="T42" fmla="*/ 912 w 1808"/>
                <a:gd name="T43" fmla="*/ 255 h 319"/>
                <a:gd name="T44" fmla="*/ 972 w 1808"/>
                <a:gd name="T45" fmla="*/ 169 h 319"/>
                <a:gd name="T46" fmla="*/ 901 w 1808"/>
                <a:gd name="T47" fmla="*/ 148 h 319"/>
                <a:gd name="T48" fmla="*/ 994 w 1808"/>
                <a:gd name="T49" fmla="*/ 147 h 319"/>
                <a:gd name="T50" fmla="*/ 976 w 1808"/>
                <a:gd name="T51" fmla="*/ 255 h 319"/>
                <a:gd name="T52" fmla="*/ 972 w 1808"/>
                <a:gd name="T53" fmla="*/ 186 h 319"/>
                <a:gd name="T54" fmla="*/ 971 w 1808"/>
                <a:gd name="T55" fmla="*/ 217 h 319"/>
                <a:gd name="T56" fmla="*/ 1717 w 1808"/>
                <a:gd name="T57" fmla="*/ 255 h 319"/>
                <a:gd name="T58" fmla="*/ 1807 w 1808"/>
                <a:gd name="T59" fmla="*/ 180 h 319"/>
                <a:gd name="T60" fmla="*/ 1785 w 1808"/>
                <a:gd name="T61" fmla="*/ 194 h 319"/>
                <a:gd name="T62" fmla="*/ 1421 w 1808"/>
                <a:gd name="T63" fmla="*/ 238 h 319"/>
                <a:gd name="T64" fmla="*/ 1443 w 1808"/>
                <a:gd name="T65" fmla="*/ 122 h 319"/>
                <a:gd name="T66" fmla="*/ 1421 w 1808"/>
                <a:gd name="T67" fmla="*/ 196 h 319"/>
                <a:gd name="T68" fmla="*/ 1351 w 1808"/>
                <a:gd name="T69" fmla="*/ 120 h 319"/>
                <a:gd name="T70" fmla="*/ 1334 w 1808"/>
                <a:gd name="T71" fmla="*/ 229 h 319"/>
                <a:gd name="T72" fmla="*/ 842 w 1808"/>
                <a:gd name="T73" fmla="*/ 237 h 319"/>
                <a:gd name="T74" fmla="*/ 864 w 1808"/>
                <a:gd name="T75" fmla="*/ 120 h 319"/>
                <a:gd name="T76" fmla="*/ 841 w 1808"/>
                <a:gd name="T77" fmla="*/ 211 h 319"/>
                <a:gd name="T78" fmla="*/ 770 w 1808"/>
                <a:gd name="T79" fmla="*/ 118 h 319"/>
                <a:gd name="T80" fmla="*/ 804 w 1808"/>
                <a:gd name="T81" fmla="*/ 258 h 319"/>
                <a:gd name="T82" fmla="*/ 654 w 1808"/>
                <a:gd name="T83" fmla="*/ 253 h 319"/>
                <a:gd name="T84" fmla="*/ 678 w 1808"/>
                <a:gd name="T85" fmla="*/ 169 h 319"/>
                <a:gd name="T86" fmla="*/ 725 w 1808"/>
                <a:gd name="T87" fmla="*/ 140 h 319"/>
                <a:gd name="T88" fmla="*/ 680 w 1808"/>
                <a:gd name="T89" fmla="*/ 195 h 319"/>
                <a:gd name="T90" fmla="*/ 647 w 1808"/>
                <a:gd name="T91" fmla="*/ 227 h 319"/>
                <a:gd name="T92" fmla="*/ 1251 w 1808"/>
                <a:gd name="T93" fmla="*/ 118 h 319"/>
                <a:gd name="T94" fmla="*/ 1255 w 1808"/>
                <a:gd name="T95" fmla="*/ 141 h 319"/>
                <a:gd name="T96" fmla="*/ 1311 w 1808"/>
                <a:gd name="T97" fmla="*/ 252 h 319"/>
                <a:gd name="T98" fmla="*/ 1277 w 1808"/>
                <a:gd name="T99" fmla="*/ 141 h 319"/>
                <a:gd name="T100" fmla="*/ 1311 w 1808"/>
                <a:gd name="T101" fmla="*/ 121 h 319"/>
                <a:gd name="T102" fmla="*/ 1275 w 1808"/>
                <a:gd name="T103" fmla="*/ 78 h 319"/>
                <a:gd name="T104" fmla="*/ 1050 w 1808"/>
                <a:gd name="T105" fmla="*/ 57 h 319"/>
                <a:gd name="T106" fmla="*/ 1028 w 1808"/>
                <a:gd name="T107" fmla="*/ 154 h 319"/>
                <a:gd name="T108" fmla="*/ 620 w 1808"/>
                <a:gd name="T109" fmla="*/ 251 h 319"/>
                <a:gd name="T110" fmla="*/ 598 w 1808"/>
                <a:gd name="T111" fmla="*/ 123 h 319"/>
                <a:gd name="T112" fmla="*/ 1631 w 1808"/>
                <a:gd name="T113" fmla="*/ 118 h 319"/>
                <a:gd name="T114" fmla="*/ 1648 w 1808"/>
                <a:gd name="T115" fmla="*/ 253 h 319"/>
                <a:gd name="T116" fmla="*/ 595 w 1808"/>
                <a:gd name="T117" fmla="*/ 74 h 319"/>
                <a:gd name="T118" fmla="*/ 1636 w 1808"/>
                <a:gd name="T119" fmla="*/ 8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8" h="319">
                  <a:moveTo>
                    <a:pt x="241" y="0"/>
                  </a:moveTo>
                  <a:cubicBezTo>
                    <a:pt x="241" y="1"/>
                    <a:pt x="242" y="1"/>
                    <a:pt x="243" y="1"/>
                  </a:cubicBezTo>
                  <a:cubicBezTo>
                    <a:pt x="267" y="11"/>
                    <a:pt x="292" y="21"/>
                    <a:pt x="316" y="30"/>
                  </a:cubicBezTo>
                  <a:cubicBezTo>
                    <a:pt x="320" y="32"/>
                    <a:pt x="319" y="31"/>
                    <a:pt x="319" y="36"/>
                  </a:cubicBezTo>
                  <a:cubicBezTo>
                    <a:pt x="319" y="118"/>
                    <a:pt x="319" y="201"/>
                    <a:pt x="319" y="283"/>
                  </a:cubicBezTo>
                  <a:cubicBezTo>
                    <a:pt x="319" y="283"/>
                    <a:pt x="319" y="283"/>
                    <a:pt x="319" y="283"/>
                  </a:cubicBezTo>
                  <a:cubicBezTo>
                    <a:pt x="319" y="288"/>
                    <a:pt x="320" y="287"/>
                    <a:pt x="316" y="288"/>
                  </a:cubicBezTo>
                  <a:cubicBezTo>
                    <a:pt x="302" y="294"/>
                    <a:pt x="288" y="300"/>
                    <a:pt x="274" y="305"/>
                  </a:cubicBezTo>
                  <a:cubicBezTo>
                    <a:pt x="264" y="309"/>
                    <a:pt x="253" y="313"/>
                    <a:pt x="243" y="318"/>
                  </a:cubicBezTo>
                  <a:cubicBezTo>
                    <a:pt x="240" y="319"/>
                    <a:pt x="239" y="318"/>
                    <a:pt x="237" y="316"/>
                  </a:cubicBezTo>
                  <a:cubicBezTo>
                    <a:pt x="197" y="276"/>
                    <a:pt x="156" y="236"/>
                    <a:pt x="116" y="195"/>
                  </a:cubicBezTo>
                  <a:cubicBezTo>
                    <a:pt x="113" y="192"/>
                    <a:pt x="113" y="192"/>
                    <a:pt x="109" y="195"/>
                  </a:cubicBezTo>
                  <a:cubicBezTo>
                    <a:pt x="85" y="214"/>
                    <a:pt x="60" y="234"/>
                    <a:pt x="35" y="253"/>
                  </a:cubicBezTo>
                  <a:cubicBezTo>
                    <a:pt x="33" y="255"/>
                    <a:pt x="31" y="255"/>
                    <a:pt x="29" y="254"/>
                  </a:cubicBezTo>
                  <a:cubicBezTo>
                    <a:pt x="20" y="249"/>
                    <a:pt x="12" y="245"/>
                    <a:pt x="3" y="241"/>
                  </a:cubicBezTo>
                  <a:cubicBezTo>
                    <a:pt x="2" y="240"/>
                    <a:pt x="1" y="239"/>
                    <a:pt x="0" y="239"/>
                  </a:cubicBezTo>
                  <a:cubicBezTo>
                    <a:pt x="0" y="186"/>
                    <a:pt x="0" y="132"/>
                    <a:pt x="0" y="79"/>
                  </a:cubicBezTo>
                  <a:cubicBezTo>
                    <a:pt x="1" y="79"/>
                    <a:pt x="2" y="79"/>
                    <a:pt x="3" y="78"/>
                  </a:cubicBezTo>
                  <a:cubicBezTo>
                    <a:pt x="12" y="74"/>
                    <a:pt x="20" y="70"/>
                    <a:pt x="29" y="65"/>
                  </a:cubicBezTo>
                  <a:cubicBezTo>
                    <a:pt x="31" y="64"/>
                    <a:pt x="33" y="64"/>
                    <a:pt x="35" y="66"/>
                  </a:cubicBezTo>
                  <a:cubicBezTo>
                    <a:pt x="60" y="85"/>
                    <a:pt x="85" y="105"/>
                    <a:pt x="110" y="124"/>
                  </a:cubicBezTo>
                  <a:cubicBezTo>
                    <a:pt x="113" y="126"/>
                    <a:pt x="113" y="127"/>
                    <a:pt x="115" y="124"/>
                  </a:cubicBezTo>
                  <a:cubicBezTo>
                    <a:pt x="115" y="124"/>
                    <a:pt x="115" y="124"/>
                    <a:pt x="116" y="123"/>
                  </a:cubicBezTo>
                  <a:cubicBezTo>
                    <a:pt x="156" y="83"/>
                    <a:pt x="197" y="43"/>
                    <a:pt x="237" y="2"/>
                  </a:cubicBezTo>
                  <a:cubicBezTo>
                    <a:pt x="238" y="1"/>
                    <a:pt x="239" y="1"/>
                    <a:pt x="239" y="0"/>
                  </a:cubicBezTo>
                  <a:cubicBezTo>
                    <a:pt x="240" y="0"/>
                    <a:pt x="240" y="0"/>
                    <a:pt x="241" y="0"/>
                  </a:cubicBezTo>
                  <a:close/>
                  <a:moveTo>
                    <a:pt x="239" y="225"/>
                  </a:moveTo>
                  <a:cubicBezTo>
                    <a:pt x="239" y="181"/>
                    <a:pt x="239" y="138"/>
                    <a:pt x="239" y="94"/>
                  </a:cubicBezTo>
                  <a:cubicBezTo>
                    <a:pt x="211" y="116"/>
                    <a:pt x="183" y="138"/>
                    <a:pt x="155" y="159"/>
                  </a:cubicBezTo>
                  <a:cubicBezTo>
                    <a:pt x="183" y="181"/>
                    <a:pt x="211" y="203"/>
                    <a:pt x="239" y="225"/>
                  </a:cubicBezTo>
                  <a:close/>
                  <a:moveTo>
                    <a:pt x="32" y="206"/>
                  </a:moveTo>
                  <a:cubicBezTo>
                    <a:pt x="48" y="190"/>
                    <a:pt x="64" y="175"/>
                    <a:pt x="79" y="160"/>
                  </a:cubicBezTo>
                  <a:cubicBezTo>
                    <a:pt x="63" y="144"/>
                    <a:pt x="48" y="128"/>
                    <a:pt x="32" y="113"/>
                  </a:cubicBezTo>
                  <a:cubicBezTo>
                    <a:pt x="32" y="144"/>
                    <a:pt x="32" y="175"/>
                    <a:pt x="32" y="206"/>
                  </a:cubicBezTo>
                  <a:close/>
                  <a:moveTo>
                    <a:pt x="1808" y="180"/>
                  </a:moveTo>
                  <a:cubicBezTo>
                    <a:pt x="1808" y="180"/>
                    <a:pt x="1807" y="180"/>
                    <a:pt x="1807" y="180"/>
                  </a:cubicBezTo>
                  <a:cubicBezTo>
                    <a:pt x="1807" y="184"/>
                    <a:pt x="1807" y="188"/>
                    <a:pt x="1807" y="192"/>
                  </a:cubicBezTo>
                  <a:cubicBezTo>
                    <a:pt x="1807" y="192"/>
                    <a:pt x="1807" y="192"/>
                    <a:pt x="1807" y="192"/>
                  </a:cubicBezTo>
                  <a:cubicBezTo>
                    <a:pt x="1808" y="192"/>
                    <a:pt x="1808" y="192"/>
                    <a:pt x="1808" y="192"/>
                  </a:cubicBezTo>
                  <a:cubicBezTo>
                    <a:pt x="1808" y="188"/>
                    <a:pt x="1808" y="184"/>
                    <a:pt x="1808" y="180"/>
                  </a:cubicBezTo>
                  <a:close/>
                  <a:moveTo>
                    <a:pt x="1571" y="137"/>
                  </a:moveTo>
                  <a:cubicBezTo>
                    <a:pt x="1571" y="135"/>
                    <a:pt x="1571" y="134"/>
                    <a:pt x="1571" y="133"/>
                  </a:cubicBezTo>
                  <a:cubicBezTo>
                    <a:pt x="1571" y="107"/>
                    <a:pt x="1571" y="82"/>
                    <a:pt x="1571" y="57"/>
                  </a:cubicBezTo>
                  <a:cubicBezTo>
                    <a:pt x="1571" y="52"/>
                    <a:pt x="1570" y="53"/>
                    <a:pt x="1575" y="53"/>
                  </a:cubicBezTo>
                  <a:cubicBezTo>
                    <a:pt x="1580" y="53"/>
                    <a:pt x="1585" y="53"/>
                    <a:pt x="1590" y="53"/>
                  </a:cubicBezTo>
                  <a:cubicBezTo>
                    <a:pt x="1593" y="53"/>
                    <a:pt x="1593" y="53"/>
                    <a:pt x="1593" y="56"/>
                  </a:cubicBezTo>
                  <a:cubicBezTo>
                    <a:pt x="1593" y="56"/>
                    <a:pt x="1593" y="57"/>
                    <a:pt x="1593" y="57"/>
                  </a:cubicBezTo>
                  <a:cubicBezTo>
                    <a:pt x="1593" y="122"/>
                    <a:pt x="1593" y="186"/>
                    <a:pt x="1593" y="250"/>
                  </a:cubicBezTo>
                  <a:cubicBezTo>
                    <a:pt x="1593" y="256"/>
                    <a:pt x="1594" y="255"/>
                    <a:pt x="1588" y="255"/>
                  </a:cubicBezTo>
                  <a:cubicBezTo>
                    <a:pt x="1583" y="255"/>
                    <a:pt x="1578" y="255"/>
                    <a:pt x="1573" y="255"/>
                  </a:cubicBezTo>
                  <a:cubicBezTo>
                    <a:pt x="1571" y="255"/>
                    <a:pt x="1571" y="255"/>
                    <a:pt x="1571" y="253"/>
                  </a:cubicBezTo>
                  <a:cubicBezTo>
                    <a:pt x="1571" y="247"/>
                    <a:pt x="1571" y="242"/>
                    <a:pt x="1571" y="236"/>
                  </a:cubicBezTo>
                  <a:cubicBezTo>
                    <a:pt x="1571" y="235"/>
                    <a:pt x="1571" y="234"/>
                    <a:pt x="1571" y="233"/>
                  </a:cubicBezTo>
                  <a:cubicBezTo>
                    <a:pt x="1570" y="233"/>
                    <a:pt x="1569" y="234"/>
                    <a:pt x="1569" y="234"/>
                  </a:cubicBezTo>
                  <a:cubicBezTo>
                    <a:pt x="1559" y="250"/>
                    <a:pt x="1544" y="258"/>
                    <a:pt x="1525" y="258"/>
                  </a:cubicBezTo>
                  <a:cubicBezTo>
                    <a:pt x="1510" y="259"/>
                    <a:pt x="1496" y="255"/>
                    <a:pt x="1485" y="243"/>
                  </a:cubicBezTo>
                  <a:cubicBezTo>
                    <a:pt x="1479" y="237"/>
                    <a:pt x="1474" y="229"/>
                    <a:pt x="1471" y="220"/>
                  </a:cubicBezTo>
                  <a:cubicBezTo>
                    <a:pt x="1464" y="197"/>
                    <a:pt x="1465" y="174"/>
                    <a:pt x="1474" y="152"/>
                  </a:cubicBezTo>
                  <a:cubicBezTo>
                    <a:pt x="1480" y="137"/>
                    <a:pt x="1491" y="125"/>
                    <a:pt x="1506" y="119"/>
                  </a:cubicBezTo>
                  <a:cubicBezTo>
                    <a:pt x="1518" y="114"/>
                    <a:pt x="1531" y="114"/>
                    <a:pt x="1543" y="117"/>
                  </a:cubicBezTo>
                  <a:cubicBezTo>
                    <a:pt x="1554" y="119"/>
                    <a:pt x="1562" y="125"/>
                    <a:pt x="1568" y="134"/>
                  </a:cubicBezTo>
                  <a:cubicBezTo>
                    <a:pt x="1569" y="135"/>
                    <a:pt x="1570" y="135"/>
                    <a:pt x="1570" y="136"/>
                  </a:cubicBezTo>
                  <a:cubicBezTo>
                    <a:pt x="1570" y="136"/>
                    <a:pt x="1570" y="136"/>
                    <a:pt x="1571" y="137"/>
                  </a:cubicBezTo>
                  <a:close/>
                  <a:moveTo>
                    <a:pt x="1571" y="184"/>
                  </a:moveTo>
                  <a:cubicBezTo>
                    <a:pt x="1571" y="180"/>
                    <a:pt x="1571" y="176"/>
                    <a:pt x="1571" y="172"/>
                  </a:cubicBezTo>
                  <a:cubicBezTo>
                    <a:pt x="1571" y="167"/>
                    <a:pt x="1570" y="163"/>
                    <a:pt x="1568" y="158"/>
                  </a:cubicBezTo>
                  <a:cubicBezTo>
                    <a:pt x="1562" y="144"/>
                    <a:pt x="1552" y="135"/>
                    <a:pt x="1536" y="134"/>
                  </a:cubicBezTo>
                  <a:cubicBezTo>
                    <a:pt x="1520" y="132"/>
                    <a:pt x="1508" y="138"/>
                    <a:pt x="1499" y="152"/>
                  </a:cubicBezTo>
                  <a:cubicBezTo>
                    <a:pt x="1496" y="155"/>
                    <a:pt x="1494" y="159"/>
                    <a:pt x="1493" y="163"/>
                  </a:cubicBezTo>
                  <a:cubicBezTo>
                    <a:pt x="1489" y="175"/>
                    <a:pt x="1489" y="186"/>
                    <a:pt x="1490" y="198"/>
                  </a:cubicBezTo>
                  <a:cubicBezTo>
                    <a:pt x="1490" y="205"/>
                    <a:pt x="1492" y="212"/>
                    <a:pt x="1495" y="218"/>
                  </a:cubicBezTo>
                  <a:cubicBezTo>
                    <a:pt x="1508" y="244"/>
                    <a:pt x="1538" y="244"/>
                    <a:pt x="1553" y="232"/>
                  </a:cubicBezTo>
                  <a:cubicBezTo>
                    <a:pt x="1563" y="224"/>
                    <a:pt x="1568" y="214"/>
                    <a:pt x="1570" y="202"/>
                  </a:cubicBezTo>
                  <a:cubicBezTo>
                    <a:pt x="1571" y="196"/>
                    <a:pt x="1571" y="190"/>
                    <a:pt x="1571" y="184"/>
                  </a:cubicBezTo>
                  <a:close/>
                  <a:moveTo>
                    <a:pt x="417" y="67"/>
                  </a:moveTo>
                  <a:cubicBezTo>
                    <a:pt x="431" y="107"/>
                    <a:pt x="446" y="146"/>
                    <a:pt x="460" y="186"/>
                  </a:cubicBezTo>
                  <a:cubicBezTo>
                    <a:pt x="468" y="208"/>
                    <a:pt x="476" y="230"/>
                    <a:pt x="484" y="252"/>
                  </a:cubicBezTo>
                  <a:cubicBezTo>
                    <a:pt x="485" y="255"/>
                    <a:pt x="485" y="255"/>
                    <a:pt x="489" y="255"/>
                  </a:cubicBezTo>
                  <a:cubicBezTo>
                    <a:pt x="494" y="255"/>
                    <a:pt x="500" y="255"/>
                    <a:pt x="506" y="255"/>
                  </a:cubicBezTo>
                  <a:cubicBezTo>
                    <a:pt x="511" y="255"/>
                    <a:pt x="509" y="256"/>
                    <a:pt x="511" y="251"/>
                  </a:cubicBezTo>
                  <a:cubicBezTo>
                    <a:pt x="534" y="190"/>
                    <a:pt x="557" y="128"/>
                    <a:pt x="579" y="67"/>
                  </a:cubicBezTo>
                  <a:cubicBezTo>
                    <a:pt x="580" y="66"/>
                    <a:pt x="580" y="65"/>
                    <a:pt x="580" y="64"/>
                  </a:cubicBezTo>
                  <a:cubicBezTo>
                    <a:pt x="573" y="64"/>
                    <a:pt x="566" y="64"/>
                    <a:pt x="559" y="63"/>
                  </a:cubicBezTo>
                  <a:cubicBezTo>
                    <a:pt x="557" y="63"/>
                    <a:pt x="556" y="64"/>
                    <a:pt x="555" y="66"/>
                  </a:cubicBezTo>
                  <a:cubicBezTo>
                    <a:pt x="553" y="73"/>
                    <a:pt x="550" y="81"/>
                    <a:pt x="547" y="88"/>
                  </a:cubicBezTo>
                  <a:cubicBezTo>
                    <a:pt x="531" y="133"/>
                    <a:pt x="515" y="178"/>
                    <a:pt x="499" y="223"/>
                  </a:cubicBezTo>
                  <a:cubicBezTo>
                    <a:pt x="499" y="224"/>
                    <a:pt x="499" y="226"/>
                    <a:pt x="497" y="226"/>
                  </a:cubicBezTo>
                  <a:cubicBezTo>
                    <a:pt x="497" y="225"/>
                    <a:pt x="497" y="225"/>
                    <a:pt x="496" y="224"/>
                  </a:cubicBezTo>
                  <a:cubicBezTo>
                    <a:pt x="484" y="188"/>
                    <a:pt x="471" y="152"/>
                    <a:pt x="459" y="116"/>
                  </a:cubicBezTo>
                  <a:cubicBezTo>
                    <a:pt x="453" y="100"/>
                    <a:pt x="447" y="83"/>
                    <a:pt x="441" y="66"/>
                  </a:cubicBezTo>
                  <a:cubicBezTo>
                    <a:pt x="441" y="64"/>
                    <a:pt x="440" y="63"/>
                    <a:pt x="438" y="63"/>
                  </a:cubicBezTo>
                  <a:cubicBezTo>
                    <a:pt x="434" y="64"/>
                    <a:pt x="429" y="64"/>
                    <a:pt x="425" y="64"/>
                  </a:cubicBezTo>
                  <a:cubicBezTo>
                    <a:pt x="422" y="64"/>
                    <a:pt x="419" y="64"/>
                    <a:pt x="416" y="64"/>
                  </a:cubicBezTo>
                  <a:cubicBezTo>
                    <a:pt x="416" y="65"/>
                    <a:pt x="416" y="66"/>
                    <a:pt x="417" y="67"/>
                  </a:cubicBezTo>
                  <a:close/>
                  <a:moveTo>
                    <a:pt x="1117" y="246"/>
                  </a:moveTo>
                  <a:cubicBezTo>
                    <a:pt x="1117" y="247"/>
                    <a:pt x="1117" y="248"/>
                    <a:pt x="1118" y="249"/>
                  </a:cubicBezTo>
                  <a:cubicBezTo>
                    <a:pt x="1120" y="249"/>
                    <a:pt x="1121" y="250"/>
                    <a:pt x="1122" y="251"/>
                  </a:cubicBezTo>
                  <a:cubicBezTo>
                    <a:pt x="1129" y="253"/>
                    <a:pt x="1136" y="255"/>
                    <a:pt x="1143" y="257"/>
                  </a:cubicBezTo>
                  <a:cubicBezTo>
                    <a:pt x="1159" y="260"/>
                    <a:pt x="1175" y="259"/>
                    <a:pt x="1191" y="253"/>
                  </a:cubicBezTo>
                  <a:cubicBezTo>
                    <a:pt x="1216" y="244"/>
                    <a:pt x="1227" y="223"/>
                    <a:pt x="1222" y="197"/>
                  </a:cubicBezTo>
                  <a:cubicBezTo>
                    <a:pt x="1220" y="186"/>
                    <a:pt x="1214" y="177"/>
                    <a:pt x="1205" y="170"/>
                  </a:cubicBezTo>
                  <a:cubicBezTo>
                    <a:pt x="1199" y="164"/>
                    <a:pt x="1192" y="160"/>
                    <a:pt x="1185" y="156"/>
                  </a:cubicBezTo>
                  <a:cubicBezTo>
                    <a:pt x="1177" y="151"/>
                    <a:pt x="1169" y="147"/>
                    <a:pt x="1161" y="141"/>
                  </a:cubicBezTo>
                  <a:cubicBezTo>
                    <a:pt x="1157" y="139"/>
                    <a:pt x="1153" y="136"/>
                    <a:pt x="1149" y="132"/>
                  </a:cubicBezTo>
                  <a:cubicBezTo>
                    <a:pt x="1145" y="128"/>
                    <a:pt x="1142" y="123"/>
                    <a:pt x="1141" y="117"/>
                  </a:cubicBezTo>
                  <a:cubicBezTo>
                    <a:pt x="1140" y="113"/>
                    <a:pt x="1140" y="110"/>
                    <a:pt x="1141" y="106"/>
                  </a:cubicBezTo>
                  <a:cubicBezTo>
                    <a:pt x="1141" y="100"/>
                    <a:pt x="1143" y="95"/>
                    <a:pt x="1147" y="91"/>
                  </a:cubicBezTo>
                  <a:cubicBezTo>
                    <a:pt x="1152" y="86"/>
                    <a:pt x="1158" y="84"/>
                    <a:pt x="1164" y="82"/>
                  </a:cubicBezTo>
                  <a:cubicBezTo>
                    <a:pt x="1171" y="80"/>
                    <a:pt x="1178" y="80"/>
                    <a:pt x="1185" y="81"/>
                  </a:cubicBezTo>
                  <a:cubicBezTo>
                    <a:pt x="1195" y="82"/>
                    <a:pt x="1205" y="85"/>
                    <a:pt x="1213" y="91"/>
                  </a:cubicBezTo>
                  <a:cubicBezTo>
                    <a:pt x="1214" y="91"/>
                    <a:pt x="1214" y="92"/>
                    <a:pt x="1215" y="92"/>
                  </a:cubicBezTo>
                  <a:cubicBezTo>
                    <a:pt x="1215" y="91"/>
                    <a:pt x="1215" y="91"/>
                    <a:pt x="1215" y="91"/>
                  </a:cubicBezTo>
                  <a:cubicBezTo>
                    <a:pt x="1215" y="86"/>
                    <a:pt x="1215" y="81"/>
                    <a:pt x="1215" y="75"/>
                  </a:cubicBezTo>
                  <a:cubicBezTo>
                    <a:pt x="1215" y="73"/>
                    <a:pt x="1216" y="69"/>
                    <a:pt x="1215" y="67"/>
                  </a:cubicBezTo>
                  <a:cubicBezTo>
                    <a:pt x="1213" y="65"/>
                    <a:pt x="1209" y="64"/>
                    <a:pt x="1206" y="63"/>
                  </a:cubicBezTo>
                  <a:cubicBezTo>
                    <a:pt x="1196" y="61"/>
                    <a:pt x="1185" y="60"/>
                    <a:pt x="1175" y="60"/>
                  </a:cubicBezTo>
                  <a:cubicBezTo>
                    <a:pt x="1168" y="61"/>
                    <a:pt x="1161" y="61"/>
                    <a:pt x="1155" y="64"/>
                  </a:cubicBezTo>
                  <a:cubicBezTo>
                    <a:pt x="1134" y="70"/>
                    <a:pt x="1120" y="83"/>
                    <a:pt x="1117" y="106"/>
                  </a:cubicBezTo>
                  <a:cubicBezTo>
                    <a:pt x="1116" y="121"/>
                    <a:pt x="1119" y="134"/>
                    <a:pt x="1130" y="145"/>
                  </a:cubicBezTo>
                  <a:cubicBezTo>
                    <a:pt x="1135" y="150"/>
                    <a:pt x="1141" y="154"/>
                    <a:pt x="1147" y="159"/>
                  </a:cubicBezTo>
                  <a:cubicBezTo>
                    <a:pt x="1154" y="163"/>
                    <a:pt x="1162" y="167"/>
                    <a:pt x="1169" y="172"/>
                  </a:cubicBezTo>
                  <a:cubicBezTo>
                    <a:pt x="1176" y="176"/>
                    <a:pt x="1183" y="181"/>
                    <a:pt x="1189" y="186"/>
                  </a:cubicBezTo>
                  <a:cubicBezTo>
                    <a:pt x="1197" y="193"/>
                    <a:pt x="1200" y="202"/>
                    <a:pt x="1200" y="212"/>
                  </a:cubicBezTo>
                  <a:cubicBezTo>
                    <a:pt x="1199" y="224"/>
                    <a:pt x="1193" y="231"/>
                    <a:pt x="1182" y="235"/>
                  </a:cubicBezTo>
                  <a:cubicBezTo>
                    <a:pt x="1179" y="236"/>
                    <a:pt x="1177" y="237"/>
                    <a:pt x="1174" y="237"/>
                  </a:cubicBezTo>
                  <a:cubicBezTo>
                    <a:pt x="1161" y="239"/>
                    <a:pt x="1149" y="237"/>
                    <a:pt x="1137" y="233"/>
                  </a:cubicBezTo>
                  <a:cubicBezTo>
                    <a:pt x="1130" y="230"/>
                    <a:pt x="1123" y="226"/>
                    <a:pt x="1117" y="221"/>
                  </a:cubicBezTo>
                  <a:cubicBezTo>
                    <a:pt x="1117" y="230"/>
                    <a:pt x="1117" y="238"/>
                    <a:pt x="1117" y="246"/>
                  </a:cubicBezTo>
                  <a:close/>
                  <a:moveTo>
                    <a:pt x="973" y="234"/>
                  </a:moveTo>
                  <a:cubicBezTo>
                    <a:pt x="973" y="235"/>
                    <a:pt x="972" y="237"/>
                    <a:pt x="971" y="238"/>
                  </a:cubicBezTo>
                  <a:cubicBezTo>
                    <a:pt x="962" y="251"/>
                    <a:pt x="949" y="258"/>
                    <a:pt x="933" y="258"/>
                  </a:cubicBezTo>
                  <a:cubicBezTo>
                    <a:pt x="926" y="259"/>
                    <a:pt x="919" y="258"/>
                    <a:pt x="912" y="255"/>
                  </a:cubicBezTo>
                  <a:cubicBezTo>
                    <a:pt x="898" y="249"/>
                    <a:pt x="890" y="239"/>
                    <a:pt x="888" y="224"/>
                  </a:cubicBezTo>
                  <a:cubicBezTo>
                    <a:pt x="888" y="218"/>
                    <a:pt x="888" y="212"/>
                    <a:pt x="889" y="206"/>
                  </a:cubicBezTo>
                  <a:cubicBezTo>
                    <a:pt x="892" y="195"/>
                    <a:pt x="899" y="187"/>
                    <a:pt x="909" y="181"/>
                  </a:cubicBezTo>
                  <a:cubicBezTo>
                    <a:pt x="917" y="177"/>
                    <a:pt x="925" y="175"/>
                    <a:pt x="933" y="174"/>
                  </a:cubicBezTo>
                  <a:cubicBezTo>
                    <a:pt x="946" y="172"/>
                    <a:pt x="958" y="171"/>
                    <a:pt x="970" y="169"/>
                  </a:cubicBezTo>
                  <a:cubicBezTo>
                    <a:pt x="971" y="169"/>
                    <a:pt x="972" y="169"/>
                    <a:pt x="972" y="169"/>
                  </a:cubicBezTo>
                  <a:cubicBezTo>
                    <a:pt x="974" y="168"/>
                    <a:pt x="974" y="168"/>
                    <a:pt x="974" y="166"/>
                  </a:cubicBezTo>
                  <a:cubicBezTo>
                    <a:pt x="974" y="160"/>
                    <a:pt x="973" y="154"/>
                    <a:pt x="971" y="148"/>
                  </a:cubicBezTo>
                  <a:cubicBezTo>
                    <a:pt x="966" y="138"/>
                    <a:pt x="958" y="134"/>
                    <a:pt x="948" y="134"/>
                  </a:cubicBezTo>
                  <a:cubicBezTo>
                    <a:pt x="932" y="133"/>
                    <a:pt x="919" y="138"/>
                    <a:pt x="906" y="147"/>
                  </a:cubicBezTo>
                  <a:cubicBezTo>
                    <a:pt x="905" y="148"/>
                    <a:pt x="903" y="149"/>
                    <a:pt x="902" y="150"/>
                  </a:cubicBezTo>
                  <a:cubicBezTo>
                    <a:pt x="901" y="150"/>
                    <a:pt x="901" y="149"/>
                    <a:pt x="901" y="148"/>
                  </a:cubicBezTo>
                  <a:cubicBezTo>
                    <a:pt x="901" y="142"/>
                    <a:pt x="901" y="136"/>
                    <a:pt x="901" y="130"/>
                  </a:cubicBezTo>
                  <a:cubicBezTo>
                    <a:pt x="901" y="128"/>
                    <a:pt x="902" y="127"/>
                    <a:pt x="904" y="126"/>
                  </a:cubicBezTo>
                  <a:cubicBezTo>
                    <a:pt x="908" y="124"/>
                    <a:pt x="912" y="122"/>
                    <a:pt x="917" y="121"/>
                  </a:cubicBezTo>
                  <a:cubicBezTo>
                    <a:pt x="927" y="118"/>
                    <a:pt x="936" y="115"/>
                    <a:pt x="947" y="115"/>
                  </a:cubicBezTo>
                  <a:cubicBezTo>
                    <a:pt x="953" y="115"/>
                    <a:pt x="959" y="115"/>
                    <a:pt x="965" y="117"/>
                  </a:cubicBezTo>
                  <a:cubicBezTo>
                    <a:pt x="981" y="121"/>
                    <a:pt x="990" y="131"/>
                    <a:pt x="994" y="147"/>
                  </a:cubicBezTo>
                  <a:cubicBezTo>
                    <a:pt x="995" y="153"/>
                    <a:pt x="996" y="159"/>
                    <a:pt x="996" y="165"/>
                  </a:cubicBezTo>
                  <a:cubicBezTo>
                    <a:pt x="996" y="194"/>
                    <a:pt x="996" y="223"/>
                    <a:pt x="996" y="252"/>
                  </a:cubicBezTo>
                  <a:cubicBezTo>
                    <a:pt x="996" y="252"/>
                    <a:pt x="996" y="252"/>
                    <a:pt x="996" y="253"/>
                  </a:cubicBezTo>
                  <a:cubicBezTo>
                    <a:pt x="996" y="255"/>
                    <a:pt x="995" y="255"/>
                    <a:pt x="994" y="255"/>
                  </a:cubicBezTo>
                  <a:cubicBezTo>
                    <a:pt x="989" y="255"/>
                    <a:pt x="984" y="255"/>
                    <a:pt x="979" y="255"/>
                  </a:cubicBezTo>
                  <a:cubicBezTo>
                    <a:pt x="978" y="255"/>
                    <a:pt x="977" y="255"/>
                    <a:pt x="976" y="255"/>
                  </a:cubicBezTo>
                  <a:cubicBezTo>
                    <a:pt x="975" y="255"/>
                    <a:pt x="974" y="254"/>
                    <a:pt x="974" y="253"/>
                  </a:cubicBezTo>
                  <a:cubicBezTo>
                    <a:pt x="974" y="248"/>
                    <a:pt x="974" y="243"/>
                    <a:pt x="974" y="238"/>
                  </a:cubicBezTo>
                  <a:cubicBezTo>
                    <a:pt x="974" y="237"/>
                    <a:pt x="974" y="236"/>
                    <a:pt x="974" y="234"/>
                  </a:cubicBezTo>
                  <a:cubicBezTo>
                    <a:pt x="974" y="234"/>
                    <a:pt x="974" y="234"/>
                    <a:pt x="973" y="234"/>
                  </a:cubicBezTo>
                  <a:close/>
                  <a:moveTo>
                    <a:pt x="974" y="186"/>
                  </a:moveTo>
                  <a:cubicBezTo>
                    <a:pt x="973" y="186"/>
                    <a:pt x="973" y="186"/>
                    <a:pt x="972" y="186"/>
                  </a:cubicBezTo>
                  <a:cubicBezTo>
                    <a:pt x="960" y="188"/>
                    <a:pt x="949" y="189"/>
                    <a:pt x="937" y="191"/>
                  </a:cubicBezTo>
                  <a:cubicBezTo>
                    <a:pt x="931" y="192"/>
                    <a:pt x="926" y="194"/>
                    <a:pt x="921" y="196"/>
                  </a:cubicBezTo>
                  <a:cubicBezTo>
                    <a:pt x="916" y="199"/>
                    <a:pt x="913" y="203"/>
                    <a:pt x="911" y="209"/>
                  </a:cubicBezTo>
                  <a:cubicBezTo>
                    <a:pt x="911" y="210"/>
                    <a:pt x="911" y="212"/>
                    <a:pt x="911" y="213"/>
                  </a:cubicBezTo>
                  <a:cubicBezTo>
                    <a:pt x="909" y="226"/>
                    <a:pt x="916" y="236"/>
                    <a:pt x="928" y="239"/>
                  </a:cubicBezTo>
                  <a:cubicBezTo>
                    <a:pt x="946" y="243"/>
                    <a:pt x="963" y="235"/>
                    <a:pt x="971" y="217"/>
                  </a:cubicBezTo>
                  <a:cubicBezTo>
                    <a:pt x="975" y="207"/>
                    <a:pt x="974" y="197"/>
                    <a:pt x="974" y="186"/>
                  </a:cubicBezTo>
                  <a:close/>
                  <a:moveTo>
                    <a:pt x="1807" y="180"/>
                  </a:moveTo>
                  <a:cubicBezTo>
                    <a:pt x="1807" y="184"/>
                    <a:pt x="1807" y="188"/>
                    <a:pt x="1807" y="192"/>
                  </a:cubicBezTo>
                  <a:cubicBezTo>
                    <a:pt x="1807" y="200"/>
                    <a:pt x="1806" y="208"/>
                    <a:pt x="1803" y="216"/>
                  </a:cubicBezTo>
                  <a:cubicBezTo>
                    <a:pt x="1793" y="240"/>
                    <a:pt x="1776" y="255"/>
                    <a:pt x="1749" y="258"/>
                  </a:cubicBezTo>
                  <a:cubicBezTo>
                    <a:pt x="1738" y="259"/>
                    <a:pt x="1727" y="259"/>
                    <a:pt x="1717" y="255"/>
                  </a:cubicBezTo>
                  <a:cubicBezTo>
                    <a:pt x="1698" y="249"/>
                    <a:pt x="1685" y="237"/>
                    <a:pt x="1678" y="218"/>
                  </a:cubicBezTo>
                  <a:cubicBezTo>
                    <a:pt x="1670" y="196"/>
                    <a:pt x="1671" y="174"/>
                    <a:pt x="1680" y="153"/>
                  </a:cubicBezTo>
                  <a:cubicBezTo>
                    <a:pt x="1689" y="131"/>
                    <a:pt x="1706" y="119"/>
                    <a:pt x="1729" y="116"/>
                  </a:cubicBezTo>
                  <a:cubicBezTo>
                    <a:pt x="1740" y="114"/>
                    <a:pt x="1750" y="114"/>
                    <a:pt x="1761" y="117"/>
                  </a:cubicBezTo>
                  <a:cubicBezTo>
                    <a:pt x="1782" y="122"/>
                    <a:pt x="1796" y="135"/>
                    <a:pt x="1803" y="155"/>
                  </a:cubicBezTo>
                  <a:cubicBezTo>
                    <a:pt x="1806" y="164"/>
                    <a:pt x="1807" y="172"/>
                    <a:pt x="1807" y="180"/>
                  </a:cubicBezTo>
                  <a:close/>
                  <a:moveTo>
                    <a:pt x="1695" y="188"/>
                  </a:moveTo>
                  <a:cubicBezTo>
                    <a:pt x="1695" y="194"/>
                    <a:pt x="1696" y="201"/>
                    <a:pt x="1698" y="208"/>
                  </a:cubicBezTo>
                  <a:cubicBezTo>
                    <a:pt x="1702" y="221"/>
                    <a:pt x="1710" y="231"/>
                    <a:pt x="1722" y="236"/>
                  </a:cubicBezTo>
                  <a:cubicBezTo>
                    <a:pt x="1730" y="239"/>
                    <a:pt x="1738" y="240"/>
                    <a:pt x="1746" y="239"/>
                  </a:cubicBezTo>
                  <a:cubicBezTo>
                    <a:pt x="1763" y="238"/>
                    <a:pt x="1775" y="229"/>
                    <a:pt x="1781" y="213"/>
                  </a:cubicBezTo>
                  <a:cubicBezTo>
                    <a:pt x="1783" y="207"/>
                    <a:pt x="1784" y="201"/>
                    <a:pt x="1785" y="194"/>
                  </a:cubicBezTo>
                  <a:cubicBezTo>
                    <a:pt x="1785" y="182"/>
                    <a:pt x="1785" y="171"/>
                    <a:pt x="1781" y="160"/>
                  </a:cubicBezTo>
                  <a:cubicBezTo>
                    <a:pt x="1777" y="151"/>
                    <a:pt x="1771" y="143"/>
                    <a:pt x="1762" y="138"/>
                  </a:cubicBezTo>
                  <a:cubicBezTo>
                    <a:pt x="1754" y="134"/>
                    <a:pt x="1746" y="133"/>
                    <a:pt x="1737" y="134"/>
                  </a:cubicBezTo>
                  <a:cubicBezTo>
                    <a:pt x="1719" y="135"/>
                    <a:pt x="1705" y="145"/>
                    <a:pt x="1699" y="163"/>
                  </a:cubicBezTo>
                  <a:cubicBezTo>
                    <a:pt x="1696" y="171"/>
                    <a:pt x="1696" y="179"/>
                    <a:pt x="1695" y="188"/>
                  </a:cubicBezTo>
                  <a:close/>
                  <a:moveTo>
                    <a:pt x="1421" y="238"/>
                  </a:moveTo>
                  <a:cubicBezTo>
                    <a:pt x="1421" y="243"/>
                    <a:pt x="1421" y="248"/>
                    <a:pt x="1421" y="253"/>
                  </a:cubicBezTo>
                  <a:cubicBezTo>
                    <a:pt x="1421" y="254"/>
                    <a:pt x="1422" y="255"/>
                    <a:pt x="1423" y="255"/>
                  </a:cubicBezTo>
                  <a:cubicBezTo>
                    <a:pt x="1429" y="255"/>
                    <a:pt x="1435" y="255"/>
                    <a:pt x="1441" y="255"/>
                  </a:cubicBezTo>
                  <a:cubicBezTo>
                    <a:pt x="1442" y="255"/>
                    <a:pt x="1443" y="255"/>
                    <a:pt x="1443" y="253"/>
                  </a:cubicBezTo>
                  <a:cubicBezTo>
                    <a:pt x="1443" y="252"/>
                    <a:pt x="1443" y="252"/>
                    <a:pt x="1443" y="251"/>
                  </a:cubicBezTo>
                  <a:cubicBezTo>
                    <a:pt x="1443" y="208"/>
                    <a:pt x="1443" y="165"/>
                    <a:pt x="1443" y="122"/>
                  </a:cubicBezTo>
                  <a:cubicBezTo>
                    <a:pt x="1443" y="122"/>
                    <a:pt x="1443" y="121"/>
                    <a:pt x="1443" y="120"/>
                  </a:cubicBezTo>
                  <a:cubicBezTo>
                    <a:pt x="1443" y="119"/>
                    <a:pt x="1442" y="118"/>
                    <a:pt x="1441" y="118"/>
                  </a:cubicBezTo>
                  <a:cubicBezTo>
                    <a:pt x="1435" y="118"/>
                    <a:pt x="1429" y="118"/>
                    <a:pt x="1423" y="118"/>
                  </a:cubicBezTo>
                  <a:cubicBezTo>
                    <a:pt x="1421" y="118"/>
                    <a:pt x="1421" y="119"/>
                    <a:pt x="1421" y="121"/>
                  </a:cubicBezTo>
                  <a:cubicBezTo>
                    <a:pt x="1421" y="121"/>
                    <a:pt x="1421" y="122"/>
                    <a:pt x="1421" y="123"/>
                  </a:cubicBezTo>
                  <a:cubicBezTo>
                    <a:pt x="1421" y="147"/>
                    <a:pt x="1421" y="172"/>
                    <a:pt x="1421" y="196"/>
                  </a:cubicBezTo>
                  <a:cubicBezTo>
                    <a:pt x="1421" y="202"/>
                    <a:pt x="1420" y="208"/>
                    <a:pt x="1419" y="214"/>
                  </a:cubicBezTo>
                  <a:cubicBezTo>
                    <a:pt x="1412" y="233"/>
                    <a:pt x="1395" y="243"/>
                    <a:pt x="1375" y="239"/>
                  </a:cubicBezTo>
                  <a:cubicBezTo>
                    <a:pt x="1364" y="236"/>
                    <a:pt x="1357" y="228"/>
                    <a:pt x="1354" y="218"/>
                  </a:cubicBezTo>
                  <a:cubicBezTo>
                    <a:pt x="1352" y="210"/>
                    <a:pt x="1351" y="203"/>
                    <a:pt x="1351" y="196"/>
                  </a:cubicBezTo>
                  <a:cubicBezTo>
                    <a:pt x="1351" y="171"/>
                    <a:pt x="1351" y="147"/>
                    <a:pt x="1351" y="123"/>
                  </a:cubicBezTo>
                  <a:cubicBezTo>
                    <a:pt x="1351" y="122"/>
                    <a:pt x="1351" y="121"/>
                    <a:pt x="1351" y="120"/>
                  </a:cubicBezTo>
                  <a:cubicBezTo>
                    <a:pt x="1351" y="119"/>
                    <a:pt x="1351" y="118"/>
                    <a:pt x="1350" y="118"/>
                  </a:cubicBezTo>
                  <a:cubicBezTo>
                    <a:pt x="1344" y="118"/>
                    <a:pt x="1337" y="118"/>
                    <a:pt x="1331" y="118"/>
                  </a:cubicBezTo>
                  <a:cubicBezTo>
                    <a:pt x="1330" y="118"/>
                    <a:pt x="1329" y="119"/>
                    <a:pt x="1329" y="120"/>
                  </a:cubicBezTo>
                  <a:cubicBezTo>
                    <a:pt x="1329" y="120"/>
                    <a:pt x="1329" y="121"/>
                    <a:pt x="1329" y="122"/>
                  </a:cubicBezTo>
                  <a:cubicBezTo>
                    <a:pt x="1329" y="148"/>
                    <a:pt x="1329" y="174"/>
                    <a:pt x="1329" y="201"/>
                  </a:cubicBezTo>
                  <a:cubicBezTo>
                    <a:pt x="1329" y="210"/>
                    <a:pt x="1330" y="220"/>
                    <a:pt x="1334" y="229"/>
                  </a:cubicBezTo>
                  <a:cubicBezTo>
                    <a:pt x="1339" y="243"/>
                    <a:pt x="1348" y="253"/>
                    <a:pt x="1363" y="257"/>
                  </a:cubicBezTo>
                  <a:cubicBezTo>
                    <a:pt x="1370" y="258"/>
                    <a:pt x="1376" y="259"/>
                    <a:pt x="1383" y="258"/>
                  </a:cubicBezTo>
                  <a:cubicBezTo>
                    <a:pt x="1398" y="257"/>
                    <a:pt x="1409" y="251"/>
                    <a:pt x="1417" y="239"/>
                  </a:cubicBezTo>
                  <a:cubicBezTo>
                    <a:pt x="1418" y="237"/>
                    <a:pt x="1419" y="236"/>
                    <a:pt x="1421" y="234"/>
                  </a:cubicBezTo>
                  <a:cubicBezTo>
                    <a:pt x="1421" y="236"/>
                    <a:pt x="1421" y="237"/>
                    <a:pt x="1421" y="238"/>
                  </a:cubicBezTo>
                  <a:close/>
                  <a:moveTo>
                    <a:pt x="842" y="237"/>
                  </a:moveTo>
                  <a:cubicBezTo>
                    <a:pt x="842" y="242"/>
                    <a:pt x="842" y="247"/>
                    <a:pt x="842" y="251"/>
                  </a:cubicBezTo>
                  <a:cubicBezTo>
                    <a:pt x="842" y="255"/>
                    <a:pt x="842" y="255"/>
                    <a:pt x="846" y="255"/>
                  </a:cubicBezTo>
                  <a:cubicBezTo>
                    <a:pt x="851" y="255"/>
                    <a:pt x="856" y="255"/>
                    <a:pt x="860" y="255"/>
                  </a:cubicBezTo>
                  <a:cubicBezTo>
                    <a:pt x="865" y="255"/>
                    <a:pt x="864" y="256"/>
                    <a:pt x="864" y="251"/>
                  </a:cubicBezTo>
                  <a:cubicBezTo>
                    <a:pt x="864" y="208"/>
                    <a:pt x="864" y="165"/>
                    <a:pt x="864" y="123"/>
                  </a:cubicBezTo>
                  <a:cubicBezTo>
                    <a:pt x="864" y="122"/>
                    <a:pt x="864" y="121"/>
                    <a:pt x="864" y="120"/>
                  </a:cubicBezTo>
                  <a:cubicBezTo>
                    <a:pt x="865" y="119"/>
                    <a:pt x="864" y="118"/>
                    <a:pt x="862" y="118"/>
                  </a:cubicBezTo>
                  <a:cubicBezTo>
                    <a:pt x="857" y="118"/>
                    <a:pt x="851" y="118"/>
                    <a:pt x="846" y="118"/>
                  </a:cubicBezTo>
                  <a:cubicBezTo>
                    <a:pt x="842" y="118"/>
                    <a:pt x="842" y="118"/>
                    <a:pt x="842" y="122"/>
                  </a:cubicBezTo>
                  <a:cubicBezTo>
                    <a:pt x="842" y="122"/>
                    <a:pt x="842" y="123"/>
                    <a:pt x="842" y="123"/>
                  </a:cubicBezTo>
                  <a:cubicBezTo>
                    <a:pt x="842" y="147"/>
                    <a:pt x="842" y="171"/>
                    <a:pt x="842" y="195"/>
                  </a:cubicBezTo>
                  <a:cubicBezTo>
                    <a:pt x="842" y="200"/>
                    <a:pt x="842" y="206"/>
                    <a:pt x="841" y="211"/>
                  </a:cubicBezTo>
                  <a:cubicBezTo>
                    <a:pt x="836" y="232"/>
                    <a:pt x="818" y="243"/>
                    <a:pt x="797" y="239"/>
                  </a:cubicBezTo>
                  <a:cubicBezTo>
                    <a:pt x="787" y="236"/>
                    <a:pt x="780" y="230"/>
                    <a:pt x="776" y="220"/>
                  </a:cubicBezTo>
                  <a:cubicBezTo>
                    <a:pt x="774" y="213"/>
                    <a:pt x="773" y="205"/>
                    <a:pt x="773" y="198"/>
                  </a:cubicBezTo>
                  <a:cubicBezTo>
                    <a:pt x="773" y="182"/>
                    <a:pt x="773" y="166"/>
                    <a:pt x="773" y="151"/>
                  </a:cubicBezTo>
                  <a:cubicBezTo>
                    <a:pt x="773" y="141"/>
                    <a:pt x="773" y="131"/>
                    <a:pt x="773" y="121"/>
                  </a:cubicBezTo>
                  <a:cubicBezTo>
                    <a:pt x="773" y="118"/>
                    <a:pt x="773" y="118"/>
                    <a:pt x="770" y="118"/>
                  </a:cubicBezTo>
                  <a:cubicBezTo>
                    <a:pt x="765" y="118"/>
                    <a:pt x="759" y="118"/>
                    <a:pt x="754" y="118"/>
                  </a:cubicBezTo>
                  <a:cubicBezTo>
                    <a:pt x="751" y="118"/>
                    <a:pt x="751" y="118"/>
                    <a:pt x="751" y="121"/>
                  </a:cubicBezTo>
                  <a:cubicBezTo>
                    <a:pt x="751" y="149"/>
                    <a:pt x="751" y="176"/>
                    <a:pt x="751" y="203"/>
                  </a:cubicBezTo>
                  <a:cubicBezTo>
                    <a:pt x="751" y="212"/>
                    <a:pt x="752" y="221"/>
                    <a:pt x="755" y="229"/>
                  </a:cubicBezTo>
                  <a:cubicBezTo>
                    <a:pt x="760" y="245"/>
                    <a:pt x="771" y="254"/>
                    <a:pt x="787" y="257"/>
                  </a:cubicBezTo>
                  <a:cubicBezTo>
                    <a:pt x="793" y="258"/>
                    <a:pt x="798" y="259"/>
                    <a:pt x="804" y="258"/>
                  </a:cubicBezTo>
                  <a:cubicBezTo>
                    <a:pt x="818" y="257"/>
                    <a:pt x="829" y="252"/>
                    <a:pt x="837" y="241"/>
                  </a:cubicBezTo>
                  <a:cubicBezTo>
                    <a:pt x="839" y="239"/>
                    <a:pt x="840" y="237"/>
                    <a:pt x="842" y="234"/>
                  </a:cubicBezTo>
                  <a:cubicBezTo>
                    <a:pt x="843" y="235"/>
                    <a:pt x="842" y="236"/>
                    <a:pt x="842" y="237"/>
                  </a:cubicBezTo>
                  <a:close/>
                  <a:moveTo>
                    <a:pt x="647" y="248"/>
                  </a:moveTo>
                  <a:cubicBezTo>
                    <a:pt x="647" y="250"/>
                    <a:pt x="647" y="250"/>
                    <a:pt x="648" y="251"/>
                  </a:cubicBezTo>
                  <a:cubicBezTo>
                    <a:pt x="650" y="252"/>
                    <a:pt x="652" y="253"/>
                    <a:pt x="654" y="253"/>
                  </a:cubicBezTo>
                  <a:cubicBezTo>
                    <a:pt x="667" y="259"/>
                    <a:pt x="681" y="260"/>
                    <a:pt x="695" y="257"/>
                  </a:cubicBezTo>
                  <a:cubicBezTo>
                    <a:pt x="704" y="256"/>
                    <a:pt x="712" y="252"/>
                    <a:pt x="719" y="246"/>
                  </a:cubicBezTo>
                  <a:cubicBezTo>
                    <a:pt x="735" y="232"/>
                    <a:pt x="736" y="203"/>
                    <a:pt x="717" y="190"/>
                  </a:cubicBezTo>
                  <a:cubicBezTo>
                    <a:pt x="714" y="188"/>
                    <a:pt x="711" y="186"/>
                    <a:pt x="708" y="184"/>
                  </a:cubicBezTo>
                  <a:cubicBezTo>
                    <a:pt x="703" y="182"/>
                    <a:pt x="699" y="180"/>
                    <a:pt x="694" y="178"/>
                  </a:cubicBezTo>
                  <a:cubicBezTo>
                    <a:pt x="689" y="175"/>
                    <a:pt x="683" y="173"/>
                    <a:pt x="678" y="169"/>
                  </a:cubicBezTo>
                  <a:cubicBezTo>
                    <a:pt x="675" y="167"/>
                    <a:pt x="673" y="165"/>
                    <a:pt x="672" y="162"/>
                  </a:cubicBezTo>
                  <a:cubicBezTo>
                    <a:pt x="668" y="152"/>
                    <a:pt x="670" y="141"/>
                    <a:pt x="681" y="136"/>
                  </a:cubicBezTo>
                  <a:cubicBezTo>
                    <a:pt x="683" y="135"/>
                    <a:pt x="685" y="135"/>
                    <a:pt x="687" y="134"/>
                  </a:cubicBezTo>
                  <a:cubicBezTo>
                    <a:pt x="699" y="133"/>
                    <a:pt x="711" y="135"/>
                    <a:pt x="721" y="141"/>
                  </a:cubicBezTo>
                  <a:cubicBezTo>
                    <a:pt x="722" y="142"/>
                    <a:pt x="723" y="143"/>
                    <a:pt x="724" y="143"/>
                  </a:cubicBezTo>
                  <a:cubicBezTo>
                    <a:pt x="725" y="142"/>
                    <a:pt x="725" y="141"/>
                    <a:pt x="725" y="140"/>
                  </a:cubicBezTo>
                  <a:cubicBezTo>
                    <a:pt x="725" y="135"/>
                    <a:pt x="725" y="130"/>
                    <a:pt x="725" y="125"/>
                  </a:cubicBezTo>
                  <a:cubicBezTo>
                    <a:pt x="725" y="121"/>
                    <a:pt x="725" y="121"/>
                    <a:pt x="721" y="120"/>
                  </a:cubicBezTo>
                  <a:cubicBezTo>
                    <a:pt x="710" y="115"/>
                    <a:pt x="699" y="114"/>
                    <a:pt x="687" y="115"/>
                  </a:cubicBezTo>
                  <a:cubicBezTo>
                    <a:pt x="677" y="117"/>
                    <a:pt x="669" y="120"/>
                    <a:pt x="661" y="126"/>
                  </a:cubicBezTo>
                  <a:cubicBezTo>
                    <a:pt x="642" y="141"/>
                    <a:pt x="642" y="174"/>
                    <a:pt x="664" y="186"/>
                  </a:cubicBezTo>
                  <a:cubicBezTo>
                    <a:pt x="669" y="189"/>
                    <a:pt x="674" y="192"/>
                    <a:pt x="680" y="195"/>
                  </a:cubicBezTo>
                  <a:cubicBezTo>
                    <a:pt x="687" y="198"/>
                    <a:pt x="694" y="201"/>
                    <a:pt x="701" y="206"/>
                  </a:cubicBezTo>
                  <a:cubicBezTo>
                    <a:pt x="707" y="210"/>
                    <a:pt x="709" y="217"/>
                    <a:pt x="708" y="224"/>
                  </a:cubicBezTo>
                  <a:cubicBezTo>
                    <a:pt x="707" y="232"/>
                    <a:pt x="703" y="236"/>
                    <a:pt x="696" y="238"/>
                  </a:cubicBezTo>
                  <a:cubicBezTo>
                    <a:pt x="695" y="238"/>
                    <a:pt x="694" y="238"/>
                    <a:pt x="693" y="239"/>
                  </a:cubicBezTo>
                  <a:cubicBezTo>
                    <a:pt x="678" y="241"/>
                    <a:pt x="663" y="238"/>
                    <a:pt x="651" y="229"/>
                  </a:cubicBezTo>
                  <a:cubicBezTo>
                    <a:pt x="649" y="228"/>
                    <a:pt x="649" y="227"/>
                    <a:pt x="647" y="227"/>
                  </a:cubicBezTo>
                  <a:cubicBezTo>
                    <a:pt x="647" y="234"/>
                    <a:pt x="647" y="241"/>
                    <a:pt x="647" y="248"/>
                  </a:cubicBezTo>
                  <a:close/>
                  <a:moveTo>
                    <a:pt x="1275" y="78"/>
                  </a:moveTo>
                  <a:cubicBezTo>
                    <a:pt x="1269" y="80"/>
                    <a:pt x="1263" y="82"/>
                    <a:pt x="1257" y="84"/>
                  </a:cubicBezTo>
                  <a:cubicBezTo>
                    <a:pt x="1255" y="85"/>
                    <a:pt x="1255" y="86"/>
                    <a:pt x="1255" y="88"/>
                  </a:cubicBezTo>
                  <a:cubicBezTo>
                    <a:pt x="1255" y="97"/>
                    <a:pt x="1255" y="106"/>
                    <a:pt x="1255" y="114"/>
                  </a:cubicBezTo>
                  <a:cubicBezTo>
                    <a:pt x="1255" y="118"/>
                    <a:pt x="1255" y="118"/>
                    <a:pt x="1251" y="118"/>
                  </a:cubicBezTo>
                  <a:cubicBezTo>
                    <a:pt x="1245" y="118"/>
                    <a:pt x="1239" y="118"/>
                    <a:pt x="1234" y="118"/>
                  </a:cubicBezTo>
                  <a:cubicBezTo>
                    <a:pt x="1231" y="118"/>
                    <a:pt x="1231" y="118"/>
                    <a:pt x="1231" y="121"/>
                  </a:cubicBezTo>
                  <a:cubicBezTo>
                    <a:pt x="1231" y="125"/>
                    <a:pt x="1231" y="130"/>
                    <a:pt x="1231" y="134"/>
                  </a:cubicBezTo>
                  <a:cubicBezTo>
                    <a:pt x="1231" y="137"/>
                    <a:pt x="1231" y="137"/>
                    <a:pt x="1234" y="137"/>
                  </a:cubicBezTo>
                  <a:cubicBezTo>
                    <a:pt x="1239" y="137"/>
                    <a:pt x="1245" y="137"/>
                    <a:pt x="1250" y="137"/>
                  </a:cubicBezTo>
                  <a:cubicBezTo>
                    <a:pt x="1255" y="137"/>
                    <a:pt x="1255" y="137"/>
                    <a:pt x="1255" y="141"/>
                  </a:cubicBezTo>
                  <a:cubicBezTo>
                    <a:pt x="1255" y="167"/>
                    <a:pt x="1255" y="192"/>
                    <a:pt x="1255" y="217"/>
                  </a:cubicBezTo>
                  <a:cubicBezTo>
                    <a:pt x="1255" y="224"/>
                    <a:pt x="1255" y="230"/>
                    <a:pt x="1257" y="236"/>
                  </a:cubicBezTo>
                  <a:cubicBezTo>
                    <a:pt x="1260" y="245"/>
                    <a:pt x="1265" y="252"/>
                    <a:pt x="1274" y="255"/>
                  </a:cubicBezTo>
                  <a:cubicBezTo>
                    <a:pt x="1278" y="257"/>
                    <a:pt x="1282" y="258"/>
                    <a:pt x="1287" y="258"/>
                  </a:cubicBezTo>
                  <a:cubicBezTo>
                    <a:pt x="1294" y="259"/>
                    <a:pt x="1302" y="258"/>
                    <a:pt x="1309" y="255"/>
                  </a:cubicBezTo>
                  <a:cubicBezTo>
                    <a:pt x="1310" y="254"/>
                    <a:pt x="1311" y="253"/>
                    <a:pt x="1311" y="252"/>
                  </a:cubicBezTo>
                  <a:cubicBezTo>
                    <a:pt x="1311" y="249"/>
                    <a:pt x="1311" y="246"/>
                    <a:pt x="1311" y="243"/>
                  </a:cubicBezTo>
                  <a:cubicBezTo>
                    <a:pt x="1311" y="240"/>
                    <a:pt x="1311" y="238"/>
                    <a:pt x="1311" y="235"/>
                  </a:cubicBezTo>
                  <a:cubicBezTo>
                    <a:pt x="1303" y="239"/>
                    <a:pt x="1300" y="240"/>
                    <a:pt x="1294" y="239"/>
                  </a:cubicBezTo>
                  <a:cubicBezTo>
                    <a:pt x="1285" y="239"/>
                    <a:pt x="1280" y="234"/>
                    <a:pt x="1278" y="225"/>
                  </a:cubicBezTo>
                  <a:cubicBezTo>
                    <a:pt x="1277" y="221"/>
                    <a:pt x="1277" y="218"/>
                    <a:pt x="1277" y="214"/>
                  </a:cubicBezTo>
                  <a:cubicBezTo>
                    <a:pt x="1277" y="189"/>
                    <a:pt x="1277" y="165"/>
                    <a:pt x="1277" y="141"/>
                  </a:cubicBezTo>
                  <a:cubicBezTo>
                    <a:pt x="1277" y="140"/>
                    <a:pt x="1277" y="140"/>
                    <a:pt x="1277" y="139"/>
                  </a:cubicBezTo>
                  <a:cubicBezTo>
                    <a:pt x="1277" y="138"/>
                    <a:pt x="1277" y="137"/>
                    <a:pt x="1278" y="137"/>
                  </a:cubicBezTo>
                  <a:cubicBezTo>
                    <a:pt x="1279" y="137"/>
                    <a:pt x="1280" y="137"/>
                    <a:pt x="1281" y="137"/>
                  </a:cubicBezTo>
                  <a:cubicBezTo>
                    <a:pt x="1290" y="137"/>
                    <a:pt x="1299" y="137"/>
                    <a:pt x="1308" y="137"/>
                  </a:cubicBezTo>
                  <a:cubicBezTo>
                    <a:pt x="1311" y="137"/>
                    <a:pt x="1311" y="137"/>
                    <a:pt x="1311" y="134"/>
                  </a:cubicBezTo>
                  <a:cubicBezTo>
                    <a:pt x="1311" y="130"/>
                    <a:pt x="1311" y="125"/>
                    <a:pt x="1311" y="121"/>
                  </a:cubicBezTo>
                  <a:cubicBezTo>
                    <a:pt x="1311" y="118"/>
                    <a:pt x="1311" y="118"/>
                    <a:pt x="1308" y="118"/>
                  </a:cubicBezTo>
                  <a:cubicBezTo>
                    <a:pt x="1299" y="118"/>
                    <a:pt x="1291" y="118"/>
                    <a:pt x="1282" y="118"/>
                  </a:cubicBezTo>
                  <a:cubicBezTo>
                    <a:pt x="1277" y="118"/>
                    <a:pt x="1277" y="118"/>
                    <a:pt x="1277" y="113"/>
                  </a:cubicBezTo>
                  <a:cubicBezTo>
                    <a:pt x="1277" y="103"/>
                    <a:pt x="1277" y="92"/>
                    <a:pt x="1277" y="82"/>
                  </a:cubicBezTo>
                  <a:cubicBezTo>
                    <a:pt x="1277" y="81"/>
                    <a:pt x="1277" y="79"/>
                    <a:pt x="1276" y="78"/>
                  </a:cubicBezTo>
                  <a:cubicBezTo>
                    <a:pt x="1276" y="78"/>
                    <a:pt x="1275" y="78"/>
                    <a:pt x="1275" y="78"/>
                  </a:cubicBezTo>
                  <a:close/>
                  <a:moveTo>
                    <a:pt x="1028" y="192"/>
                  </a:moveTo>
                  <a:cubicBezTo>
                    <a:pt x="1028" y="212"/>
                    <a:pt x="1028" y="232"/>
                    <a:pt x="1028" y="252"/>
                  </a:cubicBezTo>
                  <a:cubicBezTo>
                    <a:pt x="1028" y="255"/>
                    <a:pt x="1028" y="255"/>
                    <a:pt x="1031" y="255"/>
                  </a:cubicBezTo>
                  <a:cubicBezTo>
                    <a:pt x="1036" y="255"/>
                    <a:pt x="1041" y="255"/>
                    <a:pt x="1046" y="255"/>
                  </a:cubicBezTo>
                  <a:cubicBezTo>
                    <a:pt x="1051" y="255"/>
                    <a:pt x="1050" y="256"/>
                    <a:pt x="1050" y="251"/>
                  </a:cubicBezTo>
                  <a:cubicBezTo>
                    <a:pt x="1050" y="186"/>
                    <a:pt x="1050" y="122"/>
                    <a:pt x="1050" y="57"/>
                  </a:cubicBezTo>
                  <a:cubicBezTo>
                    <a:pt x="1050" y="56"/>
                    <a:pt x="1050" y="55"/>
                    <a:pt x="1050" y="55"/>
                  </a:cubicBezTo>
                  <a:cubicBezTo>
                    <a:pt x="1050" y="53"/>
                    <a:pt x="1049" y="53"/>
                    <a:pt x="1048" y="53"/>
                  </a:cubicBezTo>
                  <a:cubicBezTo>
                    <a:pt x="1042" y="53"/>
                    <a:pt x="1036" y="53"/>
                    <a:pt x="1030" y="53"/>
                  </a:cubicBezTo>
                  <a:cubicBezTo>
                    <a:pt x="1029" y="53"/>
                    <a:pt x="1028" y="53"/>
                    <a:pt x="1028" y="55"/>
                  </a:cubicBezTo>
                  <a:cubicBezTo>
                    <a:pt x="1028" y="56"/>
                    <a:pt x="1028" y="57"/>
                    <a:pt x="1028" y="57"/>
                  </a:cubicBezTo>
                  <a:cubicBezTo>
                    <a:pt x="1028" y="89"/>
                    <a:pt x="1028" y="121"/>
                    <a:pt x="1028" y="154"/>
                  </a:cubicBezTo>
                  <a:cubicBezTo>
                    <a:pt x="1028" y="166"/>
                    <a:pt x="1028" y="179"/>
                    <a:pt x="1028" y="192"/>
                  </a:cubicBezTo>
                  <a:close/>
                  <a:moveTo>
                    <a:pt x="598" y="210"/>
                  </a:moveTo>
                  <a:cubicBezTo>
                    <a:pt x="598" y="224"/>
                    <a:pt x="598" y="238"/>
                    <a:pt x="598" y="252"/>
                  </a:cubicBezTo>
                  <a:cubicBezTo>
                    <a:pt x="598" y="255"/>
                    <a:pt x="598" y="255"/>
                    <a:pt x="601" y="255"/>
                  </a:cubicBezTo>
                  <a:cubicBezTo>
                    <a:pt x="606" y="255"/>
                    <a:pt x="611" y="255"/>
                    <a:pt x="616" y="255"/>
                  </a:cubicBezTo>
                  <a:cubicBezTo>
                    <a:pt x="621" y="255"/>
                    <a:pt x="620" y="256"/>
                    <a:pt x="620" y="251"/>
                  </a:cubicBezTo>
                  <a:cubicBezTo>
                    <a:pt x="620" y="208"/>
                    <a:pt x="620" y="165"/>
                    <a:pt x="620" y="123"/>
                  </a:cubicBezTo>
                  <a:cubicBezTo>
                    <a:pt x="620" y="122"/>
                    <a:pt x="620" y="121"/>
                    <a:pt x="620" y="120"/>
                  </a:cubicBezTo>
                  <a:cubicBezTo>
                    <a:pt x="620" y="119"/>
                    <a:pt x="619" y="118"/>
                    <a:pt x="618" y="118"/>
                  </a:cubicBezTo>
                  <a:cubicBezTo>
                    <a:pt x="612" y="118"/>
                    <a:pt x="606" y="118"/>
                    <a:pt x="600" y="118"/>
                  </a:cubicBezTo>
                  <a:cubicBezTo>
                    <a:pt x="599" y="118"/>
                    <a:pt x="598" y="119"/>
                    <a:pt x="598" y="121"/>
                  </a:cubicBezTo>
                  <a:cubicBezTo>
                    <a:pt x="598" y="121"/>
                    <a:pt x="598" y="122"/>
                    <a:pt x="598" y="123"/>
                  </a:cubicBezTo>
                  <a:cubicBezTo>
                    <a:pt x="598" y="144"/>
                    <a:pt x="598" y="165"/>
                    <a:pt x="598" y="186"/>
                  </a:cubicBezTo>
                  <a:cubicBezTo>
                    <a:pt x="598" y="194"/>
                    <a:pt x="598" y="202"/>
                    <a:pt x="598" y="210"/>
                  </a:cubicBezTo>
                  <a:close/>
                  <a:moveTo>
                    <a:pt x="1648" y="146"/>
                  </a:moveTo>
                  <a:cubicBezTo>
                    <a:pt x="1648" y="138"/>
                    <a:pt x="1648" y="130"/>
                    <a:pt x="1648" y="122"/>
                  </a:cubicBezTo>
                  <a:cubicBezTo>
                    <a:pt x="1648" y="118"/>
                    <a:pt x="1648" y="118"/>
                    <a:pt x="1644" y="118"/>
                  </a:cubicBezTo>
                  <a:cubicBezTo>
                    <a:pt x="1640" y="118"/>
                    <a:pt x="1635" y="118"/>
                    <a:pt x="1631" y="118"/>
                  </a:cubicBezTo>
                  <a:cubicBezTo>
                    <a:pt x="1626" y="118"/>
                    <a:pt x="1626" y="118"/>
                    <a:pt x="1626" y="123"/>
                  </a:cubicBezTo>
                  <a:cubicBezTo>
                    <a:pt x="1626" y="165"/>
                    <a:pt x="1626" y="208"/>
                    <a:pt x="1626" y="251"/>
                  </a:cubicBezTo>
                  <a:cubicBezTo>
                    <a:pt x="1626" y="251"/>
                    <a:pt x="1626" y="252"/>
                    <a:pt x="1626" y="253"/>
                  </a:cubicBezTo>
                  <a:cubicBezTo>
                    <a:pt x="1626" y="255"/>
                    <a:pt x="1627" y="255"/>
                    <a:pt x="1628" y="255"/>
                  </a:cubicBezTo>
                  <a:cubicBezTo>
                    <a:pt x="1634" y="255"/>
                    <a:pt x="1640" y="255"/>
                    <a:pt x="1646" y="255"/>
                  </a:cubicBezTo>
                  <a:cubicBezTo>
                    <a:pt x="1648" y="255"/>
                    <a:pt x="1648" y="254"/>
                    <a:pt x="1648" y="253"/>
                  </a:cubicBezTo>
                  <a:cubicBezTo>
                    <a:pt x="1648" y="252"/>
                    <a:pt x="1648" y="251"/>
                    <a:pt x="1648" y="250"/>
                  </a:cubicBezTo>
                  <a:cubicBezTo>
                    <a:pt x="1648" y="229"/>
                    <a:pt x="1648" y="208"/>
                    <a:pt x="1648" y="187"/>
                  </a:cubicBezTo>
                  <a:cubicBezTo>
                    <a:pt x="1648" y="173"/>
                    <a:pt x="1648" y="159"/>
                    <a:pt x="1648" y="146"/>
                  </a:cubicBezTo>
                  <a:close/>
                  <a:moveTo>
                    <a:pt x="624" y="73"/>
                  </a:moveTo>
                  <a:cubicBezTo>
                    <a:pt x="624" y="65"/>
                    <a:pt x="618" y="59"/>
                    <a:pt x="609" y="59"/>
                  </a:cubicBezTo>
                  <a:cubicBezTo>
                    <a:pt x="601" y="59"/>
                    <a:pt x="595" y="66"/>
                    <a:pt x="595" y="74"/>
                  </a:cubicBezTo>
                  <a:cubicBezTo>
                    <a:pt x="595" y="82"/>
                    <a:pt x="601" y="88"/>
                    <a:pt x="610" y="88"/>
                  </a:cubicBezTo>
                  <a:cubicBezTo>
                    <a:pt x="618" y="88"/>
                    <a:pt x="624" y="81"/>
                    <a:pt x="624" y="73"/>
                  </a:cubicBezTo>
                  <a:close/>
                  <a:moveTo>
                    <a:pt x="1651" y="74"/>
                  </a:moveTo>
                  <a:cubicBezTo>
                    <a:pt x="1651" y="66"/>
                    <a:pt x="1645" y="59"/>
                    <a:pt x="1636" y="59"/>
                  </a:cubicBezTo>
                  <a:cubicBezTo>
                    <a:pt x="1628" y="59"/>
                    <a:pt x="1622" y="65"/>
                    <a:pt x="1622" y="73"/>
                  </a:cubicBezTo>
                  <a:cubicBezTo>
                    <a:pt x="1622" y="82"/>
                    <a:pt x="1628" y="88"/>
                    <a:pt x="1636" y="88"/>
                  </a:cubicBezTo>
                  <a:cubicBezTo>
                    <a:pt x="1645" y="88"/>
                    <a:pt x="1651" y="82"/>
                    <a:pt x="1651" y="74"/>
                  </a:cubicBezTo>
                  <a:close/>
                </a:path>
              </a:pathLst>
            </a:custGeom>
            <a:grpFill/>
            <a:ln>
              <a:noFill/>
            </a:ln>
          </p:spPr>
          <p:txBody>
            <a:bodyPr vert="horz" wrap="square" lIns="91414" tIns="45706" rIns="91414" bIns="45706"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181" name="TextBox 180"/>
          <p:cNvSpPr txBox="1"/>
          <p:nvPr/>
        </p:nvSpPr>
        <p:spPr>
          <a:xfrm>
            <a:off x="9126512" y="6059921"/>
            <a:ext cx="3035227" cy="384271"/>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pPr marL="0" marR="0" lvl="0" indent="0" algn="ctr" defTabSz="1267531" rtl="0"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latin typeface="Segoe UI"/>
                <a:ea typeface="+mn-ea"/>
                <a:cs typeface="Segoe UI Light" panose="020B0502040204020203" pitchFamily="34" charset="0"/>
              </a:rPr>
              <a:t>Integrated</a:t>
            </a:r>
          </a:p>
          <a:p>
            <a:pPr marL="0" marR="0" lvl="0" indent="0" algn="ctr" defTabSz="1267531" rtl="0"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latin typeface="Segoe UI"/>
                <a:ea typeface="+mn-ea"/>
                <a:cs typeface="Segoe UI Light" panose="020B0502040204020203" pitchFamily="34" charset="0"/>
              </a:rPr>
              <a:t> custom apps</a:t>
            </a:r>
          </a:p>
        </p:txBody>
      </p:sp>
      <p:cxnSp>
        <p:nvCxnSpPr>
          <p:cNvPr id="11" name="Straight Arrow Connector 10"/>
          <p:cNvCxnSpPr/>
          <p:nvPr/>
        </p:nvCxnSpPr>
        <p:spPr>
          <a:xfrm>
            <a:off x="5798560" y="3219689"/>
            <a:ext cx="1183541" cy="0"/>
          </a:xfrm>
          <a:prstGeom prst="straightConnector1">
            <a:avLst/>
          </a:prstGeom>
          <a:ln w="28575" cap="rnd">
            <a:solidFill>
              <a:schemeClr val="accent3"/>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100" name="Freeform 38"/>
          <p:cNvSpPr>
            <a:spLocks/>
          </p:cNvSpPr>
          <p:nvPr/>
        </p:nvSpPr>
        <p:spPr bwMode="auto">
          <a:xfrm>
            <a:off x="2380852" y="4821785"/>
            <a:ext cx="1560155" cy="1025885"/>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10" name="TextBox 109"/>
          <p:cNvSpPr txBox="1"/>
          <p:nvPr/>
        </p:nvSpPr>
        <p:spPr>
          <a:xfrm>
            <a:off x="2243994" y="6165452"/>
            <a:ext cx="1784864" cy="172909"/>
          </a:xfrm>
          <a:prstGeom prst="rect">
            <a:avLst/>
          </a:prstGeom>
          <a:noFill/>
        </p:spPr>
        <p:txBody>
          <a:bodyPr wrap="square" lIns="0" tIns="0" rIns="0" bIns="0" rtlCol="0">
            <a:spAutoFit/>
          </a:bodyPr>
          <a:lstStyle/>
          <a:p>
            <a:pPr marL="0" marR="0" lvl="0" indent="0" algn="ctr" defTabSz="1242560" rtl="0" eaLnBrk="1" fontAlgn="auto" latinLnBrk="0" hangingPunct="1">
              <a:lnSpc>
                <a:spcPct val="90000"/>
              </a:lnSpc>
              <a:spcBef>
                <a:spcPct val="20000"/>
              </a:spcBef>
              <a:spcAft>
                <a:spcPts val="0"/>
              </a:spcAft>
              <a:buClrTx/>
              <a:buSzPct val="80000"/>
              <a:buFontTx/>
              <a:buNone/>
              <a:tabLst/>
              <a:defRPr/>
            </a:pPr>
            <a:r>
              <a:rPr kumimoji="0" lang="en-US" sz="1224" b="0" i="0" u="none" strike="noStrike" kern="0" cap="none" spc="0" normalizeH="0" baseline="0" noProof="0" dirty="0">
                <a:ln>
                  <a:noFill/>
                </a:ln>
                <a:solidFill>
                  <a:srgbClr val="FFFFFF"/>
                </a:solidFill>
                <a:effectLst/>
                <a:uLnTx/>
                <a:uFillTx/>
                <a:latin typeface="Segoe UI"/>
                <a:ea typeface="+mn-ea"/>
                <a:cs typeface="Segoe UI Light" panose="020B0502040204020203" pitchFamily="34" charset="0"/>
              </a:rPr>
              <a:t>SaaS apps </a:t>
            </a:r>
          </a:p>
        </p:txBody>
      </p:sp>
      <p:pic>
        <p:nvPicPr>
          <p:cNvPr id="120" name="Picture 119"/>
          <p:cNvPicPr>
            <a:picLocks noChangeAspect="1"/>
          </p:cNvPicPr>
          <p:nvPr/>
        </p:nvPicPr>
        <p:blipFill>
          <a:blip r:embed="rId4" cstate="email">
            <a:lum bright="100000"/>
            <a:extLst>
              <a:ext uri="{28A0092B-C50C-407E-A947-70E740481C1C}">
                <a14:useLocalDpi xmlns:a14="http://schemas.microsoft.com/office/drawing/2010/main"/>
              </a:ext>
            </a:extLst>
          </a:blip>
          <a:stretch>
            <a:fillRect/>
          </a:stretch>
        </p:blipFill>
        <p:spPr>
          <a:xfrm>
            <a:off x="828403" y="3506047"/>
            <a:ext cx="1569548" cy="295775"/>
          </a:xfrm>
          <a:prstGeom prst="rect">
            <a:avLst/>
          </a:prstGeom>
        </p:spPr>
      </p:pic>
      <p:sp>
        <p:nvSpPr>
          <p:cNvPr id="121" name="TextBox 120"/>
          <p:cNvSpPr txBox="1"/>
          <p:nvPr/>
        </p:nvSpPr>
        <p:spPr>
          <a:xfrm>
            <a:off x="3627437" y="3497262"/>
            <a:ext cx="1698933" cy="169534"/>
          </a:xfrm>
          <a:prstGeom prst="rect">
            <a:avLst/>
          </a:prstGeom>
        </p:spPr>
        <p:txBody>
          <a:bodyPr wrap="square" lIns="0" tIns="0" rIns="0" bIns="0" rtlCol="0">
            <a:spAutoFit/>
          </a:bodyPr>
          <a:lstStyle/>
          <a:p>
            <a:pPr marL="0" marR="0" lvl="0" indent="0" algn="ctr" defTabSz="913572" rtl="0" eaLnBrk="1" fontAlgn="base" latinLnBrk="0" hangingPunct="1">
              <a:lnSpc>
                <a:spcPct val="90000"/>
              </a:lnSpc>
              <a:spcBef>
                <a:spcPct val="0"/>
              </a:spcBef>
              <a:spcAft>
                <a:spcPct val="0"/>
              </a:spcAft>
              <a:buClrTx/>
              <a:buSzPct val="80000"/>
              <a:buFontTx/>
              <a:buNone/>
              <a:tabLst/>
              <a:defRPr/>
            </a:pPr>
            <a:r>
              <a:rPr kumimoji="0" lang="en-US" sz="1224" i="0" u="none" strike="noStrike" kern="0" cap="none" spc="0" normalizeH="0" baseline="0" noProof="0" dirty="0">
                <a:ln>
                  <a:noFill/>
                </a:ln>
                <a:gradFill>
                  <a:gsLst>
                    <a:gs pos="0">
                      <a:schemeClr val="bg1"/>
                    </a:gs>
                    <a:gs pos="100000">
                      <a:schemeClr val="bg1"/>
                    </a:gs>
                  </a:gsLst>
                  <a:lin ang="5400000" scaled="1"/>
                </a:gradFill>
                <a:effectLst/>
                <a:uLnTx/>
                <a:uFillTx/>
                <a:latin typeface="Segoe UI"/>
                <a:ea typeface="ＭＳ Ｐゴシック" charset="0"/>
                <a:cs typeface="Segoe UI Semibold" panose="020B0702040204020203" pitchFamily="34" charset="0"/>
              </a:rPr>
              <a:t>Other directories</a:t>
            </a:r>
          </a:p>
        </p:txBody>
      </p:sp>
      <p:sp>
        <p:nvSpPr>
          <p:cNvPr id="123" name="Freeform 38"/>
          <p:cNvSpPr>
            <a:spLocks/>
          </p:cNvSpPr>
          <p:nvPr/>
        </p:nvSpPr>
        <p:spPr bwMode="auto">
          <a:xfrm>
            <a:off x="3681962" y="2797561"/>
            <a:ext cx="737942" cy="485238"/>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38100">
            <a:solidFill>
              <a:schemeClr val="accent1"/>
            </a:solidFill>
          </a:ln>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pic>
        <p:nvPicPr>
          <p:cNvPr id="125" name="Picture 1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62385" y="2643265"/>
            <a:ext cx="825761" cy="553863"/>
          </a:xfrm>
          <a:prstGeom prst="rect">
            <a:avLst/>
          </a:prstGeom>
        </p:spPr>
      </p:pic>
      <p:grpSp>
        <p:nvGrpSpPr>
          <p:cNvPr id="128" name="Group 127"/>
          <p:cNvGrpSpPr/>
          <p:nvPr/>
        </p:nvGrpSpPr>
        <p:grpSpPr>
          <a:xfrm>
            <a:off x="4661975" y="2800918"/>
            <a:ext cx="551181" cy="511748"/>
            <a:chOff x="7192001" y="4879921"/>
            <a:chExt cx="1417152" cy="1315766"/>
          </a:xfrm>
        </p:grpSpPr>
        <p:pic>
          <p:nvPicPr>
            <p:cNvPr id="129" name="Picture 1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92001" y="4879921"/>
              <a:ext cx="790842" cy="1083454"/>
            </a:xfrm>
            <a:prstGeom prst="rect">
              <a:avLst/>
            </a:prstGeom>
          </p:spPr>
        </p:pic>
        <p:pic>
          <p:nvPicPr>
            <p:cNvPr id="130" name="Picture 12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01511" y="5001792"/>
              <a:ext cx="790842" cy="1083454"/>
            </a:xfrm>
            <a:prstGeom prst="rect">
              <a:avLst/>
            </a:prstGeom>
          </p:spPr>
        </p:pic>
        <p:pic>
          <p:nvPicPr>
            <p:cNvPr id="131" name="Picture 1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18311" y="5112233"/>
              <a:ext cx="790842" cy="1083454"/>
            </a:xfrm>
            <a:prstGeom prst="rect">
              <a:avLst/>
            </a:prstGeom>
          </p:spPr>
        </p:pic>
      </p:grpSp>
      <p:sp>
        <p:nvSpPr>
          <p:cNvPr id="132" name="Plus 131"/>
          <p:cNvSpPr/>
          <p:nvPr/>
        </p:nvSpPr>
        <p:spPr bwMode="auto">
          <a:xfrm>
            <a:off x="2795077" y="2991337"/>
            <a:ext cx="455983" cy="428190"/>
          </a:xfrm>
          <a:prstGeom prst="mathPlus">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13748"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dirty="0">
              <a:ln>
                <a:noFill/>
              </a:ln>
              <a:gradFill>
                <a:gsLst>
                  <a:gs pos="1250">
                    <a:srgbClr val="FFFFFF"/>
                  </a:gs>
                  <a:gs pos="10417">
                    <a:srgbClr val="FFFFFF"/>
                  </a:gs>
                </a:gsLst>
                <a:lin ang="5400000" scaled="0"/>
              </a:gradFill>
              <a:effectLst/>
              <a:uLnTx/>
              <a:uFillTx/>
              <a:latin typeface="Segoe UI"/>
              <a:ea typeface="+mn-ea"/>
              <a:cs typeface="+mn-cs"/>
            </a:endParaRPr>
          </a:p>
        </p:txBody>
      </p:sp>
      <p:sp>
        <p:nvSpPr>
          <p:cNvPr id="133" name="Rectangle 132"/>
          <p:cNvSpPr/>
          <p:nvPr/>
        </p:nvSpPr>
        <p:spPr bwMode="auto">
          <a:xfrm>
            <a:off x="463970" y="2373077"/>
            <a:ext cx="5284503" cy="1693224"/>
          </a:xfrm>
          <a:prstGeom prst="rect">
            <a:avLst/>
          </a:prstGeom>
          <a:noFill/>
          <a:ln w="28575" cap="rnd">
            <a:solidFill>
              <a:schemeClr val="accent3"/>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143" name="Group 142"/>
          <p:cNvGrpSpPr/>
          <p:nvPr/>
        </p:nvGrpSpPr>
        <p:grpSpPr>
          <a:xfrm>
            <a:off x="7029402" y="2444877"/>
            <a:ext cx="2369675" cy="1558176"/>
            <a:chOff x="7259918" y="1949623"/>
            <a:chExt cx="2201602" cy="1447660"/>
          </a:xfrm>
        </p:grpSpPr>
        <p:sp>
          <p:nvSpPr>
            <p:cNvPr id="144" name="Freeform 38"/>
            <p:cNvSpPr>
              <a:spLocks/>
            </p:cNvSpPr>
            <p:nvPr/>
          </p:nvSpPr>
          <p:spPr bwMode="auto">
            <a:xfrm>
              <a:off x="7259918" y="1949623"/>
              <a:ext cx="2201582" cy="1447660"/>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34925">
              <a:solidFill>
                <a:schemeClr val="accent1"/>
              </a:solidFill>
            </a:ln>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ysClr val="windowText" lastClr="000000"/>
                </a:solidFill>
                <a:effectLst/>
                <a:uLnTx/>
                <a:uFillTx/>
                <a:latin typeface="Segoe UI"/>
                <a:ea typeface="+mn-ea"/>
                <a:cs typeface="+mn-cs"/>
              </a:endParaRPr>
            </a:p>
          </p:txBody>
        </p:sp>
        <p:grpSp>
          <p:nvGrpSpPr>
            <p:cNvPr id="146" name="Group 145"/>
            <p:cNvGrpSpPr/>
            <p:nvPr/>
          </p:nvGrpSpPr>
          <p:grpSpPr>
            <a:xfrm>
              <a:off x="7260232" y="2303672"/>
              <a:ext cx="2201288" cy="900016"/>
              <a:chOff x="5181138" y="5721377"/>
              <a:chExt cx="2552074" cy="1043439"/>
            </a:xfrm>
          </p:grpSpPr>
          <p:sp>
            <p:nvSpPr>
              <p:cNvPr id="147" name="TextBox 146"/>
              <p:cNvSpPr txBox="1"/>
              <p:nvPr/>
            </p:nvSpPr>
            <p:spPr>
              <a:xfrm>
                <a:off x="5181138" y="6547578"/>
                <a:ext cx="2552074" cy="217238"/>
              </a:xfrm>
              <a:prstGeom prst="rect">
                <a:avLst/>
              </a:prstGeom>
            </p:spPr>
            <p:txBody>
              <a:bodyPr wrap="square" lIns="0" tIns="0" rIns="0" bIns="0" rtlCol="0">
                <a:spAutoFit/>
              </a:bodyPr>
              <a:lstStyle/>
              <a:p>
                <a:pPr marL="0" marR="0" lvl="0" indent="0" algn="ctr" defTabSz="913572" rtl="0" eaLnBrk="1" fontAlgn="base" latinLnBrk="0" hangingPunct="1">
                  <a:lnSpc>
                    <a:spcPct val="90000"/>
                  </a:lnSpc>
                  <a:spcBef>
                    <a:spcPct val="0"/>
                  </a:spcBef>
                  <a:spcAft>
                    <a:spcPct val="0"/>
                  </a:spcAft>
                  <a:buClrTx/>
                  <a:buSzPct val="80000"/>
                  <a:buFontTx/>
                  <a:buNone/>
                  <a:tabLst/>
                  <a:defRPr/>
                </a:pPr>
                <a:r>
                  <a:rPr kumimoji="0" lang="en-US" sz="1428" b="0" i="0" u="none" strike="noStrike" kern="0" cap="none" spc="0" normalizeH="0" baseline="0" noProof="0" dirty="0">
                    <a:ln>
                      <a:noFill/>
                    </a:ln>
                    <a:solidFill>
                      <a:srgbClr val="0078D7"/>
                    </a:solidFill>
                    <a:effectLst/>
                    <a:uLnTx/>
                    <a:uFillTx/>
                    <a:latin typeface="Segoe UI Light"/>
                    <a:ea typeface="ＭＳ Ｐゴシック" charset="0"/>
                    <a:cs typeface="Segoe UI Semibold" panose="020B0702040204020203" pitchFamily="34" charset="0"/>
                  </a:rPr>
                  <a:t>Microsoft Azure</a:t>
                </a:r>
              </a:p>
            </p:txBody>
          </p:sp>
          <p:pic>
            <p:nvPicPr>
              <p:cNvPr id="148" name="Picture 14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5082" y="5721377"/>
                <a:ext cx="724184" cy="718199"/>
              </a:xfrm>
              <a:prstGeom prst="rect">
                <a:avLst/>
              </a:prstGeom>
            </p:spPr>
          </p:pic>
        </p:grpSp>
      </p:grpSp>
      <p:cxnSp>
        <p:nvCxnSpPr>
          <p:cNvPr id="66" name="Straight Arrow Connector 65"/>
          <p:cNvCxnSpPr>
            <a:cxnSpLocks/>
          </p:cNvCxnSpPr>
          <p:nvPr/>
        </p:nvCxnSpPr>
        <p:spPr>
          <a:xfrm flipV="1">
            <a:off x="3941008" y="3885794"/>
            <a:ext cx="3088395" cy="1113476"/>
          </a:xfrm>
          <a:prstGeom prst="straightConnector1">
            <a:avLst/>
          </a:prstGeom>
          <a:ln w="28575" cap="rnd">
            <a:solidFill>
              <a:schemeClr val="accent3"/>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flipV="1">
            <a:off x="9328373" y="4003055"/>
            <a:ext cx="967312" cy="836171"/>
          </a:xfrm>
          <a:prstGeom prst="straightConnector1">
            <a:avLst/>
          </a:prstGeom>
          <a:ln w="28575" cap="rnd">
            <a:solidFill>
              <a:schemeClr val="accent3"/>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cxnSpLocks/>
            <a:stCxn id="80" idx="0"/>
          </p:cNvCxnSpPr>
          <p:nvPr/>
        </p:nvCxnSpPr>
        <p:spPr>
          <a:xfrm flipV="1">
            <a:off x="6565374" y="3990182"/>
            <a:ext cx="1696715" cy="1131824"/>
          </a:xfrm>
          <a:prstGeom prst="straightConnector1">
            <a:avLst/>
          </a:prstGeom>
          <a:ln w="28575" cap="rnd">
            <a:solidFill>
              <a:schemeClr val="accent3"/>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67" name="Picture 2" descr="http://i2.wp.com/stuffled.com/wp-content/uploads/2014/07/Workday-Logo-EPS-vector-image.png?resize=1020%2C68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44966" y="2929353"/>
            <a:ext cx="412339" cy="274891"/>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p:cNvGrpSpPr/>
          <p:nvPr/>
        </p:nvGrpSpPr>
        <p:grpSpPr>
          <a:xfrm>
            <a:off x="2625527" y="4999270"/>
            <a:ext cx="996997" cy="725521"/>
            <a:chOff x="3632307" y="1492388"/>
            <a:chExt cx="1674464" cy="1218516"/>
          </a:xfrm>
        </p:grpSpPr>
        <p:pic>
          <p:nvPicPr>
            <p:cNvPr id="74" name="Picture 7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32307" y="2336476"/>
              <a:ext cx="339375" cy="339374"/>
            </a:xfrm>
            <a:prstGeom prst="rect">
              <a:avLst/>
            </a:prstGeom>
          </p:spPr>
        </p:pic>
        <p:pic>
          <p:nvPicPr>
            <p:cNvPr id="75" name="Picture 7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55851" y="1872784"/>
              <a:ext cx="314405" cy="292220"/>
            </a:xfrm>
            <a:prstGeom prst="rect">
              <a:avLst/>
            </a:prstGeom>
          </p:spPr>
        </p:pic>
        <p:pic>
          <p:nvPicPr>
            <p:cNvPr id="76" name="Picture 7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21310" y="1492388"/>
              <a:ext cx="530933" cy="371838"/>
            </a:xfrm>
            <a:prstGeom prst="rect">
              <a:avLst/>
            </a:prstGeom>
          </p:spPr>
        </p:pic>
        <p:pic>
          <p:nvPicPr>
            <p:cNvPr id="77" name="Picture 7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22037" y="2210200"/>
              <a:ext cx="375655" cy="375655"/>
            </a:xfrm>
            <a:prstGeom prst="rect">
              <a:avLst/>
            </a:prstGeom>
          </p:spPr>
        </p:pic>
        <p:pic>
          <p:nvPicPr>
            <p:cNvPr id="78" name="Picture 7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972441" y="2345824"/>
              <a:ext cx="304581" cy="365080"/>
            </a:xfrm>
            <a:prstGeom prst="rect">
              <a:avLst/>
            </a:prstGeom>
          </p:spPr>
        </p:pic>
        <p:pic>
          <p:nvPicPr>
            <p:cNvPr id="79" name="Picture 7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879849" y="1774340"/>
              <a:ext cx="426922" cy="421340"/>
            </a:xfrm>
            <a:prstGeom prst="rect">
              <a:avLst/>
            </a:prstGeom>
          </p:spPr>
        </p:pic>
      </p:grpSp>
      <p:grpSp>
        <p:nvGrpSpPr>
          <p:cNvPr id="70" name="Group 69"/>
          <p:cNvGrpSpPr/>
          <p:nvPr/>
        </p:nvGrpSpPr>
        <p:grpSpPr>
          <a:xfrm>
            <a:off x="6220768" y="5122007"/>
            <a:ext cx="689212" cy="504068"/>
            <a:chOff x="833051" y="2220254"/>
            <a:chExt cx="1198410" cy="798940"/>
          </a:xfrm>
        </p:grpSpPr>
        <p:grpSp>
          <p:nvGrpSpPr>
            <p:cNvPr id="71" name="Group 70"/>
            <p:cNvGrpSpPr/>
            <p:nvPr/>
          </p:nvGrpSpPr>
          <p:grpSpPr>
            <a:xfrm>
              <a:off x="833051" y="2220254"/>
              <a:ext cx="1198410" cy="798940"/>
              <a:chOff x="759175" y="2162524"/>
              <a:chExt cx="1371600" cy="914400"/>
            </a:xfrm>
          </p:grpSpPr>
          <p:sp>
            <p:nvSpPr>
              <p:cNvPr id="73" name="Rectangle 72"/>
              <p:cNvSpPr/>
              <p:nvPr/>
            </p:nvSpPr>
            <p:spPr bwMode="auto">
              <a:xfrm>
                <a:off x="759175" y="2162524"/>
                <a:ext cx="1371600" cy="914400"/>
              </a:xfrm>
              <a:prstGeom prst="rect">
                <a:avLst/>
              </a:prstGeom>
              <a:solidFill>
                <a:schemeClr val="bg1"/>
              </a:solidFill>
              <a:ln w="12700">
                <a:solidFill>
                  <a:schemeClr val="bg2">
                    <a:lumMod val="9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80" name="Rectangle 79"/>
              <p:cNvSpPr/>
              <p:nvPr/>
            </p:nvSpPr>
            <p:spPr bwMode="auto">
              <a:xfrm>
                <a:off x="759175" y="2162524"/>
                <a:ext cx="1371600" cy="137160"/>
              </a:xfrm>
              <a:prstGeom prst="rect">
                <a:avLst/>
              </a:prstGeom>
              <a:solidFill>
                <a:schemeClr val="bg2">
                  <a:lumMod val="90000"/>
                </a:schemeClr>
              </a:solidFill>
              <a:ln w="127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
          <p:nvSpPr>
            <p:cNvPr id="72" name="Freeform 90"/>
            <p:cNvSpPr>
              <a:spLocks noChangeAspect="1" noEditPoints="1"/>
            </p:cNvSpPr>
            <p:nvPr/>
          </p:nvSpPr>
          <p:spPr bwMode="auto">
            <a:xfrm>
              <a:off x="1191750" y="2428425"/>
              <a:ext cx="481013" cy="481013"/>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5 w 128"/>
                <a:gd name="T11" fmla="*/ 40 h 128"/>
                <a:gd name="T12" fmla="*/ 90 w 128"/>
                <a:gd name="T13" fmla="*/ 40 h 128"/>
                <a:gd name="T14" fmla="*/ 79 w 128"/>
                <a:gd name="T15" fmla="*/ 11 h 128"/>
                <a:gd name="T16" fmla="*/ 115 w 128"/>
                <a:gd name="T17" fmla="*/ 40 h 128"/>
                <a:gd name="T18" fmla="*/ 120 w 128"/>
                <a:gd name="T19" fmla="*/ 64 h 128"/>
                <a:gd name="T20" fmla="*/ 118 w 128"/>
                <a:gd name="T21" fmla="*/ 80 h 128"/>
                <a:gd name="T22" fmla="*/ 91 w 128"/>
                <a:gd name="T23" fmla="*/ 80 h 128"/>
                <a:gd name="T24" fmla="*/ 91 w 128"/>
                <a:gd name="T25" fmla="*/ 64 h 128"/>
                <a:gd name="T26" fmla="*/ 91 w 128"/>
                <a:gd name="T27" fmla="*/ 48 h 128"/>
                <a:gd name="T28" fmla="*/ 118 w 128"/>
                <a:gd name="T29" fmla="*/ 48 h 128"/>
                <a:gd name="T30" fmla="*/ 120 w 128"/>
                <a:gd name="T31" fmla="*/ 64 h 128"/>
                <a:gd name="T32" fmla="*/ 64 w 128"/>
                <a:gd name="T33" fmla="*/ 120 h 128"/>
                <a:gd name="T34" fmla="*/ 47 w 128"/>
                <a:gd name="T35" fmla="*/ 88 h 128"/>
                <a:gd name="T36" fmla="*/ 81 w 128"/>
                <a:gd name="T37" fmla="*/ 88 h 128"/>
                <a:gd name="T38" fmla="*/ 64 w 128"/>
                <a:gd name="T39" fmla="*/ 120 h 128"/>
                <a:gd name="T40" fmla="*/ 46 w 128"/>
                <a:gd name="T41" fmla="*/ 80 h 128"/>
                <a:gd name="T42" fmla="*/ 45 w 128"/>
                <a:gd name="T43" fmla="*/ 64 h 128"/>
                <a:gd name="T44" fmla="*/ 46 w 128"/>
                <a:gd name="T45" fmla="*/ 48 h 128"/>
                <a:gd name="T46" fmla="*/ 83 w 128"/>
                <a:gd name="T47" fmla="*/ 48 h 128"/>
                <a:gd name="T48" fmla="*/ 83 w 128"/>
                <a:gd name="T49" fmla="*/ 64 h 128"/>
                <a:gd name="T50" fmla="*/ 83 w 128"/>
                <a:gd name="T51" fmla="*/ 80 h 128"/>
                <a:gd name="T52" fmla="*/ 46 w 128"/>
                <a:gd name="T53" fmla="*/ 80 h 128"/>
                <a:gd name="T54" fmla="*/ 8 w 128"/>
                <a:gd name="T55" fmla="*/ 64 h 128"/>
                <a:gd name="T56" fmla="*/ 11 w 128"/>
                <a:gd name="T57" fmla="*/ 48 h 128"/>
                <a:gd name="T58" fmla="*/ 38 w 128"/>
                <a:gd name="T59" fmla="*/ 48 h 128"/>
                <a:gd name="T60" fmla="*/ 37 w 128"/>
                <a:gd name="T61" fmla="*/ 64 h 128"/>
                <a:gd name="T62" fmla="*/ 38 w 128"/>
                <a:gd name="T63" fmla="*/ 80 h 128"/>
                <a:gd name="T64" fmla="*/ 11 w 128"/>
                <a:gd name="T65" fmla="*/ 80 h 128"/>
                <a:gd name="T66" fmla="*/ 8 w 128"/>
                <a:gd name="T67" fmla="*/ 64 h 128"/>
                <a:gd name="T68" fmla="*/ 64 w 128"/>
                <a:gd name="T69" fmla="*/ 8 h 128"/>
                <a:gd name="T70" fmla="*/ 81 w 128"/>
                <a:gd name="T71" fmla="*/ 40 h 128"/>
                <a:gd name="T72" fmla="*/ 47 w 128"/>
                <a:gd name="T73" fmla="*/ 40 h 128"/>
                <a:gd name="T74" fmla="*/ 64 w 128"/>
                <a:gd name="T75" fmla="*/ 8 h 128"/>
                <a:gd name="T76" fmla="*/ 49 w 128"/>
                <a:gd name="T77" fmla="*/ 11 h 128"/>
                <a:gd name="T78" fmla="*/ 39 w 128"/>
                <a:gd name="T79" fmla="*/ 40 h 128"/>
                <a:gd name="T80" fmla="*/ 14 w 128"/>
                <a:gd name="T81" fmla="*/ 40 h 128"/>
                <a:gd name="T82" fmla="*/ 49 w 128"/>
                <a:gd name="T83" fmla="*/ 11 h 128"/>
                <a:gd name="T84" fmla="*/ 14 w 128"/>
                <a:gd name="T85" fmla="*/ 88 h 128"/>
                <a:gd name="T86" fmla="*/ 39 w 128"/>
                <a:gd name="T87" fmla="*/ 88 h 128"/>
                <a:gd name="T88" fmla="*/ 49 w 128"/>
                <a:gd name="T89" fmla="*/ 118 h 128"/>
                <a:gd name="T90" fmla="*/ 14 w 128"/>
                <a:gd name="T91" fmla="*/ 88 h 128"/>
                <a:gd name="T92" fmla="*/ 79 w 128"/>
                <a:gd name="T93" fmla="*/ 118 h 128"/>
                <a:gd name="T94" fmla="*/ 90 w 128"/>
                <a:gd name="T95" fmla="*/ 88 h 128"/>
                <a:gd name="T96" fmla="*/ 115 w 128"/>
                <a:gd name="T97" fmla="*/ 88 h 128"/>
                <a:gd name="T98" fmla="*/ 79 w 128"/>
                <a:gd name="T9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128">
                  <a:moveTo>
                    <a:pt x="64" y="0"/>
                  </a:moveTo>
                  <a:cubicBezTo>
                    <a:pt x="29" y="0"/>
                    <a:pt x="0" y="29"/>
                    <a:pt x="0" y="64"/>
                  </a:cubicBezTo>
                  <a:cubicBezTo>
                    <a:pt x="0" y="100"/>
                    <a:pt x="29" y="128"/>
                    <a:pt x="64" y="128"/>
                  </a:cubicBezTo>
                  <a:cubicBezTo>
                    <a:pt x="100" y="128"/>
                    <a:pt x="128" y="100"/>
                    <a:pt x="128" y="64"/>
                  </a:cubicBezTo>
                  <a:cubicBezTo>
                    <a:pt x="128" y="29"/>
                    <a:pt x="100" y="0"/>
                    <a:pt x="64" y="0"/>
                  </a:cubicBezTo>
                  <a:moveTo>
                    <a:pt x="115" y="40"/>
                  </a:moveTo>
                  <a:cubicBezTo>
                    <a:pt x="90" y="40"/>
                    <a:pt x="90" y="40"/>
                    <a:pt x="90" y="40"/>
                  </a:cubicBezTo>
                  <a:cubicBezTo>
                    <a:pt x="88" y="29"/>
                    <a:pt x="84" y="18"/>
                    <a:pt x="79" y="11"/>
                  </a:cubicBezTo>
                  <a:cubicBezTo>
                    <a:pt x="95" y="15"/>
                    <a:pt x="108" y="26"/>
                    <a:pt x="115" y="40"/>
                  </a:cubicBezTo>
                  <a:moveTo>
                    <a:pt x="120" y="64"/>
                  </a:moveTo>
                  <a:cubicBezTo>
                    <a:pt x="120" y="70"/>
                    <a:pt x="120" y="75"/>
                    <a:pt x="118" y="80"/>
                  </a:cubicBezTo>
                  <a:cubicBezTo>
                    <a:pt x="91" y="80"/>
                    <a:pt x="91" y="80"/>
                    <a:pt x="91" y="80"/>
                  </a:cubicBezTo>
                  <a:cubicBezTo>
                    <a:pt x="91" y="75"/>
                    <a:pt x="91" y="70"/>
                    <a:pt x="91" y="64"/>
                  </a:cubicBezTo>
                  <a:cubicBezTo>
                    <a:pt x="91" y="59"/>
                    <a:pt x="91" y="54"/>
                    <a:pt x="91" y="48"/>
                  </a:cubicBezTo>
                  <a:cubicBezTo>
                    <a:pt x="118" y="48"/>
                    <a:pt x="118" y="48"/>
                    <a:pt x="118" y="48"/>
                  </a:cubicBezTo>
                  <a:cubicBezTo>
                    <a:pt x="120" y="53"/>
                    <a:pt x="120" y="59"/>
                    <a:pt x="120" y="64"/>
                  </a:cubicBezTo>
                  <a:moveTo>
                    <a:pt x="64" y="120"/>
                  </a:moveTo>
                  <a:cubicBezTo>
                    <a:pt x="58" y="120"/>
                    <a:pt x="51" y="108"/>
                    <a:pt x="47" y="88"/>
                  </a:cubicBezTo>
                  <a:cubicBezTo>
                    <a:pt x="81" y="88"/>
                    <a:pt x="81" y="88"/>
                    <a:pt x="81" y="88"/>
                  </a:cubicBezTo>
                  <a:cubicBezTo>
                    <a:pt x="78" y="108"/>
                    <a:pt x="71" y="120"/>
                    <a:pt x="64" y="120"/>
                  </a:cubicBezTo>
                  <a:moveTo>
                    <a:pt x="46" y="80"/>
                  </a:moveTo>
                  <a:cubicBezTo>
                    <a:pt x="46" y="75"/>
                    <a:pt x="45" y="70"/>
                    <a:pt x="45" y="64"/>
                  </a:cubicBezTo>
                  <a:cubicBezTo>
                    <a:pt x="45" y="59"/>
                    <a:pt x="46" y="53"/>
                    <a:pt x="46" y="48"/>
                  </a:cubicBezTo>
                  <a:cubicBezTo>
                    <a:pt x="83" y="48"/>
                    <a:pt x="83" y="48"/>
                    <a:pt x="83" y="48"/>
                  </a:cubicBezTo>
                  <a:cubicBezTo>
                    <a:pt x="83" y="53"/>
                    <a:pt x="83" y="59"/>
                    <a:pt x="83" y="64"/>
                  </a:cubicBezTo>
                  <a:cubicBezTo>
                    <a:pt x="83" y="70"/>
                    <a:pt x="83" y="75"/>
                    <a:pt x="83" y="80"/>
                  </a:cubicBezTo>
                  <a:lnTo>
                    <a:pt x="46" y="80"/>
                  </a:lnTo>
                  <a:close/>
                  <a:moveTo>
                    <a:pt x="8" y="64"/>
                  </a:moveTo>
                  <a:cubicBezTo>
                    <a:pt x="8" y="59"/>
                    <a:pt x="9" y="53"/>
                    <a:pt x="11" y="48"/>
                  </a:cubicBezTo>
                  <a:cubicBezTo>
                    <a:pt x="38" y="48"/>
                    <a:pt x="38" y="48"/>
                    <a:pt x="38" y="48"/>
                  </a:cubicBezTo>
                  <a:cubicBezTo>
                    <a:pt x="38" y="54"/>
                    <a:pt x="37" y="59"/>
                    <a:pt x="37" y="64"/>
                  </a:cubicBezTo>
                  <a:cubicBezTo>
                    <a:pt x="37" y="70"/>
                    <a:pt x="38" y="75"/>
                    <a:pt x="38" y="80"/>
                  </a:cubicBezTo>
                  <a:cubicBezTo>
                    <a:pt x="11" y="80"/>
                    <a:pt x="11" y="80"/>
                    <a:pt x="11" y="80"/>
                  </a:cubicBezTo>
                  <a:cubicBezTo>
                    <a:pt x="9" y="75"/>
                    <a:pt x="8" y="70"/>
                    <a:pt x="8" y="64"/>
                  </a:cubicBezTo>
                  <a:moveTo>
                    <a:pt x="64" y="8"/>
                  </a:moveTo>
                  <a:cubicBezTo>
                    <a:pt x="71" y="8"/>
                    <a:pt x="78" y="21"/>
                    <a:pt x="81" y="40"/>
                  </a:cubicBezTo>
                  <a:cubicBezTo>
                    <a:pt x="47" y="40"/>
                    <a:pt x="47" y="40"/>
                    <a:pt x="47" y="40"/>
                  </a:cubicBezTo>
                  <a:cubicBezTo>
                    <a:pt x="51" y="21"/>
                    <a:pt x="58" y="8"/>
                    <a:pt x="64" y="8"/>
                  </a:cubicBezTo>
                  <a:moveTo>
                    <a:pt x="49" y="11"/>
                  </a:moveTo>
                  <a:cubicBezTo>
                    <a:pt x="45" y="18"/>
                    <a:pt x="41" y="29"/>
                    <a:pt x="39" y="40"/>
                  </a:cubicBezTo>
                  <a:cubicBezTo>
                    <a:pt x="14" y="40"/>
                    <a:pt x="14" y="40"/>
                    <a:pt x="14" y="40"/>
                  </a:cubicBezTo>
                  <a:cubicBezTo>
                    <a:pt x="21" y="26"/>
                    <a:pt x="34" y="15"/>
                    <a:pt x="49" y="11"/>
                  </a:cubicBezTo>
                  <a:moveTo>
                    <a:pt x="14" y="88"/>
                  </a:moveTo>
                  <a:cubicBezTo>
                    <a:pt x="39" y="88"/>
                    <a:pt x="39" y="88"/>
                    <a:pt x="39" y="88"/>
                  </a:cubicBezTo>
                  <a:cubicBezTo>
                    <a:pt x="41" y="100"/>
                    <a:pt x="45" y="111"/>
                    <a:pt x="49" y="118"/>
                  </a:cubicBezTo>
                  <a:cubicBezTo>
                    <a:pt x="34" y="114"/>
                    <a:pt x="21" y="103"/>
                    <a:pt x="14" y="88"/>
                  </a:cubicBezTo>
                  <a:moveTo>
                    <a:pt x="79" y="118"/>
                  </a:moveTo>
                  <a:cubicBezTo>
                    <a:pt x="84" y="111"/>
                    <a:pt x="88" y="100"/>
                    <a:pt x="90" y="88"/>
                  </a:cubicBezTo>
                  <a:cubicBezTo>
                    <a:pt x="115" y="88"/>
                    <a:pt x="115" y="88"/>
                    <a:pt x="115" y="88"/>
                  </a:cubicBezTo>
                  <a:cubicBezTo>
                    <a:pt x="108" y="103"/>
                    <a:pt x="95" y="114"/>
                    <a:pt x="79" y="118"/>
                  </a:cubicBezTo>
                </a:path>
              </a:pathLst>
            </a:custGeom>
            <a:solidFill>
              <a:schemeClr val="accent1"/>
            </a:solidFill>
            <a:ln>
              <a:noFill/>
            </a:ln>
          </p:spPr>
          <p:txBody>
            <a:bodyPr vert="horz" wrap="square" lIns="93247" tIns="46623" rIns="93247" bIns="46623" numCol="1" anchor="t" anchorCtr="0" compatLnSpc="1">
              <a:prstTxWarp prst="textNoShape">
                <a:avLst/>
              </a:prstTxWarp>
            </a:bodyPr>
            <a:lstStyle/>
            <a:p>
              <a:pPr marL="0" marR="0" lvl="0" indent="0" algn="l" defTabSz="932418"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sp>
        <p:nvSpPr>
          <p:cNvPr id="50" name="Title 5">
            <a:extLst>
              <a:ext uri="{FF2B5EF4-FFF2-40B4-BE49-F238E27FC236}">
                <a16:creationId xmlns:a16="http://schemas.microsoft.com/office/drawing/2014/main" id="{3D22326C-9AF5-4A27-B5B4-2D9389770062}"/>
              </a:ext>
            </a:extLst>
          </p:cNvPr>
          <p:cNvSpPr txBox="1">
            <a:spLocks/>
          </p:cNvSpPr>
          <p:nvPr/>
        </p:nvSpPr>
        <p:spPr>
          <a:xfrm>
            <a:off x="274639" y="750887"/>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Single sign-on to any app</a:t>
            </a:r>
            <a:br>
              <a:rPr lang="en-US" dirty="0"/>
            </a:br>
            <a:endParaRPr lang="en-US" dirty="0"/>
          </a:p>
        </p:txBody>
      </p:sp>
      <p:sp>
        <p:nvSpPr>
          <p:cNvPr id="51" name="Text Placeholder 7">
            <a:extLst>
              <a:ext uri="{FF2B5EF4-FFF2-40B4-BE49-F238E27FC236}">
                <a16:creationId xmlns:a16="http://schemas.microsoft.com/office/drawing/2014/main" id="{7A671BC1-3B65-4FF0-A126-CECAFDED79C4}"/>
              </a:ext>
            </a:extLst>
          </p:cNvPr>
          <p:cNvSpPr txBox="1">
            <a:spLocks/>
          </p:cNvSpPr>
          <p:nvPr/>
        </p:nvSpPr>
        <p:spPr>
          <a:xfrm>
            <a:off x="274640" y="488796"/>
            <a:ext cx="12068746" cy="461665"/>
          </a:xfrm>
          <a:prstGeom prst="rect">
            <a:avLst/>
          </a:prstGeom>
        </p:spPr>
        <p:txBody>
          <a:bodyPr vert="horz" wrap="square" lIns="146304" tIns="91440" rIns="146304" bIns="91440" rtlCol="0">
            <a:sp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000" dirty="0">
                <a:latin typeface="Segoe UI" panose="020B0502040204020203" pitchFamily="34" charset="0"/>
                <a:cs typeface="Segoe UI" panose="020B0502040204020203" pitchFamily="34" charset="0"/>
              </a:rPr>
              <a:t>1000s of apps, 1 identity</a:t>
            </a:r>
          </a:p>
        </p:txBody>
      </p:sp>
    </p:spTree>
    <p:custDataLst>
      <p:tags r:id="rId1"/>
    </p:custDataLst>
    <p:extLst>
      <p:ext uri="{BB962C8B-B14F-4D97-AF65-F5344CB8AC3E}">
        <p14:creationId xmlns:p14="http://schemas.microsoft.com/office/powerpoint/2010/main" val="3200160260"/>
      </p:ext>
    </p:extLst>
  </p:cSld>
  <p:clrMapOvr>
    <a:masterClrMapping/>
  </p:clrMapOvr>
  <mc:AlternateContent xmlns:mc="http://schemas.openxmlformats.org/markup-compatibility/2006" xmlns:p14="http://schemas.microsoft.com/office/powerpoint/2010/main">
    <mc:Choice Requires="p14">
      <p:transition spd="med" p14:dur="700" advTm="62275">
        <p:fade/>
      </p:transition>
    </mc:Choice>
    <mc:Fallback xmlns:a14="http://schemas.microsoft.com/office/drawing/2010/main" xmlns="">
      <p:transition spd="med" advTm="6227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0"/>
                                        </p:tgtEl>
                                        <p:attrNameLst>
                                          <p:attrName>style.visibility</p:attrName>
                                        </p:attrNameLst>
                                      </p:cBhvr>
                                      <p:to>
                                        <p:strVal val="visible"/>
                                      </p:to>
                                    </p:set>
                                    <p:animEffect transition="in" filter="fade">
                                      <p:cBhvr>
                                        <p:cTn id="10" dur="500"/>
                                        <p:tgtEl>
                                          <p:spTgt spid="1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fade">
                                      <p:cBhvr>
                                        <p:cTn id="13" dur="500"/>
                                        <p:tgtEl>
                                          <p:spTgt spid="1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fade">
                                      <p:cBhvr>
                                        <p:cTn id="16" dur="500"/>
                                        <p:tgtEl>
                                          <p:spTgt spid="123"/>
                                        </p:tgtEl>
                                      </p:cBhvr>
                                    </p:animEffect>
                                  </p:childTnLst>
                                </p:cTn>
                              </p:par>
                              <p:par>
                                <p:cTn id="17" presetID="10" presetClass="entr" presetSubtype="0"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fade">
                                      <p:cBhvr>
                                        <p:cTn id="19" dur="500"/>
                                        <p:tgtEl>
                                          <p:spTgt spid="125"/>
                                        </p:tgtEl>
                                      </p:cBhvr>
                                    </p:animEffect>
                                  </p:childTnLst>
                                </p:cTn>
                              </p:par>
                              <p:par>
                                <p:cTn id="20" presetID="10" presetClass="entr" presetSubtype="0" fill="hold" nodeType="with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500"/>
                                        <p:tgtEl>
                                          <p:spTgt spid="1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fade">
                                      <p:cBhvr>
                                        <p:cTn id="25" dur="500"/>
                                        <p:tgtEl>
                                          <p:spTgt spid="1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3"/>
                                        </p:tgtEl>
                                        <p:attrNameLst>
                                          <p:attrName>style.visibility</p:attrName>
                                        </p:attrNameLst>
                                      </p:cBhvr>
                                      <p:to>
                                        <p:strVal val="visible"/>
                                      </p:to>
                                    </p:set>
                                    <p:animEffect transition="in" filter="fade">
                                      <p:cBhvr>
                                        <p:cTn id="28" dur="500"/>
                                        <p:tgtEl>
                                          <p:spTgt spid="133"/>
                                        </p:tgtEl>
                                      </p:cBhvr>
                                    </p:animEffect>
                                  </p:childTnLst>
                                </p:cTn>
                              </p:par>
                              <p:par>
                                <p:cTn id="29" presetID="10"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500"/>
                                        <p:tgtEl>
                                          <p:spTgt spid="10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par>
                                <p:cTn id="43" presetID="10" presetClass="entr" presetSubtype="0"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4"/>
                                        </p:tgtEl>
                                        <p:attrNameLst>
                                          <p:attrName>style.visibility</p:attrName>
                                        </p:attrNameLst>
                                      </p:cBhvr>
                                      <p:to>
                                        <p:strVal val="visible"/>
                                      </p:to>
                                    </p:set>
                                    <p:animEffect transition="in" filter="fade">
                                      <p:cBhvr>
                                        <p:cTn id="50" dur="500"/>
                                        <p:tgtEl>
                                          <p:spTgt spid="114"/>
                                        </p:tgtEl>
                                      </p:cBhvr>
                                    </p:animEffect>
                                  </p:childTnLst>
                                </p:cTn>
                              </p:par>
                              <p:par>
                                <p:cTn id="51" presetID="10" presetClass="entr" presetSubtype="0" fill="hold" nodeType="with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500"/>
                                        <p:tgtEl>
                                          <p:spTgt spid="70"/>
                                        </p:tgtEl>
                                      </p:cBhvr>
                                    </p:animEffect>
                                  </p:childTnLst>
                                </p:cTn>
                              </p:par>
                              <p:par>
                                <p:cTn id="54" presetID="10" presetClass="entr" presetSubtype="0" fill="hold"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72"/>
                                        </p:tgtEl>
                                        <p:attrNameLst>
                                          <p:attrName>style.visibility</p:attrName>
                                        </p:attrNameLst>
                                      </p:cBhvr>
                                      <p:to>
                                        <p:strVal val="visible"/>
                                      </p:to>
                                    </p:set>
                                    <p:animEffect transition="in" filter="fade">
                                      <p:cBhvr>
                                        <p:cTn id="61" dur="500"/>
                                        <p:tgtEl>
                                          <p:spTgt spid="172"/>
                                        </p:tgtEl>
                                      </p:cBhvr>
                                    </p:animEffect>
                                  </p:childTnLst>
                                </p:cTn>
                              </p:par>
                              <p:par>
                                <p:cTn id="62" presetID="10" presetClass="entr" presetSubtype="0" fill="hold"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fade">
                                      <p:cBhvr>
                                        <p:cTn id="64" dur="500"/>
                                        <p:tgtEl>
                                          <p:spTgt spid="6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1"/>
                                        </p:tgtEl>
                                        <p:attrNameLst>
                                          <p:attrName>style.visibility</p:attrName>
                                        </p:attrNameLst>
                                      </p:cBhvr>
                                      <p:to>
                                        <p:strVal val="visible"/>
                                      </p:to>
                                    </p:set>
                                    <p:animEffect transition="in" filter="fade">
                                      <p:cBhvr>
                                        <p:cTn id="67" dur="500"/>
                                        <p:tgtEl>
                                          <p:spTgt spid="18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8"/>
                                        </p:tgtEl>
                                        <p:attrNameLst>
                                          <p:attrName>style.visibility</p:attrName>
                                        </p:attrNameLst>
                                      </p:cBhvr>
                                      <p:to>
                                        <p:strVal val="visible"/>
                                      </p:to>
                                    </p:set>
                                    <p:animEffect transition="in" filter="fade">
                                      <p:cBhvr>
                                        <p:cTn id="70"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4" grpId="0"/>
      <p:bldP spid="181" grpId="0"/>
      <p:bldP spid="100" grpId="0" animBg="1"/>
      <p:bldP spid="110" grpId="0"/>
      <p:bldP spid="121" grpId="0"/>
      <p:bldP spid="123" grpId="0" animBg="1"/>
      <p:bldP spid="132" grpId="0" animBg="1"/>
      <p:bldP spid="1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4178D248-4C8C-45A6-AA1E-1BB734D628F6}"/>
              </a:ext>
            </a:extLst>
          </p:cNvPr>
          <p:cNvSpPr/>
          <p:nvPr/>
        </p:nvSpPr>
        <p:spPr bwMode="auto">
          <a:xfrm>
            <a:off x="0" y="2125663"/>
            <a:ext cx="12436475" cy="48688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4766717" y="5712004"/>
            <a:ext cx="1927691" cy="635486"/>
          </a:xfrm>
          <a:prstGeom prst="rect">
            <a:avLst/>
          </a:prstGeom>
          <a:noFill/>
        </p:spPr>
        <p:txBody>
          <a:bodyPr wrap="square" lIns="182854" tIns="146283" rIns="182854" bIns="146283" rtlCol="0">
            <a:spAutoFit/>
          </a:bodyPr>
          <a:lstStyle/>
          <a:p>
            <a:pPr marL="0" marR="0" lvl="0" indent="0" algn="ctr" defTabSz="932563" rtl="0" eaLnBrk="1" fontAlgn="auto" latinLnBrk="0" hangingPunct="1">
              <a:lnSpc>
                <a:spcPts val="1000"/>
              </a:lnSpc>
              <a:spcBef>
                <a:spcPts val="0"/>
              </a:spcBef>
              <a:spcAft>
                <a:spcPts val="600"/>
              </a:spcAft>
              <a:buClrTx/>
              <a:buSzTx/>
              <a:buFontTx/>
              <a:buNone/>
              <a:tabLst/>
              <a:defRPr/>
            </a:pPr>
            <a:r>
              <a:rPr kumimoji="0" lang="en-US" sz="1399" b="0" i="0" u="none" strike="noStrike" kern="0" cap="none" spc="0" normalizeH="0" baseline="0" noProof="0" dirty="0">
                <a:ln>
                  <a:noFill/>
                </a:ln>
                <a:solidFill>
                  <a:srgbClr val="FFFFFF"/>
                </a:solidFill>
                <a:effectLst/>
                <a:uLnTx/>
                <a:uFillTx/>
                <a:latin typeface="Segoe UI"/>
                <a:ea typeface="+mn-ea"/>
                <a:cs typeface="+mn-cs"/>
              </a:rPr>
              <a:t>Azure</a:t>
            </a:r>
          </a:p>
          <a:p>
            <a:pPr marL="0" marR="0" lvl="0" indent="0" algn="ctr" defTabSz="932563" rtl="0" eaLnBrk="1" fontAlgn="auto" latinLnBrk="0" hangingPunct="1">
              <a:lnSpc>
                <a:spcPts val="1000"/>
              </a:lnSpc>
              <a:spcBef>
                <a:spcPts val="0"/>
              </a:spcBef>
              <a:spcAft>
                <a:spcPts val="600"/>
              </a:spcAft>
              <a:buClrTx/>
              <a:buSzTx/>
              <a:buFontTx/>
              <a:buNone/>
              <a:tabLst/>
              <a:defRPr/>
            </a:pPr>
            <a:r>
              <a:rPr kumimoji="0" lang="en-US" sz="1399" b="0" i="0" u="none" strike="noStrike" kern="0" cap="none" spc="0" normalizeH="0" baseline="0" noProof="0" dirty="0">
                <a:ln>
                  <a:noFill/>
                </a:ln>
                <a:solidFill>
                  <a:srgbClr val="FFFFFF"/>
                </a:solidFill>
                <a:effectLst/>
                <a:uLnTx/>
                <a:uFillTx/>
                <a:latin typeface="Segoe UI"/>
                <a:ea typeface="+mn-ea"/>
                <a:cs typeface="+mn-cs"/>
              </a:rPr>
              <a:t>Active Directory</a:t>
            </a:r>
          </a:p>
        </p:txBody>
      </p:sp>
      <p:cxnSp>
        <p:nvCxnSpPr>
          <p:cNvPr id="62" name="Straight Arrow Connector 61"/>
          <p:cNvCxnSpPr/>
          <p:nvPr/>
        </p:nvCxnSpPr>
        <p:spPr>
          <a:xfrm>
            <a:off x="5751935" y="5397293"/>
            <a:ext cx="1078285" cy="0"/>
          </a:xfrm>
          <a:prstGeom prst="straightConnector1">
            <a:avLst/>
          </a:prstGeom>
          <a:ln w="28575">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441067" y="5658546"/>
            <a:ext cx="1419234" cy="0"/>
          </a:xfrm>
          <a:prstGeom prst="straightConnector1">
            <a:avLst/>
          </a:prstGeom>
          <a:ln w="28575">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228558" y="2556148"/>
            <a:ext cx="3855783" cy="798623"/>
          </a:xfrm>
          <a:prstGeom prst="rect">
            <a:avLst/>
          </a:prstGeom>
        </p:spPr>
        <p:txBody>
          <a:bodyPr wrap="square">
            <a:spAutoFit/>
          </a:bodyPr>
          <a:lstStyle/>
          <a:p>
            <a:pPr marL="0" marR="0" lvl="0" indent="0" algn="l" defTabSz="932563" rtl="0" eaLnBrk="1" fontAlgn="auto" latinLnBrk="0" hangingPunct="1">
              <a:lnSpc>
                <a:spcPct val="100000"/>
              </a:lnSpc>
              <a:spcBef>
                <a:spcPts val="1800"/>
              </a:spcBef>
              <a:spcAft>
                <a:spcPts val="0"/>
              </a:spcAft>
              <a:buClrTx/>
              <a:buSzTx/>
              <a:buFontTx/>
              <a:buNone/>
              <a:tabLst/>
              <a:defRPr/>
            </a:pPr>
            <a:r>
              <a:rPr kumimoji="0" lang="en-US" sz="2244" b="0" i="0" u="none" strike="noStrike" kern="0" cap="none" spc="0" normalizeH="0" baseline="0" noProof="0" dirty="0">
                <a:ln>
                  <a:noFill/>
                </a:ln>
                <a:solidFill>
                  <a:srgbClr val="FFFFFF"/>
                </a:solidFill>
                <a:effectLst/>
                <a:uLnTx/>
                <a:uFillTx/>
                <a:latin typeface="Segoe UI Light"/>
                <a:ea typeface="+mn-ea"/>
                <a:cs typeface="+mn-cs"/>
              </a:rPr>
              <a:t>Lift-and-shift on-premises apps to Azure IaaS</a:t>
            </a:r>
          </a:p>
        </p:txBody>
      </p:sp>
      <p:sp>
        <p:nvSpPr>
          <p:cNvPr id="66" name="TextBox 65"/>
          <p:cNvSpPr txBox="1"/>
          <p:nvPr/>
        </p:nvSpPr>
        <p:spPr>
          <a:xfrm>
            <a:off x="9563043" y="5923857"/>
            <a:ext cx="1521298" cy="489295"/>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399" b="0" i="0" u="none" strike="noStrike" kern="0" cap="none" spc="0" normalizeH="0" baseline="0" noProof="0" dirty="0">
                <a:ln>
                  <a:noFill/>
                </a:ln>
                <a:solidFill>
                  <a:srgbClr val="FFFFFF"/>
                </a:solidFill>
                <a:effectLst/>
                <a:uLnTx/>
                <a:uFillTx/>
                <a:latin typeface="Segoe UI"/>
                <a:ea typeface="+mn-ea"/>
                <a:cs typeface="+mn-cs"/>
              </a:rPr>
              <a:t>On-premises</a:t>
            </a:r>
          </a:p>
        </p:txBody>
      </p:sp>
      <p:sp>
        <p:nvSpPr>
          <p:cNvPr id="67" name="TextBox 66"/>
          <p:cNvSpPr txBox="1"/>
          <p:nvPr/>
        </p:nvSpPr>
        <p:spPr>
          <a:xfrm>
            <a:off x="6924112" y="4161690"/>
            <a:ext cx="2680991" cy="936310"/>
          </a:xfrm>
          <a:prstGeom prst="rect">
            <a:avLst/>
          </a:prstGeom>
          <a:noFill/>
        </p:spPr>
        <p:txBody>
          <a:bodyPr wrap="square" lIns="182854" tIns="146283" rIns="182854" bIns="146283" rtlCol="0">
            <a:spAutoFit/>
          </a:bodyPr>
          <a:lstStyle/>
          <a:p>
            <a:pPr marL="0" marR="0" lvl="0" indent="0" algn="ctr" defTabSz="931684" rtl="0" eaLnBrk="1" fontAlgn="base" latinLnBrk="0" hangingPunct="1">
              <a:lnSpc>
                <a:spcPts val="4855"/>
              </a:lnSpc>
              <a:spcBef>
                <a:spcPct val="20000"/>
              </a:spcBef>
              <a:spcAft>
                <a:spcPct val="0"/>
              </a:spcAft>
              <a:buClrTx/>
              <a:buSzPct val="90000"/>
              <a:buFontTx/>
              <a:buNone/>
              <a:tabLst/>
              <a:defRPr/>
            </a:pPr>
            <a:r>
              <a:rPr kumimoji="0" lang="en-US" sz="1632" b="1" i="0" u="none" strike="noStrike" kern="0" cap="none" spc="0" normalizeH="0" baseline="0" noProof="0" dirty="0">
                <a:ln>
                  <a:noFill/>
                </a:ln>
                <a:solidFill>
                  <a:srgbClr val="FFFFFF"/>
                </a:solidFill>
                <a:effectLst/>
                <a:uLnTx/>
                <a:uFillTx/>
                <a:latin typeface="Segoe UI"/>
                <a:ea typeface="Segoe UI" charset="0"/>
                <a:cs typeface="Segoe UI" charset="0"/>
              </a:rPr>
              <a:t>Azure AD Connect</a:t>
            </a:r>
          </a:p>
        </p:txBody>
      </p:sp>
      <p:cxnSp>
        <p:nvCxnSpPr>
          <p:cNvPr id="68" name="Straight Arrow Connector 67"/>
          <p:cNvCxnSpPr/>
          <p:nvPr/>
        </p:nvCxnSpPr>
        <p:spPr>
          <a:xfrm>
            <a:off x="7744241" y="5247482"/>
            <a:ext cx="1040731" cy="0"/>
          </a:xfrm>
          <a:prstGeom prst="straightConnector1">
            <a:avLst/>
          </a:prstGeom>
          <a:ln w="57150">
            <a:solidFill>
              <a:schemeClr val="accent3"/>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9385745" y="4732478"/>
            <a:ext cx="1698596" cy="1037856"/>
            <a:chOff x="9870172" y="2679804"/>
            <a:chExt cx="1665441" cy="1017598"/>
          </a:xfrm>
        </p:grpSpPr>
        <p:pic>
          <p:nvPicPr>
            <p:cNvPr id="70" name="Picture 6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6412" y="2679804"/>
              <a:ext cx="617355" cy="408500"/>
            </a:xfrm>
            <a:prstGeom prst="rect">
              <a:avLst/>
            </a:prstGeom>
            <a:noFill/>
          </p:spPr>
        </p:pic>
        <p:sp>
          <p:nvSpPr>
            <p:cNvPr id="71" name="TextBox 70"/>
            <p:cNvSpPr txBox="1"/>
            <p:nvPr/>
          </p:nvSpPr>
          <p:spPr>
            <a:xfrm>
              <a:off x="9870172" y="3012252"/>
              <a:ext cx="1665441" cy="685150"/>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Windows Server Active Directory</a:t>
              </a:r>
            </a:p>
          </p:txBody>
        </p:sp>
      </p:grpSp>
      <p:sp>
        <p:nvSpPr>
          <p:cNvPr id="72" name="Rectangle 71"/>
          <p:cNvSpPr/>
          <p:nvPr/>
        </p:nvSpPr>
        <p:spPr bwMode="auto">
          <a:xfrm>
            <a:off x="9473893" y="4615707"/>
            <a:ext cx="2004900" cy="1263552"/>
          </a:xfrm>
          <a:prstGeom prst="rect">
            <a:avLst/>
          </a:prstGeom>
          <a:noFill/>
          <a:ln w="19050" cap="rnd" cmpd="sng">
            <a:solidFill>
              <a:schemeClr val="accent3"/>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73" name="Group 72"/>
          <p:cNvGrpSpPr/>
          <p:nvPr/>
        </p:nvGrpSpPr>
        <p:grpSpPr>
          <a:xfrm>
            <a:off x="10967620" y="5457352"/>
            <a:ext cx="565319" cy="780401"/>
            <a:chOff x="9483586" y="2725460"/>
            <a:chExt cx="715530" cy="987759"/>
          </a:xfrm>
        </p:grpSpPr>
        <p:sp>
          <p:nvSpPr>
            <p:cNvPr id="74" name="Freeform 47"/>
            <p:cNvSpPr>
              <a:spLocks noEditPoints="1"/>
            </p:cNvSpPr>
            <p:nvPr/>
          </p:nvSpPr>
          <p:spPr bwMode="auto">
            <a:xfrm>
              <a:off x="9483586" y="2725460"/>
              <a:ext cx="715530" cy="957647"/>
            </a:xfrm>
            <a:custGeom>
              <a:avLst/>
              <a:gdLst>
                <a:gd name="T0" fmla="*/ 4610 w 4610"/>
                <a:gd name="T1" fmla="*/ 707 h 6170"/>
                <a:gd name="T2" fmla="*/ 4080 w 4610"/>
                <a:gd name="T3" fmla="*/ 707 h 6170"/>
                <a:gd name="T4" fmla="*/ 4080 w 4610"/>
                <a:gd name="T5" fmla="*/ 293 h 6170"/>
                <a:gd name="T6" fmla="*/ 2565 w 4610"/>
                <a:gd name="T7" fmla="*/ 293 h 6170"/>
                <a:gd name="T8" fmla="*/ 2565 w 4610"/>
                <a:gd name="T9" fmla="*/ 0 h 6170"/>
                <a:gd name="T10" fmla="*/ 1110 w 4610"/>
                <a:gd name="T11" fmla="*/ 0 h 6170"/>
                <a:gd name="T12" fmla="*/ 1110 w 4610"/>
                <a:gd name="T13" fmla="*/ 293 h 6170"/>
                <a:gd name="T14" fmla="*/ 530 w 4610"/>
                <a:gd name="T15" fmla="*/ 293 h 6170"/>
                <a:gd name="T16" fmla="*/ 530 w 4610"/>
                <a:gd name="T17" fmla="*/ 707 h 6170"/>
                <a:gd name="T18" fmla="*/ 0 w 4610"/>
                <a:gd name="T19" fmla="*/ 707 h 6170"/>
                <a:gd name="T20" fmla="*/ 0 w 4610"/>
                <a:gd name="T21" fmla="*/ 6170 h 6170"/>
                <a:gd name="T22" fmla="*/ 1673 w 4610"/>
                <a:gd name="T23" fmla="*/ 6170 h 6170"/>
                <a:gd name="T24" fmla="*/ 1673 w 4610"/>
                <a:gd name="T25" fmla="*/ 5351 h 6170"/>
                <a:gd name="T26" fmla="*/ 2151 w 4610"/>
                <a:gd name="T27" fmla="*/ 5351 h 6170"/>
                <a:gd name="T28" fmla="*/ 2151 w 4610"/>
                <a:gd name="T29" fmla="*/ 6170 h 6170"/>
                <a:gd name="T30" fmla="*/ 2459 w 4610"/>
                <a:gd name="T31" fmla="*/ 6170 h 6170"/>
                <a:gd name="T32" fmla="*/ 2459 w 4610"/>
                <a:gd name="T33" fmla="*/ 5351 h 6170"/>
                <a:gd name="T34" fmla="*/ 2937 w 4610"/>
                <a:gd name="T35" fmla="*/ 5351 h 6170"/>
                <a:gd name="T36" fmla="*/ 2937 w 4610"/>
                <a:gd name="T37" fmla="*/ 6170 h 6170"/>
                <a:gd name="T38" fmla="*/ 4610 w 4610"/>
                <a:gd name="T39" fmla="*/ 6170 h 6170"/>
                <a:gd name="T40" fmla="*/ 4610 w 4610"/>
                <a:gd name="T41" fmla="*/ 707 h 6170"/>
                <a:gd name="T42" fmla="*/ 2094 w 4610"/>
                <a:gd name="T43" fmla="*/ 4370 h 6170"/>
                <a:gd name="T44" fmla="*/ 582 w 4610"/>
                <a:gd name="T45" fmla="*/ 4370 h 6170"/>
                <a:gd name="T46" fmla="*/ 582 w 4610"/>
                <a:gd name="T47" fmla="*/ 3973 h 6170"/>
                <a:gd name="T48" fmla="*/ 2094 w 4610"/>
                <a:gd name="T49" fmla="*/ 3973 h 6170"/>
                <a:gd name="T50" fmla="*/ 2094 w 4610"/>
                <a:gd name="T51" fmla="*/ 4370 h 6170"/>
                <a:gd name="T52" fmla="*/ 2094 w 4610"/>
                <a:gd name="T53" fmla="*/ 3355 h 6170"/>
                <a:gd name="T54" fmla="*/ 582 w 4610"/>
                <a:gd name="T55" fmla="*/ 3355 h 6170"/>
                <a:gd name="T56" fmla="*/ 582 w 4610"/>
                <a:gd name="T57" fmla="*/ 2956 h 6170"/>
                <a:gd name="T58" fmla="*/ 2094 w 4610"/>
                <a:gd name="T59" fmla="*/ 2956 h 6170"/>
                <a:gd name="T60" fmla="*/ 2094 w 4610"/>
                <a:gd name="T61" fmla="*/ 3355 h 6170"/>
                <a:gd name="T62" fmla="*/ 2094 w 4610"/>
                <a:gd name="T63" fmla="*/ 2338 h 6170"/>
                <a:gd name="T64" fmla="*/ 582 w 4610"/>
                <a:gd name="T65" fmla="*/ 2338 h 6170"/>
                <a:gd name="T66" fmla="*/ 582 w 4610"/>
                <a:gd name="T67" fmla="*/ 1941 h 6170"/>
                <a:gd name="T68" fmla="*/ 2094 w 4610"/>
                <a:gd name="T69" fmla="*/ 1941 h 6170"/>
                <a:gd name="T70" fmla="*/ 2094 w 4610"/>
                <a:gd name="T71" fmla="*/ 2338 h 6170"/>
                <a:gd name="T72" fmla="*/ 4080 w 4610"/>
                <a:gd name="T73" fmla="*/ 4370 h 6170"/>
                <a:gd name="T74" fmla="*/ 2565 w 4610"/>
                <a:gd name="T75" fmla="*/ 4370 h 6170"/>
                <a:gd name="T76" fmla="*/ 2565 w 4610"/>
                <a:gd name="T77" fmla="*/ 3973 h 6170"/>
                <a:gd name="T78" fmla="*/ 4080 w 4610"/>
                <a:gd name="T79" fmla="*/ 3973 h 6170"/>
                <a:gd name="T80" fmla="*/ 4080 w 4610"/>
                <a:gd name="T81" fmla="*/ 4370 h 6170"/>
                <a:gd name="T82" fmla="*/ 4080 w 4610"/>
                <a:gd name="T83" fmla="*/ 3355 h 6170"/>
                <a:gd name="T84" fmla="*/ 2565 w 4610"/>
                <a:gd name="T85" fmla="*/ 3355 h 6170"/>
                <a:gd name="T86" fmla="*/ 2565 w 4610"/>
                <a:gd name="T87" fmla="*/ 2956 h 6170"/>
                <a:gd name="T88" fmla="*/ 4080 w 4610"/>
                <a:gd name="T89" fmla="*/ 2956 h 6170"/>
                <a:gd name="T90" fmla="*/ 4080 w 4610"/>
                <a:gd name="T91" fmla="*/ 3355 h 6170"/>
                <a:gd name="T92" fmla="*/ 4080 w 4610"/>
                <a:gd name="T93" fmla="*/ 2338 h 6170"/>
                <a:gd name="T94" fmla="*/ 2565 w 4610"/>
                <a:gd name="T95" fmla="*/ 2338 h 6170"/>
                <a:gd name="T96" fmla="*/ 2565 w 4610"/>
                <a:gd name="T97" fmla="*/ 1941 h 6170"/>
                <a:gd name="T98" fmla="*/ 4080 w 4610"/>
                <a:gd name="T99" fmla="*/ 1941 h 6170"/>
                <a:gd name="T100" fmla="*/ 4080 w 4610"/>
                <a:gd name="T101" fmla="*/ 2338 h 6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0" h="6170">
                  <a:moveTo>
                    <a:pt x="4610" y="707"/>
                  </a:moveTo>
                  <a:lnTo>
                    <a:pt x="4080" y="707"/>
                  </a:lnTo>
                  <a:lnTo>
                    <a:pt x="4080" y="293"/>
                  </a:lnTo>
                  <a:lnTo>
                    <a:pt x="2565" y="293"/>
                  </a:lnTo>
                  <a:lnTo>
                    <a:pt x="2565" y="0"/>
                  </a:lnTo>
                  <a:lnTo>
                    <a:pt x="1110" y="0"/>
                  </a:lnTo>
                  <a:lnTo>
                    <a:pt x="1110" y="293"/>
                  </a:lnTo>
                  <a:lnTo>
                    <a:pt x="530" y="293"/>
                  </a:lnTo>
                  <a:lnTo>
                    <a:pt x="530" y="707"/>
                  </a:lnTo>
                  <a:lnTo>
                    <a:pt x="0" y="707"/>
                  </a:lnTo>
                  <a:lnTo>
                    <a:pt x="0" y="6170"/>
                  </a:lnTo>
                  <a:lnTo>
                    <a:pt x="1673" y="6170"/>
                  </a:lnTo>
                  <a:lnTo>
                    <a:pt x="1673" y="5351"/>
                  </a:lnTo>
                  <a:lnTo>
                    <a:pt x="2151" y="5351"/>
                  </a:lnTo>
                  <a:lnTo>
                    <a:pt x="2151" y="6170"/>
                  </a:lnTo>
                  <a:lnTo>
                    <a:pt x="2459" y="6170"/>
                  </a:lnTo>
                  <a:lnTo>
                    <a:pt x="2459" y="5351"/>
                  </a:lnTo>
                  <a:lnTo>
                    <a:pt x="2937" y="5351"/>
                  </a:lnTo>
                  <a:lnTo>
                    <a:pt x="2937" y="6170"/>
                  </a:lnTo>
                  <a:lnTo>
                    <a:pt x="4610" y="6170"/>
                  </a:lnTo>
                  <a:lnTo>
                    <a:pt x="4610" y="707"/>
                  </a:lnTo>
                  <a:close/>
                  <a:moveTo>
                    <a:pt x="2094" y="4370"/>
                  </a:moveTo>
                  <a:lnTo>
                    <a:pt x="582" y="4370"/>
                  </a:lnTo>
                  <a:lnTo>
                    <a:pt x="582" y="3973"/>
                  </a:lnTo>
                  <a:lnTo>
                    <a:pt x="2094" y="3973"/>
                  </a:lnTo>
                  <a:lnTo>
                    <a:pt x="2094" y="4370"/>
                  </a:lnTo>
                  <a:close/>
                  <a:moveTo>
                    <a:pt x="2094" y="3355"/>
                  </a:moveTo>
                  <a:lnTo>
                    <a:pt x="582" y="3355"/>
                  </a:lnTo>
                  <a:lnTo>
                    <a:pt x="582" y="2956"/>
                  </a:lnTo>
                  <a:lnTo>
                    <a:pt x="2094" y="2956"/>
                  </a:lnTo>
                  <a:lnTo>
                    <a:pt x="2094" y="3355"/>
                  </a:lnTo>
                  <a:close/>
                  <a:moveTo>
                    <a:pt x="2094" y="2338"/>
                  </a:moveTo>
                  <a:lnTo>
                    <a:pt x="582" y="2338"/>
                  </a:lnTo>
                  <a:lnTo>
                    <a:pt x="582" y="1941"/>
                  </a:lnTo>
                  <a:lnTo>
                    <a:pt x="2094" y="1941"/>
                  </a:lnTo>
                  <a:lnTo>
                    <a:pt x="2094" y="2338"/>
                  </a:lnTo>
                  <a:close/>
                  <a:moveTo>
                    <a:pt x="4080" y="4370"/>
                  </a:moveTo>
                  <a:lnTo>
                    <a:pt x="2565" y="4370"/>
                  </a:lnTo>
                  <a:lnTo>
                    <a:pt x="2565" y="3973"/>
                  </a:lnTo>
                  <a:lnTo>
                    <a:pt x="4080" y="3973"/>
                  </a:lnTo>
                  <a:lnTo>
                    <a:pt x="4080" y="4370"/>
                  </a:lnTo>
                  <a:close/>
                  <a:moveTo>
                    <a:pt x="4080" y="3355"/>
                  </a:moveTo>
                  <a:lnTo>
                    <a:pt x="2565" y="3355"/>
                  </a:lnTo>
                  <a:lnTo>
                    <a:pt x="2565" y="2956"/>
                  </a:lnTo>
                  <a:lnTo>
                    <a:pt x="4080" y="2956"/>
                  </a:lnTo>
                  <a:lnTo>
                    <a:pt x="4080" y="3355"/>
                  </a:lnTo>
                  <a:close/>
                  <a:moveTo>
                    <a:pt x="4080" y="2338"/>
                  </a:moveTo>
                  <a:lnTo>
                    <a:pt x="2565" y="2338"/>
                  </a:lnTo>
                  <a:lnTo>
                    <a:pt x="2565" y="1941"/>
                  </a:lnTo>
                  <a:lnTo>
                    <a:pt x="4080" y="1941"/>
                  </a:lnTo>
                  <a:lnTo>
                    <a:pt x="4080" y="23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75" name="Rectangle 48"/>
            <p:cNvSpPr>
              <a:spLocks noChangeArrowheads="1"/>
            </p:cNvSpPr>
            <p:nvPr/>
          </p:nvSpPr>
          <p:spPr bwMode="auto">
            <a:xfrm>
              <a:off x="9743257" y="3683108"/>
              <a:ext cx="74192" cy="301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76" name="Rectangle 49"/>
            <p:cNvSpPr>
              <a:spLocks noChangeArrowheads="1"/>
            </p:cNvSpPr>
            <p:nvPr/>
          </p:nvSpPr>
          <p:spPr bwMode="auto">
            <a:xfrm>
              <a:off x="9865254" y="3683108"/>
              <a:ext cx="74192" cy="301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grpSp>
      <p:cxnSp>
        <p:nvCxnSpPr>
          <p:cNvPr id="77" name="Straight Arrow Connector 76"/>
          <p:cNvCxnSpPr/>
          <p:nvPr/>
        </p:nvCxnSpPr>
        <p:spPr>
          <a:xfrm flipH="1">
            <a:off x="7744240" y="5053193"/>
            <a:ext cx="1040731" cy="0"/>
          </a:xfrm>
          <a:prstGeom prst="straightConnector1">
            <a:avLst/>
          </a:prstGeom>
          <a:ln w="57150">
            <a:solidFill>
              <a:schemeClr val="accent3"/>
            </a:solidFill>
            <a:tailEnd type="triangle" w="med" len="sm"/>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564260" y="4868276"/>
            <a:ext cx="1356209" cy="599865"/>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099" b="0" i="0" u="none" strike="noStrike" kern="0" cap="none" spc="0" normalizeH="0" baseline="0" noProof="0" dirty="0">
                <a:ln>
                  <a:noFill/>
                </a:ln>
                <a:solidFill>
                  <a:srgbClr val="FFFFFF"/>
                </a:solidFill>
                <a:effectLst/>
                <a:uLnTx/>
                <a:uFillTx/>
                <a:latin typeface="Segoe UI"/>
                <a:ea typeface="+mn-ea"/>
                <a:cs typeface="+mn-cs"/>
              </a:rPr>
              <a:t>Your Azure IaaS workloads/apps</a:t>
            </a:r>
          </a:p>
        </p:txBody>
      </p:sp>
      <p:sp>
        <p:nvSpPr>
          <p:cNvPr id="102" name="TextBox 101"/>
          <p:cNvSpPr txBox="1"/>
          <p:nvPr/>
        </p:nvSpPr>
        <p:spPr>
          <a:xfrm>
            <a:off x="3232671" y="4199792"/>
            <a:ext cx="1873990" cy="769156"/>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399" b="0" i="0" u="none" strike="noStrike" kern="0" cap="none" spc="0" normalizeH="0" baseline="0" noProof="0" dirty="0">
                <a:ln>
                  <a:noFill/>
                </a:ln>
                <a:solidFill>
                  <a:srgbClr val="FFFFFF"/>
                </a:solidFill>
                <a:effectLst/>
                <a:uLnTx/>
                <a:uFillTx/>
                <a:latin typeface="Segoe UI"/>
                <a:ea typeface="+mn-ea"/>
                <a:cs typeface="+mn-cs"/>
              </a:rPr>
              <a:t>Azure AD </a:t>
            </a:r>
          </a:p>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1399" b="0" i="0" u="none" strike="noStrike" kern="0" cap="none" spc="0" normalizeH="0" baseline="0" noProof="0" dirty="0">
                <a:ln>
                  <a:noFill/>
                </a:ln>
                <a:solidFill>
                  <a:srgbClr val="FFFFFF"/>
                </a:solidFill>
                <a:effectLst/>
                <a:uLnTx/>
                <a:uFillTx/>
                <a:latin typeface="Segoe UI"/>
                <a:ea typeface="+mn-ea"/>
                <a:cs typeface="+mn-cs"/>
              </a:rPr>
              <a:t>Domain Services</a:t>
            </a:r>
          </a:p>
        </p:txBody>
      </p:sp>
      <p:sp>
        <p:nvSpPr>
          <p:cNvPr id="103" name="Rectangle 102"/>
          <p:cNvSpPr/>
          <p:nvPr/>
        </p:nvSpPr>
        <p:spPr>
          <a:xfrm>
            <a:off x="1537362" y="3559193"/>
            <a:ext cx="1401346" cy="544380"/>
          </a:xfrm>
          <a:prstGeom prst="rect">
            <a:avLst/>
          </a:prstGeom>
        </p:spPr>
        <p:txBody>
          <a:bodyPr wrap="none">
            <a:spAutoFit/>
          </a:bodyPr>
          <a:lstStyle/>
          <a:p>
            <a:pPr marL="0" marR="0" lvl="0" indent="0" algn="ctr" defTabSz="931684" rtl="0" eaLnBrk="1" fontAlgn="base" latinLnBrk="0" hangingPunct="1">
              <a:lnSpc>
                <a:spcPct val="90000"/>
              </a:lnSpc>
              <a:spcAft>
                <a:spcPct val="0"/>
              </a:spcAft>
              <a:buClrTx/>
              <a:buSzPct val="90000"/>
              <a:buFontTx/>
              <a:buNone/>
              <a:tabLst/>
              <a:defRPr/>
            </a:pPr>
            <a:r>
              <a:rPr kumimoji="0" lang="en-US" sz="1632" b="1" i="0" u="none" strike="noStrike" kern="0" cap="none" spc="0" normalizeH="0" baseline="0" noProof="0" dirty="0">
                <a:ln>
                  <a:noFill/>
                </a:ln>
                <a:solidFill>
                  <a:srgbClr val="FFFFFF"/>
                </a:solidFill>
                <a:effectLst/>
                <a:uLnTx/>
                <a:uFillTx/>
                <a:latin typeface="Segoe UI"/>
                <a:ea typeface="Segoe UI" charset="0"/>
                <a:cs typeface="Segoe UI" charset="0"/>
              </a:rPr>
              <a:t>Your virtual </a:t>
            </a:r>
            <a:br>
              <a:rPr kumimoji="0" lang="en-US" sz="1632" b="1" i="0" u="none" strike="noStrike" kern="0" cap="none" spc="0" normalizeH="0" baseline="0" noProof="0" dirty="0">
                <a:ln>
                  <a:noFill/>
                </a:ln>
                <a:solidFill>
                  <a:srgbClr val="FFFFFF"/>
                </a:solidFill>
                <a:effectLst/>
                <a:uLnTx/>
                <a:uFillTx/>
                <a:latin typeface="Segoe UI"/>
                <a:ea typeface="Segoe UI" charset="0"/>
                <a:cs typeface="Segoe UI" charset="0"/>
              </a:rPr>
            </a:br>
            <a:r>
              <a:rPr kumimoji="0" lang="en-US" sz="1632" b="1" i="0" u="none" strike="noStrike" kern="0" cap="none" spc="0" normalizeH="0" baseline="0" noProof="0" dirty="0">
                <a:ln>
                  <a:noFill/>
                </a:ln>
                <a:solidFill>
                  <a:srgbClr val="FFFFFF"/>
                </a:solidFill>
                <a:effectLst/>
                <a:uLnTx/>
                <a:uFillTx/>
                <a:latin typeface="Segoe UI"/>
                <a:ea typeface="Segoe UI" charset="0"/>
                <a:cs typeface="Segoe UI" charset="0"/>
              </a:rPr>
              <a:t>network</a:t>
            </a:r>
          </a:p>
        </p:txBody>
      </p:sp>
      <p:sp>
        <p:nvSpPr>
          <p:cNvPr id="104" name="Rectangle 103"/>
          <p:cNvSpPr/>
          <p:nvPr/>
        </p:nvSpPr>
        <p:spPr bwMode="auto">
          <a:xfrm>
            <a:off x="2542550" y="5463107"/>
            <a:ext cx="631439" cy="631439"/>
          </a:xfrm>
          <a:prstGeom prst="rect">
            <a:avLst/>
          </a:prstGeom>
          <a:noFill/>
          <a:ln w="22225" cap="rnd">
            <a:solidFill>
              <a:srgbClr val="00B294"/>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5" name="Rectangle 104"/>
          <p:cNvSpPr/>
          <p:nvPr/>
        </p:nvSpPr>
        <p:spPr bwMode="auto">
          <a:xfrm>
            <a:off x="1293237" y="5463107"/>
            <a:ext cx="631439" cy="631439"/>
          </a:xfrm>
          <a:prstGeom prst="rect">
            <a:avLst/>
          </a:prstGeom>
          <a:noFill/>
          <a:ln w="22225" cap="rnd">
            <a:solidFill>
              <a:srgbClr val="00B294"/>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6" name="Rectangle 105"/>
          <p:cNvSpPr/>
          <p:nvPr/>
        </p:nvSpPr>
        <p:spPr bwMode="auto">
          <a:xfrm>
            <a:off x="2542550" y="4228728"/>
            <a:ext cx="631439" cy="631439"/>
          </a:xfrm>
          <a:prstGeom prst="rect">
            <a:avLst/>
          </a:prstGeom>
          <a:noFill/>
          <a:ln w="22225" cap="rnd">
            <a:solidFill>
              <a:srgbClr val="00B294"/>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7" name="Rectangle 106"/>
          <p:cNvSpPr/>
          <p:nvPr/>
        </p:nvSpPr>
        <p:spPr bwMode="auto">
          <a:xfrm>
            <a:off x="1293237" y="4228728"/>
            <a:ext cx="631439" cy="631439"/>
          </a:xfrm>
          <a:prstGeom prst="rect">
            <a:avLst/>
          </a:prstGeom>
          <a:noFill/>
          <a:ln w="22225" cap="rnd">
            <a:solidFill>
              <a:srgbClr val="00B294"/>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cxnSp>
        <p:nvCxnSpPr>
          <p:cNvPr id="108" name="Straight Connector 107"/>
          <p:cNvCxnSpPr/>
          <p:nvPr/>
        </p:nvCxnSpPr>
        <p:spPr>
          <a:xfrm>
            <a:off x="1987370" y="4544447"/>
            <a:ext cx="501327" cy="0"/>
          </a:xfrm>
          <a:prstGeom prst="line">
            <a:avLst/>
          </a:prstGeom>
          <a:ln w="22225" cap="rnd">
            <a:solidFill>
              <a:srgbClr val="00B294"/>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987370" y="5792184"/>
            <a:ext cx="501327" cy="0"/>
          </a:xfrm>
          <a:prstGeom prst="line">
            <a:avLst/>
          </a:prstGeom>
          <a:ln w="22225" cap="rnd">
            <a:solidFill>
              <a:srgbClr val="00B294"/>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2642545" y="5161637"/>
            <a:ext cx="501327" cy="0"/>
          </a:xfrm>
          <a:prstGeom prst="line">
            <a:avLst/>
          </a:prstGeom>
          <a:ln w="22225" cap="rnd">
            <a:solidFill>
              <a:srgbClr val="00B294"/>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1347330" y="5163067"/>
            <a:ext cx="501327" cy="0"/>
          </a:xfrm>
          <a:prstGeom prst="line">
            <a:avLst/>
          </a:prstGeom>
          <a:ln w="22225" cap="rnd">
            <a:solidFill>
              <a:srgbClr val="00B294"/>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3173989" y="2596611"/>
            <a:ext cx="2003046" cy="443452"/>
          </a:xfrm>
          <a:prstGeom prst="rect">
            <a:avLst/>
          </a:prstGeom>
        </p:spPr>
        <p:txBody>
          <a:bodyPr wrap="square" anchor="ctr" anchorCtr="0">
            <a:noAutofit/>
          </a:bodyPr>
          <a:lstStyle/>
          <a:p>
            <a:pPr marL="0" marR="0" lvl="0" indent="0" algn="ctr" defTabSz="932597" rtl="0" eaLnBrk="1" fontAlgn="auto" latinLnBrk="0" hangingPunct="1">
              <a:lnSpc>
                <a:spcPts val="1000"/>
              </a:lnSpc>
              <a:spcBef>
                <a:spcPts val="0"/>
              </a:spcBef>
              <a:spcAft>
                <a:spcPts val="600"/>
              </a:spcAft>
              <a:buClrTx/>
              <a:buSzTx/>
              <a:buFontTx/>
              <a:buNone/>
              <a:tabLst/>
              <a:defRPr/>
            </a:pPr>
            <a:r>
              <a:rPr kumimoji="0" lang="en-US" sz="2448"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Light"/>
                <a:ea typeface="+mn-ea"/>
                <a:cs typeface="+mn-cs"/>
              </a:rPr>
              <a:t>Azure</a:t>
            </a:r>
          </a:p>
        </p:txBody>
      </p:sp>
      <p:sp>
        <p:nvSpPr>
          <p:cNvPr id="113" name="Freeform 9"/>
          <p:cNvSpPr>
            <a:spLocks noChangeAspect="1" noEditPoints="1"/>
          </p:cNvSpPr>
          <p:nvPr/>
        </p:nvSpPr>
        <p:spPr bwMode="black">
          <a:xfrm>
            <a:off x="3740037" y="4873495"/>
            <a:ext cx="769585" cy="624005"/>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bg1"/>
          </a:solidFill>
          <a:ln>
            <a:noFill/>
          </a:ln>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dirty="0">
              <a:ln>
                <a:noFill/>
              </a:ln>
              <a:solidFill>
                <a:srgbClr val="FFFFFF"/>
              </a:solidFill>
              <a:effectLst/>
              <a:uLnTx/>
              <a:uFillTx/>
              <a:latin typeface="Segoe UI"/>
              <a:ea typeface="+mn-ea"/>
              <a:cs typeface="+mn-cs"/>
            </a:endParaRPr>
          </a:p>
        </p:txBody>
      </p:sp>
      <p:sp>
        <p:nvSpPr>
          <p:cNvPr id="114" name="Freeform 38"/>
          <p:cNvSpPr>
            <a:spLocks/>
          </p:cNvSpPr>
          <p:nvPr/>
        </p:nvSpPr>
        <p:spPr bwMode="auto">
          <a:xfrm>
            <a:off x="428242" y="2289158"/>
            <a:ext cx="6704395" cy="4408505"/>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noFill/>
          <a:ln w="19050">
            <a:solidFill>
              <a:schemeClr val="accent3"/>
            </a:solid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cxnSp>
        <p:nvCxnSpPr>
          <p:cNvPr id="115" name="Straight Connector 114"/>
          <p:cNvCxnSpPr/>
          <p:nvPr/>
        </p:nvCxnSpPr>
        <p:spPr>
          <a:xfrm>
            <a:off x="2933101" y="5159208"/>
            <a:ext cx="720477" cy="0"/>
          </a:xfrm>
          <a:prstGeom prst="line">
            <a:avLst/>
          </a:prstGeom>
          <a:ln w="22225" cap="rnd">
            <a:solidFill>
              <a:srgbClr val="00B294"/>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1403058" y="4414441"/>
            <a:ext cx="411797" cy="272393"/>
            <a:chOff x="2735263" y="1203325"/>
            <a:chExt cx="6724650" cy="4448176"/>
          </a:xfrm>
          <a:solidFill>
            <a:schemeClr val="bg1"/>
          </a:solidFill>
        </p:grpSpPr>
        <p:sp>
          <p:nvSpPr>
            <p:cNvPr id="117" name="Freeform 19"/>
            <p:cNvSpPr>
              <a:spLocks noEditPoints="1"/>
            </p:cNvSpPr>
            <p:nvPr/>
          </p:nvSpPr>
          <p:spPr bwMode="auto">
            <a:xfrm>
              <a:off x="2735263" y="3557588"/>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71 w 1790"/>
                <a:gd name="T23" fmla="*/ 459 h 557"/>
                <a:gd name="T24" fmla="*/ 139 w 1790"/>
                <a:gd name="T25" fmla="*/ 491 h 557"/>
                <a:gd name="T26" fmla="*/ 107 w 1790"/>
                <a:gd name="T27" fmla="*/ 459 h 557"/>
                <a:gd name="T28" fmla="*/ 107 w 1790"/>
                <a:gd name="T29" fmla="*/ 99 h 557"/>
                <a:gd name="T30" fmla="*/ 139 w 1790"/>
                <a:gd name="T31" fmla="*/ 66 h 557"/>
                <a:gd name="T32" fmla="*/ 171 w 1790"/>
                <a:gd name="T33" fmla="*/ 99 h 557"/>
                <a:gd name="T34" fmla="*/ 171 w 1790"/>
                <a:gd name="T35" fmla="*/ 459 h 557"/>
                <a:gd name="T36" fmla="*/ 306 w 1790"/>
                <a:gd name="T37" fmla="*/ 459 h 557"/>
                <a:gd name="T38" fmla="*/ 274 w 1790"/>
                <a:gd name="T39" fmla="*/ 491 h 557"/>
                <a:gd name="T40" fmla="*/ 242 w 1790"/>
                <a:gd name="T41" fmla="*/ 459 h 557"/>
                <a:gd name="T42" fmla="*/ 242 w 1790"/>
                <a:gd name="T43" fmla="*/ 99 h 557"/>
                <a:gd name="T44" fmla="*/ 274 w 1790"/>
                <a:gd name="T45" fmla="*/ 66 h 557"/>
                <a:gd name="T46" fmla="*/ 306 w 1790"/>
                <a:gd name="T47" fmla="*/ 99 h 557"/>
                <a:gd name="T48" fmla="*/ 306 w 1790"/>
                <a:gd name="T49" fmla="*/ 459 h 557"/>
                <a:gd name="T50" fmla="*/ 446 w 1790"/>
                <a:gd name="T51" fmla="*/ 459 h 557"/>
                <a:gd name="T52" fmla="*/ 413 w 1790"/>
                <a:gd name="T53" fmla="*/ 491 h 557"/>
                <a:gd name="T54" fmla="*/ 381 w 1790"/>
                <a:gd name="T55" fmla="*/ 459 h 557"/>
                <a:gd name="T56" fmla="*/ 381 w 1790"/>
                <a:gd name="T57" fmla="*/ 99 h 557"/>
                <a:gd name="T58" fmla="*/ 413 w 1790"/>
                <a:gd name="T59" fmla="*/ 66 h 557"/>
                <a:gd name="T60" fmla="*/ 446 w 1790"/>
                <a:gd name="T61" fmla="*/ 99 h 557"/>
                <a:gd name="T62" fmla="*/ 446 w 1790"/>
                <a:gd name="T63" fmla="*/ 459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71" y="459"/>
                  </a:moveTo>
                  <a:cubicBezTo>
                    <a:pt x="171" y="477"/>
                    <a:pt x="157" y="491"/>
                    <a:pt x="139" y="491"/>
                  </a:cubicBezTo>
                  <a:cubicBezTo>
                    <a:pt x="121" y="491"/>
                    <a:pt x="107" y="477"/>
                    <a:pt x="107" y="459"/>
                  </a:cubicBezTo>
                  <a:cubicBezTo>
                    <a:pt x="107" y="99"/>
                    <a:pt x="107" y="99"/>
                    <a:pt x="107" y="99"/>
                  </a:cubicBezTo>
                  <a:cubicBezTo>
                    <a:pt x="107" y="80"/>
                    <a:pt x="121" y="66"/>
                    <a:pt x="139" y="66"/>
                  </a:cubicBezTo>
                  <a:cubicBezTo>
                    <a:pt x="157" y="66"/>
                    <a:pt x="171" y="80"/>
                    <a:pt x="171" y="99"/>
                  </a:cubicBezTo>
                  <a:lnTo>
                    <a:pt x="171" y="459"/>
                  </a:lnTo>
                  <a:close/>
                  <a:moveTo>
                    <a:pt x="306" y="459"/>
                  </a:moveTo>
                  <a:cubicBezTo>
                    <a:pt x="306" y="477"/>
                    <a:pt x="292" y="491"/>
                    <a:pt x="274" y="491"/>
                  </a:cubicBezTo>
                  <a:cubicBezTo>
                    <a:pt x="256" y="491"/>
                    <a:pt x="242" y="477"/>
                    <a:pt x="242" y="459"/>
                  </a:cubicBezTo>
                  <a:cubicBezTo>
                    <a:pt x="242" y="99"/>
                    <a:pt x="242" y="99"/>
                    <a:pt x="242" y="99"/>
                  </a:cubicBezTo>
                  <a:cubicBezTo>
                    <a:pt x="242" y="80"/>
                    <a:pt x="256" y="66"/>
                    <a:pt x="274" y="66"/>
                  </a:cubicBezTo>
                  <a:cubicBezTo>
                    <a:pt x="292" y="66"/>
                    <a:pt x="306" y="80"/>
                    <a:pt x="306" y="99"/>
                  </a:cubicBezTo>
                  <a:lnTo>
                    <a:pt x="306" y="459"/>
                  </a:lnTo>
                  <a:close/>
                  <a:moveTo>
                    <a:pt x="446" y="459"/>
                  </a:moveTo>
                  <a:cubicBezTo>
                    <a:pt x="446" y="477"/>
                    <a:pt x="431" y="491"/>
                    <a:pt x="413" y="491"/>
                  </a:cubicBezTo>
                  <a:cubicBezTo>
                    <a:pt x="395" y="491"/>
                    <a:pt x="381" y="477"/>
                    <a:pt x="381" y="459"/>
                  </a:cubicBezTo>
                  <a:cubicBezTo>
                    <a:pt x="381" y="99"/>
                    <a:pt x="381" y="99"/>
                    <a:pt x="381" y="99"/>
                  </a:cubicBezTo>
                  <a:cubicBezTo>
                    <a:pt x="381" y="80"/>
                    <a:pt x="395" y="66"/>
                    <a:pt x="413" y="66"/>
                  </a:cubicBezTo>
                  <a:cubicBezTo>
                    <a:pt x="431" y="66"/>
                    <a:pt x="446" y="80"/>
                    <a:pt x="446" y="99"/>
                  </a:cubicBezTo>
                  <a:lnTo>
                    <a:pt x="446" y="459"/>
                  </a:lnTo>
                  <a:close/>
                  <a:moveTo>
                    <a:pt x="1573" y="341"/>
                  </a:moveTo>
                  <a:cubicBezTo>
                    <a:pt x="1538" y="341"/>
                    <a:pt x="1512" y="312"/>
                    <a:pt x="1512" y="277"/>
                  </a:cubicBezTo>
                  <a:cubicBezTo>
                    <a:pt x="1512" y="243"/>
                    <a:pt x="1538" y="216"/>
                    <a:pt x="1573" y="216"/>
                  </a:cubicBezTo>
                  <a:cubicBezTo>
                    <a:pt x="1608" y="216"/>
                    <a:pt x="1638" y="243"/>
                    <a:pt x="1638" y="277"/>
                  </a:cubicBezTo>
                  <a:cubicBezTo>
                    <a:pt x="1638" y="312"/>
                    <a:pt x="1608" y="341"/>
                    <a:pt x="1573" y="341"/>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118" name="Freeform 20"/>
            <p:cNvSpPr>
              <a:spLocks noEditPoints="1"/>
            </p:cNvSpPr>
            <p:nvPr/>
          </p:nvSpPr>
          <p:spPr bwMode="auto">
            <a:xfrm>
              <a:off x="2735263" y="1203325"/>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69 w 1790"/>
                <a:gd name="T23" fmla="*/ 458 h 557"/>
                <a:gd name="T24" fmla="*/ 137 w 1790"/>
                <a:gd name="T25" fmla="*/ 491 h 557"/>
                <a:gd name="T26" fmla="*/ 105 w 1790"/>
                <a:gd name="T27" fmla="*/ 458 h 557"/>
                <a:gd name="T28" fmla="*/ 105 w 1790"/>
                <a:gd name="T29" fmla="*/ 98 h 557"/>
                <a:gd name="T30" fmla="*/ 137 w 1790"/>
                <a:gd name="T31" fmla="*/ 66 h 557"/>
                <a:gd name="T32" fmla="*/ 169 w 1790"/>
                <a:gd name="T33" fmla="*/ 98 h 557"/>
                <a:gd name="T34" fmla="*/ 169 w 1790"/>
                <a:gd name="T35" fmla="*/ 458 h 557"/>
                <a:gd name="T36" fmla="*/ 304 w 1790"/>
                <a:gd name="T37" fmla="*/ 458 h 557"/>
                <a:gd name="T38" fmla="*/ 272 w 1790"/>
                <a:gd name="T39" fmla="*/ 491 h 557"/>
                <a:gd name="T40" fmla="*/ 240 w 1790"/>
                <a:gd name="T41" fmla="*/ 458 h 557"/>
                <a:gd name="T42" fmla="*/ 240 w 1790"/>
                <a:gd name="T43" fmla="*/ 98 h 557"/>
                <a:gd name="T44" fmla="*/ 272 w 1790"/>
                <a:gd name="T45" fmla="*/ 66 h 557"/>
                <a:gd name="T46" fmla="*/ 304 w 1790"/>
                <a:gd name="T47" fmla="*/ 98 h 557"/>
                <a:gd name="T48" fmla="*/ 304 w 1790"/>
                <a:gd name="T49" fmla="*/ 458 h 557"/>
                <a:gd name="T50" fmla="*/ 443 w 1790"/>
                <a:gd name="T51" fmla="*/ 458 h 557"/>
                <a:gd name="T52" fmla="*/ 411 w 1790"/>
                <a:gd name="T53" fmla="*/ 491 h 557"/>
                <a:gd name="T54" fmla="*/ 379 w 1790"/>
                <a:gd name="T55" fmla="*/ 458 h 557"/>
                <a:gd name="T56" fmla="*/ 379 w 1790"/>
                <a:gd name="T57" fmla="*/ 98 h 557"/>
                <a:gd name="T58" fmla="*/ 411 w 1790"/>
                <a:gd name="T59" fmla="*/ 66 h 557"/>
                <a:gd name="T60" fmla="*/ 443 w 1790"/>
                <a:gd name="T61" fmla="*/ 98 h 557"/>
                <a:gd name="T62" fmla="*/ 443 w 1790"/>
                <a:gd name="T63" fmla="*/ 458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69" y="458"/>
                  </a:moveTo>
                  <a:cubicBezTo>
                    <a:pt x="169" y="477"/>
                    <a:pt x="155" y="491"/>
                    <a:pt x="137" y="491"/>
                  </a:cubicBezTo>
                  <a:cubicBezTo>
                    <a:pt x="119" y="491"/>
                    <a:pt x="105" y="477"/>
                    <a:pt x="105" y="458"/>
                  </a:cubicBezTo>
                  <a:cubicBezTo>
                    <a:pt x="105" y="98"/>
                    <a:pt x="105" y="98"/>
                    <a:pt x="105" y="98"/>
                  </a:cubicBezTo>
                  <a:cubicBezTo>
                    <a:pt x="105" y="80"/>
                    <a:pt x="119" y="66"/>
                    <a:pt x="137" y="66"/>
                  </a:cubicBezTo>
                  <a:cubicBezTo>
                    <a:pt x="155" y="66"/>
                    <a:pt x="169" y="80"/>
                    <a:pt x="169" y="98"/>
                  </a:cubicBezTo>
                  <a:lnTo>
                    <a:pt x="169" y="458"/>
                  </a:lnTo>
                  <a:close/>
                  <a:moveTo>
                    <a:pt x="304" y="458"/>
                  </a:moveTo>
                  <a:cubicBezTo>
                    <a:pt x="304" y="477"/>
                    <a:pt x="290" y="491"/>
                    <a:pt x="272" y="491"/>
                  </a:cubicBezTo>
                  <a:cubicBezTo>
                    <a:pt x="254" y="491"/>
                    <a:pt x="240" y="477"/>
                    <a:pt x="240" y="458"/>
                  </a:cubicBezTo>
                  <a:cubicBezTo>
                    <a:pt x="240" y="98"/>
                    <a:pt x="240" y="98"/>
                    <a:pt x="240" y="98"/>
                  </a:cubicBezTo>
                  <a:cubicBezTo>
                    <a:pt x="240" y="80"/>
                    <a:pt x="254" y="66"/>
                    <a:pt x="272" y="66"/>
                  </a:cubicBezTo>
                  <a:cubicBezTo>
                    <a:pt x="290" y="66"/>
                    <a:pt x="304" y="80"/>
                    <a:pt x="304" y="98"/>
                  </a:cubicBezTo>
                  <a:lnTo>
                    <a:pt x="304" y="458"/>
                  </a:lnTo>
                  <a:close/>
                  <a:moveTo>
                    <a:pt x="443" y="458"/>
                  </a:moveTo>
                  <a:cubicBezTo>
                    <a:pt x="443" y="477"/>
                    <a:pt x="429" y="491"/>
                    <a:pt x="411" y="491"/>
                  </a:cubicBezTo>
                  <a:cubicBezTo>
                    <a:pt x="393" y="491"/>
                    <a:pt x="379" y="477"/>
                    <a:pt x="379" y="458"/>
                  </a:cubicBezTo>
                  <a:cubicBezTo>
                    <a:pt x="379" y="98"/>
                    <a:pt x="379" y="98"/>
                    <a:pt x="379" y="98"/>
                  </a:cubicBezTo>
                  <a:cubicBezTo>
                    <a:pt x="379" y="80"/>
                    <a:pt x="393" y="66"/>
                    <a:pt x="411" y="66"/>
                  </a:cubicBezTo>
                  <a:cubicBezTo>
                    <a:pt x="429" y="66"/>
                    <a:pt x="443" y="80"/>
                    <a:pt x="443" y="98"/>
                  </a:cubicBezTo>
                  <a:lnTo>
                    <a:pt x="443" y="458"/>
                  </a:lnTo>
                  <a:close/>
                  <a:moveTo>
                    <a:pt x="1573" y="341"/>
                  </a:moveTo>
                  <a:cubicBezTo>
                    <a:pt x="1538" y="341"/>
                    <a:pt x="1512" y="312"/>
                    <a:pt x="1512" y="277"/>
                  </a:cubicBezTo>
                  <a:cubicBezTo>
                    <a:pt x="1512" y="242"/>
                    <a:pt x="1538" y="216"/>
                    <a:pt x="1573" y="216"/>
                  </a:cubicBezTo>
                  <a:cubicBezTo>
                    <a:pt x="1608" y="216"/>
                    <a:pt x="1638" y="242"/>
                    <a:pt x="1638" y="277"/>
                  </a:cubicBezTo>
                  <a:cubicBezTo>
                    <a:pt x="1638" y="312"/>
                    <a:pt x="1608" y="341"/>
                    <a:pt x="1573" y="341"/>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119" name="Group 118"/>
          <p:cNvGrpSpPr/>
          <p:nvPr/>
        </p:nvGrpSpPr>
        <p:grpSpPr>
          <a:xfrm>
            <a:off x="2652607" y="4402918"/>
            <a:ext cx="411797" cy="272393"/>
            <a:chOff x="2735263" y="1203325"/>
            <a:chExt cx="6724650" cy="4448176"/>
          </a:xfrm>
          <a:solidFill>
            <a:schemeClr val="bg1"/>
          </a:solidFill>
        </p:grpSpPr>
        <p:sp>
          <p:nvSpPr>
            <p:cNvPr id="120" name="Freeform 19"/>
            <p:cNvSpPr>
              <a:spLocks noEditPoints="1"/>
            </p:cNvSpPr>
            <p:nvPr/>
          </p:nvSpPr>
          <p:spPr bwMode="auto">
            <a:xfrm>
              <a:off x="2735263" y="3557588"/>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71 w 1790"/>
                <a:gd name="T23" fmla="*/ 459 h 557"/>
                <a:gd name="T24" fmla="*/ 139 w 1790"/>
                <a:gd name="T25" fmla="*/ 491 h 557"/>
                <a:gd name="T26" fmla="*/ 107 w 1790"/>
                <a:gd name="T27" fmla="*/ 459 h 557"/>
                <a:gd name="T28" fmla="*/ 107 w 1790"/>
                <a:gd name="T29" fmla="*/ 99 h 557"/>
                <a:gd name="T30" fmla="*/ 139 w 1790"/>
                <a:gd name="T31" fmla="*/ 66 h 557"/>
                <a:gd name="T32" fmla="*/ 171 w 1790"/>
                <a:gd name="T33" fmla="*/ 99 h 557"/>
                <a:gd name="T34" fmla="*/ 171 w 1790"/>
                <a:gd name="T35" fmla="*/ 459 h 557"/>
                <a:gd name="T36" fmla="*/ 306 w 1790"/>
                <a:gd name="T37" fmla="*/ 459 h 557"/>
                <a:gd name="T38" fmla="*/ 274 w 1790"/>
                <a:gd name="T39" fmla="*/ 491 h 557"/>
                <a:gd name="T40" fmla="*/ 242 w 1790"/>
                <a:gd name="T41" fmla="*/ 459 h 557"/>
                <a:gd name="T42" fmla="*/ 242 w 1790"/>
                <a:gd name="T43" fmla="*/ 99 h 557"/>
                <a:gd name="T44" fmla="*/ 274 w 1790"/>
                <a:gd name="T45" fmla="*/ 66 h 557"/>
                <a:gd name="T46" fmla="*/ 306 w 1790"/>
                <a:gd name="T47" fmla="*/ 99 h 557"/>
                <a:gd name="T48" fmla="*/ 306 w 1790"/>
                <a:gd name="T49" fmla="*/ 459 h 557"/>
                <a:gd name="T50" fmla="*/ 446 w 1790"/>
                <a:gd name="T51" fmla="*/ 459 h 557"/>
                <a:gd name="T52" fmla="*/ 413 w 1790"/>
                <a:gd name="T53" fmla="*/ 491 h 557"/>
                <a:gd name="T54" fmla="*/ 381 w 1790"/>
                <a:gd name="T55" fmla="*/ 459 h 557"/>
                <a:gd name="T56" fmla="*/ 381 w 1790"/>
                <a:gd name="T57" fmla="*/ 99 h 557"/>
                <a:gd name="T58" fmla="*/ 413 w 1790"/>
                <a:gd name="T59" fmla="*/ 66 h 557"/>
                <a:gd name="T60" fmla="*/ 446 w 1790"/>
                <a:gd name="T61" fmla="*/ 99 h 557"/>
                <a:gd name="T62" fmla="*/ 446 w 1790"/>
                <a:gd name="T63" fmla="*/ 459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71" y="459"/>
                  </a:moveTo>
                  <a:cubicBezTo>
                    <a:pt x="171" y="477"/>
                    <a:pt x="157" y="491"/>
                    <a:pt x="139" y="491"/>
                  </a:cubicBezTo>
                  <a:cubicBezTo>
                    <a:pt x="121" y="491"/>
                    <a:pt x="107" y="477"/>
                    <a:pt x="107" y="459"/>
                  </a:cubicBezTo>
                  <a:cubicBezTo>
                    <a:pt x="107" y="99"/>
                    <a:pt x="107" y="99"/>
                    <a:pt x="107" y="99"/>
                  </a:cubicBezTo>
                  <a:cubicBezTo>
                    <a:pt x="107" y="80"/>
                    <a:pt x="121" y="66"/>
                    <a:pt x="139" y="66"/>
                  </a:cubicBezTo>
                  <a:cubicBezTo>
                    <a:pt x="157" y="66"/>
                    <a:pt x="171" y="80"/>
                    <a:pt x="171" y="99"/>
                  </a:cubicBezTo>
                  <a:lnTo>
                    <a:pt x="171" y="459"/>
                  </a:lnTo>
                  <a:close/>
                  <a:moveTo>
                    <a:pt x="306" y="459"/>
                  </a:moveTo>
                  <a:cubicBezTo>
                    <a:pt x="306" y="477"/>
                    <a:pt x="292" y="491"/>
                    <a:pt x="274" y="491"/>
                  </a:cubicBezTo>
                  <a:cubicBezTo>
                    <a:pt x="256" y="491"/>
                    <a:pt x="242" y="477"/>
                    <a:pt x="242" y="459"/>
                  </a:cubicBezTo>
                  <a:cubicBezTo>
                    <a:pt x="242" y="99"/>
                    <a:pt x="242" y="99"/>
                    <a:pt x="242" y="99"/>
                  </a:cubicBezTo>
                  <a:cubicBezTo>
                    <a:pt x="242" y="80"/>
                    <a:pt x="256" y="66"/>
                    <a:pt x="274" y="66"/>
                  </a:cubicBezTo>
                  <a:cubicBezTo>
                    <a:pt x="292" y="66"/>
                    <a:pt x="306" y="80"/>
                    <a:pt x="306" y="99"/>
                  </a:cubicBezTo>
                  <a:lnTo>
                    <a:pt x="306" y="459"/>
                  </a:lnTo>
                  <a:close/>
                  <a:moveTo>
                    <a:pt x="446" y="459"/>
                  </a:moveTo>
                  <a:cubicBezTo>
                    <a:pt x="446" y="477"/>
                    <a:pt x="431" y="491"/>
                    <a:pt x="413" y="491"/>
                  </a:cubicBezTo>
                  <a:cubicBezTo>
                    <a:pt x="395" y="491"/>
                    <a:pt x="381" y="477"/>
                    <a:pt x="381" y="459"/>
                  </a:cubicBezTo>
                  <a:cubicBezTo>
                    <a:pt x="381" y="99"/>
                    <a:pt x="381" y="99"/>
                    <a:pt x="381" y="99"/>
                  </a:cubicBezTo>
                  <a:cubicBezTo>
                    <a:pt x="381" y="80"/>
                    <a:pt x="395" y="66"/>
                    <a:pt x="413" y="66"/>
                  </a:cubicBezTo>
                  <a:cubicBezTo>
                    <a:pt x="431" y="66"/>
                    <a:pt x="446" y="80"/>
                    <a:pt x="446" y="99"/>
                  </a:cubicBezTo>
                  <a:lnTo>
                    <a:pt x="446" y="459"/>
                  </a:lnTo>
                  <a:close/>
                  <a:moveTo>
                    <a:pt x="1573" y="341"/>
                  </a:moveTo>
                  <a:cubicBezTo>
                    <a:pt x="1538" y="341"/>
                    <a:pt x="1512" y="312"/>
                    <a:pt x="1512" y="277"/>
                  </a:cubicBezTo>
                  <a:cubicBezTo>
                    <a:pt x="1512" y="243"/>
                    <a:pt x="1538" y="216"/>
                    <a:pt x="1573" y="216"/>
                  </a:cubicBezTo>
                  <a:cubicBezTo>
                    <a:pt x="1608" y="216"/>
                    <a:pt x="1638" y="243"/>
                    <a:pt x="1638" y="277"/>
                  </a:cubicBezTo>
                  <a:cubicBezTo>
                    <a:pt x="1638" y="312"/>
                    <a:pt x="1608" y="341"/>
                    <a:pt x="1573" y="341"/>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121" name="Freeform 20"/>
            <p:cNvSpPr>
              <a:spLocks noEditPoints="1"/>
            </p:cNvSpPr>
            <p:nvPr/>
          </p:nvSpPr>
          <p:spPr bwMode="auto">
            <a:xfrm>
              <a:off x="2735263" y="1203325"/>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69 w 1790"/>
                <a:gd name="T23" fmla="*/ 458 h 557"/>
                <a:gd name="T24" fmla="*/ 137 w 1790"/>
                <a:gd name="T25" fmla="*/ 491 h 557"/>
                <a:gd name="T26" fmla="*/ 105 w 1790"/>
                <a:gd name="T27" fmla="*/ 458 h 557"/>
                <a:gd name="T28" fmla="*/ 105 w 1790"/>
                <a:gd name="T29" fmla="*/ 98 h 557"/>
                <a:gd name="T30" fmla="*/ 137 w 1790"/>
                <a:gd name="T31" fmla="*/ 66 h 557"/>
                <a:gd name="T32" fmla="*/ 169 w 1790"/>
                <a:gd name="T33" fmla="*/ 98 h 557"/>
                <a:gd name="T34" fmla="*/ 169 w 1790"/>
                <a:gd name="T35" fmla="*/ 458 h 557"/>
                <a:gd name="T36" fmla="*/ 304 w 1790"/>
                <a:gd name="T37" fmla="*/ 458 h 557"/>
                <a:gd name="T38" fmla="*/ 272 w 1790"/>
                <a:gd name="T39" fmla="*/ 491 h 557"/>
                <a:gd name="T40" fmla="*/ 240 w 1790"/>
                <a:gd name="T41" fmla="*/ 458 h 557"/>
                <a:gd name="T42" fmla="*/ 240 w 1790"/>
                <a:gd name="T43" fmla="*/ 98 h 557"/>
                <a:gd name="T44" fmla="*/ 272 w 1790"/>
                <a:gd name="T45" fmla="*/ 66 h 557"/>
                <a:gd name="T46" fmla="*/ 304 w 1790"/>
                <a:gd name="T47" fmla="*/ 98 h 557"/>
                <a:gd name="T48" fmla="*/ 304 w 1790"/>
                <a:gd name="T49" fmla="*/ 458 h 557"/>
                <a:gd name="T50" fmla="*/ 443 w 1790"/>
                <a:gd name="T51" fmla="*/ 458 h 557"/>
                <a:gd name="T52" fmla="*/ 411 w 1790"/>
                <a:gd name="T53" fmla="*/ 491 h 557"/>
                <a:gd name="T54" fmla="*/ 379 w 1790"/>
                <a:gd name="T55" fmla="*/ 458 h 557"/>
                <a:gd name="T56" fmla="*/ 379 w 1790"/>
                <a:gd name="T57" fmla="*/ 98 h 557"/>
                <a:gd name="T58" fmla="*/ 411 w 1790"/>
                <a:gd name="T59" fmla="*/ 66 h 557"/>
                <a:gd name="T60" fmla="*/ 443 w 1790"/>
                <a:gd name="T61" fmla="*/ 98 h 557"/>
                <a:gd name="T62" fmla="*/ 443 w 1790"/>
                <a:gd name="T63" fmla="*/ 458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69" y="458"/>
                  </a:moveTo>
                  <a:cubicBezTo>
                    <a:pt x="169" y="477"/>
                    <a:pt x="155" y="491"/>
                    <a:pt x="137" y="491"/>
                  </a:cubicBezTo>
                  <a:cubicBezTo>
                    <a:pt x="119" y="491"/>
                    <a:pt x="105" y="477"/>
                    <a:pt x="105" y="458"/>
                  </a:cubicBezTo>
                  <a:cubicBezTo>
                    <a:pt x="105" y="98"/>
                    <a:pt x="105" y="98"/>
                    <a:pt x="105" y="98"/>
                  </a:cubicBezTo>
                  <a:cubicBezTo>
                    <a:pt x="105" y="80"/>
                    <a:pt x="119" y="66"/>
                    <a:pt x="137" y="66"/>
                  </a:cubicBezTo>
                  <a:cubicBezTo>
                    <a:pt x="155" y="66"/>
                    <a:pt x="169" y="80"/>
                    <a:pt x="169" y="98"/>
                  </a:cubicBezTo>
                  <a:lnTo>
                    <a:pt x="169" y="458"/>
                  </a:lnTo>
                  <a:close/>
                  <a:moveTo>
                    <a:pt x="304" y="458"/>
                  </a:moveTo>
                  <a:cubicBezTo>
                    <a:pt x="304" y="477"/>
                    <a:pt x="290" y="491"/>
                    <a:pt x="272" y="491"/>
                  </a:cubicBezTo>
                  <a:cubicBezTo>
                    <a:pt x="254" y="491"/>
                    <a:pt x="240" y="477"/>
                    <a:pt x="240" y="458"/>
                  </a:cubicBezTo>
                  <a:cubicBezTo>
                    <a:pt x="240" y="98"/>
                    <a:pt x="240" y="98"/>
                    <a:pt x="240" y="98"/>
                  </a:cubicBezTo>
                  <a:cubicBezTo>
                    <a:pt x="240" y="80"/>
                    <a:pt x="254" y="66"/>
                    <a:pt x="272" y="66"/>
                  </a:cubicBezTo>
                  <a:cubicBezTo>
                    <a:pt x="290" y="66"/>
                    <a:pt x="304" y="80"/>
                    <a:pt x="304" y="98"/>
                  </a:cubicBezTo>
                  <a:lnTo>
                    <a:pt x="304" y="458"/>
                  </a:lnTo>
                  <a:close/>
                  <a:moveTo>
                    <a:pt x="443" y="458"/>
                  </a:moveTo>
                  <a:cubicBezTo>
                    <a:pt x="443" y="477"/>
                    <a:pt x="429" y="491"/>
                    <a:pt x="411" y="491"/>
                  </a:cubicBezTo>
                  <a:cubicBezTo>
                    <a:pt x="393" y="491"/>
                    <a:pt x="379" y="477"/>
                    <a:pt x="379" y="458"/>
                  </a:cubicBezTo>
                  <a:cubicBezTo>
                    <a:pt x="379" y="98"/>
                    <a:pt x="379" y="98"/>
                    <a:pt x="379" y="98"/>
                  </a:cubicBezTo>
                  <a:cubicBezTo>
                    <a:pt x="379" y="80"/>
                    <a:pt x="393" y="66"/>
                    <a:pt x="411" y="66"/>
                  </a:cubicBezTo>
                  <a:cubicBezTo>
                    <a:pt x="429" y="66"/>
                    <a:pt x="443" y="80"/>
                    <a:pt x="443" y="98"/>
                  </a:cubicBezTo>
                  <a:lnTo>
                    <a:pt x="443" y="458"/>
                  </a:lnTo>
                  <a:close/>
                  <a:moveTo>
                    <a:pt x="1573" y="341"/>
                  </a:moveTo>
                  <a:cubicBezTo>
                    <a:pt x="1538" y="341"/>
                    <a:pt x="1512" y="312"/>
                    <a:pt x="1512" y="277"/>
                  </a:cubicBezTo>
                  <a:cubicBezTo>
                    <a:pt x="1512" y="242"/>
                    <a:pt x="1538" y="216"/>
                    <a:pt x="1573" y="216"/>
                  </a:cubicBezTo>
                  <a:cubicBezTo>
                    <a:pt x="1608" y="216"/>
                    <a:pt x="1638" y="242"/>
                    <a:pt x="1638" y="277"/>
                  </a:cubicBezTo>
                  <a:cubicBezTo>
                    <a:pt x="1638" y="312"/>
                    <a:pt x="1608" y="341"/>
                    <a:pt x="1573" y="341"/>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122" name="Group 121"/>
          <p:cNvGrpSpPr/>
          <p:nvPr/>
        </p:nvGrpSpPr>
        <p:grpSpPr>
          <a:xfrm>
            <a:off x="1403058" y="5664996"/>
            <a:ext cx="411797" cy="272393"/>
            <a:chOff x="2735263" y="1203325"/>
            <a:chExt cx="6724650" cy="4448176"/>
          </a:xfrm>
          <a:solidFill>
            <a:schemeClr val="bg1"/>
          </a:solidFill>
        </p:grpSpPr>
        <p:sp>
          <p:nvSpPr>
            <p:cNvPr id="123" name="Freeform 19"/>
            <p:cNvSpPr>
              <a:spLocks noEditPoints="1"/>
            </p:cNvSpPr>
            <p:nvPr/>
          </p:nvSpPr>
          <p:spPr bwMode="auto">
            <a:xfrm>
              <a:off x="2735263" y="3557588"/>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71 w 1790"/>
                <a:gd name="T23" fmla="*/ 459 h 557"/>
                <a:gd name="T24" fmla="*/ 139 w 1790"/>
                <a:gd name="T25" fmla="*/ 491 h 557"/>
                <a:gd name="T26" fmla="*/ 107 w 1790"/>
                <a:gd name="T27" fmla="*/ 459 h 557"/>
                <a:gd name="T28" fmla="*/ 107 w 1790"/>
                <a:gd name="T29" fmla="*/ 99 h 557"/>
                <a:gd name="T30" fmla="*/ 139 w 1790"/>
                <a:gd name="T31" fmla="*/ 66 h 557"/>
                <a:gd name="T32" fmla="*/ 171 w 1790"/>
                <a:gd name="T33" fmla="*/ 99 h 557"/>
                <a:gd name="T34" fmla="*/ 171 w 1790"/>
                <a:gd name="T35" fmla="*/ 459 h 557"/>
                <a:gd name="T36" fmla="*/ 306 w 1790"/>
                <a:gd name="T37" fmla="*/ 459 h 557"/>
                <a:gd name="T38" fmla="*/ 274 w 1790"/>
                <a:gd name="T39" fmla="*/ 491 h 557"/>
                <a:gd name="T40" fmla="*/ 242 w 1790"/>
                <a:gd name="T41" fmla="*/ 459 h 557"/>
                <a:gd name="T42" fmla="*/ 242 w 1790"/>
                <a:gd name="T43" fmla="*/ 99 h 557"/>
                <a:gd name="T44" fmla="*/ 274 w 1790"/>
                <a:gd name="T45" fmla="*/ 66 h 557"/>
                <a:gd name="T46" fmla="*/ 306 w 1790"/>
                <a:gd name="T47" fmla="*/ 99 h 557"/>
                <a:gd name="T48" fmla="*/ 306 w 1790"/>
                <a:gd name="T49" fmla="*/ 459 h 557"/>
                <a:gd name="T50" fmla="*/ 446 w 1790"/>
                <a:gd name="T51" fmla="*/ 459 h 557"/>
                <a:gd name="T52" fmla="*/ 413 w 1790"/>
                <a:gd name="T53" fmla="*/ 491 h 557"/>
                <a:gd name="T54" fmla="*/ 381 w 1790"/>
                <a:gd name="T55" fmla="*/ 459 h 557"/>
                <a:gd name="T56" fmla="*/ 381 w 1790"/>
                <a:gd name="T57" fmla="*/ 99 h 557"/>
                <a:gd name="T58" fmla="*/ 413 w 1790"/>
                <a:gd name="T59" fmla="*/ 66 h 557"/>
                <a:gd name="T60" fmla="*/ 446 w 1790"/>
                <a:gd name="T61" fmla="*/ 99 h 557"/>
                <a:gd name="T62" fmla="*/ 446 w 1790"/>
                <a:gd name="T63" fmla="*/ 459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71" y="459"/>
                  </a:moveTo>
                  <a:cubicBezTo>
                    <a:pt x="171" y="477"/>
                    <a:pt x="157" y="491"/>
                    <a:pt x="139" y="491"/>
                  </a:cubicBezTo>
                  <a:cubicBezTo>
                    <a:pt x="121" y="491"/>
                    <a:pt x="107" y="477"/>
                    <a:pt x="107" y="459"/>
                  </a:cubicBezTo>
                  <a:cubicBezTo>
                    <a:pt x="107" y="99"/>
                    <a:pt x="107" y="99"/>
                    <a:pt x="107" y="99"/>
                  </a:cubicBezTo>
                  <a:cubicBezTo>
                    <a:pt x="107" y="80"/>
                    <a:pt x="121" y="66"/>
                    <a:pt x="139" y="66"/>
                  </a:cubicBezTo>
                  <a:cubicBezTo>
                    <a:pt x="157" y="66"/>
                    <a:pt x="171" y="80"/>
                    <a:pt x="171" y="99"/>
                  </a:cubicBezTo>
                  <a:lnTo>
                    <a:pt x="171" y="459"/>
                  </a:lnTo>
                  <a:close/>
                  <a:moveTo>
                    <a:pt x="306" y="459"/>
                  </a:moveTo>
                  <a:cubicBezTo>
                    <a:pt x="306" y="477"/>
                    <a:pt x="292" y="491"/>
                    <a:pt x="274" y="491"/>
                  </a:cubicBezTo>
                  <a:cubicBezTo>
                    <a:pt x="256" y="491"/>
                    <a:pt x="242" y="477"/>
                    <a:pt x="242" y="459"/>
                  </a:cubicBezTo>
                  <a:cubicBezTo>
                    <a:pt x="242" y="99"/>
                    <a:pt x="242" y="99"/>
                    <a:pt x="242" y="99"/>
                  </a:cubicBezTo>
                  <a:cubicBezTo>
                    <a:pt x="242" y="80"/>
                    <a:pt x="256" y="66"/>
                    <a:pt x="274" y="66"/>
                  </a:cubicBezTo>
                  <a:cubicBezTo>
                    <a:pt x="292" y="66"/>
                    <a:pt x="306" y="80"/>
                    <a:pt x="306" y="99"/>
                  </a:cubicBezTo>
                  <a:lnTo>
                    <a:pt x="306" y="459"/>
                  </a:lnTo>
                  <a:close/>
                  <a:moveTo>
                    <a:pt x="446" y="459"/>
                  </a:moveTo>
                  <a:cubicBezTo>
                    <a:pt x="446" y="477"/>
                    <a:pt x="431" y="491"/>
                    <a:pt x="413" y="491"/>
                  </a:cubicBezTo>
                  <a:cubicBezTo>
                    <a:pt x="395" y="491"/>
                    <a:pt x="381" y="477"/>
                    <a:pt x="381" y="459"/>
                  </a:cubicBezTo>
                  <a:cubicBezTo>
                    <a:pt x="381" y="99"/>
                    <a:pt x="381" y="99"/>
                    <a:pt x="381" y="99"/>
                  </a:cubicBezTo>
                  <a:cubicBezTo>
                    <a:pt x="381" y="80"/>
                    <a:pt x="395" y="66"/>
                    <a:pt x="413" y="66"/>
                  </a:cubicBezTo>
                  <a:cubicBezTo>
                    <a:pt x="431" y="66"/>
                    <a:pt x="446" y="80"/>
                    <a:pt x="446" y="99"/>
                  </a:cubicBezTo>
                  <a:lnTo>
                    <a:pt x="446" y="459"/>
                  </a:lnTo>
                  <a:close/>
                  <a:moveTo>
                    <a:pt x="1573" y="341"/>
                  </a:moveTo>
                  <a:cubicBezTo>
                    <a:pt x="1538" y="341"/>
                    <a:pt x="1512" y="312"/>
                    <a:pt x="1512" y="277"/>
                  </a:cubicBezTo>
                  <a:cubicBezTo>
                    <a:pt x="1512" y="243"/>
                    <a:pt x="1538" y="216"/>
                    <a:pt x="1573" y="216"/>
                  </a:cubicBezTo>
                  <a:cubicBezTo>
                    <a:pt x="1608" y="216"/>
                    <a:pt x="1638" y="243"/>
                    <a:pt x="1638" y="277"/>
                  </a:cubicBezTo>
                  <a:cubicBezTo>
                    <a:pt x="1638" y="312"/>
                    <a:pt x="1608" y="341"/>
                    <a:pt x="1573" y="341"/>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124" name="Freeform 20"/>
            <p:cNvSpPr>
              <a:spLocks noEditPoints="1"/>
            </p:cNvSpPr>
            <p:nvPr/>
          </p:nvSpPr>
          <p:spPr bwMode="auto">
            <a:xfrm>
              <a:off x="2735263" y="1203325"/>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69 w 1790"/>
                <a:gd name="T23" fmla="*/ 458 h 557"/>
                <a:gd name="T24" fmla="*/ 137 w 1790"/>
                <a:gd name="T25" fmla="*/ 491 h 557"/>
                <a:gd name="T26" fmla="*/ 105 w 1790"/>
                <a:gd name="T27" fmla="*/ 458 h 557"/>
                <a:gd name="T28" fmla="*/ 105 w 1790"/>
                <a:gd name="T29" fmla="*/ 98 h 557"/>
                <a:gd name="T30" fmla="*/ 137 w 1790"/>
                <a:gd name="T31" fmla="*/ 66 h 557"/>
                <a:gd name="T32" fmla="*/ 169 w 1790"/>
                <a:gd name="T33" fmla="*/ 98 h 557"/>
                <a:gd name="T34" fmla="*/ 169 w 1790"/>
                <a:gd name="T35" fmla="*/ 458 h 557"/>
                <a:gd name="T36" fmla="*/ 304 w 1790"/>
                <a:gd name="T37" fmla="*/ 458 h 557"/>
                <a:gd name="T38" fmla="*/ 272 w 1790"/>
                <a:gd name="T39" fmla="*/ 491 h 557"/>
                <a:gd name="T40" fmla="*/ 240 w 1790"/>
                <a:gd name="T41" fmla="*/ 458 h 557"/>
                <a:gd name="T42" fmla="*/ 240 w 1790"/>
                <a:gd name="T43" fmla="*/ 98 h 557"/>
                <a:gd name="T44" fmla="*/ 272 w 1790"/>
                <a:gd name="T45" fmla="*/ 66 h 557"/>
                <a:gd name="T46" fmla="*/ 304 w 1790"/>
                <a:gd name="T47" fmla="*/ 98 h 557"/>
                <a:gd name="T48" fmla="*/ 304 w 1790"/>
                <a:gd name="T49" fmla="*/ 458 h 557"/>
                <a:gd name="T50" fmla="*/ 443 w 1790"/>
                <a:gd name="T51" fmla="*/ 458 h 557"/>
                <a:gd name="T52" fmla="*/ 411 w 1790"/>
                <a:gd name="T53" fmla="*/ 491 h 557"/>
                <a:gd name="T54" fmla="*/ 379 w 1790"/>
                <a:gd name="T55" fmla="*/ 458 h 557"/>
                <a:gd name="T56" fmla="*/ 379 w 1790"/>
                <a:gd name="T57" fmla="*/ 98 h 557"/>
                <a:gd name="T58" fmla="*/ 411 w 1790"/>
                <a:gd name="T59" fmla="*/ 66 h 557"/>
                <a:gd name="T60" fmla="*/ 443 w 1790"/>
                <a:gd name="T61" fmla="*/ 98 h 557"/>
                <a:gd name="T62" fmla="*/ 443 w 1790"/>
                <a:gd name="T63" fmla="*/ 458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69" y="458"/>
                  </a:moveTo>
                  <a:cubicBezTo>
                    <a:pt x="169" y="477"/>
                    <a:pt x="155" y="491"/>
                    <a:pt x="137" y="491"/>
                  </a:cubicBezTo>
                  <a:cubicBezTo>
                    <a:pt x="119" y="491"/>
                    <a:pt x="105" y="477"/>
                    <a:pt x="105" y="458"/>
                  </a:cubicBezTo>
                  <a:cubicBezTo>
                    <a:pt x="105" y="98"/>
                    <a:pt x="105" y="98"/>
                    <a:pt x="105" y="98"/>
                  </a:cubicBezTo>
                  <a:cubicBezTo>
                    <a:pt x="105" y="80"/>
                    <a:pt x="119" y="66"/>
                    <a:pt x="137" y="66"/>
                  </a:cubicBezTo>
                  <a:cubicBezTo>
                    <a:pt x="155" y="66"/>
                    <a:pt x="169" y="80"/>
                    <a:pt x="169" y="98"/>
                  </a:cubicBezTo>
                  <a:lnTo>
                    <a:pt x="169" y="458"/>
                  </a:lnTo>
                  <a:close/>
                  <a:moveTo>
                    <a:pt x="304" y="458"/>
                  </a:moveTo>
                  <a:cubicBezTo>
                    <a:pt x="304" y="477"/>
                    <a:pt x="290" y="491"/>
                    <a:pt x="272" y="491"/>
                  </a:cubicBezTo>
                  <a:cubicBezTo>
                    <a:pt x="254" y="491"/>
                    <a:pt x="240" y="477"/>
                    <a:pt x="240" y="458"/>
                  </a:cubicBezTo>
                  <a:cubicBezTo>
                    <a:pt x="240" y="98"/>
                    <a:pt x="240" y="98"/>
                    <a:pt x="240" y="98"/>
                  </a:cubicBezTo>
                  <a:cubicBezTo>
                    <a:pt x="240" y="80"/>
                    <a:pt x="254" y="66"/>
                    <a:pt x="272" y="66"/>
                  </a:cubicBezTo>
                  <a:cubicBezTo>
                    <a:pt x="290" y="66"/>
                    <a:pt x="304" y="80"/>
                    <a:pt x="304" y="98"/>
                  </a:cubicBezTo>
                  <a:lnTo>
                    <a:pt x="304" y="458"/>
                  </a:lnTo>
                  <a:close/>
                  <a:moveTo>
                    <a:pt x="443" y="458"/>
                  </a:moveTo>
                  <a:cubicBezTo>
                    <a:pt x="443" y="477"/>
                    <a:pt x="429" y="491"/>
                    <a:pt x="411" y="491"/>
                  </a:cubicBezTo>
                  <a:cubicBezTo>
                    <a:pt x="393" y="491"/>
                    <a:pt x="379" y="477"/>
                    <a:pt x="379" y="458"/>
                  </a:cubicBezTo>
                  <a:cubicBezTo>
                    <a:pt x="379" y="98"/>
                    <a:pt x="379" y="98"/>
                    <a:pt x="379" y="98"/>
                  </a:cubicBezTo>
                  <a:cubicBezTo>
                    <a:pt x="379" y="80"/>
                    <a:pt x="393" y="66"/>
                    <a:pt x="411" y="66"/>
                  </a:cubicBezTo>
                  <a:cubicBezTo>
                    <a:pt x="429" y="66"/>
                    <a:pt x="443" y="80"/>
                    <a:pt x="443" y="98"/>
                  </a:cubicBezTo>
                  <a:lnTo>
                    <a:pt x="443" y="458"/>
                  </a:lnTo>
                  <a:close/>
                  <a:moveTo>
                    <a:pt x="1573" y="341"/>
                  </a:moveTo>
                  <a:cubicBezTo>
                    <a:pt x="1538" y="341"/>
                    <a:pt x="1512" y="312"/>
                    <a:pt x="1512" y="277"/>
                  </a:cubicBezTo>
                  <a:cubicBezTo>
                    <a:pt x="1512" y="242"/>
                    <a:pt x="1538" y="216"/>
                    <a:pt x="1573" y="216"/>
                  </a:cubicBezTo>
                  <a:cubicBezTo>
                    <a:pt x="1608" y="216"/>
                    <a:pt x="1638" y="242"/>
                    <a:pt x="1638" y="277"/>
                  </a:cubicBezTo>
                  <a:cubicBezTo>
                    <a:pt x="1638" y="312"/>
                    <a:pt x="1608" y="341"/>
                    <a:pt x="1573" y="341"/>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125" name="Group 124"/>
          <p:cNvGrpSpPr/>
          <p:nvPr/>
        </p:nvGrpSpPr>
        <p:grpSpPr>
          <a:xfrm>
            <a:off x="2652607" y="5653473"/>
            <a:ext cx="411797" cy="272393"/>
            <a:chOff x="2735263" y="1203325"/>
            <a:chExt cx="6724650" cy="4448176"/>
          </a:xfrm>
          <a:solidFill>
            <a:schemeClr val="bg1"/>
          </a:solidFill>
        </p:grpSpPr>
        <p:sp>
          <p:nvSpPr>
            <p:cNvPr id="126" name="Freeform 19"/>
            <p:cNvSpPr>
              <a:spLocks noEditPoints="1"/>
            </p:cNvSpPr>
            <p:nvPr/>
          </p:nvSpPr>
          <p:spPr bwMode="auto">
            <a:xfrm>
              <a:off x="2735263" y="3557588"/>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71 w 1790"/>
                <a:gd name="T23" fmla="*/ 459 h 557"/>
                <a:gd name="T24" fmla="*/ 139 w 1790"/>
                <a:gd name="T25" fmla="*/ 491 h 557"/>
                <a:gd name="T26" fmla="*/ 107 w 1790"/>
                <a:gd name="T27" fmla="*/ 459 h 557"/>
                <a:gd name="T28" fmla="*/ 107 w 1790"/>
                <a:gd name="T29" fmla="*/ 99 h 557"/>
                <a:gd name="T30" fmla="*/ 139 w 1790"/>
                <a:gd name="T31" fmla="*/ 66 h 557"/>
                <a:gd name="T32" fmla="*/ 171 w 1790"/>
                <a:gd name="T33" fmla="*/ 99 h 557"/>
                <a:gd name="T34" fmla="*/ 171 w 1790"/>
                <a:gd name="T35" fmla="*/ 459 h 557"/>
                <a:gd name="T36" fmla="*/ 306 w 1790"/>
                <a:gd name="T37" fmla="*/ 459 h 557"/>
                <a:gd name="T38" fmla="*/ 274 w 1790"/>
                <a:gd name="T39" fmla="*/ 491 h 557"/>
                <a:gd name="T40" fmla="*/ 242 w 1790"/>
                <a:gd name="T41" fmla="*/ 459 h 557"/>
                <a:gd name="T42" fmla="*/ 242 w 1790"/>
                <a:gd name="T43" fmla="*/ 99 h 557"/>
                <a:gd name="T44" fmla="*/ 274 w 1790"/>
                <a:gd name="T45" fmla="*/ 66 h 557"/>
                <a:gd name="T46" fmla="*/ 306 w 1790"/>
                <a:gd name="T47" fmla="*/ 99 h 557"/>
                <a:gd name="T48" fmla="*/ 306 w 1790"/>
                <a:gd name="T49" fmla="*/ 459 h 557"/>
                <a:gd name="T50" fmla="*/ 446 w 1790"/>
                <a:gd name="T51" fmla="*/ 459 h 557"/>
                <a:gd name="T52" fmla="*/ 413 w 1790"/>
                <a:gd name="T53" fmla="*/ 491 h 557"/>
                <a:gd name="T54" fmla="*/ 381 w 1790"/>
                <a:gd name="T55" fmla="*/ 459 h 557"/>
                <a:gd name="T56" fmla="*/ 381 w 1790"/>
                <a:gd name="T57" fmla="*/ 99 h 557"/>
                <a:gd name="T58" fmla="*/ 413 w 1790"/>
                <a:gd name="T59" fmla="*/ 66 h 557"/>
                <a:gd name="T60" fmla="*/ 446 w 1790"/>
                <a:gd name="T61" fmla="*/ 99 h 557"/>
                <a:gd name="T62" fmla="*/ 446 w 1790"/>
                <a:gd name="T63" fmla="*/ 459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71" y="459"/>
                  </a:moveTo>
                  <a:cubicBezTo>
                    <a:pt x="171" y="477"/>
                    <a:pt x="157" y="491"/>
                    <a:pt x="139" y="491"/>
                  </a:cubicBezTo>
                  <a:cubicBezTo>
                    <a:pt x="121" y="491"/>
                    <a:pt x="107" y="477"/>
                    <a:pt x="107" y="459"/>
                  </a:cubicBezTo>
                  <a:cubicBezTo>
                    <a:pt x="107" y="99"/>
                    <a:pt x="107" y="99"/>
                    <a:pt x="107" y="99"/>
                  </a:cubicBezTo>
                  <a:cubicBezTo>
                    <a:pt x="107" y="80"/>
                    <a:pt x="121" y="66"/>
                    <a:pt x="139" y="66"/>
                  </a:cubicBezTo>
                  <a:cubicBezTo>
                    <a:pt x="157" y="66"/>
                    <a:pt x="171" y="80"/>
                    <a:pt x="171" y="99"/>
                  </a:cubicBezTo>
                  <a:lnTo>
                    <a:pt x="171" y="459"/>
                  </a:lnTo>
                  <a:close/>
                  <a:moveTo>
                    <a:pt x="306" y="459"/>
                  </a:moveTo>
                  <a:cubicBezTo>
                    <a:pt x="306" y="477"/>
                    <a:pt x="292" y="491"/>
                    <a:pt x="274" y="491"/>
                  </a:cubicBezTo>
                  <a:cubicBezTo>
                    <a:pt x="256" y="491"/>
                    <a:pt x="242" y="477"/>
                    <a:pt x="242" y="459"/>
                  </a:cubicBezTo>
                  <a:cubicBezTo>
                    <a:pt x="242" y="99"/>
                    <a:pt x="242" y="99"/>
                    <a:pt x="242" y="99"/>
                  </a:cubicBezTo>
                  <a:cubicBezTo>
                    <a:pt x="242" y="80"/>
                    <a:pt x="256" y="66"/>
                    <a:pt x="274" y="66"/>
                  </a:cubicBezTo>
                  <a:cubicBezTo>
                    <a:pt x="292" y="66"/>
                    <a:pt x="306" y="80"/>
                    <a:pt x="306" y="99"/>
                  </a:cubicBezTo>
                  <a:lnTo>
                    <a:pt x="306" y="459"/>
                  </a:lnTo>
                  <a:close/>
                  <a:moveTo>
                    <a:pt x="446" y="459"/>
                  </a:moveTo>
                  <a:cubicBezTo>
                    <a:pt x="446" y="477"/>
                    <a:pt x="431" y="491"/>
                    <a:pt x="413" y="491"/>
                  </a:cubicBezTo>
                  <a:cubicBezTo>
                    <a:pt x="395" y="491"/>
                    <a:pt x="381" y="477"/>
                    <a:pt x="381" y="459"/>
                  </a:cubicBezTo>
                  <a:cubicBezTo>
                    <a:pt x="381" y="99"/>
                    <a:pt x="381" y="99"/>
                    <a:pt x="381" y="99"/>
                  </a:cubicBezTo>
                  <a:cubicBezTo>
                    <a:pt x="381" y="80"/>
                    <a:pt x="395" y="66"/>
                    <a:pt x="413" y="66"/>
                  </a:cubicBezTo>
                  <a:cubicBezTo>
                    <a:pt x="431" y="66"/>
                    <a:pt x="446" y="80"/>
                    <a:pt x="446" y="99"/>
                  </a:cubicBezTo>
                  <a:lnTo>
                    <a:pt x="446" y="459"/>
                  </a:lnTo>
                  <a:close/>
                  <a:moveTo>
                    <a:pt x="1573" y="341"/>
                  </a:moveTo>
                  <a:cubicBezTo>
                    <a:pt x="1538" y="341"/>
                    <a:pt x="1512" y="312"/>
                    <a:pt x="1512" y="277"/>
                  </a:cubicBezTo>
                  <a:cubicBezTo>
                    <a:pt x="1512" y="243"/>
                    <a:pt x="1538" y="216"/>
                    <a:pt x="1573" y="216"/>
                  </a:cubicBezTo>
                  <a:cubicBezTo>
                    <a:pt x="1608" y="216"/>
                    <a:pt x="1638" y="243"/>
                    <a:pt x="1638" y="277"/>
                  </a:cubicBezTo>
                  <a:cubicBezTo>
                    <a:pt x="1638" y="312"/>
                    <a:pt x="1608" y="341"/>
                    <a:pt x="1573" y="341"/>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sp>
          <p:nvSpPr>
            <p:cNvPr id="127" name="Freeform 20"/>
            <p:cNvSpPr>
              <a:spLocks noEditPoints="1"/>
            </p:cNvSpPr>
            <p:nvPr/>
          </p:nvSpPr>
          <p:spPr bwMode="auto">
            <a:xfrm>
              <a:off x="2735263" y="1203325"/>
              <a:ext cx="6724650" cy="2093913"/>
            </a:xfrm>
            <a:custGeom>
              <a:avLst/>
              <a:gdLst>
                <a:gd name="T0" fmla="*/ 1721 w 1790"/>
                <a:gd name="T1" fmla="*/ 0 h 557"/>
                <a:gd name="T2" fmla="*/ 1246 w 1790"/>
                <a:gd name="T3" fmla="*/ 0 h 557"/>
                <a:gd name="T4" fmla="*/ 459 w 1790"/>
                <a:gd name="T5" fmla="*/ 0 h 557"/>
                <a:gd name="T6" fmla="*/ 72 w 1790"/>
                <a:gd name="T7" fmla="*/ 0 h 557"/>
                <a:gd name="T8" fmla="*/ 0 w 1790"/>
                <a:gd name="T9" fmla="*/ 72 h 557"/>
                <a:gd name="T10" fmla="*/ 0 w 1790"/>
                <a:gd name="T11" fmla="*/ 488 h 557"/>
                <a:gd name="T12" fmla="*/ 72 w 1790"/>
                <a:gd name="T13" fmla="*/ 557 h 557"/>
                <a:gd name="T14" fmla="*/ 1721 w 1790"/>
                <a:gd name="T15" fmla="*/ 557 h 557"/>
                <a:gd name="T16" fmla="*/ 1790 w 1790"/>
                <a:gd name="T17" fmla="*/ 488 h 557"/>
                <a:gd name="T18" fmla="*/ 1790 w 1790"/>
                <a:gd name="T19" fmla="*/ 72 h 557"/>
                <a:gd name="T20" fmla="*/ 1721 w 1790"/>
                <a:gd name="T21" fmla="*/ 0 h 557"/>
                <a:gd name="T22" fmla="*/ 169 w 1790"/>
                <a:gd name="T23" fmla="*/ 458 h 557"/>
                <a:gd name="T24" fmla="*/ 137 w 1790"/>
                <a:gd name="T25" fmla="*/ 491 h 557"/>
                <a:gd name="T26" fmla="*/ 105 w 1790"/>
                <a:gd name="T27" fmla="*/ 458 h 557"/>
                <a:gd name="T28" fmla="*/ 105 w 1790"/>
                <a:gd name="T29" fmla="*/ 98 h 557"/>
                <a:gd name="T30" fmla="*/ 137 w 1790"/>
                <a:gd name="T31" fmla="*/ 66 h 557"/>
                <a:gd name="T32" fmla="*/ 169 w 1790"/>
                <a:gd name="T33" fmla="*/ 98 h 557"/>
                <a:gd name="T34" fmla="*/ 169 w 1790"/>
                <a:gd name="T35" fmla="*/ 458 h 557"/>
                <a:gd name="T36" fmla="*/ 304 w 1790"/>
                <a:gd name="T37" fmla="*/ 458 h 557"/>
                <a:gd name="T38" fmla="*/ 272 w 1790"/>
                <a:gd name="T39" fmla="*/ 491 h 557"/>
                <a:gd name="T40" fmla="*/ 240 w 1790"/>
                <a:gd name="T41" fmla="*/ 458 h 557"/>
                <a:gd name="T42" fmla="*/ 240 w 1790"/>
                <a:gd name="T43" fmla="*/ 98 h 557"/>
                <a:gd name="T44" fmla="*/ 272 w 1790"/>
                <a:gd name="T45" fmla="*/ 66 h 557"/>
                <a:gd name="T46" fmla="*/ 304 w 1790"/>
                <a:gd name="T47" fmla="*/ 98 h 557"/>
                <a:gd name="T48" fmla="*/ 304 w 1790"/>
                <a:gd name="T49" fmla="*/ 458 h 557"/>
                <a:gd name="T50" fmla="*/ 443 w 1790"/>
                <a:gd name="T51" fmla="*/ 458 h 557"/>
                <a:gd name="T52" fmla="*/ 411 w 1790"/>
                <a:gd name="T53" fmla="*/ 491 h 557"/>
                <a:gd name="T54" fmla="*/ 379 w 1790"/>
                <a:gd name="T55" fmla="*/ 458 h 557"/>
                <a:gd name="T56" fmla="*/ 379 w 1790"/>
                <a:gd name="T57" fmla="*/ 98 h 557"/>
                <a:gd name="T58" fmla="*/ 411 w 1790"/>
                <a:gd name="T59" fmla="*/ 66 h 557"/>
                <a:gd name="T60" fmla="*/ 443 w 1790"/>
                <a:gd name="T61" fmla="*/ 98 h 557"/>
                <a:gd name="T62" fmla="*/ 443 w 1790"/>
                <a:gd name="T63" fmla="*/ 458 h 557"/>
                <a:gd name="T64" fmla="*/ 1573 w 1790"/>
                <a:gd name="T65" fmla="*/ 341 h 557"/>
                <a:gd name="T66" fmla="*/ 1512 w 1790"/>
                <a:gd name="T67" fmla="*/ 277 h 557"/>
                <a:gd name="T68" fmla="*/ 1573 w 1790"/>
                <a:gd name="T69" fmla="*/ 216 h 557"/>
                <a:gd name="T70" fmla="*/ 1638 w 1790"/>
                <a:gd name="T71" fmla="*/ 277 h 557"/>
                <a:gd name="T72" fmla="*/ 1573 w 1790"/>
                <a:gd name="T73" fmla="*/ 341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0" h="557">
                  <a:moveTo>
                    <a:pt x="1721" y="0"/>
                  </a:moveTo>
                  <a:cubicBezTo>
                    <a:pt x="1246" y="0"/>
                    <a:pt x="1246" y="0"/>
                    <a:pt x="1246" y="0"/>
                  </a:cubicBezTo>
                  <a:cubicBezTo>
                    <a:pt x="459" y="0"/>
                    <a:pt x="459" y="0"/>
                    <a:pt x="459" y="0"/>
                  </a:cubicBezTo>
                  <a:cubicBezTo>
                    <a:pt x="72" y="0"/>
                    <a:pt x="72" y="0"/>
                    <a:pt x="72" y="0"/>
                  </a:cubicBezTo>
                  <a:cubicBezTo>
                    <a:pt x="32" y="0"/>
                    <a:pt x="0" y="32"/>
                    <a:pt x="0" y="72"/>
                  </a:cubicBezTo>
                  <a:cubicBezTo>
                    <a:pt x="0" y="488"/>
                    <a:pt x="0" y="488"/>
                    <a:pt x="0" y="488"/>
                  </a:cubicBezTo>
                  <a:cubicBezTo>
                    <a:pt x="0" y="525"/>
                    <a:pt x="32" y="557"/>
                    <a:pt x="72" y="557"/>
                  </a:cubicBezTo>
                  <a:cubicBezTo>
                    <a:pt x="1721" y="557"/>
                    <a:pt x="1721" y="557"/>
                    <a:pt x="1721" y="557"/>
                  </a:cubicBezTo>
                  <a:cubicBezTo>
                    <a:pt x="1761" y="557"/>
                    <a:pt x="1790" y="525"/>
                    <a:pt x="1790" y="488"/>
                  </a:cubicBezTo>
                  <a:cubicBezTo>
                    <a:pt x="1790" y="72"/>
                    <a:pt x="1790" y="72"/>
                    <a:pt x="1790" y="72"/>
                  </a:cubicBezTo>
                  <a:cubicBezTo>
                    <a:pt x="1790" y="32"/>
                    <a:pt x="1761" y="0"/>
                    <a:pt x="1721" y="0"/>
                  </a:cubicBezTo>
                  <a:close/>
                  <a:moveTo>
                    <a:pt x="169" y="458"/>
                  </a:moveTo>
                  <a:cubicBezTo>
                    <a:pt x="169" y="477"/>
                    <a:pt x="155" y="491"/>
                    <a:pt x="137" y="491"/>
                  </a:cubicBezTo>
                  <a:cubicBezTo>
                    <a:pt x="119" y="491"/>
                    <a:pt x="105" y="477"/>
                    <a:pt x="105" y="458"/>
                  </a:cubicBezTo>
                  <a:cubicBezTo>
                    <a:pt x="105" y="98"/>
                    <a:pt x="105" y="98"/>
                    <a:pt x="105" y="98"/>
                  </a:cubicBezTo>
                  <a:cubicBezTo>
                    <a:pt x="105" y="80"/>
                    <a:pt x="119" y="66"/>
                    <a:pt x="137" y="66"/>
                  </a:cubicBezTo>
                  <a:cubicBezTo>
                    <a:pt x="155" y="66"/>
                    <a:pt x="169" y="80"/>
                    <a:pt x="169" y="98"/>
                  </a:cubicBezTo>
                  <a:lnTo>
                    <a:pt x="169" y="458"/>
                  </a:lnTo>
                  <a:close/>
                  <a:moveTo>
                    <a:pt x="304" y="458"/>
                  </a:moveTo>
                  <a:cubicBezTo>
                    <a:pt x="304" y="477"/>
                    <a:pt x="290" y="491"/>
                    <a:pt x="272" y="491"/>
                  </a:cubicBezTo>
                  <a:cubicBezTo>
                    <a:pt x="254" y="491"/>
                    <a:pt x="240" y="477"/>
                    <a:pt x="240" y="458"/>
                  </a:cubicBezTo>
                  <a:cubicBezTo>
                    <a:pt x="240" y="98"/>
                    <a:pt x="240" y="98"/>
                    <a:pt x="240" y="98"/>
                  </a:cubicBezTo>
                  <a:cubicBezTo>
                    <a:pt x="240" y="80"/>
                    <a:pt x="254" y="66"/>
                    <a:pt x="272" y="66"/>
                  </a:cubicBezTo>
                  <a:cubicBezTo>
                    <a:pt x="290" y="66"/>
                    <a:pt x="304" y="80"/>
                    <a:pt x="304" y="98"/>
                  </a:cubicBezTo>
                  <a:lnTo>
                    <a:pt x="304" y="458"/>
                  </a:lnTo>
                  <a:close/>
                  <a:moveTo>
                    <a:pt x="443" y="458"/>
                  </a:moveTo>
                  <a:cubicBezTo>
                    <a:pt x="443" y="477"/>
                    <a:pt x="429" y="491"/>
                    <a:pt x="411" y="491"/>
                  </a:cubicBezTo>
                  <a:cubicBezTo>
                    <a:pt x="393" y="491"/>
                    <a:pt x="379" y="477"/>
                    <a:pt x="379" y="458"/>
                  </a:cubicBezTo>
                  <a:cubicBezTo>
                    <a:pt x="379" y="98"/>
                    <a:pt x="379" y="98"/>
                    <a:pt x="379" y="98"/>
                  </a:cubicBezTo>
                  <a:cubicBezTo>
                    <a:pt x="379" y="80"/>
                    <a:pt x="393" y="66"/>
                    <a:pt x="411" y="66"/>
                  </a:cubicBezTo>
                  <a:cubicBezTo>
                    <a:pt x="429" y="66"/>
                    <a:pt x="443" y="80"/>
                    <a:pt x="443" y="98"/>
                  </a:cubicBezTo>
                  <a:lnTo>
                    <a:pt x="443" y="458"/>
                  </a:lnTo>
                  <a:close/>
                  <a:moveTo>
                    <a:pt x="1573" y="341"/>
                  </a:moveTo>
                  <a:cubicBezTo>
                    <a:pt x="1538" y="341"/>
                    <a:pt x="1512" y="312"/>
                    <a:pt x="1512" y="277"/>
                  </a:cubicBezTo>
                  <a:cubicBezTo>
                    <a:pt x="1512" y="242"/>
                    <a:pt x="1538" y="216"/>
                    <a:pt x="1573" y="216"/>
                  </a:cubicBezTo>
                  <a:cubicBezTo>
                    <a:pt x="1608" y="216"/>
                    <a:pt x="1638" y="242"/>
                    <a:pt x="1638" y="277"/>
                  </a:cubicBezTo>
                  <a:cubicBezTo>
                    <a:pt x="1638" y="312"/>
                    <a:pt x="1608" y="341"/>
                    <a:pt x="1573" y="341"/>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505050"/>
                </a:solidFill>
                <a:effectLst/>
                <a:uLnTx/>
                <a:uFillTx/>
                <a:latin typeface="Segoe UI"/>
                <a:ea typeface="+mn-ea"/>
                <a:cs typeface="+mn-cs"/>
              </a:endParaRPr>
            </a:p>
          </p:txBody>
        </p:sp>
      </p:grpSp>
      <p:sp>
        <p:nvSpPr>
          <p:cNvPr id="6" name="Title 5"/>
          <p:cNvSpPr>
            <a:spLocks noGrp="1"/>
          </p:cNvSpPr>
          <p:nvPr>
            <p:ph type="title"/>
          </p:nvPr>
        </p:nvSpPr>
        <p:spPr>
          <a:xfrm>
            <a:off x="274639" y="750887"/>
            <a:ext cx="11889564" cy="917575"/>
          </a:xfrm>
        </p:spPr>
        <p:txBody>
          <a:bodyPr/>
          <a:lstStyle/>
          <a:p>
            <a:r>
              <a:rPr lang="en-US" dirty="0"/>
              <a:t>Azure Active Directory Domain Services</a:t>
            </a:r>
            <a:br>
              <a:rPr lang="en-US" dirty="0"/>
            </a:br>
            <a:r>
              <a:rPr lang="en-US" sz="3200" dirty="0">
                <a:gradFill>
                  <a:gsLst>
                    <a:gs pos="1250">
                      <a:schemeClr val="accent1"/>
                    </a:gs>
                    <a:gs pos="100000">
                      <a:schemeClr val="accent1"/>
                    </a:gs>
                  </a:gsLst>
                  <a:lin ang="5400000" scaled="0"/>
                </a:gradFill>
                <a:latin typeface="+mn-lt"/>
              </a:rPr>
              <a:t>Your domain controller as a service for lift-and-shift scenarios</a:t>
            </a:r>
            <a:endParaRPr lang="en-US" dirty="0"/>
          </a:p>
        </p:txBody>
      </p:sp>
      <p:sp>
        <p:nvSpPr>
          <p:cNvPr id="8" name="Text Placeholder 7"/>
          <p:cNvSpPr>
            <a:spLocks noGrp="1"/>
          </p:cNvSpPr>
          <p:nvPr>
            <p:ph type="body" sz="quarter" idx="4294967295"/>
          </p:nvPr>
        </p:nvSpPr>
        <p:spPr>
          <a:xfrm>
            <a:off x="274640" y="488796"/>
            <a:ext cx="12068746" cy="461665"/>
          </a:xfrm>
        </p:spPr>
        <p:txBody>
          <a:bodyPr/>
          <a:lstStyle/>
          <a:p>
            <a:pPr marL="0" indent="0">
              <a:buNone/>
            </a:pPr>
            <a:r>
              <a:rPr lang="en-US" sz="2000" dirty="0">
                <a:latin typeface="Segoe UI" panose="020B0502040204020203" pitchFamily="34" charset="0"/>
                <a:cs typeface="Segoe UI" panose="020B0502040204020203" pitchFamily="34" charset="0"/>
              </a:rPr>
              <a:t>1000s of apps, 1 identity</a:t>
            </a:r>
          </a:p>
        </p:txBody>
      </p:sp>
      <p:grpSp>
        <p:nvGrpSpPr>
          <p:cNvPr id="4" name="Group 3"/>
          <p:cNvGrpSpPr/>
          <p:nvPr/>
        </p:nvGrpSpPr>
        <p:grpSpPr>
          <a:xfrm>
            <a:off x="4633716" y="4568047"/>
            <a:ext cx="2229285" cy="1261849"/>
            <a:chOff x="4542407" y="4478884"/>
            <a:chExt cx="2185772" cy="1237219"/>
          </a:xfrm>
        </p:grpSpPr>
        <p:grpSp>
          <p:nvGrpSpPr>
            <p:cNvPr id="48" name="Group 47"/>
            <p:cNvGrpSpPr/>
            <p:nvPr/>
          </p:nvGrpSpPr>
          <p:grpSpPr>
            <a:xfrm>
              <a:off x="5142739" y="4497505"/>
              <a:ext cx="1585440" cy="1071308"/>
              <a:chOff x="9763365" y="2269425"/>
              <a:chExt cx="1617231" cy="1092791"/>
            </a:xfrm>
            <a:noFill/>
          </p:grpSpPr>
          <p:cxnSp>
            <p:nvCxnSpPr>
              <p:cNvPr id="50" name="Straight Arrow Connector 49"/>
              <p:cNvCxnSpPr/>
              <p:nvPr/>
            </p:nvCxnSpPr>
            <p:spPr>
              <a:xfrm>
                <a:off x="9763365" y="2534999"/>
                <a:ext cx="1559722" cy="0"/>
              </a:xfrm>
              <a:prstGeom prst="straightConnector1">
                <a:avLst/>
              </a:prstGeom>
              <a:grpFill/>
              <a:ln w="28575" cap="flat" cmpd="sng" algn="ctr">
                <a:solidFill>
                  <a:schemeClr val="accent3"/>
                </a:solidFill>
                <a:prstDash val="solid"/>
                <a:headEnd type="none"/>
                <a:tailEnd type="oval"/>
              </a:ln>
              <a:effectLst/>
            </p:spPr>
          </p:cxnSp>
          <p:cxnSp>
            <p:nvCxnSpPr>
              <p:cNvPr id="51" name="Straight Arrow Connector 50"/>
              <p:cNvCxnSpPr/>
              <p:nvPr/>
            </p:nvCxnSpPr>
            <p:spPr>
              <a:xfrm>
                <a:off x="9763365" y="2805747"/>
                <a:ext cx="1559722" cy="0"/>
              </a:xfrm>
              <a:prstGeom prst="straightConnector1">
                <a:avLst/>
              </a:prstGeom>
              <a:grpFill/>
              <a:ln w="28575" cap="flat" cmpd="sng" algn="ctr">
                <a:solidFill>
                  <a:schemeClr val="accent3"/>
                </a:solidFill>
                <a:prstDash val="solid"/>
                <a:headEnd type="none"/>
                <a:tailEnd type="oval"/>
              </a:ln>
              <a:effectLst/>
            </p:spPr>
          </p:cxnSp>
          <p:sp>
            <p:nvSpPr>
              <p:cNvPr id="53" name="TextBox 52"/>
              <p:cNvSpPr txBox="1">
                <a:spLocks noChangeAspect="1"/>
              </p:cNvSpPr>
              <p:nvPr/>
            </p:nvSpPr>
            <p:spPr>
              <a:xfrm>
                <a:off x="10450932" y="2269425"/>
                <a:ext cx="801550" cy="282423"/>
              </a:xfrm>
              <a:prstGeom prst="rect">
                <a:avLst/>
              </a:prstGeom>
              <a:grpFill/>
              <a:ln>
                <a:noFill/>
              </a:ln>
            </p:spPr>
            <p:txBody>
              <a:bodyPr wrap="none" rtlCol="0">
                <a:spAutoFit/>
              </a:bodyPr>
              <a:lstStyle/>
              <a:p>
                <a:pPr marL="0" marR="0" lvl="0" indent="0" algn="l" defTabSz="931505" rtl="0" eaLnBrk="1" fontAlgn="base" latinLnBrk="0" hangingPunct="1">
                  <a:lnSpc>
                    <a:spcPct val="100000"/>
                  </a:lnSpc>
                  <a:spcBef>
                    <a:spcPct val="0"/>
                  </a:spcBef>
                  <a:spcAft>
                    <a:spcPct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ea typeface="ＭＳ Ｐゴシック" charset="0"/>
                    <a:cs typeface="+mn-cs"/>
                  </a:rPr>
                  <a:t>Kerberos</a:t>
                </a:r>
              </a:p>
            </p:txBody>
          </p:sp>
          <p:sp>
            <p:nvSpPr>
              <p:cNvPr id="54" name="TextBox 53"/>
              <p:cNvSpPr txBox="1">
                <a:spLocks noChangeAspect="1"/>
              </p:cNvSpPr>
              <p:nvPr/>
            </p:nvSpPr>
            <p:spPr>
              <a:xfrm>
                <a:off x="10546663" y="2539548"/>
                <a:ext cx="602061" cy="282423"/>
              </a:xfrm>
              <a:prstGeom prst="rect">
                <a:avLst/>
              </a:prstGeom>
              <a:grpFill/>
              <a:ln>
                <a:noFill/>
              </a:ln>
            </p:spPr>
            <p:txBody>
              <a:bodyPr wrap="none" rtlCol="0">
                <a:spAutoFit/>
              </a:bodyPr>
              <a:lstStyle/>
              <a:p>
                <a:pPr marL="0" marR="0" lvl="0" indent="0" algn="l" defTabSz="931505" rtl="0" eaLnBrk="1" fontAlgn="base" latinLnBrk="0" hangingPunct="1">
                  <a:lnSpc>
                    <a:spcPct val="100000"/>
                  </a:lnSpc>
                  <a:spcBef>
                    <a:spcPct val="0"/>
                  </a:spcBef>
                  <a:spcAft>
                    <a:spcPct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ea typeface="ＭＳ Ｐゴシック" charset="0"/>
                    <a:cs typeface="+mn-cs"/>
                  </a:rPr>
                  <a:t>NTLM</a:t>
                </a:r>
              </a:p>
            </p:txBody>
          </p:sp>
          <p:sp>
            <p:nvSpPr>
              <p:cNvPr id="56" name="TextBox 55"/>
              <p:cNvSpPr txBox="1">
                <a:spLocks noChangeAspect="1"/>
              </p:cNvSpPr>
              <p:nvPr/>
            </p:nvSpPr>
            <p:spPr>
              <a:xfrm>
                <a:off x="10567951" y="2809671"/>
                <a:ext cx="561183" cy="282423"/>
              </a:xfrm>
              <a:prstGeom prst="rect">
                <a:avLst/>
              </a:prstGeom>
              <a:grpFill/>
              <a:ln>
                <a:noFill/>
              </a:ln>
            </p:spPr>
            <p:txBody>
              <a:bodyPr wrap="none" rtlCol="0">
                <a:spAutoFit/>
              </a:bodyPr>
              <a:lstStyle/>
              <a:p>
                <a:pPr marL="0" marR="0" lvl="0" indent="0" algn="l" defTabSz="931505" rtl="0" eaLnBrk="1" fontAlgn="base" latinLnBrk="0" hangingPunct="1">
                  <a:lnSpc>
                    <a:spcPct val="100000"/>
                  </a:lnSpc>
                  <a:spcBef>
                    <a:spcPct val="0"/>
                  </a:spcBef>
                  <a:spcAft>
                    <a:spcPct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ea typeface="ＭＳ Ｐゴシック" charset="0"/>
                    <a:cs typeface="+mn-cs"/>
                  </a:rPr>
                  <a:t>LDAP</a:t>
                </a:r>
              </a:p>
            </p:txBody>
          </p:sp>
          <p:sp>
            <p:nvSpPr>
              <p:cNvPr id="61" name="TextBox 60"/>
              <p:cNvSpPr txBox="1">
                <a:spLocks noChangeAspect="1"/>
              </p:cNvSpPr>
              <p:nvPr/>
            </p:nvSpPr>
            <p:spPr>
              <a:xfrm>
                <a:off x="10322916" y="3079793"/>
                <a:ext cx="1057680" cy="282423"/>
              </a:xfrm>
              <a:prstGeom prst="rect">
                <a:avLst/>
              </a:prstGeom>
              <a:grpFill/>
              <a:ln>
                <a:noFill/>
              </a:ln>
            </p:spPr>
            <p:txBody>
              <a:bodyPr wrap="square" rtlCol="0">
                <a:spAutoFit/>
              </a:bodyPr>
              <a:lstStyle/>
              <a:p>
                <a:pPr marL="0" marR="0" lvl="0" indent="0" algn="l" defTabSz="931505" rtl="0" eaLnBrk="1" fontAlgn="base" latinLnBrk="0" hangingPunct="1">
                  <a:lnSpc>
                    <a:spcPct val="100000"/>
                  </a:lnSpc>
                  <a:spcBef>
                    <a:spcPct val="0"/>
                  </a:spcBef>
                  <a:spcAft>
                    <a:spcPct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ea typeface="ＭＳ Ｐゴシック" charset="0"/>
                    <a:cs typeface="+mn-cs"/>
                  </a:rPr>
                  <a:t>Group Policy</a:t>
                </a:r>
              </a:p>
            </p:txBody>
          </p:sp>
        </p:grpSp>
        <p:pic>
          <p:nvPicPr>
            <p:cNvPr id="58" name="Picture 5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2407" y="4478884"/>
              <a:ext cx="1237219" cy="1237219"/>
            </a:xfrm>
            <a:prstGeom prst="rect">
              <a:avLst/>
            </a:prstGeom>
            <a:noFill/>
            <a:ln>
              <a:noFill/>
            </a:ln>
          </p:spPr>
        </p:pic>
      </p:grpSp>
    </p:spTree>
    <p:extLst>
      <p:ext uri="{BB962C8B-B14F-4D97-AF65-F5344CB8AC3E}">
        <p14:creationId xmlns:p14="http://schemas.microsoft.com/office/powerpoint/2010/main" val="956819655"/>
      </p:ext>
    </p:extLst>
  </p:cSld>
  <p:clrMapOvr>
    <a:masterClrMapping/>
  </p:clrMapOvr>
  <mc:AlternateContent xmlns:mc="http://schemas.openxmlformats.org/markup-compatibility/2006" xmlns:p14="http://schemas.microsoft.com/office/powerpoint/2010/main">
    <mc:Choice Requires="p14">
      <p:transition spd="med" p14:dur="700" advTm="27975">
        <p:fade/>
      </p:transition>
    </mc:Choice>
    <mc:Fallback xmlns:a14="http://schemas.microsoft.com/office/drawing/2010/main" xmlns="">
      <p:transition spd="med" advTm="27975">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82" y="1718171"/>
            <a:ext cx="12447314" cy="4150087"/>
            <a:chOff x="-12357" y="1676399"/>
            <a:chExt cx="11166540" cy="2534910"/>
          </a:xfrm>
        </p:grpSpPr>
        <p:sp>
          <p:nvSpPr>
            <p:cNvPr id="18" name="TextBox 17"/>
            <p:cNvSpPr txBox="1"/>
            <p:nvPr/>
          </p:nvSpPr>
          <p:spPr>
            <a:xfrm>
              <a:off x="-12357" y="1676400"/>
              <a:ext cx="3722180" cy="2534909"/>
            </a:xfrm>
            <a:prstGeom prst="rect">
              <a:avLst/>
            </a:prstGeom>
            <a:solidFill>
              <a:schemeClr val="tx1"/>
            </a:solidFill>
            <a:ln>
              <a:noFill/>
            </a:ln>
          </p:spPr>
          <p:style>
            <a:lnRef idx="1">
              <a:schemeClr val="dk1"/>
            </a:lnRef>
            <a:fillRef idx="2">
              <a:schemeClr val="dk1"/>
            </a:fillRef>
            <a:effectRef idx="1">
              <a:schemeClr val="dk1"/>
            </a:effectRef>
            <a:fontRef idx="minor">
              <a:schemeClr val="dk1"/>
            </a:fontRef>
          </p:style>
          <p:txBody>
            <a:bodyPr wrap="square" lIns="279781" tIns="279781" rIns="279781" bIns="279781" rtlCol="0">
              <a:noAutofit/>
            </a:bodyPr>
            <a:lstStyle/>
            <a:p>
              <a:pPr marL="0" marR="0" lvl="0" indent="0" algn="l" defTabSz="932308" rtl="0" eaLnBrk="1" fontAlgn="auto" latinLnBrk="0" hangingPunct="1">
                <a:lnSpc>
                  <a:spcPct val="90000"/>
                </a:lnSpc>
                <a:spcBef>
                  <a:spcPct val="20000"/>
                </a:spcBef>
                <a:spcAft>
                  <a:spcPts val="0"/>
                </a:spcAft>
                <a:buClr>
                  <a:srgbClr val="FFFFFF"/>
                </a:buClr>
                <a:buSzPct val="90000"/>
                <a:buFontTx/>
                <a:buNone/>
                <a:tabLst/>
                <a:defRPr/>
              </a:pPr>
              <a:r>
                <a:rPr kumimoji="0" lang="en-US" sz="4080" b="0" i="0" u="none" strike="noStrike" kern="1200" cap="none" spc="0" normalizeH="0" baseline="0" noProof="0" dirty="0">
                  <a:ln>
                    <a:noFill/>
                  </a:ln>
                  <a:solidFill>
                    <a:srgbClr val="FFFFFF"/>
                  </a:solidFill>
                  <a:effectLst/>
                  <a:uLnTx/>
                  <a:uFillTx/>
                  <a:latin typeface="Segoe UI Light"/>
                  <a:ea typeface="+mn-ea"/>
                  <a:cs typeface="+mn-cs"/>
                </a:rPr>
                <a:t>Security </a:t>
              </a:r>
              <a:br>
                <a:rPr kumimoji="0" lang="en-US" sz="4080" b="0" i="0" u="none" strike="noStrike" kern="1200" cap="none" spc="0" normalizeH="0" baseline="0" noProof="0" dirty="0">
                  <a:ln>
                    <a:noFill/>
                  </a:ln>
                  <a:solidFill>
                    <a:srgbClr val="FFFFFF"/>
                  </a:solidFill>
                  <a:effectLst/>
                  <a:uLnTx/>
                  <a:uFillTx/>
                  <a:latin typeface="Segoe UI Light"/>
                  <a:ea typeface="+mn-ea"/>
                  <a:cs typeface="+mn-cs"/>
                </a:rPr>
              </a:br>
              <a:r>
                <a:rPr kumimoji="0" lang="en-US" sz="4080" b="0" i="0" u="none" strike="noStrike" kern="1200" cap="none" spc="0" normalizeH="0" baseline="0" noProof="0" dirty="0">
                  <a:ln>
                    <a:noFill/>
                  </a:ln>
                  <a:solidFill>
                    <a:srgbClr val="FFFFFF"/>
                  </a:solidFill>
                  <a:effectLst/>
                  <a:uLnTx/>
                  <a:uFillTx/>
                  <a:latin typeface="Segoe UI Light"/>
                  <a:ea typeface="+mn-ea"/>
                  <a:cs typeface="+mn-cs"/>
                </a:rPr>
                <a:t>threats</a:t>
              </a:r>
            </a:p>
          </p:txBody>
        </p:sp>
        <p:sp>
          <p:nvSpPr>
            <p:cNvPr id="19" name="TextBox 18"/>
            <p:cNvSpPr txBox="1"/>
            <p:nvPr/>
          </p:nvSpPr>
          <p:spPr>
            <a:xfrm>
              <a:off x="3709823" y="1676399"/>
              <a:ext cx="3722180" cy="2534908"/>
            </a:xfrm>
            <a:prstGeom prst="rect">
              <a:avLst/>
            </a:prstGeom>
            <a:solidFill>
              <a:schemeClr val="bg1">
                <a:lumMod val="95000"/>
              </a:schemeClr>
            </a:solidFill>
            <a:ln>
              <a:solidFill>
                <a:srgbClr val="FFFFFF"/>
              </a:solidFill>
            </a:ln>
          </p:spPr>
          <p:txBody>
            <a:bodyPr wrap="square" lIns="279781" tIns="279781" rIns="279781" bIns="279781" rtlCol="0">
              <a:noAutofit/>
            </a:bodyPr>
            <a:lstStyle/>
            <a:p>
              <a:pPr marL="0" marR="0" lvl="0" indent="0" algn="l" defTabSz="932658" rtl="0" eaLnBrk="1" fontAlgn="auto" latinLnBrk="0" hangingPunct="1">
                <a:lnSpc>
                  <a:spcPct val="90000"/>
                </a:lnSpc>
                <a:spcBef>
                  <a:spcPts val="0"/>
                </a:spcBef>
                <a:spcAft>
                  <a:spcPts val="612"/>
                </a:spcAft>
                <a:buClrTx/>
                <a:buSzTx/>
                <a:buFontTx/>
                <a:buNone/>
                <a:tabLst/>
                <a:defRPr/>
              </a:pPr>
              <a:r>
                <a:rPr kumimoji="0" lang="en-US" sz="4080" b="0" i="0" u="none" strike="noStrike" kern="1200" cap="none" spc="0" normalizeH="0" baseline="0" noProof="0" dirty="0">
                  <a:ln>
                    <a:noFill/>
                  </a:ln>
                  <a:solidFill>
                    <a:srgbClr val="FFFFFF"/>
                  </a:solidFill>
                  <a:effectLst/>
                  <a:uLnTx/>
                  <a:uFillTx/>
                  <a:latin typeface="Segoe UI Light"/>
                  <a:ea typeface="+mn-ea"/>
                  <a:cs typeface="+mn-cs"/>
                </a:rPr>
                <a:t>Datacenter</a:t>
              </a:r>
              <a:br>
                <a:rPr kumimoji="0" lang="en-US" sz="4080" b="0" i="0" u="none" strike="noStrike" kern="1200" cap="none" spc="0" normalizeH="0" baseline="0" noProof="0" dirty="0">
                  <a:ln>
                    <a:noFill/>
                  </a:ln>
                  <a:solidFill>
                    <a:srgbClr val="FFFFFF"/>
                  </a:solidFill>
                  <a:effectLst/>
                  <a:uLnTx/>
                  <a:uFillTx/>
                  <a:latin typeface="Segoe UI Light"/>
                  <a:ea typeface="+mn-ea"/>
                  <a:cs typeface="+mn-cs"/>
                </a:rPr>
              </a:br>
              <a:r>
                <a:rPr kumimoji="0" lang="en-US" sz="4080" b="0" i="0" u="none" strike="noStrike" kern="1200" cap="none" spc="0" normalizeH="0" baseline="0" noProof="0" dirty="0">
                  <a:ln>
                    <a:noFill/>
                  </a:ln>
                  <a:solidFill>
                    <a:srgbClr val="FFFFFF"/>
                  </a:solidFill>
                  <a:effectLst/>
                  <a:uLnTx/>
                  <a:uFillTx/>
                  <a:latin typeface="Segoe UI Light"/>
                  <a:ea typeface="+mn-ea"/>
                  <a:cs typeface="+mn-cs"/>
                </a:rPr>
                <a:t>efficiency</a:t>
              </a:r>
            </a:p>
            <a:p>
              <a:pPr marL="0" marR="0" lvl="0" indent="0" algn="l" defTabSz="932658" rtl="0" eaLnBrk="1" fontAlgn="auto" latinLnBrk="0" hangingPunct="1">
                <a:lnSpc>
                  <a:spcPct val="90000"/>
                </a:lnSpc>
                <a:spcBef>
                  <a:spcPts val="0"/>
                </a:spcBef>
                <a:spcAft>
                  <a:spcPts val="612"/>
                </a:spcAft>
                <a:buClrTx/>
                <a:buSzTx/>
                <a:buFontTx/>
                <a:buNone/>
                <a:tabLst/>
                <a:defRPr/>
              </a:pPr>
              <a:endParaRPr kumimoji="0" lang="en-US" sz="4080" b="0" i="0" u="none" strike="noStrike" kern="1200" cap="none" spc="0" normalizeH="0" baseline="0" noProof="0" dirty="0">
                <a:ln>
                  <a:noFill/>
                </a:ln>
                <a:solidFill>
                  <a:srgbClr val="FFFFFF"/>
                </a:solidFill>
                <a:effectLst/>
                <a:uLnTx/>
                <a:uFillTx/>
                <a:latin typeface="Segoe UI Light"/>
                <a:ea typeface="+mn-ea"/>
                <a:cs typeface="+mn-cs"/>
              </a:endParaRPr>
            </a:p>
          </p:txBody>
        </p:sp>
        <p:sp>
          <p:nvSpPr>
            <p:cNvPr id="21" name="TextBox 20"/>
            <p:cNvSpPr txBox="1"/>
            <p:nvPr/>
          </p:nvSpPr>
          <p:spPr>
            <a:xfrm>
              <a:off x="7432003" y="1676400"/>
              <a:ext cx="3722180" cy="2534909"/>
            </a:xfrm>
            <a:prstGeom prst="rect">
              <a:avLst/>
            </a:prstGeom>
            <a:solidFill>
              <a:schemeClr val="bg1">
                <a:lumMod val="95000"/>
              </a:schemeClr>
            </a:solidFill>
            <a:ln>
              <a:solidFill>
                <a:srgbClr val="FFFFFF"/>
              </a:solidFill>
            </a:ln>
          </p:spPr>
          <p:txBody>
            <a:bodyPr wrap="square" lIns="279781" tIns="279781" rIns="279781" bIns="279781" rtlCol="0">
              <a:noAutofit/>
            </a:bodyPr>
            <a:lstStyle/>
            <a:p>
              <a:pPr marL="0" marR="0" lvl="0" indent="0" algn="l" defTabSz="932658" rtl="0" eaLnBrk="1" fontAlgn="auto" latinLnBrk="0" hangingPunct="1">
                <a:lnSpc>
                  <a:spcPct val="90000"/>
                </a:lnSpc>
                <a:spcBef>
                  <a:spcPts val="0"/>
                </a:spcBef>
                <a:spcAft>
                  <a:spcPts val="612"/>
                </a:spcAft>
                <a:buClrTx/>
                <a:buSzTx/>
                <a:buFontTx/>
                <a:buNone/>
                <a:tabLst/>
                <a:defRPr/>
              </a:pPr>
              <a:r>
                <a:rPr kumimoji="0" lang="en-US" sz="4080" b="0" i="0" u="none" strike="noStrike" kern="1200" cap="none" spc="0" normalizeH="0" baseline="0" noProof="0">
                  <a:ln>
                    <a:noFill/>
                  </a:ln>
                  <a:solidFill>
                    <a:srgbClr val="FFFFFF"/>
                  </a:solidFill>
                  <a:effectLst/>
                  <a:uLnTx/>
                  <a:uFillTx/>
                  <a:latin typeface="Segoe UI Light"/>
                  <a:ea typeface="+mn-ea"/>
                  <a:cs typeface="+mn-cs"/>
                </a:rPr>
                <a:t>Supporting innovation</a:t>
              </a:r>
              <a:endParaRPr kumimoji="0" lang="en-US" sz="4080" b="0" i="0" u="none" strike="noStrike" kern="1200" cap="none" spc="0" normalizeH="0" baseline="0" noProof="0" dirty="0">
                <a:ln>
                  <a:noFill/>
                </a:ln>
                <a:solidFill>
                  <a:srgbClr val="FFFFFF"/>
                </a:solidFill>
                <a:effectLst/>
                <a:uLnTx/>
                <a:uFillTx/>
                <a:latin typeface="Segoe UI Light"/>
                <a:ea typeface="+mn-ea"/>
                <a:cs typeface="+mn-cs"/>
              </a:endParaRPr>
            </a:p>
            <a:p>
              <a:pPr marL="0" marR="0" lvl="0" indent="0" algn="l" defTabSz="932658" rtl="0" eaLnBrk="1" fontAlgn="auto" latinLnBrk="0" hangingPunct="1">
                <a:lnSpc>
                  <a:spcPct val="90000"/>
                </a:lnSpc>
                <a:spcBef>
                  <a:spcPts val="0"/>
                </a:spcBef>
                <a:spcAft>
                  <a:spcPts val="612"/>
                </a:spcAft>
                <a:buClrTx/>
                <a:buSzTx/>
                <a:buFontTx/>
                <a:buNone/>
                <a:tabLst/>
                <a:defRPr/>
              </a:pPr>
              <a:endParaRPr kumimoji="0" lang="en-US" sz="2040" b="0" i="0" u="none" strike="noStrike" kern="1200" cap="none" spc="0" normalizeH="0" baseline="0" noProof="0" dirty="0">
                <a:ln>
                  <a:noFill/>
                </a:ln>
                <a:solidFill>
                  <a:srgbClr val="FFFFFF"/>
                </a:solidFill>
                <a:effectLst/>
                <a:uLnTx/>
                <a:uFillTx/>
                <a:latin typeface="Segoe UI Light"/>
                <a:ea typeface="+mn-ea"/>
                <a:cs typeface="+mn-cs"/>
              </a:endParaRPr>
            </a:p>
          </p:txBody>
        </p:sp>
      </p:grpSp>
      <p:sp>
        <p:nvSpPr>
          <p:cNvPr id="29" name="Freeform 35"/>
          <p:cNvSpPr>
            <a:spLocks noEditPoints="1"/>
          </p:cNvSpPr>
          <p:nvPr/>
        </p:nvSpPr>
        <p:spPr bwMode="auto">
          <a:xfrm>
            <a:off x="10523167" y="3965394"/>
            <a:ext cx="1568270" cy="1551526"/>
          </a:xfrm>
          <a:custGeom>
            <a:avLst/>
            <a:gdLst>
              <a:gd name="T0" fmla="*/ 2394 w 3372"/>
              <a:gd name="T1" fmla="*/ 1998 h 3338"/>
              <a:gd name="T2" fmla="*/ 2463 w 3372"/>
              <a:gd name="T3" fmla="*/ 1819 h 3338"/>
              <a:gd name="T4" fmla="*/ 2396 w 3372"/>
              <a:gd name="T5" fmla="*/ 1686 h 3338"/>
              <a:gd name="T6" fmla="*/ 1019 w 3372"/>
              <a:gd name="T7" fmla="*/ 2070 h 3338"/>
              <a:gd name="T8" fmla="*/ 1207 w 3372"/>
              <a:gd name="T9" fmla="*/ 2056 h 3338"/>
              <a:gd name="T10" fmla="*/ 1185 w 3372"/>
              <a:gd name="T11" fmla="*/ 1858 h 3338"/>
              <a:gd name="T12" fmla="*/ 975 w 3372"/>
              <a:gd name="T13" fmla="*/ 1736 h 3338"/>
              <a:gd name="T14" fmla="*/ 2314 w 3372"/>
              <a:gd name="T15" fmla="*/ 1365 h 3338"/>
              <a:gd name="T16" fmla="*/ 2430 w 3372"/>
              <a:gd name="T17" fmla="*/ 1418 h 3338"/>
              <a:gd name="T18" fmla="*/ 1782 w 3372"/>
              <a:gd name="T19" fmla="*/ 1005 h 3338"/>
              <a:gd name="T20" fmla="*/ 1600 w 3372"/>
              <a:gd name="T21" fmla="*/ 1148 h 3338"/>
              <a:gd name="T22" fmla="*/ 1514 w 3372"/>
              <a:gd name="T23" fmla="*/ 892 h 3338"/>
              <a:gd name="T24" fmla="*/ 1426 w 3372"/>
              <a:gd name="T25" fmla="*/ 840 h 3338"/>
              <a:gd name="T26" fmla="*/ 1366 w 3372"/>
              <a:gd name="T27" fmla="*/ 950 h 3338"/>
              <a:gd name="T28" fmla="*/ 1433 w 3372"/>
              <a:gd name="T29" fmla="*/ 1125 h 3338"/>
              <a:gd name="T30" fmla="*/ 1334 w 3372"/>
              <a:gd name="T31" fmla="*/ 1002 h 3338"/>
              <a:gd name="T32" fmla="*/ 1230 w 3372"/>
              <a:gd name="T33" fmla="*/ 1147 h 3338"/>
              <a:gd name="T34" fmla="*/ 1309 w 3372"/>
              <a:gd name="T35" fmla="*/ 1261 h 3338"/>
              <a:gd name="T36" fmla="*/ 1480 w 3372"/>
              <a:gd name="T37" fmla="*/ 1217 h 3338"/>
              <a:gd name="T38" fmla="*/ 1284 w 3372"/>
              <a:gd name="T39" fmla="*/ 1499 h 3338"/>
              <a:gd name="T40" fmla="*/ 1220 w 3372"/>
              <a:gd name="T41" fmla="*/ 1660 h 3338"/>
              <a:gd name="T42" fmla="*/ 1104 w 3372"/>
              <a:gd name="T43" fmla="*/ 1595 h 3338"/>
              <a:gd name="T44" fmla="*/ 1169 w 3372"/>
              <a:gd name="T45" fmla="*/ 1682 h 3338"/>
              <a:gd name="T46" fmla="*/ 1182 w 3372"/>
              <a:gd name="T47" fmla="*/ 1815 h 3338"/>
              <a:gd name="T48" fmla="*/ 1445 w 3372"/>
              <a:gd name="T49" fmla="*/ 1858 h 3338"/>
              <a:gd name="T50" fmla="*/ 1625 w 3372"/>
              <a:gd name="T51" fmla="*/ 2096 h 3338"/>
              <a:gd name="T52" fmla="*/ 1981 w 3372"/>
              <a:gd name="T53" fmla="*/ 2352 h 3338"/>
              <a:gd name="T54" fmla="*/ 2039 w 3372"/>
              <a:gd name="T55" fmla="*/ 1993 h 3338"/>
              <a:gd name="T56" fmla="*/ 1850 w 3372"/>
              <a:gd name="T57" fmla="*/ 1886 h 3338"/>
              <a:gd name="T58" fmla="*/ 1920 w 3372"/>
              <a:gd name="T59" fmla="*/ 1516 h 3338"/>
              <a:gd name="T60" fmla="*/ 2170 w 3372"/>
              <a:gd name="T61" fmla="*/ 1554 h 3338"/>
              <a:gd name="T62" fmla="*/ 2268 w 3372"/>
              <a:gd name="T63" fmla="*/ 1548 h 3338"/>
              <a:gd name="T64" fmla="*/ 2304 w 3372"/>
              <a:gd name="T65" fmla="*/ 1504 h 3338"/>
              <a:gd name="T66" fmla="*/ 2200 w 3372"/>
              <a:gd name="T67" fmla="*/ 1434 h 3338"/>
              <a:gd name="T68" fmla="*/ 2161 w 3372"/>
              <a:gd name="T69" fmla="*/ 1491 h 3338"/>
              <a:gd name="T70" fmla="*/ 2088 w 3372"/>
              <a:gd name="T71" fmla="*/ 1396 h 3338"/>
              <a:gd name="T72" fmla="*/ 1907 w 3372"/>
              <a:gd name="T73" fmla="*/ 1445 h 3338"/>
              <a:gd name="T74" fmla="*/ 1974 w 3372"/>
              <a:gd name="T75" fmla="*/ 1345 h 3338"/>
              <a:gd name="T76" fmla="*/ 2091 w 3372"/>
              <a:gd name="T77" fmla="*/ 1193 h 3338"/>
              <a:gd name="T78" fmla="*/ 2211 w 3372"/>
              <a:gd name="T79" fmla="*/ 1215 h 3338"/>
              <a:gd name="T80" fmla="*/ 2216 w 3372"/>
              <a:gd name="T81" fmla="*/ 1139 h 3338"/>
              <a:gd name="T82" fmla="*/ 2175 w 3372"/>
              <a:gd name="T83" fmla="*/ 1162 h 3338"/>
              <a:gd name="T84" fmla="*/ 2100 w 3372"/>
              <a:gd name="T85" fmla="*/ 1167 h 3338"/>
              <a:gd name="T86" fmla="*/ 2187 w 3372"/>
              <a:gd name="T87" fmla="*/ 965 h 3338"/>
              <a:gd name="T88" fmla="*/ 2560 w 3372"/>
              <a:gd name="T89" fmla="*/ 187 h 3338"/>
              <a:gd name="T90" fmla="*/ 2452 w 3372"/>
              <a:gd name="T91" fmla="*/ 1104 h 3338"/>
              <a:gd name="T92" fmla="*/ 2974 w 3372"/>
              <a:gd name="T93" fmla="*/ 1393 h 3338"/>
              <a:gd name="T94" fmla="*/ 2980 w 3372"/>
              <a:gd name="T95" fmla="*/ 1809 h 3338"/>
              <a:gd name="T96" fmla="*/ 2507 w 3372"/>
              <a:gd name="T97" fmla="*/ 2028 h 3338"/>
              <a:gd name="T98" fmla="*/ 2648 w 3372"/>
              <a:gd name="T99" fmla="*/ 3037 h 3338"/>
              <a:gd name="T100" fmla="*/ 2055 w 3372"/>
              <a:gd name="T101" fmla="*/ 2428 h 3338"/>
              <a:gd name="T102" fmla="*/ 1716 w 3372"/>
              <a:gd name="T103" fmla="*/ 3062 h 3338"/>
              <a:gd name="T104" fmla="*/ 1305 w 3372"/>
              <a:gd name="T105" fmla="*/ 3065 h 3338"/>
              <a:gd name="T106" fmla="*/ 1202 w 3372"/>
              <a:gd name="T107" fmla="*/ 2376 h 3338"/>
              <a:gd name="T108" fmla="*/ 170 w 3372"/>
              <a:gd name="T109" fmla="*/ 2394 h 3338"/>
              <a:gd name="T110" fmla="*/ 348 w 3372"/>
              <a:gd name="T111" fmla="*/ 1897 h 3338"/>
              <a:gd name="T112" fmla="*/ 777 w 3372"/>
              <a:gd name="T113" fmla="*/ 1729 h 3338"/>
              <a:gd name="T114" fmla="*/ 788 w 3372"/>
              <a:gd name="T115" fmla="*/ 1414 h 3338"/>
              <a:gd name="T116" fmla="*/ 916 w 3372"/>
              <a:gd name="T117" fmla="*/ 1103 h 3338"/>
              <a:gd name="T118" fmla="*/ 921 w 3372"/>
              <a:gd name="T119" fmla="*/ 566 h 3338"/>
              <a:gd name="T120" fmla="*/ 1810 w 3372"/>
              <a:gd name="T121" fmla="*/ 704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2" h="3338">
                <a:moveTo>
                  <a:pt x="2417" y="1924"/>
                </a:moveTo>
                <a:lnTo>
                  <a:pt x="2402" y="1929"/>
                </a:lnTo>
                <a:lnTo>
                  <a:pt x="2386" y="1940"/>
                </a:lnTo>
                <a:lnTo>
                  <a:pt x="2372" y="1956"/>
                </a:lnTo>
                <a:lnTo>
                  <a:pt x="2357" y="1974"/>
                </a:lnTo>
                <a:lnTo>
                  <a:pt x="2344" y="1997"/>
                </a:lnTo>
                <a:lnTo>
                  <a:pt x="2331" y="2022"/>
                </a:lnTo>
                <a:lnTo>
                  <a:pt x="2320" y="2048"/>
                </a:lnTo>
                <a:lnTo>
                  <a:pt x="2310" y="2075"/>
                </a:lnTo>
                <a:lnTo>
                  <a:pt x="2301" y="2102"/>
                </a:lnTo>
                <a:lnTo>
                  <a:pt x="2295" y="2128"/>
                </a:lnTo>
                <a:lnTo>
                  <a:pt x="2324" y="2098"/>
                </a:lnTo>
                <a:lnTo>
                  <a:pt x="2350" y="2066"/>
                </a:lnTo>
                <a:lnTo>
                  <a:pt x="2373" y="2033"/>
                </a:lnTo>
                <a:lnTo>
                  <a:pt x="2394" y="1998"/>
                </a:lnTo>
                <a:lnTo>
                  <a:pt x="2413" y="1962"/>
                </a:lnTo>
                <a:lnTo>
                  <a:pt x="2431" y="1925"/>
                </a:lnTo>
                <a:lnTo>
                  <a:pt x="2417" y="1924"/>
                </a:lnTo>
                <a:close/>
                <a:moveTo>
                  <a:pt x="2348" y="1598"/>
                </a:moveTo>
                <a:lnTo>
                  <a:pt x="2349" y="1614"/>
                </a:lnTo>
                <a:lnTo>
                  <a:pt x="2349" y="1629"/>
                </a:lnTo>
                <a:lnTo>
                  <a:pt x="2350" y="1643"/>
                </a:lnTo>
                <a:lnTo>
                  <a:pt x="2354" y="1657"/>
                </a:lnTo>
                <a:lnTo>
                  <a:pt x="2387" y="1730"/>
                </a:lnTo>
                <a:lnTo>
                  <a:pt x="2424" y="1803"/>
                </a:lnTo>
                <a:lnTo>
                  <a:pt x="2430" y="1811"/>
                </a:lnTo>
                <a:lnTo>
                  <a:pt x="2438" y="1817"/>
                </a:lnTo>
                <a:lnTo>
                  <a:pt x="2448" y="1822"/>
                </a:lnTo>
                <a:lnTo>
                  <a:pt x="2456" y="1823"/>
                </a:lnTo>
                <a:lnTo>
                  <a:pt x="2463" y="1819"/>
                </a:lnTo>
                <a:lnTo>
                  <a:pt x="2471" y="1812"/>
                </a:lnTo>
                <a:lnTo>
                  <a:pt x="2478" y="1803"/>
                </a:lnTo>
                <a:lnTo>
                  <a:pt x="2485" y="1796"/>
                </a:lnTo>
                <a:lnTo>
                  <a:pt x="2479" y="1790"/>
                </a:lnTo>
                <a:lnTo>
                  <a:pt x="2461" y="1795"/>
                </a:lnTo>
                <a:lnTo>
                  <a:pt x="2447" y="1796"/>
                </a:lnTo>
                <a:lnTo>
                  <a:pt x="2434" y="1795"/>
                </a:lnTo>
                <a:lnTo>
                  <a:pt x="2425" y="1791"/>
                </a:lnTo>
                <a:lnTo>
                  <a:pt x="2418" y="1783"/>
                </a:lnTo>
                <a:lnTo>
                  <a:pt x="2411" y="1771"/>
                </a:lnTo>
                <a:lnTo>
                  <a:pt x="2407" y="1755"/>
                </a:lnTo>
                <a:lnTo>
                  <a:pt x="2406" y="1750"/>
                </a:lnTo>
                <a:lnTo>
                  <a:pt x="2406" y="1745"/>
                </a:lnTo>
                <a:lnTo>
                  <a:pt x="2406" y="1740"/>
                </a:lnTo>
                <a:lnTo>
                  <a:pt x="2396" y="1686"/>
                </a:lnTo>
                <a:lnTo>
                  <a:pt x="2384" y="1632"/>
                </a:lnTo>
                <a:lnTo>
                  <a:pt x="2382" y="1622"/>
                </a:lnTo>
                <a:lnTo>
                  <a:pt x="2377" y="1614"/>
                </a:lnTo>
                <a:lnTo>
                  <a:pt x="2371" y="1606"/>
                </a:lnTo>
                <a:lnTo>
                  <a:pt x="2360" y="1601"/>
                </a:lnTo>
                <a:lnTo>
                  <a:pt x="2348" y="1598"/>
                </a:lnTo>
                <a:close/>
                <a:moveTo>
                  <a:pt x="862" y="1564"/>
                </a:moveTo>
                <a:lnTo>
                  <a:pt x="865" y="1637"/>
                </a:lnTo>
                <a:lnTo>
                  <a:pt x="872" y="1708"/>
                </a:lnTo>
                <a:lnTo>
                  <a:pt x="885" y="1775"/>
                </a:lnTo>
                <a:lnTo>
                  <a:pt x="901" y="1840"/>
                </a:lnTo>
                <a:lnTo>
                  <a:pt x="924" y="1901"/>
                </a:lnTo>
                <a:lnTo>
                  <a:pt x="950" y="1961"/>
                </a:lnTo>
                <a:lnTo>
                  <a:pt x="982" y="2017"/>
                </a:lnTo>
                <a:lnTo>
                  <a:pt x="1019" y="2070"/>
                </a:lnTo>
                <a:lnTo>
                  <a:pt x="1061" y="2121"/>
                </a:lnTo>
                <a:lnTo>
                  <a:pt x="1106" y="2170"/>
                </a:lnTo>
                <a:lnTo>
                  <a:pt x="1157" y="2216"/>
                </a:lnTo>
                <a:lnTo>
                  <a:pt x="1214" y="2259"/>
                </a:lnTo>
                <a:lnTo>
                  <a:pt x="1274" y="2299"/>
                </a:lnTo>
                <a:lnTo>
                  <a:pt x="1276" y="2265"/>
                </a:lnTo>
                <a:lnTo>
                  <a:pt x="1277" y="2233"/>
                </a:lnTo>
                <a:lnTo>
                  <a:pt x="1280" y="2201"/>
                </a:lnTo>
                <a:lnTo>
                  <a:pt x="1281" y="2177"/>
                </a:lnTo>
                <a:lnTo>
                  <a:pt x="1277" y="2157"/>
                </a:lnTo>
                <a:lnTo>
                  <a:pt x="1269" y="2137"/>
                </a:lnTo>
                <a:lnTo>
                  <a:pt x="1256" y="2118"/>
                </a:lnTo>
                <a:lnTo>
                  <a:pt x="1241" y="2100"/>
                </a:lnTo>
                <a:lnTo>
                  <a:pt x="1222" y="2077"/>
                </a:lnTo>
                <a:lnTo>
                  <a:pt x="1207" y="2056"/>
                </a:lnTo>
                <a:lnTo>
                  <a:pt x="1196" y="2033"/>
                </a:lnTo>
                <a:lnTo>
                  <a:pt x="1190" y="2010"/>
                </a:lnTo>
                <a:lnTo>
                  <a:pt x="1187" y="1987"/>
                </a:lnTo>
                <a:lnTo>
                  <a:pt x="1191" y="1964"/>
                </a:lnTo>
                <a:lnTo>
                  <a:pt x="1199" y="1940"/>
                </a:lnTo>
                <a:lnTo>
                  <a:pt x="1212" y="1915"/>
                </a:lnTo>
                <a:lnTo>
                  <a:pt x="1232" y="1890"/>
                </a:lnTo>
                <a:lnTo>
                  <a:pt x="1238" y="1878"/>
                </a:lnTo>
                <a:lnTo>
                  <a:pt x="1243" y="1865"/>
                </a:lnTo>
                <a:lnTo>
                  <a:pt x="1249" y="1847"/>
                </a:lnTo>
                <a:lnTo>
                  <a:pt x="1236" y="1850"/>
                </a:lnTo>
                <a:lnTo>
                  <a:pt x="1227" y="1852"/>
                </a:lnTo>
                <a:lnTo>
                  <a:pt x="1221" y="1854"/>
                </a:lnTo>
                <a:lnTo>
                  <a:pt x="1201" y="1858"/>
                </a:lnTo>
                <a:lnTo>
                  <a:pt x="1185" y="1858"/>
                </a:lnTo>
                <a:lnTo>
                  <a:pt x="1172" y="1854"/>
                </a:lnTo>
                <a:lnTo>
                  <a:pt x="1160" y="1846"/>
                </a:lnTo>
                <a:lnTo>
                  <a:pt x="1150" y="1835"/>
                </a:lnTo>
                <a:lnTo>
                  <a:pt x="1141" y="1817"/>
                </a:lnTo>
                <a:lnTo>
                  <a:pt x="1130" y="1800"/>
                </a:lnTo>
                <a:lnTo>
                  <a:pt x="1118" y="1788"/>
                </a:lnTo>
                <a:lnTo>
                  <a:pt x="1102" y="1778"/>
                </a:lnTo>
                <a:lnTo>
                  <a:pt x="1083" y="1774"/>
                </a:lnTo>
                <a:lnTo>
                  <a:pt x="1061" y="1771"/>
                </a:lnTo>
                <a:lnTo>
                  <a:pt x="1039" y="1768"/>
                </a:lnTo>
                <a:lnTo>
                  <a:pt x="1021" y="1764"/>
                </a:lnTo>
                <a:lnTo>
                  <a:pt x="1006" y="1760"/>
                </a:lnTo>
                <a:lnTo>
                  <a:pt x="994" y="1754"/>
                </a:lnTo>
                <a:lnTo>
                  <a:pt x="984" y="1746"/>
                </a:lnTo>
                <a:lnTo>
                  <a:pt x="975" y="1736"/>
                </a:lnTo>
                <a:lnTo>
                  <a:pt x="970" y="1720"/>
                </a:lnTo>
                <a:lnTo>
                  <a:pt x="966" y="1700"/>
                </a:lnTo>
                <a:lnTo>
                  <a:pt x="963" y="1677"/>
                </a:lnTo>
                <a:lnTo>
                  <a:pt x="956" y="1655"/>
                </a:lnTo>
                <a:lnTo>
                  <a:pt x="948" y="1635"/>
                </a:lnTo>
                <a:lnTo>
                  <a:pt x="937" y="1617"/>
                </a:lnTo>
                <a:lnTo>
                  <a:pt x="923" y="1600"/>
                </a:lnTo>
                <a:lnTo>
                  <a:pt x="906" y="1586"/>
                </a:lnTo>
                <a:lnTo>
                  <a:pt x="886" y="1574"/>
                </a:lnTo>
                <a:lnTo>
                  <a:pt x="862" y="1564"/>
                </a:lnTo>
                <a:close/>
                <a:moveTo>
                  <a:pt x="2342" y="1355"/>
                </a:moveTo>
                <a:lnTo>
                  <a:pt x="2338" y="1360"/>
                </a:lnTo>
                <a:lnTo>
                  <a:pt x="2329" y="1362"/>
                </a:lnTo>
                <a:lnTo>
                  <a:pt x="2321" y="1363"/>
                </a:lnTo>
                <a:lnTo>
                  <a:pt x="2314" y="1365"/>
                </a:lnTo>
                <a:lnTo>
                  <a:pt x="2307" y="1368"/>
                </a:lnTo>
                <a:lnTo>
                  <a:pt x="2300" y="1375"/>
                </a:lnTo>
                <a:lnTo>
                  <a:pt x="2295" y="1384"/>
                </a:lnTo>
                <a:lnTo>
                  <a:pt x="2291" y="1393"/>
                </a:lnTo>
                <a:lnTo>
                  <a:pt x="2290" y="1401"/>
                </a:lnTo>
                <a:lnTo>
                  <a:pt x="2292" y="1411"/>
                </a:lnTo>
                <a:lnTo>
                  <a:pt x="2298" y="1420"/>
                </a:lnTo>
                <a:lnTo>
                  <a:pt x="2304" y="1428"/>
                </a:lnTo>
                <a:lnTo>
                  <a:pt x="2311" y="1433"/>
                </a:lnTo>
                <a:lnTo>
                  <a:pt x="2344" y="1435"/>
                </a:lnTo>
                <a:lnTo>
                  <a:pt x="2377" y="1435"/>
                </a:lnTo>
                <a:lnTo>
                  <a:pt x="2409" y="1433"/>
                </a:lnTo>
                <a:lnTo>
                  <a:pt x="2418" y="1430"/>
                </a:lnTo>
                <a:lnTo>
                  <a:pt x="2425" y="1425"/>
                </a:lnTo>
                <a:lnTo>
                  <a:pt x="2430" y="1418"/>
                </a:lnTo>
                <a:lnTo>
                  <a:pt x="2430" y="1413"/>
                </a:lnTo>
                <a:lnTo>
                  <a:pt x="2428" y="1405"/>
                </a:lnTo>
                <a:lnTo>
                  <a:pt x="2425" y="1399"/>
                </a:lnTo>
                <a:lnTo>
                  <a:pt x="2420" y="1395"/>
                </a:lnTo>
                <a:lnTo>
                  <a:pt x="2381" y="1374"/>
                </a:lnTo>
                <a:lnTo>
                  <a:pt x="2342" y="1355"/>
                </a:lnTo>
                <a:close/>
                <a:moveTo>
                  <a:pt x="1819" y="808"/>
                </a:moveTo>
                <a:lnTo>
                  <a:pt x="1820" y="869"/>
                </a:lnTo>
                <a:lnTo>
                  <a:pt x="1819" y="926"/>
                </a:lnTo>
                <a:lnTo>
                  <a:pt x="1818" y="942"/>
                </a:lnTo>
                <a:lnTo>
                  <a:pt x="1815" y="957"/>
                </a:lnTo>
                <a:lnTo>
                  <a:pt x="1811" y="972"/>
                </a:lnTo>
                <a:lnTo>
                  <a:pt x="1804" y="985"/>
                </a:lnTo>
                <a:lnTo>
                  <a:pt x="1794" y="996"/>
                </a:lnTo>
                <a:lnTo>
                  <a:pt x="1782" y="1005"/>
                </a:lnTo>
                <a:lnTo>
                  <a:pt x="1765" y="1014"/>
                </a:lnTo>
                <a:lnTo>
                  <a:pt x="1747" y="1020"/>
                </a:lnTo>
                <a:lnTo>
                  <a:pt x="1730" y="1029"/>
                </a:lnTo>
                <a:lnTo>
                  <a:pt x="1714" y="1040"/>
                </a:lnTo>
                <a:lnTo>
                  <a:pt x="1682" y="1066"/>
                </a:lnTo>
                <a:lnTo>
                  <a:pt x="1653" y="1095"/>
                </a:lnTo>
                <a:lnTo>
                  <a:pt x="1646" y="1104"/>
                </a:lnTo>
                <a:lnTo>
                  <a:pt x="1642" y="1116"/>
                </a:lnTo>
                <a:lnTo>
                  <a:pt x="1639" y="1127"/>
                </a:lnTo>
                <a:lnTo>
                  <a:pt x="1635" y="1139"/>
                </a:lnTo>
                <a:lnTo>
                  <a:pt x="1630" y="1149"/>
                </a:lnTo>
                <a:lnTo>
                  <a:pt x="1623" y="1154"/>
                </a:lnTo>
                <a:lnTo>
                  <a:pt x="1615" y="1156"/>
                </a:lnTo>
                <a:lnTo>
                  <a:pt x="1607" y="1153"/>
                </a:lnTo>
                <a:lnTo>
                  <a:pt x="1600" y="1148"/>
                </a:lnTo>
                <a:lnTo>
                  <a:pt x="1586" y="1134"/>
                </a:lnTo>
                <a:lnTo>
                  <a:pt x="1573" y="1120"/>
                </a:lnTo>
                <a:lnTo>
                  <a:pt x="1560" y="1106"/>
                </a:lnTo>
                <a:lnTo>
                  <a:pt x="1548" y="1092"/>
                </a:lnTo>
                <a:lnTo>
                  <a:pt x="1537" y="1076"/>
                </a:lnTo>
                <a:lnTo>
                  <a:pt x="1530" y="1059"/>
                </a:lnTo>
                <a:lnTo>
                  <a:pt x="1526" y="1039"/>
                </a:lnTo>
                <a:lnTo>
                  <a:pt x="1526" y="1016"/>
                </a:lnTo>
                <a:lnTo>
                  <a:pt x="1528" y="992"/>
                </a:lnTo>
                <a:lnTo>
                  <a:pt x="1531" y="968"/>
                </a:lnTo>
                <a:lnTo>
                  <a:pt x="1532" y="944"/>
                </a:lnTo>
                <a:lnTo>
                  <a:pt x="1531" y="925"/>
                </a:lnTo>
                <a:lnTo>
                  <a:pt x="1529" y="911"/>
                </a:lnTo>
                <a:lnTo>
                  <a:pt x="1524" y="899"/>
                </a:lnTo>
                <a:lnTo>
                  <a:pt x="1514" y="892"/>
                </a:lnTo>
                <a:lnTo>
                  <a:pt x="1503" y="888"/>
                </a:lnTo>
                <a:lnTo>
                  <a:pt x="1487" y="888"/>
                </a:lnTo>
                <a:lnTo>
                  <a:pt x="1467" y="889"/>
                </a:lnTo>
                <a:lnTo>
                  <a:pt x="1455" y="891"/>
                </a:lnTo>
                <a:lnTo>
                  <a:pt x="1442" y="892"/>
                </a:lnTo>
                <a:lnTo>
                  <a:pt x="1431" y="891"/>
                </a:lnTo>
                <a:lnTo>
                  <a:pt x="1422" y="887"/>
                </a:lnTo>
                <a:lnTo>
                  <a:pt x="1416" y="880"/>
                </a:lnTo>
                <a:lnTo>
                  <a:pt x="1414" y="873"/>
                </a:lnTo>
                <a:lnTo>
                  <a:pt x="1416" y="865"/>
                </a:lnTo>
                <a:lnTo>
                  <a:pt x="1420" y="857"/>
                </a:lnTo>
                <a:lnTo>
                  <a:pt x="1423" y="849"/>
                </a:lnTo>
                <a:lnTo>
                  <a:pt x="1426" y="842"/>
                </a:lnTo>
                <a:lnTo>
                  <a:pt x="1426" y="841"/>
                </a:lnTo>
                <a:lnTo>
                  <a:pt x="1426" y="840"/>
                </a:lnTo>
                <a:lnTo>
                  <a:pt x="1426" y="838"/>
                </a:lnTo>
                <a:lnTo>
                  <a:pt x="1425" y="836"/>
                </a:lnTo>
                <a:lnTo>
                  <a:pt x="1425" y="831"/>
                </a:lnTo>
                <a:lnTo>
                  <a:pt x="1413" y="840"/>
                </a:lnTo>
                <a:lnTo>
                  <a:pt x="1403" y="847"/>
                </a:lnTo>
                <a:lnTo>
                  <a:pt x="1395" y="855"/>
                </a:lnTo>
                <a:lnTo>
                  <a:pt x="1384" y="872"/>
                </a:lnTo>
                <a:lnTo>
                  <a:pt x="1375" y="890"/>
                </a:lnTo>
                <a:lnTo>
                  <a:pt x="1365" y="907"/>
                </a:lnTo>
                <a:lnTo>
                  <a:pt x="1358" y="920"/>
                </a:lnTo>
                <a:lnTo>
                  <a:pt x="1353" y="928"/>
                </a:lnTo>
                <a:lnTo>
                  <a:pt x="1352" y="936"/>
                </a:lnTo>
                <a:lnTo>
                  <a:pt x="1353" y="941"/>
                </a:lnTo>
                <a:lnTo>
                  <a:pt x="1358" y="945"/>
                </a:lnTo>
                <a:lnTo>
                  <a:pt x="1366" y="950"/>
                </a:lnTo>
                <a:lnTo>
                  <a:pt x="1380" y="955"/>
                </a:lnTo>
                <a:lnTo>
                  <a:pt x="1402" y="968"/>
                </a:lnTo>
                <a:lnTo>
                  <a:pt x="1421" y="982"/>
                </a:lnTo>
                <a:lnTo>
                  <a:pt x="1436" y="1000"/>
                </a:lnTo>
                <a:lnTo>
                  <a:pt x="1449" y="1020"/>
                </a:lnTo>
                <a:lnTo>
                  <a:pt x="1460" y="1041"/>
                </a:lnTo>
                <a:lnTo>
                  <a:pt x="1470" y="1063"/>
                </a:lnTo>
                <a:lnTo>
                  <a:pt x="1477" y="1086"/>
                </a:lnTo>
                <a:lnTo>
                  <a:pt x="1479" y="1093"/>
                </a:lnTo>
                <a:lnTo>
                  <a:pt x="1479" y="1100"/>
                </a:lnTo>
                <a:lnTo>
                  <a:pt x="1477" y="1109"/>
                </a:lnTo>
                <a:lnTo>
                  <a:pt x="1473" y="1116"/>
                </a:lnTo>
                <a:lnTo>
                  <a:pt x="1466" y="1121"/>
                </a:lnTo>
                <a:lnTo>
                  <a:pt x="1457" y="1124"/>
                </a:lnTo>
                <a:lnTo>
                  <a:pt x="1433" y="1125"/>
                </a:lnTo>
                <a:lnTo>
                  <a:pt x="1410" y="1122"/>
                </a:lnTo>
                <a:lnTo>
                  <a:pt x="1389" y="1114"/>
                </a:lnTo>
                <a:lnTo>
                  <a:pt x="1370" y="1099"/>
                </a:lnTo>
                <a:lnTo>
                  <a:pt x="1360" y="1089"/>
                </a:lnTo>
                <a:lnTo>
                  <a:pt x="1356" y="1077"/>
                </a:lnTo>
                <a:lnTo>
                  <a:pt x="1357" y="1065"/>
                </a:lnTo>
                <a:lnTo>
                  <a:pt x="1364" y="1052"/>
                </a:lnTo>
                <a:lnTo>
                  <a:pt x="1370" y="1044"/>
                </a:lnTo>
                <a:lnTo>
                  <a:pt x="1372" y="1033"/>
                </a:lnTo>
                <a:lnTo>
                  <a:pt x="1372" y="1023"/>
                </a:lnTo>
                <a:lnTo>
                  <a:pt x="1369" y="1014"/>
                </a:lnTo>
                <a:lnTo>
                  <a:pt x="1361" y="1008"/>
                </a:lnTo>
                <a:lnTo>
                  <a:pt x="1353" y="1004"/>
                </a:lnTo>
                <a:lnTo>
                  <a:pt x="1344" y="1002"/>
                </a:lnTo>
                <a:lnTo>
                  <a:pt x="1334" y="1002"/>
                </a:lnTo>
                <a:lnTo>
                  <a:pt x="1328" y="1005"/>
                </a:lnTo>
                <a:lnTo>
                  <a:pt x="1324" y="1012"/>
                </a:lnTo>
                <a:lnTo>
                  <a:pt x="1322" y="1019"/>
                </a:lnTo>
                <a:lnTo>
                  <a:pt x="1321" y="1028"/>
                </a:lnTo>
                <a:lnTo>
                  <a:pt x="1321" y="1044"/>
                </a:lnTo>
                <a:lnTo>
                  <a:pt x="1320" y="1059"/>
                </a:lnTo>
                <a:lnTo>
                  <a:pt x="1318" y="1073"/>
                </a:lnTo>
                <a:lnTo>
                  <a:pt x="1314" y="1087"/>
                </a:lnTo>
                <a:lnTo>
                  <a:pt x="1310" y="1099"/>
                </a:lnTo>
                <a:lnTo>
                  <a:pt x="1303" y="1110"/>
                </a:lnTo>
                <a:lnTo>
                  <a:pt x="1293" y="1119"/>
                </a:lnTo>
                <a:lnTo>
                  <a:pt x="1280" y="1126"/>
                </a:lnTo>
                <a:lnTo>
                  <a:pt x="1263" y="1131"/>
                </a:lnTo>
                <a:lnTo>
                  <a:pt x="1247" y="1138"/>
                </a:lnTo>
                <a:lnTo>
                  <a:pt x="1230" y="1147"/>
                </a:lnTo>
                <a:lnTo>
                  <a:pt x="1215" y="1157"/>
                </a:lnTo>
                <a:lnTo>
                  <a:pt x="1205" y="1166"/>
                </a:lnTo>
                <a:lnTo>
                  <a:pt x="1198" y="1175"/>
                </a:lnTo>
                <a:lnTo>
                  <a:pt x="1194" y="1187"/>
                </a:lnTo>
                <a:lnTo>
                  <a:pt x="1192" y="1197"/>
                </a:lnTo>
                <a:lnTo>
                  <a:pt x="1192" y="1207"/>
                </a:lnTo>
                <a:lnTo>
                  <a:pt x="1196" y="1217"/>
                </a:lnTo>
                <a:lnTo>
                  <a:pt x="1203" y="1224"/>
                </a:lnTo>
                <a:lnTo>
                  <a:pt x="1232" y="1241"/>
                </a:lnTo>
                <a:lnTo>
                  <a:pt x="1262" y="1255"/>
                </a:lnTo>
                <a:lnTo>
                  <a:pt x="1293" y="1269"/>
                </a:lnTo>
                <a:lnTo>
                  <a:pt x="1297" y="1269"/>
                </a:lnTo>
                <a:lnTo>
                  <a:pt x="1302" y="1267"/>
                </a:lnTo>
                <a:lnTo>
                  <a:pt x="1307" y="1264"/>
                </a:lnTo>
                <a:lnTo>
                  <a:pt x="1309" y="1261"/>
                </a:lnTo>
                <a:lnTo>
                  <a:pt x="1313" y="1239"/>
                </a:lnTo>
                <a:lnTo>
                  <a:pt x="1315" y="1216"/>
                </a:lnTo>
                <a:lnTo>
                  <a:pt x="1315" y="1199"/>
                </a:lnTo>
                <a:lnTo>
                  <a:pt x="1315" y="1184"/>
                </a:lnTo>
                <a:lnTo>
                  <a:pt x="1317" y="1167"/>
                </a:lnTo>
                <a:lnTo>
                  <a:pt x="1321" y="1146"/>
                </a:lnTo>
                <a:lnTo>
                  <a:pt x="1328" y="1130"/>
                </a:lnTo>
                <a:lnTo>
                  <a:pt x="1337" y="1120"/>
                </a:lnTo>
                <a:lnTo>
                  <a:pt x="1349" y="1115"/>
                </a:lnTo>
                <a:lnTo>
                  <a:pt x="1362" y="1115"/>
                </a:lnTo>
                <a:lnTo>
                  <a:pt x="1379" y="1121"/>
                </a:lnTo>
                <a:lnTo>
                  <a:pt x="1398" y="1132"/>
                </a:lnTo>
                <a:lnTo>
                  <a:pt x="1429" y="1157"/>
                </a:lnTo>
                <a:lnTo>
                  <a:pt x="1456" y="1186"/>
                </a:lnTo>
                <a:lnTo>
                  <a:pt x="1480" y="1217"/>
                </a:lnTo>
                <a:lnTo>
                  <a:pt x="1501" y="1250"/>
                </a:lnTo>
                <a:lnTo>
                  <a:pt x="1519" y="1286"/>
                </a:lnTo>
                <a:lnTo>
                  <a:pt x="1525" y="1303"/>
                </a:lnTo>
                <a:lnTo>
                  <a:pt x="1525" y="1320"/>
                </a:lnTo>
                <a:lnTo>
                  <a:pt x="1521" y="1336"/>
                </a:lnTo>
                <a:lnTo>
                  <a:pt x="1510" y="1350"/>
                </a:lnTo>
                <a:lnTo>
                  <a:pt x="1497" y="1363"/>
                </a:lnTo>
                <a:lnTo>
                  <a:pt x="1484" y="1371"/>
                </a:lnTo>
                <a:lnTo>
                  <a:pt x="1470" y="1376"/>
                </a:lnTo>
                <a:lnTo>
                  <a:pt x="1435" y="1391"/>
                </a:lnTo>
                <a:lnTo>
                  <a:pt x="1401" y="1408"/>
                </a:lnTo>
                <a:lnTo>
                  <a:pt x="1369" y="1426"/>
                </a:lnTo>
                <a:lnTo>
                  <a:pt x="1338" y="1448"/>
                </a:lnTo>
                <a:lnTo>
                  <a:pt x="1310" y="1472"/>
                </a:lnTo>
                <a:lnTo>
                  <a:pt x="1284" y="1499"/>
                </a:lnTo>
                <a:lnTo>
                  <a:pt x="1270" y="1518"/>
                </a:lnTo>
                <a:lnTo>
                  <a:pt x="1256" y="1536"/>
                </a:lnTo>
                <a:lnTo>
                  <a:pt x="1246" y="1555"/>
                </a:lnTo>
                <a:lnTo>
                  <a:pt x="1240" y="1577"/>
                </a:lnTo>
                <a:lnTo>
                  <a:pt x="1236" y="1599"/>
                </a:lnTo>
                <a:lnTo>
                  <a:pt x="1238" y="1624"/>
                </a:lnTo>
                <a:lnTo>
                  <a:pt x="1238" y="1633"/>
                </a:lnTo>
                <a:lnTo>
                  <a:pt x="1236" y="1641"/>
                </a:lnTo>
                <a:lnTo>
                  <a:pt x="1233" y="1648"/>
                </a:lnTo>
                <a:lnTo>
                  <a:pt x="1232" y="1651"/>
                </a:lnTo>
                <a:lnTo>
                  <a:pt x="1230" y="1653"/>
                </a:lnTo>
                <a:lnTo>
                  <a:pt x="1227" y="1655"/>
                </a:lnTo>
                <a:lnTo>
                  <a:pt x="1225" y="1658"/>
                </a:lnTo>
                <a:lnTo>
                  <a:pt x="1222" y="1659"/>
                </a:lnTo>
                <a:lnTo>
                  <a:pt x="1220" y="1660"/>
                </a:lnTo>
                <a:lnTo>
                  <a:pt x="1216" y="1659"/>
                </a:lnTo>
                <a:lnTo>
                  <a:pt x="1211" y="1657"/>
                </a:lnTo>
                <a:lnTo>
                  <a:pt x="1208" y="1654"/>
                </a:lnTo>
                <a:lnTo>
                  <a:pt x="1205" y="1651"/>
                </a:lnTo>
                <a:lnTo>
                  <a:pt x="1203" y="1648"/>
                </a:lnTo>
                <a:lnTo>
                  <a:pt x="1194" y="1629"/>
                </a:lnTo>
                <a:lnTo>
                  <a:pt x="1189" y="1611"/>
                </a:lnTo>
                <a:lnTo>
                  <a:pt x="1184" y="1600"/>
                </a:lnTo>
                <a:lnTo>
                  <a:pt x="1178" y="1592"/>
                </a:lnTo>
                <a:lnTo>
                  <a:pt x="1171" y="1587"/>
                </a:lnTo>
                <a:lnTo>
                  <a:pt x="1161" y="1585"/>
                </a:lnTo>
                <a:lnTo>
                  <a:pt x="1151" y="1583"/>
                </a:lnTo>
                <a:lnTo>
                  <a:pt x="1134" y="1584"/>
                </a:lnTo>
                <a:lnTo>
                  <a:pt x="1119" y="1588"/>
                </a:lnTo>
                <a:lnTo>
                  <a:pt x="1104" y="1595"/>
                </a:lnTo>
                <a:lnTo>
                  <a:pt x="1092" y="1605"/>
                </a:lnTo>
                <a:lnTo>
                  <a:pt x="1079" y="1617"/>
                </a:lnTo>
                <a:lnTo>
                  <a:pt x="1068" y="1634"/>
                </a:lnTo>
                <a:lnTo>
                  <a:pt x="1062" y="1650"/>
                </a:lnTo>
                <a:lnTo>
                  <a:pt x="1059" y="1668"/>
                </a:lnTo>
                <a:lnTo>
                  <a:pt x="1059" y="1686"/>
                </a:lnTo>
                <a:lnTo>
                  <a:pt x="1062" y="1704"/>
                </a:lnTo>
                <a:lnTo>
                  <a:pt x="1063" y="1723"/>
                </a:lnTo>
                <a:lnTo>
                  <a:pt x="1083" y="1714"/>
                </a:lnTo>
                <a:lnTo>
                  <a:pt x="1102" y="1701"/>
                </a:lnTo>
                <a:lnTo>
                  <a:pt x="1120" y="1690"/>
                </a:lnTo>
                <a:lnTo>
                  <a:pt x="1134" y="1682"/>
                </a:lnTo>
                <a:lnTo>
                  <a:pt x="1148" y="1676"/>
                </a:lnTo>
                <a:lnTo>
                  <a:pt x="1158" y="1676"/>
                </a:lnTo>
                <a:lnTo>
                  <a:pt x="1169" y="1682"/>
                </a:lnTo>
                <a:lnTo>
                  <a:pt x="1176" y="1692"/>
                </a:lnTo>
                <a:lnTo>
                  <a:pt x="1158" y="1705"/>
                </a:lnTo>
                <a:lnTo>
                  <a:pt x="1141" y="1720"/>
                </a:lnTo>
                <a:lnTo>
                  <a:pt x="1136" y="1726"/>
                </a:lnTo>
                <a:lnTo>
                  <a:pt x="1134" y="1733"/>
                </a:lnTo>
                <a:lnTo>
                  <a:pt x="1131" y="1740"/>
                </a:lnTo>
                <a:lnTo>
                  <a:pt x="1142" y="1744"/>
                </a:lnTo>
                <a:lnTo>
                  <a:pt x="1151" y="1747"/>
                </a:lnTo>
                <a:lnTo>
                  <a:pt x="1168" y="1751"/>
                </a:lnTo>
                <a:lnTo>
                  <a:pt x="1179" y="1758"/>
                </a:lnTo>
                <a:lnTo>
                  <a:pt x="1185" y="1767"/>
                </a:lnTo>
                <a:lnTo>
                  <a:pt x="1189" y="1779"/>
                </a:lnTo>
                <a:lnTo>
                  <a:pt x="1186" y="1796"/>
                </a:lnTo>
                <a:lnTo>
                  <a:pt x="1184" y="1804"/>
                </a:lnTo>
                <a:lnTo>
                  <a:pt x="1182" y="1815"/>
                </a:lnTo>
                <a:lnTo>
                  <a:pt x="1180" y="1828"/>
                </a:lnTo>
                <a:lnTo>
                  <a:pt x="1199" y="1824"/>
                </a:lnTo>
                <a:lnTo>
                  <a:pt x="1215" y="1821"/>
                </a:lnTo>
                <a:lnTo>
                  <a:pt x="1228" y="1817"/>
                </a:lnTo>
                <a:lnTo>
                  <a:pt x="1256" y="1808"/>
                </a:lnTo>
                <a:lnTo>
                  <a:pt x="1283" y="1797"/>
                </a:lnTo>
                <a:lnTo>
                  <a:pt x="1311" y="1790"/>
                </a:lnTo>
                <a:lnTo>
                  <a:pt x="1332" y="1788"/>
                </a:lnTo>
                <a:lnTo>
                  <a:pt x="1352" y="1791"/>
                </a:lnTo>
                <a:lnTo>
                  <a:pt x="1370" y="1796"/>
                </a:lnTo>
                <a:lnTo>
                  <a:pt x="1386" y="1805"/>
                </a:lnTo>
                <a:lnTo>
                  <a:pt x="1402" y="1817"/>
                </a:lnTo>
                <a:lnTo>
                  <a:pt x="1416" y="1829"/>
                </a:lnTo>
                <a:lnTo>
                  <a:pt x="1431" y="1843"/>
                </a:lnTo>
                <a:lnTo>
                  <a:pt x="1445" y="1858"/>
                </a:lnTo>
                <a:lnTo>
                  <a:pt x="1464" y="1877"/>
                </a:lnTo>
                <a:lnTo>
                  <a:pt x="1483" y="1897"/>
                </a:lnTo>
                <a:lnTo>
                  <a:pt x="1503" y="1917"/>
                </a:lnTo>
                <a:lnTo>
                  <a:pt x="1525" y="1935"/>
                </a:lnTo>
                <a:lnTo>
                  <a:pt x="1548" y="1949"/>
                </a:lnTo>
                <a:lnTo>
                  <a:pt x="1574" y="1962"/>
                </a:lnTo>
                <a:lnTo>
                  <a:pt x="1596" y="1971"/>
                </a:lnTo>
                <a:lnTo>
                  <a:pt x="1619" y="1981"/>
                </a:lnTo>
                <a:lnTo>
                  <a:pt x="1642" y="1991"/>
                </a:lnTo>
                <a:lnTo>
                  <a:pt x="1653" y="1998"/>
                </a:lnTo>
                <a:lnTo>
                  <a:pt x="1660" y="2008"/>
                </a:lnTo>
                <a:lnTo>
                  <a:pt x="1664" y="2019"/>
                </a:lnTo>
                <a:lnTo>
                  <a:pt x="1664" y="2031"/>
                </a:lnTo>
                <a:lnTo>
                  <a:pt x="1659" y="2042"/>
                </a:lnTo>
                <a:lnTo>
                  <a:pt x="1625" y="2096"/>
                </a:lnTo>
                <a:lnTo>
                  <a:pt x="1586" y="2148"/>
                </a:lnTo>
                <a:lnTo>
                  <a:pt x="1521" y="2230"/>
                </a:lnTo>
                <a:lnTo>
                  <a:pt x="1455" y="2312"/>
                </a:lnTo>
                <a:lnTo>
                  <a:pt x="1444" y="2330"/>
                </a:lnTo>
                <a:lnTo>
                  <a:pt x="1434" y="2349"/>
                </a:lnTo>
                <a:lnTo>
                  <a:pt x="1424" y="2371"/>
                </a:lnTo>
                <a:lnTo>
                  <a:pt x="1485" y="2383"/>
                </a:lnTo>
                <a:lnTo>
                  <a:pt x="1543" y="2393"/>
                </a:lnTo>
                <a:lnTo>
                  <a:pt x="1601" y="2400"/>
                </a:lnTo>
                <a:lnTo>
                  <a:pt x="1666" y="2401"/>
                </a:lnTo>
                <a:lnTo>
                  <a:pt x="1732" y="2399"/>
                </a:lnTo>
                <a:lnTo>
                  <a:pt x="1797" y="2395"/>
                </a:lnTo>
                <a:lnTo>
                  <a:pt x="1860" y="2387"/>
                </a:lnTo>
                <a:lnTo>
                  <a:pt x="1920" y="2372"/>
                </a:lnTo>
                <a:lnTo>
                  <a:pt x="1981" y="2352"/>
                </a:lnTo>
                <a:lnTo>
                  <a:pt x="1991" y="2348"/>
                </a:lnTo>
                <a:lnTo>
                  <a:pt x="2000" y="2343"/>
                </a:lnTo>
                <a:lnTo>
                  <a:pt x="2008" y="2338"/>
                </a:lnTo>
                <a:lnTo>
                  <a:pt x="2013" y="2332"/>
                </a:lnTo>
                <a:lnTo>
                  <a:pt x="2015" y="2323"/>
                </a:lnTo>
                <a:lnTo>
                  <a:pt x="2014" y="2314"/>
                </a:lnTo>
                <a:lnTo>
                  <a:pt x="2010" y="2301"/>
                </a:lnTo>
                <a:lnTo>
                  <a:pt x="2010" y="2299"/>
                </a:lnTo>
                <a:lnTo>
                  <a:pt x="2010" y="2296"/>
                </a:lnTo>
                <a:lnTo>
                  <a:pt x="2010" y="2294"/>
                </a:lnTo>
                <a:lnTo>
                  <a:pt x="2015" y="2213"/>
                </a:lnTo>
                <a:lnTo>
                  <a:pt x="2021" y="2132"/>
                </a:lnTo>
                <a:lnTo>
                  <a:pt x="2027" y="2078"/>
                </a:lnTo>
                <a:lnTo>
                  <a:pt x="2036" y="2026"/>
                </a:lnTo>
                <a:lnTo>
                  <a:pt x="2039" y="1993"/>
                </a:lnTo>
                <a:lnTo>
                  <a:pt x="2040" y="1960"/>
                </a:lnTo>
                <a:lnTo>
                  <a:pt x="2040" y="1927"/>
                </a:lnTo>
                <a:lnTo>
                  <a:pt x="2039" y="1912"/>
                </a:lnTo>
                <a:lnTo>
                  <a:pt x="2036" y="1899"/>
                </a:lnTo>
                <a:lnTo>
                  <a:pt x="2032" y="1890"/>
                </a:lnTo>
                <a:lnTo>
                  <a:pt x="2025" y="1883"/>
                </a:lnTo>
                <a:lnTo>
                  <a:pt x="2016" y="1878"/>
                </a:lnTo>
                <a:lnTo>
                  <a:pt x="2003" y="1876"/>
                </a:lnTo>
                <a:lnTo>
                  <a:pt x="1988" y="1876"/>
                </a:lnTo>
                <a:lnTo>
                  <a:pt x="1962" y="1880"/>
                </a:lnTo>
                <a:lnTo>
                  <a:pt x="1937" y="1888"/>
                </a:lnTo>
                <a:lnTo>
                  <a:pt x="1915" y="1893"/>
                </a:lnTo>
                <a:lnTo>
                  <a:pt x="1893" y="1895"/>
                </a:lnTo>
                <a:lnTo>
                  <a:pt x="1871" y="1892"/>
                </a:lnTo>
                <a:lnTo>
                  <a:pt x="1850" y="1886"/>
                </a:lnTo>
                <a:lnTo>
                  <a:pt x="1832" y="1876"/>
                </a:lnTo>
                <a:lnTo>
                  <a:pt x="1815" y="1863"/>
                </a:lnTo>
                <a:lnTo>
                  <a:pt x="1800" y="1846"/>
                </a:lnTo>
                <a:lnTo>
                  <a:pt x="1790" y="1827"/>
                </a:lnTo>
                <a:lnTo>
                  <a:pt x="1784" y="1807"/>
                </a:lnTo>
                <a:lnTo>
                  <a:pt x="1779" y="1769"/>
                </a:lnTo>
                <a:lnTo>
                  <a:pt x="1779" y="1734"/>
                </a:lnTo>
                <a:lnTo>
                  <a:pt x="1784" y="1698"/>
                </a:lnTo>
                <a:lnTo>
                  <a:pt x="1795" y="1664"/>
                </a:lnTo>
                <a:lnTo>
                  <a:pt x="1812" y="1630"/>
                </a:lnTo>
                <a:lnTo>
                  <a:pt x="1830" y="1603"/>
                </a:lnTo>
                <a:lnTo>
                  <a:pt x="1848" y="1577"/>
                </a:lnTo>
                <a:lnTo>
                  <a:pt x="1870" y="1554"/>
                </a:lnTo>
                <a:lnTo>
                  <a:pt x="1893" y="1534"/>
                </a:lnTo>
                <a:lnTo>
                  <a:pt x="1920" y="1516"/>
                </a:lnTo>
                <a:lnTo>
                  <a:pt x="1948" y="1502"/>
                </a:lnTo>
                <a:lnTo>
                  <a:pt x="1981" y="1493"/>
                </a:lnTo>
                <a:lnTo>
                  <a:pt x="2019" y="1487"/>
                </a:lnTo>
                <a:lnTo>
                  <a:pt x="2058" y="1483"/>
                </a:lnTo>
                <a:lnTo>
                  <a:pt x="2096" y="1480"/>
                </a:lnTo>
                <a:lnTo>
                  <a:pt x="2105" y="1480"/>
                </a:lnTo>
                <a:lnTo>
                  <a:pt x="2115" y="1483"/>
                </a:lnTo>
                <a:lnTo>
                  <a:pt x="2122" y="1487"/>
                </a:lnTo>
                <a:lnTo>
                  <a:pt x="2128" y="1493"/>
                </a:lnTo>
                <a:lnTo>
                  <a:pt x="2131" y="1502"/>
                </a:lnTo>
                <a:lnTo>
                  <a:pt x="2135" y="1518"/>
                </a:lnTo>
                <a:lnTo>
                  <a:pt x="2141" y="1530"/>
                </a:lnTo>
                <a:lnTo>
                  <a:pt x="2149" y="1541"/>
                </a:lnTo>
                <a:lnTo>
                  <a:pt x="2158" y="1548"/>
                </a:lnTo>
                <a:lnTo>
                  <a:pt x="2170" y="1554"/>
                </a:lnTo>
                <a:lnTo>
                  <a:pt x="2182" y="1561"/>
                </a:lnTo>
                <a:lnTo>
                  <a:pt x="2195" y="1565"/>
                </a:lnTo>
                <a:lnTo>
                  <a:pt x="2202" y="1568"/>
                </a:lnTo>
                <a:lnTo>
                  <a:pt x="2208" y="1570"/>
                </a:lnTo>
                <a:lnTo>
                  <a:pt x="2215" y="1572"/>
                </a:lnTo>
                <a:lnTo>
                  <a:pt x="2221" y="1572"/>
                </a:lnTo>
                <a:lnTo>
                  <a:pt x="2226" y="1570"/>
                </a:lnTo>
                <a:lnTo>
                  <a:pt x="2230" y="1564"/>
                </a:lnTo>
                <a:lnTo>
                  <a:pt x="2233" y="1553"/>
                </a:lnTo>
                <a:lnTo>
                  <a:pt x="2234" y="1552"/>
                </a:lnTo>
                <a:lnTo>
                  <a:pt x="2237" y="1550"/>
                </a:lnTo>
                <a:lnTo>
                  <a:pt x="2240" y="1549"/>
                </a:lnTo>
                <a:lnTo>
                  <a:pt x="2243" y="1548"/>
                </a:lnTo>
                <a:lnTo>
                  <a:pt x="2246" y="1547"/>
                </a:lnTo>
                <a:lnTo>
                  <a:pt x="2268" y="1548"/>
                </a:lnTo>
                <a:lnTo>
                  <a:pt x="2289" y="1550"/>
                </a:lnTo>
                <a:lnTo>
                  <a:pt x="2319" y="1556"/>
                </a:lnTo>
                <a:lnTo>
                  <a:pt x="2348" y="1562"/>
                </a:lnTo>
                <a:lnTo>
                  <a:pt x="2355" y="1561"/>
                </a:lnTo>
                <a:lnTo>
                  <a:pt x="2362" y="1556"/>
                </a:lnTo>
                <a:lnTo>
                  <a:pt x="2367" y="1551"/>
                </a:lnTo>
                <a:lnTo>
                  <a:pt x="2371" y="1536"/>
                </a:lnTo>
                <a:lnTo>
                  <a:pt x="2374" y="1518"/>
                </a:lnTo>
                <a:lnTo>
                  <a:pt x="2377" y="1499"/>
                </a:lnTo>
                <a:lnTo>
                  <a:pt x="2367" y="1501"/>
                </a:lnTo>
                <a:lnTo>
                  <a:pt x="2359" y="1502"/>
                </a:lnTo>
                <a:lnTo>
                  <a:pt x="2353" y="1504"/>
                </a:lnTo>
                <a:lnTo>
                  <a:pt x="2333" y="1508"/>
                </a:lnTo>
                <a:lnTo>
                  <a:pt x="2317" y="1508"/>
                </a:lnTo>
                <a:lnTo>
                  <a:pt x="2304" y="1504"/>
                </a:lnTo>
                <a:lnTo>
                  <a:pt x="2294" y="1496"/>
                </a:lnTo>
                <a:lnTo>
                  <a:pt x="2285" y="1483"/>
                </a:lnTo>
                <a:lnTo>
                  <a:pt x="2277" y="1465"/>
                </a:lnTo>
                <a:lnTo>
                  <a:pt x="2273" y="1459"/>
                </a:lnTo>
                <a:lnTo>
                  <a:pt x="2268" y="1453"/>
                </a:lnTo>
                <a:lnTo>
                  <a:pt x="2263" y="1447"/>
                </a:lnTo>
                <a:lnTo>
                  <a:pt x="2258" y="1452"/>
                </a:lnTo>
                <a:lnTo>
                  <a:pt x="2258" y="1465"/>
                </a:lnTo>
                <a:lnTo>
                  <a:pt x="2258" y="1479"/>
                </a:lnTo>
                <a:lnTo>
                  <a:pt x="2258" y="1495"/>
                </a:lnTo>
                <a:lnTo>
                  <a:pt x="2246" y="1488"/>
                </a:lnTo>
                <a:lnTo>
                  <a:pt x="2236" y="1481"/>
                </a:lnTo>
                <a:lnTo>
                  <a:pt x="2229" y="1474"/>
                </a:lnTo>
                <a:lnTo>
                  <a:pt x="2214" y="1454"/>
                </a:lnTo>
                <a:lnTo>
                  <a:pt x="2200" y="1434"/>
                </a:lnTo>
                <a:lnTo>
                  <a:pt x="2185" y="1414"/>
                </a:lnTo>
                <a:lnTo>
                  <a:pt x="2170" y="1399"/>
                </a:lnTo>
                <a:lnTo>
                  <a:pt x="2154" y="1387"/>
                </a:lnTo>
                <a:lnTo>
                  <a:pt x="2140" y="1374"/>
                </a:lnTo>
                <a:lnTo>
                  <a:pt x="2130" y="1384"/>
                </a:lnTo>
                <a:lnTo>
                  <a:pt x="2143" y="1392"/>
                </a:lnTo>
                <a:lnTo>
                  <a:pt x="2155" y="1402"/>
                </a:lnTo>
                <a:lnTo>
                  <a:pt x="2177" y="1423"/>
                </a:lnTo>
                <a:lnTo>
                  <a:pt x="2186" y="1437"/>
                </a:lnTo>
                <a:lnTo>
                  <a:pt x="2190" y="1449"/>
                </a:lnTo>
                <a:lnTo>
                  <a:pt x="2190" y="1463"/>
                </a:lnTo>
                <a:lnTo>
                  <a:pt x="2185" y="1475"/>
                </a:lnTo>
                <a:lnTo>
                  <a:pt x="2175" y="1487"/>
                </a:lnTo>
                <a:lnTo>
                  <a:pt x="2168" y="1490"/>
                </a:lnTo>
                <a:lnTo>
                  <a:pt x="2161" y="1491"/>
                </a:lnTo>
                <a:lnTo>
                  <a:pt x="2151" y="1492"/>
                </a:lnTo>
                <a:lnTo>
                  <a:pt x="2143" y="1493"/>
                </a:lnTo>
                <a:lnTo>
                  <a:pt x="2142" y="1485"/>
                </a:lnTo>
                <a:lnTo>
                  <a:pt x="2139" y="1476"/>
                </a:lnTo>
                <a:lnTo>
                  <a:pt x="2138" y="1468"/>
                </a:lnTo>
                <a:lnTo>
                  <a:pt x="2139" y="1462"/>
                </a:lnTo>
                <a:lnTo>
                  <a:pt x="2143" y="1449"/>
                </a:lnTo>
                <a:lnTo>
                  <a:pt x="2143" y="1439"/>
                </a:lnTo>
                <a:lnTo>
                  <a:pt x="2139" y="1430"/>
                </a:lnTo>
                <a:lnTo>
                  <a:pt x="2134" y="1423"/>
                </a:lnTo>
                <a:lnTo>
                  <a:pt x="2126" y="1417"/>
                </a:lnTo>
                <a:lnTo>
                  <a:pt x="2119" y="1411"/>
                </a:lnTo>
                <a:lnTo>
                  <a:pt x="2112" y="1404"/>
                </a:lnTo>
                <a:lnTo>
                  <a:pt x="2100" y="1397"/>
                </a:lnTo>
                <a:lnTo>
                  <a:pt x="2088" y="1396"/>
                </a:lnTo>
                <a:lnTo>
                  <a:pt x="2076" y="1400"/>
                </a:lnTo>
                <a:lnTo>
                  <a:pt x="2066" y="1408"/>
                </a:lnTo>
                <a:lnTo>
                  <a:pt x="2052" y="1421"/>
                </a:lnTo>
                <a:lnTo>
                  <a:pt x="2041" y="1437"/>
                </a:lnTo>
                <a:lnTo>
                  <a:pt x="2029" y="1452"/>
                </a:lnTo>
                <a:lnTo>
                  <a:pt x="2018" y="1464"/>
                </a:lnTo>
                <a:lnTo>
                  <a:pt x="2004" y="1472"/>
                </a:lnTo>
                <a:lnTo>
                  <a:pt x="1988" y="1477"/>
                </a:lnTo>
                <a:lnTo>
                  <a:pt x="1969" y="1480"/>
                </a:lnTo>
                <a:lnTo>
                  <a:pt x="1950" y="1479"/>
                </a:lnTo>
                <a:lnTo>
                  <a:pt x="1933" y="1475"/>
                </a:lnTo>
                <a:lnTo>
                  <a:pt x="1921" y="1470"/>
                </a:lnTo>
                <a:lnTo>
                  <a:pt x="1914" y="1463"/>
                </a:lnTo>
                <a:lnTo>
                  <a:pt x="1909" y="1454"/>
                </a:lnTo>
                <a:lnTo>
                  <a:pt x="1907" y="1445"/>
                </a:lnTo>
                <a:lnTo>
                  <a:pt x="1907" y="1436"/>
                </a:lnTo>
                <a:lnTo>
                  <a:pt x="1907" y="1425"/>
                </a:lnTo>
                <a:lnTo>
                  <a:pt x="1908" y="1416"/>
                </a:lnTo>
                <a:lnTo>
                  <a:pt x="1910" y="1402"/>
                </a:lnTo>
                <a:lnTo>
                  <a:pt x="1916" y="1392"/>
                </a:lnTo>
                <a:lnTo>
                  <a:pt x="1925" y="1386"/>
                </a:lnTo>
                <a:lnTo>
                  <a:pt x="1937" y="1383"/>
                </a:lnTo>
                <a:lnTo>
                  <a:pt x="1950" y="1383"/>
                </a:lnTo>
                <a:lnTo>
                  <a:pt x="1972" y="1387"/>
                </a:lnTo>
                <a:lnTo>
                  <a:pt x="1996" y="1389"/>
                </a:lnTo>
                <a:lnTo>
                  <a:pt x="1993" y="1379"/>
                </a:lnTo>
                <a:lnTo>
                  <a:pt x="1990" y="1372"/>
                </a:lnTo>
                <a:lnTo>
                  <a:pt x="1987" y="1367"/>
                </a:lnTo>
                <a:lnTo>
                  <a:pt x="1978" y="1355"/>
                </a:lnTo>
                <a:lnTo>
                  <a:pt x="1974" y="1345"/>
                </a:lnTo>
                <a:lnTo>
                  <a:pt x="1975" y="1335"/>
                </a:lnTo>
                <a:lnTo>
                  <a:pt x="1982" y="1325"/>
                </a:lnTo>
                <a:lnTo>
                  <a:pt x="1991" y="1316"/>
                </a:lnTo>
                <a:lnTo>
                  <a:pt x="2004" y="1305"/>
                </a:lnTo>
                <a:lnTo>
                  <a:pt x="2018" y="1294"/>
                </a:lnTo>
                <a:lnTo>
                  <a:pt x="2029" y="1282"/>
                </a:lnTo>
                <a:lnTo>
                  <a:pt x="2039" y="1271"/>
                </a:lnTo>
                <a:lnTo>
                  <a:pt x="2048" y="1260"/>
                </a:lnTo>
                <a:lnTo>
                  <a:pt x="2055" y="1246"/>
                </a:lnTo>
                <a:lnTo>
                  <a:pt x="2061" y="1232"/>
                </a:lnTo>
                <a:lnTo>
                  <a:pt x="2064" y="1217"/>
                </a:lnTo>
                <a:lnTo>
                  <a:pt x="2066" y="1210"/>
                </a:lnTo>
                <a:lnTo>
                  <a:pt x="2073" y="1203"/>
                </a:lnTo>
                <a:lnTo>
                  <a:pt x="2081" y="1197"/>
                </a:lnTo>
                <a:lnTo>
                  <a:pt x="2091" y="1193"/>
                </a:lnTo>
                <a:lnTo>
                  <a:pt x="2096" y="1193"/>
                </a:lnTo>
                <a:lnTo>
                  <a:pt x="2102" y="1196"/>
                </a:lnTo>
                <a:lnTo>
                  <a:pt x="2109" y="1201"/>
                </a:lnTo>
                <a:lnTo>
                  <a:pt x="2112" y="1206"/>
                </a:lnTo>
                <a:lnTo>
                  <a:pt x="2119" y="1221"/>
                </a:lnTo>
                <a:lnTo>
                  <a:pt x="2125" y="1232"/>
                </a:lnTo>
                <a:lnTo>
                  <a:pt x="2132" y="1240"/>
                </a:lnTo>
                <a:lnTo>
                  <a:pt x="2141" y="1243"/>
                </a:lnTo>
                <a:lnTo>
                  <a:pt x="2151" y="1244"/>
                </a:lnTo>
                <a:lnTo>
                  <a:pt x="2165" y="1243"/>
                </a:lnTo>
                <a:lnTo>
                  <a:pt x="2182" y="1240"/>
                </a:lnTo>
                <a:lnTo>
                  <a:pt x="2195" y="1237"/>
                </a:lnTo>
                <a:lnTo>
                  <a:pt x="2203" y="1231"/>
                </a:lnTo>
                <a:lnTo>
                  <a:pt x="2208" y="1224"/>
                </a:lnTo>
                <a:lnTo>
                  <a:pt x="2211" y="1215"/>
                </a:lnTo>
                <a:lnTo>
                  <a:pt x="2211" y="1203"/>
                </a:lnTo>
                <a:lnTo>
                  <a:pt x="2212" y="1191"/>
                </a:lnTo>
                <a:lnTo>
                  <a:pt x="2216" y="1179"/>
                </a:lnTo>
                <a:lnTo>
                  <a:pt x="2223" y="1171"/>
                </a:lnTo>
                <a:lnTo>
                  <a:pt x="2233" y="1165"/>
                </a:lnTo>
                <a:lnTo>
                  <a:pt x="2246" y="1161"/>
                </a:lnTo>
                <a:lnTo>
                  <a:pt x="2256" y="1159"/>
                </a:lnTo>
                <a:lnTo>
                  <a:pt x="2269" y="1155"/>
                </a:lnTo>
                <a:lnTo>
                  <a:pt x="2284" y="1151"/>
                </a:lnTo>
                <a:lnTo>
                  <a:pt x="2274" y="1146"/>
                </a:lnTo>
                <a:lnTo>
                  <a:pt x="2267" y="1143"/>
                </a:lnTo>
                <a:lnTo>
                  <a:pt x="2260" y="1141"/>
                </a:lnTo>
                <a:lnTo>
                  <a:pt x="2245" y="1140"/>
                </a:lnTo>
                <a:lnTo>
                  <a:pt x="2229" y="1141"/>
                </a:lnTo>
                <a:lnTo>
                  <a:pt x="2216" y="1139"/>
                </a:lnTo>
                <a:lnTo>
                  <a:pt x="2205" y="1134"/>
                </a:lnTo>
                <a:lnTo>
                  <a:pt x="2200" y="1125"/>
                </a:lnTo>
                <a:lnTo>
                  <a:pt x="2200" y="1115"/>
                </a:lnTo>
                <a:lnTo>
                  <a:pt x="2205" y="1101"/>
                </a:lnTo>
                <a:lnTo>
                  <a:pt x="2217" y="1080"/>
                </a:lnTo>
                <a:lnTo>
                  <a:pt x="2230" y="1062"/>
                </a:lnTo>
                <a:lnTo>
                  <a:pt x="2216" y="1057"/>
                </a:lnTo>
                <a:lnTo>
                  <a:pt x="2202" y="1059"/>
                </a:lnTo>
                <a:lnTo>
                  <a:pt x="2192" y="1064"/>
                </a:lnTo>
                <a:lnTo>
                  <a:pt x="2182" y="1072"/>
                </a:lnTo>
                <a:lnTo>
                  <a:pt x="2175" y="1082"/>
                </a:lnTo>
                <a:lnTo>
                  <a:pt x="2171" y="1095"/>
                </a:lnTo>
                <a:lnTo>
                  <a:pt x="2170" y="1107"/>
                </a:lnTo>
                <a:lnTo>
                  <a:pt x="2172" y="1135"/>
                </a:lnTo>
                <a:lnTo>
                  <a:pt x="2175" y="1162"/>
                </a:lnTo>
                <a:lnTo>
                  <a:pt x="2177" y="1188"/>
                </a:lnTo>
                <a:lnTo>
                  <a:pt x="2177" y="1198"/>
                </a:lnTo>
                <a:lnTo>
                  <a:pt x="2175" y="1207"/>
                </a:lnTo>
                <a:lnTo>
                  <a:pt x="2173" y="1217"/>
                </a:lnTo>
                <a:lnTo>
                  <a:pt x="2169" y="1221"/>
                </a:lnTo>
                <a:lnTo>
                  <a:pt x="2160" y="1223"/>
                </a:lnTo>
                <a:lnTo>
                  <a:pt x="2149" y="1224"/>
                </a:lnTo>
                <a:lnTo>
                  <a:pt x="2140" y="1222"/>
                </a:lnTo>
                <a:lnTo>
                  <a:pt x="2131" y="1217"/>
                </a:lnTo>
                <a:lnTo>
                  <a:pt x="2125" y="1206"/>
                </a:lnTo>
                <a:lnTo>
                  <a:pt x="2119" y="1185"/>
                </a:lnTo>
                <a:lnTo>
                  <a:pt x="2114" y="1162"/>
                </a:lnTo>
                <a:lnTo>
                  <a:pt x="2109" y="1164"/>
                </a:lnTo>
                <a:lnTo>
                  <a:pt x="2104" y="1166"/>
                </a:lnTo>
                <a:lnTo>
                  <a:pt x="2100" y="1167"/>
                </a:lnTo>
                <a:lnTo>
                  <a:pt x="2091" y="1170"/>
                </a:lnTo>
                <a:lnTo>
                  <a:pt x="2083" y="1172"/>
                </a:lnTo>
                <a:lnTo>
                  <a:pt x="2074" y="1174"/>
                </a:lnTo>
                <a:lnTo>
                  <a:pt x="2068" y="1173"/>
                </a:lnTo>
                <a:lnTo>
                  <a:pt x="2063" y="1167"/>
                </a:lnTo>
                <a:lnTo>
                  <a:pt x="2060" y="1160"/>
                </a:lnTo>
                <a:lnTo>
                  <a:pt x="2058" y="1150"/>
                </a:lnTo>
                <a:lnTo>
                  <a:pt x="2058" y="1142"/>
                </a:lnTo>
                <a:lnTo>
                  <a:pt x="2063" y="1115"/>
                </a:lnTo>
                <a:lnTo>
                  <a:pt x="2073" y="1090"/>
                </a:lnTo>
                <a:lnTo>
                  <a:pt x="2091" y="1061"/>
                </a:lnTo>
                <a:lnTo>
                  <a:pt x="2111" y="1033"/>
                </a:lnTo>
                <a:lnTo>
                  <a:pt x="2132" y="1008"/>
                </a:lnTo>
                <a:lnTo>
                  <a:pt x="2157" y="986"/>
                </a:lnTo>
                <a:lnTo>
                  <a:pt x="2187" y="965"/>
                </a:lnTo>
                <a:lnTo>
                  <a:pt x="2131" y="925"/>
                </a:lnTo>
                <a:lnTo>
                  <a:pt x="2073" y="892"/>
                </a:lnTo>
                <a:lnTo>
                  <a:pt x="2014" y="863"/>
                </a:lnTo>
                <a:lnTo>
                  <a:pt x="1951" y="840"/>
                </a:lnTo>
                <a:lnTo>
                  <a:pt x="1887" y="822"/>
                </a:lnTo>
                <a:lnTo>
                  <a:pt x="1819" y="808"/>
                </a:lnTo>
                <a:close/>
                <a:moveTo>
                  <a:pt x="2108" y="0"/>
                </a:moveTo>
                <a:lnTo>
                  <a:pt x="2115" y="2"/>
                </a:lnTo>
                <a:lnTo>
                  <a:pt x="1960" y="734"/>
                </a:lnTo>
                <a:lnTo>
                  <a:pt x="2048" y="772"/>
                </a:lnTo>
                <a:lnTo>
                  <a:pt x="2140" y="812"/>
                </a:lnTo>
                <a:lnTo>
                  <a:pt x="2277" y="603"/>
                </a:lnTo>
                <a:lnTo>
                  <a:pt x="2416" y="394"/>
                </a:lnTo>
                <a:lnTo>
                  <a:pt x="2554" y="182"/>
                </a:lnTo>
                <a:lnTo>
                  <a:pt x="2560" y="187"/>
                </a:lnTo>
                <a:lnTo>
                  <a:pt x="2381" y="518"/>
                </a:lnTo>
                <a:lnTo>
                  <a:pt x="2203" y="848"/>
                </a:lnTo>
                <a:lnTo>
                  <a:pt x="2335" y="964"/>
                </a:lnTo>
                <a:lnTo>
                  <a:pt x="2347" y="970"/>
                </a:lnTo>
                <a:lnTo>
                  <a:pt x="2358" y="970"/>
                </a:lnTo>
                <a:lnTo>
                  <a:pt x="2369" y="964"/>
                </a:lnTo>
                <a:lnTo>
                  <a:pt x="2512" y="842"/>
                </a:lnTo>
                <a:lnTo>
                  <a:pt x="2704" y="679"/>
                </a:lnTo>
                <a:lnTo>
                  <a:pt x="2779" y="615"/>
                </a:lnTo>
                <a:lnTo>
                  <a:pt x="2854" y="550"/>
                </a:lnTo>
                <a:lnTo>
                  <a:pt x="2931" y="486"/>
                </a:lnTo>
                <a:lnTo>
                  <a:pt x="2936" y="492"/>
                </a:lnTo>
                <a:lnTo>
                  <a:pt x="2668" y="761"/>
                </a:lnTo>
                <a:lnTo>
                  <a:pt x="2403" y="1028"/>
                </a:lnTo>
                <a:lnTo>
                  <a:pt x="2452" y="1104"/>
                </a:lnTo>
                <a:lnTo>
                  <a:pt x="2500" y="1179"/>
                </a:lnTo>
                <a:lnTo>
                  <a:pt x="2506" y="1187"/>
                </a:lnTo>
                <a:lnTo>
                  <a:pt x="2513" y="1189"/>
                </a:lnTo>
                <a:lnTo>
                  <a:pt x="2521" y="1188"/>
                </a:lnTo>
                <a:lnTo>
                  <a:pt x="2528" y="1185"/>
                </a:lnTo>
                <a:lnTo>
                  <a:pt x="2679" y="1117"/>
                </a:lnTo>
                <a:lnTo>
                  <a:pt x="2964" y="991"/>
                </a:lnTo>
                <a:lnTo>
                  <a:pt x="3187" y="891"/>
                </a:lnTo>
                <a:lnTo>
                  <a:pt x="3204" y="882"/>
                </a:lnTo>
                <a:lnTo>
                  <a:pt x="3209" y="890"/>
                </a:lnTo>
                <a:lnTo>
                  <a:pt x="2875" y="1075"/>
                </a:lnTo>
                <a:lnTo>
                  <a:pt x="2541" y="1259"/>
                </a:lnTo>
                <a:lnTo>
                  <a:pt x="2570" y="1351"/>
                </a:lnTo>
                <a:lnTo>
                  <a:pt x="2597" y="1443"/>
                </a:lnTo>
                <a:lnTo>
                  <a:pt x="2974" y="1393"/>
                </a:lnTo>
                <a:lnTo>
                  <a:pt x="3355" y="1342"/>
                </a:lnTo>
                <a:lnTo>
                  <a:pt x="3357" y="1350"/>
                </a:lnTo>
                <a:lnTo>
                  <a:pt x="2604" y="1518"/>
                </a:lnTo>
                <a:lnTo>
                  <a:pt x="2604" y="1705"/>
                </a:lnTo>
                <a:lnTo>
                  <a:pt x="2673" y="1716"/>
                </a:lnTo>
                <a:lnTo>
                  <a:pt x="2742" y="1727"/>
                </a:lnTo>
                <a:lnTo>
                  <a:pt x="2996" y="1768"/>
                </a:lnTo>
                <a:lnTo>
                  <a:pt x="3203" y="1799"/>
                </a:lnTo>
                <a:lnTo>
                  <a:pt x="3372" y="1825"/>
                </a:lnTo>
                <a:lnTo>
                  <a:pt x="3372" y="1835"/>
                </a:lnTo>
                <a:lnTo>
                  <a:pt x="3361" y="1833"/>
                </a:lnTo>
                <a:lnTo>
                  <a:pt x="3348" y="1830"/>
                </a:lnTo>
                <a:lnTo>
                  <a:pt x="3081" y="1815"/>
                </a:lnTo>
                <a:lnTo>
                  <a:pt x="3031" y="1812"/>
                </a:lnTo>
                <a:lnTo>
                  <a:pt x="2980" y="1809"/>
                </a:lnTo>
                <a:lnTo>
                  <a:pt x="2722" y="1789"/>
                </a:lnTo>
                <a:lnTo>
                  <a:pt x="2655" y="1785"/>
                </a:lnTo>
                <a:lnTo>
                  <a:pt x="2590" y="1782"/>
                </a:lnTo>
                <a:lnTo>
                  <a:pt x="2562" y="1869"/>
                </a:lnTo>
                <a:lnTo>
                  <a:pt x="2535" y="1954"/>
                </a:lnTo>
                <a:lnTo>
                  <a:pt x="3249" y="2291"/>
                </a:lnTo>
                <a:lnTo>
                  <a:pt x="3246" y="2298"/>
                </a:lnTo>
                <a:lnTo>
                  <a:pt x="3216" y="2288"/>
                </a:lnTo>
                <a:lnTo>
                  <a:pt x="3186" y="2277"/>
                </a:lnTo>
                <a:lnTo>
                  <a:pt x="3073" y="2235"/>
                </a:lnTo>
                <a:lnTo>
                  <a:pt x="2961" y="2193"/>
                </a:lnTo>
                <a:lnTo>
                  <a:pt x="2680" y="2091"/>
                </a:lnTo>
                <a:lnTo>
                  <a:pt x="2598" y="2061"/>
                </a:lnTo>
                <a:lnTo>
                  <a:pt x="2515" y="2031"/>
                </a:lnTo>
                <a:lnTo>
                  <a:pt x="2507" y="2028"/>
                </a:lnTo>
                <a:lnTo>
                  <a:pt x="2500" y="2028"/>
                </a:lnTo>
                <a:lnTo>
                  <a:pt x="2494" y="2033"/>
                </a:lnTo>
                <a:lnTo>
                  <a:pt x="2488" y="2039"/>
                </a:lnTo>
                <a:lnTo>
                  <a:pt x="2446" y="2106"/>
                </a:lnTo>
                <a:lnTo>
                  <a:pt x="2402" y="2173"/>
                </a:lnTo>
                <a:lnTo>
                  <a:pt x="2553" y="2307"/>
                </a:lnTo>
                <a:lnTo>
                  <a:pt x="2705" y="2441"/>
                </a:lnTo>
                <a:lnTo>
                  <a:pt x="3006" y="2708"/>
                </a:lnTo>
                <a:lnTo>
                  <a:pt x="3000" y="2714"/>
                </a:lnTo>
                <a:lnTo>
                  <a:pt x="2674" y="2471"/>
                </a:lnTo>
                <a:lnTo>
                  <a:pt x="2348" y="2230"/>
                </a:lnTo>
                <a:lnTo>
                  <a:pt x="2217" y="2342"/>
                </a:lnTo>
                <a:lnTo>
                  <a:pt x="2434" y="2689"/>
                </a:lnTo>
                <a:lnTo>
                  <a:pt x="2652" y="3037"/>
                </a:lnTo>
                <a:lnTo>
                  <a:pt x="2648" y="3037"/>
                </a:lnTo>
                <a:lnTo>
                  <a:pt x="2643" y="3036"/>
                </a:lnTo>
                <a:lnTo>
                  <a:pt x="2639" y="3034"/>
                </a:lnTo>
                <a:lnTo>
                  <a:pt x="2637" y="3032"/>
                </a:lnTo>
                <a:lnTo>
                  <a:pt x="2508" y="2858"/>
                </a:lnTo>
                <a:lnTo>
                  <a:pt x="2364" y="2666"/>
                </a:lnTo>
                <a:lnTo>
                  <a:pt x="2269" y="2541"/>
                </a:lnTo>
                <a:lnTo>
                  <a:pt x="2174" y="2416"/>
                </a:lnTo>
                <a:lnTo>
                  <a:pt x="2166" y="2405"/>
                </a:lnTo>
                <a:lnTo>
                  <a:pt x="2158" y="2395"/>
                </a:lnTo>
                <a:lnTo>
                  <a:pt x="2152" y="2391"/>
                </a:lnTo>
                <a:lnTo>
                  <a:pt x="2145" y="2389"/>
                </a:lnTo>
                <a:lnTo>
                  <a:pt x="2138" y="2390"/>
                </a:lnTo>
                <a:lnTo>
                  <a:pt x="2127" y="2394"/>
                </a:lnTo>
                <a:lnTo>
                  <a:pt x="2113" y="2401"/>
                </a:lnTo>
                <a:lnTo>
                  <a:pt x="2055" y="2428"/>
                </a:lnTo>
                <a:lnTo>
                  <a:pt x="1996" y="2455"/>
                </a:lnTo>
                <a:lnTo>
                  <a:pt x="2220" y="3248"/>
                </a:lnTo>
                <a:lnTo>
                  <a:pt x="2212" y="3250"/>
                </a:lnTo>
                <a:lnTo>
                  <a:pt x="2065" y="2863"/>
                </a:lnTo>
                <a:lnTo>
                  <a:pt x="1919" y="2477"/>
                </a:lnTo>
                <a:lnTo>
                  <a:pt x="1839" y="2492"/>
                </a:lnTo>
                <a:lnTo>
                  <a:pt x="1760" y="2507"/>
                </a:lnTo>
                <a:lnTo>
                  <a:pt x="1756" y="2541"/>
                </a:lnTo>
                <a:lnTo>
                  <a:pt x="1754" y="2574"/>
                </a:lnTo>
                <a:lnTo>
                  <a:pt x="1747" y="3093"/>
                </a:lnTo>
                <a:lnTo>
                  <a:pt x="1747" y="3338"/>
                </a:lnTo>
                <a:lnTo>
                  <a:pt x="1737" y="3338"/>
                </a:lnTo>
                <a:lnTo>
                  <a:pt x="1730" y="3247"/>
                </a:lnTo>
                <a:lnTo>
                  <a:pt x="1722" y="3156"/>
                </a:lnTo>
                <a:lnTo>
                  <a:pt x="1716" y="3062"/>
                </a:lnTo>
                <a:lnTo>
                  <a:pt x="1712" y="2967"/>
                </a:lnTo>
                <a:lnTo>
                  <a:pt x="1706" y="2901"/>
                </a:lnTo>
                <a:lnTo>
                  <a:pt x="1696" y="2788"/>
                </a:lnTo>
                <a:lnTo>
                  <a:pt x="1686" y="2674"/>
                </a:lnTo>
                <a:lnTo>
                  <a:pt x="1681" y="2591"/>
                </a:lnTo>
                <a:lnTo>
                  <a:pt x="1676" y="2508"/>
                </a:lnTo>
                <a:lnTo>
                  <a:pt x="1591" y="2500"/>
                </a:lnTo>
                <a:lnTo>
                  <a:pt x="1508" y="2493"/>
                </a:lnTo>
                <a:lnTo>
                  <a:pt x="1387" y="2889"/>
                </a:lnTo>
                <a:lnTo>
                  <a:pt x="1266" y="3286"/>
                </a:lnTo>
                <a:lnTo>
                  <a:pt x="1261" y="3278"/>
                </a:lnTo>
                <a:lnTo>
                  <a:pt x="1259" y="3270"/>
                </a:lnTo>
                <a:lnTo>
                  <a:pt x="1260" y="3264"/>
                </a:lnTo>
                <a:lnTo>
                  <a:pt x="1283" y="3165"/>
                </a:lnTo>
                <a:lnTo>
                  <a:pt x="1305" y="3065"/>
                </a:lnTo>
                <a:lnTo>
                  <a:pt x="1342" y="2888"/>
                </a:lnTo>
                <a:lnTo>
                  <a:pt x="1378" y="2711"/>
                </a:lnTo>
                <a:lnTo>
                  <a:pt x="1402" y="2601"/>
                </a:lnTo>
                <a:lnTo>
                  <a:pt x="1427" y="2493"/>
                </a:lnTo>
                <a:lnTo>
                  <a:pt x="1429" y="2485"/>
                </a:lnTo>
                <a:lnTo>
                  <a:pt x="1428" y="2477"/>
                </a:lnTo>
                <a:lnTo>
                  <a:pt x="1424" y="2472"/>
                </a:lnTo>
                <a:lnTo>
                  <a:pt x="1414" y="2468"/>
                </a:lnTo>
                <a:lnTo>
                  <a:pt x="1344" y="2441"/>
                </a:lnTo>
                <a:lnTo>
                  <a:pt x="1272" y="2414"/>
                </a:lnTo>
                <a:lnTo>
                  <a:pt x="1046" y="2757"/>
                </a:lnTo>
                <a:lnTo>
                  <a:pt x="820" y="3100"/>
                </a:lnTo>
                <a:lnTo>
                  <a:pt x="813" y="3096"/>
                </a:lnTo>
                <a:lnTo>
                  <a:pt x="1008" y="2736"/>
                </a:lnTo>
                <a:lnTo>
                  <a:pt x="1202" y="2376"/>
                </a:lnTo>
                <a:lnTo>
                  <a:pt x="1132" y="2323"/>
                </a:lnTo>
                <a:lnTo>
                  <a:pt x="1064" y="2272"/>
                </a:lnTo>
                <a:lnTo>
                  <a:pt x="753" y="2535"/>
                </a:lnTo>
                <a:lnTo>
                  <a:pt x="444" y="2796"/>
                </a:lnTo>
                <a:lnTo>
                  <a:pt x="440" y="2792"/>
                </a:lnTo>
                <a:lnTo>
                  <a:pt x="1007" y="2217"/>
                </a:lnTo>
                <a:lnTo>
                  <a:pt x="954" y="2147"/>
                </a:lnTo>
                <a:lnTo>
                  <a:pt x="899" y="2076"/>
                </a:lnTo>
                <a:lnTo>
                  <a:pt x="536" y="2238"/>
                </a:lnTo>
                <a:lnTo>
                  <a:pt x="172" y="2399"/>
                </a:lnTo>
                <a:lnTo>
                  <a:pt x="171" y="2398"/>
                </a:lnTo>
                <a:lnTo>
                  <a:pt x="171" y="2397"/>
                </a:lnTo>
                <a:lnTo>
                  <a:pt x="170" y="2395"/>
                </a:lnTo>
                <a:lnTo>
                  <a:pt x="170" y="2394"/>
                </a:lnTo>
                <a:lnTo>
                  <a:pt x="170" y="2394"/>
                </a:lnTo>
                <a:lnTo>
                  <a:pt x="401" y="2265"/>
                </a:lnTo>
                <a:lnTo>
                  <a:pt x="631" y="2136"/>
                </a:lnTo>
                <a:lnTo>
                  <a:pt x="860" y="2009"/>
                </a:lnTo>
                <a:lnTo>
                  <a:pt x="833" y="1932"/>
                </a:lnTo>
                <a:lnTo>
                  <a:pt x="806" y="1855"/>
                </a:lnTo>
                <a:lnTo>
                  <a:pt x="801" y="1849"/>
                </a:lnTo>
                <a:lnTo>
                  <a:pt x="794" y="1843"/>
                </a:lnTo>
                <a:lnTo>
                  <a:pt x="787" y="1841"/>
                </a:lnTo>
                <a:lnTo>
                  <a:pt x="753" y="1843"/>
                </a:lnTo>
                <a:lnTo>
                  <a:pt x="721" y="1847"/>
                </a:lnTo>
                <a:lnTo>
                  <a:pt x="658" y="1857"/>
                </a:lnTo>
                <a:lnTo>
                  <a:pt x="594" y="1866"/>
                </a:lnTo>
                <a:lnTo>
                  <a:pt x="522" y="1874"/>
                </a:lnTo>
                <a:lnTo>
                  <a:pt x="451" y="1883"/>
                </a:lnTo>
                <a:lnTo>
                  <a:pt x="348" y="1897"/>
                </a:lnTo>
                <a:lnTo>
                  <a:pt x="244" y="1913"/>
                </a:lnTo>
                <a:lnTo>
                  <a:pt x="67" y="1938"/>
                </a:lnTo>
                <a:lnTo>
                  <a:pt x="42" y="1940"/>
                </a:lnTo>
                <a:lnTo>
                  <a:pt x="18" y="1942"/>
                </a:lnTo>
                <a:lnTo>
                  <a:pt x="17" y="1934"/>
                </a:lnTo>
                <a:lnTo>
                  <a:pt x="386" y="1850"/>
                </a:lnTo>
                <a:lnTo>
                  <a:pt x="737" y="1773"/>
                </a:lnTo>
                <a:lnTo>
                  <a:pt x="747" y="1771"/>
                </a:lnTo>
                <a:lnTo>
                  <a:pt x="759" y="1770"/>
                </a:lnTo>
                <a:lnTo>
                  <a:pt x="769" y="1767"/>
                </a:lnTo>
                <a:lnTo>
                  <a:pt x="776" y="1762"/>
                </a:lnTo>
                <a:lnTo>
                  <a:pt x="778" y="1755"/>
                </a:lnTo>
                <a:lnTo>
                  <a:pt x="780" y="1747"/>
                </a:lnTo>
                <a:lnTo>
                  <a:pt x="778" y="1739"/>
                </a:lnTo>
                <a:lnTo>
                  <a:pt x="777" y="1729"/>
                </a:lnTo>
                <a:lnTo>
                  <a:pt x="776" y="1721"/>
                </a:lnTo>
                <a:lnTo>
                  <a:pt x="770" y="1650"/>
                </a:lnTo>
                <a:lnTo>
                  <a:pt x="763" y="1577"/>
                </a:lnTo>
                <a:lnTo>
                  <a:pt x="630" y="1558"/>
                </a:lnTo>
                <a:lnTo>
                  <a:pt x="390" y="1521"/>
                </a:lnTo>
                <a:lnTo>
                  <a:pt x="136" y="1480"/>
                </a:lnTo>
                <a:lnTo>
                  <a:pt x="0" y="1460"/>
                </a:lnTo>
                <a:lnTo>
                  <a:pt x="0" y="1449"/>
                </a:lnTo>
                <a:lnTo>
                  <a:pt x="225" y="1465"/>
                </a:lnTo>
                <a:lnTo>
                  <a:pt x="476" y="1485"/>
                </a:lnTo>
                <a:lnTo>
                  <a:pt x="552" y="1490"/>
                </a:lnTo>
                <a:lnTo>
                  <a:pt x="692" y="1496"/>
                </a:lnTo>
                <a:lnTo>
                  <a:pt x="732" y="1498"/>
                </a:lnTo>
                <a:lnTo>
                  <a:pt x="768" y="1501"/>
                </a:lnTo>
                <a:lnTo>
                  <a:pt x="788" y="1414"/>
                </a:lnTo>
                <a:lnTo>
                  <a:pt x="807" y="1329"/>
                </a:lnTo>
                <a:lnTo>
                  <a:pt x="807" y="1322"/>
                </a:lnTo>
                <a:lnTo>
                  <a:pt x="804" y="1316"/>
                </a:lnTo>
                <a:lnTo>
                  <a:pt x="800" y="1311"/>
                </a:lnTo>
                <a:lnTo>
                  <a:pt x="571" y="1202"/>
                </a:lnTo>
                <a:lnTo>
                  <a:pt x="132" y="998"/>
                </a:lnTo>
                <a:lnTo>
                  <a:pt x="128" y="995"/>
                </a:lnTo>
                <a:lnTo>
                  <a:pt x="123" y="992"/>
                </a:lnTo>
                <a:lnTo>
                  <a:pt x="126" y="985"/>
                </a:lnTo>
                <a:lnTo>
                  <a:pt x="836" y="1246"/>
                </a:lnTo>
                <a:lnTo>
                  <a:pt x="867" y="1190"/>
                </a:lnTo>
                <a:lnTo>
                  <a:pt x="899" y="1131"/>
                </a:lnTo>
                <a:lnTo>
                  <a:pt x="904" y="1122"/>
                </a:lnTo>
                <a:lnTo>
                  <a:pt x="909" y="1112"/>
                </a:lnTo>
                <a:lnTo>
                  <a:pt x="916" y="1103"/>
                </a:lnTo>
                <a:lnTo>
                  <a:pt x="924" y="1093"/>
                </a:lnTo>
                <a:lnTo>
                  <a:pt x="928" y="1084"/>
                </a:lnTo>
                <a:lnTo>
                  <a:pt x="926" y="1075"/>
                </a:lnTo>
                <a:lnTo>
                  <a:pt x="921" y="1066"/>
                </a:lnTo>
                <a:lnTo>
                  <a:pt x="912" y="1056"/>
                </a:lnTo>
                <a:lnTo>
                  <a:pt x="709" y="879"/>
                </a:lnTo>
                <a:lnTo>
                  <a:pt x="568" y="754"/>
                </a:lnTo>
                <a:lnTo>
                  <a:pt x="394" y="601"/>
                </a:lnTo>
                <a:lnTo>
                  <a:pt x="367" y="576"/>
                </a:lnTo>
                <a:lnTo>
                  <a:pt x="373" y="570"/>
                </a:lnTo>
                <a:lnTo>
                  <a:pt x="675" y="795"/>
                </a:lnTo>
                <a:lnTo>
                  <a:pt x="976" y="1018"/>
                </a:lnTo>
                <a:lnTo>
                  <a:pt x="1047" y="951"/>
                </a:lnTo>
                <a:lnTo>
                  <a:pt x="1120" y="882"/>
                </a:lnTo>
                <a:lnTo>
                  <a:pt x="921" y="566"/>
                </a:lnTo>
                <a:lnTo>
                  <a:pt x="721" y="248"/>
                </a:lnTo>
                <a:lnTo>
                  <a:pt x="726" y="243"/>
                </a:lnTo>
                <a:lnTo>
                  <a:pt x="1179" y="841"/>
                </a:lnTo>
                <a:lnTo>
                  <a:pt x="1267" y="796"/>
                </a:lnTo>
                <a:lnTo>
                  <a:pt x="1355" y="751"/>
                </a:lnTo>
                <a:lnTo>
                  <a:pt x="1255" y="394"/>
                </a:lnTo>
                <a:lnTo>
                  <a:pt x="1154" y="35"/>
                </a:lnTo>
                <a:lnTo>
                  <a:pt x="1161" y="32"/>
                </a:lnTo>
                <a:lnTo>
                  <a:pt x="1426" y="731"/>
                </a:lnTo>
                <a:lnTo>
                  <a:pt x="1489" y="716"/>
                </a:lnTo>
                <a:lnTo>
                  <a:pt x="1553" y="705"/>
                </a:lnTo>
                <a:lnTo>
                  <a:pt x="1617" y="699"/>
                </a:lnTo>
                <a:lnTo>
                  <a:pt x="1682" y="697"/>
                </a:lnTo>
                <a:lnTo>
                  <a:pt x="1746" y="698"/>
                </a:lnTo>
                <a:lnTo>
                  <a:pt x="1810" y="704"/>
                </a:lnTo>
                <a:lnTo>
                  <a:pt x="1872" y="715"/>
                </a:lnTo>
                <a:lnTo>
                  <a:pt x="1881" y="716"/>
                </a:lnTo>
                <a:lnTo>
                  <a:pt x="1886" y="714"/>
                </a:lnTo>
                <a:lnTo>
                  <a:pt x="1890" y="709"/>
                </a:lnTo>
                <a:lnTo>
                  <a:pt x="1892" y="702"/>
                </a:lnTo>
                <a:lnTo>
                  <a:pt x="1915" y="631"/>
                </a:lnTo>
                <a:lnTo>
                  <a:pt x="1937" y="562"/>
                </a:lnTo>
                <a:lnTo>
                  <a:pt x="2020" y="282"/>
                </a:lnTo>
                <a:lnTo>
                  <a:pt x="2102" y="10"/>
                </a:lnTo>
                <a:lnTo>
                  <a:pt x="2104" y="7"/>
                </a:lnTo>
                <a:lnTo>
                  <a:pt x="2105" y="3"/>
                </a:lnTo>
                <a:lnTo>
                  <a:pt x="2108" y="0"/>
                </a:lnTo>
                <a:close/>
              </a:path>
            </a:pathLst>
          </a:custGeom>
          <a:solidFill>
            <a:schemeClr val="bg1"/>
          </a:solid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50"/>
              </a:solidFill>
              <a:effectLst/>
              <a:uLnTx/>
              <a:uFillTx/>
              <a:latin typeface="Segoe UI"/>
              <a:ea typeface="+mn-ea"/>
              <a:cs typeface="+mn-cs"/>
            </a:endParaRPr>
          </a:p>
        </p:txBody>
      </p:sp>
      <p:grpSp>
        <p:nvGrpSpPr>
          <p:cNvPr id="31" name="Group 30"/>
          <p:cNvGrpSpPr/>
          <p:nvPr/>
        </p:nvGrpSpPr>
        <p:grpSpPr bwMode="black">
          <a:xfrm>
            <a:off x="6295958" y="4159775"/>
            <a:ext cx="1668193" cy="1357147"/>
            <a:chOff x="5184775" y="225425"/>
            <a:chExt cx="1500188" cy="1220788"/>
          </a:xfrm>
          <a:solidFill>
            <a:schemeClr val="bg1"/>
          </a:solidFill>
        </p:grpSpPr>
        <p:sp>
          <p:nvSpPr>
            <p:cNvPr id="32"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a:ea typeface="+mn-ea"/>
                <a:cs typeface="+mn-cs"/>
              </a:endParaRPr>
            </a:p>
          </p:txBody>
        </p:sp>
        <p:sp>
          <p:nvSpPr>
            <p:cNvPr id="33"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a:ea typeface="+mn-ea"/>
                <a:cs typeface="+mn-cs"/>
              </a:endParaRPr>
            </a:p>
          </p:txBody>
        </p:sp>
        <p:sp>
          <p:nvSpPr>
            <p:cNvPr id="34"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a:ea typeface="+mn-ea"/>
                <a:cs typeface="+mn-cs"/>
              </a:endParaRPr>
            </a:p>
          </p:txBody>
        </p:sp>
      </p:grpSp>
      <p:grpSp>
        <p:nvGrpSpPr>
          <p:cNvPr id="9" name="Group 8"/>
          <p:cNvGrpSpPr/>
          <p:nvPr/>
        </p:nvGrpSpPr>
        <p:grpSpPr>
          <a:xfrm>
            <a:off x="4149986" y="1718174"/>
            <a:ext cx="8298209" cy="4150087"/>
            <a:chOff x="3709823" y="1676399"/>
            <a:chExt cx="7444360" cy="2534910"/>
          </a:xfrm>
        </p:grpSpPr>
        <p:sp>
          <p:nvSpPr>
            <p:cNvPr id="11" name="TextBox 10"/>
            <p:cNvSpPr txBox="1"/>
            <p:nvPr/>
          </p:nvSpPr>
          <p:spPr>
            <a:xfrm>
              <a:off x="3709823" y="1676399"/>
              <a:ext cx="3722180" cy="2534908"/>
            </a:xfrm>
            <a:prstGeom prst="rect">
              <a:avLst/>
            </a:prstGeom>
            <a:solidFill>
              <a:srgbClr val="EEEEEE"/>
            </a:solidFill>
            <a:ln>
              <a:solidFill>
                <a:srgbClr val="FFFFFF"/>
              </a:solidFill>
            </a:ln>
          </p:spPr>
          <p:txBody>
            <a:bodyPr wrap="square" lIns="279781" tIns="279781" rIns="279781" bIns="279781" rtlCol="0">
              <a:noAutofit/>
            </a:bodyPr>
            <a:lstStyle/>
            <a:p>
              <a:pPr marL="0" marR="0" lvl="0" indent="0" algn="l" defTabSz="932658" rtl="0" eaLnBrk="1" fontAlgn="auto" latinLnBrk="0" hangingPunct="1">
                <a:lnSpc>
                  <a:spcPct val="90000"/>
                </a:lnSpc>
                <a:spcBef>
                  <a:spcPts val="0"/>
                </a:spcBef>
                <a:spcAft>
                  <a:spcPts val="612"/>
                </a:spcAft>
                <a:buClrTx/>
                <a:buSzTx/>
                <a:buFontTx/>
                <a:buNone/>
                <a:tabLst/>
                <a:defRPr/>
              </a:pPr>
              <a:r>
                <a:rPr kumimoji="0" lang="en-US" sz="4080" b="0" i="0" u="none" strike="noStrike" kern="1200" cap="none" spc="0" normalizeH="0" baseline="0" noProof="0" dirty="0">
                  <a:ln>
                    <a:noFill/>
                  </a:ln>
                  <a:solidFill>
                    <a:srgbClr val="FFFFFF"/>
                  </a:solidFill>
                  <a:effectLst/>
                  <a:uLnTx/>
                  <a:uFillTx/>
                  <a:latin typeface="Segoe UI Light"/>
                  <a:ea typeface="+mn-ea"/>
                  <a:cs typeface="+mn-cs"/>
                </a:rPr>
                <a:t>Datacenter efficiency</a:t>
              </a:r>
            </a:p>
            <a:p>
              <a:pPr marL="0" marR="0" lvl="0" indent="0" algn="l" defTabSz="932658" rtl="0" eaLnBrk="1" fontAlgn="auto" latinLnBrk="0" hangingPunct="1">
                <a:lnSpc>
                  <a:spcPct val="90000"/>
                </a:lnSpc>
                <a:spcBef>
                  <a:spcPts val="0"/>
                </a:spcBef>
                <a:spcAft>
                  <a:spcPts val="612"/>
                </a:spcAft>
                <a:buClrTx/>
                <a:buSzTx/>
                <a:buFontTx/>
                <a:buNone/>
                <a:tabLst/>
                <a:defRPr/>
              </a:pPr>
              <a:endParaRPr kumimoji="0" lang="en-US" sz="4080" b="0" i="0" u="none" strike="noStrike" kern="1200" cap="none" spc="0" normalizeH="0" baseline="0" noProof="0" dirty="0">
                <a:ln>
                  <a:noFill/>
                </a:ln>
                <a:solidFill>
                  <a:srgbClr val="FFFFFF"/>
                </a:solidFill>
                <a:effectLst/>
                <a:uLnTx/>
                <a:uFillTx/>
                <a:latin typeface="Segoe UI Light"/>
                <a:ea typeface="+mn-ea"/>
                <a:cs typeface="+mn-cs"/>
              </a:endParaRPr>
            </a:p>
          </p:txBody>
        </p:sp>
        <p:sp>
          <p:nvSpPr>
            <p:cNvPr id="12" name="TextBox 11"/>
            <p:cNvSpPr txBox="1"/>
            <p:nvPr/>
          </p:nvSpPr>
          <p:spPr>
            <a:xfrm>
              <a:off x="7432003" y="1676400"/>
              <a:ext cx="3722180" cy="2534909"/>
            </a:xfrm>
            <a:prstGeom prst="rect">
              <a:avLst/>
            </a:prstGeom>
            <a:solidFill>
              <a:srgbClr val="EEEEEE"/>
            </a:solidFill>
            <a:ln>
              <a:solidFill>
                <a:srgbClr val="FFFFFF"/>
              </a:solidFill>
            </a:ln>
          </p:spPr>
          <p:txBody>
            <a:bodyPr wrap="square" lIns="279781" tIns="279781" rIns="279781" bIns="279781" rtlCol="0">
              <a:noAutofit/>
            </a:bodyPr>
            <a:lstStyle/>
            <a:p>
              <a:pPr marL="0" marR="0" lvl="0" indent="0" algn="l" defTabSz="932658" rtl="0" eaLnBrk="1" fontAlgn="auto" latinLnBrk="0" hangingPunct="1">
                <a:lnSpc>
                  <a:spcPct val="90000"/>
                </a:lnSpc>
                <a:spcBef>
                  <a:spcPts val="0"/>
                </a:spcBef>
                <a:spcAft>
                  <a:spcPts val="612"/>
                </a:spcAft>
                <a:buClrTx/>
                <a:buSzTx/>
                <a:buFontTx/>
                <a:buNone/>
                <a:tabLst/>
                <a:defRPr/>
              </a:pPr>
              <a:r>
                <a:rPr kumimoji="0" lang="en-US" sz="4080" b="0" i="0" u="none" strike="noStrike" kern="1200" cap="none" spc="0" normalizeH="0" baseline="0" noProof="0" dirty="0">
                  <a:ln>
                    <a:noFill/>
                  </a:ln>
                  <a:solidFill>
                    <a:srgbClr val="FFFFFF"/>
                  </a:solidFill>
                  <a:effectLst/>
                  <a:uLnTx/>
                  <a:uFillTx/>
                  <a:latin typeface="Segoe UI Light"/>
                  <a:ea typeface="+mn-ea"/>
                  <a:cs typeface="+mn-cs"/>
                </a:rPr>
                <a:t>Supporting innovation</a:t>
              </a:r>
            </a:p>
            <a:p>
              <a:pPr marL="0" marR="0" lvl="0" indent="0" algn="l" defTabSz="932658" rtl="0" eaLnBrk="1" fontAlgn="auto" latinLnBrk="0" hangingPunct="1">
                <a:lnSpc>
                  <a:spcPct val="90000"/>
                </a:lnSpc>
                <a:spcBef>
                  <a:spcPts val="0"/>
                </a:spcBef>
                <a:spcAft>
                  <a:spcPts val="612"/>
                </a:spcAft>
                <a:buClrTx/>
                <a:buSzTx/>
                <a:buFontTx/>
                <a:buNone/>
                <a:tabLst/>
                <a:defRPr/>
              </a:pPr>
              <a:endParaRPr kumimoji="0" lang="en-US" sz="2040" b="0" i="0" u="none" strike="noStrike" kern="1200" cap="none" spc="0" normalizeH="0" baseline="0" noProof="0" dirty="0">
                <a:ln>
                  <a:noFill/>
                </a:ln>
                <a:solidFill>
                  <a:srgbClr val="FFFFFF"/>
                </a:solidFill>
                <a:effectLst/>
                <a:uLnTx/>
                <a:uFillTx/>
                <a:latin typeface="Segoe UI Light"/>
                <a:ea typeface="+mn-ea"/>
                <a:cs typeface="+mn-cs"/>
              </a:endParaRPr>
            </a:p>
          </p:txBody>
        </p:sp>
      </p:grpSp>
      <p:sp>
        <p:nvSpPr>
          <p:cNvPr id="22" name="Freeform 35"/>
          <p:cNvSpPr>
            <a:spLocks noEditPoints="1"/>
          </p:cNvSpPr>
          <p:nvPr/>
        </p:nvSpPr>
        <p:spPr bwMode="auto">
          <a:xfrm>
            <a:off x="10523167" y="3965397"/>
            <a:ext cx="1568270" cy="1551526"/>
          </a:xfrm>
          <a:custGeom>
            <a:avLst/>
            <a:gdLst>
              <a:gd name="T0" fmla="*/ 2394 w 3372"/>
              <a:gd name="T1" fmla="*/ 1998 h 3338"/>
              <a:gd name="T2" fmla="*/ 2463 w 3372"/>
              <a:gd name="T3" fmla="*/ 1819 h 3338"/>
              <a:gd name="T4" fmla="*/ 2396 w 3372"/>
              <a:gd name="T5" fmla="*/ 1686 h 3338"/>
              <a:gd name="T6" fmla="*/ 1019 w 3372"/>
              <a:gd name="T7" fmla="*/ 2070 h 3338"/>
              <a:gd name="T8" fmla="*/ 1207 w 3372"/>
              <a:gd name="T9" fmla="*/ 2056 h 3338"/>
              <a:gd name="T10" fmla="*/ 1185 w 3372"/>
              <a:gd name="T11" fmla="*/ 1858 h 3338"/>
              <a:gd name="T12" fmla="*/ 975 w 3372"/>
              <a:gd name="T13" fmla="*/ 1736 h 3338"/>
              <a:gd name="T14" fmla="*/ 2314 w 3372"/>
              <a:gd name="T15" fmla="*/ 1365 h 3338"/>
              <a:gd name="T16" fmla="*/ 2430 w 3372"/>
              <a:gd name="T17" fmla="*/ 1418 h 3338"/>
              <a:gd name="T18" fmla="*/ 1782 w 3372"/>
              <a:gd name="T19" fmla="*/ 1005 h 3338"/>
              <a:gd name="T20" fmla="*/ 1600 w 3372"/>
              <a:gd name="T21" fmla="*/ 1148 h 3338"/>
              <a:gd name="T22" fmla="*/ 1514 w 3372"/>
              <a:gd name="T23" fmla="*/ 892 h 3338"/>
              <a:gd name="T24" fmla="*/ 1426 w 3372"/>
              <a:gd name="T25" fmla="*/ 840 h 3338"/>
              <a:gd name="T26" fmla="*/ 1366 w 3372"/>
              <a:gd name="T27" fmla="*/ 950 h 3338"/>
              <a:gd name="T28" fmla="*/ 1433 w 3372"/>
              <a:gd name="T29" fmla="*/ 1125 h 3338"/>
              <a:gd name="T30" fmla="*/ 1334 w 3372"/>
              <a:gd name="T31" fmla="*/ 1002 h 3338"/>
              <a:gd name="T32" fmla="*/ 1230 w 3372"/>
              <a:gd name="T33" fmla="*/ 1147 h 3338"/>
              <a:gd name="T34" fmla="*/ 1309 w 3372"/>
              <a:gd name="T35" fmla="*/ 1261 h 3338"/>
              <a:gd name="T36" fmla="*/ 1480 w 3372"/>
              <a:gd name="T37" fmla="*/ 1217 h 3338"/>
              <a:gd name="T38" fmla="*/ 1284 w 3372"/>
              <a:gd name="T39" fmla="*/ 1499 h 3338"/>
              <a:gd name="T40" fmla="*/ 1220 w 3372"/>
              <a:gd name="T41" fmla="*/ 1660 h 3338"/>
              <a:gd name="T42" fmla="*/ 1104 w 3372"/>
              <a:gd name="T43" fmla="*/ 1595 h 3338"/>
              <a:gd name="T44" fmla="*/ 1169 w 3372"/>
              <a:gd name="T45" fmla="*/ 1682 h 3338"/>
              <a:gd name="T46" fmla="*/ 1182 w 3372"/>
              <a:gd name="T47" fmla="*/ 1815 h 3338"/>
              <a:gd name="T48" fmla="*/ 1445 w 3372"/>
              <a:gd name="T49" fmla="*/ 1858 h 3338"/>
              <a:gd name="T50" fmla="*/ 1625 w 3372"/>
              <a:gd name="T51" fmla="*/ 2096 h 3338"/>
              <a:gd name="T52" fmla="*/ 1981 w 3372"/>
              <a:gd name="T53" fmla="*/ 2352 h 3338"/>
              <a:gd name="T54" fmla="*/ 2039 w 3372"/>
              <a:gd name="T55" fmla="*/ 1993 h 3338"/>
              <a:gd name="T56" fmla="*/ 1850 w 3372"/>
              <a:gd name="T57" fmla="*/ 1886 h 3338"/>
              <a:gd name="T58" fmla="*/ 1920 w 3372"/>
              <a:gd name="T59" fmla="*/ 1516 h 3338"/>
              <a:gd name="T60" fmla="*/ 2170 w 3372"/>
              <a:gd name="T61" fmla="*/ 1554 h 3338"/>
              <a:gd name="T62" fmla="*/ 2268 w 3372"/>
              <a:gd name="T63" fmla="*/ 1548 h 3338"/>
              <a:gd name="T64" fmla="*/ 2304 w 3372"/>
              <a:gd name="T65" fmla="*/ 1504 h 3338"/>
              <a:gd name="T66" fmla="*/ 2200 w 3372"/>
              <a:gd name="T67" fmla="*/ 1434 h 3338"/>
              <a:gd name="T68" fmla="*/ 2161 w 3372"/>
              <a:gd name="T69" fmla="*/ 1491 h 3338"/>
              <a:gd name="T70" fmla="*/ 2088 w 3372"/>
              <a:gd name="T71" fmla="*/ 1396 h 3338"/>
              <a:gd name="T72" fmla="*/ 1907 w 3372"/>
              <a:gd name="T73" fmla="*/ 1445 h 3338"/>
              <a:gd name="T74" fmla="*/ 1974 w 3372"/>
              <a:gd name="T75" fmla="*/ 1345 h 3338"/>
              <a:gd name="T76" fmla="*/ 2091 w 3372"/>
              <a:gd name="T77" fmla="*/ 1193 h 3338"/>
              <a:gd name="T78" fmla="*/ 2211 w 3372"/>
              <a:gd name="T79" fmla="*/ 1215 h 3338"/>
              <a:gd name="T80" fmla="*/ 2216 w 3372"/>
              <a:gd name="T81" fmla="*/ 1139 h 3338"/>
              <a:gd name="T82" fmla="*/ 2175 w 3372"/>
              <a:gd name="T83" fmla="*/ 1162 h 3338"/>
              <a:gd name="T84" fmla="*/ 2100 w 3372"/>
              <a:gd name="T85" fmla="*/ 1167 h 3338"/>
              <a:gd name="T86" fmla="*/ 2187 w 3372"/>
              <a:gd name="T87" fmla="*/ 965 h 3338"/>
              <a:gd name="T88" fmla="*/ 2560 w 3372"/>
              <a:gd name="T89" fmla="*/ 187 h 3338"/>
              <a:gd name="T90" fmla="*/ 2452 w 3372"/>
              <a:gd name="T91" fmla="*/ 1104 h 3338"/>
              <a:gd name="T92" fmla="*/ 2974 w 3372"/>
              <a:gd name="T93" fmla="*/ 1393 h 3338"/>
              <a:gd name="T94" fmla="*/ 2980 w 3372"/>
              <a:gd name="T95" fmla="*/ 1809 h 3338"/>
              <a:gd name="T96" fmla="*/ 2507 w 3372"/>
              <a:gd name="T97" fmla="*/ 2028 h 3338"/>
              <a:gd name="T98" fmla="*/ 2648 w 3372"/>
              <a:gd name="T99" fmla="*/ 3037 h 3338"/>
              <a:gd name="T100" fmla="*/ 2055 w 3372"/>
              <a:gd name="T101" fmla="*/ 2428 h 3338"/>
              <a:gd name="T102" fmla="*/ 1716 w 3372"/>
              <a:gd name="T103" fmla="*/ 3062 h 3338"/>
              <a:gd name="T104" fmla="*/ 1305 w 3372"/>
              <a:gd name="T105" fmla="*/ 3065 h 3338"/>
              <a:gd name="T106" fmla="*/ 1202 w 3372"/>
              <a:gd name="T107" fmla="*/ 2376 h 3338"/>
              <a:gd name="T108" fmla="*/ 170 w 3372"/>
              <a:gd name="T109" fmla="*/ 2394 h 3338"/>
              <a:gd name="T110" fmla="*/ 348 w 3372"/>
              <a:gd name="T111" fmla="*/ 1897 h 3338"/>
              <a:gd name="T112" fmla="*/ 777 w 3372"/>
              <a:gd name="T113" fmla="*/ 1729 h 3338"/>
              <a:gd name="T114" fmla="*/ 788 w 3372"/>
              <a:gd name="T115" fmla="*/ 1414 h 3338"/>
              <a:gd name="T116" fmla="*/ 916 w 3372"/>
              <a:gd name="T117" fmla="*/ 1103 h 3338"/>
              <a:gd name="T118" fmla="*/ 921 w 3372"/>
              <a:gd name="T119" fmla="*/ 566 h 3338"/>
              <a:gd name="T120" fmla="*/ 1810 w 3372"/>
              <a:gd name="T121" fmla="*/ 704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2" h="3338">
                <a:moveTo>
                  <a:pt x="2417" y="1924"/>
                </a:moveTo>
                <a:lnTo>
                  <a:pt x="2402" y="1929"/>
                </a:lnTo>
                <a:lnTo>
                  <a:pt x="2386" y="1940"/>
                </a:lnTo>
                <a:lnTo>
                  <a:pt x="2372" y="1956"/>
                </a:lnTo>
                <a:lnTo>
                  <a:pt x="2357" y="1974"/>
                </a:lnTo>
                <a:lnTo>
                  <a:pt x="2344" y="1997"/>
                </a:lnTo>
                <a:lnTo>
                  <a:pt x="2331" y="2022"/>
                </a:lnTo>
                <a:lnTo>
                  <a:pt x="2320" y="2048"/>
                </a:lnTo>
                <a:lnTo>
                  <a:pt x="2310" y="2075"/>
                </a:lnTo>
                <a:lnTo>
                  <a:pt x="2301" y="2102"/>
                </a:lnTo>
                <a:lnTo>
                  <a:pt x="2295" y="2128"/>
                </a:lnTo>
                <a:lnTo>
                  <a:pt x="2324" y="2098"/>
                </a:lnTo>
                <a:lnTo>
                  <a:pt x="2350" y="2066"/>
                </a:lnTo>
                <a:lnTo>
                  <a:pt x="2373" y="2033"/>
                </a:lnTo>
                <a:lnTo>
                  <a:pt x="2394" y="1998"/>
                </a:lnTo>
                <a:lnTo>
                  <a:pt x="2413" y="1962"/>
                </a:lnTo>
                <a:lnTo>
                  <a:pt x="2431" y="1925"/>
                </a:lnTo>
                <a:lnTo>
                  <a:pt x="2417" y="1924"/>
                </a:lnTo>
                <a:close/>
                <a:moveTo>
                  <a:pt x="2348" y="1598"/>
                </a:moveTo>
                <a:lnTo>
                  <a:pt x="2349" y="1614"/>
                </a:lnTo>
                <a:lnTo>
                  <a:pt x="2349" y="1629"/>
                </a:lnTo>
                <a:lnTo>
                  <a:pt x="2350" y="1643"/>
                </a:lnTo>
                <a:lnTo>
                  <a:pt x="2354" y="1657"/>
                </a:lnTo>
                <a:lnTo>
                  <a:pt x="2387" y="1730"/>
                </a:lnTo>
                <a:lnTo>
                  <a:pt x="2424" y="1803"/>
                </a:lnTo>
                <a:lnTo>
                  <a:pt x="2430" y="1811"/>
                </a:lnTo>
                <a:lnTo>
                  <a:pt x="2438" y="1817"/>
                </a:lnTo>
                <a:lnTo>
                  <a:pt x="2448" y="1822"/>
                </a:lnTo>
                <a:lnTo>
                  <a:pt x="2456" y="1823"/>
                </a:lnTo>
                <a:lnTo>
                  <a:pt x="2463" y="1819"/>
                </a:lnTo>
                <a:lnTo>
                  <a:pt x="2471" y="1812"/>
                </a:lnTo>
                <a:lnTo>
                  <a:pt x="2478" y="1803"/>
                </a:lnTo>
                <a:lnTo>
                  <a:pt x="2485" y="1796"/>
                </a:lnTo>
                <a:lnTo>
                  <a:pt x="2479" y="1790"/>
                </a:lnTo>
                <a:lnTo>
                  <a:pt x="2461" y="1795"/>
                </a:lnTo>
                <a:lnTo>
                  <a:pt x="2447" y="1796"/>
                </a:lnTo>
                <a:lnTo>
                  <a:pt x="2434" y="1795"/>
                </a:lnTo>
                <a:lnTo>
                  <a:pt x="2425" y="1791"/>
                </a:lnTo>
                <a:lnTo>
                  <a:pt x="2418" y="1783"/>
                </a:lnTo>
                <a:lnTo>
                  <a:pt x="2411" y="1771"/>
                </a:lnTo>
                <a:lnTo>
                  <a:pt x="2407" y="1755"/>
                </a:lnTo>
                <a:lnTo>
                  <a:pt x="2406" y="1750"/>
                </a:lnTo>
                <a:lnTo>
                  <a:pt x="2406" y="1745"/>
                </a:lnTo>
                <a:lnTo>
                  <a:pt x="2406" y="1740"/>
                </a:lnTo>
                <a:lnTo>
                  <a:pt x="2396" y="1686"/>
                </a:lnTo>
                <a:lnTo>
                  <a:pt x="2384" y="1632"/>
                </a:lnTo>
                <a:lnTo>
                  <a:pt x="2382" y="1622"/>
                </a:lnTo>
                <a:lnTo>
                  <a:pt x="2377" y="1614"/>
                </a:lnTo>
                <a:lnTo>
                  <a:pt x="2371" y="1606"/>
                </a:lnTo>
                <a:lnTo>
                  <a:pt x="2360" y="1601"/>
                </a:lnTo>
                <a:lnTo>
                  <a:pt x="2348" y="1598"/>
                </a:lnTo>
                <a:close/>
                <a:moveTo>
                  <a:pt x="862" y="1564"/>
                </a:moveTo>
                <a:lnTo>
                  <a:pt x="865" y="1637"/>
                </a:lnTo>
                <a:lnTo>
                  <a:pt x="872" y="1708"/>
                </a:lnTo>
                <a:lnTo>
                  <a:pt x="885" y="1775"/>
                </a:lnTo>
                <a:lnTo>
                  <a:pt x="901" y="1840"/>
                </a:lnTo>
                <a:lnTo>
                  <a:pt x="924" y="1901"/>
                </a:lnTo>
                <a:lnTo>
                  <a:pt x="950" y="1961"/>
                </a:lnTo>
                <a:lnTo>
                  <a:pt x="982" y="2017"/>
                </a:lnTo>
                <a:lnTo>
                  <a:pt x="1019" y="2070"/>
                </a:lnTo>
                <a:lnTo>
                  <a:pt x="1061" y="2121"/>
                </a:lnTo>
                <a:lnTo>
                  <a:pt x="1106" y="2170"/>
                </a:lnTo>
                <a:lnTo>
                  <a:pt x="1157" y="2216"/>
                </a:lnTo>
                <a:lnTo>
                  <a:pt x="1214" y="2259"/>
                </a:lnTo>
                <a:lnTo>
                  <a:pt x="1274" y="2299"/>
                </a:lnTo>
                <a:lnTo>
                  <a:pt x="1276" y="2265"/>
                </a:lnTo>
                <a:lnTo>
                  <a:pt x="1277" y="2233"/>
                </a:lnTo>
                <a:lnTo>
                  <a:pt x="1280" y="2201"/>
                </a:lnTo>
                <a:lnTo>
                  <a:pt x="1281" y="2177"/>
                </a:lnTo>
                <a:lnTo>
                  <a:pt x="1277" y="2157"/>
                </a:lnTo>
                <a:lnTo>
                  <a:pt x="1269" y="2137"/>
                </a:lnTo>
                <a:lnTo>
                  <a:pt x="1256" y="2118"/>
                </a:lnTo>
                <a:lnTo>
                  <a:pt x="1241" y="2100"/>
                </a:lnTo>
                <a:lnTo>
                  <a:pt x="1222" y="2077"/>
                </a:lnTo>
                <a:lnTo>
                  <a:pt x="1207" y="2056"/>
                </a:lnTo>
                <a:lnTo>
                  <a:pt x="1196" y="2033"/>
                </a:lnTo>
                <a:lnTo>
                  <a:pt x="1190" y="2010"/>
                </a:lnTo>
                <a:lnTo>
                  <a:pt x="1187" y="1987"/>
                </a:lnTo>
                <a:lnTo>
                  <a:pt x="1191" y="1964"/>
                </a:lnTo>
                <a:lnTo>
                  <a:pt x="1199" y="1940"/>
                </a:lnTo>
                <a:lnTo>
                  <a:pt x="1212" y="1915"/>
                </a:lnTo>
                <a:lnTo>
                  <a:pt x="1232" y="1890"/>
                </a:lnTo>
                <a:lnTo>
                  <a:pt x="1238" y="1878"/>
                </a:lnTo>
                <a:lnTo>
                  <a:pt x="1243" y="1865"/>
                </a:lnTo>
                <a:lnTo>
                  <a:pt x="1249" y="1847"/>
                </a:lnTo>
                <a:lnTo>
                  <a:pt x="1236" y="1850"/>
                </a:lnTo>
                <a:lnTo>
                  <a:pt x="1227" y="1852"/>
                </a:lnTo>
                <a:lnTo>
                  <a:pt x="1221" y="1854"/>
                </a:lnTo>
                <a:lnTo>
                  <a:pt x="1201" y="1858"/>
                </a:lnTo>
                <a:lnTo>
                  <a:pt x="1185" y="1858"/>
                </a:lnTo>
                <a:lnTo>
                  <a:pt x="1172" y="1854"/>
                </a:lnTo>
                <a:lnTo>
                  <a:pt x="1160" y="1846"/>
                </a:lnTo>
                <a:lnTo>
                  <a:pt x="1150" y="1835"/>
                </a:lnTo>
                <a:lnTo>
                  <a:pt x="1141" y="1817"/>
                </a:lnTo>
                <a:lnTo>
                  <a:pt x="1130" y="1800"/>
                </a:lnTo>
                <a:lnTo>
                  <a:pt x="1118" y="1788"/>
                </a:lnTo>
                <a:lnTo>
                  <a:pt x="1102" y="1778"/>
                </a:lnTo>
                <a:lnTo>
                  <a:pt x="1083" y="1774"/>
                </a:lnTo>
                <a:lnTo>
                  <a:pt x="1061" y="1771"/>
                </a:lnTo>
                <a:lnTo>
                  <a:pt x="1039" y="1768"/>
                </a:lnTo>
                <a:lnTo>
                  <a:pt x="1021" y="1764"/>
                </a:lnTo>
                <a:lnTo>
                  <a:pt x="1006" y="1760"/>
                </a:lnTo>
                <a:lnTo>
                  <a:pt x="994" y="1754"/>
                </a:lnTo>
                <a:lnTo>
                  <a:pt x="984" y="1746"/>
                </a:lnTo>
                <a:lnTo>
                  <a:pt x="975" y="1736"/>
                </a:lnTo>
                <a:lnTo>
                  <a:pt x="970" y="1720"/>
                </a:lnTo>
                <a:lnTo>
                  <a:pt x="966" y="1700"/>
                </a:lnTo>
                <a:lnTo>
                  <a:pt x="963" y="1677"/>
                </a:lnTo>
                <a:lnTo>
                  <a:pt x="956" y="1655"/>
                </a:lnTo>
                <a:lnTo>
                  <a:pt x="948" y="1635"/>
                </a:lnTo>
                <a:lnTo>
                  <a:pt x="937" y="1617"/>
                </a:lnTo>
                <a:lnTo>
                  <a:pt x="923" y="1600"/>
                </a:lnTo>
                <a:lnTo>
                  <a:pt x="906" y="1586"/>
                </a:lnTo>
                <a:lnTo>
                  <a:pt x="886" y="1574"/>
                </a:lnTo>
                <a:lnTo>
                  <a:pt x="862" y="1564"/>
                </a:lnTo>
                <a:close/>
                <a:moveTo>
                  <a:pt x="2342" y="1355"/>
                </a:moveTo>
                <a:lnTo>
                  <a:pt x="2338" y="1360"/>
                </a:lnTo>
                <a:lnTo>
                  <a:pt x="2329" y="1362"/>
                </a:lnTo>
                <a:lnTo>
                  <a:pt x="2321" y="1363"/>
                </a:lnTo>
                <a:lnTo>
                  <a:pt x="2314" y="1365"/>
                </a:lnTo>
                <a:lnTo>
                  <a:pt x="2307" y="1368"/>
                </a:lnTo>
                <a:lnTo>
                  <a:pt x="2300" y="1375"/>
                </a:lnTo>
                <a:lnTo>
                  <a:pt x="2295" y="1384"/>
                </a:lnTo>
                <a:lnTo>
                  <a:pt x="2291" y="1393"/>
                </a:lnTo>
                <a:lnTo>
                  <a:pt x="2290" y="1401"/>
                </a:lnTo>
                <a:lnTo>
                  <a:pt x="2292" y="1411"/>
                </a:lnTo>
                <a:lnTo>
                  <a:pt x="2298" y="1420"/>
                </a:lnTo>
                <a:lnTo>
                  <a:pt x="2304" y="1428"/>
                </a:lnTo>
                <a:lnTo>
                  <a:pt x="2311" y="1433"/>
                </a:lnTo>
                <a:lnTo>
                  <a:pt x="2344" y="1435"/>
                </a:lnTo>
                <a:lnTo>
                  <a:pt x="2377" y="1435"/>
                </a:lnTo>
                <a:lnTo>
                  <a:pt x="2409" y="1433"/>
                </a:lnTo>
                <a:lnTo>
                  <a:pt x="2418" y="1430"/>
                </a:lnTo>
                <a:lnTo>
                  <a:pt x="2425" y="1425"/>
                </a:lnTo>
                <a:lnTo>
                  <a:pt x="2430" y="1418"/>
                </a:lnTo>
                <a:lnTo>
                  <a:pt x="2430" y="1413"/>
                </a:lnTo>
                <a:lnTo>
                  <a:pt x="2428" y="1405"/>
                </a:lnTo>
                <a:lnTo>
                  <a:pt x="2425" y="1399"/>
                </a:lnTo>
                <a:lnTo>
                  <a:pt x="2420" y="1395"/>
                </a:lnTo>
                <a:lnTo>
                  <a:pt x="2381" y="1374"/>
                </a:lnTo>
                <a:lnTo>
                  <a:pt x="2342" y="1355"/>
                </a:lnTo>
                <a:close/>
                <a:moveTo>
                  <a:pt x="1819" y="808"/>
                </a:moveTo>
                <a:lnTo>
                  <a:pt x="1820" y="869"/>
                </a:lnTo>
                <a:lnTo>
                  <a:pt x="1819" y="926"/>
                </a:lnTo>
                <a:lnTo>
                  <a:pt x="1818" y="942"/>
                </a:lnTo>
                <a:lnTo>
                  <a:pt x="1815" y="957"/>
                </a:lnTo>
                <a:lnTo>
                  <a:pt x="1811" y="972"/>
                </a:lnTo>
                <a:lnTo>
                  <a:pt x="1804" y="985"/>
                </a:lnTo>
                <a:lnTo>
                  <a:pt x="1794" y="996"/>
                </a:lnTo>
                <a:lnTo>
                  <a:pt x="1782" y="1005"/>
                </a:lnTo>
                <a:lnTo>
                  <a:pt x="1765" y="1014"/>
                </a:lnTo>
                <a:lnTo>
                  <a:pt x="1747" y="1020"/>
                </a:lnTo>
                <a:lnTo>
                  <a:pt x="1730" y="1029"/>
                </a:lnTo>
                <a:lnTo>
                  <a:pt x="1714" y="1040"/>
                </a:lnTo>
                <a:lnTo>
                  <a:pt x="1682" y="1066"/>
                </a:lnTo>
                <a:lnTo>
                  <a:pt x="1653" y="1095"/>
                </a:lnTo>
                <a:lnTo>
                  <a:pt x="1646" y="1104"/>
                </a:lnTo>
                <a:lnTo>
                  <a:pt x="1642" y="1116"/>
                </a:lnTo>
                <a:lnTo>
                  <a:pt x="1639" y="1127"/>
                </a:lnTo>
                <a:lnTo>
                  <a:pt x="1635" y="1139"/>
                </a:lnTo>
                <a:lnTo>
                  <a:pt x="1630" y="1149"/>
                </a:lnTo>
                <a:lnTo>
                  <a:pt x="1623" y="1154"/>
                </a:lnTo>
                <a:lnTo>
                  <a:pt x="1615" y="1156"/>
                </a:lnTo>
                <a:lnTo>
                  <a:pt x="1607" y="1153"/>
                </a:lnTo>
                <a:lnTo>
                  <a:pt x="1600" y="1148"/>
                </a:lnTo>
                <a:lnTo>
                  <a:pt x="1586" y="1134"/>
                </a:lnTo>
                <a:lnTo>
                  <a:pt x="1573" y="1120"/>
                </a:lnTo>
                <a:lnTo>
                  <a:pt x="1560" y="1106"/>
                </a:lnTo>
                <a:lnTo>
                  <a:pt x="1548" y="1092"/>
                </a:lnTo>
                <a:lnTo>
                  <a:pt x="1537" y="1076"/>
                </a:lnTo>
                <a:lnTo>
                  <a:pt x="1530" y="1059"/>
                </a:lnTo>
                <a:lnTo>
                  <a:pt x="1526" y="1039"/>
                </a:lnTo>
                <a:lnTo>
                  <a:pt x="1526" y="1016"/>
                </a:lnTo>
                <a:lnTo>
                  <a:pt x="1528" y="992"/>
                </a:lnTo>
                <a:lnTo>
                  <a:pt x="1531" y="968"/>
                </a:lnTo>
                <a:lnTo>
                  <a:pt x="1532" y="944"/>
                </a:lnTo>
                <a:lnTo>
                  <a:pt x="1531" y="925"/>
                </a:lnTo>
                <a:lnTo>
                  <a:pt x="1529" y="911"/>
                </a:lnTo>
                <a:lnTo>
                  <a:pt x="1524" y="899"/>
                </a:lnTo>
                <a:lnTo>
                  <a:pt x="1514" y="892"/>
                </a:lnTo>
                <a:lnTo>
                  <a:pt x="1503" y="888"/>
                </a:lnTo>
                <a:lnTo>
                  <a:pt x="1487" y="888"/>
                </a:lnTo>
                <a:lnTo>
                  <a:pt x="1467" y="889"/>
                </a:lnTo>
                <a:lnTo>
                  <a:pt x="1455" y="891"/>
                </a:lnTo>
                <a:lnTo>
                  <a:pt x="1442" y="892"/>
                </a:lnTo>
                <a:lnTo>
                  <a:pt x="1431" y="891"/>
                </a:lnTo>
                <a:lnTo>
                  <a:pt x="1422" y="887"/>
                </a:lnTo>
                <a:lnTo>
                  <a:pt x="1416" y="880"/>
                </a:lnTo>
                <a:lnTo>
                  <a:pt x="1414" y="873"/>
                </a:lnTo>
                <a:lnTo>
                  <a:pt x="1416" y="865"/>
                </a:lnTo>
                <a:lnTo>
                  <a:pt x="1420" y="857"/>
                </a:lnTo>
                <a:lnTo>
                  <a:pt x="1423" y="849"/>
                </a:lnTo>
                <a:lnTo>
                  <a:pt x="1426" y="842"/>
                </a:lnTo>
                <a:lnTo>
                  <a:pt x="1426" y="841"/>
                </a:lnTo>
                <a:lnTo>
                  <a:pt x="1426" y="840"/>
                </a:lnTo>
                <a:lnTo>
                  <a:pt x="1426" y="838"/>
                </a:lnTo>
                <a:lnTo>
                  <a:pt x="1425" y="836"/>
                </a:lnTo>
                <a:lnTo>
                  <a:pt x="1425" y="831"/>
                </a:lnTo>
                <a:lnTo>
                  <a:pt x="1413" y="840"/>
                </a:lnTo>
                <a:lnTo>
                  <a:pt x="1403" y="847"/>
                </a:lnTo>
                <a:lnTo>
                  <a:pt x="1395" y="855"/>
                </a:lnTo>
                <a:lnTo>
                  <a:pt x="1384" y="872"/>
                </a:lnTo>
                <a:lnTo>
                  <a:pt x="1375" y="890"/>
                </a:lnTo>
                <a:lnTo>
                  <a:pt x="1365" y="907"/>
                </a:lnTo>
                <a:lnTo>
                  <a:pt x="1358" y="920"/>
                </a:lnTo>
                <a:lnTo>
                  <a:pt x="1353" y="928"/>
                </a:lnTo>
                <a:lnTo>
                  <a:pt x="1352" y="936"/>
                </a:lnTo>
                <a:lnTo>
                  <a:pt x="1353" y="941"/>
                </a:lnTo>
                <a:lnTo>
                  <a:pt x="1358" y="945"/>
                </a:lnTo>
                <a:lnTo>
                  <a:pt x="1366" y="950"/>
                </a:lnTo>
                <a:lnTo>
                  <a:pt x="1380" y="955"/>
                </a:lnTo>
                <a:lnTo>
                  <a:pt x="1402" y="968"/>
                </a:lnTo>
                <a:lnTo>
                  <a:pt x="1421" y="982"/>
                </a:lnTo>
                <a:lnTo>
                  <a:pt x="1436" y="1000"/>
                </a:lnTo>
                <a:lnTo>
                  <a:pt x="1449" y="1020"/>
                </a:lnTo>
                <a:lnTo>
                  <a:pt x="1460" y="1041"/>
                </a:lnTo>
                <a:lnTo>
                  <a:pt x="1470" y="1063"/>
                </a:lnTo>
                <a:lnTo>
                  <a:pt x="1477" y="1086"/>
                </a:lnTo>
                <a:lnTo>
                  <a:pt x="1479" y="1093"/>
                </a:lnTo>
                <a:lnTo>
                  <a:pt x="1479" y="1100"/>
                </a:lnTo>
                <a:lnTo>
                  <a:pt x="1477" y="1109"/>
                </a:lnTo>
                <a:lnTo>
                  <a:pt x="1473" y="1116"/>
                </a:lnTo>
                <a:lnTo>
                  <a:pt x="1466" y="1121"/>
                </a:lnTo>
                <a:lnTo>
                  <a:pt x="1457" y="1124"/>
                </a:lnTo>
                <a:lnTo>
                  <a:pt x="1433" y="1125"/>
                </a:lnTo>
                <a:lnTo>
                  <a:pt x="1410" y="1122"/>
                </a:lnTo>
                <a:lnTo>
                  <a:pt x="1389" y="1114"/>
                </a:lnTo>
                <a:lnTo>
                  <a:pt x="1370" y="1099"/>
                </a:lnTo>
                <a:lnTo>
                  <a:pt x="1360" y="1089"/>
                </a:lnTo>
                <a:lnTo>
                  <a:pt x="1356" y="1077"/>
                </a:lnTo>
                <a:lnTo>
                  <a:pt x="1357" y="1065"/>
                </a:lnTo>
                <a:lnTo>
                  <a:pt x="1364" y="1052"/>
                </a:lnTo>
                <a:lnTo>
                  <a:pt x="1370" y="1044"/>
                </a:lnTo>
                <a:lnTo>
                  <a:pt x="1372" y="1033"/>
                </a:lnTo>
                <a:lnTo>
                  <a:pt x="1372" y="1023"/>
                </a:lnTo>
                <a:lnTo>
                  <a:pt x="1369" y="1014"/>
                </a:lnTo>
                <a:lnTo>
                  <a:pt x="1361" y="1008"/>
                </a:lnTo>
                <a:lnTo>
                  <a:pt x="1353" y="1004"/>
                </a:lnTo>
                <a:lnTo>
                  <a:pt x="1344" y="1002"/>
                </a:lnTo>
                <a:lnTo>
                  <a:pt x="1334" y="1002"/>
                </a:lnTo>
                <a:lnTo>
                  <a:pt x="1328" y="1005"/>
                </a:lnTo>
                <a:lnTo>
                  <a:pt x="1324" y="1012"/>
                </a:lnTo>
                <a:lnTo>
                  <a:pt x="1322" y="1019"/>
                </a:lnTo>
                <a:lnTo>
                  <a:pt x="1321" y="1028"/>
                </a:lnTo>
                <a:lnTo>
                  <a:pt x="1321" y="1044"/>
                </a:lnTo>
                <a:lnTo>
                  <a:pt x="1320" y="1059"/>
                </a:lnTo>
                <a:lnTo>
                  <a:pt x="1318" y="1073"/>
                </a:lnTo>
                <a:lnTo>
                  <a:pt x="1314" y="1087"/>
                </a:lnTo>
                <a:lnTo>
                  <a:pt x="1310" y="1099"/>
                </a:lnTo>
                <a:lnTo>
                  <a:pt x="1303" y="1110"/>
                </a:lnTo>
                <a:lnTo>
                  <a:pt x="1293" y="1119"/>
                </a:lnTo>
                <a:lnTo>
                  <a:pt x="1280" y="1126"/>
                </a:lnTo>
                <a:lnTo>
                  <a:pt x="1263" y="1131"/>
                </a:lnTo>
                <a:lnTo>
                  <a:pt x="1247" y="1138"/>
                </a:lnTo>
                <a:lnTo>
                  <a:pt x="1230" y="1147"/>
                </a:lnTo>
                <a:lnTo>
                  <a:pt x="1215" y="1157"/>
                </a:lnTo>
                <a:lnTo>
                  <a:pt x="1205" y="1166"/>
                </a:lnTo>
                <a:lnTo>
                  <a:pt x="1198" y="1175"/>
                </a:lnTo>
                <a:lnTo>
                  <a:pt x="1194" y="1187"/>
                </a:lnTo>
                <a:lnTo>
                  <a:pt x="1192" y="1197"/>
                </a:lnTo>
                <a:lnTo>
                  <a:pt x="1192" y="1207"/>
                </a:lnTo>
                <a:lnTo>
                  <a:pt x="1196" y="1217"/>
                </a:lnTo>
                <a:lnTo>
                  <a:pt x="1203" y="1224"/>
                </a:lnTo>
                <a:lnTo>
                  <a:pt x="1232" y="1241"/>
                </a:lnTo>
                <a:lnTo>
                  <a:pt x="1262" y="1255"/>
                </a:lnTo>
                <a:lnTo>
                  <a:pt x="1293" y="1269"/>
                </a:lnTo>
                <a:lnTo>
                  <a:pt x="1297" y="1269"/>
                </a:lnTo>
                <a:lnTo>
                  <a:pt x="1302" y="1267"/>
                </a:lnTo>
                <a:lnTo>
                  <a:pt x="1307" y="1264"/>
                </a:lnTo>
                <a:lnTo>
                  <a:pt x="1309" y="1261"/>
                </a:lnTo>
                <a:lnTo>
                  <a:pt x="1313" y="1239"/>
                </a:lnTo>
                <a:lnTo>
                  <a:pt x="1315" y="1216"/>
                </a:lnTo>
                <a:lnTo>
                  <a:pt x="1315" y="1199"/>
                </a:lnTo>
                <a:lnTo>
                  <a:pt x="1315" y="1184"/>
                </a:lnTo>
                <a:lnTo>
                  <a:pt x="1317" y="1167"/>
                </a:lnTo>
                <a:lnTo>
                  <a:pt x="1321" y="1146"/>
                </a:lnTo>
                <a:lnTo>
                  <a:pt x="1328" y="1130"/>
                </a:lnTo>
                <a:lnTo>
                  <a:pt x="1337" y="1120"/>
                </a:lnTo>
                <a:lnTo>
                  <a:pt x="1349" y="1115"/>
                </a:lnTo>
                <a:lnTo>
                  <a:pt x="1362" y="1115"/>
                </a:lnTo>
                <a:lnTo>
                  <a:pt x="1379" y="1121"/>
                </a:lnTo>
                <a:lnTo>
                  <a:pt x="1398" y="1132"/>
                </a:lnTo>
                <a:lnTo>
                  <a:pt x="1429" y="1157"/>
                </a:lnTo>
                <a:lnTo>
                  <a:pt x="1456" y="1186"/>
                </a:lnTo>
                <a:lnTo>
                  <a:pt x="1480" y="1217"/>
                </a:lnTo>
                <a:lnTo>
                  <a:pt x="1501" y="1250"/>
                </a:lnTo>
                <a:lnTo>
                  <a:pt x="1519" y="1286"/>
                </a:lnTo>
                <a:lnTo>
                  <a:pt x="1525" y="1303"/>
                </a:lnTo>
                <a:lnTo>
                  <a:pt x="1525" y="1320"/>
                </a:lnTo>
                <a:lnTo>
                  <a:pt x="1521" y="1336"/>
                </a:lnTo>
                <a:lnTo>
                  <a:pt x="1510" y="1350"/>
                </a:lnTo>
                <a:lnTo>
                  <a:pt x="1497" y="1363"/>
                </a:lnTo>
                <a:lnTo>
                  <a:pt x="1484" y="1371"/>
                </a:lnTo>
                <a:lnTo>
                  <a:pt x="1470" y="1376"/>
                </a:lnTo>
                <a:lnTo>
                  <a:pt x="1435" y="1391"/>
                </a:lnTo>
                <a:lnTo>
                  <a:pt x="1401" y="1408"/>
                </a:lnTo>
                <a:lnTo>
                  <a:pt x="1369" y="1426"/>
                </a:lnTo>
                <a:lnTo>
                  <a:pt x="1338" y="1448"/>
                </a:lnTo>
                <a:lnTo>
                  <a:pt x="1310" y="1472"/>
                </a:lnTo>
                <a:lnTo>
                  <a:pt x="1284" y="1499"/>
                </a:lnTo>
                <a:lnTo>
                  <a:pt x="1270" y="1518"/>
                </a:lnTo>
                <a:lnTo>
                  <a:pt x="1256" y="1536"/>
                </a:lnTo>
                <a:lnTo>
                  <a:pt x="1246" y="1555"/>
                </a:lnTo>
                <a:lnTo>
                  <a:pt x="1240" y="1577"/>
                </a:lnTo>
                <a:lnTo>
                  <a:pt x="1236" y="1599"/>
                </a:lnTo>
                <a:lnTo>
                  <a:pt x="1238" y="1624"/>
                </a:lnTo>
                <a:lnTo>
                  <a:pt x="1238" y="1633"/>
                </a:lnTo>
                <a:lnTo>
                  <a:pt x="1236" y="1641"/>
                </a:lnTo>
                <a:lnTo>
                  <a:pt x="1233" y="1648"/>
                </a:lnTo>
                <a:lnTo>
                  <a:pt x="1232" y="1651"/>
                </a:lnTo>
                <a:lnTo>
                  <a:pt x="1230" y="1653"/>
                </a:lnTo>
                <a:lnTo>
                  <a:pt x="1227" y="1655"/>
                </a:lnTo>
                <a:lnTo>
                  <a:pt x="1225" y="1658"/>
                </a:lnTo>
                <a:lnTo>
                  <a:pt x="1222" y="1659"/>
                </a:lnTo>
                <a:lnTo>
                  <a:pt x="1220" y="1660"/>
                </a:lnTo>
                <a:lnTo>
                  <a:pt x="1216" y="1659"/>
                </a:lnTo>
                <a:lnTo>
                  <a:pt x="1211" y="1657"/>
                </a:lnTo>
                <a:lnTo>
                  <a:pt x="1208" y="1654"/>
                </a:lnTo>
                <a:lnTo>
                  <a:pt x="1205" y="1651"/>
                </a:lnTo>
                <a:lnTo>
                  <a:pt x="1203" y="1648"/>
                </a:lnTo>
                <a:lnTo>
                  <a:pt x="1194" y="1629"/>
                </a:lnTo>
                <a:lnTo>
                  <a:pt x="1189" y="1611"/>
                </a:lnTo>
                <a:lnTo>
                  <a:pt x="1184" y="1600"/>
                </a:lnTo>
                <a:lnTo>
                  <a:pt x="1178" y="1592"/>
                </a:lnTo>
                <a:lnTo>
                  <a:pt x="1171" y="1587"/>
                </a:lnTo>
                <a:lnTo>
                  <a:pt x="1161" y="1585"/>
                </a:lnTo>
                <a:lnTo>
                  <a:pt x="1151" y="1583"/>
                </a:lnTo>
                <a:lnTo>
                  <a:pt x="1134" y="1584"/>
                </a:lnTo>
                <a:lnTo>
                  <a:pt x="1119" y="1588"/>
                </a:lnTo>
                <a:lnTo>
                  <a:pt x="1104" y="1595"/>
                </a:lnTo>
                <a:lnTo>
                  <a:pt x="1092" y="1605"/>
                </a:lnTo>
                <a:lnTo>
                  <a:pt x="1079" y="1617"/>
                </a:lnTo>
                <a:lnTo>
                  <a:pt x="1068" y="1634"/>
                </a:lnTo>
                <a:lnTo>
                  <a:pt x="1062" y="1650"/>
                </a:lnTo>
                <a:lnTo>
                  <a:pt x="1059" y="1668"/>
                </a:lnTo>
                <a:lnTo>
                  <a:pt x="1059" y="1686"/>
                </a:lnTo>
                <a:lnTo>
                  <a:pt x="1062" y="1704"/>
                </a:lnTo>
                <a:lnTo>
                  <a:pt x="1063" y="1723"/>
                </a:lnTo>
                <a:lnTo>
                  <a:pt x="1083" y="1714"/>
                </a:lnTo>
                <a:lnTo>
                  <a:pt x="1102" y="1701"/>
                </a:lnTo>
                <a:lnTo>
                  <a:pt x="1120" y="1690"/>
                </a:lnTo>
                <a:lnTo>
                  <a:pt x="1134" y="1682"/>
                </a:lnTo>
                <a:lnTo>
                  <a:pt x="1148" y="1676"/>
                </a:lnTo>
                <a:lnTo>
                  <a:pt x="1158" y="1676"/>
                </a:lnTo>
                <a:lnTo>
                  <a:pt x="1169" y="1682"/>
                </a:lnTo>
                <a:lnTo>
                  <a:pt x="1176" y="1692"/>
                </a:lnTo>
                <a:lnTo>
                  <a:pt x="1158" y="1705"/>
                </a:lnTo>
                <a:lnTo>
                  <a:pt x="1141" y="1720"/>
                </a:lnTo>
                <a:lnTo>
                  <a:pt x="1136" y="1726"/>
                </a:lnTo>
                <a:lnTo>
                  <a:pt x="1134" y="1733"/>
                </a:lnTo>
                <a:lnTo>
                  <a:pt x="1131" y="1740"/>
                </a:lnTo>
                <a:lnTo>
                  <a:pt x="1142" y="1744"/>
                </a:lnTo>
                <a:lnTo>
                  <a:pt x="1151" y="1747"/>
                </a:lnTo>
                <a:lnTo>
                  <a:pt x="1168" y="1751"/>
                </a:lnTo>
                <a:lnTo>
                  <a:pt x="1179" y="1758"/>
                </a:lnTo>
                <a:lnTo>
                  <a:pt x="1185" y="1767"/>
                </a:lnTo>
                <a:lnTo>
                  <a:pt x="1189" y="1779"/>
                </a:lnTo>
                <a:lnTo>
                  <a:pt x="1186" y="1796"/>
                </a:lnTo>
                <a:lnTo>
                  <a:pt x="1184" y="1804"/>
                </a:lnTo>
                <a:lnTo>
                  <a:pt x="1182" y="1815"/>
                </a:lnTo>
                <a:lnTo>
                  <a:pt x="1180" y="1828"/>
                </a:lnTo>
                <a:lnTo>
                  <a:pt x="1199" y="1824"/>
                </a:lnTo>
                <a:lnTo>
                  <a:pt x="1215" y="1821"/>
                </a:lnTo>
                <a:lnTo>
                  <a:pt x="1228" y="1817"/>
                </a:lnTo>
                <a:lnTo>
                  <a:pt x="1256" y="1808"/>
                </a:lnTo>
                <a:lnTo>
                  <a:pt x="1283" y="1797"/>
                </a:lnTo>
                <a:lnTo>
                  <a:pt x="1311" y="1790"/>
                </a:lnTo>
                <a:lnTo>
                  <a:pt x="1332" y="1788"/>
                </a:lnTo>
                <a:lnTo>
                  <a:pt x="1352" y="1791"/>
                </a:lnTo>
                <a:lnTo>
                  <a:pt x="1370" y="1796"/>
                </a:lnTo>
                <a:lnTo>
                  <a:pt x="1386" y="1805"/>
                </a:lnTo>
                <a:lnTo>
                  <a:pt x="1402" y="1817"/>
                </a:lnTo>
                <a:lnTo>
                  <a:pt x="1416" y="1829"/>
                </a:lnTo>
                <a:lnTo>
                  <a:pt x="1431" y="1843"/>
                </a:lnTo>
                <a:lnTo>
                  <a:pt x="1445" y="1858"/>
                </a:lnTo>
                <a:lnTo>
                  <a:pt x="1464" y="1877"/>
                </a:lnTo>
                <a:lnTo>
                  <a:pt x="1483" y="1897"/>
                </a:lnTo>
                <a:lnTo>
                  <a:pt x="1503" y="1917"/>
                </a:lnTo>
                <a:lnTo>
                  <a:pt x="1525" y="1935"/>
                </a:lnTo>
                <a:lnTo>
                  <a:pt x="1548" y="1949"/>
                </a:lnTo>
                <a:lnTo>
                  <a:pt x="1574" y="1962"/>
                </a:lnTo>
                <a:lnTo>
                  <a:pt x="1596" y="1971"/>
                </a:lnTo>
                <a:lnTo>
                  <a:pt x="1619" y="1981"/>
                </a:lnTo>
                <a:lnTo>
                  <a:pt x="1642" y="1991"/>
                </a:lnTo>
                <a:lnTo>
                  <a:pt x="1653" y="1998"/>
                </a:lnTo>
                <a:lnTo>
                  <a:pt x="1660" y="2008"/>
                </a:lnTo>
                <a:lnTo>
                  <a:pt x="1664" y="2019"/>
                </a:lnTo>
                <a:lnTo>
                  <a:pt x="1664" y="2031"/>
                </a:lnTo>
                <a:lnTo>
                  <a:pt x="1659" y="2042"/>
                </a:lnTo>
                <a:lnTo>
                  <a:pt x="1625" y="2096"/>
                </a:lnTo>
                <a:lnTo>
                  <a:pt x="1586" y="2148"/>
                </a:lnTo>
                <a:lnTo>
                  <a:pt x="1521" y="2230"/>
                </a:lnTo>
                <a:lnTo>
                  <a:pt x="1455" y="2312"/>
                </a:lnTo>
                <a:lnTo>
                  <a:pt x="1444" y="2330"/>
                </a:lnTo>
                <a:lnTo>
                  <a:pt x="1434" y="2349"/>
                </a:lnTo>
                <a:lnTo>
                  <a:pt x="1424" y="2371"/>
                </a:lnTo>
                <a:lnTo>
                  <a:pt x="1485" y="2383"/>
                </a:lnTo>
                <a:lnTo>
                  <a:pt x="1543" y="2393"/>
                </a:lnTo>
                <a:lnTo>
                  <a:pt x="1601" y="2400"/>
                </a:lnTo>
                <a:lnTo>
                  <a:pt x="1666" y="2401"/>
                </a:lnTo>
                <a:lnTo>
                  <a:pt x="1732" y="2399"/>
                </a:lnTo>
                <a:lnTo>
                  <a:pt x="1797" y="2395"/>
                </a:lnTo>
                <a:lnTo>
                  <a:pt x="1860" y="2387"/>
                </a:lnTo>
                <a:lnTo>
                  <a:pt x="1920" y="2372"/>
                </a:lnTo>
                <a:lnTo>
                  <a:pt x="1981" y="2352"/>
                </a:lnTo>
                <a:lnTo>
                  <a:pt x="1991" y="2348"/>
                </a:lnTo>
                <a:lnTo>
                  <a:pt x="2000" y="2343"/>
                </a:lnTo>
                <a:lnTo>
                  <a:pt x="2008" y="2338"/>
                </a:lnTo>
                <a:lnTo>
                  <a:pt x="2013" y="2332"/>
                </a:lnTo>
                <a:lnTo>
                  <a:pt x="2015" y="2323"/>
                </a:lnTo>
                <a:lnTo>
                  <a:pt x="2014" y="2314"/>
                </a:lnTo>
                <a:lnTo>
                  <a:pt x="2010" y="2301"/>
                </a:lnTo>
                <a:lnTo>
                  <a:pt x="2010" y="2299"/>
                </a:lnTo>
                <a:lnTo>
                  <a:pt x="2010" y="2296"/>
                </a:lnTo>
                <a:lnTo>
                  <a:pt x="2010" y="2294"/>
                </a:lnTo>
                <a:lnTo>
                  <a:pt x="2015" y="2213"/>
                </a:lnTo>
                <a:lnTo>
                  <a:pt x="2021" y="2132"/>
                </a:lnTo>
                <a:lnTo>
                  <a:pt x="2027" y="2078"/>
                </a:lnTo>
                <a:lnTo>
                  <a:pt x="2036" y="2026"/>
                </a:lnTo>
                <a:lnTo>
                  <a:pt x="2039" y="1993"/>
                </a:lnTo>
                <a:lnTo>
                  <a:pt x="2040" y="1960"/>
                </a:lnTo>
                <a:lnTo>
                  <a:pt x="2040" y="1927"/>
                </a:lnTo>
                <a:lnTo>
                  <a:pt x="2039" y="1912"/>
                </a:lnTo>
                <a:lnTo>
                  <a:pt x="2036" y="1899"/>
                </a:lnTo>
                <a:lnTo>
                  <a:pt x="2032" y="1890"/>
                </a:lnTo>
                <a:lnTo>
                  <a:pt x="2025" y="1883"/>
                </a:lnTo>
                <a:lnTo>
                  <a:pt x="2016" y="1878"/>
                </a:lnTo>
                <a:lnTo>
                  <a:pt x="2003" y="1876"/>
                </a:lnTo>
                <a:lnTo>
                  <a:pt x="1988" y="1876"/>
                </a:lnTo>
                <a:lnTo>
                  <a:pt x="1962" y="1880"/>
                </a:lnTo>
                <a:lnTo>
                  <a:pt x="1937" y="1888"/>
                </a:lnTo>
                <a:lnTo>
                  <a:pt x="1915" y="1893"/>
                </a:lnTo>
                <a:lnTo>
                  <a:pt x="1893" y="1895"/>
                </a:lnTo>
                <a:lnTo>
                  <a:pt x="1871" y="1892"/>
                </a:lnTo>
                <a:lnTo>
                  <a:pt x="1850" y="1886"/>
                </a:lnTo>
                <a:lnTo>
                  <a:pt x="1832" y="1876"/>
                </a:lnTo>
                <a:lnTo>
                  <a:pt x="1815" y="1863"/>
                </a:lnTo>
                <a:lnTo>
                  <a:pt x="1800" y="1846"/>
                </a:lnTo>
                <a:lnTo>
                  <a:pt x="1790" y="1827"/>
                </a:lnTo>
                <a:lnTo>
                  <a:pt x="1784" y="1807"/>
                </a:lnTo>
                <a:lnTo>
                  <a:pt x="1779" y="1769"/>
                </a:lnTo>
                <a:lnTo>
                  <a:pt x="1779" y="1734"/>
                </a:lnTo>
                <a:lnTo>
                  <a:pt x="1784" y="1698"/>
                </a:lnTo>
                <a:lnTo>
                  <a:pt x="1795" y="1664"/>
                </a:lnTo>
                <a:lnTo>
                  <a:pt x="1812" y="1630"/>
                </a:lnTo>
                <a:lnTo>
                  <a:pt x="1830" y="1603"/>
                </a:lnTo>
                <a:lnTo>
                  <a:pt x="1848" y="1577"/>
                </a:lnTo>
                <a:lnTo>
                  <a:pt x="1870" y="1554"/>
                </a:lnTo>
                <a:lnTo>
                  <a:pt x="1893" y="1534"/>
                </a:lnTo>
                <a:lnTo>
                  <a:pt x="1920" y="1516"/>
                </a:lnTo>
                <a:lnTo>
                  <a:pt x="1948" y="1502"/>
                </a:lnTo>
                <a:lnTo>
                  <a:pt x="1981" y="1493"/>
                </a:lnTo>
                <a:lnTo>
                  <a:pt x="2019" y="1487"/>
                </a:lnTo>
                <a:lnTo>
                  <a:pt x="2058" y="1483"/>
                </a:lnTo>
                <a:lnTo>
                  <a:pt x="2096" y="1480"/>
                </a:lnTo>
                <a:lnTo>
                  <a:pt x="2105" y="1480"/>
                </a:lnTo>
                <a:lnTo>
                  <a:pt x="2115" y="1483"/>
                </a:lnTo>
                <a:lnTo>
                  <a:pt x="2122" y="1487"/>
                </a:lnTo>
                <a:lnTo>
                  <a:pt x="2128" y="1493"/>
                </a:lnTo>
                <a:lnTo>
                  <a:pt x="2131" y="1502"/>
                </a:lnTo>
                <a:lnTo>
                  <a:pt x="2135" y="1518"/>
                </a:lnTo>
                <a:lnTo>
                  <a:pt x="2141" y="1530"/>
                </a:lnTo>
                <a:lnTo>
                  <a:pt x="2149" y="1541"/>
                </a:lnTo>
                <a:lnTo>
                  <a:pt x="2158" y="1548"/>
                </a:lnTo>
                <a:lnTo>
                  <a:pt x="2170" y="1554"/>
                </a:lnTo>
                <a:lnTo>
                  <a:pt x="2182" y="1561"/>
                </a:lnTo>
                <a:lnTo>
                  <a:pt x="2195" y="1565"/>
                </a:lnTo>
                <a:lnTo>
                  <a:pt x="2202" y="1568"/>
                </a:lnTo>
                <a:lnTo>
                  <a:pt x="2208" y="1570"/>
                </a:lnTo>
                <a:lnTo>
                  <a:pt x="2215" y="1572"/>
                </a:lnTo>
                <a:lnTo>
                  <a:pt x="2221" y="1572"/>
                </a:lnTo>
                <a:lnTo>
                  <a:pt x="2226" y="1570"/>
                </a:lnTo>
                <a:lnTo>
                  <a:pt x="2230" y="1564"/>
                </a:lnTo>
                <a:lnTo>
                  <a:pt x="2233" y="1553"/>
                </a:lnTo>
                <a:lnTo>
                  <a:pt x="2234" y="1552"/>
                </a:lnTo>
                <a:lnTo>
                  <a:pt x="2237" y="1550"/>
                </a:lnTo>
                <a:lnTo>
                  <a:pt x="2240" y="1549"/>
                </a:lnTo>
                <a:lnTo>
                  <a:pt x="2243" y="1548"/>
                </a:lnTo>
                <a:lnTo>
                  <a:pt x="2246" y="1547"/>
                </a:lnTo>
                <a:lnTo>
                  <a:pt x="2268" y="1548"/>
                </a:lnTo>
                <a:lnTo>
                  <a:pt x="2289" y="1550"/>
                </a:lnTo>
                <a:lnTo>
                  <a:pt x="2319" y="1556"/>
                </a:lnTo>
                <a:lnTo>
                  <a:pt x="2348" y="1562"/>
                </a:lnTo>
                <a:lnTo>
                  <a:pt x="2355" y="1561"/>
                </a:lnTo>
                <a:lnTo>
                  <a:pt x="2362" y="1556"/>
                </a:lnTo>
                <a:lnTo>
                  <a:pt x="2367" y="1551"/>
                </a:lnTo>
                <a:lnTo>
                  <a:pt x="2371" y="1536"/>
                </a:lnTo>
                <a:lnTo>
                  <a:pt x="2374" y="1518"/>
                </a:lnTo>
                <a:lnTo>
                  <a:pt x="2377" y="1499"/>
                </a:lnTo>
                <a:lnTo>
                  <a:pt x="2367" y="1501"/>
                </a:lnTo>
                <a:lnTo>
                  <a:pt x="2359" y="1502"/>
                </a:lnTo>
                <a:lnTo>
                  <a:pt x="2353" y="1504"/>
                </a:lnTo>
                <a:lnTo>
                  <a:pt x="2333" y="1508"/>
                </a:lnTo>
                <a:lnTo>
                  <a:pt x="2317" y="1508"/>
                </a:lnTo>
                <a:lnTo>
                  <a:pt x="2304" y="1504"/>
                </a:lnTo>
                <a:lnTo>
                  <a:pt x="2294" y="1496"/>
                </a:lnTo>
                <a:lnTo>
                  <a:pt x="2285" y="1483"/>
                </a:lnTo>
                <a:lnTo>
                  <a:pt x="2277" y="1465"/>
                </a:lnTo>
                <a:lnTo>
                  <a:pt x="2273" y="1459"/>
                </a:lnTo>
                <a:lnTo>
                  <a:pt x="2268" y="1453"/>
                </a:lnTo>
                <a:lnTo>
                  <a:pt x="2263" y="1447"/>
                </a:lnTo>
                <a:lnTo>
                  <a:pt x="2258" y="1452"/>
                </a:lnTo>
                <a:lnTo>
                  <a:pt x="2258" y="1465"/>
                </a:lnTo>
                <a:lnTo>
                  <a:pt x="2258" y="1479"/>
                </a:lnTo>
                <a:lnTo>
                  <a:pt x="2258" y="1495"/>
                </a:lnTo>
                <a:lnTo>
                  <a:pt x="2246" y="1488"/>
                </a:lnTo>
                <a:lnTo>
                  <a:pt x="2236" y="1481"/>
                </a:lnTo>
                <a:lnTo>
                  <a:pt x="2229" y="1474"/>
                </a:lnTo>
                <a:lnTo>
                  <a:pt x="2214" y="1454"/>
                </a:lnTo>
                <a:lnTo>
                  <a:pt x="2200" y="1434"/>
                </a:lnTo>
                <a:lnTo>
                  <a:pt x="2185" y="1414"/>
                </a:lnTo>
                <a:lnTo>
                  <a:pt x="2170" y="1399"/>
                </a:lnTo>
                <a:lnTo>
                  <a:pt x="2154" y="1387"/>
                </a:lnTo>
                <a:lnTo>
                  <a:pt x="2140" y="1374"/>
                </a:lnTo>
                <a:lnTo>
                  <a:pt x="2130" y="1384"/>
                </a:lnTo>
                <a:lnTo>
                  <a:pt x="2143" y="1392"/>
                </a:lnTo>
                <a:lnTo>
                  <a:pt x="2155" y="1402"/>
                </a:lnTo>
                <a:lnTo>
                  <a:pt x="2177" y="1423"/>
                </a:lnTo>
                <a:lnTo>
                  <a:pt x="2186" y="1437"/>
                </a:lnTo>
                <a:lnTo>
                  <a:pt x="2190" y="1449"/>
                </a:lnTo>
                <a:lnTo>
                  <a:pt x="2190" y="1463"/>
                </a:lnTo>
                <a:lnTo>
                  <a:pt x="2185" y="1475"/>
                </a:lnTo>
                <a:lnTo>
                  <a:pt x="2175" y="1487"/>
                </a:lnTo>
                <a:lnTo>
                  <a:pt x="2168" y="1490"/>
                </a:lnTo>
                <a:lnTo>
                  <a:pt x="2161" y="1491"/>
                </a:lnTo>
                <a:lnTo>
                  <a:pt x="2151" y="1492"/>
                </a:lnTo>
                <a:lnTo>
                  <a:pt x="2143" y="1493"/>
                </a:lnTo>
                <a:lnTo>
                  <a:pt x="2142" y="1485"/>
                </a:lnTo>
                <a:lnTo>
                  <a:pt x="2139" y="1476"/>
                </a:lnTo>
                <a:lnTo>
                  <a:pt x="2138" y="1468"/>
                </a:lnTo>
                <a:lnTo>
                  <a:pt x="2139" y="1462"/>
                </a:lnTo>
                <a:lnTo>
                  <a:pt x="2143" y="1449"/>
                </a:lnTo>
                <a:lnTo>
                  <a:pt x="2143" y="1439"/>
                </a:lnTo>
                <a:lnTo>
                  <a:pt x="2139" y="1430"/>
                </a:lnTo>
                <a:lnTo>
                  <a:pt x="2134" y="1423"/>
                </a:lnTo>
                <a:lnTo>
                  <a:pt x="2126" y="1417"/>
                </a:lnTo>
                <a:lnTo>
                  <a:pt x="2119" y="1411"/>
                </a:lnTo>
                <a:lnTo>
                  <a:pt x="2112" y="1404"/>
                </a:lnTo>
                <a:lnTo>
                  <a:pt x="2100" y="1397"/>
                </a:lnTo>
                <a:lnTo>
                  <a:pt x="2088" y="1396"/>
                </a:lnTo>
                <a:lnTo>
                  <a:pt x="2076" y="1400"/>
                </a:lnTo>
                <a:lnTo>
                  <a:pt x="2066" y="1408"/>
                </a:lnTo>
                <a:lnTo>
                  <a:pt x="2052" y="1421"/>
                </a:lnTo>
                <a:lnTo>
                  <a:pt x="2041" y="1437"/>
                </a:lnTo>
                <a:lnTo>
                  <a:pt x="2029" y="1452"/>
                </a:lnTo>
                <a:lnTo>
                  <a:pt x="2018" y="1464"/>
                </a:lnTo>
                <a:lnTo>
                  <a:pt x="2004" y="1472"/>
                </a:lnTo>
                <a:lnTo>
                  <a:pt x="1988" y="1477"/>
                </a:lnTo>
                <a:lnTo>
                  <a:pt x="1969" y="1480"/>
                </a:lnTo>
                <a:lnTo>
                  <a:pt x="1950" y="1479"/>
                </a:lnTo>
                <a:lnTo>
                  <a:pt x="1933" y="1475"/>
                </a:lnTo>
                <a:lnTo>
                  <a:pt x="1921" y="1470"/>
                </a:lnTo>
                <a:lnTo>
                  <a:pt x="1914" y="1463"/>
                </a:lnTo>
                <a:lnTo>
                  <a:pt x="1909" y="1454"/>
                </a:lnTo>
                <a:lnTo>
                  <a:pt x="1907" y="1445"/>
                </a:lnTo>
                <a:lnTo>
                  <a:pt x="1907" y="1436"/>
                </a:lnTo>
                <a:lnTo>
                  <a:pt x="1907" y="1425"/>
                </a:lnTo>
                <a:lnTo>
                  <a:pt x="1908" y="1416"/>
                </a:lnTo>
                <a:lnTo>
                  <a:pt x="1910" y="1402"/>
                </a:lnTo>
                <a:lnTo>
                  <a:pt x="1916" y="1392"/>
                </a:lnTo>
                <a:lnTo>
                  <a:pt x="1925" y="1386"/>
                </a:lnTo>
                <a:lnTo>
                  <a:pt x="1937" y="1383"/>
                </a:lnTo>
                <a:lnTo>
                  <a:pt x="1950" y="1383"/>
                </a:lnTo>
                <a:lnTo>
                  <a:pt x="1972" y="1387"/>
                </a:lnTo>
                <a:lnTo>
                  <a:pt x="1996" y="1389"/>
                </a:lnTo>
                <a:lnTo>
                  <a:pt x="1993" y="1379"/>
                </a:lnTo>
                <a:lnTo>
                  <a:pt x="1990" y="1372"/>
                </a:lnTo>
                <a:lnTo>
                  <a:pt x="1987" y="1367"/>
                </a:lnTo>
                <a:lnTo>
                  <a:pt x="1978" y="1355"/>
                </a:lnTo>
                <a:lnTo>
                  <a:pt x="1974" y="1345"/>
                </a:lnTo>
                <a:lnTo>
                  <a:pt x="1975" y="1335"/>
                </a:lnTo>
                <a:lnTo>
                  <a:pt x="1982" y="1325"/>
                </a:lnTo>
                <a:lnTo>
                  <a:pt x="1991" y="1316"/>
                </a:lnTo>
                <a:lnTo>
                  <a:pt x="2004" y="1305"/>
                </a:lnTo>
                <a:lnTo>
                  <a:pt x="2018" y="1294"/>
                </a:lnTo>
                <a:lnTo>
                  <a:pt x="2029" y="1282"/>
                </a:lnTo>
                <a:lnTo>
                  <a:pt x="2039" y="1271"/>
                </a:lnTo>
                <a:lnTo>
                  <a:pt x="2048" y="1260"/>
                </a:lnTo>
                <a:lnTo>
                  <a:pt x="2055" y="1246"/>
                </a:lnTo>
                <a:lnTo>
                  <a:pt x="2061" y="1232"/>
                </a:lnTo>
                <a:lnTo>
                  <a:pt x="2064" y="1217"/>
                </a:lnTo>
                <a:lnTo>
                  <a:pt x="2066" y="1210"/>
                </a:lnTo>
                <a:lnTo>
                  <a:pt x="2073" y="1203"/>
                </a:lnTo>
                <a:lnTo>
                  <a:pt x="2081" y="1197"/>
                </a:lnTo>
                <a:lnTo>
                  <a:pt x="2091" y="1193"/>
                </a:lnTo>
                <a:lnTo>
                  <a:pt x="2096" y="1193"/>
                </a:lnTo>
                <a:lnTo>
                  <a:pt x="2102" y="1196"/>
                </a:lnTo>
                <a:lnTo>
                  <a:pt x="2109" y="1201"/>
                </a:lnTo>
                <a:lnTo>
                  <a:pt x="2112" y="1206"/>
                </a:lnTo>
                <a:lnTo>
                  <a:pt x="2119" y="1221"/>
                </a:lnTo>
                <a:lnTo>
                  <a:pt x="2125" y="1232"/>
                </a:lnTo>
                <a:lnTo>
                  <a:pt x="2132" y="1240"/>
                </a:lnTo>
                <a:lnTo>
                  <a:pt x="2141" y="1243"/>
                </a:lnTo>
                <a:lnTo>
                  <a:pt x="2151" y="1244"/>
                </a:lnTo>
                <a:lnTo>
                  <a:pt x="2165" y="1243"/>
                </a:lnTo>
                <a:lnTo>
                  <a:pt x="2182" y="1240"/>
                </a:lnTo>
                <a:lnTo>
                  <a:pt x="2195" y="1237"/>
                </a:lnTo>
                <a:lnTo>
                  <a:pt x="2203" y="1231"/>
                </a:lnTo>
                <a:lnTo>
                  <a:pt x="2208" y="1224"/>
                </a:lnTo>
                <a:lnTo>
                  <a:pt x="2211" y="1215"/>
                </a:lnTo>
                <a:lnTo>
                  <a:pt x="2211" y="1203"/>
                </a:lnTo>
                <a:lnTo>
                  <a:pt x="2212" y="1191"/>
                </a:lnTo>
                <a:lnTo>
                  <a:pt x="2216" y="1179"/>
                </a:lnTo>
                <a:lnTo>
                  <a:pt x="2223" y="1171"/>
                </a:lnTo>
                <a:lnTo>
                  <a:pt x="2233" y="1165"/>
                </a:lnTo>
                <a:lnTo>
                  <a:pt x="2246" y="1161"/>
                </a:lnTo>
                <a:lnTo>
                  <a:pt x="2256" y="1159"/>
                </a:lnTo>
                <a:lnTo>
                  <a:pt x="2269" y="1155"/>
                </a:lnTo>
                <a:lnTo>
                  <a:pt x="2284" y="1151"/>
                </a:lnTo>
                <a:lnTo>
                  <a:pt x="2274" y="1146"/>
                </a:lnTo>
                <a:lnTo>
                  <a:pt x="2267" y="1143"/>
                </a:lnTo>
                <a:lnTo>
                  <a:pt x="2260" y="1141"/>
                </a:lnTo>
                <a:lnTo>
                  <a:pt x="2245" y="1140"/>
                </a:lnTo>
                <a:lnTo>
                  <a:pt x="2229" y="1141"/>
                </a:lnTo>
                <a:lnTo>
                  <a:pt x="2216" y="1139"/>
                </a:lnTo>
                <a:lnTo>
                  <a:pt x="2205" y="1134"/>
                </a:lnTo>
                <a:lnTo>
                  <a:pt x="2200" y="1125"/>
                </a:lnTo>
                <a:lnTo>
                  <a:pt x="2200" y="1115"/>
                </a:lnTo>
                <a:lnTo>
                  <a:pt x="2205" y="1101"/>
                </a:lnTo>
                <a:lnTo>
                  <a:pt x="2217" y="1080"/>
                </a:lnTo>
                <a:lnTo>
                  <a:pt x="2230" y="1062"/>
                </a:lnTo>
                <a:lnTo>
                  <a:pt x="2216" y="1057"/>
                </a:lnTo>
                <a:lnTo>
                  <a:pt x="2202" y="1059"/>
                </a:lnTo>
                <a:lnTo>
                  <a:pt x="2192" y="1064"/>
                </a:lnTo>
                <a:lnTo>
                  <a:pt x="2182" y="1072"/>
                </a:lnTo>
                <a:lnTo>
                  <a:pt x="2175" y="1082"/>
                </a:lnTo>
                <a:lnTo>
                  <a:pt x="2171" y="1095"/>
                </a:lnTo>
                <a:lnTo>
                  <a:pt x="2170" y="1107"/>
                </a:lnTo>
                <a:lnTo>
                  <a:pt x="2172" y="1135"/>
                </a:lnTo>
                <a:lnTo>
                  <a:pt x="2175" y="1162"/>
                </a:lnTo>
                <a:lnTo>
                  <a:pt x="2177" y="1188"/>
                </a:lnTo>
                <a:lnTo>
                  <a:pt x="2177" y="1198"/>
                </a:lnTo>
                <a:lnTo>
                  <a:pt x="2175" y="1207"/>
                </a:lnTo>
                <a:lnTo>
                  <a:pt x="2173" y="1217"/>
                </a:lnTo>
                <a:lnTo>
                  <a:pt x="2169" y="1221"/>
                </a:lnTo>
                <a:lnTo>
                  <a:pt x="2160" y="1223"/>
                </a:lnTo>
                <a:lnTo>
                  <a:pt x="2149" y="1224"/>
                </a:lnTo>
                <a:lnTo>
                  <a:pt x="2140" y="1222"/>
                </a:lnTo>
                <a:lnTo>
                  <a:pt x="2131" y="1217"/>
                </a:lnTo>
                <a:lnTo>
                  <a:pt x="2125" y="1206"/>
                </a:lnTo>
                <a:lnTo>
                  <a:pt x="2119" y="1185"/>
                </a:lnTo>
                <a:lnTo>
                  <a:pt x="2114" y="1162"/>
                </a:lnTo>
                <a:lnTo>
                  <a:pt x="2109" y="1164"/>
                </a:lnTo>
                <a:lnTo>
                  <a:pt x="2104" y="1166"/>
                </a:lnTo>
                <a:lnTo>
                  <a:pt x="2100" y="1167"/>
                </a:lnTo>
                <a:lnTo>
                  <a:pt x="2091" y="1170"/>
                </a:lnTo>
                <a:lnTo>
                  <a:pt x="2083" y="1172"/>
                </a:lnTo>
                <a:lnTo>
                  <a:pt x="2074" y="1174"/>
                </a:lnTo>
                <a:lnTo>
                  <a:pt x="2068" y="1173"/>
                </a:lnTo>
                <a:lnTo>
                  <a:pt x="2063" y="1167"/>
                </a:lnTo>
                <a:lnTo>
                  <a:pt x="2060" y="1160"/>
                </a:lnTo>
                <a:lnTo>
                  <a:pt x="2058" y="1150"/>
                </a:lnTo>
                <a:lnTo>
                  <a:pt x="2058" y="1142"/>
                </a:lnTo>
                <a:lnTo>
                  <a:pt x="2063" y="1115"/>
                </a:lnTo>
                <a:lnTo>
                  <a:pt x="2073" y="1090"/>
                </a:lnTo>
                <a:lnTo>
                  <a:pt x="2091" y="1061"/>
                </a:lnTo>
                <a:lnTo>
                  <a:pt x="2111" y="1033"/>
                </a:lnTo>
                <a:lnTo>
                  <a:pt x="2132" y="1008"/>
                </a:lnTo>
                <a:lnTo>
                  <a:pt x="2157" y="986"/>
                </a:lnTo>
                <a:lnTo>
                  <a:pt x="2187" y="965"/>
                </a:lnTo>
                <a:lnTo>
                  <a:pt x="2131" y="925"/>
                </a:lnTo>
                <a:lnTo>
                  <a:pt x="2073" y="892"/>
                </a:lnTo>
                <a:lnTo>
                  <a:pt x="2014" y="863"/>
                </a:lnTo>
                <a:lnTo>
                  <a:pt x="1951" y="840"/>
                </a:lnTo>
                <a:lnTo>
                  <a:pt x="1887" y="822"/>
                </a:lnTo>
                <a:lnTo>
                  <a:pt x="1819" y="808"/>
                </a:lnTo>
                <a:close/>
                <a:moveTo>
                  <a:pt x="2108" y="0"/>
                </a:moveTo>
                <a:lnTo>
                  <a:pt x="2115" y="2"/>
                </a:lnTo>
                <a:lnTo>
                  <a:pt x="1960" y="734"/>
                </a:lnTo>
                <a:lnTo>
                  <a:pt x="2048" y="772"/>
                </a:lnTo>
                <a:lnTo>
                  <a:pt x="2140" y="812"/>
                </a:lnTo>
                <a:lnTo>
                  <a:pt x="2277" y="603"/>
                </a:lnTo>
                <a:lnTo>
                  <a:pt x="2416" y="394"/>
                </a:lnTo>
                <a:lnTo>
                  <a:pt x="2554" y="182"/>
                </a:lnTo>
                <a:lnTo>
                  <a:pt x="2560" y="187"/>
                </a:lnTo>
                <a:lnTo>
                  <a:pt x="2381" y="518"/>
                </a:lnTo>
                <a:lnTo>
                  <a:pt x="2203" y="848"/>
                </a:lnTo>
                <a:lnTo>
                  <a:pt x="2335" y="964"/>
                </a:lnTo>
                <a:lnTo>
                  <a:pt x="2347" y="970"/>
                </a:lnTo>
                <a:lnTo>
                  <a:pt x="2358" y="970"/>
                </a:lnTo>
                <a:lnTo>
                  <a:pt x="2369" y="964"/>
                </a:lnTo>
                <a:lnTo>
                  <a:pt x="2512" y="842"/>
                </a:lnTo>
                <a:lnTo>
                  <a:pt x="2704" y="679"/>
                </a:lnTo>
                <a:lnTo>
                  <a:pt x="2779" y="615"/>
                </a:lnTo>
                <a:lnTo>
                  <a:pt x="2854" y="550"/>
                </a:lnTo>
                <a:lnTo>
                  <a:pt x="2931" y="486"/>
                </a:lnTo>
                <a:lnTo>
                  <a:pt x="2936" y="492"/>
                </a:lnTo>
                <a:lnTo>
                  <a:pt x="2668" y="761"/>
                </a:lnTo>
                <a:lnTo>
                  <a:pt x="2403" y="1028"/>
                </a:lnTo>
                <a:lnTo>
                  <a:pt x="2452" y="1104"/>
                </a:lnTo>
                <a:lnTo>
                  <a:pt x="2500" y="1179"/>
                </a:lnTo>
                <a:lnTo>
                  <a:pt x="2506" y="1187"/>
                </a:lnTo>
                <a:lnTo>
                  <a:pt x="2513" y="1189"/>
                </a:lnTo>
                <a:lnTo>
                  <a:pt x="2521" y="1188"/>
                </a:lnTo>
                <a:lnTo>
                  <a:pt x="2528" y="1185"/>
                </a:lnTo>
                <a:lnTo>
                  <a:pt x="2679" y="1117"/>
                </a:lnTo>
                <a:lnTo>
                  <a:pt x="2964" y="991"/>
                </a:lnTo>
                <a:lnTo>
                  <a:pt x="3187" y="891"/>
                </a:lnTo>
                <a:lnTo>
                  <a:pt x="3204" y="882"/>
                </a:lnTo>
                <a:lnTo>
                  <a:pt x="3209" y="890"/>
                </a:lnTo>
                <a:lnTo>
                  <a:pt x="2875" y="1075"/>
                </a:lnTo>
                <a:lnTo>
                  <a:pt x="2541" y="1259"/>
                </a:lnTo>
                <a:lnTo>
                  <a:pt x="2570" y="1351"/>
                </a:lnTo>
                <a:lnTo>
                  <a:pt x="2597" y="1443"/>
                </a:lnTo>
                <a:lnTo>
                  <a:pt x="2974" y="1393"/>
                </a:lnTo>
                <a:lnTo>
                  <a:pt x="3355" y="1342"/>
                </a:lnTo>
                <a:lnTo>
                  <a:pt x="3357" y="1350"/>
                </a:lnTo>
                <a:lnTo>
                  <a:pt x="2604" y="1518"/>
                </a:lnTo>
                <a:lnTo>
                  <a:pt x="2604" y="1705"/>
                </a:lnTo>
                <a:lnTo>
                  <a:pt x="2673" y="1716"/>
                </a:lnTo>
                <a:lnTo>
                  <a:pt x="2742" y="1727"/>
                </a:lnTo>
                <a:lnTo>
                  <a:pt x="2996" y="1768"/>
                </a:lnTo>
                <a:lnTo>
                  <a:pt x="3203" y="1799"/>
                </a:lnTo>
                <a:lnTo>
                  <a:pt x="3372" y="1825"/>
                </a:lnTo>
                <a:lnTo>
                  <a:pt x="3372" y="1835"/>
                </a:lnTo>
                <a:lnTo>
                  <a:pt x="3361" y="1833"/>
                </a:lnTo>
                <a:lnTo>
                  <a:pt x="3348" y="1830"/>
                </a:lnTo>
                <a:lnTo>
                  <a:pt x="3081" y="1815"/>
                </a:lnTo>
                <a:lnTo>
                  <a:pt x="3031" y="1812"/>
                </a:lnTo>
                <a:lnTo>
                  <a:pt x="2980" y="1809"/>
                </a:lnTo>
                <a:lnTo>
                  <a:pt x="2722" y="1789"/>
                </a:lnTo>
                <a:lnTo>
                  <a:pt x="2655" y="1785"/>
                </a:lnTo>
                <a:lnTo>
                  <a:pt x="2590" y="1782"/>
                </a:lnTo>
                <a:lnTo>
                  <a:pt x="2562" y="1869"/>
                </a:lnTo>
                <a:lnTo>
                  <a:pt x="2535" y="1954"/>
                </a:lnTo>
                <a:lnTo>
                  <a:pt x="3249" y="2291"/>
                </a:lnTo>
                <a:lnTo>
                  <a:pt x="3246" y="2298"/>
                </a:lnTo>
                <a:lnTo>
                  <a:pt x="3216" y="2288"/>
                </a:lnTo>
                <a:lnTo>
                  <a:pt x="3186" y="2277"/>
                </a:lnTo>
                <a:lnTo>
                  <a:pt x="3073" y="2235"/>
                </a:lnTo>
                <a:lnTo>
                  <a:pt x="2961" y="2193"/>
                </a:lnTo>
                <a:lnTo>
                  <a:pt x="2680" y="2091"/>
                </a:lnTo>
                <a:lnTo>
                  <a:pt x="2598" y="2061"/>
                </a:lnTo>
                <a:lnTo>
                  <a:pt x="2515" y="2031"/>
                </a:lnTo>
                <a:lnTo>
                  <a:pt x="2507" y="2028"/>
                </a:lnTo>
                <a:lnTo>
                  <a:pt x="2500" y="2028"/>
                </a:lnTo>
                <a:lnTo>
                  <a:pt x="2494" y="2033"/>
                </a:lnTo>
                <a:lnTo>
                  <a:pt x="2488" y="2039"/>
                </a:lnTo>
                <a:lnTo>
                  <a:pt x="2446" y="2106"/>
                </a:lnTo>
                <a:lnTo>
                  <a:pt x="2402" y="2173"/>
                </a:lnTo>
                <a:lnTo>
                  <a:pt x="2553" y="2307"/>
                </a:lnTo>
                <a:lnTo>
                  <a:pt x="2705" y="2441"/>
                </a:lnTo>
                <a:lnTo>
                  <a:pt x="3006" y="2708"/>
                </a:lnTo>
                <a:lnTo>
                  <a:pt x="3000" y="2714"/>
                </a:lnTo>
                <a:lnTo>
                  <a:pt x="2674" y="2471"/>
                </a:lnTo>
                <a:lnTo>
                  <a:pt x="2348" y="2230"/>
                </a:lnTo>
                <a:lnTo>
                  <a:pt x="2217" y="2342"/>
                </a:lnTo>
                <a:lnTo>
                  <a:pt x="2434" y="2689"/>
                </a:lnTo>
                <a:lnTo>
                  <a:pt x="2652" y="3037"/>
                </a:lnTo>
                <a:lnTo>
                  <a:pt x="2648" y="3037"/>
                </a:lnTo>
                <a:lnTo>
                  <a:pt x="2643" y="3036"/>
                </a:lnTo>
                <a:lnTo>
                  <a:pt x="2639" y="3034"/>
                </a:lnTo>
                <a:lnTo>
                  <a:pt x="2637" y="3032"/>
                </a:lnTo>
                <a:lnTo>
                  <a:pt x="2508" y="2858"/>
                </a:lnTo>
                <a:lnTo>
                  <a:pt x="2364" y="2666"/>
                </a:lnTo>
                <a:lnTo>
                  <a:pt x="2269" y="2541"/>
                </a:lnTo>
                <a:lnTo>
                  <a:pt x="2174" y="2416"/>
                </a:lnTo>
                <a:lnTo>
                  <a:pt x="2166" y="2405"/>
                </a:lnTo>
                <a:lnTo>
                  <a:pt x="2158" y="2395"/>
                </a:lnTo>
                <a:lnTo>
                  <a:pt x="2152" y="2391"/>
                </a:lnTo>
                <a:lnTo>
                  <a:pt x="2145" y="2389"/>
                </a:lnTo>
                <a:lnTo>
                  <a:pt x="2138" y="2390"/>
                </a:lnTo>
                <a:lnTo>
                  <a:pt x="2127" y="2394"/>
                </a:lnTo>
                <a:lnTo>
                  <a:pt x="2113" y="2401"/>
                </a:lnTo>
                <a:lnTo>
                  <a:pt x="2055" y="2428"/>
                </a:lnTo>
                <a:lnTo>
                  <a:pt x="1996" y="2455"/>
                </a:lnTo>
                <a:lnTo>
                  <a:pt x="2220" y="3248"/>
                </a:lnTo>
                <a:lnTo>
                  <a:pt x="2212" y="3250"/>
                </a:lnTo>
                <a:lnTo>
                  <a:pt x="2065" y="2863"/>
                </a:lnTo>
                <a:lnTo>
                  <a:pt x="1919" y="2477"/>
                </a:lnTo>
                <a:lnTo>
                  <a:pt x="1839" y="2492"/>
                </a:lnTo>
                <a:lnTo>
                  <a:pt x="1760" y="2507"/>
                </a:lnTo>
                <a:lnTo>
                  <a:pt x="1756" y="2541"/>
                </a:lnTo>
                <a:lnTo>
                  <a:pt x="1754" y="2574"/>
                </a:lnTo>
                <a:lnTo>
                  <a:pt x="1747" y="3093"/>
                </a:lnTo>
                <a:lnTo>
                  <a:pt x="1747" y="3338"/>
                </a:lnTo>
                <a:lnTo>
                  <a:pt x="1737" y="3338"/>
                </a:lnTo>
                <a:lnTo>
                  <a:pt x="1730" y="3247"/>
                </a:lnTo>
                <a:lnTo>
                  <a:pt x="1722" y="3156"/>
                </a:lnTo>
                <a:lnTo>
                  <a:pt x="1716" y="3062"/>
                </a:lnTo>
                <a:lnTo>
                  <a:pt x="1712" y="2967"/>
                </a:lnTo>
                <a:lnTo>
                  <a:pt x="1706" y="2901"/>
                </a:lnTo>
                <a:lnTo>
                  <a:pt x="1696" y="2788"/>
                </a:lnTo>
                <a:lnTo>
                  <a:pt x="1686" y="2674"/>
                </a:lnTo>
                <a:lnTo>
                  <a:pt x="1681" y="2591"/>
                </a:lnTo>
                <a:lnTo>
                  <a:pt x="1676" y="2508"/>
                </a:lnTo>
                <a:lnTo>
                  <a:pt x="1591" y="2500"/>
                </a:lnTo>
                <a:lnTo>
                  <a:pt x="1508" y="2493"/>
                </a:lnTo>
                <a:lnTo>
                  <a:pt x="1387" y="2889"/>
                </a:lnTo>
                <a:lnTo>
                  <a:pt x="1266" y="3286"/>
                </a:lnTo>
                <a:lnTo>
                  <a:pt x="1261" y="3278"/>
                </a:lnTo>
                <a:lnTo>
                  <a:pt x="1259" y="3270"/>
                </a:lnTo>
                <a:lnTo>
                  <a:pt x="1260" y="3264"/>
                </a:lnTo>
                <a:lnTo>
                  <a:pt x="1283" y="3165"/>
                </a:lnTo>
                <a:lnTo>
                  <a:pt x="1305" y="3065"/>
                </a:lnTo>
                <a:lnTo>
                  <a:pt x="1342" y="2888"/>
                </a:lnTo>
                <a:lnTo>
                  <a:pt x="1378" y="2711"/>
                </a:lnTo>
                <a:lnTo>
                  <a:pt x="1402" y="2601"/>
                </a:lnTo>
                <a:lnTo>
                  <a:pt x="1427" y="2493"/>
                </a:lnTo>
                <a:lnTo>
                  <a:pt x="1429" y="2485"/>
                </a:lnTo>
                <a:lnTo>
                  <a:pt x="1428" y="2477"/>
                </a:lnTo>
                <a:lnTo>
                  <a:pt x="1424" y="2472"/>
                </a:lnTo>
                <a:lnTo>
                  <a:pt x="1414" y="2468"/>
                </a:lnTo>
                <a:lnTo>
                  <a:pt x="1344" y="2441"/>
                </a:lnTo>
                <a:lnTo>
                  <a:pt x="1272" y="2414"/>
                </a:lnTo>
                <a:lnTo>
                  <a:pt x="1046" y="2757"/>
                </a:lnTo>
                <a:lnTo>
                  <a:pt x="820" y="3100"/>
                </a:lnTo>
                <a:lnTo>
                  <a:pt x="813" y="3096"/>
                </a:lnTo>
                <a:lnTo>
                  <a:pt x="1008" y="2736"/>
                </a:lnTo>
                <a:lnTo>
                  <a:pt x="1202" y="2376"/>
                </a:lnTo>
                <a:lnTo>
                  <a:pt x="1132" y="2323"/>
                </a:lnTo>
                <a:lnTo>
                  <a:pt x="1064" y="2272"/>
                </a:lnTo>
                <a:lnTo>
                  <a:pt x="753" y="2535"/>
                </a:lnTo>
                <a:lnTo>
                  <a:pt x="444" y="2796"/>
                </a:lnTo>
                <a:lnTo>
                  <a:pt x="440" y="2792"/>
                </a:lnTo>
                <a:lnTo>
                  <a:pt x="1007" y="2217"/>
                </a:lnTo>
                <a:lnTo>
                  <a:pt x="954" y="2147"/>
                </a:lnTo>
                <a:lnTo>
                  <a:pt x="899" y="2076"/>
                </a:lnTo>
                <a:lnTo>
                  <a:pt x="536" y="2238"/>
                </a:lnTo>
                <a:lnTo>
                  <a:pt x="172" y="2399"/>
                </a:lnTo>
                <a:lnTo>
                  <a:pt x="171" y="2398"/>
                </a:lnTo>
                <a:lnTo>
                  <a:pt x="171" y="2397"/>
                </a:lnTo>
                <a:lnTo>
                  <a:pt x="170" y="2395"/>
                </a:lnTo>
                <a:lnTo>
                  <a:pt x="170" y="2394"/>
                </a:lnTo>
                <a:lnTo>
                  <a:pt x="170" y="2394"/>
                </a:lnTo>
                <a:lnTo>
                  <a:pt x="401" y="2265"/>
                </a:lnTo>
                <a:lnTo>
                  <a:pt x="631" y="2136"/>
                </a:lnTo>
                <a:lnTo>
                  <a:pt x="860" y="2009"/>
                </a:lnTo>
                <a:lnTo>
                  <a:pt x="833" y="1932"/>
                </a:lnTo>
                <a:lnTo>
                  <a:pt x="806" y="1855"/>
                </a:lnTo>
                <a:lnTo>
                  <a:pt x="801" y="1849"/>
                </a:lnTo>
                <a:lnTo>
                  <a:pt x="794" y="1843"/>
                </a:lnTo>
                <a:lnTo>
                  <a:pt x="787" y="1841"/>
                </a:lnTo>
                <a:lnTo>
                  <a:pt x="753" y="1843"/>
                </a:lnTo>
                <a:lnTo>
                  <a:pt x="721" y="1847"/>
                </a:lnTo>
                <a:lnTo>
                  <a:pt x="658" y="1857"/>
                </a:lnTo>
                <a:lnTo>
                  <a:pt x="594" y="1866"/>
                </a:lnTo>
                <a:lnTo>
                  <a:pt x="522" y="1874"/>
                </a:lnTo>
                <a:lnTo>
                  <a:pt x="451" y="1883"/>
                </a:lnTo>
                <a:lnTo>
                  <a:pt x="348" y="1897"/>
                </a:lnTo>
                <a:lnTo>
                  <a:pt x="244" y="1913"/>
                </a:lnTo>
                <a:lnTo>
                  <a:pt x="67" y="1938"/>
                </a:lnTo>
                <a:lnTo>
                  <a:pt x="42" y="1940"/>
                </a:lnTo>
                <a:lnTo>
                  <a:pt x="18" y="1942"/>
                </a:lnTo>
                <a:lnTo>
                  <a:pt x="17" y="1934"/>
                </a:lnTo>
                <a:lnTo>
                  <a:pt x="386" y="1850"/>
                </a:lnTo>
                <a:lnTo>
                  <a:pt x="737" y="1773"/>
                </a:lnTo>
                <a:lnTo>
                  <a:pt x="747" y="1771"/>
                </a:lnTo>
                <a:lnTo>
                  <a:pt x="759" y="1770"/>
                </a:lnTo>
                <a:lnTo>
                  <a:pt x="769" y="1767"/>
                </a:lnTo>
                <a:lnTo>
                  <a:pt x="776" y="1762"/>
                </a:lnTo>
                <a:lnTo>
                  <a:pt x="778" y="1755"/>
                </a:lnTo>
                <a:lnTo>
                  <a:pt x="780" y="1747"/>
                </a:lnTo>
                <a:lnTo>
                  <a:pt x="778" y="1739"/>
                </a:lnTo>
                <a:lnTo>
                  <a:pt x="777" y="1729"/>
                </a:lnTo>
                <a:lnTo>
                  <a:pt x="776" y="1721"/>
                </a:lnTo>
                <a:lnTo>
                  <a:pt x="770" y="1650"/>
                </a:lnTo>
                <a:lnTo>
                  <a:pt x="763" y="1577"/>
                </a:lnTo>
                <a:lnTo>
                  <a:pt x="630" y="1558"/>
                </a:lnTo>
                <a:lnTo>
                  <a:pt x="390" y="1521"/>
                </a:lnTo>
                <a:lnTo>
                  <a:pt x="136" y="1480"/>
                </a:lnTo>
                <a:lnTo>
                  <a:pt x="0" y="1460"/>
                </a:lnTo>
                <a:lnTo>
                  <a:pt x="0" y="1449"/>
                </a:lnTo>
                <a:lnTo>
                  <a:pt x="225" y="1465"/>
                </a:lnTo>
                <a:lnTo>
                  <a:pt x="476" y="1485"/>
                </a:lnTo>
                <a:lnTo>
                  <a:pt x="552" y="1490"/>
                </a:lnTo>
                <a:lnTo>
                  <a:pt x="692" y="1496"/>
                </a:lnTo>
                <a:lnTo>
                  <a:pt x="732" y="1498"/>
                </a:lnTo>
                <a:lnTo>
                  <a:pt x="768" y="1501"/>
                </a:lnTo>
                <a:lnTo>
                  <a:pt x="788" y="1414"/>
                </a:lnTo>
                <a:lnTo>
                  <a:pt x="807" y="1329"/>
                </a:lnTo>
                <a:lnTo>
                  <a:pt x="807" y="1322"/>
                </a:lnTo>
                <a:lnTo>
                  <a:pt x="804" y="1316"/>
                </a:lnTo>
                <a:lnTo>
                  <a:pt x="800" y="1311"/>
                </a:lnTo>
                <a:lnTo>
                  <a:pt x="571" y="1202"/>
                </a:lnTo>
                <a:lnTo>
                  <a:pt x="132" y="998"/>
                </a:lnTo>
                <a:lnTo>
                  <a:pt x="128" y="995"/>
                </a:lnTo>
                <a:lnTo>
                  <a:pt x="123" y="992"/>
                </a:lnTo>
                <a:lnTo>
                  <a:pt x="126" y="985"/>
                </a:lnTo>
                <a:lnTo>
                  <a:pt x="836" y="1246"/>
                </a:lnTo>
                <a:lnTo>
                  <a:pt x="867" y="1190"/>
                </a:lnTo>
                <a:lnTo>
                  <a:pt x="899" y="1131"/>
                </a:lnTo>
                <a:lnTo>
                  <a:pt x="904" y="1122"/>
                </a:lnTo>
                <a:lnTo>
                  <a:pt x="909" y="1112"/>
                </a:lnTo>
                <a:lnTo>
                  <a:pt x="916" y="1103"/>
                </a:lnTo>
                <a:lnTo>
                  <a:pt x="924" y="1093"/>
                </a:lnTo>
                <a:lnTo>
                  <a:pt x="928" y="1084"/>
                </a:lnTo>
                <a:lnTo>
                  <a:pt x="926" y="1075"/>
                </a:lnTo>
                <a:lnTo>
                  <a:pt x="921" y="1066"/>
                </a:lnTo>
                <a:lnTo>
                  <a:pt x="912" y="1056"/>
                </a:lnTo>
                <a:lnTo>
                  <a:pt x="709" y="879"/>
                </a:lnTo>
                <a:lnTo>
                  <a:pt x="568" y="754"/>
                </a:lnTo>
                <a:lnTo>
                  <a:pt x="394" y="601"/>
                </a:lnTo>
                <a:lnTo>
                  <a:pt x="367" y="576"/>
                </a:lnTo>
                <a:lnTo>
                  <a:pt x="373" y="570"/>
                </a:lnTo>
                <a:lnTo>
                  <a:pt x="675" y="795"/>
                </a:lnTo>
                <a:lnTo>
                  <a:pt x="976" y="1018"/>
                </a:lnTo>
                <a:lnTo>
                  <a:pt x="1047" y="951"/>
                </a:lnTo>
                <a:lnTo>
                  <a:pt x="1120" y="882"/>
                </a:lnTo>
                <a:lnTo>
                  <a:pt x="921" y="566"/>
                </a:lnTo>
                <a:lnTo>
                  <a:pt x="721" y="248"/>
                </a:lnTo>
                <a:lnTo>
                  <a:pt x="726" y="243"/>
                </a:lnTo>
                <a:lnTo>
                  <a:pt x="1179" y="841"/>
                </a:lnTo>
                <a:lnTo>
                  <a:pt x="1267" y="796"/>
                </a:lnTo>
                <a:lnTo>
                  <a:pt x="1355" y="751"/>
                </a:lnTo>
                <a:lnTo>
                  <a:pt x="1255" y="394"/>
                </a:lnTo>
                <a:lnTo>
                  <a:pt x="1154" y="35"/>
                </a:lnTo>
                <a:lnTo>
                  <a:pt x="1161" y="32"/>
                </a:lnTo>
                <a:lnTo>
                  <a:pt x="1426" y="731"/>
                </a:lnTo>
                <a:lnTo>
                  <a:pt x="1489" y="716"/>
                </a:lnTo>
                <a:lnTo>
                  <a:pt x="1553" y="705"/>
                </a:lnTo>
                <a:lnTo>
                  <a:pt x="1617" y="699"/>
                </a:lnTo>
                <a:lnTo>
                  <a:pt x="1682" y="697"/>
                </a:lnTo>
                <a:lnTo>
                  <a:pt x="1746" y="698"/>
                </a:lnTo>
                <a:lnTo>
                  <a:pt x="1810" y="704"/>
                </a:lnTo>
                <a:lnTo>
                  <a:pt x="1872" y="715"/>
                </a:lnTo>
                <a:lnTo>
                  <a:pt x="1881" y="716"/>
                </a:lnTo>
                <a:lnTo>
                  <a:pt x="1886" y="714"/>
                </a:lnTo>
                <a:lnTo>
                  <a:pt x="1890" y="709"/>
                </a:lnTo>
                <a:lnTo>
                  <a:pt x="1892" y="702"/>
                </a:lnTo>
                <a:lnTo>
                  <a:pt x="1915" y="631"/>
                </a:lnTo>
                <a:lnTo>
                  <a:pt x="1937" y="562"/>
                </a:lnTo>
                <a:lnTo>
                  <a:pt x="2020" y="282"/>
                </a:lnTo>
                <a:lnTo>
                  <a:pt x="2102" y="10"/>
                </a:lnTo>
                <a:lnTo>
                  <a:pt x="2104" y="7"/>
                </a:lnTo>
                <a:lnTo>
                  <a:pt x="2105" y="3"/>
                </a:lnTo>
                <a:lnTo>
                  <a:pt x="2108" y="0"/>
                </a:lnTo>
                <a:close/>
              </a:path>
            </a:pathLst>
          </a:custGeom>
          <a:solidFill>
            <a:srgbClr val="FFFFFF"/>
          </a:solid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50"/>
              </a:solidFill>
              <a:effectLst/>
              <a:uLnTx/>
              <a:uFillTx/>
              <a:latin typeface="Segoe UI"/>
              <a:ea typeface="+mn-ea"/>
              <a:cs typeface="+mn-cs"/>
            </a:endParaRPr>
          </a:p>
        </p:txBody>
      </p:sp>
      <p:grpSp>
        <p:nvGrpSpPr>
          <p:cNvPr id="20" name="Group 19"/>
          <p:cNvGrpSpPr/>
          <p:nvPr/>
        </p:nvGrpSpPr>
        <p:grpSpPr bwMode="black">
          <a:xfrm>
            <a:off x="6295958" y="4159778"/>
            <a:ext cx="1668193" cy="1357147"/>
            <a:chOff x="5184775" y="225425"/>
            <a:chExt cx="1500188" cy="1220788"/>
          </a:xfrm>
          <a:solidFill>
            <a:srgbClr val="FFFFFF"/>
          </a:solidFill>
        </p:grpSpPr>
        <p:sp>
          <p:nvSpPr>
            <p:cNvPr id="26"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a:ea typeface="+mn-ea"/>
                <a:cs typeface="+mn-cs"/>
              </a:endParaRPr>
            </a:p>
          </p:txBody>
        </p:sp>
        <p:sp>
          <p:nvSpPr>
            <p:cNvPr id="27"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a:ea typeface="+mn-ea"/>
                <a:cs typeface="+mn-cs"/>
              </a:endParaRPr>
            </a:p>
          </p:txBody>
        </p:sp>
        <p:sp>
          <p:nvSpPr>
            <p:cNvPr id="28"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 xmlns:p14="http://schemas.microsoft.com/office/powerpoint/2010/main" xmlns:mc="http://schemas.openxmlformats.org/markup-compatibility/2006"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2050"/>
                </a:solidFill>
                <a:effectLst/>
                <a:uLnTx/>
                <a:uFillTx/>
                <a:latin typeface="Segoe UI"/>
                <a:ea typeface="+mn-ea"/>
                <a:cs typeface="+mn-cs"/>
              </a:endParaRPr>
            </a:p>
          </p:txBody>
        </p:sp>
      </p:grpSp>
      <p:sp>
        <p:nvSpPr>
          <p:cNvPr id="23" name="TextBox 22"/>
          <p:cNvSpPr txBox="1"/>
          <p:nvPr/>
        </p:nvSpPr>
        <p:spPr>
          <a:xfrm>
            <a:off x="4149986" y="1718176"/>
            <a:ext cx="8298209" cy="1380253"/>
          </a:xfrm>
          <a:prstGeom prst="rect">
            <a:avLst/>
          </a:prstGeom>
          <a:solidFill>
            <a:schemeClr val="tx2"/>
          </a:solidFill>
          <a:ln>
            <a:noFill/>
          </a:ln>
        </p:spPr>
        <p:txBody>
          <a:bodyPr wrap="square" lIns="279781" tIns="279781" rIns="279781" bIns="279781" rtlCol="0" anchor="ctr">
            <a:noAutofit/>
          </a:bodyPr>
          <a:lstStyle/>
          <a:p>
            <a:pPr marL="0" marR="0" lvl="0" indent="0" algn="l" defTabSz="932308" rtl="0" eaLnBrk="1" fontAlgn="auto" latinLnBrk="0" hangingPunct="1">
              <a:lnSpc>
                <a:spcPct val="90000"/>
              </a:lnSpc>
              <a:spcBef>
                <a:spcPts val="1224"/>
              </a:spcBef>
              <a:spcAft>
                <a:spcPts val="0"/>
              </a:spcAft>
              <a:buClr>
                <a:srgbClr val="FFFFFF"/>
              </a:buClr>
              <a:buSzPct val="90000"/>
              <a:buFontTx/>
              <a:buNone/>
              <a:tabLst/>
              <a:defRPr/>
            </a:pPr>
            <a:r>
              <a:rPr kumimoji="0" lang="en-US" sz="3264" b="0" i="0" u="none" strike="noStrike" kern="1200" cap="none" spc="0" normalizeH="0" baseline="0" noProof="0" dirty="0">
                <a:ln>
                  <a:noFill/>
                </a:ln>
                <a:solidFill>
                  <a:srgbClr val="FFFFFF"/>
                </a:solidFill>
                <a:effectLst/>
                <a:uLnTx/>
                <a:uFillTx/>
                <a:latin typeface="Segoe UI Light"/>
                <a:ea typeface="+mn-ea"/>
                <a:cs typeface="+mn-cs"/>
              </a:rPr>
              <a:t>Protect identity</a:t>
            </a:r>
          </a:p>
        </p:txBody>
      </p:sp>
      <p:sp>
        <p:nvSpPr>
          <p:cNvPr id="24" name="TextBox 23"/>
          <p:cNvSpPr txBox="1"/>
          <p:nvPr/>
        </p:nvSpPr>
        <p:spPr>
          <a:xfrm>
            <a:off x="4149986" y="4480884"/>
            <a:ext cx="8298209" cy="1380253"/>
          </a:xfrm>
          <a:prstGeom prst="rect">
            <a:avLst/>
          </a:prstGeom>
          <a:solidFill>
            <a:schemeClr val="accent6">
              <a:lumMod val="75000"/>
            </a:schemeClr>
          </a:solidFill>
          <a:ln>
            <a:noFill/>
          </a:ln>
        </p:spPr>
        <p:txBody>
          <a:bodyPr wrap="square" lIns="279781" tIns="279781" rIns="279781" bIns="279781" rtlCol="0" anchor="ctr">
            <a:noAutofit/>
          </a:bodyPr>
          <a:lstStyle/>
          <a:p>
            <a:pPr marL="0" marR="0" lvl="0" indent="0" algn="l" defTabSz="932308" rtl="0" eaLnBrk="1" fontAlgn="auto" latinLnBrk="0" hangingPunct="1">
              <a:lnSpc>
                <a:spcPct val="90000"/>
              </a:lnSpc>
              <a:spcBef>
                <a:spcPts val="1224"/>
              </a:spcBef>
              <a:spcAft>
                <a:spcPts val="0"/>
              </a:spcAft>
              <a:buClr>
                <a:srgbClr val="FFFFFF"/>
              </a:buClr>
              <a:buSzPct val="90000"/>
              <a:buFontTx/>
              <a:buNone/>
              <a:tabLst/>
              <a:defRPr/>
            </a:pPr>
            <a:r>
              <a:rPr kumimoji="0" lang="en-US" sz="3264" b="0" i="0" u="none" strike="noStrike" kern="1200" cap="none" spc="0" normalizeH="0" baseline="0" noProof="0" dirty="0">
                <a:ln>
                  <a:noFill/>
                </a:ln>
                <a:solidFill>
                  <a:srgbClr val="FFFFFF"/>
                </a:solidFill>
                <a:effectLst/>
                <a:uLnTx/>
                <a:uFillTx/>
                <a:latin typeface="Segoe UI Light"/>
                <a:ea typeface="+mn-ea"/>
                <a:cs typeface="+mn-cs"/>
              </a:rPr>
              <a:t>Help secure virtual machines</a:t>
            </a:r>
          </a:p>
        </p:txBody>
      </p:sp>
      <p:sp>
        <p:nvSpPr>
          <p:cNvPr id="25" name="TextBox 24"/>
          <p:cNvSpPr txBox="1"/>
          <p:nvPr/>
        </p:nvSpPr>
        <p:spPr>
          <a:xfrm>
            <a:off x="4149986" y="3098430"/>
            <a:ext cx="8298209" cy="139274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279781" tIns="279781" rIns="279781" bIns="279781" rtlCol="0" anchor="ctr">
            <a:noAutofit/>
          </a:bodyPr>
          <a:lstStyle/>
          <a:p>
            <a:pPr marL="0" marR="0" lvl="0" indent="0" algn="l" defTabSz="932308" rtl="0" eaLnBrk="1" fontAlgn="auto" latinLnBrk="0" hangingPunct="1">
              <a:lnSpc>
                <a:spcPct val="90000"/>
              </a:lnSpc>
              <a:spcBef>
                <a:spcPts val="1224"/>
              </a:spcBef>
              <a:spcAft>
                <a:spcPts val="0"/>
              </a:spcAft>
              <a:buClr>
                <a:srgbClr val="FFFFFF"/>
              </a:buClr>
              <a:buSzPct val="90000"/>
              <a:buFontTx/>
              <a:buNone/>
              <a:tabLst/>
              <a:defRPr/>
            </a:pPr>
            <a:r>
              <a:rPr kumimoji="0" lang="en-US" sz="3264" b="0" i="0" u="none" strike="noStrike" kern="1200" cap="none" spc="0" normalizeH="0" baseline="0" noProof="0" dirty="0">
                <a:ln>
                  <a:noFill/>
                </a:ln>
                <a:solidFill>
                  <a:srgbClr val="FFFFFF"/>
                </a:solidFill>
                <a:effectLst/>
                <a:uLnTx/>
                <a:uFillTx/>
                <a:latin typeface="Segoe UI Light"/>
                <a:ea typeface="+mn-ea"/>
                <a:cs typeface="+mn-cs"/>
              </a:rPr>
              <a:t>Protect the OS on-premises or in the cloud</a:t>
            </a:r>
          </a:p>
        </p:txBody>
      </p:sp>
      <p:sp>
        <p:nvSpPr>
          <p:cNvPr id="4" name="Title 3"/>
          <p:cNvSpPr>
            <a:spLocks noGrp="1"/>
          </p:cNvSpPr>
          <p:nvPr>
            <p:ph type="title"/>
          </p:nvPr>
        </p:nvSpPr>
        <p:spPr/>
        <p:txBody>
          <a:bodyPr/>
          <a:lstStyle/>
          <a:p>
            <a:r>
              <a:rPr lang="en-US"/>
              <a:t>Better security starts at the OS</a:t>
            </a:r>
            <a:endParaRPr lang="en-US" dirty="0"/>
          </a:p>
        </p:txBody>
      </p:sp>
      <p:sp>
        <p:nvSpPr>
          <p:cNvPr id="30" name="Freeform 67"/>
          <p:cNvSpPr>
            <a:spLocks noChangeAspect="1" noEditPoints="1"/>
          </p:cNvSpPr>
          <p:nvPr/>
        </p:nvSpPr>
        <p:spPr bwMode="black">
          <a:xfrm>
            <a:off x="2376868" y="4159774"/>
            <a:ext cx="1444776" cy="1442278"/>
          </a:xfrm>
          <a:custGeom>
            <a:avLst/>
            <a:gdLst>
              <a:gd name="T0" fmla="*/ 1525 w 1554"/>
              <a:gd name="T1" fmla="*/ 721 h 1554"/>
              <a:gd name="T2" fmla="*/ 832 w 1554"/>
              <a:gd name="T3" fmla="*/ 33 h 1554"/>
              <a:gd name="T4" fmla="*/ 722 w 1554"/>
              <a:gd name="T5" fmla="*/ 33 h 1554"/>
              <a:gd name="T6" fmla="*/ 34 w 1554"/>
              <a:gd name="T7" fmla="*/ 721 h 1554"/>
              <a:gd name="T8" fmla="*/ 34 w 1554"/>
              <a:gd name="T9" fmla="*/ 837 h 1554"/>
              <a:gd name="T10" fmla="*/ 722 w 1554"/>
              <a:gd name="T11" fmla="*/ 1525 h 1554"/>
              <a:gd name="T12" fmla="*/ 832 w 1554"/>
              <a:gd name="T13" fmla="*/ 1525 h 1554"/>
              <a:gd name="T14" fmla="*/ 1525 w 1554"/>
              <a:gd name="T15" fmla="*/ 837 h 1554"/>
              <a:gd name="T16" fmla="*/ 1525 w 1554"/>
              <a:gd name="T17" fmla="*/ 721 h 1554"/>
              <a:gd name="T18" fmla="*/ 1352 w 1554"/>
              <a:gd name="T19" fmla="*/ 822 h 1554"/>
              <a:gd name="T20" fmla="*/ 823 w 1554"/>
              <a:gd name="T21" fmla="*/ 1352 h 1554"/>
              <a:gd name="T22" fmla="*/ 736 w 1554"/>
              <a:gd name="T23" fmla="*/ 1352 h 1554"/>
              <a:gd name="T24" fmla="*/ 207 w 1554"/>
              <a:gd name="T25" fmla="*/ 822 h 1554"/>
              <a:gd name="T26" fmla="*/ 207 w 1554"/>
              <a:gd name="T27" fmla="*/ 736 h 1554"/>
              <a:gd name="T28" fmla="*/ 736 w 1554"/>
              <a:gd name="T29" fmla="*/ 207 h 1554"/>
              <a:gd name="T30" fmla="*/ 823 w 1554"/>
              <a:gd name="T31" fmla="*/ 207 h 1554"/>
              <a:gd name="T32" fmla="*/ 1352 w 1554"/>
              <a:gd name="T33" fmla="*/ 736 h 1554"/>
              <a:gd name="T34" fmla="*/ 1352 w 1554"/>
              <a:gd name="T35" fmla="*/ 822 h 1554"/>
              <a:gd name="T36" fmla="*/ 821 w 1554"/>
              <a:gd name="T37" fmla="*/ 910 h 1554"/>
              <a:gd name="T38" fmla="*/ 821 w 1554"/>
              <a:gd name="T39" fmla="*/ 910 h 1554"/>
              <a:gd name="T40" fmla="*/ 734 w 1554"/>
              <a:gd name="T41" fmla="*/ 910 h 1554"/>
              <a:gd name="T42" fmla="*/ 691 w 1554"/>
              <a:gd name="T43" fmla="*/ 607 h 1554"/>
              <a:gd name="T44" fmla="*/ 691 w 1554"/>
              <a:gd name="T45" fmla="*/ 424 h 1554"/>
              <a:gd name="T46" fmla="*/ 864 w 1554"/>
              <a:gd name="T47" fmla="*/ 424 h 1554"/>
              <a:gd name="T48" fmla="*/ 864 w 1554"/>
              <a:gd name="T49" fmla="*/ 607 h 1554"/>
              <a:gd name="T50" fmla="*/ 821 w 1554"/>
              <a:gd name="T51" fmla="*/ 910 h 1554"/>
              <a:gd name="T52" fmla="*/ 681 w 1554"/>
              <a:gd name="T53" fmla="*/ 963 h 1554"/>
              <a:gd name="T54" fmla="*/ 875 w 1554"/>
              <a:gd name="T55" fmla="*/ 963 h 1554"/>
              <a:gd name="T56" fmla="*/ 875 w 1554"/>
              <a:gd name="T57" fmla="*/ 1151 h 1554"/>
              <a:gd name="T58" fmla="*/ 681 w 1554"/>
              <a:gd name="T59" fmla="*/ 1151 h 1554"/>
              <a:gd name="T60" fmla="*/ 681 w 1554"/>
              <a:gd name="T61" fmla="*/ 963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54" h="1554">
                <a:moveTo>
                  <a:pt x="1525" y="721"/>
                </a:moveTo>
                <a:cubicBezTo>
                  <a:pt x="832" y="33"/>
                  <a:pt x="832" y="33"/>
                  <a:pt x="832" y="33"/>
                </a:cubicBezTo>
                <a:cubicBezTo>
                  <a:pt x="804" y="0"/>
                  <a:pt x="751" y="0"/>
                  <a:pt x="722" y="33"/>
                </a:cubicBezTo>
                <a:cubicBezTo>
                  <a:pt x="34" y="721"/>
                  <a:pt x="34" y="721"/>
                  <a:pt x="34" y="721"/>
                </a:cubicBezTo>
                <a:cubicBezTo>
                  <a:pt x="0" y="755"/>
                  <a:pt x="0" y="803"/>
                  <a:pt x="34" y="837"/>
                </a:cubicBezTo>
                <a:cubicBezTo>
                  <a:pt x="722" y="1525"/>
                  <a:pt x="722" y="1525"/>
                  <a:pt x="722" y="1525"/>
                </a:cubicBezTo>
                <a:cubicBezTo>
                  <a:pt x="751" y="1554"/>
                  <a:pt x="804" y="1554"/>
                  <a:pt x="832" y="1525"/>
                </a:cubicBezTo>
                <a:cubicBezTo>
                  <a:pt x="1525" y="837"/>
                  <a:pt x="1525" y="837"/>
                  <a:pt x="1525" y="837"/>
                </a:cubicBezTo>
                <a:cubicBezTo>
                  <a:pt x="1554" y="803"/>
                  <a:pt x="1554" y="755"/>
                  <a:pt x="1525" y="721"/>
                </a:cubicBezTo>
                <a:close/>
                <a:moveTo>
                  <a:pt x="1352" y="822"/>
                </a:moveTo>
                <a:cubicBezTo>
                  <a:pt x="823" y="1352"/>
                  <a:pt x="823" y="1352"/>
                  <a:pt x="823" y="1352"/>
                </a:cubicBezTo>
                <a:cubicBezTo>
                  <a:pt x="799" y="1376"/>
                  <a:pt x="760" y="1376"/>
                  <a:pt x="736" y="1352"/>
                </a:cubicBezTo>
                <a:cubicBezTo>
                  <a:pt x="207" y="822"/>
                  <a:pt x="207" y="822"/>
                  <a:pt x="207" y="822"/>
                </a:cubicBezTo>
                <a:cubicBezTo>
                  <a:pt x="183" y="798"/>
                  <a:pt x="183" y="760"/>
                  <a:pt x="207" y="736"/>
                </a:cubicBezTo>
                <a:cubicBezTo>
                  <a:pt x="736" y="207"/>
                  <a:pt x="736" y="207"/>
                  <a:pt x="736" y="207"/>
                </a:cubicBezTo>
                <a:cubicBezTo>
                  <a:pt x="760" y="183"/>
                  <a:pt x="799" y="183"/>
                  <a:pt x="823" y="207"/>
                </a:cubicBezTo>
                <a:cubicBezTo>
                  <a:pt x="1352" y="736"/>
                  <a:pt x="1352" y="736"/>
                  <a:pt x="1352" y="736"/>
                </a:cubicBezTo>
                <a:cubicBezTo>
                  <a:pt x="1376" y="760"/>
                  <a:pt x="1376" y="798"/>
                  <a:pt x="1352" y="822"/>
                </a:cubicBezTo>
                <a:close/>
                <a:moveTo>
                  <a:pt x="821" y="910"/>
                </a:moveTo>
                <a:cubicBezTo>
                  <a:pt x="821" y="910"/>
                  <a:pt x="821" y="910"/>
                  <a:pt x="821" y="910"/>
                </a:cubicBezTo>
                <a:cubicBezTo>
                  <a:pt x="734" y="910"/>
                  <a:pt x="734" y="910"/>
                  <a:pt x="734" y="910"/>
                </a:cubicBezTo>
                <a:cubicBezTo>
                  <a:pt x="691" y="607"/>
                  <a:pt x="691" y="607"/>
                  <a:pt x="691" y="607"/>
                </a:cubicBezTo>
                <a:cubicBezTo>
                  <a:pt x="691" y="424"/>
                  <a:pt x="691" y="424"/>
                  <a:pt x="691" y="424"/>
                </a:cubicBezTo>
                <a:cubicBezTo>
                  <a:pt x="864" y="424"/>
                  <a:pt x="864" y="424"/>
                  <a:pt x="864" y="424"/>
                </a:cubicBezTo>
                <a:cubicBezTo>
                  <a:pt x="864" y="607"/>
                  <a:pt x="864" y="607"/>
                  <a:pt x="864" y="607"/>
                </a:cubicBezTo>
                <a:cubicBezTo>
                  <a:pt x="821" y="910"/>
                  <a:pt x="821" y="910"/>
                  <a:pt x="821" y="910"/>
                </a:cubicBezTo>
                <a:close/>
                <a:moveTo>
                  <a:pt x="681" y="963"/>
                </a:moveTo>
                <a:cubicBezTo>
                  <a:pt x="875" y="963"/>
                  <a:pt x="875" y="963"/>
                  <a:pt x="875" y="963"/>
                </a:cubicBezTo>
                <a:cubicBezTo>
                  <a:pt x="875" y="1151"/>
                  <a:pt x="875" y="1151"/>
                  <a:pt x="875" y="1151"/>
                </a:cubicBezTo>
                <a:cubicBezTo>
                  <a:pt x="681" y="1151"/>
                  <a:pt x="681" y="1151"/>
                  <a:pt x="681" y="1151"/>
                </a:cubicBezTo>
                <a:cubicBezTo>
                  <a:pt x="681" y="963"/>
                  <a:pt x="681" y="963"/>
                  <a:pt x="681" y="963"/>
                </a:cubicBez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50"/>
              </a:solidFill>
              <a:effectLst/>
              <a:uLnTx/>
              <a:uFillTx/>
              <a:latin typeface="Segoe UI"/>
              <a:ea typeface="+mn-ea"/>
              <a:cs typeface="+mn-cs"/>
            </a:endParaRPr>
          </a:p>
        </p:txBody>
      </p:sp>
    </p:spTree>
    <p:extLst>
      <p:ext uri="{BB962C8B-B14F-4D97-AF65-F5344CB8AC3E}">
        <p14:creationId xmlns:p14="http://schemas.microsoft.com/office/powerpoint/2010/main" val="262316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1+#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1+#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1038CC-CFBF-4F29-8388-EA951E812369}"/>
              </a:ext>
            </a:extLst>
          </p:cNvPr>
          <p:cNvSpPr>
            <a:spLocks noGrp="1"/>
          </p:cNvSpPr>
          <p:nvPr>
            <p:ph type="title"/>
          </p:nvPr>
        </p:nvSpPr>
        <p:spPr>
          <a:xfrm>
            <a:off x="382849" y="288620"/>
            <a:ext cx="4891346" cy="6642985"/>
          </a:xfrm>
        </p:spPr>
        <p:txBody>
          <a:bodyPr/>
          <a:lstStyle/>
          <a:p>
            <a:r>
              <a:rPr lang="en-US" sz="1632" b="1" dirty="0"/>
              <a:t>Equifax Announces Cybersecurity Incident Involving Consumer Information</a:t>
            </a:r>
            <a:br>
              <a:rPr lang="en-US" sz="1632" b="1" dirty="0"/>
            </a:br>
            <a:br>
              <a:rPr lang="en-US" sz="1632" dirty="0"/>
            </a:br>
            <a:r>
              <a:rPr lang="en-US" sz="1632" dirty="0"/>
              <a:t>Sep 07, 2017</a:t>
            </a:r>
            <a:br>
              <a:rPr lang="en-US" sz="1632" dirty="0"/>
            </a:br>
            <a:r>
              <a:rPr lang="en-US" sz="1632" dirty="0"/>
              <a:t>ATLANTA, Sept. 7, 2017 /PRNewswire/ -- Equifax Inc. (NYSE: EFX) today announced a cybersecurity incident potentially impacting approximately 143 million U.S. consumers. Criminals exploited a U.S. website application vulnerability to gain access to certain files. Based on the company's investigation, the unauthorized access occurred from mid-May through July 2017.  The company has found no evidence of unauthorized activity on Equifax's core consumer or commercial credit reporting databases.</a:t>
            </a:r>
            <a:br>
              <a:rPr lang="en-US" sz="1632" dirty="0"/>
            </a:br>
            <a:br>
              <a:rPr lang="en-US" sz="1632" dirty="0"/>
            </a:br>
            <a:r>
              <a:rPr lang="en-US" sz="1632" dirty="0"/>
              <a:t>The information accessed primarily includes names, Social Security numbers, birth dates, addresses and, in some instances, driver's license numbers.  In addition, credit card numbers for approximately 209,000 U.S. consumers, and certain dispute documents with personal identifying information for approximately 182,000 U.S. consumers, were accessed.  As part of its investigation of this application vulnerability, Equifax also identified unauthorized access to limited personal information for certain UK and Canadian residents. Equifax will work with UK and Canadian regulators to determine appropriate next steps.  The company has found no evidence that personal information of consumers in any other country has been impacted.  </a:t>
            </a:r>
            <a:br>
              <a:rPr lang="en-US" sz="1632" dirty="0"/>
            </a:br>
            <a:endParaRPr lang="en-US" sz="1632" dirty="0"/>
          </a:p>
        </p:txBody>
      </p:sp>
      <p:pic>
        <p:nvPicPr>
          <p:cNvPr id="7" name="Picture Placeholder 6">
            <a:extLst>
              <a:ext uri="{FF2B5EF4-FFF2-40B4-BE49-F238E27FC236}">
                <a16:creationId xmlns:a16="http://schemas.microsoft.com/office/drawing/2014/main" id="{64489636-D385-4C8C-894F-9F79735349A8}"/>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5590637" y="-1"/>
            <a:ext cx="6844956" cy="6994525"/>
          </a:xfrm>
        </p:spPr>
      </p:pic>
      <p:sp>
        <p:nvSpPr>
          <p:cNvPr id="2" name="Scroll: Horizontal 1">
            <a:extLst>
              <a:ext uri="{FF2B5EF4-FFF2-40B4-BE49-F238E27FC236}">
                <a16:creationId xmlns:a16="http://schemas.microsoft.com/office/drawing/2014/main" id="{5CD08D49-6374-466A-A013-6C76A08EF1EE}"/>
              </a:ext>
            </a:extLst>
          </p:cNvPr>
          <p:cNvSpPr/>
          <p:nvPr/>
        </p:nvSpPr>
        <p:spPr bwMode="auto">
          <a:xfrm>
            <a:off x="1036637" y="1706562"/>
            <a:ext cx="10363200" cy="3581401"/>
          </a:xfrm>
          <a:prstGeom prst="horizontalScroll">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t>ATLANTA, Sept. 7, 2017 /PRNewswire/ -- Equifax Inc. (NYSE: EFX) today announced a cybersecurity incident potentially impacting approximately 143 million U.S. consumers…</a:t>
            </a:r>
          </a:p>
          <a:p>
            <a:pPr algn="ctr" defTabSz="932472" fontAlgn="base">
              <a:lnSpc>
                <a:spcPct val="90000"/>
              </a:lnSpc>
              <a:spcBef>
                <a:spcPct val="0"/>
              </a:spcBef>
              <a:spcAft>
                <a:spcPct val="0"/>
              </a:spcAft>
            </a:pPr>
            <a:endParaRPr lang="en-US" sz="2400" dirty="0"/>
          </a:p>
          <a:p>
            <a:pPr algn="ctr" defTabSz="932472" fontAlgn="base">
              <a:lnSpc>
                <a:spcPct val="90000"/>
              </a:lnSpc>
              <a:spcBef>
                <a:spcPct val="0"/>
              </a:spcBef>
              <a:spcAft>
                <a:spcPct val="0"/>
              </a:spcAft>
            </a:pPr>
            <a:r>
              <a:rPr lang="en-US" sz="2400" dirty="0"/>
              <a:t>…The information accessed primarily includes names, Social Security numbers, birth dates, addresses and, in some instances, driver's license numbers.</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8547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274638" y="1516343"/>
            <a:ext cx="11887199" cy="47237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93" rtl="0" eaLnBrk="1" fontAlgn="base" latinLnBrk="0" hangingPunct="1">
              <a:lnSpc>
                <a:spcPct val="100000"/>
              </a:lnSpc>
              <a:spcBef>
                <a:spcPct val="0"/>
              </a:spcBef>
              <a:spcAft>
                <a:spcPts val="60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Segoe UI Semilight"/>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Windows Server 2016 Built-in security</a:t>
            </a:r>
          </a:p>
        </p:txBody>
      </p:sp>
      <p:sp>
        <p:nvSpPr>
          <p:cNvPr id="3" name="Text Placeholder 2"/>
          <p:cNvSpPr>
            <a:spLocks noGrp="1"/>
          </p:cNvSpPr>
          <p:nvPr>
            <p:ph type="body" sz="quarter" idx="10"/>
          </p:nvPr>
        </p:nvSpPr>
        <p:spPr>
          <a:xfrm>
            <a:off x="884237" y="1897938"/>
            <a:ext cx="11279188" cy="3877985"/>
          </a:xfrm>
        </p:spPr>
        <p:txBody>
          <a:bodyPr/>
          <a:lstStyle/>
          <a:p>
            <a:pPr>
              <a:spcAft>
                <a:spcPts val="1199"/>
              </a:spcAft>
            </a:pPr>
            <a:r>
              <a:rPr lang="en-US" sz="2400" b="1" dirty="0">
                <a:gradFill>
                  <a:gsLst>
                    <a:gs pos="1250">
                      <a:schemeClr val="bg1"/>
                    </a:gs>
                    <a:gs pos="100000">
                      <a:schemeClr val="bg1"/>
                    </a:gs>
                  </a:gsLst>
                  <a:lin ang="5400000" scaled="0"/>
                </a:gradFill>
                <a:cs typeface="Segoe UI Semilight" panose="020B0402040204020203" pitchFamily="34" charset="0"/>
              </a:rPr>
              <a:t>Shielded Virtual Machines</a:t>
            </a:r>
          </a:p>
          <a:p>
            <a:pPr>
              <a:spcAft>
                <a:spcPts val="1199"/>
              </a:spcAft>
            </a:pPr>
            <a:r>
              <a:rPr lang="en-US" sz="2400" b="1" dirty="0">
                <a:gradFill>
                  <a:gsLst>
                    <a:gs pos="1250">
                      <a:schemeClr val="bg1"/>
                    </a:gs>
                    <a:gs pos="100000">
                      <a:schemeClr val="bg1"/>
                    </a:gs>
                  </a:gsLst>
                  <a:lin ang="5400000" scaled="0"/>
                </a:gradFill>
                <a:cs typeface="Segoe UI Semilight" panose="020B0402040204020203" pitchFamily="34" charset="0"/>
              </a:rPr>
              <a:t>Host Guardian Service</a:t>
            </a:r>
          </a:p>
          <a:p>
            <a:pPr>
              <a:spcAft>
                <a:spcPts val="1199"/>
              </a:spcAft>
            </a:pPr>
            <a:r>
              <a:rPr lang="en-US" sz="2400" b="1" dirty="0">
                <a:gradFill>
                  <a:gsLst>
                    <a:gs pos="1250">
                      <a:schemeClr val="bg1"/>
                    </a:gs>
                    <a:gs pos="100000">
                      <a:schemeClr val="bg1"/>
                    </a:gs>
                  </a:gsLst>
                  <a:lin ang="5400000" scaled="0"/>
                </a:gradFill>
                <a:cs typeface="Segoe UI Semilight" panose="020B0402040204020203" pitchFamily="34" charset="0"/>
              </a:rPr>
              <a:t>Secure Boot for Windows and Linux</a:t>
            </a:r>
          </a:p>
          <a:p>
            <a:pPr>
              <a:spcAft>
                <a:spcPts val="1199"/>
              </a:spcAft>
            </a:pPr>
            <a:r>
              <a:rPr lang="en-US" sz="2400" b="1" dirty="0">
                <a:gradFill>
                  <a:gsLst>
                    <a:gs pos="1250">
                      <a:schemeClr val="bg1"/>
                    </a:gs>
                    <a:gs pos="100000">
                      <a:schemeClr val="bg1"/>
                    </a:gs>
                  </a:gsLst>
                  <a:lin ang="5400000" scaled="0"/>
                </a:gradFill>
                <a:cs typeface="Segoe UI Semilight" panose="020B0402040204020203" pitchFamily="34" charset="0"/>
              </a:rPr>
              <a:t>Virtualization-based Security (VBS)</a:t>
            </a:r>
          </a:p>
          <a:p>
            <a:pPr>
              <a:spcAft>
                <a:spcPts val="1199"/>
              </a:spcAft>
            </a:pPr>
            <a:r>
              <a:rPr lang="en-US" sz="2400" b="1" dirty="0">
                <a:gradFill>
                  <a:gsLst>
                    <a:gs pos="1250">
                      <a:schemeClr val="bg1"/>
                    </a:gs>
                    <a:gs pos="100000">
                      <a:schemeClr val="bg1"/>
                    </a:gs>
                  </a:gsLst>
                  <a:lin ang="5400000" scaled="0"/>
                </a:gradFill>
                <a:cs typeface="Segoe UI Semilight" panose="020B0402040204020203" pitchFamily="34" charset="0"/>
              </a:rPr>
              <a:t>Containers with Hyper-V Isolation</a:t>
            </a:r>
          </a:p>
          <a:p>
            <a:pPr>
              <a:spcAft>
                <a:spcPts val="1199"/>
              </a:spcAft>
            </a:pPr>
            <a:r>
              <a:rPr lang="en-US" sz="2400" b="1" dirty="0">
                <a:gradFill>
                  <a:gsLst>
                    <a:gs pos="1250">
                      <a:schemeClr val="bg1"/>
                    </a:gs>
                    <a:gs pos="100000">
                      <a:schemeClr val="bg1"/>
                    </a:gs>
                  </a:gsLst>
                  <a:lin ang="5400000" scaled="0"/>
                </a:gradFill>
                <a:cs typeface="Segoe UI Semilight" panose="020B0402040204020203" pitchFamily="34" charset="0"/>
              </a:rPr>
              <a:t>Containers in Shielded VMs</a:t>
            </a:r>
          </a:p>
          <a:p>
            <a:pPr>
              <a:spcAft>
                <a:spcPts val="1199"/>
              </a:spcAft>
            </a:pPr>
            <a:r>
              <a:rPr lang="en-US" sz="2400" b="1" dirty="0">
                <a:gradFill>
                  <a:gsLst>
                    <a:gs pos="1250">
                      <a:schemeClr val="bg1"/>
                    </a:gs>
                    <a:gs pos="100000">
                      <a:schemeClr val="bg1"/>
                    </a:gs>
                  </a:gsLst>
                  <a:lin ang="5400000" scaled="0"/>
                </a:gradFill>
                <a:cs typeface="Segoe UI Semilight" panose="020B0402040204020203" pitchFamily="34" charset="0"/>
              </a:rPr>
              <a:t>Windows Defender</a:t>
            </a:r>
          </a:p>
        </p:txBody>
      </p:sp>
      <p:sp>
        <p:nvSpPr>
          <p:cNvPr id="105" name="Text Placeholder 2"/>
          <p:cNvSpPr txBox="1">
            <a:spLocks/>
          </p:cNvSpPr>
          <p:nvPr/>
        </p:nvSpPr>
        <p:spPr>
          <a:xfrm>
            <a:off x="6642911" y="1897939"/>
            <a:ext cx="4894968" cy="3317805"/>
          </a:xfrm>
          <a:prstGeom prst="rect">
            <a:avLst/>
          </a:prstGeom>
        </p:spPr>
        <p:txBody>
          <a:bodyPr vert="horz" wrap="square" lIns="146283" tIns="91427" rIns="146283" bIns="91427"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1199"/>
              </a:spcAft>
              <a:buClrTx/>
              <a:buSzPct val="90000"/>
              <a:buFont typeface="Arial" pitchFamily="34" charset="0"/>
              <a:buNone/>
              <a:tabLst/>
              <a:defRPr/>
            </a:pPr>
            <a:r>
              <a:rPr kumimoji="0" lang="en-US" sz="2400" b="1"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Light"/>
                <a:ea typeface="+mn-ea"/>
                <a:cs typeface="Segoe UI Semilight" panose="020B0402040204020203" pitchFamily="34" charset="0"/>
              </a:rPr>
              <a:t>Credential Guard</a:t>
            </a:r>
          </a:p>
          <a:p>
            <a:pPr marL="0" marR="0" lvl="0" indent="0" algn="l" defTabSz="932742" rtl="0" eaLnBrk="1" fontAlgn="auto" latinLnBrk="0" hangingPunct="1">
              <a:lnSpc>
                <a:spcPct val="90000"/>
              </a:lnSpc>
              <a:spcBef>
                <a:spcPct val="20000"/>
              </a:spcBef>
              <a:spcAft>
                <a:spcPts val="1199"/>
              </a:spcAft>
              <a:buClrTx/>
              <a:buSzPct val="90000"/>
              <a:buFont typeface="Arial" pitchFamily="34" charset="0"/>
              <a:buNone/>
              <a:tabLst/>
              <a:defRPr/>
            </a:pPr>
            <a:r>
              <a:rPr kumimoji="0" lang="en-US" sz="2400" b="1"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Light"/>
                <a:ea typeface="+mn-ea"/>
                <a:cs typeface="Segoe UI Semilight" panose="020B0402040204020203" pitchFamily="34" charset="0"/>
              </a:rPr>
              <a:t>Just in Time Administration</a:t>
            </a:r>
          </a:p>
          <a:p>
            <a:pPr marL="0" marR="0" lvl="0" indent="0" algn="l" defTabSz="932742" rtl="0" eaLnBrk="1" fontAlgn="auto" latinLnBrk="0" hangingPunct="1">
              <a:lnSpc>
                <a:spcPct val="90000"/>
              </a:lnSpc>
              <a:spcBef>
                <a:spcPct val="20000"/>
              </a:spcBef>
              <a:spcAft>
                <a:spcPts val="1199"/>
              </a:spcAft>
              <a:buClrTx/>
              <a:buSzPct val="90000"/>
              <a:buFont typeface="Arial" pitchFamily="34" charset="0"/>
              <a:buNone/>
              <a:tabLst/>
              <a:defRPr/>
            </a:pPr>
            <a:r>
              <a:rPr kumimoji="0" lang="en-US" sz="2400" b="1"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Light"/>
                <a:ea typeface="+mn-ea"/>
                <a:cs typeface="Segoe UI Semilight" panose="020B0402040204020203" pitchFamily="34" charset="0"/>
              </a:rPr>
              <a:t>Just Enough Administration</a:t>
            </a:r>
          </a:p>
          <a:p>
            <a:pPr marL="0" marR="0" lvl="0" indent="0" algn="l" defTabSz="932742" rtl="0" eaLnBrk="1" fontAlgn="auto" latinLnBrk="0" hangingPunct="1">
              <a:lnSpc>
                <a:spcPct val="90000"/>
              </a:lnSpc>
              <a:spcBef>
                <a:spcPct val="20000"/>
              </a:spcBef>
              <a:spcAft>
                <a:spcPts val="1199"/>
              </a:spcAft>
              <a:buClrTx/>
              <a:buSzPct val="90000"/>
              <a:buFont typeface="Arial" pitchFamily="34" charset="0"/>
              <a:buNone/>
              <a:tabLst/>
              <a:defRPr/>
            </a:pPr>
            <a:r>
              <a:rPr kumimoji="0" lang="en-US" sz="2400" b="1"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Light"/>
                <a:ea typeface="+mn-ea"/>
                <a:cs typeface="Segoe UI Semilight" panose="020B0402040204020203" pitchFamily="34" charset="0"/>
              </a:rPr>
              <a:t>Control Flow Guard</a:t>
            </a:r>
          </a:p>
          <a:p>
            <a:pPr marL="0" marR="0" lvl="0" indent="0" algn="l" defTabSz="932742" rtl="0" eaLnBrk="1" fontAlgn="auto" latinLnBrk="0" hangingPunct="1">
              <a:lnSpc>
                <a:spcPct val="90000"/>
              </a:lnSpc>
              <a:spcBef>
                <a:spcPct val="20000"/>
              </a:spcBef>
              <a:spcAft>
                <a:spcPts val="1199"/>
              </a:spcAft>
              <a:buClrTx/>
              <a:buSzPct val="90000"/>
              <a:buFont typeface="Arial" pitchFamily="34" charset="0"/>
              <a:buNone/>
              <a:tabLst/>
              <a:defRPr/>
            </a:pPr>
            <a:r>
              <a:rPr kumimoji="0" lang="en-US" sz="2400" b="1"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Light"/>
                <a:ea typeface="+mn-ea"/>
                <a:cs typeface="Segoe UI Semilight" panose="020B0402040204020203" pitchFamily="34" charset="0"/>
              </a:rPr>
              <a:t>Code Integrity</a:t>
            </a:r>
          </a:p>
          <a:p>
            <a:pPr marL="0" marR="0" lvl="0" indent="0" algn="l" defTabSz="932742" rtl="0" eaLnBrk="1" fontAlgn="auto" latinLnBrk="0" hangingPunct="1">
              <a:lnSpc>
                <a:spcPct val="90000"/>
              </a:lnSpc>
              <a:spcBef>
                <a:spcPct val="20000"/>
              </a:spcBef>
              <a:spcAft>
                <a:spcPts val="1199"/>
              </a:spcAft>
              <a:buClrTx/>
              <a:buSzPct val="90000"/>
              <a:buFont typeface="Arial" pitchFamily="34" charset="0"/>
              <a:buNone/>
              <a:tabLst/>
              <a:defRPr/>
            </a:pPr>
            <a:r>
              <a:rPr kumimoji="0" lang="en-US" sz="2400" b="1"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Light"/>
                <a:ea typeface="+mn-ea"/>
                <a:cs typeface="Segoe UI Semilight" panose="020B0402040204020203" pitchFamily="34" charset="0"/>
              </a:rPr>
              <a:t>Enhanced Threat Detection</a:t>
            </a:r>
          </a:p>
        </p:txBody>
      </p:sp>
    </p:spTree>
    <p:extLst>
      <p:ext uri="{BB962C8B-B14F-4D97-AF65-F5344CB8AC3E}">
        <p14:creationId xmlns:p14="http://schemas.microsoft.com/office/powerpoint/2010/main" val="336507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579" y="-13479"/>
            <a:ext cx="12431184" cy="344425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Freeform 5"/>
          <p:cNvSpPr>
            <a:spLocks/>
          </p:cNvSpPr>
          <p:nvPr/>
        </p:nvSpPr>
        <p:spPr bwMode="auto">
          <a:xfrm flipH="1">
            <a:off x="1770196" y="1945797"/>
            <a:ext cx="3714905" cy="1527987"/>
          </a:xfrm>
          <a:custGeom>
            <a:avLst/>
            <a:gdLst>
              <a:gd name="T0" fmla="*/ 405 w 454"/>
              <a:gd name="T1" fmla="*/ 88 h 185"/>
              <a:gd name="T2" fmla="*/ 397 w 454"/>
              <a:gd name="T3" fmla="*/ 89 h 185"/>
              <a:gd name="T4" fmla="*/ 306 w 454"/>
              <a:gd name="T5" fmla="*/ 0 h 185"/>
              <a:gd name="T6" fmla="*/ 217 w 454"/>
              <a:gd name="T7" fmla="*/ 69 h 185"/>
              <a:gd name="T8" fmla="*/ 169 w 454"/>
              <a:gd name="T9" fmla="*/ 49 h 185"/>
              <a:gd name="T10" fmla="*/ 101 w 454"/>
              <a:gd name="T11" fmla="*/ 110 h 185"/>
              <a:gd name="T12" fmla="*/ 69 w 454"/>
              <a:gd name="T13" fmla="*/ 125 h 185"/>
              <a:gd name="T14" fmla="*/ 37 w 454"/>
              <a:gd name="T15" fmla="*/ 110 h 185"/>
              <a:gd name="T16" fmla="*/ 0 w 454"/>
              <a:gd name="T17" fmla="*/ 147 h 185"/>
              <a:gd name="T18" fmla="*/ 37 w 454"/>
              <a:gd name="T19" fmla="*/ 185 h 185"/>
              <a:gd name="T20" fmla="*/ 48 w 454"/>
              <a:gd name="T21" fmla="*/ 185 h 185"/>
              <a:gd name="T22" fmla="*/ 172 w 454"/>
              <a:gd name="T23" fmla="*/ 185 h 185"/>
              <a:gd name="T24" fmla="*/ 242 w 454"/>
              <a:gd name="T25" fmla="*/ 185 h 185"/>
              <a:gd name="T26" fmla="*/ 409 w 454"/>
              <a:gd name="T27" fmla="*/ 185 h 185"/>
              <a:gd name="T28" fmla="*/ 409 w 454"/>
              <a:gd name="T29" fmla="*/ 185 h 185"/>
              <a:gd name="T30" fmla="*/ 454 w 454"/>
              <a:gd name="T31" fmla="*/ 137 h 185"/>
              <a:gd name="T32" fmla="*/ 405 w 454"/>
              <a:gd name="T33" fmla="*/ 8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4" h="185">
                <a:moveTo>
                  <a:pt x="405" y="88"/>
                </a:moveTo>
                <a:cubicBezTo>
                  <a:pt x="403" y="88"/>
                  <a:pt x="401" y="88"/>
                  <a:pt x="397" y="89"/>
                </a:cubicBezTo>
                <a:cubicBezTo>
                  <a:pt x="395" y="40"/>
                  <a:pt x="356" y="0"/>
                  <a:pt x="306" y="0"/>
                </a:cubicBezTo>
                <a:cubicBezTo>
                  <a:pt x="264" y="0"/>
                  <a:pt x="228" y="29"/>
                  <a:pt x="217" y="69"/>
                </a:cubicBezTo>
                <a:cubicBezTo>
                  <a:pt x="205" y="56"/>
                  <a:pt x="187" y="49"/>
                  <a:pt x="169" y="49"/>
                </a:cubicBezTo>
                <a:cubicBezTo>
                  <a:pt x="134" y="49"/>
                  <a:pt x="105" y="76"/>
                  <a:pt x="101" y="110"/>
                </a:cubicBezTo>
                <a:cubicBezTo>
                  <a:pt x="88" y="112"/>
                  <a:pt x="77" y="118"/>
                  <a:pt x="69" y="125"/>
                </a:cubicBezTo>
                <a:cubicBezTo>
                  <a:pt x="62" y="116"/>
                  <a:pt x="50" y="110"/>
                  <a:pt x="37" y="110"/>
                </a:cubicBezTo>
                <a:cubicBezTo>
                  <a:pt x="16" y="110"/>
                  <a:pt x="0" y="126"/>
                  <a:pt x="0" y="147"/>
                </a:cubicBezTo>
                <a:cubicBezTo>
                  <a:pt x="0" y="168"/>
                  <a:pt x="16" y="185"/>
                  <a:pt x="37" y="185"/>
                </a:cubicBezTo>
                <a:cubicBezTo>
                  <a:pt x="48" y="185"/>
                  <a:pt x="48" y="185"/>
                  <a:pt x="48" y="185"/>
                </a:cubicBezTo>
                <a:cubicBezTo>
                  <a:pt x="172" y="185"/>
                  <a:pt x="172" y="185"/>
                  <a:pt x="172" y="185"/>
                </a:cubicBezTo>
                <a:cubicBezTo>
                  <a:pt x="242" y="185"/>
                  <a:pt x="242" y="185"/>
                  <a:pt x="242" y="185"/>
                </a:cubicBezTo>
                <a:cubicBezTo>
                  <a:pt x="409" y="185"/>
                  <a:pt x="409" y="185"/>
                  <a:pt x="409" y="185"/>
                </a:cubicBezTo>
                <a:cubicBezTo>
                  <a:pt x="409" y="185"/>
                  <a:pt x="409" y="185"/>
                  <a:pt x="409" y="185"/>
                </a:cubicBezTo>
                <a:cubicBezTo>
                  <a:pt x="435" y="184"/>
                  <a:pt x="454" y="162"/>
                  <a:pt x="454" y="137"/>
                </a:cubicBezTo>
                <a:cubicBezTo>
                  <a:pt x="454" y="110"/>
                  <a:pt x="432" y="88"/>
                  <a:pt x="405" y="88"/>
                </a:cubicBezTo>
                <a:close/>
              </a:path>
            </a:pathLst>
          </a:custGeom>
          <a:solidFill>
            <a:srgbClr val="FFFFFF">
              <a:alpha val="24000"/>
            </a:srgbClr>
          </a:solidFill>
          <a:ln>
            <a:noFill/>
          </a:ln>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2" name="Title 1"/>
          <p:cNvSpPr>
            <a:spLocks noGrp="1"/>
          </p:cNvSpPr>
          <p:nvPr>
            <p:ph type="title"/>
          </p:nvPr>
        </p:nvSpPr>
        <p:spPr/>
        <p:txBody>
          <a:bodyPr/>
          <a:lstStyle/>
          <a:p>
            <a:pPr algn="r"/>
            <a:r>
              <a:rPr lang="en-US" sz="6117" dirty="0">
                <a:solidFill>
                  <a:schemeClr val="bg2"/>
                </a:solidFill>
              </a:rPr>
              <a:t>Enable security at </a:t>
            </a:r>
            <a:br>
              <a:rPr lang="en-US" sz="6117" dirty="0">
                <a:solidFill>
                  <a:schemeClr val="bg2"/>
                </a:solidFill>
              </a:rPr>
            </a:br>
            <a:r>
              <a:rPr lang="en-US" sz="6117" dirty="0">
                <a:solidFill>
                  <a:schemeClr val="bg2"/>
                </a:solidFill>
              </a:rPr>
              <a:t>cloud speed</a:t>
            </a:r>
          </a:p>
        </p:txBody>
      </p:sp>
      <p:sp>
        <p:nvSpPr>
          <p:cNvPr id="27" name="Rectangle 26"/>
          <p:cNvSpPr/>
          <p:nvPr/>
        </p:nvSpPr>
        <p:spPr bwMode="auto">
          <a:xfrm>
            <a:off x="273797" y="3923843"/>
            <a:ext cx="11416821" cy="2681464"/>
          </a:xfrm>
          <a:prstGeom prst="rect">
            <a:avLst/>
          </a:prstGeom>
          <a:noFill/>
          <a:ln w="9525" cap="flat" cmpd="sng" algn="ctr">
            <a:noFill/>
            <a:prstDash val="solid"/>
            <a:headEnd type="none" w="med" len="med"/>
            <a:tailEnd type="none" w="med" len="med"/>
          </a:ln>
          <a:effectLst/>
        </p:spPr>
        <p:txBody>
          <a:bodyPr lIns="182802" tIns="146241" rIns="182802" bIns="146241"/>
          <a:lstStyle/>
          <a:p>
            <a:pPr marL="0" marR="0" lvl="1" indent="0" algn="l" defTabSz="932060" rtl="0" eaLnBrk="1" fontAlgn="auto" latinLnBrk="0" hangingPunct="1">
              <a:lnSpc>
                <a:spcPct val="100000"/>
              </a:lnSpc>
              <a:spcBef>
                <a:spcPts val="600"/>
              </a:spcBef>
              <a:spcAft>
                <a:spcPts val="600"/>
              </a:spcAft>
              <a:buClrTx/>
              <a:buSzTx/>
              <a:buFontTx/>
              <a:buNone/>
              <a:tabLst/>
              <a:defRPr/>
            </a:pPr>
            <a:r>
              <a:rPr kumimoji="0" lang="en-US" sz="2450" b="1" i="0" u="none" strike="noStrike" kern="1200" cap="none" spc="0" normalizeH="0" baseline="0" noProof="0" dirty="0">
                <a:ln>
                  <a:noFill/>
                </a:ln>
                <a:solidFill>
                  <a:srgbClr val="505050"/>
                </a:solidFill>
                <a:effectLst/>
                <a:uLnTx/>
                <a:uFillTx/>
                <a:latin typeface="Segoe Pro Semibold"/>
                <a:ea typeface="+mn-ea"/>
                <a:cs typeface="Segoe UI Semibold" panose="020B0702040204020203" pitchFamily="34" charset="0"/>
              </a:rPr>
              <a:t>Continuously assesses the security </a:t>
            </a:r>
            <a:r>
              <a:rPr kumimoji="0" lang="en-US" sz="245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of your workloads even as they change</a:t>
            </a:r>
          </a:p>
          <a:p>
            <a:pPr marL="0" marR="0" lvl="1" indent="0" algn="l" defTabSz="932060" rtl="0" eaLnBrk="1" fontAlgn="auto" latinLnBrk="0" hangingPunct="1">
              <a:lnSpc>
                <a:spcPct val="100000"/>
              </a:lnSpc>
              <a:spcBef>
                <a:spcPts val="600"/>
              </a:spcBef>
              <a:spcAft>
                <a:spcPts val="600"/>
              </a:spcAft>
              <a:buClrTx/>
              <a:buSzTx/>
              <a:buFontTx/>
              <a:buNone/>
              <a:tabLst/>
              <a:defRPr/>
            </a:pPr>
            <a:r>
              <a:rPr kumimoji="0" lang="en-US" sz="2450" b="1" i="0" u="none" strike="noStrike" kern="1200" cap="none" spc="0" normalizeH="0" baseline="0" noProof="0" dirty="0">
                <a:ln>
                  <a:noFill/>
                </a:ln>
                <a:solidFill>
                  <a:srgbClr val="505050"/>
                </a:solidFill>
                <a:effectLst/>
                <a:uLnTx/>
                <a:uFillTx/>
                <a:latin typeface="Segoe Pro Semibold"/>
                <a:ea typeface="+mn-ea"/>
                <a:cs typeface="Segoe UI Semibold" panose="020B0702040204020203" pitchFamily="34" charset="0"/>
              </a:rPr>
              <a:t>Creates policy-driven recommendations and guides users </a:t>
            </a:r>
            <a:r>
              <a:rPr kumimoji="0" lang="en-US" sz="245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through the process of remediating security vulnerabilities</a:t>
            </a:r>
          </a:p>
          <a:p>
            <a:pPr marL="0" marR="0" lvl="1" indent="0" algn="l" defTabSz="932060" rtl="0" eaLnBrk="1" fontAlgn="auto" latinLnBrk="0" hangingPunct="1">
              <a:lnSpc>
                <a:spcPct val="100000"/>
              </a:lnSpc>
              <a:spcBef>
                <a:spcPts val="600"/>
              </a:spcBef>
              <a:spcAft>
                <a:spcPts val="600"/>
              </a:spcAft>
              <a:buClrTx/>
              <a:buSzTx/>
              <a:buFontTx/>
              <a:buNone/>
              <a:tabLst/>
              <a:defRPr/>
            </a:pPr>
            <a:r>
              <a:rPr kumimoji="0" lang="en-US" sz="2450" b="1" i="0" u="none" strike="noStrike" kern="1200" cap="none" spc="0" normalizeH="0" baseline="0" noProof="0" dirty="0">
                <a:ln>
                  <a:noFill/>
                </a:ln>
                <a:solidFill>
                  <a:srgbClr val="505050"/>
                </a:solidFill>
                <a:effectLst/>
                <a:uLnTx/>
                <a:uFillTx/>
                <a:latin typeface="Segoe Pro Semibold"/>
                <a:ea typeface="+mn-ea"/>
                <a:cs typeface="Segoe UI Semibold" panose="020B0702040204020203" pitchFamily="34" charset="0"/>
              </a:rPr>
              <a:t>Enables rapid deployment </a:t>
            </a:r>
            <a:r>
              <a:rPr kumimoji="0" lang="en-US" sz="245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of build-in security controls as well as products and services from security partners (firewalls, endpoint protection, and more)</a:t>
            </a:r>
          </a:p>
          <a:p>
            <a:pPr marL="0" marR="0" lvl="0" indent="0" algn="l" defTabSz="932151" rtl="0" eaLnBrk="1" fontAlgn="auto" latinLnBrk="0" hangingPunct="1">
              <a:lnSpc>
                <a:spcPct val="100000"/>
              </a:lnSpc>
              <a:spcBef>
                <a:spcPts val="600"/>
              </a:spcBef>
              <a:spcAft>
                <a:spcPts val="600"/>
              </a:spcAft>
              <a:buClrTx/>
              <a:buSzTx/>
              <a:buFontTx/>
              <a:buNone/>
              <a:tabLst/>
              <a:defRPr/>
            </a:pPr>
            <a:endParaRPr kumimoji="0" lang="en-US" sz="2450" b="0" i="0" u="none" strike="noStrike" kern="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endParaRPr>
          </a:p>
        </p:txBody>
      </p:sp>
      <p:sp>
        <p:nvSpPr>
          <p:cNvPr id="241" name="Freeform 9"/>
          <p:cNvSpPr>
            <a:spLocks/>
          </p:cNvSpPr>
          <p:nvPr/>
        </p:nvSpPr>
        <p:spPr bwMode="auto">
          <a:xfrm>
            <a:off x="229741" y="2871769"/>
            <a:ext cx="1021760" cy="559012"/>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solidFill>
            <a:schemeClr val="bg1"/>
          </a:solidFill>
          <a:ln>
            <a:noFill/>
          </a:ln>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25" name="Oval 24"/>
          <p:cNvSpPr/>
          <p:nvPr/>
        </p:nvSpPr>
        <p:spPr bwMode="auto">
          <a:xfrm>
            <a:off x="809964" y="1576266"/>
            <a:ext cx="2199351" cy="2199351"/>
          </a:xfrm>
          <a:prstGeom prst="ellipse">
            <a:avLst/>
          </a:prstGeom>
          <a:solidFill>
            <a:schemeClr val="bg1"/>
          </a:solidFill>
          <a:ln w="984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26" name="Picture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3587" y="1004057"/>
            <a:ext cx="2356026" cy="274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61102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C8AFA0-358A-4EA5-8A58-F39FCC2386D1}"/>
              </a:ext>
            </a:extLst>
          </p:cNvPr>
          <p:cNvSpPr/>
          <p:nvPr/>
        </p:nvSpPr>
        <p:spPr bwMode="auto">
          <a:xfrm>
            <a:off x="0" y="0"/>
            <a:ext cx="48466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idx="4294967295"/>
          </p:nvPr>
        </p:nvSpPr>
        <p:spPr>
          <a:xfrm>
            <a:off x="274637" y="1184672"/>
            <a:ext cx="4343399" cy="4625181"/>
          </a:xfrm>
        </p:spPr>
        <p:txBody>
          <a:bodyPr/>
          <a:lstStyle/>
          <a:p>
            <a:r>
              <a:rPr lang="en-US" sz="4400" dirty="0">
                <a:gradFill>
                  <a:gsLst>
                    <a:gs pos="1250">
                      <a:schemeClr val="bg1"/>
                    </a:gs>
                    <a:gs pos="100000">
                      <a:schemeClr val="bg1"/>
                    </a:gs>
                  </a:gsLst>
                  <a:lin ang="5400000" scaled="0"/>
                </a:gradFill>
              </a:rPr>
              <a:t>Limit exposure </a:t>
            </a:r>
            <a:br>
              <a:rPr lang="en-US" sz="4400" dirty="0">
                <a:gradFill>
                  <a:gsLst>
                    <a:gs pos="1250">
                      <a:schemeClr val="bg1"/>
                    </a:gs>
                    <a:gs pos="100000">
                      <a:schemeClr val="bg1"/>
                    </a:gs>
                  </a:gsLst>
                  <a:lin ang="5400000" scaled="0"/>
                </a:gradFill>
              </a:rPr>
            </a:br>
            <a:r>
              <a:rPr lang="en-US" sz="4400" dirty="0">
                <a:gradFill>
                  <a:gsLst>
                    <a:gs pos="1250">
                      <a:schemeClr val="bg1"/>
                    </a:gs>
                    <a:gs pos="100000">
                      <a:schemeClr val="bg1"/>
                    </a:gs>
                  </a:gsLst>
                  <a:lin ang="5400000" scaled="0"/>
                </a:gradFill>
              </a:rPr>
              <a:t>to brute force attacks with </a:t>
            </a:r>
            <a:br>
              <a:rPr lang="en-US" sz="4400" dirty="0">
                <a:gradFill>
                  <a:gsLst>
                    <a:gs pos="1250">
                      <a:schemeClr val="bg1"/>
                    </a:gs>
                    <a:gs pos="100000">
                      <a:schemeClr val="bg1"/>
                    </a:gs>
                  </a:gsLst>
                  <a:lin ang="5400000" scaled="0"/>
                </a:gradFill>
              </a:rPr>
            </a:br>
            <a:r>
              <a:rPr lang="en-US" sz="4400" dirty="0">
                <a:gradFill>
                  <a:gsLst>
                    <a:gs pos="1250">
                      <a:schemeClr val="bg1"/>
                    </a:gs>
                    <a:gs pos="100000">
                      <a:schemeClr val="bg1"/>
                    </a:gs>
                  </a:gsLst>
                  <a:lin ang="5400000" scaled="0"/>
                </a:gradFill>
              </a:rPr>
              <a:t>just-in-time </a:t>
            </a:r>
            <a:br>
              <a:rPr lang="en-US" sz="4400" dirty="0">
                <a:gradFill>
                  <a:gsLst>
                    <a:gs pos="1250">
                      <a:schemeClr val="bg1"/>
                    </a:gs>
                    <a:gs pos="100000">
                      <a:schemeClr val="bg1"/>
                    </a:gs>
                  </a:gsLst>
                  <a:lin ang="5400000" scaled="0"/>
                </a:gradFill>
              </a:rPr>
            </a:br>
            <a:r>
              <a:rPr lang="en-US" sz="4400" dirty="0">
                <a:gradFill>
                  <a:gsLst>
                    <a:gs pos="1250">
                      <a:schemeClr val="bg1"/>
                    </a:gs>
                    <a:gs pos="100000">
                      <a:schemeClr val="bg1"/>
                    </a:gs>
                  </a:gsLst>
                  <a:lin ang="5400000" scaled="0"/>
                </a:gradFill>
              </a:rPr>
              <a:t>RDP and SSH access to virtual machines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7637" y="434179"/>
            <a:ext cx="6833869" cy="6057901"/>
          </a:xfrm>
          <a:prstGeom prst="rect">
            <a:avLst/>
          </a:prstGeom>
          <a:ln>
            <a:solidFill>
              <a:schemeClr val="tx1"/>
            </a:solidFill>
          </a:ln>
        </p:spPr>
      </p:pic>
      <p:sp>
        <p:nvSpPr>
          <p:cNvPr id="4" name="TextBox 3"/>
          <p:cNvSpPr txBox="1"/>
          <p:nvPr/>
        </p:nvSpPr>
        <p:spPr>
          <a:xfrm>
            <a:off x="274637" y="6202362"/>
            <a:ext cx="1143000" cy="489194"/>
          </a:xfrm>
          <a:prstGeom prst="rect">
            <a:avLst/>
          </a:prstGeom>
          <a:noFill/>
        </p:spPr>
        <p:txBody>
          <a:bodyPr wrap="square" lIns="182854" tIns="146283" rIns="182854" bIns="146283" rtlCol="0">
            <a:spAutoFit/>
          </a:bodyPr>
          <a:lstStyle/>
          <a:p>
            <a:pPr marL="0" marR="0" lvl="0" indent="0" algn="l" defTabSz="932597" rtl="0" eaLnBrk="1" fontAlgn="auto" latinLnBrk="0" hangingPunct="1">
              <a:lnSpc>
                <a:spcPct val="90000"/>
              </a:lnSpc>
              <a:spcBef>
                <a:spcPts val="0"/>
              </a:spcBef>
              <a:spcAft>
                <a:spcPts val="600"/>
              </a:spcAft>
              <a:buClrTx/>
              <a:buSzTx/>
              <a:buFontTx/>
              <a:buNone/>
              <a:tabLst/>
              <a:defRPr/>
            </a:pPr>
            <a:r>
              <a:rPr kumimoji="0" lang="en-US" sz="1399" b="0"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Preview</a:t>
            </a:r>
          </a:p>
        </p:txBody>
      </p:sp>
    </p:spTree>
    <p:extLst>
      <p:ext uri="{BB962C8B-B14F-4D97-AF65-F5344CB8AC3E}">
        <p14:creationId xmlns:p14="http://schemas.microsoft.com/office/powerpoint/2010/main" val="341676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428972-F182-4D68-A87C-D063BA470588}"/>
              </a:ext>
            </a:extLst>
          </p:cNvPr>
          <p:cNvSpPr/>
          <p:nvPr/>
        </p:nvSpPr>
        <p:spPr bwMode="auto">
          <a:xfrm>
            <a:off x="0" y="0"/>
            <a:ext cx="48466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p:cNvGrpSpPr/>
          <p:nvPr/>
        </p:nvGrpSpPr>
        <p:grpSpPr>
          <a:xfrm>
            <a:off x="5265737" y="220662"/>
            <a:ext cx="4717850" cy="5638800"/>
            <a:chOff x="4999037" y="220662"/>
            <a:chExt cx="4717850" cy="563880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99037" y="220662"/>
              <a:ext cx="4717850" cy="5638800"/>
            </a:xfrm>
            <a:prstGeom prst="rect">
              <a:avLst/>
            </a:prstGeom>
            <a:ln>
              <a:solidFill>
                <a:schemeClr val="bg1">
                  <a:lumMod val="75000"/>
                </a:schemeClr>
              </a:solidFill>
            </a:ln>
          </p:spPr>
        </p:pic>
        <p:sp>
          <p:nvSpPr>
            <p:cNvPr id="6" name="Rectangle 5"/>
            <p:cNvSpPr/>
            <p:nvPr/>
          </p:nvSpPr>
          <p:spPr bwMode="auto">
            <a:xfrm>
              <a:off x="5169534" y="599120"/>
              <a:ext cx="1658303" cy="154942"/>
            </a:xfrm>
            <a:prstGeom prst="rect">
              <a:avLst/>
            </a:prstGeom>
            <a:solidFill>
              <a:srgbClr val="282D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2" name="Title 1"/>
          <p:cNvSpPr>
            <a:spLocks noGrp="1"/>
          </p:cNvSpPr>
          <p:nvPr>
            <p:ph type="title" idx="4294967295"/>
          </p:nvPr>
        </p:nvSpPr>
        <p:spPr>
          <a:xfrm>
            <a:off x="274637" y="1832371"/>
            <a:ext cx="4572001" cy="3329782"/>
          </a:xfrm>
        </p:spPr>
        <p:txBody>
          <a:bodyPr/>
          <a:lstStyle/>
          <a:p>
            <a:r>
              <a:rPr lang="en-US" sz="4400" dirty="0">
                <a:gradFill>
                  <a:gsLst>
                    <a:gs pos="1250">
                      <a:schemeClr val="bg1"/>
                    </a:gs>
                    <a:gs pos="100000">
                      <a:schemeClr val="bg1"/>
                    </a:gs>
                  </a:gsLst>
                  <a:lin ang="5400000" scaled="0"/>
                </a:gradFill>
              </a:rPr>
              <a:t>Prioritized recommendations take the guesswork out of security for resource owners</a:t>
            </a:r>
          </a:p>
        </p:txBody>
      </p:sp>
      <p:sp>
        <p:nvSpPr>
          <p:cNvPr id="10" name="Rectangle 9"/>
          <p:cNvSpPr/>
          <p:nvPr/>
        </p:nvSpPr>
        <p:spPr bwMode="auto">
          <a:xfrm>
            <a:off x="5456237" y="4106863"/>
            <a:ext cx="4305300" cy="228600"/>
          </a:xfrm>
          <a:prstGeom prst="rect">
            <a:avLst/>
          </a:prstGeom>
          <a:noFill/>
          <a:ln w="28575">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66237" y="1135062"/>
            <a:ext cx="2544731" cy="5638800"/>
          </a:xfrm>
          <a:prstGeom prst="rect">
            <a:avLst/>
          </a:prstGeom>
          <a:ln>
            <a:solidFill>
              <a:schemeClr val="bg1">
                <a:lumMod val="75000"/>
              </a:schemeClr>
            </a:solidFill>
          </a:ln>
        </p:spPr>
      </p:pic>
    </p:spTree>
    <p:extLst>
      <p:ext uri="{BB962C8B-B14F-4D97-AF65-F5344CB8AC3E}">
        <p14:creationId xmlns:p14="http://schemas.microsoft.com/office/powerpoint/2010/main" val="58857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579" y="-13479"/>
            <a:ext cx="12431184" cy="252380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Freeform 5"/>
          <p:cNvSpPr>
            <a:spLocks/>
          </p:cNvSpPr>
          <p:nvPr/>
        </p:nvSpPr>
        <p:spPr bwMode="auto">
          <a:xfrm flipH="1">
            <a:off x="1770196" y="1094511"/>
            <a:ext cx="3714905" cy="1527987"/>
          </a:xfrm>
          <a:custGeom>
            <a:avLst/>
            <a:gdLst>
              <a:gd name="T0" fmla="*/ 405 w 454"/>
              <a:gd name="T1" fmla="*/ 88 h 185"/>
              <a:gd name="T2" fmla="*/ 397 w 454"/>
              <a:gd name="T3" fmla="*/ 89 h 185"/>
              <a:gd name="T4" fmla="*/ 306 w 454"/>
              <a:gd name="T5" fmla="*/ 0 h 185"/>
              <a:gd name="T6" fmla="*/ 217 w 454"/>
              <a:gd name="T7" fmla="*/ 69 h 185"/>
              <a:gd name="T8" fmla="*/ 169 w 454"/>
              <a:gd name="T9" fmla="*/ 49 h 185"/>
              <a:gd name="T10" fmla="*/ 101 w 454"/>
              <a:gd name="T11" fmla="*/ 110 h 185"/>
              <a:gd name="T12" fmla="*/ 69 w 454"/>
              <a:gd name="T13" fmla="*/ 125 h 185"/>
              <a:gd name="T14" fmla="*/ 37 w 454"/>
              <a:gd name="T15" fmla="*/ 110 h 185"/>
              <a:gd name="T16" fmla="*/ 0 w 454"/>
              <a:gd name="T17" fmla="*/ 147 h 185"/>
              <a:gd name="T18" fmla="*/ 37 w 454"/>
              <a:gd name="T19" fmla="*/ 185 h 185"/>
              <a:gd name="T20" fmla="*/ 48 w 454"/>
              <a:gd name="T21" fmla="*/ 185 h 185"/>
              <a:gd name="T22" fmla="*/ 172 w 454"/>
              <a:gd name="T23" fmla="*/ 185 h 185"/>
              <a:gd name="T24" fmla="*/ 242 w 454"/>
              <a:gd name="T25" fmla="*/ 185 h 185"/>
              <a:gd name="T26" fmla="*/ 409 w 454"/>
              <a:gd name="T27" fmla="*/ 185 h 185"/>
              <a:gd name="T28" fmla="*/ 409 w 454"/>
              <a:gd name="T29" fmla="*/ 185 h 185"/>
              <a:gd name="T30" fmla="*/ 454 w 454"/>
              <a:gd name="T31" fmla="*/ 137 h 185"/>
              <a:gd name="T32" fmla="*/ 405 w 454"/>
              <a:gd name="T33" fmla="*/ 8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4" h="185">
                <a:moveTo>
                  <a:pt x="405" y="88"/>
                </a:moveTo>
                <a:cubicBezTo>
                  <a:pt x="403" y="88"/>
                  <a:pt x="401" y="88"/>
                  <a:pt x="397" y="89"/>
                </a:cubicBezTo>
                <a:cubicBezTo>
                  <a:pt x="395" y="40"/>
                  <a:pt x="356" y="0"/>
                  <a:pt x="306" y="0"/>
                </a:cubicBezTo>
                <a:cubicBezTo>
                  <a:pt x="264" y="0"/>
                  <a:pt x="228" y="29"/>
                  <a:pt x="217" y="69"/>
                </a:cubicBezTo>
                <a:cubicBezTo>
                  <a:pt x="205" y="56"/>
                  <a:pt x="187" y="49"/>
                  <a:pt x="169" y="49"/>
                </a:cubicBezTo>
                <a:cubicBezTo>
                  <a:pt x="134" y="49"/>
                  <a:pt x="105" y="76"/>
                  <a:pt x="101" y="110"/>
                </a:cubicBezTo>
                <a:cubicBezTo>
                  <a:pt x="88" y="112"/>
                  <a:pt x="77" y="118"/>
                  <a:pt x="69" y="125"/>
                </a:cubicBezTo>
                <a:cubicBezTo>
                  <a:pt x="62" y="116"/>
                  <a:pt x="50" y="110"/>
                  <a:pt x="37" y="110"/>
                </a:cubicBezTo>
                <a:cubicBezTo>
                  <a:pt x="16" y="110"/>
                  <a:pt x="0" y="126"/>
                  <a:pt x="0" y="147"/>
                </a:cubicBezTo>
                <a:cubicBezTo>
                  <a:pt x="0" y="168"/>
                  <a:pt x="16" y="185"/>
                  <a:pt x="37" y="185"/>
                </a:cubicBezTo>
                <a:cubicBezTo>
                  <a:pt x="48" y="185"/>
                  <a:pt x="48" y="185"/>
                  <a:pt x="48" y="185"/>
                </a:cubicBezTo>
                <a:cubicBezTo>
                  <a:pt x="172" y="185"/>
                  <a:pt x="172" y="185"/>
                  <a:pt x="172" y="185"/>
                </a:cubicBezTo>
                <a:cubicBezTo>
                  <a:pt x="242" y="185"/>
                  <a:pt x="242" y="185"/>
                  <a:pt x="242" y="185"/>
                </a:cubicBezTo>
                <a:cubicBezTo>
                  <a:pt x="409" y="185"/>
                  <a:pt x="409" y="185"/>
                  <a:pt x="409" y="185"/>
                </a:cubicBezTo>
                <a:cubicBezTo>
                  <a:pt x="409" y="185"/>
                  <a:pt x="409" y="185"/>
                  <a:pt x="409" y="185"/>
                </a:cubicBezTo>
                <a:cubicBezTo>
                  <a:pt x="435" y="184"/>
                  <a:pt x="454" y="162"/>
                  <a:pt x="454" y="137"/>
                </a:cubicBezTo>
                <a:cubicBezTo>
                  <a:pt x="454" y="110"/>
                  <a:pt x="432" y="88"/>
                  <a:pt x="405" y="88"/>
                </a:cubicBezTo>
                <a:close/>
              </a:path>
            </a:pathLst>
          </a:custGeom>
          <a:solidFill>
            <a:srgbClr val="FFFFFF">
              <a:alpha val="24000"/>
            </a:srgbClr>
          </a:solidFill>
          <a:ln>
            <a:noFill/>
          </a:ln>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241" name="Freeform 9"/>
          <p:cNvSpPr>
            <a:spLocks/>
          </p:cNvSpPr>
          <p:nvPr/>
        </p:nvSpPr>
        <p:spPr bwMode="auto">
          <a:xfrm>
            <a:off x="229741" y="2020483"/>
            <a:ext cx="1021760" cy="559012"/>
          </a:xfrm>
          <a:custGeom>
            <a:avLst/>
            <a:gdLst>
              <a:gd name="T0" fmla="*/ 768 w 971"/>
              <a:gd name="T1" fmla="*/ 123 h 530"/>
              <a:gd name="T2" fmla="*/ 701 w 971"/>
              <a:gd name="T3" fmla="*/ 135 h 530"/>
              <a:gd name="T4" fmla="*/ 471 w 971"/>
              <a:gd name="T5" fmla="*/ 0 h 530"/>
              <a:gd name="T6" fmla="*/ 215 w 971"/>
              <a:gd name="T7" fmla="*/ 197 h 530"/>
              <a:gd name="T8" fmla="*/ 169 w 971"/>
              <a:gd name="T9" fmla="*/ 191 h 530"/>
              <a:gd name="T10" fmla="*/ 0 w 971"/>
              <a:gd name="T11" fmla="*/ 360 h 530"/>
              <a:gd name="T12" fmla="*/ 169 w 971"/>
              <a:gd name="T13" fmla="*/ 530 h 530"/>
              <a:gd name="T14" fmla="*/ 768 w 971"/>
              <a:gd name="T15" fmla="*/ 530 h 530"/>
              <a:gd name="T16" fmla="*/ 971 w 971"/>
              <a:gd name="T17" fmla="*/ 327 h 530"/>
              <a:gd name="T18" fmla="*/ 768 w 971"/>
              <a:gd name="T19" fmla="*/ 123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1" h="530">
                <a:moveTo>
                  <a:pt x="768" y="123"/>
                </a:moveTo>
                <a:cubicBezTo>
                  <a:pt x="745" y="123"/>
                  <a:pt x="722" y="127"/>
                  <a:pt x="701" y="135"/>
                </a:cubicBezTo>
                <a:cubicBezTo>
                  <a:pt x="655" y="54"/>
                  <a:pt x="569" y="0"/>
                  <a:pt x="471" y="0"/>
                </a:cubicBezTo>
                <a:cubicBezTo>
                  <a:pt x="348" y="0"/>
                  <a:pt x="245" y="84"/>
                  <a:pt x="215" y="197"/>
                </a:cubicBezTo>
                <a:cubicBezTo>
                  <a:pt x="200" y="193"/>
                  <a:pt x="185" y="191"/>
                  <a:pt x="169" y="191"/>
                </a:cubicBezTo>
                <a:cubicBezTo>
                  <a:pt x="76" y="191"/>
                  <a:pt x="0" y="267"/>
                  <a:pt x="0" y="360"/>
                </a:cubicBezTo>
                <a:cubicBezTo>
                  <a:pt x="0" y="454"/>
                  <a:pt x="76" y="530"/>
                  <a:pt x="169" y="530"/>
                </a:cubicBezTo>
                <a:cubicBezTo>
                  <a:pt x="768" y="530"/>
                  <a:pt x="768" y="530"/>
                  <a:pt x="768" y="530"/>
                </a:cubicBezTo>
                <a:cubicBezTo>
                  <a:pt x="880" y="530"/>
                  <a:pt x="971" y="439"/>
                  <a:pt x="971" y="327"/>
                </a:cubicBezTo>
                <a:cubicBezTo>
                  <a:pt x="971" y="214"/>
                  <a:pt x="880" y="123"/>
                  <a:pt x="768" y="123"/>
                </a:cubicBezTo>
              </a:path>
            </a:pathLst>
          </a:custGeom>
          <a:solidFill>
            <a:schemeClr val="bg1"/>
          </a:solidFill>
          <a:ln>
            <a:noFill/>
          </a:ln>
          <a:extLst/>
        </p:spPr>
        <p:txBody>
          <a:bodyPr vert="horz" wrap="square" lIns="91401" tIns="45700" rIns="91401" bIns="45700" numCol="1" anchor="t" anchorCtr="0" compatLnSpc="1">
            <a:prstTxWarp prst="textNoShape">
              <a:avLst/>
            </a:prstTxWarp>
          </a:bodyPr>
          <a:lstStyle/>
          <a:p>
            <a:pPr marL="0" marR="0" lvl="0" indent="0" algn="l" defTabSz="9322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12" name="Title 1"/>
          <p:cNvSpPr>
            <a:spLocks noGrp="1"/>
          </p:cNvSpPr>
          <p:nvPr>
            <p:ph type="title"/>
          </p:nvPr>
        </p:nvSpPr>
        <p:spPr/>
        <p:txBody>
          <a:bodyPr/>
          <a:lstStyle/>
          <a:p>
            <a:pPr algn="r"/>
            <a:r>
              <a:rPr lang="en-US" sz="6117" dirty="0">
                <a:solidFill>
                  <a:schemeClr val="bg2"/>
                </a:solidFill>
              </a:rPr>
              <a:t>Integrate partner solutions</a:t>
            </a:r>
          </a:p>
        </p:txBody>
      </p:sp>
      <p:sp>
        <p:nvSpPr>
          <p:cNvPr id="13" name="Rectangle 12"/>
          <p:cNvSpPr/>
          <p:nvPr/>
        </p:nvSpPr>
        <p:spPr bwMode="auto">
          <a:xfrm>
            <a:off x="273797" y="2921149"/>
            <a:ext cx="12116640" cy="3319313"/>
          </a:xfrm>
          <a:prstGeom prst="rect">
            <a:avLst/>
          </a:prstGeom>
          <a:noFill/>
          <a:ln w="9525" cap="flat" cmpd="sng" algn="ctr">
            <a:noFill/>
            <a:prstDash val="solid"/>
            <a:headEnd type="none" w="med" len="med"/>
            <a:tailEnd type="none" w="med" len="med"/>
          </a:ln>
          <a:effectLst/>
        </p:spPr>
        <p:txBody>
          <a:bodyPr lIns="182802" tIns="146241" rIns="182802" bIns="146241"/>
          <a:lstStyle/>
          <a:p>
            <a:pPr marL="0" marR="0" lvl="0" indent="0" algn="l" defTabSz="932145" rtl="0" eaLnBrk="1" fontAlgn="auto" latinLnBrk="0" hangingPunct="1">
              <a:lnSpc>
                <a:spcPct val="100000"/>
              </a:lnSpc>
              <a:spcBef>
                <a:spcPts val="1200"/>
              </a:spcBef>
              <a:spcAft>
                <a:spcPts val="600"/>
              </a:spcAft>
              <a:buClr>
                <a:srgbClr val="FFFFFF"/>
              </a:buClr>
              <a:buSzTx/>
              <a:buFontTx/>
              <a:buNone/>
              <a:tabLst/>
              <a:defRPr/>
            </a:pPr>
            <a:r>
              <a:rPr kumimoji="0" lang="en-US" sz="2400" b="1" i="0" u="none" strike="noStrike" kern="1200" cap="none" spc="0" normalizeH="0" baseline="0" noProof="0" dirty="0">
                <a:ln>
                  <a:noFill/>
                </a:ln>
                <a:solidFill>
                  <a:srgbClr val="505050"/>
                </a:solidFill>
                <a:effectLst/>
                <a:uLnTx/>
                <a:uFillTx/>
                <a:latin typeface="Segoe Pro Semibold"/>
                <a:ea typeface="+mn-ea"/>
                <a:cs typeface="+mn-cs"/>
              </a:rPr>
              <a:t>Recommends and streamlines provisioning </a:t>
            </a:r>
            <a:r>
              <a:rPr kumimoji="0" lang="en-US" sz="2400" b="0" i="0" u="none" strike="noStrike" kern="1200" cap="none" spc="0" normalizeH="0" baseline="0" noProof="0" dirty="0">
                <a:ln>
                  <a:noFill/>
                </a:ln>
                <a:solidFill>
                  <a:srgbClr val="505050"/>
                </a:solidFill>
                <a:effectLst/>
                <a:uLnTx/>
                <a:uFillTx/>
                <a:latin typeface="Segoe UI Semilight"/>
                <a:ea typeface="+mn-ea"/>
                <a:cs typeface="+mn-cs"/>
              </a:rPr>
              <a:t>of partner solutions</a:t>
            </a:r>
          </a:p>
          <a:p>
            <a:pPr marL="0" marR="0" lvl="0" indent="0" algn="l" defTabSz="932145" rtl="0" eaLnBrk="1" fontAlgn="auto" latinLnBrk="0" hangingPunct="1">
              <a:lnSpc>
                <a:spcPct val="100000"/>
              </a:lnSpc>
              <a:spcBef>
                <a:spcPts val="1200"/>
              </a:spcBef>
              <a:spcAft>
                <a:spcPts val="600"/>
              </a:spcAft>
              <a:buClr>
                <a:srgbClr val="FFFFFF"/>
              </a:buClr>
              <a:buSzTx/>
              <a:buFontTx/>
              <a:buNone/>
              <a:tabLst/>
              <a:defRPr/>
            </a:pPr>
            <a:r>
              <a:rPr kumimoji="0" lang="en-US" sz="2400" b="1" i="0" u="none" strike="noStrike" kern="1200" cap="none" spc="0" normalizeH="0" baseline="0" noProof="0" dirty="0">
                <a:ln>
                  <a:noFill/>
                </a:ln>
                <a:solidFill>
                  <a:srgbClr val="505050"/>
                </a:solidFill>
                <a:effectLst/>
                <a:uLnTx/>
                <a:uFillTx/>
                <a:latin typeface="Segoe Pro Semibold"/>
                <a:ea typeface="+mn-ea"/>
                <a:cs typeface="+mn-cs"/>
              </a:rPr>
              <a:t>Integrates signals </a:t>
            </a:r>
            <a:r>
              <a:rPr kumimoji="0" lang="en-US" sz="2400" b="0" i="0" u="none" strike="noStrike" kern="1200" cap="none" spc="0" normalizeH="0" baseline="0" noProof="0" dirty="0">
                <a:ln>
                  <a:noFill/>
                </a:ln>
                <a:solidFill>
                  <a:srgbClr val="505050"/>
                </a:solidFill>
                <a:effectLst/>
                <a:uLnTx/>
                <a:uFillTx/>
                <a:latin typeface="Segoe UI Semilight"/>
                <a:ea typeface="+mn-ea"/>
                <a:cs typeface="+mn-cs"/>
              </a:rPr>
              <a:t>for centralized alerting and advanced detection</a:t>
            </a:r>
          </a:p>
          <a:p>
            <a:pPr marL="0" marR="0" lvl="0" indent="0" algn="l" defTabSz="932145" rtl="0" eaLnBrk="1" fontAlgn="auto" latinLnBrk="0" hangingPunct="1">
              <a:lnSpc>
                <a:spcPct val="100000"/>
              </a:lnSpc>
              <a:spcBef>
                <a:spcPts val="1200"/>
              </a:spcBef>
              <a:spcAft>
                <a:spcPts val="600"/>
              </a:spcAft>
              <a:buClr>
                <a:srgbClr val="FFFFFF"/>
              </a:buClr>
              <a:buSzTx/>
              <a:buFontTx/>
              <a:buNone/>
              <a:tabLst/>
              <a:defRPr/>
            </a:pPr>
            <a:r>
              <a:rPr kumimoji="0" lang="en-US" sz="2400" b="1" i="0" u="none" strike="noStrike" kern="1200" cap="none" spc="0" normalizeH="0" baseline="0" noProof="0" dirty="0">
                <a:ln>
                  <a:noFill/>
                </a:ln>
                <a:solidFill>
                  <a:srgbClr val="505050"/>
                </a:solidFill>
                <a:effectLst/>
                <a:uLnTx/>
                <a:uFillTx/>
                <a:latin typeface="Segoe Pro Semibold"/>
                <a:ea typeface="+mn-ea"/>
                <a:cs typeface="+mn-cs"/>
              </a:rPr>
              <a:t>Enables monitoring and basic management </a:t>
            </a:r>
            <a:r>
              <a:rPr kumimoji="0" lang="en-US" sz="2400" b="0" i="0" u="none" strike="noStrike" kern="1200" cap="none" spc="0" normalizeH="0" baseline="0" noProof="0" dirty="0">
                <a:ln>
                  <a:noFill/>
                </a:ln>
                <a:solidFill>
                  <a:srgbClr val="505050"/>
                </a:solidFill>
                <a:effectLst/>
                <a:uLnTx/>
                <a:uFillTx/>
                <a:latin typeface="Segoe UI Semilight"/>
                <a:ea typeface="+mn-ea"/>
                <a:cs typeface="+mn-cs"/>
              </a:rPr>
              <a:t>with easy access to advanced configuration using the partner solution</a:t>
            </a:r>
          </a:p>
          <a:p>
            <a:pPr marL="0" marR="0" lvl="0" indent="0" algn="l" defTabSz="932145" rtl="0" eaLnBrk="1" fontAlgn="auto" latinLnBrk="0" hangingPunct="1">
              <a:lnSpc>
                <a:spcPct val="100000"/>
              </a:lnSpc>
              <a:spcBef>
                <a:spcPts val="1200"/>
              </a:spcBef>
              <a:spcAft>
                <a:spcPts val="600"/>
              </a:spcAft>
              <a:buClr>
                <a:srgbClr val="FFFFFF"/>
              </a:buClr>
              <a:buSzTx/>
              <a:buFontTx/>
              <a:buNone/>
              <a:tabLst/>
              <a:defRPr/>
            </a:pPr>
            <a:r>
              <a:rPr kumimoji="0" lang="en-US" sz="2400" b="1" i="0" u="none" strike="noStrike" kern="1200" cap="none" spc="0" normalizeH="0" baseline="0" noProof="0" dirty="0">
                <a:ln>
                  <a:noFill/>
                </a:ln>
                <a:solidFill>
                  <a:srgbClr val="505050"/>
                </a:solidFill>
                <a:effectLst/>
                <a:uLnTx/>
                <a:uFillTx/>
                <a:latin typeface="Segoe Pro Semibold"/>
                <a:ea typeface="+mn-ea"/>
                <a:cs typeface="+mn-cs"/>
              </a:rPr>
              <a:t>Leverages Azure Marketplace </a:t>
            </a:r>
            <a:r>
              <a:rPr kumimoji="0" lang="en-US" sz="2400" b="0" i="0" u="none" strike="noStrike" kern="1200" cap="none" spc="0" normalizeH="0" baseline="0" noProof="0" dirty="0">
                <a:ln>
                  <a:noFill/>
                </a:ln>
                <a:solidFill>
                  <a:srgbClr val="505050"/>
                </a:solidFill>
                <a:effectLst/>
                <a:uLnTx/>
                <a:uFillTx/>
                <a:latin typeface="Segoe UI Semilight"/>
                <a:ea typeface="+mn-ea"/>
                <a:cs typeface="+mn-cs"/>
              </a:rPr>
              <a:t>for commerce and billing</a:t>
            </a:r>
          </a:p>
        </p:txBody>
      </p:sp>
      <p:grpSp>
        <p:nvGrpSpPr>
          <p:cNvPr id="14" name="Group 13"/>
          <p:cNvGrpSpPr/>
          <p:nvPr/>
        </p:nvGrpSpPr>
        <p:grpSpPr>
          <a:xfrm>
            <a:off x="808924" y="671567"/>
            <a:ext cx="2214352" cy="2232838"/>
            <a:chOff x="9258993" y="1716870"/>
            <a:chExt cx="2461366" cy="2481914"/>
          </a:xfrm>
        </p:grpSpPr>
        <p:sp>
          <p:nvSpPr>
            <p:cNvPr id="15" name="Oval 14"/>
            <p:cNvSpPr/>
            <p:nvPr/>
          </p:nvSpPr>
          <p:spPr bwMode="auto">
            <a:xfrm>
              <a:off x="9258993" y="1716870"/>
              <a:ext cx="2454122" cy="2454122"/>
            </a:xfrm>
            <a:prstGeom prst="ellipse">
              <a:avLst/>
            </a:prstGeom>
            <a:solidFill>
              <a:schemeClr val="bg1"/>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6" name="Oval 15"/>
            <p:cNvSpPr/>
            <p:nvPr/>
          </p:nvSpPr>
          <p:spPr bwMode="auto">
            <a:xfrm>
              <a:off x="9266237" y="1744662"/>
              <a:ext cx="2454122" cy="2454122"/>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9842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33" name="Group 32"/>
          <p:cNvGrpSpPr/>
          <p:nvPr/>
        </p:nvGrpSpPr>
        <p:grpSpPr>
          <a:xfrm>
            <a:off x="1932056" y="5852517"/>
            <a:ext cx="8067438" cy="836997"/>
            <a:chOff x="74277" y="5990143"/>
            <a:chExt cx="8069727" cy="837233"/>
          </a:xfrm>
        </p:grpSpPr>
        <p:pic>
          <p:nvPicPr>
            <p:cNvPr id="36" name="Picture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8357" y="6083557"/>
              <a:ext cx="1157252" cy="277742"/>
            </a:xfrm>
            <a:prstGeom prst="rect">
              <a:avLst/>
            </a:prstGeom>
          </p:spPr>
        </p:pic>
        <p:pic>
          <p:nvPicPr>
            <p:cNvPr id="39" name="Picture 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77" y="6066573"/>
              <a:ext cx="480590" cy="442896"/>
            </a:xfrm>
            <a:prstGeom prst="rect">
              <a:avLst/>
            </a:prstGeom>
          </p:spPr>
        </p:pic>
        <p:pic>
          <p:nvPicPr>
            <p:cNvPr id="40" name="Picture 3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76234" y="6185687"/>
              <a:ext cx="1315563" cy="221946"/>
            </a:xfrm>
            <a:prstGeom prst="rect">
              <a:avLst/>
            </a:prstGeom>
          </p:spPr>
        </p:pic>
        <p:pic>
          <p:nvPicPr>
            <p:cNvPr id="41" name="Picture 4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34368" y="6687142"/>
              <a:ext cx="1157284" cy="140234"/>
            </a:xfrm>
            <a:prstGeom prst="rect">
              <a:avLst/>
            </a:prstGeom>
          </p:spPr>
        </p:pic>
        <p:pic>
          <p:nvPicPr>
            <p:cNvPr id="42" name="Picture 4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31801" y="6087004"/>
              <a:ext cx="741792" cy="391031"/>
            </a:xfrm>
            <a:prstGeom prst="rect">
              <a:avLst/>
            </a:prstGeom>
          </p:spPr>
        </p:pic>
        <p:pic>
          <p:nvPicPr>
            <p:cNvPr id="43" name="Picture 42"/>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55287" y="5990143"/>
              <a:ext cx="1088717" cy="490990"/>
            </a:xfrm>
            <a:prstGeom prst="rect">
              <a:avLst/>
            </a:prstGeom>
          </p:spPr>
        </p:pic>
      </p:grpSp>
      <p:pic>
        <p:nvPicPr>
          <p:cNvPr id="34" name="Picture 3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95346" y="6340267"/>
            <a:ext cx="1780386" cy="461114"/>
          </a:xfrm>
          <a:prstGeom prst="rect">
            <a:avLst/>
          </a:prstGeom>
        </p:spPr>
      </p:pic>
      <p:pic>
        <p:nvPicPr>
          <p:cNvPr id="35" name="Picture 3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87219" y="6371692"/>
            <a:ext cx="1447884" cy="454394"/>
          </a:xfrm>
          <a:prstGeom prst="rect">
            <a:avLst/>
          </a:prstGeom>
        </p:spPr>
      </p:pic>
      <p:cxnSp>
        <p:nvCxnSpPr>
          <p:cNvPr id="3" name="Straight Connector 2"/>
          <p:cNvCxnSpPr/>
          <p:nvPr/>
        </p:nvCxnSpPr>
        <p:spPr>
          <a:xfrm>
            <a:off x="0" y="5728037"/>
            <a:ext cx="12448626" cy="0"/>
          </a:xfrm>
          <a:prstGeom prst="line">
            <a:avLst/>
          </a:prstGeom>
          <a:ln>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930238" y="6447528"/>
            <a:ext cx="1256419" cy="376926"/>
          </a:xfrm>
          <a:prstGeom prst="rect">
            <a:avLst/>
          </a:prstGeom>
        </p:spPr>
      </p:pic>
    </p:spTree>
    <p:extLst>
      <p:ext uri="{BB962C8B-B14F-4D97-AF65-F5344CB8AC3E}">
        <p14:creationId xmlns:p14="http://schemas.microsoft.com/office/powerpoint/2010/main" val="249733862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Session objectives and takeaways</a:t>
            </a:r>
          </a:p>
        </p:txBody>
      </p:sp>
      <p:sp>
        <p:nvSpPr>
          <p:cNvPr id="5" name="Text Placeholder 4"/>
          <p:cNvSpPr>
            <a:spLocks noGrp="1"/>
          </p:cNvSpPr>
          <p:nvPr>
            <p:ph type="body" sz="quarter" idx="10"/>
          </p:nvPr>
        </p:nvSpPr>
        <p:spPr>
          <a:xfrm>
            <a:off x="274638" y="1212850"/>
            <a:ext cx="11888787" cy="683264"/>
          </a:xfrm>
        </p:spPr>
        <p:txBody>
          <a:bodyPr/>
          <a:lstStyle/>
          <a:p>
            <a:r>
              <a:rPr lang="en-US" dirty="0">
                <a:gradFill>
                  <a:gsLst>
                    <a:gs pos="7965">
                      <a:schemeClr val="tx1"/>
                    </a:gs>
                    <a:gs pos="63000">
                      <a:schemeClr val="tx1"/>
                    </a:gs>
                  </a:gsLst>
                  <a:lin ang="5400000" scaled="0"/>
                </a:gradFill>
              </a:rPr>
              <a:t>Answer this question:</a:t>
            </a:r>
          </a:p>
        </p:txBody>
      </p:sp>
    </p:spTree>
    <p:extLst>
      <p:ext uri="{BB962C8B-B14F-4D97-AF65-F5344CB8AC3E}">
        <p14:creationId xmlns:p14="http://schemas.microsoft.com/office/powerpoint/2010/main" val="101005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D39A519-8F9B-409C-AAD3-B089BC8DDDB6}"/>
              </a:ext>
            </a:extLst>
          </p:cNvPr>
          <p:cNvSpPr/>
          <p:nvPr/>
        </p:nvSpPr>
        <p:spPr bwMode="auto">
          <a:xfrm>
            <a:off x="0" y="0"/>
            <a:ext cx="48466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7" name="Group 16"/>
          <p:cNvGrpSpPr/>
          <p:nvPr/>
        </p:nvGrpSpPr>
        <p:grpSpPr>
          <a:xfrm>
            <a:off x="4922837" y="307014"/>
            <a:ext cx="3048000" cy="3881827"/>
            <a:chOff x="4922837" y="307014"/>
            <a:chExt cx="3048000" cy="3881827"/>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22837" y="307014"/>
              <a:ext cx="3048000" cy="3881827"/>
            </a:xfrm>
            <a:prstGeom prst="rect">
              <a:avLst/>
            </a:prstGeom>
            <a:ln>
              <a:solidFill>
                <a:schemeClr val="bg1">
                  <a:lumMod val="75000"/>
                </a:schemeClr>
              </a:solidFill>
            </a:ln>
          </p:spPr>
        </p:pic>
        <p:sp>
          <p:nvSpPr>
            <p:cNvPr id="13" name="Rectangle 12"/>
            <p:cNvSpPr/>
            <p:nvPr/>
          </p:nvSpPr>
          <p:spPr bwMode="auto">
            <a:xfrm>
              <a:off x="5037137" y="560107"/>
              <a:ext cx="1752600" cy="76200"/>
            </a:xfrm>
            <a:prstGeom prst="rect">
              <a:avLst/>
            </a:prstGeom>
            <a:solidFill>
              <a:srgbClr val="282D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18" name="Group 17"/>
          <p:cNvGrpSpPr/>
          <p:nvPr/>
        </p:nvGrpSpPr>
        <p:grpSpPr>
          <a:xfrm>
            <a:off x="8124621" y="307014"/>
            <a:ext cx="3107059" cy="3881827"/>
            <a:chOff x="8077819" y="307014"/>
            <a:chExt cx="3107059" cy="3881827"/>
          </a:xfrm>
        </p:grpSpPr>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77819" y="307014"/>
              <a:ext cx="3107059" cy="3881827"/>
            </a:xfrm>
            <a:prstGeom prst="rect">
              <a:avLst/>
            </a:prstGeom>
            <a:ln>
              <a:solidFill>
                <a:schemeClr val="bg1">
                  <a:lumMod val="75000"/>
                </a:schemeClr>
              </a:solidFill>
            </a:ln>
          </p:spPr>
        </p:pic>
        <p:sp>
          <p:nvSpPr>
            <p:cNvPr id="14" name="Rectangle 13"/>
            <p:cNvSpPr/>
            <p:nvPr/>
          </p:nvSpPr>
          <p:spPr bwMode="auto">
            <a:xfrm>
              <a:off x="9342437" y="582649"/>
              <a:ext cx="1752600" cy="76200"/>
            </a:xfrm>
            <a:prstGeom prst="rect">
              <a:avLst/>
            </a:prstGeom>
            <a:solidFill>
              <a:srgbClr val="282D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2" name="Title 1"/>
          <p:cNvSpPr>
            <a:spLocks noGrp="1"/>
          </p:cNvSpPr>
          <p:nvPr>
            <p:ph type="title" idx="4294967295"/>
          </p:nvPr>
        </p:nvSpPr>
        <p:spPr>
          <a:xfrm>
            <a:off x="274638" y="1539081"/>
            <a:ext cx="3840162" cy="3916362"/>
          </a:xfrm>
        </p:spPr>
        <p:txBody>
          <a:bodyPr/>
          <a:lstStyle/>
          <a:p>
            <a:r>
              <a:rPr lang="en-US" sz="4400" dirty="0">
                <a:gradFill>
                  <a:gsLst>
                    <a:gs pos="1250">
                      <a:schemeClr val="bg1"/>
                    </a:gs>
                    <a:gs pos="100000">
                      <a:schemeClr val="bg1"/>
                    </a:gs>
                  </a:gsLst>
                  <a:lin ang="5400000" scaled="0"/>
                </a:gradFill>
              </a:rPr>
              <a:t>Easily </a:t>
            </a:r>
            <a:br>
              <a:rPr lang="en-US" sz="4400" dirty="0">
                <a:gradFill>
                  <a:gsLst>
                    <a:gs pos="1250">
                      <a:schemeClr val="bg1"/>
                    </a:gs>
                    <a:gs pos="100000">
                      <a:schemeClr val="bg1"/>
                    </a:gs>
                  </a:gsLst>
                  <a:lin ang="5400000" scaled="0"/>
                </a:gradFill>
              </a:rPr>
            </a:br>
            <a:r>
              <a:rPr lang="en-US" sz="4400" dirty="0">
                <a:gradFill>
                  <a:gsLst>
                    <a:gs pos="1250">
                      <a:schemeClr val="bg1"/>
                    </a:gs>
                    <a:gs pos="100000">
                      <a:schemeClr val="bg1"/>
                    </a:gs>
                  </a:gsLst>
                  <a:lin ang="5400000" scaled="0"/>
                </a:gradFill>
              </a:rPr>
              <a:t>deploy security solutions from partners and automatically integrate logs</a:t>
            </a:r>
          </a:p>
        </p:txBody>
      </p:sp>
      <p:sp>
        <p:nvSpPr>
          <p:cNvPr id="10" name="Rectangle 9"/>
          <p:cNvSpPr/>
          <p:nvPr/>
        </p:nvSpPr>
        <p:spPr bwMode="auto">
          <a:xfrm>
            <a:off x="8246239" y="1058862"/>
            <a:ext cx="2819400" cy="381000"/>
          </a:xfrm>
          <a:prstGeom prst="rect">
            <a:avLst/>
          </a:prstGeom>
          <a:noFill/>
          <a:ln w="28575">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 name="Rectangle 11"/>
          <p:cNvSpPr/>
          <p:nvPr/>
        </p:nvSpPr>
        <p:spPr bwMode="auto">
          <a:xfrm>
            <a:off x="5089297" y="1744662"/>
            <a:ext cx="2805340" cy="152400"/>
          </a:xfrm>
          <a:prstGeom prst="rect">
            <a:avLst/>
          </a:prstGeom>
          <a:noFill/>
          <a:ln w="28575">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37637" y="2049462"/>
            <a:ext cx="3132518" cy="4723156"/>
          </a:xfrm>
          <a:prstGeom prst="rect">
            <a:avLst/>
          </a:prstGeom>
          <a:ln>
            <a:solidFill>
              <a:schemeClr val="bg1">
                <a:lumMod val="75000"/>
              </a:schemeClr>
            </a:solidFill>
          </a:ln>
        </p:spPr>
      </p:pic>
      <p:grpSp>
        <p:nvGrpSpPr>
          <p:cNvPr id="24" name="Group 23"/>
          <p:cNvGrpSpPr/>
          <p:nvPr/>
        </p:nvGrpSpPr>
        <p:grpSpPr>
          <a:xfrm>
            <a:off x="5895597" y="2049462"/>
            <a:ext cx="3106797" cy="4723156"/>
            <a:chOff x="5895597" y="2049462"/>
            <a:chExt cx="3106797" cy="4723156"/>
          </a:xfrm>
        </p:grpSpPr>
        <p:pic>
          <p:nvPicPr>
            <p:cNvPr id="23" name="Picture 22"/>
            <p:cNvPicPr>
              <a:picLocks noChangeAspect="1"/>
            </p:cNvPicPr>
            <p:nvPr/>
          </p:nvPicPr>
          <p:blipFill rotWithShape="1">
            <a:blip r:embed="rId6" cstate="email">
              <a:extLst>
                <a:ext uri="{28A0092B-C50C-407E-A947-70E740481C1C}">
                  <a14:useLocalDpi xmlns:a14="http://schemas.microsoft.com/office/drawing/2010/main"/>
                </a:ext>
              </a:extLst>
            </a:blip>
            <a:srcRect b="3043"/>
            <a:stretch/>
          </p:blipFill>
          <p:spPr>
            <a:xfrm>
              <a:off x="5895597" y="2049462"/>
              <a:ext cx="3106797" cy="4723156"/>
            </a:xfrm>
            <a:prstGeom prst="rect">
              <a:avLst/>
            </a:prstGeom>
            <a:ln>
              <a:solidFill>
                <a:schemeClr val="bg1">
                  <a:lumMod val="75000"/>
                </a:schemeClr>
              </a:solidFill>
            </a:ln>
          </p:spPr>
        </p:pic>
        <p:sp>
          <p:nvSpPr>
            <p:cNvPr id="15" name="Rectangle 14"/>
            <p:cNvSpPr/>
            <p:nvPr/>
          </p:nvSpPr>
          <p:spPr bwMode="auto">
            <a:xfrm>
              <a:off x="6001196" y="2209827"/>
              <a:ext cx="1752600" cy="76200"/>
            </a:xfrm>
            <a:prstGeom prst="rect">
              <a:avLst/>
            </a:prstGeom>
            <a:solidFill>
              <a:srgbClr val="282D3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19" name="Rectangle 18"/>
          <p:cNvSpPr/>
          <p:nvPr/>
        </p:nvSpPr>
        <p:spPr bwMode="auto">
          <a:xfrm>
            <a:off x="6001196" y="2877510"/>
            <a:ext cx="2895600" cy="391152"/>
          </a:xfrm>
          <a:prstGeom prst="rect">
            <a:avLst/>
          </a:prstGeom>
          <a:noFill/>
          <a:ln w="28575">
            <a:solidFill>
              <a:srgbClr val="0072C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216760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FE733A-E92D-46D0-A416-3AEBF19684BC}"/>
              </a:ext>
            </a:extLst>
          </p:cNvPr>
          <p:cNvSpPr/>
          <p:nvPr/>
        </p:nvSpPr>
        <p:spPr bwMode="auto">
          <a:xfrm>
            <a:off x="0" y="0"/>
            <a:ext cx="48466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idx="4294967295"/>
          </p:nvPr>
        </p:nvSpPr>
        <p:spPr>
          <a:xfrm>
            <a:off x="274637" y="2491582"/>
            <a:ext cx="4190999" cy="2011361"/>
          </a:xfrm>
        </p:spPr>
        <p:txBody>
          <a:bodyPr/>
          <a:lstStyle/>
          <a:p>
            <a:r>
              <a:rPr lang="en-US" sz="4400" dirty="0">
                <a:gradFill>
                  <a:gsLst>
                    <a:gs pos="1250">
                      <a:schemeClr val="bg1"/>
                    </a:gs>
                    <a:gs pos="100000">
                      <a:schemeClr val="bg1"/>
                    </a:gs>
                  </a:gsLst>
                  <a:lin ang="5400000" scaled="0"/>
                </a:gradFill>
              </a:rPr>
              <a:t>Monitor and manage partner security solutions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3597" y="869428"/>
            <a:ext cx="6819640" cy="5255669"/>
          </a:xfrm>
          <a:prstGeom prst="rect">
            <a:avLst/>
          </a:prstGeom>
          <a:ln>
            <a:solidFill>
              <a:schemeClr val="bg1">
                <a:lumMod val="75000"/>
              </a:schemeClr>
            </a:solidFill>
          </a:ln>
        </p:spPr>
      </p:pic>
    </p:spTree>
    <p:extLst>
      <p:ext uri="{BB962C8B-B14F-4D97-AF65-F5344CB8AC3E}">
        <p14:creationId xmlns:p14="http://schemas.microsoft.com/office/powerpoint/2010/main" val="162732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A83AFE6-8B20-4ADD-B1CC-FE92EA5EF3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4" y="-1"/>
            <a:ext cx="12429287" cy="6991473"/>
          </a:xfrm>
          <a:prstGeom prst="rect">
            <a:avLst/>
          </a:prstGeom>
        </p:spPr>
      </p:pic>
      <p:sp>
        <p:nvSpPr>
          <p:cNvPr id="609" name="Rectangle 608">
            <a:extLst>
              <a:ext uri="{FF2B5EF4-FFF2-40B4-BE49-F238E27FC236}">
                <a16:creationId xmlns:a16="http://schemas.microsoft.com/office/drawing/2014/main" id="{5A779207-320D-4A49-9827-EE30C1E343D9}"/>
              </a:ext>
            </a:extLst>
          </p:cNvPr>
          <p:cNvSpPr/>
          <p:nvPr/>
        </p:nvSpPr>
        <p:spPr bwMode="auto">
          <a:xfrm>
            <a:off x="882" y="0"/>
            <a:ext cx="12434710" cy="6994526"/>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defRPr/>
            </a:pPr>
            <a:endParaRPr lang="en-US" sz="1836" dirty="0" err="1">
              <a:solidFill>
                <a:srgbClr val="FFFFFF"/>
              </a:solidFill>
            </a:endParaRPr>
          </a:p>
        </p:txBody>
      </p:sp>
      <p:sp>
        <p:nvSpPr>
          <p:cNvPr id="608" name="Rectangle 607">
            <a:extLst>
              <a:ext uri="{FF2B5EF4-FFF2-40B4-BE49-F238E27FC236}">
                <a16:creationId xmlns:a16="http://schemas.microsoft.com/office/drawing/2014/main" id="{FD32CCE5-97D5-454B-96C0-E960CE74C6E0}"/>
              </a:ext>
            </a:extLst>
          </p:cNvPr>
          <p:cNvSpPr/>
          <p:nvPr/>
        </p:nvSpPr>
        <p:spPr>
          <a:xfrm>
            <a:off x="882" y="-1"/>
            <a:ext cx="12434710" cy="699452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610" name="Title 235">
            <a:extLst>
              <a:ext uri="{FF2B5EF4-FFF2-40B4-BE49-F238E27FC236}">
                <a16:creationId xmlns:a16="http://schemas.microsoft.com/office/drawing/2014/main" id="{8EF5C83F-18C6-4C7A-820C-7D3117ADFD76}"/>
              </a:ext>
            </a:extLst>
          </p:cNvPr>
          <p:cNvSpPr txBox="1">
            <a:spLocks/>
          </p:cNvSpPr>
          <p:nvPr/>
        </p:nvSpPr>
        <p:spPr>
          <a:xfrm>
            <a:off x="275482" y="3064076"/>
            <a:ext cx="11885514" cy="866374"/>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sz="7200" spc="102" dirty="0">
                <a:solidFill>
                  <a:srgbClr val="505050"/>
                </a:solidFill>
              </a:rPr>
              <a:t>The world is changing</a:t>
            </a:r>
          </a:p>
        </p:txBody>
      </p:sp>
    </p:spTree>
    <p:extLst>
      <p:ext uri="{BB962C8B-B14F-4D97-AF65-F5344CB8AC3E}">
        <p14:creationId xmlns:p14="http://schemas.microsoft.com/office/powerpoint/2010/main" val="367486706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fade">
                                          <p:cBhvr>
                                            <p:cTn id="7" dur="500"/>
                                            <p:tgtEl>
                                              <p:spTgt spid="6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8"/>
                                            </p:tgtEl>
                                            <p:attrNameLst>
                                              <p:attrName>style.visibility</p:attrName>
                                            </p:attrNameLst>
                                          </p:cBhvr>
                                          <p:to>
                                            <p:strVal val="visible"/>
                                          </p:to>
                                        </p:set>
                                        <p:animEffect transition="in" filter="fade">
                                          <p:cBhvr>
                                            <p:cTn id="10" dur="500"/>
                                            <p:tgtEl>
                                              <p:spTgt spid="608"/>
                                            </p:tgtEl>
                                          </p:cBhvr>
                                        </p:animEffect>
                                      </p:childTnLst>
                                    </p:cTn>
                                  </p:par>
                                </p:childTnLst>
                              </p:cTn>
                            </p:par>
                            <p:par>
                              <p:cTn id="11" fill="hold">
                                <p:stCondLst>
                                  <p:cond delay="500"/>
                                </p:stCondLst>
                                <p:childTnLst>
                                  <p:par>
                                    <p:cTn id="12" presetID="10" presetClass="entr" presetSubtype="0" accel="50000" fill="hold" grpId="1" nodeType="afterEffect" p14:presetBounceEnd="50000">
                                      <p:stCondLst>
                                        <p:cond delay="0"/>
                                      </p:stCondLst>
                                      <p:childTnLst>
                                        <p:set>
                                          <p:cBhvr>
                                            <p:cTn id="13" dur="1" fill="hold">
                                              <p:stCondLst>
                                                <p:cond delay="0"/>
                                              </p:stCondLst>
                                            </p:cTn>
                                            <p:tgtEl>
                                              <p:spTgt spid="610"/>
                                            </p:tgtEl>
                                            <p:attrNameLst>
                                              <p:attrName>style.visibility</p:attrName>
                                            </p:attrNameLst>
                                          </p:cBhvr>
                                          <p:to>
                                            <p:strVal val="visible"/>
                                          </p:to>
                                        </p:set>
                                        <p:animEffect transition="in" filter="fade">
                                          <p:cBhvr>
                                            <p:cTn id="14" dur="500"/>
                                            <p:tgtEl>
                                              <p:spTgt spid="610"/>
                                            </p:tgtEl>
                                          </p:cBhvr>
                                        </p:animEffect>
                                      </p:childTnLst>
                                    </p:cTn>
                                  </p:par>
                                  <p:par>
                                    <p:cTn id="15" presetID="64" presetClass="path" presetSubtype="0" accel="50000" fill="hold" grpId="0" nodeType="withEffect" p14:presetBounceEnd="50000">
                                      <p:stCondLst>
                                        <p:cond delay="0"/>
                                      </p:stCondLst>
                                      <p:childTnLst>
                                        <p:animMotion origin="layout" path="M 0 0.12361 L 0 0 " pathEditMode="relative" rAng="0" ptsTypes="AA" p14:bounceEnd="50000">
                                          <p:cBhvr>
                                            <p:cTn id="16" dur="500" fill="hold"/>
                                            <p:tgtEl>
                                              <p:spTgt spid="610"/>
                                            </p:tgtEl>
                                            <p:attrNameLst>
                                              <p:attrName>ppt_x</p:attrName>
                                              <p:attrName>ppt_y</p:attrName>
                                            </p:attrNameLst>
                                          </p:cBhvr>
                                          <p:rCtr x="0" y="-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 grpId="0" animBg="1"/>
          <p:bldP spid="608" grpId="0" animBg="1"/>
          <p:bldP spid="610" grpId="0"/>
          <p:bldP spid="610" grpId="1"/>
        </p:bldLst>
      </p:timing>
    </mc:Choice>
    <mc:Fallback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fade">
                                          <p:cBhvr>
                                            <p:cTn id="7" dur="500"/>
                                            <p:tgtEl>
                                              <p:spTgt spid="6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8"/>
                                            </p:tgtEl>
                                            <p:attrNameLst>
                                              <p:attrName>style.visibility</p:attrName>
                                            </p:attrNameLst>
                                          </p:cBhvr>
                                          <p:to>
                                            <p:strVal val="visible"/>
                                          </p:to>
                                        </p:set>
                                        <p:animEffect transition="in" filter="fade">
                                          <p:cBhvr>
                                            <p:cTn id="10" dur="500"/>
                                            <p:tgtEl>
                                              <p:spTgt spid="608"/>
                                            </p:tgtEl>
                                          </p:cBhvr>
                                        </p:animEffect>
                                      </p:childTnLst>
                                    </p:cTn>
                                  </p:par>
                                </p:childTnLst>
                              </p:cTn>
                            </p:par>
                            <p:par>
                              <p:cTn id="11" fill="hold">
                                <p:stCondLst>
                                  <p:cond delay="500"/>
                                </p:stCondLst>
                                <p:childTnLst>
                                  <p:par>
                                    <p:cTn id="12" presetID="10" presetClass="entr" presetSubtype="0" accel="50000" fill="hold" grpId="1" nodeType="afterEffect">
                                      <p:stCondLst>
                                        <p:cond delay="0"/>
                                      </p:stCondLst>
                                      <p:childTnLst>
                                        <p:set>
                                          <p:cBhvr>
                                            <p:cTn id="13" dur="1" fill="hold">
                                              <p:stCondLst>
                                                <p:cond delay="0"/>
                                              </p:stCondLst>
                                            </p:cTn>
                                            <p:tgtEl>
                                              <p:spTgt spid="610"/>
                                            </p:tgtEl>
                                            <p:attrNameLst>
                                              <p:attrName>style.visibility</p:attrName>
                                            </p:attrNameLst>
                                          </p:cBhvr>
                                          <p:to>
                                            <p:strVal val="visible"/>
                                          </p:to>
                                        </p:set>
                                        <p:animEffect transition="in" filter="fade">
                                          <p:cBhvr>
                                            <p:cTn id="14" dur="500"/>
                                            <p:tgtEl>
                                              <p:spTgt spid="610"/>
                                            </p:tgtEl>
                                          </p:cBhvr>
                                        </p:animEffect>
                                      </p:childTnLst>
                                    </p:cTn>
                                  </p:par>
                                  <p:par>
                                    <p:cTn id="15" presetID="64" presetClass="path" presetSubtype="0" accel="50000" fill="hold" grpId="0" nodeType="withEffect">
                                      <p:stCondLst>
                                        <p:cond delay="0"/>
                                      </p:stCondLst>
                                      <p:childTnLst>
                                        <p:animMotion origin="layout" path="M 0 0.12361 L 0 0 " pathEditMode="relative" rAng="0" ptsTypes="AA">
                                          <p:cBhvr>
                                            <p:cTn id="16" dur="500" fill="hold"/>
                                            <p:tgtEl>
                                              <p:spTgt spid="610"/>
                                            </p:tgtEl>
                                            <p:attrNameLst>
                                              <p:attrName>ppt_x</p:attrName>
                                              <p:attrName>ppt_y</p:attrName>
                                            </p:attrNameLst>
                                          </p:cBhvr>
                                          <p:rCtr x="0" y="-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 grpId="0" animBg="1"/>
          <p:bldP spid="608" grpId="0" animBg="1"/>
          <p:bldP spid="610" grpId="0"/>
          <p:bldP spid="610" grpId="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A83AFE6-8B20-4ADD-B1CC-FE92EA5EF3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4" y="-2"/>
            <a:ext cx="12429287" cy="6994526"/>
          </a:xfrm>
          <a:prstGeom prst="rect">
            <a:avLst/>
          </a:prstGeom>
        </p:spPr>
      </p:pic>
      <p:sp>
        <p:nvSpPr>
          <p:cNvPr id="609" name="Rectangle 608">
            <a:extLst>
              <a:ext uri="{FF2B5EF4-FFF2-40B4-BE49-F238E27FC236}">
                <a16:creationId xmlns:a16="http://schemas.microsoft.com/office/drawing/2014/main" id="{5A779207-320D-4A49-9827-EE30C1E343D9}"/>
              </a:ext>
            </a:extLst>
          </p:cNvPr>
          <p:cNvSpPr/>
          <p:nvPr/>
        </p:nvSpPr>
        <p:spPr bwMode="auto">
          <a:xfrm>
            <a:off x="882" y="-2"/>
            <a:ext cx="12434710" cy="6994526"/>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defRPr/>
            </a:pPr>
            <a:endParaRPr lang="en-US" sz="1836" dirty="0" err="1">
              <a:solidFill>
                <a:srgbClr val="FFFFFF"/>
              </a:solidFill>
            </a:endParaRPr>
          </a:p>
        </p:txBody>
      </p:sp>
      <p:sp>
        <p:nvSpPr>
          <p:cNvPr id="18" name="Rectangle 17">
            <a:extLst>
              <a:ext uri="{FF2B5EF4-FFF2-40B4-BE49-F238E27FC236}">
                <a16:creationId xmlns:a16="http://schemas.microsoft.com/office/drawing/2014/main" id="{FD32CCE5-97D5-454B-96C0-E960CE74C6E0}"/>
              </a:ext>
            </a:extLst>
          </p:cNvPr>
          <p:cNvSpPr/>
          <p:nvPr/>
        </p:nvSpPr>
        <p:spPr>
          <a:xfrm>
            <a:off x="882" y="-1"/>
            <a:ext cx="12434710" cy="699452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8" name="Oval 7">
            <a:extLst>
              <a:ext uri="{FF2B5EF4-FFF2-40B4-BE49-F238E27FC236}">
                <a16:creationId xmlns:a16="http://schemas.microsoft.com/office/drawing/2014/main" id="{45C0DF9B-311A-4D10-932C-3C4CE787D0B8}"/>
              </a:ext>
            </a:extLst>
          </p:cNvPr>
          <p:cNvSpPr/>
          <p:nvPr/>
        </p:nvSpPr>
        <p:spPr>
          <a:xfrm>
            <a:off x="4463085" y="1789765"/>
            <a:ext cx="3540747" cy="3540745"/>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defRPr/>
            </a:pPr>
            <a:r>
              <a:rPr lang="en-US" sz="1836" b="1" spc="173" dirty="0">
                <a:solidFill>
                  <a:srgbClr val="0078D7"/>
                </a:solidFill>
                <a:latin typeface="Segoe UI" charset="0"/>
                <a:ea typeface="Segoe UI" charset="0"/>
                <a:cs typeface="Segoe UI" charset="0"/>
              </a:rPr>
              <a:t>Today, 80% of </a:t>
            </a:r>
            <a:br>
              <a:rPr lang="en-US" sz="1836" b="1" spc="173" dirty="0">
                <a:solidFill>
                  <a:srgbClr val="0078D7"/>
                </a:solidFill>
                <a:latin typeface="Segoe UI" charset="0"/>
                <a:ea typeface="Segoe UI" charset="0"/>
                <a:cs typeface="Segoe UI" charset="0"/>
              </a:rPr>
            </a:br>
            <a:r>
              <a:rPr lang="en-US" sz="1836" b="1" spc="173" dirty="0">
                <a:solidFill>
                  <a:srgbClr val="0078D7"/>
                </a:solidFill>
                <a:latin typeface="Segoe UI" charset="0"/>
                <a:ea typeface="Segoe UI" charset="0"/>
                <a:cs typeface="Segoe UI" charset="0"/>
              </a:rPr>
              <a:t>organizations </a:t>
            </a:r>
            <a:br>
              <a:rPr lang="en-US" sz="1836" b="1" spc="173" dirty="0">
                <a:solidFill>
                  <a:srgbClr val="0078D7"/>
                </a:solidFill>
                <a:latin typeface="Segoe UI" charset="0"/>
                <a:ea typeface="Segoe UI" charset="0"/>
                <a:cs typeface="Segoe UI" charset="0"/>
              </a:rPr>
            </a:br>
            <a:r>
              <a:rPr lang="en-US" sz="1836" spc="173" dirty="0">
                <a:solidFill>
                  <a:srgbClr val="0078D7"/>
                </a:solidFill>
                <a:latin typeface="Segoe UI" charset="0"/>
                <a:ea typeface="Segoe UI" charset="0"/>
                <a:cs typeface="Segoe UI" charset="0"/>
              </a:rPr>
              <a:t>adopt cloud-first </a:t>
            </a:r>
            <a:br>
              <a:rPr lang="en-US" sz="1836" spc="173" dirty="0">
                <a:solidFill>
                  <a:srgbClr val="0078D7"/>
                </a:solidFill>
                <a:latin typeface="Segoe UI" charset="0"/>
                <a:ea typeface="Segoe UI" charset="0"/>
                <a:cs typeface="Segoe UI" charset="0"/>
              </a:rPr>
            </a:br>
            <a:r>
              <a:rPr lang="en-US" sz="1836" spc="173" dirty="0">
                <a:solidFill>
                  <a:srgbClr val="0078D7"/>
                </a:solidFill>
                <a:latin typeface="Segoe UI" charset="0"/>
                <a:ea typeface="Segoe UI" charset="0"/>
                <a:cs typeface="Segoe UI" charset="0"/>
              </a:rPr>
              <a:t>strategies</a:t>
            </a:r>
          </a:p>
        </p:txBody>
      </p:sp>
      <p:sp>
        <p:nvSpPr>
          <p:cNvPr id="7" name="Oval 6">
            <a:extLst>
              <a:ext uri="{FF2B5EF4-FFF2-40B4-BE49-F238E27FC236}">
                <a16:creationId xmlns:a16="http://schemas.microsoft.com/office/drawing/2014/main" id="{FDA79451-4D00-4174-BDC4-214B48A885EB}"/>
              </a:ext>
            </a:extLst>
          </p:cNvPr>
          <p:cNvSpPr/>
          <p:nvPr/>
        </p:nvSpPr>
        <p:spPr>
          <a:xfrm>
            <a:off x="8442514" y="1796993"/>
            <a:ext cx="3540747" cy="3540745"/>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lvl="0" algn="ctr">
              <a:defRPr/>
            </a:pPr>
            <a:r>
              <a:rPr lang="en-US" sz="1836" spc="173" dirty="0">
                <a:solidFill>
                  <a:srgbClr val="0078D7"/>
                </a:solidFill>
                <a:latin typeface="Segoe UI" charset="0"/>
                <a:ea typeface="Segoe UI" charset="0"/>
                <a:cs typeface="Segoe UI" charset="0"/>
              </a:rPr>
              <a:t>AI investment </a:t>
            </a:r>
            <a:br>
              <a:rPr lang="en-US" sz="1836" spc="173" dirty="0">
                <a:solidFill>
                  <a:srgbClr val="0078D7"/>
                </a:solidFill>
                <a:latin typeface="Segoe UI" charset="0"/>
                <a:ea typeface="Segoe UI" charset="0"/>
                <a:cs typeface="Segoe UI" charset="0"/>
              </a:rPr>
            </a:br>
            <a:r>
              <a:rPr lang="en-US" sz="1836" spc="173" dirty="0">
                <a:solidFill>
                  <a:srgbClr val="0078D7"/>
                </a:solidFill>
                <a:latin typeface="Segoe UI" charset="0"/>
                <a:ea typeface="Segoe UI" charset="0"/>
                <a:cs typeface="Segoe UI" charset="0"/>
              </a:rPr>
              <a:t>increased by</a:t>
            </a:r>
          </a:p>
          <a:p>
            <a:pPr lvl="0" algn="ctr">
              <a:defRPr/>
            </a:pPr>
            <a:r>
              <a:rPr lang="en-US" sz="1836" b="1" spc="173" dirty="0">
                <a:solidFill>
                  <a:srgbClr val="0078D7"/>
                </a:solidFill>
                <a:latin typeface="Segoe UI" charset="0"/>
                <a:ea typeface="Segoe UI" charset="0"/>
                <a:cs typeface="Segoe UI" charset="0"/>
              </a:rPr>
              <a:t>300% in 2017</a:t>
            </a:r>
          </a:p>
        </p:txBody>
      </p:sp>
      <p:sp>
        <p:nvSpPr>
          <p:cNvPr id="6" name="Oval 5">
            <a:extLst>
              <a:ext uri="{FF2B5EF4-FFF2-40B4-BE49-F238E27FC236}">
                <a16:creationId xmlns:a16="http://schemas.microsoft.com/office/drawing/2014/main" id="{573948F7-EDB2-44DA-BC20-B3FBF6761300}"/>
              </a:ext>
            </a:extLst>
          </p:cNvPr>
          <p:cNvSpPr/>
          <p:nvPr/>
        </p:nvSpPr>
        <p:spPr>
          <a:xfrm>
            <a:off x="456497" y="1796994"/>
            <a:ext cx="3540747" cy="3540745"/>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lvl="0" algn="ctr">
              <a:defRPr/>
            </a:pPr>
            <a:r>
              <a:rPr lang="en-US" sz="1836" spc="173" dirty="0">
                <a:solidFill>
                  <a:srgbClr val="0078D7"/>
                </a:solidFill>
                <a:latin typeface="Segoe UI" charset="0"/>
                <a:ea typeface="Segoe UI" charset="0"/>
                <a:cs typeface="Segoe UI" charset="0"/>
              </a:rPr>
              <a:t>Data will grow to</a:t>
            </a:r>
            <a:br>
              <a:rPr lang="en-US" sz="1836" spc="173" dirty="0">
                <a:solidFill>
                  <a:srgbClr val="0078D7"/>
                </a:solidFill>
                <a:latin typeface="Segoe UI" charset="0"/>
                <a:ea typeface="Segoe UI" charset="0"/>
                <a:cs typeface="Segoe UI" charset="0"/>
              </a:rPr>
            </a:br>
            <a:r>
              <a:rPr lang="en-US" sz="1836" b="1" spc="173" dirty="0">
                <a:solidFill>
                  <a:srgbClr val="0078D7"/>
                </a:solidFill>
                <a:latin typeface="Segoe UI" charset="0"/>
                <a:ea typeface="Segoe UI" charset="0"/>
                <a:cs typeface="Segoe UI" charset="0"/>
              </a:rPr>
              <a:t>44 ZB in 2020 </a:t>
            </a:r>
          </a:p>
        </p:txBody>
      </p:sp>
    </p:spTree>
    <p:extLst>
      <p:ext uri="{BB962C8B-B14F-4D97-AF65-F5344CB8AC3E}">
        <p14:creationId xmlns:p14="http://schemas.microsoft.com/office/powerpoint/2010/main" val="34187173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450" decel="100000" fill="hold"/>
                                        <p:tgtEl>
                                          <p:spTgt spid="6"/>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450" decel="100000" fill="hold"/>
                                        <p:tgtEl>
                                          <p:spTgt spid="8"/>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450" decel="100000" fill="hold"/>
                                        <p:tgtEl>
                                          <p:spTgt spid="7"/>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A83AFE6-8B20-4ADD-B1CC-FE92EA5EF3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4" y="-1"/>
            <a:ext cx="12429287" cy="6991473"/>
          </a:xfrm>
          <a:prstGeom prst="rect">
            <a:avLst/>
          </a:prstGeom>
        </p:spPr>
      </p:pic>
      <p:sp>
        <p:nvSpPr>
          <p:cNvPr id="609" name="Rectangle 608">
            <a:extLst>
              <a:ext uri="{FF2B5EF4-FFF2-40B4-BE49-F238E27FC236}">
                <a16:creationId xmlns:a16="http://schemas.microsoft.com/office/drawing/2014/main" id="{5A779207-320D-4A49-9827-EE30C1E343D9}"/>
              </a:ext>
            </a:extLst>
          </p:cNvPr>
          <p:cNvSpPr/>
          <p:nvPr/>
        </p:nvSpPr>
        <p:spPr bwMode="auto">
          <a:xfrm>
            <a:off x="882" y="-2"/>
            <a:ext cx="12434710" cy="6994526"/>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defRPr/>
            </a:pPr>
            <a:endParaRPr lang="en-US" sz="1836" dirty="0" err="1">
              <a:solidFill>
                <a:srgbClr val="FFFFFF"/>
              </a:solidFill>
            </a:endParaRPr>
          </a:p>
        </p:txBody>
      </p:sp>
      <p:sp>
        <p:nvSpPr>
          <p:cNvPr id="18" name="Rectangle 17">
            <a:extLst>
              <a:ext uri="{FF2B5EF4-FFF2-40B4-BE49-F238E27FC236}">
                <a16:creationId xmlns:a16="http://schemas.microsoft.com/office/drawing/2014/main" id="{FD32CCE5-97D5-454B-96C0-E960CE74C6E0}"/>
              </a:ext>
            </a:extLst>
          </p:cNvPr>
          <p:cNvSpPr/>
          <p:nvPr/>
        </p:nvSpPr>
        <p:spPr>
          <a:xfrm>
            <a:off x="882" y="-1"/>
            <a:ext cx="12434710" cy="699452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24" name="Oval 23">
            <a:extLst>
              <a:ext uri="{FF2B5EF4-FFF2-40B4-BE49-F238E27FC236}">
                <a16:creationId xmlns:a16="http://schemas.microsoft.com/office/drawing/2014/main" id="{45C0DF9B-311A-4D10-932C-3C4CE787D0B8}"/>
              </a:ext>
            </a:extLst>
          </p:cNvPr>
          <p:cNvSpPr/>
          <p:nvPr/>
        </p:nvSpPr>
        <p:spPr>
          <a:xfrm>
            <a:off x="4463085" y="1789765"/>
            <a:ext cx="3540747" cy="3540745"/>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defRPr/>
            </a:pPr>
            <a:r>
              <a:rPr lang="en-US" sz="1836" b="1" spc="173" dirty="0">
                <a:solidFill>
                  <a:srgbClr val="0078D7"/>
                </a:solidFill>
                <a:latin typeface="Segoe UI" charset="0"/>
                <a:ea typeface="Segoe UI" charset="0"/>
                <a:cs typeface="Segoe UI" charset="0"/>
              </a:rPr>
              <a:t>Today, 80% of </a:t>
            </a:r>
            <a:br>
              <a:rPr lang="en-US" sz="1836" b="1" spc="173" dirty="0">
                <a:solidFill>
                  <a:srgbClr val="0078D7"/>
                </a:solidFill>
                <a:latin typeface="Segoe UI" charset="0"/>
                <a:ea typeface="Segoe UI" charset="0"/>
                <a:cs typeface="Segoe UI" charset="0"/>
              </a:rPr>
            </a:br>
            <a:r>
              <a:rPr lang="en-US" sz="1836" b="1" spc="173" dirty="0">
                <a:solidFill>
                  <a:srgbClr val="0078D7"/>
                </a:solidFill>
                <a:latin typeface="Segoe UI" charset="0"/>
                <a:ea typeface="Segoe UI" charset="0"/>
                <a:cs typeface="Segoe UI" charset="0"/>
              </a:rPr>
              <a:t>organizations </a:t>
            </a:r>
            <a:br>
              <a:rPr lang="en-US" sz="1836" b="1" spc="173" dirty="0">
                <a:solidFill>
                  <a:srgbClr val="0078D7"/>
                </a:solidFill>
                <a:latin typeface="Segoe UI" charset="0"/>
                <a:ea typeface="Segoe UI" charset="0"/>
                <a:cs typeface="Segoe UI" charset="0"/>
              </a:rPr>
            </a:br>
            <a:r>
              <a:rPr lang="en-US" sz="1836" spc="173" dirty="0">
                <a:solidFill>
                  <a:srgbClr val="0078D7"/>
                </a:solidFill>
                <a:latin typeface="Segoe UI" charset="0"/>
                <a:ea typeface="Segoe UI" charset="0"/>
                <a:cs typeface="Segoe UI" charset="0"/>
              </a:rPr>
              <a:t>adopt cloud-first </a:t>
            </a:r>
            <a:br>
              <a:rPr lang="en-US" sz="1836" spc="173" dirty="0">
                <a:solidFill>
                  <a:srgbClr val="0078D7"/>
                </a:solidFill>
                <a:latin typeface="Segoe UI" charset="0"/>
                <a:ea typeface="Segoe UI" charset="0"/>
                <a:cs typeface="Segoe UI" charset="0"/>
              </a:rPr>
            </a:br>
            <a:r>
              <a:rPr lang="en-US" sz="1836" spc="173" dirty="0">
                <a:solidFill>
                  <a:srgbClr val="0078D7"/>
                </a:solidFill>
                <a:latin typeface="Segoe UI" charset="0"/>
                <a:ea typeface="Segoe UI" charset="0"/>
                <a:cs typeface="Segoe UI" charset="0"/>
              </a:rPr>
              <a:t>strategies</a:t>
            </a:r>
          </a:p>
        </p:txBody>
      </p:sp>
      <p:sp>
        <p:nvSpPr>
          <p:cNvPr id="25" name="Oval 24">
            <a:extLst>
              <a:ext uri="{FF2B5EF4-FFF2-40B4-BE49-F238E27FC236}">
                <a16:creationId xmlns:a16="http://schemas.microsoft.com/office/drawing/2014/main" id="{FDA79451-4D00-4174-BDC4-214B48A885EB}"/>
              </a:ext>
            </a:extLst>
          </p:cNvPr>
          <p:cNvSpPr/>
          <p:nvPr/>
        </p:nvSpPr>
        <p:spPr>
          <a:xfrm>
            <a:off x="8442514" y="1796993"/>
            <a:ext cx="3540747" cy="3540745"/>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defRPr/>
            </a:pPr>
            <a:r>
              <a:rPr lang="en-US" sz="1836" spc="173" dirty="0">
                <a:solidFill>
                  <a:srgbClr val="0078D7"/>
                </a:solidFill>
                <a:latin typeface="Segoe UI" charset="0"/>
                <a:ea typeface="Segoe UI" charset="0"/>
                <a:cs typeface="Segoe UI" charset="0"/>
              </a:rPr>
              <a:t>AI investment </a:t>
            </a:r>
            <a:br>
              <a:rPr lang="en-US" sz="1836" spc="173" dirty="0">
                <a:solidFill>
                  <a:srgbClr val="0078D7"/>
                </a:solidFill>
                <a:latin typeface="Segoe UI" charset="0"/>
                <a:ea typeface="Segoe UI" charset="0"/>
                <a:cs typeface="Segoe UI" charset="0"/>
              </a:rPr>
            </a:br>
            <a:r>
              <a:rPr lang="en-US" sz="1836" spc="173" dirty="0">
                <a:solidFill>
                  <a:srgbClr val="0078D7"/>
                </a:solidFill>
                <a:latin typeface="Segoe UI" charset="0"/>
                <a:ea typeface="Segoe UI" charset="0"/>
                <a:cs typeface="Segoe UI" charset="0"/>
              </a:rPr>
              <a:t>increased by</a:t>
            </a:r>
          </a:p>
          <a:p>
            <a:pPr lvl="0" algn="ctr">
              <a:defRPr/>
            </a:pPr>
            <a:r>
              <a:rPr lang="en-US" sz="1836" b="1" spc="173" dirty="0">
                <a:solidFill>
                  <a:srgbClr val="0078D7"/>
                </a:solidFill>
                <a:latin typeface="Segoe UI" charset="0"/>
                <a:ea typeface="Segoe UI" charset="0"/>
                <a:cs typeface="Segoe UI" charset="0"/>
              </a:rPr>
              <a:t>300% in 2017</a:t>
            </a:r>
          </a:p>
        </p:txBody>
      </p:sp>
      <p:sp>
        <p:nvSpPr>
          <p:cNvPr id="26" name="Oval 25">
            <a:extLst>
              <a:ext uri="{FF2B5EF4-FFF2-40B4-BE49-F238E27FC236}">
                <a16:creationId xmlns:a16="http://schemas.microsoft.com/office/drawing/2014/main" id="{573948F7-EDB2-44DA-BC20-B3FBF6761300}"/>
              </a:ext>
            </a:extLst>
          </p:cNvPr>
          <p:cNvSpPr/>
          <p:nvPr/>
        </p:nvSpPr>
        <p:spPr>
          <a:xfrm>
            <a:off x="456497" y="1796994"/>
            <a:ext cx="3540747" cy="3540745"/>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a:defRPr/>
            </a:pPr>
            <a:r>
              <a:rPr lang="en-US" sz="1836" spc="173" dirty="0">
                <a:solidFill>
                  <a:srgbClr val="0078D7"/>
                </a:solidFill>
                <a:latin typeface="Segoe UI" charset="0"/>
                <a:ea typeface="Segoe UI" charset="0"/>
                <a:cs typeface="Segoe UI" charset="0"/>
              </a:rPr>
              <a:t>Data will grow to</a:t>
            </a:r>
            <a:br>
              <a:rPr lang="en-US" sz="1836" spc="173" dirty="0">
                <a:solidFill>
                  <a:srgbClr val="0078D7"/>
                </a:solidFill>
                <a:latin typeface="Segoe UI" charset="0"/>
                <a:ea typeface="Segoe UI" charset="0"/>
                <a:cs typeface="Segoe UI" charset="0"/>
              </a:rPr>
            </a:br>
            <a:r>
              <a:rPr lang="en-US" sz="1836" b="1" spc="173" dirty="0">
                <a:solidFill>
                  <a:srgbClr val="0078D7"/>
                </a:solidFill>
                <a:latin typeface="Segoe UI" charset="0"/>
                <a:ea typeface="Segoe UI" charset="0"/>
                <a:cs typeface="Segoe UI" charset="0"/>
              </a:rPr>
              <a:t>44 ZB in 2020 </a:t>
            </a:r>
          </a:p>
        </p:txBody>
      </p:sp>
      <p:grpSp>
        <p:nvGrpSpPr>
          <p:cNvPr id="32" name="Group 31"/>
          <p:cNvGrpSpPr/>
          <p:nvPr/>
        </p:nvGrpSpPr>
        <p:grpSpPr>
          <a:xfrm>
            <a:off x="4450786" y="1800609"/>
            <a:ext cx="3540747" cy="3540745"/>
            <a:chOff x="697812" y="1647557"/>
            <a:chExt cx="3471636" cy="3471634"/>
          </a:xfrm>
        </p:grpSpPr>
        <p:sp>
          <p:nvSpPr>
            <p:cNvPr id="33" name="Oval 32">
              <a:extLst>
                <a:ext uri="{FF2B5EF4-FFF2-40B4-BE49-F238E27FC236}">
                  <a16:creationId xmlns:a16="http://schemas.microsoft.com/office/drawing/2014/main" id="{573948F7-EDB2-44DA-BC20-B3FBF6761300}"/>
                </a:ext>
              </a:extLst>
            </p:cNvPr>
            <p:cNvSpPr/>
            <p:nvPr/>
          </p:nvSpPr>
          <p:spPr>
            <a:xfrm>
              <a:off x="697812" y="1647557"/>
              <a:ext cx="3471636" cy="3471634"/>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34" name="Rectangle 33">
              <a:extLst>
                <a:ext uri="{FF2B5EF4-FFF2-40B4-BE49-F238E27FC236}">
                  <a16:creationId xmlns:a16="http://schemas.microsoft.com/office/drawing/2014/main" id="{D3C243D8-1704-456E-BF37-C0FB5AC378E1}"/>
                </a:ext>
              </a:extLst>
            </p:cNvPr>
            <p:cNvSpPr/>
            <p:nvPr/>
          </p:nvSpPr>
          <p:spPr bwMode="auto">
            <a:xfrm>
              <a:off x="1611110" y="3086050"/>
              <a:ext cx="1643744" cy="5946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spAutoFit/>
            </a:bodyPr>
            <a:lstStyle/>
            <a:p>
              <a:pPr algn="ctr" defTabSz="951028" fontAlgn="base">
                <a:spcBef>
                  <a:spcPct val="0"/>
                </a:spcBef>
                <a:spcAft>
                  <a:spcPct val="0"/>
                </a:spcAft>
                <a:defRPr/>
              </a:pPr>
              <a:r>
                <a:rPr lang="en-US" sz="3264" cap="all" spc="510" dirty="0">
                  <a:solidFill>
                    <a:srgbClr val="0078D7"/>
                  </a:solidFill>
                  <a:latin typeface="Segoe UI Semilight" charset="0"/>
                  <a:ea typeface="Segoe UI Semilight" charset="0"/>
                  <a:cs typeface="Segoe UI Semilight" charset="0"/>
                </a:rPr>
                <a:t>CLOUD</a:t>
              </a:r>
            </a:p>
          </p:txBody>
        </p:sp>
        <p:sp>
          <p:nvSpPr>
            <p:cNvPr id="35" name="Oval 34">
              <a:extLst>
                <a:ext uri="{FF2B5EF4-FFF2-40B4-BE49-F238E27FC236}">
                  <a16:creationId xmlns:a16="http://schemas.microsoft.com/office/drawing/2014/main" id="{573948F7-EDB2-44DA-BC20-B3FBF6761300}"/>
                </a:ext>
              </a:extLst>
            </p:cNvPr>
            <p:cNvSpPr/>
            <p:nvPr/>
          </p:nvSpPr>
          <p:spPr>
            <a:xfrm>
              <a:off x="697812" y="1647557"/>
              <a:ext cx="3471636" cy="3471634"/>
            </a:xfrm>
            <a:prstGeom prst="ellipse">
              <a:avLst/>
            </a:prstGeom>
            <a:noFill/>
            <a:ln w="15875">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grpSp>
      <p:grpSp>
        <p:nvGrpSpPr>
          <p:cNvPr id="36" name="Group 35"/>
          <p:cNvGrpSpPr/>
          <p:nvPr/>
        </p:nvGrpSpPr>
        <p:grpSpPr>
          <a:xfrm>
            <a:off x="8442845" y="1789766"/>
            <a:ext cx="3540747" cy="3540745"/>
            <a:chOff x="5906595" y="3003011"/>
            <a:chExt cx="3471636" cy="3471634"/>
          </a:xfrm>
        </p:grpSpPr>
        <p:sp>
          <p:nvSpPr>
            <p:cNvPr id="37" name="Oval 36">
              <a:extLst>
                <a:ext uri="{FF2B5EF4-FFF2-40B4-BE49-F238E27FC236}">
                  <a16:creationId xmlns:a16="http://schemas.microsoft.com/office/drawing/2014/main" id="{45C0DF9B-311A-4D10-932C-3C4CE787D0B8}"/>
                </a:ext>
              </a:extLst>
            </p:cNvPr>
            <p:cNvSpPr/>
            <p:nvPr/>
          </p:nvSpPr>
          <p:spPr>
            <a:xfrm>
              <a:off x="5906595" y="3003011"/>
              <a:ext cx="3471636" cy="3471634"/>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38" name="Rectangle 37">
              <a:extLst>
                <a:ext uri="{FF2B5EF4-FFF2-40B4-BE49-F238E27FC236}">
                  <a16:creationId xmlns:a16="http://schemas.microsoft.com/office/drawing/2014/main" id="{EE41E0D8-051D-4BAB-B6DF-FC024CED26A1}"/>
                </a:ext>
              </a:extLst>
            </p:cNvPr>
            <p:cNvSpPr/>
            <p:nvPr/>
          </p:nvSpPr>
          <p:spPr bwMode="auto">
            <a:xfrm>
              <a:off x="6833183" y="4440119"/>
              <a:ext cx="1643744" cy="5946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spAutoFit/>
            </a:bodyPr>
            <a:lstStyle/>
            <a:p>
              <a:pPr algn="ctr" defTabSz="951028" fontAlgn="base">
                <a:spcBef>
                  <a:spcPct val="0"/>
                </a:spcBef>
                <a:spcAft>
                  <a:spcPct val="0"/>
                </a:spcAft>
                <a:defRPr/>
              </a:pPr>
              <a:r>
                <a:rPr lang="en-US" sz="3264" cap="all" spc="510" dirty="0">
                  <a:solidFill>
                    <a:srgbClr val="0078D7"/>
                  </a:solidFill>
                  <a:latin typeface="Segoe UI Semilight" charset="0"/>
                  <a:ea typeface="Segoe UI Semilight" charset="0"/>
                  <a:cs typeface="Segoe UI Semilight" charset="0"/>
                </a:rPr>
                <a:t>AI</a:t>
              </a:r>
            </a:p>
          </p:txBody>
        </p:sp>
      </p:grpSp>
      <p:grpSp>
        <p:nvGrpSpPr>
          <p:cNvPr id="39" name="Group 38"/>
          <p:cNvGrpSpPr/>
          <p:nvPr/>
        </p:nvGrpSpPr>
        <p:grpSpPr>
          <a:xfrm>
            <a:off x="460805" y="1789765"/>
            <a:ext cx="3540747" cy="3540745"/>
            <a:chOff x="4362421" y="465071"/>
            <a:chExt cx="3471636" cy="3471634"/>
          </a:xfrm>
        </p:grpSpPr>
        <p:sp>
          <p:nvSpPr>
            <p:cNvPr id="40" name="Oval 39">
              <a:extLst>
                <a:ext uri="{FF2B5EF4-FFF2-40B4-BE49-F238E27FC236}">
                  <a16:creationId xmlns:a16="http://schemas.microsoft.com/office/drawing/2014/main" id="{FDA79451-4D00-4174-BDC4-214B48A885EB}"/>
                </a:ext>
              </a:extLst>
            </p:cNvPr>
            <p:cNvSpPr/>
            <p:nvPr/>
          </p:nvSpPr>
          <p:spPr>
            <a:xfrm>
              <a:off x="4362421" y="465071"/>
              <a:ext cx="3471636" cy="3471634"/>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41" name="Rectangle 40">
              <a:extLst>
                <a:ext uri="{FF2B5EF4-FFF2-40B4-BE49-F238E27FC236}">
                  <a16:creationId xmlns:a16="http://schemas.microsoft.com/office/drawing/2014/main" id="{CE02528A-B9AF-4B2F-A1CB-92E43CF87485}"/>
                </a:ext>
              </a:extLst>
            </p:cNvPr>
            <p:cNvSpPr/>
            <p:nvPr/>
          </p:nvSpPr>
          <p:spPr bwMode="auto">
            <a:xfrm>
              <a:off x="5272991" y="1903563"/>
              <a:ext cx="1643744" cy="5946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spAutoFit/>
            </a:bodyPr>
            <a:lstStyle/>
            <a:p>
              <a:pPr algn="ctr" defTabSz="951028" fontAlgn="base">
                <a:spcBef>
                  <a:spcPct val="0"/>
                </a:spcBef>
                <a:spcAft>
                  <a:spcPct val="0"/>
                </a:spcAft>
                <a:defRPr/>
              </a:pPr>
              <a:r>
                <a:rPr lang="en-US" sz="3264" cap="all" spc="510" dirty="0">
                  <a:solidFill>
                    <a:srgbClr val="0078D7"/>
                  </a:solidFill>
                  <a:latin typeface="Segoe UI Semilight" charset="0"/>
                  <a:ea typeface="Segoe UI Semilight" charset="0"/>
                  <a:cs typeface="Segoe UI Semilight" charset="0"/>
                </a:rPr>
                <a:t>DATA</a:t>
              </a:r>
            </a:p>
          </p:txBody>
        </p:sp>
      </p:grpSp>
      <p:grpSp>
        <p:nvGrpSpPr>
          <p:cNvPr id="27" name="Group 26"/>
          <p:cNvGrpSpPr/>
          <p:nvPr/>
        </p:nvGrpSpPr>
        <p:grpSpPr>
          <a:xfrm rot="10800000">
            <a:off x="3221403" y="792455"/>
            <a:ext cx="6024733" cy="5704197"/>
            <a:chOff x="2947514" y="825975"/>
            <a:chExt cx="5907137" cy="5592858"/>
          </a:xfrm>
        </p:grpSpPr>
        <p:sp>
          <p:nvSpPr>
            <p:cNvPr id="28" name="Oval 27">
              <a:extLst>
                <a:ext uri="{FF2B5EF4-FFF2-40B4-BE49-F238E27FC236}">
                  <a16:creationId xmlns:a16="http://schemas.microsoft.com/office/drawing/2014/main" id="{573948F7-EDB2-44DA-BC20-B3FBF6761300}"/>
                </a:ext>
              </a:extLst>
            </p:cNvPr>
            <p:cNvSpPr/>
            <p:nvPr/>
          </p:nvSpPr>
          <p:spPr>
            <a:xfrm>
              <a:off x="2947514" y="2947199"/>
              <a:ext cx="3471636" cy="3471634"/>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29" name="Oval 28">
              <a:extLst>
                <a:ext uri="{FF2B5EF4-FFF2-40B4-BE49-F238E27FC236}">
                  <a16:creationId xmlns:a16="http://schemas.microsoft.com/office/drawing/2014/main" id="{573948F7-EDB2-44DA-BC20-B3FBF6761300}"/>
                </a:ext>
              </a:extLst>
            </p:cNvPr>
            <p:cNvSpPr/>
            <p:nvPr/>
          </p:nvSpPr>
          <p:spPr>
            <a:xfrm>
              <a:off x="5383015" y="2946367"/>
              <a:ext cx="3471636" cy="3471634"/>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30" name="Oval 29">
              <a:extLst>
                <a:ext uri="{FF2B5EF4-FFF2-40B4-BE49-F238E27FC236}">
                  <a16:creationId xmlns:a16="http://schemas.microsoft.com/office/drawing/2014/main" id="{573948F7-EDB2-44DA-BC20-B3FBF6761300}"/>
                </a:ext>
              </a:extLst>
            </p:cNvPr>
            <p:cNvSpPr/>
            <p:nvPr/>
          </p:nvSpPr>
          <p:spPr>
            <a:xfrm>
              <a:off x="4243994" y="825975"/>
              <a:ext cx="3471636" cy="3471634"/>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grpSp>
    </p:spTree>
    <p:extLst>
      <p:ext uri="{BB962C8B-B14F-4D97-AF65-F5344CB8AC3E}">
        <p14:creationId xmlns:p14="http://schemas.microsoft.com/office/powerpoint/2010/main" val="273665471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afterEffect">
                                      <p:stCondLst>
                                        <p:cond delay="0"/>
                                      </p:stCondLst>
                                      <p:childTnLst>
                                        <p:anim calcmode="lin" valueType="num">
                                          <p:cBhvr>
                                            <p:cTn id="6" dur="500"/>
                                            <p:tgtEl>
                                              <p:spTgt spid="26"/>
                                            </p:tgtEl>
                                            <p:attrNameLst>
                                              <p:attrName>ppt_w</p:attrName>
                                            </p:attrNameLst>
                                          </p:cBhvr>
                                          <p:tavLst>
                                            <p:tav tm="0">
                                              <p:val>
                                                <p:strVal val="ppt_w"/>
                                              </p:val>
                                            </p:tav>
                                            <p:tav tm="100000">
                                              <p:val>
                                                <p:fltVal val="0"/>
                                              </p:val>
                                            </p:tav>
                                          </p:tavLst>
                                        </p:anim>
                                        <p:anim calcmode="lin" valueType="num">
                                          <p:cBhvr>
                                            <p:cTn id="7" dur="500"/>
                                            <p:tgtEl>
                                              <p:spTgt spid="26"/>
                                            </p:tgtEl>
                                            <p:attrNameLst>
                                              <p:attrName>ppt_h</p:attrName>
                                            </p:attrNameLst>
                                          </p:cBhvr>
                                          <p:tavLst>
                                            <p:tav tm="0">
                                              <p:val>
                                                <p:strVal val="ppt_h"/>
                                              </p:val>
                                            </p:tav>
                                            <p:tav tm="100000">
                                              <p:val>
                                                <p:fltVal val="0"/>
                                              </p:val>
                                            </p:tav>
                                          </p:tavLst>
                                        </p:anim>
                                        <p:animEffect transition="out" filter="fade">
                                          <p:cBhvr>
                                            <p:cTn id="8" dur="500"/>
                                            <p:tgtEl>
                                              <p:spTgt spid="26"/>
                                            </p:tgtEl>
                                          </p:cBhvr>
                                        </p:animEffect>
                                        <p:set>
                                          <p:cBhvr>
                                            <p:cTn id="9" dur="1" fill="hold">
                                              <p:stCondLst>
                                                <p:cond delay="499"/>
                                              </p:stCondLst>
                                            </p:cTn>
                                            <p:tgtEl>
                                              <p:spTgt spid="26"/>
                                            </p:tgtEl>
                                            <p:attrNameLst>
                                              <p:attrName>style.visibility</p:attrName>
                                            </p:attrNameLst>
                                          </p:cBhvr>
                                          <p:to>
                                            <p:strVal val="hidden"/>
                                          </p:to>
                                        </p:set>
                                      </p:childTnLst>
                                    </p:cTn>
                                  </p:par>
                                  <p:par>
                                    <p:cTn id="10" presetID="53" presetClass="exit" presetSubtype="32" fill="hold" grpId="0" nodeType="withEffect">
                                      <p:stCondLst>
                                        <p:cond delay="200"/>
                                      </p:stCondLst>
                                      <p:childTnLst>
                                        <p:anim calcmode="lin" valueType="num">
                                          <p:cBhvr>
                                            <p:cTn id="11" dur="500"/>
                                            <p:tgtEl>
                                              <p:spTgt spid="24"/>
                                            </p:tgtEl>
                                            <p:attrNameLst>
                                              <p:attrName>ppt_w</p:attrName>
                                            </p:attrNameLst>
                                          </p:cBhvr>
                                          <p:tavLst>
                                            <p:tav tm="0">
                                              <p:val>
                                                <p:strVal val="ppt_w"/>
                                              </p:val>
                                            </p:tav>
                                            <p:tav tm="100000">
                                              <p:val>
                                                <p:fltVal val="0"/>
                                              </p:val>
                                            </p:tav>
                                          </p:tavLst>
                                        </p:anim>
                                        <p:anim calcmode="lin" valueType="num">
                                          <p:cBhvr>
                                            <p:cTn id="12" dur="500"/>
                                            <p:tgtEl>
                                              <p:spTgt spid="24"/>
                                            </p:tgtEl>
                                            <p:attrNameLst>
                                              <p:attrName>ppt_h</p:attrName>
                                            </p:attrNameLst>
                                          </p:cBhvr>
                                          <p:tavLst>
                                            <p:tav tm="0">
                                              <p:val>
                                                <p:strVal val="ppt_h"/>
                                              </p:val>
                                            </p:tav>
                                            <p:tav tm="100000">
                                              <p:val>
                                                <p:fltVal val="0"/>
                                              </p:val>
                                            </p:tav>
                                          </p:tavLst>
                                        </p:anim>
                                        <p:animEffect transition="out" filter="fade">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par>
                                    <p:cTn id="15" presetID="53" presetClass="exit" presetSubtype="32" fill="hold" grpId="0" nodeType="withEffect">
                                      <p:stCondLst>
                                        <p:cond delay="400"/>
                                      </p:stCondLst>
                                      <p:childTnLst>
                                        <p:anim calcmode="lin" valueType="num">
                                          <p:cBhvr>
                                            <p:cTn id="16" dur="500"/>
                                            <p:tgtEl>
                                              <p:spTgt spid="25"/>
                                            </p:tgtEl>
                                            <p:attrNameLst>
                                              <p:attrName>ppt_w</p:attrName>
                                            </p:attrNameLst>
                                          </p:cBhvr>
                                          <p:tavLst>
                                            <p:tav tm="0">
                                              <p:val>
                                                <p:strVal val="ppt_w"/>
                                              </p:val>
                                            </p:tav>
                                            <p:tav tm="100000">
                                              <p:val>
                                                <p:fltVal val="0"/>
                                              </p:val>
                                            </p:tav>
                                          </p:tavLst>
                                        </p:anim>
                                        <p:anim calcmode="lin" valueType="num">
                                          <p:cBhvr>
                                            <p:cTn id="17" dur="500"/>
                                            <p:tgtEl>
                                              <p:spTgt spid="25"/>
                                            </p:tgtEl>
                                            <p:attrNameLst>
                                              <p:attrName>ppt_h</p:attrName>
                                            </p:attrNameLst>
                                          </p:cBhvr>
                                          <p:tavLst>
                                            <p:tav tm="0">
                                              <p:val>
                                                <p:strVal val="ppt_h"/>
                                              </p:val>
                                            </p:tav>
                                            <p:tav tm="100000">
                                              <p:val>
                                                <p:fltVal val="0"/>
                                              </p:val>
                                            </p:tav>
                                          </p:tavLst>
                                        </p:anim>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par>
                              <p:cTn id="20" fill="hold">
                                <p:stCondLst>
                                  <p:cond delay="900"/>
                                </p:stCondLst>
                                <p:childTnLst>
                                  <p:par>
                                    <p:cTn id="21" presetID="53" presetClass="entr" presetSubtype="16"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cTn>
                                  </p:par>
                                  <p:par>
                                    <p:cTn id="26" presetID="53" presetClass="entr" presetSubtype="16" fill="hold" nodeType="withEffect">
                                      <p:stCondLst>
                                        <p:cond delay="20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par>
                                    <p:cTn id="31" presetID="53" presetClass="entr" presetSubtype="16" fill="hold" nodeType="withEffect">
                                      <p:stCondLst>
                                        <p:cond delay="40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fltVal val="0"/>
                                              </p:val>
                                            </p:tav>
                                            <p:tav tm="100000">
                                              <p:val>
                                                <p:strVal val="#ppt_w"/>
                                              </p:val>
                                            </p:tav>
                                          </p:tavLst>
                                        </p:anim>
                                        <p:anim calcmode="lin" valueType="num">
                                          <p:cBhvr>
                                            <p:cTn id="34" dur="500" fill="hold"/>
                                            <p:tgtEl>
                                              <p:spTgt spid="36"/>
                                            </p:tgtEl>
                                            <p:attrNameLst>
                                              <p:attrName>ppt_h</p:attrName>
                                            </p:attrNameLst>
                                          </p:cBhvr>
                                          <p:tavLst>
                                            <p:tav tm="0">
                                              <p:val>
                                                <p:fltVal val="0"/>
                                              </p:val>
                                            </p:tav>
                                            <p:tav tm="100000">
                                              <p:val>
                                                <p:strVal val="#ppt_h"/>
                                              </p:val>
                                            </p:tav>
                                          </p:tavLst>
                                        </p:anim>
                                        <p:animEffect transition="in" filter="fade">
                                          <p:cBhvr>
                                            <p:cTn id="35" dur="500"/>
                                            <p:tgtEl>
                                              <p:spTgt spid="36"/>
                                            </p:tgtEl>
                                          </p:cBhvr>
                                        </p:animEffect>
                                      </p:childTnLst>
                                    </p:cTn>
                                  </p:par>
                                </p:childTnLst>
                              </p:cTn>
                            </p:par>
                            <p:par>
                              <p:cTn id="36" fill="hold">
                                <p:stCondLst>
                                  <p:cond delay="1800"/>
                                </p:stCondLst>
                                <p:childTnLst>
                                  <p:par>
                                    <p:cTn id="37" presetID="64" presetClass="path" presetSubtype="0" accel="50000" fill="hold" nodeType="afterEffect" p14:presetBounceEnd="50000">
                                      <p:stCondLst>
                                        <p:cond delay="1000"/>
                                      </p:stCondLst>
                                      <p:childTnLst>
                                        <p:animMotion origin="layout" path="M -2.08333E-7 3.33333E-6 L -0.00599 0.16574 " pathEditMode="relative" rAng="0" ptsTypes="AA" p14:bounceEnd="50000">
                                          <p:cBhvr>
                                            <p:cTn id="38" dur="500" fill="hold"/>
                                            <p:tgtEl>
                                              <p:spTgt spid="32"/>
                                            </p:tgtEl>
                                            <p:attrNameLst>
                                              <p:attrName>ppt_x</p:attrName>
                                              <p:attrName>ppt_y</p:attrName>
                                            </p:attrNameLst>
                                          </p:cBhvr>
                                          <p:rCtr x="-299" y="8287"/>
                                        </p:animMotion>
                                      </p:childTnLst>
                                    </p:cTn>
                                  </p:par>
                                  <p:par>
                                    <p:cTn id="39" presetID="42" presetClass="path" presetSubtype="0" accel="50000" fill="hold" nodeType="withEffect" p14:presetBounceEnd="50000">
                                      <p:stCondLst>
                                        <p:cond delay="1100"/>
                                      </p:stCondLst>
                                      <p:childTnLst>
                                        <p:animMotion origin="layout" path="M 3.125E-6 3.7037E-6 L 0.22161 -0.1426 " pathEditMode="relative" rAng="0" ptsTypes="AA" p14:bounceEnd="50000">
                                          <p:cBhvr>
                                            <p:cTn id="40" dur="500" fill="hold"/>
                                            <p:tgtEl>
                                              <p:spTgt spid="39"/>
                                            </p:tgtEl>
                                            <p:attrNameLst>
                                              <p:attrName>ppt_x</p:attrName>
                                              <p:attrName>ppt_y</p:attrName>
                                            </p:attrNameLst>
                                          </p:cBhvr>
                                          <p:rCtr x="11081" y="-7130"/>
                                        </p:animMotion>
                                      </p:childTnLst>
                                    </p:cTn>
                                  </p:par>
                                  <p:par>
                                    <p:cTn id="41" presetID="42" presetClass="path" presetSubtype="0" accel="50000" fill="hold" nodeType="withEffect" p14:presetBounceEnd="50000">
                                      <p:stCondLst>
                                        <p:cond delay="1000"/>
                                      </p:stCondLst>
                                      <p:childTnLst>
                                        <p:animMotion origin="layout" path="M -3.95833E-6 3.7037E-6 L -0.22018 -0.1426 " pathEditMode="relative" rAng="0" ptsTypes="AA" p14:bounceEnd="50000">
                                          <p:cBhvr>
                                            <p:cTn id="42" dur="500" fill="hold"/>
                                            <p:tgtEl>
                                              <p:spTgt spid="36"/>
                                            </p:tgtEl>
                                            <p:attrNameLst>
                                              <p:attrName>ppt_x</p:attrName>
                                              <p:attrName>ppt_y</p:attrName>
                                            </p:attrNameLst>
                                          </p:cBhvr>
                                          <p:rCtr x="-11016" y="-7130"/>
                                        </p:animMotion>
                                      </p:childTnLst>
                                    </p:cTn>
                                  </p:par>
                                  <p:par>
                                    <p:cTn id="43" presetID="1" presetClass="entr" presetSubtype="0" fill="hold" nodeType="withEffect">
                                      <p:stCondLst>
                                        <p:cond delay="150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mc:Choice>
    <mc:Fallback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afterEffect">
                                      <p:stCondLst>
                                        <p:cond delay="0"/>
                                      </p:stCondLst>
                                      <p:childTnLst>
                                        <p:anim calcmode="lin" valueType="num">
                                          <p:cBhvr>
                                            <p:cTn id="6" dur="500"/>
                                            <p:tgtEl>
                                              <p:spTgt spid="26"/>
                                            </p:tgtEl>
                                            <p:attrNameLst>
                                              <p:attrName>ppt_w</p:attrName>
                                            </p:attrNameLst>
                                          </p:cBhvr>
                                          <p:tavLst>
                                            <p:tav tm="0">
                                              <p:val>
                                                <p:strVal val="ppt_w"/>
                                              </p:val>
                                            </p:tav>
                                            <p:tav tm="100000">
                                              <p:val>
                                                <p:fltVal val="0"/>
                                              </p:val>
                                            </p:tav>
                                          </p:tavLst>
                                        </p:anim>
                                        <p:anim calcmode="lin" valueType="num">
                                          <p:cBhvr>
                                            <p:cTn id="7" dur="500"/>
                                            <p:tgtEl>
                                              <p:spTgt spid="26"/>
                                            </p:tgtEl>
                                            <p:attrNameLst>
                                              <p:attrName>ppt_h</p:attrName>
                                            </p:attrNameLst>
                                          </p:cBhvr>
                                          <p:tavLst>
                                            <p:tav tm="0">
                                              <p:val>
                                                <p:strVal val="ppt_h"/>
                                              </p:val>
                                            </p:tav>
                                            <p:tav tm="100000">
                                              <p:val>
                                                <p:fltVal val="0"/>
                                              </p:val>
                                            </p:tav>
                                          </p:tavLst>
                                        </p:anim>
                                        <p:animEffect transition="out" filter="fade">
                                          <p:cBhvr>
                                            <p:cTn id="8" dur="500"/>
                                            <p:tgtEl>
                                              <p:spTgt spid="26"/>
                                            </p:tgtEl>
                                          </p:cBhvr>
                                        </p:animEffect>
                                        <p:set>
                                          <p:cBhvr>
                                            <p:cTn id="9" dur="1" fill="hold">
                                              <p:stCondLst>
                                                <p:cond delay="499"/>
                                              </p:stCondLst>
                                            </p:cTn>
                                            <p:tgtEl>
                                              <p:spTgt spid="26"/>
                                            </p:tgtEl>
                                            <p:attrNameLst>
                                              <p:attrName>style.visibility</p:attrName>
                                            </p:attrNameLst>
                                          </p:cBhvr>
                                          <p:to>
                                            <p:strVal val="hidden"/>
                                          </p:to>
                                        </p:set>
                                      </p:childTnLst>
                                    </p:cTn>
                                  </p:par>
                                  <p:par>
                                    <p:cTn id="10" presetID="53" presetClass="exit" presetSubtype="32" fill="hold" grpId="0" nodeType="withEffect">
                                      <p:stCondLst>
                                        <p:cond delay="200"/>
                                      </p:stCondLst>
                                      <p:childTnLst>
                                        <p:anim calcmode="lin" valueType="num">
                                          <p:cBhvr>
                                            <p:cTn id="11" dur="500"/>
                                            <p:tgtEl>
                                              <p:spTgt spid="24"/>
                                            </p:tgtEl>
                                            <p:attrNameLst>
                                              <p:attrName>ppt_w</p:attrName>
                                            </p:attrNameLst>
                                          </p:cBhvr>
                                          <p:tavLst>
                                            <p:tav tm="0">
                                              <p:val>
                                                <p:strVal val="ppt_w"/>
                                              </p:val>
                                            </p:tav>
                                            <p:tav tm="100000">
                                              <p:val>
                                                <p:fltVal val="0"/>
                                              </p:val>
                                            </p:tav>
                                          </p:tavLst>
                                        </p:anim>
                                        <p:anim calcmode="lin" valueType="num">
                                          <p:cBhvr>
                                            <p:cTn id="12" dur="500"/>
                                            <p:tgtEl>
                                              <p:spTgt spid="24"/>
                                            </p:tgtEl>
                                            <p:attrNameLst>
                                              <p:attrName>ppt_h</p:attrName>
                                            </p:attrNameLst>
                                          </p:cBhvr>
                                          <p:tavLst>
                                            <p:tav tm="0">
                                              <p:val>
                                                <p:strVal val="ppt_h"/>
                                              </p:val>
                                            </p:tav>
                                            <p:tav tm="100000">
                                              <p:val>
                                                <p:fltVal val="0"/>
                                              </p:val>
                                            </p:tav>
                                          </p:tavLst>
                                        </p:anim>
                                        <p:animEffect transition="out" filter="fade">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par>
                                    <p:cTn id="15" presetID="53" presetClass="exit" presetSubtype="32" fill="hold" grpId="0" nodeType="withEffect">
                                      <p:stCondLst>
                                        <p:cond delay="400"/>
                                      </p:stCondLst>
                                      <p:childTnLst>
                                        <p:anim calcmode="lin" valueType="num">
                                          <p:cBhvr>
                                            <p:cTn id="16" dur="500"/>
                                            <p:tgtEl>
                                              <p:spTgt spid="25"/>
                                            </p:tgtEl>
                                            <p:attrNameLst>
                                              <p:attrName>ppt_w</p:attrName>
                                            </p:attrNameLst>
                                          </p:cBhvr>
                                          <p:tavLst>
                                            <p:tav tm="0">
                                              <p:val>
                                                <p:strVal val="ppt_w"/>
                                              </p:val>
                                            </p:tav>
                                            <p:tav tm="100000">
                                              <p:val>
                                                <p:fltVal val="0"/>
                                              </p:val>
                                            </p:tav>
                                          </p:tavLst>
                                        </p:anim>
                                        <p:anim calcmode="lin" valueType="num">
                                          <p:cBhvr>
                                            <p:cTn id="17" dur="500"/>
                                            <p:tgtEl>
                                              <p:spTgt spid="25"/>
                                            </p:tgtEl>
                                            <p:attrNameLst>
                                              <p:attrName>ppt_h</p:attrName>
                                            </p:attrNameLst>
                                          </p:cBhvr>
                                          <p:tavLst>
                                            <p:tav tm="0">
                                              <p:val>
                                                <p:strVal val="ppt_h"/>
                                              </p:val>
                                            </p:tav>
                                            <p:tav tm="100000">
                                              <p:val>
                                                <p:fltVal val="0"/>
                                              </p:val>
                                            </p:tav>
                                          </p:tavLst>
                                        </p:anim>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par>
                              <p:cTn id="20" fill="hold">
                                <p:stCondLst>
                                  <p:cond delay="900"/>
                                </p:stCondLst>
                                <p:childTnLst>
                                  <p:par>
                                    <p:cTn id="21" presetID="53" presetClass="entr" presetSubtype="16"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Effect transition="in" filter="fade">
                                          <p:cBhvr>
                                            <p:cTn id="25" dur="500"/>
                                            <p:tgtEl>
                                              <p:spTgt spid="39"/>
                                            </p:tgtEl>
                                          </p:cBhvr>
                                        </p:animEffect>
                                      </p:childTnLst>
                                    </p:cTn>
                                  </p:par>
                                  <p:par>
                                    <p:cTn id="26" presetID="53" presetClass="entr" presetSubtype="16" fill="hold" nodeType="withEffect">
                                      <p:stCondLst>
                                        <p:cond delay="20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par>
                                    <p:cTn id="31" presetID="53" presetClass="entr" presetSubtype="16" fill="hold" nodeType="withEffect">
                                      <p:stCondLst>
                                        <p:cond delay="40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fltVal val="0"/>
                                              </p:val>
                                            </p:tav>
                                            <p:tav tm="100000">
                                              <p:val>
                                                <p:strVal val="#ppt_w"/>
                                              </p:val>
                                            </p:tav>
                                          </p:tavLst>
                                        </p:anim>
                                        <p:anim calcmode="lin" valueType="num">
                                          <p:cBhvr>
                                            <p:cTn id="34" dur="500" fill="hold"/>
                                            <p:tgtEl>
                                              <p:spTgt spid="36"/>
                                            </p:tgtEl>
                                            <p:attrNameLst>
                                              <p:attrName>ppt_h</p:attrName>
                                            </p:attrNameLst>
                                          </p:cBhvr>
                                          <p:tavLst>
                                            <p:tav tm="0">
                                              <p:val>
                                                <p:fltVal val="0"/>
                                              </p:val>
                                            </p:tav>
                                            <p:tav tm="100000">
                                              <p:val>
                                                <p:strVal val="#ppt_h"/>
                                              </p:val>
                                            </p:tav>
                                          </p:tavLst>
                                        </p:anim>
                                        <p:animEffect transition="in" filter="fade">
                                          <p:cBhvr>
                                            <p:cTn id="35" dur="500"/>
                                            <p:tgtEl>
                                              <p:spTgt spid="36"/>
                                            </p:tgtEl>
                                          </p:cBhvr>
                                        </p:animEffect>
                                      </p:childTnLst>
                                    </p:cTn>
                                  </p:par>
                                </p:childTnLst>
                              </p:cTn>
                            </p:par>
                            <p:par>
                              <p:cTn id="36" fill="hold">
                                <p:stCondLst>
                                  <p:cond delay="1800"/>
                                </p:stCondLst>
                                <p:childTnLst>
                                  <p:par>
                                    <p:cTn id="37" presetID="64" presetClass="path" presetSubtype="0" accel="50000" fill="hold" nodeType="afterEffect">
                                      <p:stCondLst>
                                        <p:cond delay="1000"/>
                                      </p:stCondLst>
                                      <p:childTnLst>
                                        <p:animMotion origin="layout" path="M -2.08333E-7 3.33333E-6 L -0.00599 0.16574 " pathEditMode="relative" rAng="0" ptsTypes="AA">
                                          <p:cBhvr>
                                            <p:cTn id="38" dur="500" fill="hold"/>
                                            <p:tgtEl>
                                              <p:spTgt spid="32"/>
                                            </p:tgtEl>
                                            <p:attrNameLst>
                                              <p:attrName>ppt_x</p:attrName>
                                              <p:attrName>ppt_y</p:attrName>
                                            </p:attrNameLst>
                                          </p:cBhvr>
                                          <p:rCtr x="-299" y="8287"/>
                                        </p:animMotion>
                                      </p:childTnLst>
                                    </p:cTn>
                                  </p:par>
                                  <p:par>
                                    <p:cTn id="39" presetID="42" presetClass="path" presetSubtype="0" accel="50000" fill="hold" nodeType="withEffect">
                                      <p:stCondLst>
                                        <p:cond delay="1100"/>
                                      </p:stCondLst>
                                      <p:childTnLst>
                                        <p:animMotion origin="layout" path="M 3.125E-6 3.7037E-6 L 0.22161 -0.1426 " pathEditMode="relative" rAng="0" ptsTypes="AA">
                                          <p:cBhvr>
                                            <p:cTn id="40" dur="500" fill="hold"/>
                                            <p:tgtEl>
                                              <p:spTgt spid="39"/>
                                            </p:tgtEl>
                                            <p:attrNameLst>
                                              <p:attrName>ppt_x</p:attrName>
                                              <p:attrName>ppt_y</p:attrName>
                                            </p:attrNameLst>
                                          </p:cBhvr>
                                          <p:rCtr x="11081" y="-7130"/>
                                        </p:animMotion>
                                      </p:childTnLst>
                                    </p:cTn>
                                  </p:par>
                                  <p:par>
                                    <p:cTn id="41" presetID="42" presetClass="path" presetSubtype="0" accel="50000" fill="hold" nodeType="withEffect">
                                      <p:stCondLst>
                                        <p:cond delay="1000"/>
                                      </p:stCondLst>
                                      <p:childTnLst>
                                        <p:animMotion origin="layout" path="M -3.95833E-6 3.7037E-6 L -0.22018 -0.1426 " pathEditMode="relative" rAng="0" ptsTypes="AA">
                                          <p:cBhvr>
                                            <p:cTn id="42" dur="500" fill="hold"/>
                                            <p:tgtEl>
                                              <p:spTgt spid="36"/>
                                            </p:tgtEl>
                                            <p:attrNameLst>
                                              <p:attrName>ppt_x</p:attrName>
                                              <p:attrName>ppt_y</p:attrName>
                                            </p:attrNameLst>
                                          </p:cBhvr>
                                          <p:rCtr x="-11016" y="-7130"/>
                                        </p:animMotion>
                                      </p:childTnLst>
                                    </p:cTn>
                                  </p:par>
                                  <p:par>
                                    <p:cTn id="43" presetID="1" presetClass="entr" presetSubtype="0" fill="hold" nodeType="withEffect">
                                      <p:stCondLst>
                                        <p:cond delay="150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150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1"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A83AFE6-8B20-4ADD-B1CC-FE92EA5EF3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4" y="-1"/>
            <a:ext cx="12429287" cy="6991473"/>
          </a:xfrm>
          <a:prstGeom prst="rect">
            <a:avLst/>
          </a:prstGeom>
        </p:spPr>
      </p:pic>
      <p:sp>
        <p:nvSpPr>
          <p:cNvPr id="609" name="Rectangle 608">
            <a:extLst>
              <a:ext uri="{FF2B5EF4-FFF2-40B4-BE49-F238E27FC236}">
                <a16:creationId xmlns:a16="http://schemas.microsoft.com/office/drawing/2014/main" id="{5A779207-320D-4A49-9827-EE30C1E343D9}"/>
              </a:ext>
            </a:extLst>
          </p:cNvPr>
          <p:cNvSpPr/>
          <p:nvPr/>
        </p:nvSpPr>
        <p:spPr bwMode="auto">
          <a:xfrm>
            <a:off x="882" y="-2"/>
            <a:ext cx="12434710" cy="6994526"/>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lgn="ctr">
              <a:defRPr/>
            </a:pPr>
            <a:endParaRPr lang="en-US" sz="1836" dirty="0" err="1">
              <a:solidFill>
                <a:srgbClr val="FFFFFF"/>
              </a:solidFill>
            </a:endParaRPr>
          </a:p>
        </p:txBody>
      </p:sp>
      <p:sp>
        <p:nvSpPr>
          <p:cNvPr id="18" name="Rectangle 17">
            <a:extLst>
              <a:ext uri="{FF2B5EF4-FFF2-40B4-BE49-F238E27FC236}">
                <a16:creationId xmlns:a16="http://schemas.microsoft.com/office/drawing/2014/main" id="{FD32CCE5-97D5-454B-96C0-E960CE74C6E0}"/>
              </a:ext>
            </a:extLst>
          </p:cNvPr>
          <p:cNvSpPr/>
          <p:nvPr/>
        </p:nvSpPr>
        <p:spPr>
          <a:xfrm>
            <a:off x="882" y="-1"/>
            <a:ext cx="12434710" cy="699452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3" name="Rectangle 2"/>
          <p:cNvSpPr/>
          <p:nvPr/>
        </p:nvSpPr>
        <p:spPr bwMode="auto">
          <a:xfrm>
            <a:off x="882" y="-1"/>
            <a:ext cx="12434711"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p:cNvGrpSpPr/>
          <p:nvPr/>
        </p:nvGrpSpPr>
        <p:grpSpPr>
          <a:xfrm rot="10800000">
            <a:off x="3216170" y="787610"/>
            <a:ext cx="6035855" cy="5727474"/>
            <a:chOff x="3099184" y="804953"/>
            <a:chExt cx="5918042" cy="5615680"/>
          </a:xfrm>
        </p:grpSpPr>
        <p:grpSp>
          <p:nvGrpSpPr>
            <p:cNvPr id="32" name="Group 31"/>
            <p:cNvGrpSpPr/>
            <p:nvPr/>
          </p:nvGrpSpPr>
          <p:grpSpPr>
            <a:xfrm>
              <a:off x="4405382" y="804953"/>
              <a:ext cx="3474394" cy="3489720"/>
              <a:chOff x="740147" y="1680273"/>
              <a:chExt cx="3474394" cy="3489720"/>
            </a:xfrm>
          </p:grpSpPr>
          <p:sp>
            <p:nvSpPr>
              <p:cNvPr id="33" name="Oval 32">
                <a:extLst>
                  <a:ext uri="{FF2B5EF4-FFF2-40B4-BE49-F238E27FC236}">
                    <a16:creationId xmlns:a16="http://schemas.microsoft.com/office/drawing/2014/main" id="{573948F7-EDB2-44DA-BC20-B3FBF6761300}"/>
                  </a:ext>
                </a:extLst>
              </p:cNvPr>
              <p:cNvSpPr/>
              <p:nvPr/>
            </p:nvSpPr>
            <p:spPr>
              <a:xfrm rot="10800000">
                <a:off x="740147" y="1680273"/>
                <a:ext cx="3471636" cy="3471634"/>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34" name="Rectangle 33">
                <a:extLst>
                  <a:ext uri="{FF2B5EF4-FFF2-40B4-BE49-F238E27FC236}">
                    <a16:creationId xmlns:a16="http://schemas.microsoft.com/office/drawing/2014/main" id="{D3C243D8-1704-456E-BF37-C0FB5AC378E1}"/>
                  </a:ext>
                </a:extLst>
              </p:cNvPr>
              <p:cNvSpPr/>
              <p:nvPr/>
            </p:nvSpPr>
            <p:spPr bwMode="auto">
              <a:xfrm rot="10800000">
                <a:off x="1653445" y="3135699"/>
                <a:ext cx="1643744" cy="5946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spAutoFit/>
              </a:bodyPr>
              <a:lstStyle/>
              <a:p>
                <a:pPr algn="ctr" defTabSz="951028" fontAlgn="base">
                  <a:spcBef>
                    <a:spcPct val="0"/>
                  </a:spcBef>
                  <a:spcAft>
                    <a:spcPct val="0"/>
                  </a:spcAft>
                  <a:defRPr/>
                </a:pPr>
                <a:r>
                  <a:rPr lang="en-US" sz="3264" cap="all" spc="510" dirty="0">
                    <a:solidFill>
                      <a:srgbClr val="0078D7"/>
                    </a:solidFill>
                    <a:latin typeface="Segoe UI Semilight" charset="0"/>
                    <a:ea typeface="Segoe UI Semilight" charset="0"/>
                    <a:cs typeface="Segoe UI Semilight" charset="0"/>
                  </a:rPr>
                  <a:t>CLOUD</a:t>
                </a:r>
              </a:p>
            </p:txBody>
          </p:sp>
          <p:sp>
            <p:nvSpPr>
              <p:cNvPr id="35" name="Oval 34">
                <a:extLst>
                  <a:ext uri="{FF2B5EF4-FFF2-40B4-BE49-F238E27FC236}">
                    <a16:creationId xmlns:a16="http://schemas.microsoft.com/office/drawing/2014/main" id="{573948F7-EDB2-44DA-BC20-B3FBF6761300}"/>
                  </a:ext>
                </a:extLst>
              </p:cNvPr>
              <p:cNvSpPr/>
              <p:nvPr/>
            </p:nvSpPr>
            <p:spPr>
              <a:xfrm>
                <a:off x="742905" y="1698359"/>
                <a:ext cx="3471636" cy="3471634"/>
              </a:xfrm>
              <a:prstGeom prst="ellipse">
                <a:avLst/>
              </a:prstGeom>
              <a:noFill/>
              <a:ln w="15875">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grpSp>
        <p:grpSp>
          <p:nvGrpSpPr>
            <p:cNvPr id="36" name="Group 35"/>
            <p:cNvGrpSpPr/>
            <p:nvPr/>
          </p:nvGrpSpPr>
          <p:grpSpPr>
            <a:xfrm>
              <a:off x="5545590" y="2941257"/>
              <a:ext cx="3471636" cy="3471634"/>
              <a:chOff x="5933965" y="3007022"/>
              <a:chExt cx="3471636" cy="3471634"/>
            </a:xfrm>
          </p:grpSpPr>
          <p:sp>
            <p:nvSpPr>
              <p:cNvPr id="37" name="Oval 36">
                <a:extLst>
                  <a:ext uri="{FF2B5EF4-FFF2-40B4-BE49-F238E27FC236}">
                    <a16:creationId xmlns:a16="http://schemas.microsoft.com/office/drawing/2014/main" id="{45C0DF9B-311A-4D10-932C-3C4CE787D0B8}"/>
                  </a:ext>
                </a:extLst>
              </p:cNvPr>
              <p:cNvSpPr/>
              <p:nvPr/>
            </p:nvSpPr>
            <p:spPr>
              <a:xfrm rot="10800000">
                <a:off x="5933965" y="3007022"/>
                <a:ext cx="3471636" cy="3471634"/>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38" name="Rectangle 37">
                <a:extLst>
                  <a:ext uri="{FF2B5EF4-FFF2-40B4-BE49-F238E27FC236}">
                    <a16:creationId xmlns:a16="http://schemas.microsoft.com/office/drawing/2014/main" id="{EE41E0D8-051D-4BAB-B6DF-FC024CED26A1}"/>
                  </a:ext>
                </a:extLst>
              </p:cNvPr>
              <p:cNvSpPr/>
              <p:nvPr/>
            </p:nvSpPr>
            <p:spPr bwMode="auto">
              <a:xfrm rot="10800000">
                <a:off x="6855128" y="4447433"/>
                <a:ext cx="1643744" cy="5946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spAutoFit/>
              </a:bodyPr>
              <a:lstStyle/>
              <a:p>
                <a:pPr algn="ctr" defTabSz="951028" fontAlgn="base">
                  <a:spcBef>
                    <a:spcPct val="0"/>
                  </a:spcBef>
                  <a:spcAft>
                    <a:spcPct val="0"/>
                  </a:spcAft>
                  <a:defRPr/>
                </a:pPr>
                <a:r>
                  <a:rPr lang="en-US" sz="3264" cap="all" spc="510" dirty="0">
                    <a:solidFill>
                      <a:srgbClr val="0078D7"/>
                    </a:solidFill>
                    <a:latin typeface="Segoe UI Semilight" charset="0"/>
                    <a:ea typeface="Segoe UI Semilight" charset="0"/>
                    <a:cs typeface="Segoe UI Semilight" charset="0"/>
                  </a:rPr>
                  <a:t>Data</a:t>
                </a:r>
              </a:p>
            </p:txBody>
          </p:sp>
        </p:grpSp>
        <p:grpSp>
          <p:nvGrpSpPr>
            <p:cNvPr id="39" name="Group 38"/>
            <p:cNvGrpSpPr/>
            <p:nvPr/>
          </p:nvGrpSpPr>
          <p:grpSpPr>
            <a:xfrm>
              <a:off x="3099184" y="2948999"/>
              <a:ext cx="3471636" cy="3471634"/>
              <a:chOff x="4330522" y="461060"/>
              <a:chExt cx="3471636" cy="3471634"/>
            </a:xfrm>
          </p:grpSpPr>
          <p:sp>
            <p:nvSpPr>
              <p:cNvPr id="40" name="Oval 39">
                <a:extLst>
                  <a:ext uri="{FF2B5EF4-FFF2-40B4-BE49-F238E27FC236}">
                    <a16:creationId xmlns:a16="http://schemas.microsoft.com/office/drawing/2014/main" id="{FDA79451-4D00-4174-BDC4-214B48A885EB}"/>
                  </a:ext>
                </a:extLst>
              </p:cNvPr>
              <p:cNvSpPr/>
              <p:nvPr/>
            </p:nvSpPr>
            <p:spPr>
              <a:xfrm rot="10800000">
                <a:off x="4330522" y="461060"/>
                <a:ext cx="3471636" cy="3471634"/>
              </a:xfrm>
              <a:prstGeom prst="ellipse">
                <a:avLst/>
              </a:prstGeom>
              <a:solidFill>
                <a:schemeClr val="bg1">
                  <a:alpha val="90000"/>
                </a:schemeClr>
              </a:solidFill>
              <a:ln w="1905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41" name="Rectangle 40">
                <a:extLst>
                  <a:ext uri="{FF2B5EF4-FFF2-40B4-BE49-F238E27FC236}">
                    <a16:creationId xmlns:a16="http://schemas.microsoft.com/office/drawing/2014/main" id="{CE02528A-B9AF-4B2F-A1CB-92E43CF87485}"/>
                  </a:ext>
                </a:extLst>
              </p:cNvPr>
              <p:cNvSpPr/>
              <p:nvPr/>
            </p:nvSpPr>
            <p:spPr bwMode="auto">
              <a:xfrm rot="10800000">
                <a:off x="5238427" y="1896475"/>
                <a:ext cx="1643744" cy="5946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spAutoFit/>
              </a:bodyPr>
              <a:lstStyle/>
              <a:p>
                <a:pPr algn="ctr" defTabSz="951028" fontAlgn="base">
                  <a:spcBef>
                    <a:spcPct val="0"/>
                  </a:spcBef>
                  <a:spcAft>
                    <a:spcPct val="0"/>
                  </a:spcAft>
                  <a:defRPr/>
                </a:pPr>
                <a:r>
                  <a:rPr lang="en-US" sz="3264" cap="all" spc="510" dirty="0">
                    <a:solidFill>
                      <a:srgbClr val="0078D7"/>
                    </a:solidFill>
                    <a:latin typeface="Segoe UI Semilight" charset="0"/>
                    <a:ea typeface="Segoe UI Semilight" charset="0"/>
                    <a:cs typeface="Segoe UI Semilight" charset="0"/>
                  </a:rPr>
                  <a:t>AI</a:t>
                </a:r>
              </a:p>
            </p:txBody>
          </p:sp>
        </p:grpSp>
        <p:grpSp>
          <p:nvGrpSpPr>
            <p:cNvPr id="27" name="Group 26"/>
            <p:cNvGrpSpPr/>
            <p:nvPr/>
          </p:nvGrpSpPr>
          <p:grpSpPr>
            <a:xfrm>
              <a:off x="3101728" y="819323"/>
              <a:ext cx="5905323" cy="5599510"/>
              <a:chOff x="3101728" y="819323"/>
              <a:chExt cx="5905323" cy="5599510"/>
            </a:xfrm>
          </p:grpSpPr>
          <p:sp>
            <p:nvSpPr>
              <p:cNvPr id="28" name="Oval 27">
                <a:extLst>
                  <a:ext uri="{FF2B5EF4-FFF2-40B4-BE49-F238E27FC236}">
                    <a16:creationId xmlns:a16="http://schemas.microsoft.com/office/drawing/2014/main" id="{573948F7-EDB2-44DA-BC20-B3FBF6761300}"/>
                  </a:ext>
                </a:extLst>
              </p:cNvPr>
              <p:cNvSpPr/>
              <p:nvPr/>
            </p:nvSpPr>
            <p:spPr>
              <a:xfrm>
                <a:off x="3101728" y="2947199"/>
                <a:ext cx="3471636" cy="3471634"/>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29" name="Oval 28">
                <a:extLst>
                  <a:ext uri="{FF2B5EF4-FFF2-40B4-BE49-F238E27FC236}">
                    <a16:creationId xmlns:a16="http://schemas.microsoft.com/office/drawing/2014/main" id="{573948F7-EDB2-44DA-BC20-B3FBF6761300}"/>
                  </a:ext>
                </a:extLst>
              </p:cNvPr>
              <p:cNvSpPr/>
              <p:nvPr/>
            </p:nvSpPr>
            <p:spPr>
              <a:xfrm>
                <a:off x="5535415" y="2946367"/>
                <a:ext cx="3471636" cy="3471634"/>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sp>
            <p:nvSpPr>
              <p:cNvPr id="30" name="Oval 29">
                <a:extLst>
                  <a:ext uri="{FF2B5EF4-FFF2-40B4-BE49-F238E27FC236}">
                    <a16:creationId xmlns:a16="http://schemas.microsoft.com/office/drawing/2014/main" id="{573948F7-EDB2-44DA-BC20-B3FBF6761300}"/>
                  </a:ext>
                </a:extLst>
              </p:cNvPr>
              <p:cNvSpPr/>
              <p:nvPr/>
            </p:nvSpPr>
            <p:spPr>
              <a:xfrm>
                <a:off x="4396289" y="819323"/>
                <a:ext cx="3471636" cy="3471634"/>
              </a:xfrm>
              <a:prstGeom prst="ellipse">
                <a:avLst/>
              </a:prstGeom>
              <a:noFill/>
              <a:ln w="25400">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36">
                  <a:solidFill>
                    <a:srgbClr val="FFFFFF"/>
                  </a:solidFill>
                </a:endParaRPr>
              </a:p>
            </p:txBody>
          </p:sp>
        </p:grpSp>
      </p:grpSp>
      <p:sp>
        <p:nvSpPr>
          <p:cNvPr id="56" name="Title 235">
            <a:extLst>
              <a:ext uri="{FF2B5EF4-FFF2-40B4-BE49-F238E27FC236}">
                <a16:creationId xmlns:a16="http://schemas.microsoft.com/office/drawing/2014/main" id="{8EF5C83F-18C6-4C7A-820C-7D3117ADFD76}"/>
              </a:ext>
            </a:extLst>
          </p:cNvPr>
          <p:cNvSpPr txBox="1">
            <a:spLocks/>
          </p:cNvSpPr>
          <p:nvPr/>
        </p:nvSpPr>
        <p:spPr>
          <a:xfrm>
            <a:off x="275482" y="2826354"/>
            <a:ext cx="11885514" cy="1410059"/>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4896" spc="102" dirty="0">
                <a:solidFill>
                  <a:schemeClr val="bg1"/>
                </a:solidFill>
              </a:rPr>
              <a:t>Organizations that harness data, </a:t>
            </a:r>
            <a:br>
              <a:rPr lang="en-US" sz="4896" spc="102" dirty="0">
                <a:solidFill>
                  <a:schemeClr val="bg1"/>
                </a:solidFill>
              </a:rPr>
            </a:br>
            <a:r>
              <a:rPr lang="en-US" sz="4896" spc="102" dirty="0">
                <a:solidFill>
                  <a:schemeClr val="bg1"/>
                </a:solidFill>
              </a:rPr>
              <a:t>cloud, and AI outperform</a:t>
            </a:r>
          </a:p>
        </p:txBody>
      </p:sp>
    </p:spTree>
    <p:extLst>
      <p:ext uri="{BB962C8B-B14F-4D97-AF65-F5344CB8AC3E}">
        <p14:creationId xmlns:p14="http://schemas.microsoft.com/office/powerpoint/2010/main" val="138956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fill="hold" nodeType="withEffect">
                                      <p:stCondLst>
                                        <p:cond delay="0"/>
                                      </p:stCondLst>
                                      <p:childTnLst>
                                        <p:animScale>
                                          <p:cBhvr>
                                            <p:cTn id="6" dur="1000" fill="hold"/>
                                            <p:tgtEl>
                                              <p:spTgt spid="2"/>
                                            </p:tgtEl>
                                          </p:cBhvr>
                                          <p:by x="5000000" y="5000000"/>
                                        </p:animScale>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2"/>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0" presetClass="entr" presetSubtype="0" accel="50000" fill="hold" grpId="1" nodeType="withEffect" p14:presetBounceEnd="50000">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64" presetClass="path" presetSubtype="0" accel="50000" fill="hold" grpId="0" nodeType="withEffect" p14:presetBounceEnd="50000">
                                      <p:stCondLst>
                                        <p:cond delay="0"/>
                                      </p:stCondLst>
                                      <p:childTnLst>
                                        <p:animMotion origin="layout" path="M 0 0.12361 L 0 -1.11111E-6 " pathEditMode="relative" rAng="0" ptsTypes="AA" p14:bounceEnd="50000">
                                          <p:cBhvr>
                                            <p:cTn id="16" dur="250" fill="hold"/>
                                            <p:tgtEl>
                                              <p:spTgt spid="56"/>
                                            </p:tgtEl>
                                            <p:attrNameLst>
                                              <p:attrName>ppt_x</p:attrName>
                                              <p:attrName>ppt_y</p:attrName>
                                            </p:attrNameLst>
                                          </p:cBhvr>
                                          <p:rCtr x="0" y="-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6" grpId="0"/>
          <p:bldP spid="56" grpId="1"/>
        </p:bldLst>
      </p:timing>
    </mc:Choice>
    <mc:Fallback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fill="hold" nodeType="withEffect">
                                      <p:stCondLst>
                                        <p:cond delay="0"/>
                                      </p:stCondLst>
                                      <p:childTnLst>
                                        <p:animScale>
                                          <p:cBhvr>
                                            <p:cTn id="6" dur="1000" fill="hold"/>
                                            <p:tgtEl>
                                              <p:spTgt spid="2"/>
                                            </p:tgtEl>
                                          </p:cBhvr>
                                          <p:by x="5000000" y="5000000"/>
                                        </p:animScale>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2"/>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0" presetClass="entr" presetSubtype="0" accel="50000" fill="hold" grpId="1"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64" presetClass="path" presetSubtype="0" accel="50000" fill="hold" grpId="0" nodeType="withEffect">
                                      <p:stCondLst>
                                        <p:cond delay="0"/>
                                      </p:stCondLst>
                                      <p:childTnLst>
                                        <p:animMotion origin="layout" path="M 0 0.12361 L 0 0 " pathEditMode="relative" rAng="0" ptsTypes="AA">
                                          <p:cBhvr>
                                            <p:cTn id="16" dur="250" fill="hold"/>
                                            <p:tgtEl>
                                              <p:spTgt spid="56"/>
                                            </p:tgtEl>
                                            <p:attrNameLst>
                                              <p:attrName>ppt_x</p:attrName>
                                              <p:attrName>ppt_y</p:attrName>
                                            </p:attrNameLst>
                                          </p:cBhvr>
                                          <p:rCtr x="0" y="-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6" grpId="0"/>
          <p:bldP spid="56"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8482" y="4538314"/>
            <a:ext cx="4425107" cy="862581"/>
          </a:xfrm>
          <a:prstGeom prst="rect">
            <a:avLst/>
          </a:prstGeom>
        </p:spPr>
        <p:txBody>
          <a:bodyPr wrap="square">
            <a:spAutoFit/>
          </a:bodyPr>
          <a:lstStyle/>
          <a:p>
            <a:pPr algn="ctr">
              <a:defRPr/>
            </a:pPr>
            <a:r>
              <a:rPr lang="en-US" sz="2448" b="1" spc="102" dirty="0">
                <a:solidFill>
                  <a:srgbClr val="0078D7"/>
                </a:solidFill>
                <a:latin typeface="Segoe UI Semibold" charset="0"/>
                <a:ea typeface="Segoe UI Semibold" charset="0"/>
                <a:cs typeface="Segoe UI Semibold" charset="0"/>
              </a:rPr>
              <a:t>Nearly double </a:t>
            </a:r>
          </a:p>
          <a:p>
            <a:pPr algn="ctr">
              <a:defRPr/>
            </a:pPr>
            <a:r>
              <a:rPr lang="en-US" sz="2448" b="1" spc="102" dirty="0">
                <a:solidFill>
                  <a:srgbClr val="0078D7"/>
                </a:solidFill>
                <a:latin typeface="Segoe UI Semibold" charset="0"/>
                <a:ea typeface="Segoe UI Semibold" charset="0"/>
                <a:cs typeface="Segoe UI Semibold" charset="0"/>
              </a:rPr>
              <a:t>operating margin </a:t>
            </a:r>
          </a:p>
        </p:txBody>
      </p:sp>
      <p:sp>
        <p:nvSpPr>
          <p:cNvPr id="11" name="Rectangle 10"/>
          <p:cNvSpPr/>
          <p:nvPr/>
        </p:nvSpPr>
        <p:spPr>
          <a:xfrm>
            <a:off x="6907827" y="4542627"/>
            <a:ext cx="4815360" cy="862581"/>
          </a:xfrm>
          <a:prstGeom prst="rect">
            <a:avLst/>
          </a:prstGeom>
        </p:spPr>
        <p:txBody>
          <a:bodyPr wrap="square">
            <a:spAutoFit/>
          </a:bodyPr>
          <a:lstStyle/>
          <a:p>
            <a:pPr lvl="0" algn="ctr">
              <a:defRPr/>
            </a:pPr>
            <a:r>
              <a:rPr lang="en-US" sz="2448" b="1" spc="102" dirty="0">
                <a:solidFill>
                  <a:srgbClr val="0078D7"/>
                </a:solidFill>
                <a:latin typeface="Segoe UI Semibold" charset="0"/>
                <a:ea typeface="Segoe UI Semibold" charset="0"/>
                <a:cs typeface="Segoe UI Semibold" charset="0"/>
              </a:rPr>
              <a:t>$100M in additional </a:t>
            </a:r>
          </a:p>
          <a:p>
            <a:pPr lvl="0" algn="ctr">
              <a:defRPr/>
            </a:pPr>
            <a:r>
              <a:rPr lang="en-US" sz="2448" b="1" spc="102" dirty="0">
                <a:solidFill>
                  <a:srgbClr val="0078D7"/>
                </a:solidFill>
                <a:latin typeface="Segoe UI Semibold" charset="0"/>
                <a:ea typeface="Segoe UI Semibold" charset="0"/>
                <a:cs typeface="Segoe UI Semibold" charset="0"/>
              </a:rPr>
              <a:t>operating income</a:t>
            </a:r>
          </a:p>
        </p:txBody>
      </p:sp>
      <p:sp>
        <p:nvSpPr>
          <p:cNvPr id="13" name="Rectangle 12"/>
          <p:cNvSpPr/>
          <p:nvPr/>
        </p:nvSpPr>
        <p:spPr bwMode="auto">
          <a:xfrm>
            <a:off x="882" y="0"/>
            <a:ext cx="12434711" cy="350064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Title 235">
            <a:extLst>
              <a:ext uri="{FF2B5EF4-FFF2-40B4-BE49-F238E27FC236}">
                <a16:creationId xmlns:a16="http://schemas.microsoft.com/office/drawing/2014/main" id="{8EF5C83F-18C6-4C7A-820C-7D3117ADFD76}"/>
              </a:ext>
            </a:extLst>
          </p:cNvPr>
          <p:cNvSpPr txBox="1">
            <a:spLocks/>
          </p:cNvSpPr>
          <p:nvPr/>
        </p:nvSpPr>
        <p:spPr>
          <a:xfrm>
            <a:off x="275482" y="1037673"/>
            <a:ext cx="11885514" cy="1410059"/>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sz="4896" spc="102" dirty="0">
                <a:solidFill>
                  <a:schemeClr val="bg1"/>
                </a:solidFill>
                <a:latin typeface="Segoe UI Light"/>
              </a:rPr>
              <a:t>Organizations that harness data, </a:t>
            </a:r>
            <a:br>
              <a:rPr sz="4896" spc="102" dirty="0">
                <a:solidFill>
                  <a:schemeClr val="bg1"/>
                </a:solidFill>
                <a:latin typeface="Segoe UI Light"/>
              </a:rPr>
            </a:br>
            <a:r>
              <a:rPr sz="4896" spc="102" dirty="0">
                <a:solidFill>
                  <a:schemeClr val="bg1"/>
                </a:solidFill>
                <a:latin typeface="Segoe UI Light"/>
              </a:rPr>
              <a:t>cloud, and AI outperform</a:t>
            </a:r>
          </a:p>
        </p:txBody>
      </p:sp>
    </p:spTree>
    <p:extLst>
      <p:ext uri="{BB962C8B-B14F-4D97-AF65-F5344CB8AC3E}">
        <p14:creationId xmlns:p14="http://schemas.microsoft.com/office/powerpoint/2010/main" val="22648423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p14="http://schemas.microsoft.com/office/powerpoint/2010/main" xmlns:a16="http://schemas.microsoft.com/office/drawing/2014/main"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188482" y="7723725"/>
            <a:ext cx="4425107" cy="470861"/>
            <a:chOff x="1396566" y="4714035"/>
            <a:chExt cx="3874441" cy="461670"/>
          </a:xfrm>
        </p:grpSpPr>
        <p:sp>
          <p:nvSpPr>
            <p:cNvPr id="28" name="Rectangle 27"/>
            <p:cNvSpPr/>
            <p:nvPr/>
          </p:nvSpPr>
          <p:spPr>
            <a:xfrm>
              <a:off x="1396566" y="4714035"/>
              <a:ext cx="3874441" cy="374846"/>
            </a:xfrm>
            <a:prstGeom prst="rect">
              <a:avLst/>
            </a:prstGeom>
          </p:spPr>
          <p:txBody>
            <a:bodyPr wrap="square">
              <a:spAutoFit/>
            </a:bodyPr>
            <a:lstStyle/>
            <a:p>
              <a:pPr algn="ctr">
                <a:defRPr/>
              </a:pPr>
              <a:r>
                <a:rPr lang="en-US" sz="1836" b="1" spc="102" dirty="0">
                  <a:solidFill>
                    <a:srgbClr val="0078D7"/>
                  </a:solidFill>
                  <a:latin typeface="Segoe UI Semibold" charset="0"/>
                  <a:ea typeface="Segoe UI Semibold" charset="0"/>
                  <a:cs typeface="Segoe UI Semibold" charset="0"/>
                </a:rPr>
                <a:t>Nearly double operating margin </a:t>
              </a:r>
            </a:p>
          </p:txBody>
        </p:sp>
        <p:cxnSp>
          <p:nvCxnSpPr>
            <p:cNvPr id="29" name="Straight Connector 28"/>
            <p:cNvCxnSpPr/>
            <p:nvPr/>
          </p:nvCxnSpPr>
          <p:spPr>
            <a:xfrm>
              <a:off x="1663663" y="5175705"/>
              <a:ext cx="3349255" cy="0"/>
            </a:xfrm>
            <a:prstGeom prst="line">
              <a:avLst/>
            </a:prstGeom>
            <a:noFill/>
            <a:ln w="19050" cap="flat" cmpd="sng" algn="ctr">
              <a:solidFill>
                <a:srgbClr val="0078D7"/>
              </a:solidFill>
              <a:prstDash val="solid"/>
              <a:headEnd type="none"/>
              <a:tailEnd type="none"/>
            </a:ln>
            <a:effectLst/>
          </p:spPr>
        </p:cxnSp>
      </p:grpSp>
      <p:grpSp>
        <p:nvGrpSpPr>
          <p:cNvPr id="30" name="Group 29"/>
          <p:cNvGrpSpPr/>
          <p:nvPr/>
        </p:nvGrpSpPr>
        <p:grpSpPr>
          <a:xfrm>
            <a:off x="6907827" y="7728038"/>
            <a:ext cx="4815360" cy="466547"/>
            <a:chOff x="7024749" y="4718264"/>
            <a:chExt cx="4216132" cy="457441"/>
          </a:xfrm>
        </p:grpSpPr>
        <p:sp>
          <p:nvSpPr>
            <p:cNvPr id="31" name="Rectangle 30"/>
            <p:cNvSpPr/>
            <p:nvPr/>
          </p:nvSpPr>
          <p:spPr>
            <a:xfrm>
              <a:off x="7024749" y="4718264"/>
              <a:ext cx="4216132" cy="374846"/>
            </a:xfrm>
            <a:prstGeom prst="rect">
              <a:avLst/>
            </a:prstGeom>
          </p:spPr>
          <p:txBody>
            <a:bodyPr wrap="square">
              <a:spAutoFit/>
            </a:bodyPr>
            <a:lstStyle/>
            <a:p>
              <a:pPr lvl="0" algn="ctr">
                <a:defRPr/>
              </a:pPr>
              <a:r>
                <a:rPr lang="en-US" sz="1836" b="1" spc="102" dirty="0">
                  <a:solidFill>
                    <a:srgbClr val="0078D7"/>
                  </a:solidFill>
                  <a:latin typeface="Segoe UI Semibold" charset="0"/>
                  <a:ea typeface="Segoe UI Semibold" charset="0"/>
                  <a:cs typeface="Segoe UI Semibold" charset="0"/>
                </a:rPr>
                <a:t>$100M in additional operating income</a:t>
              </a:r>
            </a:p>
          </p:txBody>
        </p:sp>
        <p:cxnSp>
          <p:nvCxnSpPr>
            <p:cNvPr id="33" name="Straight Connector 32"/>
            <p:cNvCxnSpPr/>
            <p:nvPr/>
          </p:nvCxnSpPr>
          <p:spPr>
            <a:xfrm>
              <a:off x="7195595" y="5175705"/>
              <a:ext cx="3874441" cy="0"/>
            </a:xfrm>
            <a:prstGeom prst="line">
              <a:avLst/>
            </a:prstGeom>
            <a:noFill/>
            <a:ln w="19050" cap="flat" cmpd="sng" algn="ctr">
              <a:solidFill>
                <a:srgbClr val="0078D7"/>
              </a:solidFill>
              <a:prstDash val="solid"/>
              <a:headEnd type="none"/>
              <a:tailEnd type="none"/>
            </a:ln>
            <a:effectLst/>
          </p:spPr>
        </p:cxnSp>
      </p:grpSp>
      <p:grpSp>
        <p:nvGrpSpPr>
          <p:cNvPr id="4" name="Group 3"/>
          <p:cNvGrpSpPr/>
          <p:nvPr/>
        </p:nvGrpSpPr>
        <p:grpSpPr>
          <a:xfrm>
            <a:off x="882" y="0"/>
            <a:ext cx="4147997" cy="6994527"/>
            <a:chOff x="0" y="0"/>
            <a:chExt cx="4067033" cy="6858002"/>
          </a:xfrm>
        </p:grpSpPr>
        <p:pic>
          <p:nvPicPr>
            <p:cNvPr id="38" name="Picture 37"/>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0" y="2"/>
              <a:ext cx="4064000" cy="6858000"/>
            </a:xfrm>
            <a:prstGeom prst="rect">
              <a:avLst/>
            </a:prstGeom>
            <a:noFill/>
          </p:spPr>
        </p:pic>
        <p:sp>
          <p:nvSpPr>
            <p:cNvPr id="14" name="Rectangle 13">
              <a:extLst>
                <a:ext uri="{FF2B5EF4-FFF2-40B4-BE49-F238E27FC236}">
                  <a16:creationId xmlns:a16="http://schemas.microsoft.com/office/drawing/2014/main" id="{DA7569B4-951A-458A-96D3-9FCBA58E9AE5}"/>
                </a:ext>
              </a:extLst>
            </p:cNvPr>
            <p:cNvSpPr/>
            <p:nvPr/>
          </p:nvSpPr>
          <p:spPr>
            <a:xfrm>
              <a:off x="0" y="0"/>
              <a:ext cx="4067033"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latin typeface="Segoe UI"/>
              </a:endParaRPr>
            </a:p>
          </p:txBody>
        </p:sp>
      </p:grpSp>
      <p:pic>
        <p:nvPicPr>
          <p:cNvPr id="4098" name="Picture 2" descr="https://vignette4.wikia.nocookie.net/logopedia/images/3/3c/Jet_logo.svg/revision/latest/scale-to-width-down/640?cb=20151210230924"/>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302825" y="3948919"/>
            <a:ext cx="1541016" cy="63085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142547" y="0"/>
            <a:ext cx="4154329" cy="6994527"/>
            <a:chOff x="4060825" y="0"/>
            <a:chExt cx="4073241" cy="6858002"/>
          </a:xfrm>
        </p:grpSpPr>
        <p:pic>
          <p:nvPicPr>
            <p:cNvPr id="32" name="Picture 31"/>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4064000" y="2"/>
              <a:ext cx="4064000" cy="6858000"/>
            </a:xfrm>
            <a:prstGeom prst="rect">
              <a:avLst/>
            </a:prstGeom>
          </p:spPr>
        </p:pic>
        <p:sp>
          <p:nvSpPr>
            <p:cNvPr id="19" name="Rectangle 18">
              <a:extLst>
                <a:ext uri="{FF2B5EF4-FFF2-40B4-BE49-F238E27FC236}">
                  <a16:creationId xmlns:a16="http://schemas.microsoft.com/office/drawing/2014/main" id="{DA7569B4-951A-458A-96D3-9FCBA58E9AE5}"/>
                </a:ext>
              </a:extLst>
            </p:cNvPr>
            <p:cNvSpPr/>
            <p:nvPr/>
          </p:nvSpPr>
          <p:spPr>
            <a:xfrm>
              <a:off x="4060825" y="0"/>
              <a:ext cx="4073241"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latin typeface="Segoe UI"/>
              </a:endParaRPr>
            </a:p>
          </p:txBody>
        </p:sp>
      </p:grpSp>
      <p:grpSp>
        <p:nvGrpSpPr>
          <p:cNvPr id="8" name="Group 7"/>
          <p:cNvGrpSpPr/>
          <p:nvPr/>
        </p:nvGrpSpPr>
        <p:grpSpPr>
          <a:xfrm>
            <a:off x="8290689" y="-3"/>
            <a:ext cx="4144904" cy="6994527"/>
            <a:chOff x="8128000" y="-2"/>
            <a:chExt cx="4064000" cy="6858002"/>
          </a:xfrm>
        </p:grpSpPr>
        <p:pic>
          <p:nvPicPr>
            <p:cNvPr id="5" name="Picture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128000" y="-2"/>
              <a:ext cx="4064000" cy="6858002"/>
            </a:xfrm>
            <a:prstGeom prst="rect">
              <a:avLst/>
            </a:prstGeom>
          </p:spPr>
        </p:pic>
        <p:sp>
          <p:nvSpPr>
            <p:cNvPr id="20" name="Rectangle 19">
              <a:extLst>
                <a:ext uri="{FF2B5EF4-FFF2-40B4-BE49-F238E27FC236}">
                  <a16:creationId xmlns:a16="http://schemas.microsoft.com/office/drawing/2014/main" id="{DA7569B4-951A-458A-96D3-9FCBA58E9AE5}"/>
                </a:ext>
              </a:extLst>
            </p:cNvPr>
            <p:cNvSpPr/>
            <p:nvPr/>
          </p:nvSpPr>
          <p:spPr>
            <a:xfrm>
              <a:off x="8128000" y="0"/>
              <a:ext cx="406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latin typeface="Segoe UI"/>
              </a:endParaRPr>
            </a:p>
          </p:txBody>
        </p:sp>
      </p:grpSp>
      <p:pic>
        <p:nvPicPr>
          <p:cNvPr id="6" name="Picture 5"/>
          <p:cNvPicPr>
            <a:picLocks noChangeAspect="1"/>
          </p:cNvPicPr>
          <p:nvPr/>
        </p:nvPicPr>
        <p:blipFill>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5097873" y="3948919"/>
            <a:ext cx="2240728" cy="630854"/>
          </a:xfrm>
          <a:prstGeom prst="rect">
            <a:avLst/>
          </a:prstGeom>
        </p:spPr>
      </p:pic>
      <p:pic>
        <p:nvPicPr>
          <p:cNvPr id="3" name="Picture 2"/>
          <p:cNvPicPr>
            <a:picLocks noChangeAspect="1"/>
          </p:cNvPicPr>
          <p:nvPr/>
        </p:nvPicPr>
        <p:blipFill>
          <a:blip r:embed="rId10" cstate="email">
            <a:duotone>
              <a:prstClr val="black"/>
              <a:schemeClr val="tx2">
                <a:tint val="45000"/>
                <a:satMod val="400000"/>
              </a:schemeClr>
            </a:duotone>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9147874" y="4055435"/>
            <a:ext cx="2360591" cy="417824"/>
          </a:xfrm>
          <a:prstGeom prst="rect">
            <a:avLst/>
          </a:prstGeom>
        </p:spPr>
      </p:pic>
      <p:sp>
        <p:nvSpPr>
          <p:cNvPr id="26" name="Rectangle 25"/>
          <p:cNvSpPr/>
          <p:nvPr/>
        </p:nvSpPr>
        <p:spPr bwMode="auto">
          <a:xfrm>
            <a:off x="882" y="-1"/>
            <a:ext cx="12434711" cy="34972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Title 235">
            <a:extLst>
              <a:ext uri="{FF2B5EF4-FFF2-40B4-BE49-F238E27FC236}">
                <a16:creationId xmlns:a16="http://schemas.microsoft.com/office/drawing/2014/main" id="{8EF5C83F-18C6-4C7A-820C-7D3117ADFD76}"/>
              </a:ext>
            </a:extLst>
          </p:cNvPr>
          <p:cNvSpPr txBox="1">
            <a:spLocks/>
          </p:cNvSpPr>
          <p:nvPr/>
        </p:nvSpPr>
        <p:spPr>
          <a:xfrm>
            <a:off x="275482" y="1354469"/>
            <a:ext cx="11885514" cy="1410059"/>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4896" spc="102" dirty="0">
                <a:solidFill>
                  <a:schemeClr val="bg1"/>
                </a:solidFill>
              </a:rPr>
              <a:t>They out-innovate </a:t>
            </a:r>
          </a:p>
        </p:txBody>
      </p:sp>
      <p:sp>
        <p:nvSpPr>
          <p:cNvPr id="16" name="Title 235">
            <a:extLst>
              <a:ext uri="{FF2B5EF4-FFF2-40B4-BE49-F238E27FC236}">
                <a16:creationId xmlns:a16="http://schemas.microsoft.com/office/drawing/2014/main" id="{8EF5C83F-18C6-4C7A-820C-7D3117ADFD76}"/>
              </a:ext>
            </a:extLst>
          </p:cNvPr>
          <p:cNvSpPr txBox="1">
            <a:spLocks/>
          </p:cNvSpPr>
          <p:nvPr/>
        </p:nvSpPr>
        <p:spPr>
          <a:xfrm>
            <a:off x="275481" y="-1690684"/>
            <a:ext cx="11885514" cy="1410059"/>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sz="4896" spc="102" dirty="0">
                <a:solidFill>
                  <a:schemeClr val="bg1"/>
                </a:solidFill>
                <a:latin typeface="Segoe UI Light"/>
              </a:rPr>
              <a:t>Organizations that harness data, </a:t>
            </a:r>
            <a:br>
              <a:rPr sz="4896" spc="102" dirty="0">
                <a:solidFill>
                  <a:schemeClr val="bg1"/>
                </a:solidFill>
                <a:latin typeface="Segoe UI Light"/>
              </a:rPr>
            </a:br>
            <a:r>
              <a:rPr sz="4896" spc="102" dirty="0">
                <a:solidFill>
                  <a:schemeClr val="bg1"/>
                </a:solidFill>
                <a:latin typeface="Segoe UI Light"/>
              </a:rPr>
              <a:t>cloud, and AI outperform</a:t>
            </a:r>
          </a:p>
        </p:txBody>
      </p:sp>
    </p:spTree>
    <p:extLst>
      <p:ext uri="{BB962C8B-B14F-4D97-AF65-F5344CB8AC3E}">
        <p14:creationId xmlns:p14="http://schemas.microsoft.com/office/powerpoint/2010/main" val="29637974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p14="http://schemas.microsoft.com/office/powerpoint/2010/main" xmlns:a16="http://schemas.microsoft.com/office/drawing/2014/main" xmlns:a14="http://schemas.microsoft.com/office/drawing/2010/main"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64" presetClass="path" presetSubtype="0" accel="50000" decel="50000" fill="hold" grpId="0" nodeType="withEffect">
                                      <p:stCondLst>
                                        <p:cond delay="0"/>
                                      </p:stCondLst>
                                      <p:childTnLst>
                                        <p:animMotion origin="layout" path="M 0 0.15139 L 0 -4.44444E-6 " pathEditMode="relative" rAng="0" ptsTypes="AA">
                                          <p:cBhvr>
                                            <p:cTn id="9" dur="250" fill="hold"/>
                                            <p:tgtEl>
                                              <p:spTgt spid="27"/>
                                            </p:tgtEl>
                                            <p:attrNameLst>
                                              <p:attrName>ppt_x</p:attrName>
                                              <p:attrName>ppt_y</p:attrName>
                                            </p:attrNameLst>
                                          </p:cBhvr>
                                          <p:rCtr x="0" y="-7569"/>
                                        </p:animMotion>
                                      </p:childTnLst>
                                    </p:cTn>
                                  </p:par>
                                  <p:par>
                                    <p:cTn id="10" presetID="10" presetClass="entr" presetSubtype="0" fill="hold" nodeType="withEffect">
                                      <p:stCondLst>
                                        <p:cond delay="10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42" presetClass="path" presetSubtype="0" accel="50000" fill="hold" nodeType="withEffect" p14:presetBounceEnd="50000">
                                      <p:stCondLst>
                                        <p:cond delay="100"/>
                                      </p:stCondLst>
                                      <p:childTnLst>
                                        <p:animMotion origin="layout" path="M 3.33333E-6 -2.22222E-6 L 3.33333E-6 0.15486 " pathEditMode="relative" rAng="0" ptsTypes="AA" p14:bounceEnd="50000">
                                          <p:cBhvr>
                                            <p:cTn id="14" dur="500" fill="hold"/>
                                            <p:tgtEl>
                                              <p:spTgt spid="4098"/>
                                            </p:tgtEl>
                                            <p:attrNameLst>
                                              <p:attrName>ppt_x</p:attrName>
                                              <p:attrName>ppt_y</p:attrName>
                                            </p:attrNameLst>
                                          </p:cBhvr>
                                          <p:rCtr x="0" y="7731"/>
                                        </p:animMotion>
                                      </p:childTnLst>
                                    </p:cTn>
                                  </p:par>
                                  <p:par>
                                    <p:cTn id="15" presetID="10" presetClass="entr" presetSubtype="0" fill="hold" nodeType="withEffect">
                                      <p:stCondLst>
                                        <p:cond delay="2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accel="50000" fill="hold" nodeType="withEffect" p14:presetBounceEnd="50000">
                                      <p:stCondLst>
                                        <p:cond delay="200"/>
                                      </p:stCondLst>
                                      <p:childTnLst>
                                        <p:animMotion origin="layout" path="M 0 -2.22222E-6 L 0 0.15486 " pathEditMode="relative" rAng="0" ptsTypes="AA" p14:bounceEnd="50000">
                                          <p:cBhvr>
                                            <p:cTn id="19" dur="500" fill="hold"/>
                                            <p:tgtEl>
                                              <p:spTgt spid="6"/>
                                            </p:tgtEl>
                                            <p:attrNameLst>
                                              <p:attrName>ppt_x</p:attrName>
                                              <p:attrName>ppt_y</p:attrName>
                                            </p:attrNameLst>
                                          </p:cBhvr>
                                          <p:rCtr x="0" y="7731"/>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accel="50000" fill="hold" nodeType="withEffect" p14:presetBounceEnd="50000">
                                      <p:stCondLst>
                                        <p:cond delay="300"/>
                                      </p:stCondLst>
                                      <p:childTnLst>
                                        <p:animMotion origin="layout" path="M 1.25E-6 -2.22222E-6 L 1.25E-6 0.15486 " pathEditMode="relative" rAng="0" ptsTypes="AA" p14:bounceEnd="50000">
                                          <p:cBhvr>
                                            <p:cTn id="24" dur="500" fill="hold"/>
                                            <p:tgtEl>
                                              <p:spTgt spid="3"/>
                                            </p:tgtEl>
                                            <p:attrNameLst>
                                              <p:attrName>ppt_x</p:attrName>
                                              <p:attrName>ppt_y</p:attrName>
                                            </p:attrNameLst>
                                          </p:cBhvr>
                                          <p:rCtr x="0" y="7731"/>
                                        </p:animMotion>
                                      </p:childTnLst>
                                    </p:cTn>
                                  </p:par>
                                  <p:par>
                                    <p:cTn id="25" presetID="2" presetClass="entr" presetSubtype="4" fill="hold" nodeType="withEffect" p14:presetBounceEnd="50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50000">
                                          <p:cBhvr additive="base">
                                            <p:cTn id="2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0000">
                                      <p:stCondLst>
                                        <p:cond delay="100"/>
                                      </p:stCondLst>
                                      <p:childTnLst>
                                        <p:set>
                                          <p:cBhvr>
                                            <p:cTn id="30" dur="1" fill="hold">
                                              <p:stCondLst>
                                                <p:cond delay="0"/>
                                              </p:stCondLst>
                                            </p:cTn>
                                            <p:tgtEl>
                                              <p:spTgt spid="7"/>
                                            </p:tgtEl>
                                            <p:attrNameLst>
                                              <p:attrName>style.visibility</p:attrName>
                                            </p:attrNameLst>
                                          </p:cBhvr>
                                          <p:to>
                                            <p:strVal val="visible"/>
                                          </p:to>
                                        </p:set>
                                        <p:anim calcmode="lin" valueType="num" p14:bounceEnd="50000">
                                          <p:cBhvr additive="base">
                                            <p:cTn id="3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50000">
                                      <p:stCondLst>
                                        <p:cond delay="200"/>
                                      </p:stCondLst>
                                      <p:childTnLst>
                                        <p:set>
                                          <p:cBhvr>
                                            <p:cTn id="34" dur="1" fill="hold">
                                              <p:stCondLst>
                                                <p:cond delay="0"/>
                                              </p:stCondLst>
                                            </p:cTn>
                                            <p:tgtEl>
                                              <p:spTgt spid="8"/>
                                            </p:tgtEl>
                                            <p:attrNameLst>
                                              <p:attrName>style.visibility</p:attrName>
                                            </p:attrNameLst>
                                          </p:cBhvr>
                                          <p:to>
                                            <p:strVal val="visible"/>
                                          </p:to>
                                        </p:set>
                                        <p:anim calcmode="lin" valueType="num" p14:bounceEnd="50000">
                                          <p:cBhvr additive="base">
                                            <p:cTn id="35"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mc:Choice>
    <mc:Fallback xmlns:p159="http://schemas.microsoft.com/office/powerpoint/2015/09/main" xmlns:a16="http://schemas.microsoft.com/office/drawing/2014/main"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64" presetClass="path" presetSubtype="0" accel="50000" decel="50000" fill="hold" grpId="0" nodeType="withEffect">
                                      <p:stCondLst>
                                        <p:cond delay="0"/>
                                      </p:stCondLst>
                                      <p:childTnLst>
                                        <p:animMotion origin="layout" path="M 0 0.15139 L 0 -4.44444E-6 " pathEditMode="relative" rAng="0" ptsTypes="AA">
                                          <p:cBhvr>
                                            <p:cTn id="9" dur="250" fill="hold"/>
                                            <p:tgtEl>
                                              <p:spTgt spid="27"/>
                                            </p:tgtEl>
                                            <p:attrNameLst>
                                              <p:attrName>ppt_x</p:attrName>
                                              <p:attrName>ppt_y</p:attrName>
                                            </p:attrNameLst>
                                          </p:cBhvr>
                                          <p:rCtr x="0" y="-7569"/>
                                        </p:animMotion>
                                      </p:childTnLst>
                                    </p:cTn>
                                  </p:par>
                                  <p:par>
                                    <p:cTn id="10" presetID="10" presetClass="entr" presetSubtype="0" fill="hold" nodeType="withEffect">
                                      <p:stCondLst>
                                        <p:cond delay="10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42" presetClass="path" presetSubtype="0" accel="50000" fill="hold" nodeType="withEffect">
                                      <p:stCondLst>
                                        <p:cond delay="100"/>
                                      </p:stCondLst>
                                      <p:childTnLst>
                                        <p:animMotion origin="layout" path="M 3.33333E-6 -2.22222E-6 L 3.33333E-6 0.15486 " pathEditMode="relative" rAng="0" ptsTypes="AA">
                                          <p:cBhvr>
                                            <p:cTn id="14" dur="500" fill="hold"/>
                                            <p:tgtEl>
                                              <p:spTgt spid="4098"/>
                                            </p:tgtEl>
                                            <p:attrNameLst>
                                              <p:attrName>ppt_x</p:attrName>
                                              <p:attrName>ppt_y</p:attrName>
                                            </p:attrNameLst>
                                          </p:cBhvr>
                                          <p:rCtr x="0" y="7731"/>
                                        </p:animMotion>
                                      </p:childTnLst>
                                    </p:cTn>
                                  </p:par>
                                  <p:par>
                                    <p:cTn id="15" presetID="10" presetClass="entr" presetSubtype="0" fill="hold" nodeType="withEffect">
                                      <p:stCondLst>
                                        <p:cond delay="2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accel="50000" fill="hold" nodeType="withEffect">
                                      <p:stCondLst>
                                        <p:cond delay="200"/>
                                      </p:stCondLst>
                                      <p:childTnLst>
                                        <p:animMotion origin="layout" path="M 0 -2.22222E-6 L 0 0.15486 " pathEditMode="relative" rAng="0" ptsTypes="AA">
                                          <p:cBhvr>
                                            <p:cTn id="19" dur="500" fill="hold"/>
                                            <p:tgtEl>
                                              <p:spTgt spid="6"/>
                                            </p:tgtEl>
                                            <p:attrNameLst>
                                              <p:attrName>ppt_x</p:attrName>
                                              <p:attrName>ppt_y</p:attrName>
                                            </p:attrNameLst>
                                          </p:cBhvr>
                                          <p:rCtr x="0" y="7731"/>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accel="50000" fill="hold" nodeType="withEffect">
                                      <p:stCondLst>
                                        <p:cond delay="300"/>
                                      </p:stCondLst>
                                      <p:childTnLst>
                                        <p:animMotion origin="layout" path="M 1.25E-6 -2.22222E-6 L 1.25E-6 0.15486 " pathEditMode="relative" rAng="0" ptsTypes="AA">
                                          <p:cBhvr>
                                            <p:cTn id="24" dur="500" fill="hold"/>
                                            <p:tgtEl>
                                              <p:spTgt spid="3"/>
                                            </p:tgtEl>
                                            <p:attrNameLst>
                                              <p:attrName>ppt_x</p:attrName>
                                              <p:attrName>ppt_y</p:attrName>
                                            </p:attrNameLst>
                                          </p:cBhvr>
                                          <p:rCtr x="0" y="7731"/>
                                        </p:animMotion>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20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82" y="-1"/>
            <a:ext cx="12434711"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56" name="Title 235">
            <a:extLst>
              <a:ext uri="{FF2B5EF4-FFF2-40B4-BE49-F238E27FC236}">
                <a16:creationId xmlns:a16="http://schemas.microsoft.com/office/drawing/2014/main" id="{8EF5C83F-18C6-4C7A-820C-7D3117ADFD76}"/>
              </a:ext>
            </a:extLst>
          </p:cNvPr>
          <p:cNvSpPr txBox="1">
            <a:spLocks/>
          </p:cNvSpPr>
          <p:nvPr/>
        </p:nvSpPr>
        <p:spPr>
          <a:xfrm>
            <a:off x="275482" y="2792233"/>
            <a:ext cx="11885514" cy="1410059"/>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4896" spc="102" dirty="0">
                <a:solidFill>
                  <a:schemeClr val="bg1"/>
                </a:solidFill>
              </a:rPr>
              <a:t>They rely on a modern data estate</a:t>
            </a:r>
          </a:p>
        </p:txBody>
      </p:sp>
    </p:spTree>
    <p:extLst>
      <p:ext uri="{BB962C8B-B14F-4D97-AF65-F5344CB8AC3E}">
        <p14:creationId xmlns:p14="http://schemas.microsoft.com/office/powerpoint/2010/main" val="29843211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p14="http://schemas.microsoft.com/office/powerpoint/2010/main" xmlns:a16="http://schemas.microsoft.com/office/drawing/2014/main"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fill="hold" grpId="1" nodeType="afterEffect" p14:presetBounceEnd="50000">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64" presetClass="path" presetSubtype="0" accel="50000" fill="hold" grpId="0" nodeType="withEffect" p14:presetBounceEnd="50000">
                                      <p:stCondLst>
                                        <p:cond delay="0"/>
                                      </p:stCondLst>
                                      <p:childTnLst>
                                        <p:animMotion origin="layout" path="M 0 0.12361 L 0 0 " pathEditMode="relative" rAng="0" ptsTypes="AA" p14:bounceEnd="50000">
                                          <p:cBhvr>
                                            <p:cTn id="9" dur="500" fill="hold"/>
                                            <p:tgtEl>
                                              <p:spTgt spid="56"/>
                                            </p:tgtEl>
                                            <p:attrNameLst>
                                              <p:attrName>ppt_x</p:attrName>
                                              <p:attrName>ppt_y</p:attrName>
                                            </p:attrNameLst>
                                          </p:cBhvr>
                                          <p:rCtr x="0" y="-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Lst>
      </p:timing>
    </mc:Choice>
    <mc:Fallback xmlns:p159="http://schemas.microsoft.com/office/powerpoint/2015/09/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fill="hold" grpId="1"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64" presetClass="path" presetSubtype="0" accel="50000" fill="hold" grpId="0" nodeType="withEffect">
                                      <p:stCondLst>
                                        <p:cond delay="0"/>
                                      </p:stCondLst>
                                      <p:childTnLst>
                                        <p:animMotion origin="layout" path="M 0 0.12361 L 0 0 " pathEditMode="relative" rAng="0" ptsTypes="AA">
                                          <p:cBhvr>
                                            <p:cTn id="9" dur="500" fill="hold"/>
                                            <p:tgtEl>
                                              <p:spTgt spid="56"/>
                                            </p:tgtEl>
                                            <p:attrNameLst>
                                              <p:attrName>ppt_x</p:attrName>
                                              <p:attrName>ppt_y</p:attrName>
                                            </p:attrNameLst>
                                          </p:cBhvr>
                                          <p:rCtr x="0" y="-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oppingCart_E7BF">
            <a:extLst>
              <a:ext uri="{FF2B5EF4-FFF2-40B4-BE49-F238E27FC236}">
                <a16:creationId xmlns:a16="http://schemas.microsoft.com/office/drawing/2014/main" id="{E19B74B6-8E56-4067-8816-E90711136EA0}"/>
              </a:ext>
            </a:extLst>
          </p:cNvPr>
          <p:cNvSpPr>
            <a:spLocks noChangeAspect="1" noEditPoints="1"/>
          </p:cNvSpPr>
          <p:nvPr/>
        </p:nvSpPr>
        <p:spPr bwMode="auto">
          <a:xfrm>
            <a:off x="3818312" y="3407424"/>
            <a:ext cx="300536" cy="255564"/>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51304">
              <a:defRPr/>
            </a:pPr>
            <a:endParaRPr lang="en-US" sz="1020">
              <a:gradFill>
                <a:gsLst>
                  <a:gs pos="0">
                    <a:srgbClr val="505050"/>
                  </a:gs>
                  <a:gs pos="100000">
                    <a:srgbClr val="505050"/>
                  </a:gs>
                </a:gsLst>
                <a:lin ang="5400000" scaled="1"/>
              </a:gradFill>
              <a:latin typeface="Segoe UI Semilight"/>
            </a:endParaRPr>
          </a:p>
        </p:txBody>
      </p:sp>
      <p:grpSp>
        <p:nvGrpSpPr>
          <p:cNvPr id="227" name="Group 226"/>
          <p:cNvGrpSpPr/>
          <p:nvPr/>
        </p:nvGrpSpPr>
        <p:grpSpPr>
          <a:xfrm>
            <a:off x="5559166" y="3415837"/>
            <a:ext cx="266385" cy="238737"/>
            <a:chOff x="5381211" y="5822591"/>
            <a:chExt cx="1439523" cy="1290119"/>
          </a:xfrm>
        </p:grpSpPr>
        <p:cxnSp>
          <p:nvCxnSpPr>
            <p:cNvPr id="228" name="Straight Connector 227"/>
            <p:cNvCxnSpPr>
              <a:cxnSpLocks/>
            </p:cNvCxnSpPr>
            <p:nvPr/>
          </p:nvCxnSpPr>
          <p:spPr>
            <a:xfrm flipV="1">
              <a:off x="6057900" y="6623850"/>
              <a:ext cx="64441" cy="3052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a:cxnSpLocks/>
            </p:cNvCxnSpPr>
            <p:nvPr/>
          </p:nvCxnSpPr>
          <p:spPr>
            <a:xfrm flipH="1" flipV="1">
              <a:off x="6187440" y="6596380"/>
              <a:ext cx="266700" cy="19050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a:cxnSpLocks/>
            </p:cNvCxnSpPr>
            <p:nvPr/>
          </p:nvCxnSpPr>
          <p:spPr>
            <a:xfrm flipH="1">
              <a:off x="6205220" y="6555740"/>
              <a:ext cx="436881" cy="254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a:cxnSpLocks/>
            </p:cNvCxnSpPr>
            <p:nvPr/>
          </p:nvCxnSpPr>
          <p:spPr>
            <a:xfrm flipH="1">
              <a:off x="5798821" y="6588760"/>
              <a:ext cx="274319" cy="15748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a:cxnSpLocks/>
            </p:cNvCxnSpPr>
            <p:nvPr/>
          </p:nvCxnSpPr>
          <p:spPr>
            <a:xfrm flipH="1" flipV="1">
              <a:off x="5570220" y="6406515"/>
              <a:ext cx="489585" cy="13144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cxnSpLocks/>
            </p:cNvCxnSpPr>
            <p:nvPr/>
          </p:nvCxnSpPr>
          <p:spPr>
            <a:xfrm flipH="1" flipV="1">
              <a:off x="5785485" y="6122670"/>
              <a:ext cx="297180" cy="37338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a:cxnSpLocks/>
            </p:cNvCxnSpPr>
            <p:nvPr/>
          </p:nvCxnSpPr>
          <p:spPr>
            <a:xfrm flipV="1">
              <a:off x="6162040" y="6012180"/>
              <a:ext cx="187960" cy="46990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6" name="Oval 235"/>
            <p:cNvSpPr/>
            <p:nvPr/>
          </p:nvSpPr>
          <p:spPr bwMode="auto">
            <a:xfrm>
              <a:off x="6030684" y="6445998"/>
              <a:ext cx="208390" cy="208390"/>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err="1">
                <a:gradFill>
                  <a:gsLst>
                    <a:gs pos="0">
                      <a:srgbClr val="FFFFFF"/>
                    </a:gs>
                    <a:gs pos="100000">
                      <a:srgbClr val="FFFFFF"/>
                    </a:gs>
                  </a:gsLst>
                  <a:lin ang="5400000" scaled="0"/>
                </a:gradFill>
                <a:ea typeface="Segoe UI" pitchFamily="34" charset="0"/>
                <a:cs typeface="Segoe UI" pitchFamily="34" charset="0"/>
              </a:endParaRPr>
            </a:p>
          </p:txBody>
        </p:sp>
        <p:sp>
          <p:nvSpPr>
            <p:cNvPr id="237" name="Oval 236"/>
            <p:cNvSpPr/>
            <p:nvPr/>
          </p:nvSpPr>
          <p:spPr bwMode="auto">
            <a:xfrm>
              <a:off x="6612344" y="6445998"/>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err="1">
                <a:gradFill>
                  <a:gsLst>
                    <a:gs pos="0">
                      <a:srgbClr val="FFFFFF"/>
                    </a:gs>
                    <a:gs pos="100000">
                      <a:srgbClr val="FFFFFF"/>
                    </a:gs>
                  </a:gsLst>
                  <a:lin ang="5400000" scaled="0"/>
                </a:gradFill>
                <a:ea typeface="Segoe UI" pitchFamily="34" charset="0"/>
                <a:cs typeface="Segoe UI" pitchFamily="34" charset="0"/>
              </a:endParaRPr>
            </a:p>
          </p:txBody>
        </p:sp>
        <p:sp>
          <p:nvSpPr>
            <p:cNvPr id="238" name="Oval 237"/>
            <p:cNvSpPr/>
            <p:nvPr/>
          </p:nvSpPr>
          <p:spPr bwMode="auto">
            <a:xfrm>
              <a:off x="6415326" y="6722858"/>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err="1">
                <a:gradFill>
                  <a:gsLst>
                    <a:gs pos="0">
                      <a:srgbClr val="FFFFFF"/>
                    </a:gs>
                    <a:gs pos="100000">
                      <a:srgbClr val="FFFFFF"/>
                    </a:gs>
                  </a:gsLst>
                  <a:lin ang="5400000" scaled="0"/>
                </a:gradFill>
                <a:ea typeface="Segoe UI" pitchFamily="34" charset="0"/>
                <a:cs typeface="Segoe UI" pitchFamily="34" charset="0"/>
              </a:endParaRPr>
            </a:p>
          </p:txBody>
        </p:sp>
        <p:sp>
          <p:nvSpPr>
            <p:cNvPr id="239" name="Oval 238"/>
            <p:cNvSpPr/>
            <p:nvPr/>
          </p:nvSpPr>
          <p:spPr bwMode="auto">
            <a:xfrm>
              <a:off x="6271983" y="5822591"/>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err="1">
                <a:gradFill>
                  <a:gsLst>
                    <a:gs pos="0">
                      <a:srgbClr val="FFFFFF"/>
                    </a:gs>
                    <a:gs pos="100000">
                      <a:srgbClr val="FFFFFF"/>
                    </a:gs>
                  </a:gsLst>
                  <a:lin ang="5400000" scaled="0"/>
                </a:gradFill>
                <a:ea typeface="Segoe UI" pitchFamily="34" charset="0"/>
                <a:cs typeface="Segoe UI" pitchFamily="34" charset="0"/>
              </a:endParaRPr>
            </a:p>
          </p:txBody>
        </p:sp>
        <p:sp>
          <p:nvSpPr>
            <p:cNvPr id="240" name="Oval 239"/>
            <p:cNvSpPr/>
            <p:nvPr/>
          </p:nvSpPr>
          <p:spPr bwMode="auto">
            <a:xfrm>
              <a:off x="5634443" y="5952138"/>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err="1">
                <a:gradFill>
                  <a:gsLst>
                    <a:gs pos="0">
                      <a:srgbClr val="FFFFFF"/>
                    </a:gs>
                    <a:gs pos="100000">
                      <a:srgbClr val="FFFFFF"/>
                    </a:gs>
                  </a:gsLst>
                  <a:lin ang="5400000" scaled="0"/>
                </a:gradFill>
                <a:ea typeface="Segoe UI" pitchFamily="34" charset="0"/>
                <a:cs typeface="Segoe UI" pitchFamily="34" charset="0"/>
              </a:endParaRPr>
            </a:p>
          </p:txBody>
        </p:sp>
        <p:sp>
          <p:nvSpPr>
            <p:cNvPr id="241" name="Oval 240"/>
            <p:cNvSpPr/>
            <p:nvPr/>
          </p:nvSpPr>
          <p:spPr bwMode="auto">
            <a:xfrm>
              <a:off x="5381211" y="6285981"/>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err="1">
                <a:gradFill>
                  <a:gsLst>
                    <a:gs pos="0">
                      <a:srgbClr val="FFFFFF"/>
                    </a:gs>
                    <a:gs pos="100000">
                      <a:srgbClr val="FFFFFF"/>
                    </a:gs>
                  </a:gsLst>
                  <a:lin ang="5400000" scaled="0"/>
                </a:gradFill>
                <a:ea typeface="Segoe UI" pitchFamily="34" charset="0"/>
                <a:cs typeface="Segoe UI" pitchFamily="34" charset="0"/>
              </a:endParaRPr>
            </a:p>
          </p:txBody>
        </p:sp>
        <p:sp>
          <p:nvSpPr>
            <p:cNvPr id="242" name="Oval 241"/>
            <p:cNvSpPr/>
            <p:nvPr/>
          </p:nvSpPr>
          <p:spPr bwMode="auto">
            <a:xfrm>
              <a:off x="5618093" y="6677155"/>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err="1">
                <a:gradFill>
                  <a:gsLst>
                    <a:gs pos="0">
                      <a:srgbClr val="FFFFFF"/>
                    </a:gs>
                    <a:gs pos="100000">
                      <a:srgbClr val="FFFFFF"/>
                    </a:gs>
                  </a:gsLst>
                  <a:lin ang="5400000" scaled="0"/>
                </a:gradFill>
                <a:ea typeface="Segoe UI" pitchFamily="34" charset="0"/>
                <a:cs typeface="Segoe UI" pitchFamily="34" charset="0"/>
              </a:endParaRPr>
            </a:p>
          </p:txBody>
        </p:sp>
        <p:sp>
          <p:nvSpPr>
            <p:cNvPr id="243" name="Oval 242"/>
            <p:cNvSpPr/>
            <p:nvPr/>
          </p:nvSpPr>
          <p:spPr bwMode="auto">
            <a:xfrm>
              <a:off x="5941777" y="6904320"/>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251" name="Group 250"/>
          <p:cNvGrpSpPr/>
          <p:nvPr/>
        </p:nvGrpSpPr>
        <p:grpSpPr>
          <a:xfrm>
            <a:off x="6542481" y="3437465"/>
            <a:ext cx="216481" cy="195481"/>
            <a:chOff x="2760401" y="1824177"/>
            <a:chExt cx="285697" cy="257980"/>
          </a:xfrm>
        </p:grpSpPr>
        <p:sp>
          <p:nvSpPr>
            <p:cNvPr id="252" name="Rectangle 48"/>
            <p:cNvSpPr>
              <a:spLocks noChangeArrowheads="1"/>
            </p:cNvSpPr>
            <p:nvPr/>
          </p:nvSpPr>
          <p:spPr bwMode="auto">
            <a:xfrm>
              <a:off x="2760401" y="1824177"/>
              <a:ext cx="285697" cy="257980"/>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253" name="Freeform 49"/>
            <p:cNvSpPr>
              <a:spLocks/>
            </p:cNvSpPr>
            <p:nvPr/>
          </p:nvSpPr>
          <p:spPr bwMode="auto">
            <a:xfrm>
              <a:off x="2760401" y="1929714"/>
              <a:ext cx="285697" cy="140716"/>
            </a:xfrm>
            <a:custGeom>
              <a:avLst/>
              <a:gdLst>
                <a:gd name="T0" fmla="*/ 268 w 268"/>
                <a:gd name="T1" fmla="*/ 132 h 132"/>
                <a:gd name="T2" fmla="*/ 179 w 268"/>
                <a:gd name="T3" fmla="*/ 44 h 132"/>
                <a:gd name="T4" fmla="*/ 156 w 268"/>
                <a:gd name="T5" fmla="*/ 66 h 132"/>
                <a:gd name="T6" fmla="*/ 89 w 268"/>
                <a:gd name="T7" fmla="*/ 0 h 132"/>
                <a:gd name="T8" fmla="*/ 0 w 268"/>
                <a:gd name="T9" fmla="*/ 88 h 132"/>
              </a:gdLst>
              <a:ahLst/>
              <a:cxnLst>
                <a:cxn ang="0">
                  <a:pos x="T0" y="T1"/>
                </a:cxn>
                <a:cxn ang="0">
                  <a:pos x="T2" y="T3"/>
                </a:cxn>
                <a:cxn ang="0">
                  <a:pos x="T4" y="T5"/>
                </a:cxn>
                <a:cxn ang="0">
                  <a:pos x="T6" y="T7"/>
                </a:cxn>
                <a:cxn ang="0">
                  <a:pos x="T8" y="T9"/>
                </a:cxn>
              </a:cxnLst>
              <a:rect l="0" t="0" r="r" b="b"/>
              <a:pathLst>
                <a:path w="268" h="132">
                  <a:moveTo>
                    <a:pt x="268" y="132"/>
                  </a:moveTo>
                  <a:lnTo>
                    <a:pt x="179" y="44"/>
                  </a:lnTo>
                  <a:lnTo>
                    <a:pt x="156" y="66"/>
                  </a:lnTo>
                  <a:lnTo>
                    <a:pt x="89" y="0"/>
                  </a:lnTo>
                  <a:lnTo>
                    <a:pt x="0" y="88"/>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254" name="Oval 253"/>
            <p:cNvSpPr>
              <a:spLocks noChangeArrowheads="1"/>
            </p:cNvSpPr>
            <p:nvPr/>
          </p:nvSpPr>
          <p:spPr bwMode="auto">
            <a:xfrm>
              <a:off x="2951221" y="1871082"/>
              <a:ext cx="47971" cy="46905"/>
            </a:xfrm>
            <a:prstGeom prst="ellipse">
              <a:avLst/>
            </a:prstGeom>
            <a:noFill/>
            <a:ln w="12700">
              <a:solidFill>
                <a:schemeClr val="tx1"/>
              </a:solidFill>
              <a:round/>
              <a:headEnd/>
              <a:tailEnd/>
            </a:ln>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grpSp>
      <p:sp>
        <p:nvSpPr>
          <p:cNvPr id="255" name="Freeform 254"/>
          <p:cNvSpPr/>
          <p:nvPr/>
        </p:nvSpPr>
        <p:spPr bwMode="auto">
          <a:xfrm>
            <a:off x="7471473" y="3440348"/>
            <a:ext cx="230153" cy="189715"/>
          </a:xfrm>
          <a:custGeom>
            <a:avLst/>
            <a:gdLst>
              <a:gd name="connsiteX0" fmla="*/ 2243075 w 3227827"/>
              <a:gd name="connsiteY0" fmla="*/ 0 h 2660690"/>
              <a:gd name="connsiteX1" fmla="*/ 2705138 w 3227827"/>
              <a:gd name="connsiteY1" fmla="*/ 178525 h 2660690"/>
              <a:gd name="connsiteX2" fmla="*/ 2744327 w 3227827"/>
              <a:gd name="connsiteY2" fmla="*/ 219630 h 2660690"/>
              <a:gd name="connsiteX3" fmla="*/ 2774681 w 3227827"/>
              <a:gd name="connsiteY3" fmla="*/ 217260 h 2660690"/>
              <a:gd name="connsiteX4" fmla="*/ 3179748 w 3227827"/>
              <a:gd name="connsiteY4" fmla="*/ 39644 h 2660690"/>
              <a:gd name="connsiteX5" fmla="*/ 2898534 w 3227827"/>
              <a:gd name="connsiteY5" fmla="*/ 401594 h 2660690"/>
              <a:gd name="connsiteX6" fmla="*/ 3227827 w 3227827"/>
              <a:gd name="connsiteY6" fmla="*/ 319044 h 2660690"/>
              <a:gd name="connsiteX7" fmla="*/ 2991063 w 3227827"/>
              <a:gd name="connsiteY7" fmla="*/ 666622 h 2660690"/>
              <a:gd name="connsiteX8" fmla="*/ 2924137 w 3227827"/>
              <a:gd name="connsiteY8" fmla="*/ 717139 h 2660690"/>
              <a:gd name="connsiteX9" fmla="*/ 2924693 w 3227827"/>
              <a:gd name="connsiteY9" fmla="*/ 729139 h 2660690"/>
              <a:gd name="connsiteX10" fmla="*/ 990811 w 3227827"/>
              <a:gd name="connsiteY10" fmla="*/ 2659611 h 2660690"/>
              <a:gd name="connsiteX11" fmla="*/ 83639 w 3227827"/>
              <a:gd name="connsiteY11" fmla="*/ 2429023 h 2660690"/>
              <a:gd name="connsiteX12" fmla="*/ 0 w 3227827"/>
              <a:gd name="connsiteY12" fmla="*/ 2378015 h 2660690"/>
              <a:gd name="connsiteX13" fmla="*/ 151258 w 3227827"/>
              <a:gd name="connsiteY13" fmla="*/ 2370349 h 2660690"/>
              <a:gd name="connsiteX14" fmla="*/ 899006 w 3227827"/>
              <a:gd name="connsiteY14" fmla="*/ 2129959 h 2660690"/>
              <a:gd name="connsiteX15" fmla="*/ 966223 w 3227827"/>
              <a:gd name="connsiteY15" fmla="*/ 2085120 h 2660690"/>
              <a:gd name="connsiteX16" fmla="*/ 904179 w 3227827"/>
              <a:gd name="connsiteY16" fmla="*/ 2074665 h 2660690"/>
              <a:gd name="connsiteX17" fmla="*/ 353090 w 3227827"/>
              <a:gd name="connsiteY17" fmla="*/ 1603559 h 2660690"/>
              <a:gd name="connsiteX18" fmla="*/ 608904 w 3227827"/>
              <a:gd name="connsiteY18" fmla="*/ 1614444 h 2660690"/>
              <a:gd name="connsiteX19" fmla="*/ 129933 w 3227827"/>
              <a:gd name="connsiteY19" fmla="*/ 931366 h 2660690"/>
              <a:gd name="connsiteX20" fmla="*/ 374862 w 3227827"/>
              <a:gd name="connsiteY20" fmla="*/ 993959 h 2660690"/>
              <a:gd name="connsiteX21" fmla="*/ 219740 w 3227827"/>
              <a:gd name="connsiteY21" fmla="*/ 101330 h 2660690"/>
              <a:gd name="connsiteX22" fmla="*/ 1410961 w 3227827"/>
              <a:gd name="connsiteY22" fmla="*/ 782283 h 2660690"/>
              <a:gd name="connsiteX23" fmla="*/ 1563883 w 3227827"/>
              <a:gd name="connsiteY23" fmla="*/ 792289 h 2660690"/>
              <a:gd name="connsiteX24" fmla="*/ 1563785 w 3227827"/>
              <a:gd name="connsiteY24" fmla="*/ 791863 h 2660690"/>
              <a:gd name="connsiteX25" fmla="*/ 1555866 w 3227827"/>
              <a:gd name="connsiteY25" fmla="*/ 687208 h 2660690"/>
              <a:gd name="connsiteX26" fmla="*/ 2243075 w 3227827"/>
              <a:gd name="connsiteY26" fmla="*/ 0 h 2660690"/>
              <a:gd name="connsiteX0" fmla="*/ 2243075 w 3227827"/>
              <a:gd name="connsiteY0" fmla="*/ 0 h 2660690"/>
              <a:gd name="connsiteX1" fmla="*/ 2705138 w 3227827"/>
              <a:gd name="connsiteY1" fmla="*/ 178525 h 2660690"/>
              <a:gd name="connsiteX2" fmla="*/ 2744327 w 3227827"/>
              <a:gd name="connsiteY2" fmla="*/ 219630 h 2660690"/>
              <a:gd name="connsiteX3" fmla="*/ 2774681 w 3227827"/>
              <a:gd name="connsiteY3" fmla="*/ 217260 h 2660690"/>
              <a:gd name="connsiteX4" fmla="*/ 3179748 w 3227827"/>
              <a:gd name="connsiteY4" fmla="*/ 39644 h 2660690"/>
              <a:gd name="connsiteX5" fmla="*/ 2898534 w 3227827"/>
              <a:gd name="connsiteY5" fmla="*/ 401594 h 2660690"/>
              <a:gd name="connsiteX6" fmla="*/ 3227827 w 3227827"/>
              <a:gd name="connsiteY6" fmla="*/ 319044 h 2660690"/>
              <a:gd name="connsiteX7" fmla="*/ 2991063 w 3227827"/>
              <a:gd name="connsiteY7" fmla="*/ 666622 h 2660690"/>
              <a:gd name="connsiteX8" fmla="*/ 2924137 w 3227827"/>
              <a:gd name="connsiteY8" fmla="*/ 717139 h 2660690"/>
              <a:gd name="connsiteX9" fmla="*/ 2924693 w 3227827"/>
              <a:gd name="connsiteY9" fmla="*/ 729139 h 2660690"/>
              <a:gd name="connsiteX10" fmla="*/ 990811 w 3227827"/>
              <a:gd name="connsiteY10" fmla="*/ 2659611 h 2660690"/>
              <a:gd name="connsiteX11" fmla="*/ 83639 w 3227827"/>
              <a:gd name="connsiteY11" fmla="*/ 2429023 h 2660690"/>
              <a:gd name="connsiteX12" fmla="*/ 0 w 3227827"/>
              <a:gd name="connsiteY12" fmla="*/ 2378015 h 2660690"/>
              <a:gd name="connsiteX13" fmla="*/ 151258 w 3227827"/>
              <a:gd name="connsiteY13" fmla="*/ 2370349 h 2660690"/>
              <a:gd name="connsiteX14" fmla="*/ 899006 w 3227827"/>
              <a:gd name="connsiteY14" fmla="*/ 2129959 h 2660690"/>
              <a:gd name="connsiteX15" fmla="*/ 966223 w 3227827"/>
              <a:gd name="connsiteY15" fmla="*/ 2085120 h 2660690"/>
              <a:gd name="connsiteX16" fmla="*/ 904179 w 3227827"/>
              <a:gd name="connsiteY16" fmla="*/ 2074665 h 2660690"/>
              <a:gd name="connsiteX17" fmla="*/ 353090 w 3227827"/>
              <a:gd name="connsiteY17" fmla="*/ 1603559 h 2660690"/>
              <a:gd name="connsiteX18" fmla="*/ 608904 w 3227827"/>
              <a:gd name="connsiteY18" fmla="*/ 1614444 h 2660690"/>
              <a:gd name="connsiteX19" fmla="*/ 129933 w 3227827"/>
              <a:gd name="connsiteY19" fmla="*/ 931366 h 2660690"/>
              <a:gd name="connsiteX20" fmla="*/ 374862 w 3227827"/>
              <a:gd name="connsiteY20" fmla="*/ 993959 h 2660690"/>
              <a:gd name="connsiteX21" fmla="*/ 219740 w 3227827"/>
              <a:gd name="connsiteY21" fmla="*/ 101330 h 2660690"/>
              <a:gd name="connsiteX22" fmla="*/ 1410961 w 3227827"/>
              <a:gd name="connsiteY22" fmla="*/ 782283 h 2660690"/>
              <a:gd name="connsiteX23" fmla="*/ 1563883 w 3227827"/>
              <a:gd name="connsiteY23" fmla="*/ 792289 h 2660690"/>
              <a:gd name="connsiteX24" fmla="*/ 1563785 w 3227827"/>
              <a:gd name="connsiteY24" fmla="*/ 791863 h 2660690"/>
              <a:gd name="connsiteX25" fmla="*/ 1555866 w 3227827"/>
              <a:gd name="connsiteY25" fmla="*/ 687208 h 2660690"/>
              <a:gd name="connsiteX26" fmla="*/ 2243075 w 3227827"/>
              <a:gd name="connsiteY26" fmla="*/ 0 h 266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7827" h="2660690">
                <a:moveTo>
                  <a:pt x="2243075" y="0"/>
                </a:moveTo>
                <a:cubicBezTo>
                  <a:pt x="2420981" y="0"/>
                  <a:pt x="2583098" y="67604"/>
                  <a:pt x="2705138" y="178525"/>
                </a:cubicBezTo>
                <a:lnTo>
                  <a:pt x="2744327" y="219630"/>
                </a:lnTo>
                <a:lnTo>
                  <a:pt x="2774681" y="217260"/>
                </a:lnTo>
                <a:cubicBezTo>
                  <a:pt x="2931135" y="197090"/>
                  <a:pt x="3033245" y="134440"/>
                  <a:pt x="3179748" y="39644"/>
                </a:cubicBezTo>
                <a:cubicBezTo>
                  <a:pt x="3163117" y="234680"/>
                  <a:pt x="3021300" y="307251"/>
                  <a:pt x="2898534" y="401594"/>
                </a:cubicBezTo>
                <a:cubicBezTo>
                  <a:pt x="3018277" y="413992"/>
                  <a:pt x="3151627" y="380125"/>
                  <a:pt x="3227827" y="319044"/>
                </a:cubicBezTo>
                <a:cubicBezTo>
                  <a:pt x="3167276" y="498431"/>
                  <a:pt x="3092946" y="584440"/>
                  <a:pt x="2991063" y="666622"/>
                </a:cubicBezTo>
                <a:lnTo>
                  <a:pt x="2924137" y="717139"/>
                </a:lnTo>
                <a:cubicBezTo>
                  <a:pt x="2924322" y="721139"/>
                  <a:pt x="2924508" y="725139"/>
                  <a:pt x="2924693" y="729139"/>
                </a:cubicBezTo>
                <a:cubicBezTo>
                  <a:pt x="2916083" y="1642648"/>
                  <a:pt x="2157998" y="2699186"/>
                  <a:pt x="990811" y="2659611"/>
                </a:cubicBezTo>
                <a:cubicBezTo>
                  <a:pt x="424478" y="2640408"/>
                  <a:pt x="353308" y="2576079"/>
                  <a:pt x="83639" y="2429023"/>
                </a:cubicBezTo>
                <a:lnTo>
                  <a:pt x="0" y="2378015"/>
                </a:lnTo>
                <a:lnTo>
                  <a:pt x="151258" y="2370349"/>
                </a:lnTo>
                <a:cubicBezTo>
                  <a:pt x="421172" y="2342832"/>
                  <a:pt x="674412" y="2258696"/>
                  <a:pt x="899006" y="2129959"/>
                </a:cubicBezTo>
                <a:lnTo>
                  <a:pt x="966223" y="2085120"/>
                </a:lnTo>
                <a:lnTo>
                  <a:pt x="904179" y="2074665"/>
                </a:lnTo>
                <a:cubicBezTo>
                  <a:pt x="718952" y="2036268"/>
                  <a:pt x="464668" y="1913349"/>
                  <a:pt x="353090" y="1603559"/>
                </a:cubicBezTo>
                <a:cubicBezTo>
                  <a:pt x="443804" y="1631680"/>
                  <a:pt x="545404" y="1648916"/>
                  <a:pt x="608904" y="1614444"/>
                </a:cubicBezTo>
                <a:cubicBezTo>
                  <a:pt x="337668" y="1484722"/>
                  <a:pt x="71875" y="1232538"/>
                  <a:pt x="129933" y="931366"/>
                </a:cubicBezTo>
                <a:cubicBezTo>
                  <a:pt x="211576" y="965837"/>
                  <a:pt x="238790" y="994867"/>
                  <a:pt x="374862" y="993959"/>
                </a:cubicBezTo>
                <a:cubicBezTo>
                  <a:pt x="140819" y="761730"/>
                  <a:pt x="51011" y="420644"/>
                  <a:pt x="219740" y="101330"/>
                </a:cubicBezTo>
                <a:cubicBezTo>
                  <a:pt x="539508" y="520431"/>
                  <a:pt x="1016949" y="731341"/>
                  <a:pt x="1410961" y="782283"/>
                </a:cubicBezTo>
                <a:lnTo>
                  <a:pt x="1563883" y="792289"/>
                </a:lnTo>
                <a:cubicBezTo>
                  <a:pt x="1563850" y="792147"/>
                  <a:pt x="1563818" y="792005"/>
                  <a:pt x="1563785" y="791863"/>
                </a:cubicBezTo>
                <a:cubicBezTo>
                  <a:pt x="1558571" y="757739"/>
                  <a:pt x="1555867" y="722789"/>
                  <a:pt x="1555866" y="687208"/>
                </a:cubicBezTo>
                <a:cubicBezTo>
                  <a:pt x="1555867" y="307674"/>
                  <a:pt x="1863540" y="-1"/>
                  <a:pt x="2243075" y="0"/>
                </a:cubicBezTo>
                <a:close/>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err="1">
              <a:gradFill>
                <a:gsLst>
                  <a:gs pos="0">
                    <a:srgbClr val="FFFFFF"/>
                  </a:gs>
                  <a:gs pos="100000">
                    <a:srgbClr val="FFFFFF"/>
                  </a:gs>
                </a:gsLst>
                <a:lin ang="5400000" scaled="0"/>
              </a:gradFill>
              <a:ea typeface="Segoe UI" pitchFamily="34" charset="0"/>
              <a:cs typeface="Segoe UI" pitchFamily="34" charset="0"/>
            </a:endParaRPr>
          </a:p>
        </p:txBody>
      </p:sp>
      <p:grpSp>
        <p:nvGrpSpPr>
          <p:cNvPr id="257" name="Group 256"/>
          <p:cNvGrpSpPr/>
          <p:nvPr/>
        </p:nvGrpSpPr>
        <p:grpSpPr>
          <a:xfrm>
            <a:off x="4695153" y="3394650"/>
            <a:ext cx="224607" cy="281111"/>
            <a:chOff x="1564614" y="1427406"/>
            <a:chExt cx="256236" cy="320693"/>
          </a:xfrm>
        </p:grpSpPr>
        <p:grpSp>
          <p:nvGrpSpPr>
            <p:cNvPr id="258" name="Group 257"/>
            <p:cNvGrpSpPr/>
            <p:nvPr/>
          </p:nvGrpSpPr>
          <p:grpSpPr>
            <a:xfrm>
              <a:off x="1591509" y="1483819"/>
              <a:ext cx="229341" cy="264280"/>
              <a:chOff x="6498112" y="3330497"/>
              <a:chExt cx="1259085" cy="1450900"/>
            </a:xfrm>
          </p:grpSpPr>
          <p:sp>
            <p:nvSpPr>
              <p:cNvPr id="260" name="Oval 8"/>
              <p:cNvSpPr>
                <a:spLocks noChangeArrowheads="1"/>
              </p:cNvSpPr>
              <p:nvPr/>
            </p:nvSpPr>
            <p:spPr bwMode="auto">
              <a:xfrm>
                <a:off x="7243234" y="3330497"/>
                <a:ext cx="472157" cy="459861"/>
              </a:xfrm>
              <a:prstGeom prst="ellipse">
                <a:avLst/>
              </a:pr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261" name="Oval 9"/>
              <p:cNvSpPr>
                <a:spLocks noChangeArrowheads="1"/>
              </p:cNvSpPr>
              <p:nvPr/>
            </p:nvSpPr>
            <p:spPr bwMode="auto">
              <a:xfrm>
                <a:off x="6611233" y="3790359"/>
                <a:ext cx="572982" cy="575442"/>
              </a:xfrm>
              <a:prstGeom prst="ellipse">
                <a:avLst/>
              </a:pr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262" name="Freeform 12"/>
              <p:cNvSpPr>
                <a:spLocks/>
              </p:cNvSpPr>
              <p:nvPr/>
            </p:nvSpPr>
            <p:spPr bwMode="auto">
              <a:xfrm>
                <a:off x="6498112" y="4365800"/>
                <a:ext cx="816438" cy="415597"/>
              </a:xfrm>
              <a:custGeom>
                <a:avLst/>
                <a:gdLst>
                  <a:gd name="T0" fmla="*/ 57 w 57"/>
                  <a:gd name="T1" fmla="*/ 29 h 29"/>
                  <a:gd name="T2" fmla="*/ 28 w 57"/>
                  <a:gd name="T3" fmla="*/ 0 h 29"/>
                  <a:gd name="T4" fmla="*/ 0 w 57"/>
                  <a:gd name="T5" fmla="*/ 29 h 29"/>
                </a:gdLst>
                <a:ahLst/>
                <a:cxnLst>
                  <a:cxn ang="0">
                    <a:pos x="T0" y="T1"/>
                  </a:cxn>
                  <a:cxn ang="0">
                    <a:pos x="T2" y="T3"/>
                  </a:cxn>
                  <a:cxn ang="0">
                    <a:pos x="T4" y="T5"/>
                  </a:cxn>
                </a:cxnLst>
                <a:rect l="0" t="0" r="r" b="b"/>
                <a:pathLst>
                  <a:path w="57" h="29">
                    <a:moveTo>
                      <a:pt x="57" y="29"/>
                    </a:moveTo>
                    <a:cubicBezTo>
                      <a:pt x="57" y="13"/>
                      <a:pt x="44" y="0"/>
                      <a:pt x="28" y="0"/>
                    </a:cubicBezTo>
                    <a:cubicBezTo>
                      <a:pt x="13" y="0"/>
                      <a:pt x="0" y="13"/>
                      <a:pt x="0" y="29"/>
                    </a:cubicBezTo>
                  </a:path>
                </a:pathLst>
              </a:cu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263" name="Freeform 13"/>
              <p:cNvSpPr>
                <a:spLocks/>
              </p:cNvSpPr>
              <p:nvPr/>
            </p:nvSpPr>
            <p:spPr bwMode="auto">
              <a:xfrm>
                <a:off x="7184215" y="3790359"/>
                <a:ext cx="572982" cy="287721"/>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tx1"/>
                </a:solidFill>
                <a:prstDash val="solid"/>
                <a:miter lim="800000"/>
                <a:headEnd/>
                <a:tailEnd/>
              </a:ln>
              <a:extLst/>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grpSp>
        <p:sp>
          <p:nvSpPr>
            <p:cNvPr id="259" name="Freeform: Shape 168"/>
            <p:cNvSpPr>
              <a:spLocks/>
            </p:cNvSpPr>
            <p:nvPr/>
          </p:nvSpPr>
          <p:spPr bwMode="auto">
            <a:xfrm flipH="1">
              <a:off x="1564614" y="1427406"/>
              <a:ext cx="122892" cy="103468"/>
            </a:xfrm>
            <a:custGeom>
              <a:avLst/>
              <a:gdLst>
                <a:gd name="connsiteX0" fmla="*/ 0 w 541845"/>
                <a:gd name="connsiteY0" fmla="*/ 0 h 456200"/>
                <a:gd name="connsiteX1" fmla="*/ 541845 w 541845"/>
                <a:gd name="connsiteY1" fmla="*/ 0 h 456200"/>
                <a:gd name="connsiteX2" fmla="*/ 541845 w 541845"/>
                <a:gd name="connsiteY2" fmla="*/ 336005 h 456200"/>
                <a:gd name="connsiteX3" fmla="*/ 170403 w 541845"/>
                <a:gd name="connsiteY3" fmla="*/ 336005 h 456200"/>
                <a:gd name="connsiteX4" fmla="*/ 50208 w 541845"/>
                <a:gd name="connsiteY4" fmla="*/ 456200 h 456200"/>
                <a:gd name="connsiteX5" fmla="*/ 50208 w 541845"/>
                <a:gd name="connsiteY5" fmla="*/ 336005 h 456200"/>
                <a:gd name="connsiteX6" fmla="*/ 0 w 541845"/>
                <a:gd name="connsiteY6" fmla="*/ 336005 h 4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845" h="456200">
                  <a:moveTo>
                    <a:pt x="0" y="0"/>
                  </a:moveTo>
                  <a:lnTo>
                    <a:pt x="541845" y="0"/>
                  </a:lnTo>
                  <a:lnTo>
                    <a:pt x="541845" y="336005"/>
                  </a:lnTo>
                  <a:lnTo>
                    <a:pt x="170403" y="336005"/>
                  </a:lnTo>
                  <a:lnTo>
                    <a:pt x="50208" y="456200"/>
                  </a:lnTo>
                  <a:lnTo>
                    <a:pt x="50208" y="336005"/>
                  </a:lnTo>
                  <a:lnTo>
                    <a:pt x="0" y="336005"/>
                  </a:lnTo>
                  <a:close/>
                </a:path>
              </a:pathLst>
            </a:custGeom>
            <a:noFill/>
            <a:ln w="12700">
              <a:solidFill>
                <a:schemeClr val="tx1"/>
              </a:solidFill>
              <a:round/>
              <a:headEnd/>
              <a:tailEnd/>
            </a:ln>
          </p:spPr>
          <p:txBody>
            <a:bodyPr vert="horz" wrap="square" lIns="93260" tIns="46630" rIns="93260" bIns="46630" numCol="1" anchor="t" anchorCtr="0" compatLnSpc="1">
              <a:prstTxWarp prst="textNoShape">
                <a:avLst/>
              </a:prstTxWarp>
              <a:noAutofit/>
            </a:bodyPr>
            <a:lstStyle/>
            <a:p>
              <a:pPr>
                <a:defRPr/>
              </a:pPr>
              <a:endParaRPr lang="en-US" sz="1020">
                <a:solidFill>
                  <a:srgbClr val="505050"/>
                </a:solidFill>
              </a:endParaRPr>
            </a:p>
          </p:txBody>
        </p:sp>
      </p:grpSp>
      <p:grpSp>
        <p:nvGrpSpPr>
          <p:cNvPr id="279" name="Group 278"/>
          <p:cNvGrpSpPr/>
          <p:nvPr/>
        </p:nvGrpSpPr>
        <p:grpSpPr>
          <a:xfrm>
            <a:off x="8339825" y="3417281"/>
            <a:ext cx="278337" cy="235850"/>
            <a:chOff x="2907342" y="5439822"/>
            <a:chExt cx="478274" cy="405267"/>
          </a:xfrm>
        </p:grpSpPr>
        <p:grpSp>
          <p:nvGrpSpPr>
            <p:cNvPr id="280" name="Group 279">
              <a:extLst>
                <a:ext uri="{FF2B5EF4-FFF2-40B4-BE49-F238E27FC236}">
                  <a16:creationId xmlns:a16="http://schemas.microsoft.com/office/drawing/2014/main" id="{6D77326F-83AC-420B-BDBC-A7A00EDFEB2B}"/>
                </a:ext>
              </a:extLst>
            </p:cNvPr>
            <p:cNvGrpSpPr/>
            <p:nvPr/>
          </p:nvGrpSpPr>
          <p:grpSpPr>
            <a:xfrm rot="2348880">
              <a:off x="3117544" y="5439822"/>
              <a:ext cx="268072" cy="138560"/>
              <a:chOff x="2946400" y="1075143"/>
              <a:chExt cx="6491514" cy="3355305"/>
            </a:xfrm>
          </p:grpSpPr>
          <p:sp>
            <p:nvSpPr>
              <p:cNvPr id="282" name="Freeform: Shape 70">
                <a:extLst>
                  <a:ext uri="{FF2B5EF4-FFF2-40B4-BE49-F238E27FC236}">
                    <a16:creationId xmlns:a16="http://schemas.microsoft.com/office/drawing/2014/main" id="{DE885987-9665-4507-B1E6-BD590596ADB9}"/>
                  </a:ext>
                </a:extLst>
              </p:cNvPr>
              <p:cNvSpPr/>
              <p:nvPr/>
            </p:nvSpPr>
            <p:spPr>
              <a:xfrm>
                <a:off x="2946400" y="1075143"/>
                <a:ext cx="6491514" cy="1508609"/>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20">
                  <a:solidFill>
                    <a:srgbClr val="FFFFFF"/>
                  </a:solidFill>
                </a:endParaRPr>
              </a:p>
            </p:txBody>
          </p:sp>
          <p:sp>
            <p:nvSpPr>
              <p:cNvPr id="283" name="Freeform: Shape 71">
                <a:extLst>
                  <a:ext uri="{FF2B5EF4-FFF2-40B4-BE49-F238E27FC236}">
                    <a16:creationId xmlns:a16="http://schemas.microsoft.com/office/drawing/2014/main" id="{BC9C6B85-C1BC-42F0-A90A-1D84B94719F5}"/>
                  </a:ext>
                </a:extLst>
              </p:cNvPr>
              <p:cNvSpPr/>
              <p:nvPr/>
            </p:nvSpPr>
            <p:spPr>
              <a:xfrm>
                <a:off x="3773672" y="2292383"/>
                <a:ext cx="4836971" cy="1202289"/>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20">
                  <a:solidFill>
                    <a:srgbClr val="FFFFFF"/>
                  </a:solidFill>
                </a:endParaRPr>
              </a:p>
            </p:txBody>
          </p:sp>
          <p:sp>
            <p:nvSpPr>
              <p:cNvPr id="284" name="Freeform: Shape 72">
                <a:extLst>
                  <a:ext uri="{FF2B5EF4-FFF2-40B4-BE49-F238E27FC236}">
                    <a16:creationId xmlns:a16="http://schemas.microsoft.com/office/drawing/2014/main" id="{10E6C104-7475-4863-A30F-3462B3666B15}"/>
                  </a:ext>
                </a:extLst>
              </p:cNvPr>
              <p:cNvSpPr/>
              <p:nvPr/>
            </p:nvSpPr>
            <p:spPr>
              <a:xfrm>
                <a:off x="4676759" y="3637770"/>
                <a:ext cx="3030796" cy="792678"/>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20">
                  <a:solidFill>
                    <a:srgbClr val="FFFFFF"/>
                  </a:solidFill>
                </a:endParaRPr>
              </a:p>
            </p:txBody>
          </p:sp>
        </p:grpSp>
        <p:sp>
          <p:nvSpPr>
            <p:cNvPr id="281" name="Freeform 5">
              <a:extLst>
                <a:ext uri="{FF2B5EF4-FFF2-40B4-BE49-F238E27FC236}">
                  <a16:creationId xmlns:a16="http://schemas.microsoft.com/office/drawing/2014/main" id="{7A39893A-A243-47C3-8C3B-4320F2C726C9}"/>
                </a:ext>
              </a:extLst>
            </p:cNvPr>
            <p:cNvSpPr>
              <a:spLocks noEditPoints="1"/>
            </p:cNvSpPr>
            <p:nvPr/>
          </p:nvSpPr>
          <p:spPr bwMode="auto">
            <a:xfrm>
              <a:off x="2907342" y="5583169"/>
              <a:ext cx="435355" cy="261920"/>
            </a:xfrm>
            <a:custGeom>
              <a:avLst/>
              <a:gdLst>
                <a:gd name="T0" fmla="*/ 27 w 339"/>
                <a:gd name="T1" fmla="*/ 70 h 204"/>
                <a:gd name="T2" fmla="*/ 287 w 339"/>
                <a:gd name="T3" fmla="*/ 70 h 204"/>
                <a:gd name="T4" fmla="*/ 339 w 339"/>
                <a:gd name="T5" fmla="*/ 122 h 204"/>
                <a:gd name="T6" fmla="*/ 339 w 339"/>
                <a:gd name="T7" fmla="*/ 160 h 204"/>
                <a:gd name="T8" fmla="*/ 318 w 339"/>
                <a:gd name="T9" fmla="*/ 182 h 204"/>
                <a:gd name="T10" fmla="*/ 294 w 339"/>
                <a:gd name="T11" fmla="*/ 182 h 204"/>
                <a:gd name="T12" fmla="*/ 297 w 339"/>
                <a:gd name="T13" fmla="*/ 168 h 204"/>
                <a:gd name="T14" fmla="*/ 261 w 339"/>
                <a:gd name="T15" fmla="*/ 131 h 204"/>
                <a:gd name="T16" fmla="*/ 224 w 339"/>
                <a:gd name="T17" fmla="*/ 168 h 204"/>
                <a:gd name="T18" fmla="*/ 261 w 339"/>
                <a:gd name="T19" fmla="*/ 204 h 204"/>
                <a:gd name="T20" fmla="*/ 297 w 339"/>
                <a:gd name="T21" fmla="*/ 168 h 204"/>
                <a:gd name="T22" fmla="*/ 95 w 339"/>
                <a:gd name="T23" fmla="*/ 168 h 204"/>
                <a:gd name="T24" fmla="*/ 59 w 339"/>
                <a:gd name="T25" fmla="*/ 131 h 204"/>
                <a:gd name="T26" fmla="*/ 22 w 339"/>
                <a:gd name="T27" fmla="*/ 168 h 204"/>
                <a:gd name="T28" fmla="*/ 59 w 339"/>
                <a:gd name="T29" fmla="*/ 204 h 204"/>
                <a:gd name="T30" fmla="*/ 95 w 339"/>
                <a:gd name="T31" fmla="*/ 168 h 204"/>
                <a:gd name="T32" fmla="*/ 63 w 339"/>
                <a:gd name="T33" fmla="*/ 0 h 204"/>
                <a:gd name="T34" fmla="*/ 10 w 339"/>
                <a:gd name="T35" fmla="*/ 105 h 204"/>
                <a:gd name="T36" fmla="*/ 0 w 339"/>
                <a:gd name="T37" fmla="*/ 139 h 204"/>
                <a:gd name="T38" fmla="*/ 24 w 339"/>
                <a:gd name="T39" fmla="*/ 178 h 204"/>
                <a:gd name="T40" fmla="*/ 271 w 339"/>
                <a:gd name="T41" fmla="*/ 70 h 204"/>
                <a:gd name="T42" fmla="*/ 222 w 339"/>
                <a:gd name="T43" fmla="*/ 15 h 204"/>
                <a:gd name="T44" fmla="*/ 194 w 339"/>
                <a:gd name="T45" fmla="*/ 0 h 204"/>
                <a:gd name="T46" fmla="*/ 37 w 339"/>
                <a:gd name="T47" fmla="*/ 0 h 204"/>
                <a:gd name="T48" fmla="*/ 227 w 339"/>
                <a:gd name="T49" fmla="*/ 182 h 204"/>
                <a:gd name="T50" fmla="*/ 92 w 339"/>
                <a:gd name="T51" fmla="*/ 182 h 204"/>
                <a:gd name="T52" fmla="*/ 134 w 339"/>
                <a:gd name="T53" fmla="*/ 182 h 204"/>
                <a:gd name="T54" fmla="*/ 134 w 339"/>
                <a:gd name="T5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9" h="204">
                  <a:moveTo>
                    <a:pt x="27" y="70"/>
                  </a:moveTo>
                  <a:cubicBezTo>
                    <a:pt x="287" y="70"/>
                    <a:pt x="287" y="70"/>
                    <a:pt x="287" y="70"/>
                  </a:cubicBezTo>
                  <a:cubicBezTo>
                    <a:pt x="316" y="70"/>
                    <a:pt x="339" y="94"/>
                    <a:pt x="339" y="122"/>
                  </a:cubicBezTo>
                  <a:cubicBezTo>
                    <a:pt x="339" y="160"/>
                    <a:pt x="339" y="160"/>
                    <a:pt x="339" y="160"/>
                  </a:cubicBezTo>
                  <a:cubicBezTo>
                    <a:pt x="339" y="172"/>
                    <a:pt x="330" y="182"/>
                    <a:pt x="318" y="182"/>
                  </a:cubicBezTo>
                  <a:cubicBezTo>
                    <a:pt x="294" y="182"/>
                    <a:pt x="294" y="182"/>
                    <a:pt x="294" y="182"/>
                  </a:cubicBezTo>
                  <a:moveTo>
                    <a:pt x="297" y="168"/>
                  </a:moveTo>
                  <a:cubicBezTo>
                    <a:pt x="297" y="148"/>
                    <a:pt x="281" y="131"/>
                    <a:pt x="261" y="131"/>
                  </a:cubicBezTo>
                  <a:cubicBezTo>
                    <a:pt x="241" y="131"/>
                    <a:pt x="224" y="148"/>
                    <a:pt x="224" y="168"/>
                  </a:cubicBezTo>
                  <a:cubicBezTo>
                    <a:pt x="224" y="188"/>
                    <a:pt x="241" y="204"/>
                    <a:pt x="261" y="204"/>
                  </a:cubicBezTo>
                  <a:cubicBezTo>
                    <a:pt x="281" y="204"/>
                    <a:pt x="297" y="188"/>
                    <a:pt x="297" y="168"/>
                  </a:cubicBezTo>
                  <a:close/>
                  <a:moveTo>
                    <a:pt x="95" y="168"/>
                  </a:moveTo>
                  <a:cubicBezTo>
                    <a:pt x="95" y="148"/>
                    <a:pt x="79" y="131"/>
                    <a:pt x="59" y="131"/>
                  </a:cubicBezTo>
                  <a:cubicBezTo>
                    <a:pt x="39" y="131"/>
                    <a:pt x="22" y="148"/>
                    <a:pt x="22" y="168"/>
                  </a:cubicBezTo>
                  <a:cubicBezTo>
                    <a:pt x="22" y="188"/>
                    <a:pt x="39" y="204"/>
                    <a:pt x="59" y="204"/>
                  </a:cubicBezTo>
                  <a:cubicBezTo>
                    <a:pt x="79" y="204"/>
                    <a:pt x="95" y="188"/>
                    <a:pt x="95" y="168"/>
                  </a:cubicBezTo>
                  <a:close/>
                  <a:moveTo>
                    <a:pt x="63" y="0"/>
                  </a:moveTo>
                  <a:cubicBezTo>
                    <a:pt x="63" y="0"/>
                    <a:pt x="20" y="84"/>
                    <a:pt x="10" y="105"/>
                  </a:cubicBezTo>
                  <a:cubicBezTo>
                    <a:pt x="0" y="127"/>
                    <a:pt x="0" y="139"/>
                    <a:pt x="0" y="139"/>
                  </a:cubicBezTo>
                  <a:cubicBezTo>
                    <a:pt x="0" y="154"/>
                    <a:pt x="9" y="173"/>
                    <a:pt x="24" y="178"/>
                  </a:cubicBezTo>
                  <a:moveTo>
                    <a:pt x="271" y="70"/>
                  </a:moveTo>
                  <a:cubicBezTo>
                    <a:pt x="222" y="15"/>
                    <a:pt x="222" y="15"/>
                    <a:pt x="222" y="15"/>
                  </a:cubicBezTo>
                  <a:cubicBezTo>
                    <a:pt x="214" y="5"/>
                    <a:pt x="206" y="0"/>
                    <a:pt x="194" y="0"/>
                  </a:cubicBezTo>
                  <a:cubicBezTo>
                    <a:pt x="37" y="0"/>
                    <a:pt x="37" y="0"/>
                    <a:pt x="37" y="0"/>
                  </a:cubicBezTo>
                  <a:moveTo>
                    <a:pt x="227" y="182"/>
                  </a:moveTo>
                  <a:cubicBezTo>
                    <a:pt x="92" y="182"/>
                    <a:pt x="92" y="182"/>
                    <a:pt x="92" y="182"/>
                  </a:cubicBezTo>
                  <a:moveTo>
                    <a:pt x="134" y="182"/>
                  </a:moveTo>
                  <a:cubicBezTo>
                    <a:pt x="134" y="0"/>
                    <a:pt x="134" y="0"/>
                    <a:pt x="134" y="0"/>
                  </a:cubicBezTo>
                </a:path>
              </a:pathLst>
            </a:custGeom>
            <a:noFill/>
            <a:ln w="12700">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93260" tIns="46630" rIns="93260" bIns="46630" numCol="1" anchor="t" anchorCtr="0" compatLnSpc="1">
              <a:prstTxWarp prst="textNoShape">
                <a:avLst/>
              </a:prstTxWarp>
            </a:bodyPr>
            <a:lstStyle/>
            <a:p>
              <a:pPr>
                <a:defRPr/>
              </a:pPr>
              <a:endParaRPr lang="en-US" sz="1836" kern="0">
                <a:solidFill>
                  <a:sysClr val="windowText" lastClr="000000"/>
                </a:solidFill>
                <a:latin typeface="Segoe UI Semilight"/>
              </a:endParaRPr>
            </a:p>
          </p:txBody>
        </p:sp>
      </p:grpSp>
      <p:sp>
        <p:nvSpPr>
          <p:cNvPr id="4" name="Rectangle 3"/>
          <p:cNvSpPr/>
          <p:nvPr/>
        </p:nvSpPr>
        <p:spPr bwMode="auto">
          <a:xfrm>
            <a:off x="882" y="2115183"/>
            <a:ext cx="12434711" cy="48793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40" name="Straight Connector 139"/>
          <p:cNvCxnSpPr/>
          <p:nvPr/>
        </p:nvCxnSpPr>
        <p:spPr>
          <a:xfrm flipH="1">
            <a:off x="5036941" y="3365866"/>
            <a:ext cx="2362594" cy="0"/>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1" name="Rectangle 140"/>
          <p:cNvSpPr/>
          <p:nvPr/>
        </p:nvSpPr>
        <p:spPr>
          <a:xfrm>
            <a:off x="5777465" y="3199498"/>
            <a:ext cx="881546" cy="337512"/>
          </a:xfrm>
          <a:prstGeom prst="rect">
            <a:avLst/>
          </a:prstGeom>
          <a:solidFill>
            <a:schemeClr val="bg1"/>
          </a:solidFill>
        </p:spPr>
        <p:txBody>
          <a:bodyPr wrap="none">
            <a:spAutoFit/>
          </a:bodyPr>
          <a:lstStyle/>
          <a:p>
            <a:pPr algn="ctr" defTabSz="932293" fontAlgn="base">
              <a:lnSpc>
                <a:spcPct val="95000"/>
              </a:lnSpc>
              <a:spcBef>
                <a:spcPct val="0"/>
              </a:spcBef>
              <a:spcAft>
                <a:spcPct val="0"/>
              </a:spcAft>
              <a:defRPr/>
            </a:pPr>
            <a:r>
              <a:rPr lang="en-US" sz="1632" kern="0" spc="50" dirty="0">
                <a:solidFill>
                  <a:srgbClr val="505050"/>
                </a:solidFill>
                <a:latin typeface="Segoe UI Semilight" charset="0"/>
                <a:ea typeface="Segoe UI Semilight" charset="0"/>
                <a:cs typeface="Segoe UI Semilight" charset="0"/>
              </a:rPr>
              <a:t>HYBRID</a:t>
            </a:r>
          </a:p>
        </p:txBody>
      </p:sp>
      <p:grpSp>
        <p:nvGrpSpPr>
          <p:cNvPr id="5" name="Group 4"/>
          <p:cNvGrpSpPr/>
          <p:nvPr/>
        </p:nvGrpSpPr>
        <p:grpSpPr>
          <a:xfrm>
            <a:off x="2501813" y="2148134"/>
            <a:ext cx="1571464" cy="2109314"/>
            <a:chOff x="2452116" y="2106205"/>
            <a:chExt cx="1540791" cy="2068143"/>
          </a:xfrm>
        </p:grpSpPr>
        <p:sp>
          <p:nvSpPr>
            <p:cNvPr id="147" name="Rectangle 146"/>
            <p:cNvSpPr/>
            <p:nvPr/>
          </p:nvSpPr>
          <p:spPr>
            <a:xfrm>
              <a:off x="2749467" y="3799502"/>
              <a:ext cx="946093" cy="374846"/>
            </a:xfrm>
            <a:prstGeom prst="rect">
              <a:avLst/>
            </a:prstGeom>
          </p:spPr>
          <p:txBody>
            <a:bodyPr wrap="none">
              <a:spAutoFit/>
            </a:bodyPr>
            <a:lstStyle/>
            <a:p>
              <a:pPr algn="ctr" defTabSz="932293" fontAlgn="base">
                <a:spcBef>
                  <a:spcPct val="0"/>
                </a:spcBef>
                <a:spcAft>
                  <a:spcPct val="0"/>
                </a:spcAft>
                <a:defRPr/>
              </a:pPr>
              <a:r>
                <a:rPr lang="en-US" sz="1020" b="1" kern="0" spc="50" dirty="0">
                  <a:solidFill>
                    <a:srgbClr val="505050"/>
                  </a:solidFill>
                  <a:latin typeface="Segoe UI Semibold" charset="0"/>
                  <a:ea typeface="Segoe UI Semibold" charset="0"/>
                  <a:cs typeface="Segoe UI Semibold" charset="0"/>
                </a:rPr>
                <a:t>On-premises</a:t>
              </a:r>
            </a:p>
            <a:p>
              <a:pPr algn="ctr" defTabSz="932293" fontAlgn="base">
                <a:spcBef>
                  <a:spcPct val="0"/>
                </a:spcBef>
                <a:spcAft>
                  <a:spcPct val="0"/>
                </a:spcAft>
                <a:defRPr/>
              </a:pPr>
              <a:r>
                <a:rPr lang="en-US" sz="816" kern="0" spc="50" dirty="0">
                  <a:solidFill>
                    <a:srgbClr val="505050"/>
                  </a:solidFill>
                  <a:latin typeface="Segoe UI Semilight" charset="0"/>
                  <a:ea typeface="Segoe UI Semilight" charset="0"/>
                  <a:cs typeface="Segoe UI Semilight" charset="0"/>
                </a:rPr>
                <a:t>Private cloud</a:t>
              </a:r>
            </a:p>
          </p:txBody>
        </p:sp>
        <p:grpSp>
          <p:nvGrpSpPr>
            <p:cNvPr id="148" name="Group 147"/>
            <p:cNvGrpSpPr/>
            <p:nvPr/>
          </p:nvGrpSpPr>
          <p:grpSpPr>
            <a:xfrm>
              <a:off x="2452116" y="2106205"/>
              <a:ext cx="1540791" cy="1650395"/>
              <a:chOff x="5548134" y="3722592"/>
              <a:chExt cx="1334254" cy="1429167"/>
            </a:xfrm>
          </p:grpSpPr>
          <p:sp>
            <p:nvSpPr>
              <p:cNvPr id="153" name="building_7"/>
              <p:cNvSpPr>
                <a:spLocks noChangeAspect="1" noEditPoints="1"/>
              </p:cNvSpPr>
              <p:nvPr/>
            </p:nvSpPr>
            <p:spPr bwMode="auto">
              <a:xfrm>
                <a:off x="5548134" y="3759745"/>
                <a:ext cx="1334254" cy="1392014"/>
              </a:xfrm>
              <a:custGeom>
                <a:avLst/>
                <a:gdLst>
                  <a:gd name="T0" fmla="*/ 231 w 231"/>
                  <a:gd name="T1" fmla="*/ 241 h 241"/>
                  <a:gd name="T2" fmla="*/ 0 w 231"/>
                  <a:gd name="T3" fmla="*/ 241 h 241"/>
                  <a:gd name="T4" fmla="*/ 135 w 231"/>
                  <a:gd name="T5" fmla="*/ 241 h 241"/>
                  <a:gd name="T6" fmla="*/ 135 w 231"/>
                  <a:gd name="T7" fmla="*/ 111 h 241"/>
                  <a:gd name="T8" fmla="*/ 14 w 231"/>
                  <a:gd name="T9" fmla="*/ 111 h 241"/>
                  <a:gd name="T10" fmla="*/ 14 w 231"/>
                  <a:gd name="T11" fmla="*/ 241 h 241"/>
                  <a:gd name="T12" fmla="*/ 217 w 231"/>
                  <a:gd name="T13" fmla="*/ 241 h 241"/>
                  <a:gd name="T14" fmla="*/ 217 w 231"/>
                  <a:gd name="T15" fmla="*/ 58 h 241"/>
                  <a:gd name="T16" fmla="*/ 101 w 231"/>
                  <a:gd name="T17" fmla="*/ 58 h 241"/>
                  <a:gd name="T18" fmla="*/ 101 w 231"/>
                  <a:gd name="T19" fmla="*/ 97 h 241"/>
                  <a:gd name="T20" fmla="*/ 140 w 231"/>
                  <a:gd name="T21" fmla="*/ 44 h 241"/>
                  <a:gd name="T22" fmla="*/ 140 w 231"/>
                  <a:gd name="T23" fmla="*/ 0 h 241"/>
                  <a:gd name="T24" fmla="*/ 82 w 231"/>
                  <a:gd name="T25" fmla="*/ 44 h 241"/>
                  <a:gd name="T26" fmla="*/ 82 w 231"/>
                  <a:gd name="T27" fmla="*/ 92 h 241"/>
                  <a:gd name="T28" fmla="*/ 178 w 231"/>
                  <a:gd name="T29" fmla="*/ 241 h 241"/>
                  <a:gd name="T30" fmla="*/ 178 w 231"/>
                  <a:gd name="T31" fmla="*/ 198 h 241"/>
                  <a:gd name="T32" fmla="*/ 150 w 231"/>
                  <a:gd name="T33" fmla="*/ 198 h 241"/>
                  <a:gd name="T34" fmla="*/ 97 w 231"/>
                  <a:gd name="T35" fmla="*/ 241 h 241"/>
                  <a:gd name="T36" fmla="*/ 97 w 231"/>
                  <a:gd name="T37" fmla="*/ 198 h 241"/>
                  <a:gd name="T38" fmla="*/ 58 w 231"/>
                  <a:gd name="T39" fmla="*/ 198 h 241"/>
                  <a:gd name="T40" fmla="*/ 58 w 231"/>
                  <a:gd name="T41" fmla="*/ 239 h 241"/>
                  <a:gd name="T42" fmla="*/ 97 w 231"/>
                  <a:gd name="T43" fmla="*/ 241 h 241"/>
                  <a:gd name="T44" fmla="*/ 97 w 231"/>
                  <a:gd name="T45" fmla="*/ 198 h 241"/>
                  <a:gd name="T46" fmla="*/ 58 w 231"/>
                  <a:gd name="T47" fmla="*/ 198 h 241"/>
                  <a:gd name="T48" fmla="*/ 58 w 231"/>
                  <a:gd name="T49" fmla="*/ 239 h 241"/>
                  <a:gd name="T50" fmla="*/ 227 w 231"/>
                  <a:gd name="T51" fmla="*/ 164 h 241"/>
                  <a:gd name="T52" fmla="*/ 227 w 231"/>
                  <a:gd name="T53" fmla="*/ 16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241">
                    <a:moveTo>
                      <a:pt x="231" y="241"/>
                    </a:moveTo>
                    <a:lnTo>
                      <a:pt x="0" y="241"/>
                    </a:lnTo>
                    <a:moveTo>
                      <a:pt x="135" y="241"/>
                    </a:moveTo>
                    <a:lnTo>
                      <a:pt x="135" y="111"/>
                    </a:lnTo>
                    <a:lnTo>
                      <a:pt x="14" y="111"/>
                    </a:lnTo>
                    <a:lnTo>
                      <a:pt x="14" y="241"/>
                    </a:lnTo>
                    <a:moveTo>
                      <a:pt x="217" y="241"/>
                    </a:moveTo>
                    <a:lnTo>
                      <a:pt x="217" y="58"/>
                    </a:lnTo>
                    <a:lnTo>
                      <a:pt x="101" y="58"/>
                    </a:lnTo>
                    <a:lnTo>
                      <a:pt x="101" y="97"/>
                    </a:lnTo>
                    <a:moveTo>
                      <a:pt x="140" y="44"/>
                    </a:moveTo>
                    <a:lnTo>
                      <a:pt x="140" y="0"/>
                    </a:lnTo>
                    <a:lnTo>
                      <a:pt x="82" y="44"/>
                    </a:lnTo>
                    <a:lnTo>
                      <a:pt x="82" y="92"/>
                    </a:lnTo>
                    <a:moveTo>
                      <a:pt x="178" y="241"/>
                    </a:moveTo>
                    <a:lnTo>
                      <a:pt x="178" y="198"/>
                    </a:lnTo>
                    <a:lnTo>
                      <a:pt x="150" y="198"/>
                    </a:lnTo>
                    <a:moveTo>
                      <a:pt x="97" y="241"/>
                    </a:moveTo>
                    <a:lnTo>
                      <a:pt x="97" y="198"/>
                    </a:lnTo>
                    <a:lnTo>
                      <a:pt x="58" y="198"/>
                    </a:lnTo>
                    <a:lnTo>
                      <a:pt x="58" y="239"/>
                    </a:lnTo>
                    <a:moveTo>
                      <a:pt x="97" y="241"/>
                    </a:moveTo>
                    <a:lnTo>
                      <a:pt x="97" y="198"/>
                    </a:lnTo>
                    <a:lnTo>
                      <a:pt x="58" y="198"/>
                    </a:lnTo>
                    <a:lnTo>
                      <a:pt x="58" y="239"/>
                    </a:lnTo>
                    <a:moveTo>
                      <a:pt x="227" y="164"/>
                    </a:moveTo>
                    <a:lnTo>
                      <a:pt x="227" y="164"/>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defRPr/>
                </a:pPr>
                <a:endParaRPr lang="en-US" sz="1020">
                  <a:gradFill>
                    <a:gsLst>
                      <a:gs pos="0">
                        <a:srgbClr val="505050"/>
                      </a:gs>
                      <a:gs pos="100000">
                        <a:srgbClr val="505050"/>
                      </a:gs>
                    </a:gsLst>
                  </a:gradFill>
                </a:endParaRPr>
              </a:p>
            </p:txBody>
          </p:sp>
          <p:sp>
            <p:nvSpPr>
              <p:cNvPr id="154" name="Rectangle 153"/>
              <p:cNvSpPr/>
              <p:nvPr/>
            </p:nvSpPr>
            <p:spPr bwMode="auto">
              <a:xfrm>
                <a:off x="5548136" y="3722592"/>
                <a:ext cx="1117503" cy="3432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155" name="Rectangle 154"/>
              <p:cNvSpPr/>
              <p:nvPr/>
            </p:nvSpPr>
            <p:spPr bwMode="auto">
              <a:xfrm>
                <a:off x="5617712" y="3861970"/>
                <a:ext cx="486601" cy="51164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56" name="Group 155"/>
          <p:cNvGrpSpPr/>
          <p:nvPr/>
        </p:nvGrpSpPr>
        <p:grpSpPr>
          <a:xfrm>
            <a:off x="8296572" y="2813474"/>
            <a:ext cx="1728743" cy="1309552"/>
            <a:chOff x="3175212" y="3057786"/>
            <a:chExt cx="1210122" cy="916688"/>
          </a:xfrm>
        </p:grpSpPr>
        <p:sp>
          <p:nvSpPr>
            <p:cNvPr id="157" name="Freeform: Shape 27">
              <a:extLst/>
            </p:cNvPr>
            <p:cNvSpPr/>
            <p:nvPr/>
          </p:nvSpPr>
          <p:spPr bwMode="auto">
            <a:xfrm flipV="1">
              <a:off x="3175212" y="3057786"/>
              <a:ext cx="1210122" cy="667082"/>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158" name="Rectangle 157"/>
            <p:cNvSpPr/>
            <p:nvPr/>
          </p:nvSpPr>
          <p:spPr>
            <a:xfrm>
              <a:off x="3577100" y="3802075"/>
              <a:ext cx="377895" cy="172399"/>
            </a:xfrm>
            <a:prstGeom prst="rect">
              <a:avLst/>
            </a:prstGeom>
          </p:spPr>
          <p:txBody>
            <a:bodyPr wrap="none">
              <a:spAutoFit/>
            </a:bodyPr>
            <a:lstStyle/>
            <a:p>
              <a:pPr algn="ctr" defTabSz="932293" fontAlgn="base">
                <a:lnSpc>
                  <a:spcPct val="95000"/>
                </a:lnSpc>
                <a:spcBef>
                  <a:spcPct val="0"/>
                </a:spcBef>
                <a:spcAft>
                  <a:spcPct val="0"/>
                </a:spcAft>
                <a:defRPr/>
              </a:pPr>
              <a:r>
                <a:rPr lang="en-US" sz="1020" b="1" kern="0" spc="50" dirty="0">
                  <a:solidFill>
                    <a:srgbClr val="505050"/>
                  </a:solidFill>
                  <a:latin typeface="Segoe UI Semibold" charset="0"/>
                  <a:ea typeface="Segoe UI Semibold" charset="0"/>
                  <a:cs typeface="Segoe UI Semibold" charset="0"/>
                </a:rPr>
                <a:t>Cloud</a:t>
              </a:r>
            </a:p>
          </p:txBody>
        </p:sp>
      </p:grpSp>
      <p:grpSp>
        <p:nvGrpSpPr>
          <p:cNvPr id="61" name="Group 60"/>
          <p:cNvGrpSpPr/>
          <p:nvPr/>
        </p:nvGrpSpPr>
        <p:grpSpPr>
          <a:xfrm>
            <a:off x="2347933" y="2042031"/>
            <a:ext cx="7740608" cy="224962"/>
            <a:chOff x="3916078" y="1065351"/>
            <a:chExt cx="7589520" cy="220571"/>
          </a:xfrm>
        </p:grpSpPr>
        <p:sp>
          <p:nvSpPr>
            <p:cNvPr id="62" name="Right Bracket 61"/>
            <p:cNvSpPr/>
            <p:nvPr/>
          </p:nvSpPr>
          <p:spPr>
            <a:xfrm rot="5400000" flipV="1">
              <a:off x="7678819" y="-2697390"/>
              <a:ext cx="64038" cy="7589520"/>
            </a:xfrm>
            <a:prstGeom prst="rightBracket">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020">
                <a:solidFill>
                  <a:srgbClr val="505050"/>
                </a:solidFill>
              </a:endParaRPr>
            </a:p>
          </p:txBody>
        </p:sp>
        <p:cxnSp>
          <p:nvCxnSpPr>
            <p:cNvPr id="63" name="Straight Arrow Connector 62"/>
            <p:cNvCxnSpPr/>
            <p:nvPr/>
          </p:nvCxnSpPr>
          <p:spPr>
            <a:xfrm rot="5400000">
              <a:off x="7646799" y="1221883"/>
              <a:ext cx="128079" cy="0"/>
            </a:xfrm>
            <a:prstGeom prst="straightConnector1">
              <a:avLst/>
            </a:prstGeom>
            <a:ln w="12700">
              <a:solidFill>
                <a:schemeClr val="tx2"/>
              </a:solidFill>
              <a:prstDash val="dash"/>
              <a:headEnd type="none"/>
              <a:tailEnd type="triangle" w="med" len="sm"/>
            </a:ln>
          </p:spPr>
          <p:style>
            <a:lnRef idx="1">
              <a:schemeClr val="accent1"/>
            </a:lnRef>
            <a:fillRef idx="0">
              <a:schemeClr val="accent1"/>
            </a:fillRef>
            <a:effectRef idx="0">
              <a:schemeClr val="accent1"/>
            </a:effectRef>
            <a:fontRef idx="minor">
              <a:schemeClr val="tx1"/>
            </a:fontRef>
          </p:style>
        </p:cxnSp>
      </p:grpSp>
      <p:sp>
        <p:nvSpPr>
          <p:cNvPr id="64" name="Right Bracket 63"/>
          <p:cNvSpPr/>
          <p:nvPr/>
        </p:nvSpPr>
        <p:spPr>
          <a:xfrm rot="16200000">
            <a:off x="6185581" y="1850128"/>
            <a:ext cx="65313" cy="7740608"/>
          </a:xfrm>
          <a:prstGeom prst="rightBracket">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020">
              <a:solidFill>
                <a:srgbClr val="505050"/>
              </a:solidFill>
            </a:endParaRPr>
          </a:p>
        </p:txBody>
      </p:sp>
      <p:sp>
        <p:nvSpPr>
          <p:cNvPr id="65" name="Rectangle 64">
            <a:extLst>
              <a:ext uri="{FF2B5EF4-FFF2-40B4-BE49-F238E27FC236}">
                <a16:creationId xmlns:a16="http://schemas.microsoft.com/office/drawing/2014/main" id="{4CF02F3E-5E94-4BFA-B242-2B0B07897451}"/>
              </a:ext>
            </a:extLst>
          </p:cNvPr>
          <p:cNvSpPr/>
          <p:nvPr/>
        </p:nvSpPr>
        <p:spPr>
          <a:xfrm>
            <a:off x="8394400" y="5012708"/>
            <a:ext cx="1259284" cy="652822"/>
          </a:xfrm>
          <a:prstGeom prst="rect">
            <a:avLst/>
          </a:prstGeom>
          <a:noFill/>
          <a:ln w="9525" cap="flat" cmpd="sng" algn="ctr">
            <a:noFill/>
            <a:prstDash val="dash"/>
          </a:ln>
          <a:effectLst/>
        </p:spPr>
        <p:txBody>
          <a:bodyPr lIns="93260" tIns="0" rIns="0" bIns="0" rtlCol="0" anchor="ctr" anchorCtr="0"/>
          <a:lstStyle/>
          <a:p>
            <a:pPr algn="ctr" defTabSz="932239">
              <a:defRPr/>
            </a:pPr>
            <a:r>
              <a:rPr lang="en-US" sz="1122" kern="0" spc="50" dirty="0">
                <a:solidFill>
                  <a:schemeClr val="tx2"/>
                </a:solidFill>
                <a:latin typeface="Segoe UI Semilight" charset="0"/>
                <a:ea typeface="Segoe UI Semilight" charset="0"/>
                <a:cs typeface="Segoe UI Semilight" charset="0"/>
              </a:rPr>
              <a:t>Security </a:t>
            </a:r>
            <a:br>
              <a:rPr lang="en-US" sz="1122" kern="0" spc="50" dirty="0">
                <a:solidFill>
                  <a:schemeClr val="tx2"/>
                </a:solidFill>
                <a:latin typeface="Segoe UI Semilight" charset="0"/>
                <a:ea typeface="Segoe UI Semilight" charset="0"/>
                <a:cs typeface="Segoe UI Semilight" charset="0"/>
              </a:rPr>
            </a:br>
            <a:r>
              <a:rPr lang="en-US" sz="1122" kern="0" spc="50">
                <a:solidFill>
                  <a:schemeClr val="tx2"/>
                </a:solidFill>
                <a:latin typeface="Segoe UI Semilight" charset="0"/>
                <a:ea typeface="Segoe UI Semilight" charset="0"/>
                <a:cs typeface="Segoe UI Semilight" charset="0"/>
              </a:rPr>
              <a:t>and performance</a:t>
            </a:r>
            <a:endParaRPr lang="en-US" sz="1122" kern="0" spc="50" dirty="0">
              <a:solidFill>
                <a:schemeClr val="tx2"/>
              </a:solidFill>
              <a:latin typeface="Segoe UI Semilight" charset="0"/>
              <a:ea typeface="Segoe UI Semilight" charset="0"/>
              <a:cs typeface="Segoe UI Semilight" charset="0"/>
            </a:endParaRPr>
          </a:p>
        </p:txBody>
      </p:sp>
      <p:sp>
        <p:nvSpPr>
          <p:cNvPr id="66" name="Rectangle 65">
            <a:extLst>
              <a:ext uri="{FF2B5EF4-FFF2-40B4-BE49-F238E27FC236}">
                <a16:creationId xmlns:a16="http://schemas.microsoft.com/office/drawing/2014/main" id="{99620E81-B279-4BA8-8A5A-146C10761E95}"/>
              </a:ext>
            </a:extLst>
          </p:cNvPr>
          <p:cNvSpPr/>
          <p:nvPr/>
        </p:nvSpPr>
        <p:spPr>
          <a:xfrm>
            <a:off x="5841821" y="5012708"/>
            <a:ext cx="752833" cy="652822"/>
          </a:xfrm>
          <a:prstGeom prst="rect">
            <a:avLst/>
          </a:prstGeom>
          <a:noFill/>
          <a:ln w="9525" cap="flat" cmpd="sng" algn="ctr">
            <a:noFill/>
            <a:prstDash val="dash"/>
          </a:ln>
          <a:effectLst/>
        </p:spPr>
        <p:txBody>
          <a:bodyPr lIns="93260" tIns="0" rIns="0" bIns="0" rtlCol="0" anchor="ctr" anchorCtr="0"/>
          <a:lstStyle/>
          <a:p>
            <a:pPr algn="ctr" defTabSz="932239">
              <a:defRPr/>
            </a:pPr>
            <a:r>
              <a:rPr lang="en-US" sz="1122" kern="0" spc="50" dirty="0">
                <a:solidFill>
                  <a:schemeClr val="tx2"/>
                </a:solidFill>
                <a:latin typeface="Segoe UI Semilight" charset="0"/>
                <a:ea typeface="Segoe UI Semilight" charset="0"/>
                <a:cs typeface="Segoe UI Semilight" charset="0"/>
              </a:rPr>
              <a:t>Flexibility </a:t>
            </a:r>
            <a:br>
              <a:rPr lang="en-US" sz="1122" kern="0" spc="50" dirty="0">
                <a:solidFill>
                  <a:schemeClr val="tx2"/>
                </a:solidFill>
                <a:latin typeface="Segoe UI Semilight" charset="0"/>
                <a:ea typeface="Segoe UI Semilight" charset="0"/>
                <a:cs typeface="Segoe UI Semilight" charset="0"/>
              </a:rPr>
            </a:br>
            <a:r>
              <a:rPr lang="en-US" sz="1122" kern="0" spc="50" dirty="0">
                <a:solidFill>
                  <a:schemeClr val="tx2"/>
                </a:solidFill>
                <a:latin typeface="Segoe UI Semilight" charset="0"/>
                <a:ea typeface="Segoe UI Semilight" charset="0"/>
                <a:cs typeface="Segoe UI Semilight" charset="0"/>
              </a:rPr>
              <a:t>of choice</a:t>
            </a:r>
          </a:p>
        </p:txBody>
      </p:sp>
      <p:sp>
        <p:nvSpPr>
          <p:cNvPr id="67" name="Rectangle 66">
            <a:extLst>
              <a:ext uri="{FF2B5EF4-FFF2-40B4-BE49-F238E27FC236}">
                <a16:creationId xmlns:a16="http://schemas.microsoft.com/office/drawing/2014/main" id="{4CE9F3B8-41F1-4560-AC21-79963B4F4BFA}"/>
              </a:ext>
            </a:extLst>
          </p:cNvPr>
          <p:cNvSpPr/>
          <p:nvPr/>
        </p:nvSpPr>
        <p:spPr>
          <a:xfrm>
            <a:off x="2848442" y="5012708"/>
            <a:ext cx="1398020" cy="652822"/>
          </a:xfrm>
          <a:prstGeom prst="rect">
            <a:avLst/>
          </a:prstGeom>
          <a:noFill/>
          <a:ln w="9525" cap="flat" cmpd="sng" algn="ctr">
            <a:noFill/>
            <a:prstDash val="dash"/>
          </a:ln>
          <a:effectLst/>
        </p:spPr>
        <p:txBody>
          <a:bodyPr lIns="93260" tIns="0" rIns="0" bIns="0" rtlCol="0" anchor="ctr" anchorCtr="0"/>
          <a:lstStyle/>
          <a:p>
            <a:pPr algn="ctr" defTabSz="932239">
              <a:defRPr/>
            </a:pPr>
            <a:r>
              <a:rPr lang="en-US" sz="1122" kern="0" spc="50" dirty="0">
                <a:solidFill>
                  <a:schemeClr val="tx2"/>
                </a:solidFill>
                <a:latin typeface="Segoe UI Semilight" charset="0"/>
                <a:ea typeface="Segoe UI Semilight" charset="0"/>
                <a:cs typeface="Segoe UI Semilight" charset="0"/>
              </a:rPr>
              <a:t>Reason over </a:t>
            </a:r>
            <a:br>
              <a:rPr lang="en-US" sz="1122" kern="0" spc="50" dirty="0">
                <a:solidFill>
                  <a:schemeClr val="tx2"/>
                </a:solidFill>
                <a:latin typeface="Segoe UI Semilight" charset="0"/>
                <a:ea typeface="Segoe UI Semilight" charset="0"/>
                <a:cs typeface="Segoe UI Semilight" charset="0"/>
              </a:rPr>
            </a:br>
            <a:r>
              <a:rPr lang="en-US" sz="1122" kern="0" spc="50" dirty="0">
                <a:solidFill>
                  <a:schemeClr val="tx2"/>
                </a:solidFill>
                <a:latin typeface="Segoe UI Semilight" charset="0"/>
                <a:ea typeface="Segoe UI Semilight" charset="0"/>
                <a:cs typeface="Segoe UI Semilight" charset="0"/>
              </a:rPr>
              <a:t>any data, anywhere</a:t>
            </a:r>
          </a:p>
        </p:txBody>
      </p:sp>
      <p:sp>
        <p:nvSpPr>
          <p:cNvPr id="7" name="Rectangle 6"/>
          <p:cNvSpPr/>
          <p:nvPr/>
        </p:nvSpPr>
        <p:spPr bwMode="auto">
          <a:xfrm>
            <a:off x="880" y="5162042"/>
            <a:ext cx="12434710" cy="45746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Title 1">
            <a:extLst>
              <a:ext uri="{FF2B5EF4-FFF2-40B4-BE49-F238E27FC236}">
                <a16:creationId xmlns:a16="http://schemas.microsoft.com/office/drawing/2014/main" id="{F2687BDD-2FAA-4761-9773-E74F4C38DF69}"/>
              </a:ext>
            </a:extLst>
          </p:cNvPr>
          <p:cNvSpPr txBox="1">
            <a:spLocks/>
          </p:cNvSpPr>
          <p:nvPr/>
        </p:nvSpPr>
        <p:spPr>
          <a:xfrm>
            <a:off x="99652" y="292321"/>
            <a:ext cx="12434713" cy="1232918"/>
          </a:xfrm>
          <a:prstGeom prst="rect">
            <a:avLst/>
          </a:prstGeom>
        </p:spPr>
        <p:txBody>
          <a:bodyPr lIns="0" tIns="373041" rIns="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80000"/>
              </a:lnSpc>
              <a:spcBef>
                <a:spcPts val="1224"/>
              </a:spcBef>
              <a:defRPr/>
            </a:pPr>
            <a:r>
              <a:rPr lang="en-US" sz="2448" cap="all" spc="510" dirty="0">
                <a:solidFill>
                  <a:srgbClr val="0078D7"/>
                </a:solidFill>
                <a:latin typeface="Segoe UI Semilight" charset="0"/>
                <a:ea typeface="Segoe UI Semilight" charset="0"/>
                <a:cs typeface="Segoe UI Semilight" charset="0"/>
              </a:rPr>
              <a:t>TRANSFORM your business </a:t>
            </a:r>
          </a:p>
          <a:p>
            <a:pPr algn="ctr">
              <a:lnSpc>
                <a:spcPct val="80000"/>
              </a:lnSpc>
              <a:spcBef>
                <a:spcPts val="1224"/>
              </a:spcBef>
              <a:defRPr/>
            </a:pPr>
            <a:r>
              <a:rPr lang="en-US" sz="2448" cap="all" spc="510" dirty="0">
                <a:solidFill>
                  <a:srgbClr val="0078D7"/>
                </a:solidFill>
                <a:latin typeface="Segoe UI Semilight" charset="0"/>
                <a:ea typeface="Segoe UI Semilight" charset="0"/>
                <a:cs typeface="Segoe UI Semilight" charset="0"/>
              </a:rPr>
              <a:t>With a MODERN DATA ESTATE</a:t>
            </a:r>
            <a:endParaRPr sz="2448" cap="all" spc="510" dirty="0">
              <a:solidFill>
                <a:srgbClr val="0078D7"/>
              </a:solidFill>
              <a:latin typeface="Segoe UI Semilight" charset="0"/>
              <a:ea typeface="Segoe UI Semilight" charset="0"/>
              <a:cs typeface="Segoe UI Semilight" charset="0"/>
            </a:endParaRPr>
          </a:p>
        </p:txBody>
      </p:sp>
      <p:sp>
        <p:nvSpPr>
          <p:cNvPr id="9" name="Rectangle 8"/>
          <p:cNvSpPr/>
          <p:nvPr/>
        </p:nvSpPr>
        <p:spPr>
          <a:xfrm>
            <a:off x="2347933" y="4706995"/>
            <a:ext cx="1316433" cy="270285"/>
          </a:xfrm>
          <a:prstGeom prst="rect">
            <a:avLst/>
          </a:prstGeom>
        </p:spPr>
        <p:txBody>
          <a:bodyPr wrap="none">
            <a:spAutoFit/>
          </a:bodyPr>
          <a:lstStyle/>
          <a:p>
            <a:pPr defTabSz="932239">
              <a:spcAft>
                <a:spcPts val="2448"/>
              </a:spcAft>
              <a:defRPr/>
            </a:pPr>
            <a:r>
              <a:rPr lang="en-US" sz="1122" kern="0" spc="50">
                <a:solidFill>
                  <a:srgbClr val="505050"/>
                </a:solidFill>
                <a:latin typeface="Segoe UI Semilight" charset="0"/>
                <a:ea typeface="Segoe UI Semilight" charset="0"/>
                <a:cs typeface="Segoe UI Semilight" charset="0"/>
              </a:rPr>
              <a:t>Data warehouses</a:t>
            </a:r>
          </a:p>
        </p:txBody>
      </p:sp>
      <p:sp>
        <p:nvSpPr>
          <p:cNvPr id="11" name="Rectangle 10"/>
          <p:cNvSpPr/>
          <p:nvPr/>
        </p:nvSpPr>
        <p:spPr>
          <a:xfrm>
            <a:off x="2347934" y="5014046"/>
            <a:ext cx="868466" cy="270285"/>
          </a:xfrm>
          <a:prstGeom prst="rect">
            <a:avLst/>
          </a:prstGeom>
        </p:spPr>
        <p:txBody>
          <a:bodyPr wrap="none">
            <a:spAutoFit/>
          </a:bodyPr>
          <a:lstStyle/>
          <a:p>
            <a:pPr defTabSz="932239">
              <a:spcAft>
                <a:spcPts val="2448"/>
              </a:spcAft>
              <a:defRPr/>
            </a:pPr>
            <a:r>
              <a:rPr lang="en-US" sz="1122" kern="0" spc="50">
                <a:solidFill>
                  <a:srgbClr val="505050"/>
                </a:solidFill>
                <a:latin typeface="Segoe UI Semilight" charset="0"/>
                <a:ea typeface="Segoe UI Semilight" charset="0"/>
                <a:cs typeface="Segoe UI Semilight" charset="0"/>
              </a:rPr>
              <a:t>Data lakes</a:t>
            </a:r>
          </a:p>
        </p:txBody>
      </p:sp>
      <p:sp>
        <p:nvSpPr>
          <p:cNvPr id="12" name="Rectangle 11"/>
          <p:cNvSpPr/>
          <p:nvPr/>
        </p:nvSpPr>
        <p:spPr>
          <a:xfrm>
            <a:off x="2347934" y="4399945"/>
            <a:ext cx="1669575" cy="270285"/>
          </a:xfrm>
          <a:prstGeom prst="rect">
            <a:avLst/>
          </a:prstGeom>
        </p:spPr>
        <p:txBody>
          <a:bodyPr wrap="none">
            <a:spAutoFit/>
          </a:bodyPr>
          <a:lstStyle/>
          <a:p>
            <a:pPr defTabSz="932239">
              <a:spcAft>
                <a:spcPts val="2448"/>
              </a:spcAft>
              <a:defRPr/>
            </a:pPr>
            <a:r>
              <a:rPr lang="en-US" sz="1122" kern="0" spc="50" dirty="0">
                <a:solidFill>
                  <a:srgbClr val="505050"/>
                </a:solidFill>
                <a:latin typeface="Segoe UI Semilight" charset="0"/>
                <a:ea typeface="Segoe UI Semilight" charset="0"/>
                <a:cs typeface="Segoe UI Semilight" charset="0"/>
              </a:rPr>
              <a:t>Operational databases</a:t>
            </a:r>
          </a:p>
        </p:txBody>
      </p:sp>
      <p:sp>
        <p:nvSpPr>
          <p:cNvPr id="159" name="Rectangle 158"/>
          <p:cNvSpPr/>
          <p:nvPr/>
        </p:nvSpPr>
        <p:spPr>
          <a:xfrm>
            <a:off x="8772108" y="4706995"/>
            <a:ext cx="1316433" cy="270285"/>
          </a:xfrm>
          <a:prstGeom prst="rect">
            <a:avLst/>
          </a:prstGeom>
        </p:spPr>
        <p:txBody>
          <a:bodyPr wrap="none">
            <a:spAutoFit/>
          </a:bodyPr>
          <a:lstStyle/>
          <a:p>
            <a:pPr algn="r" defTabSz="932239">
              <a:spcAft>
                <a:spcPts val="2448"/>
              </a:spcAft>
              <a:defRPr/>
            </a:pPr>
            <a:r>
              <a:rPr lang="en-US" sz="1122" kern="0" spc="50" dirty="0">
                <a:solidFill>
                  <a:srgbClr val="505050"/>
                </a:solidFill>
                <a:latin typeface="Segoe UI Semilight" charset="0"/>
                <a:ea typeface="Segoe UI Semilight" charset="0"/>
                <a:cs typeface="Segoe UI Semilight" charset="0"/>
              </a:rPr>
              <a:t>Data warehouses</a:t>
            </a:r>
          </a:p>
        </p:txBody>
      </p:sp>
      <p:sp>
        <p:nvSpPr>
          <p:cNvPr id="160" name="Rectangle 159"/>
          <p:cNvSpPr/>
          <p:nvPr/>
        </p:nvSpPr>
        <p:spPr>
          <a:xfrm>
            <a:off x="9220075" y="5014046"/>
            <a:ext cx="868466" cy="270285"/>
          </a:xfrm>
          <a:prstGeom prst="rect">
            <a:avLst/>
          </a:prstGeom>
        </p:spPr>
        <p:txBody>
          <a:bodyPr wrap="none">
            <a:spAutoFit/>
          </a:bodyPr>
          <a:lstStyle/>
          <a:p>
            <a:pPr algn="r" defTabSz="932239">
              <a:spcAft>
                <a:spcPts val="2448"/>
              </a:spcAft>
              <a:defRPr/>
            </a:pPr>
            <a:r>
              <a:rPr lang="en-US" sz="1122" kern="0" spc="50" dirty="0">
                <a:solidFill>
                  <a:srgbClr val="505050"/>
                </a:solidFill>
                <a:latin typeface="Segoe UI Semilight" charset="0"/>
                <a:ea typeface="Segoe UI Semilight" charset="0"/>
                <a:cs typeface="Segoe UI Semilight" charset="0"/>
              </a:rPr>
              <a:t>Data lakes</a:t>
            </a:r>
          </a:p>
        </p:txBody>
      </p:sp>
      <p:sp>
        <p:nvSpPr>
          <p:cNvPr id="161" name="Rectangle 160"/>
          <p:cNvSpPr/>
          <p:nvPr/>
        </p:nvSpPr>
        <p:spPr>
          <a:xfrm>
            <a:off x="8418966" y="4399945"/>
            <a:ext cx="1669575" cy="270285"/>
          </a:xfrm>
          <a:prstGeom prst="rect">
            <a:avLst/>
          </a:prstGeom>
        </p:spPr>
        <p:txBody>
          <a:bodyPr wrap="none">
            <a:spAutoFit/>
          </a:bodyPr>
          <a:lstStyle/>
          <a:p>
            <a:pPr algn="r" defTabSz="932239">
              <a:spcAft>
                <a:spcPts val="2448"/>
              </a:spcAft>
              <a:defRPr/>
            </a:pPr>
            <a:r>
              <a:rPr lang="en-US" sz="1122" kern="0" spc="50" dirty="0">
                <a:solidFill>
                  <a:srgbClr val="505050"/>
                </a:solidFill>
                <a:latin typeface="Segoe UI Semilight" charset="0"/>
                <a:ea typeface="Segoe UI Semilight" charset="0"/>
                <a:cs typeface="Segoe UI Semilight" charset="0"/>
              </a:rPr>
              <a:t>Operational databases</a:t>
            </a:r>
          </a:p>
        </p:txBody>
      </p:sp>
    </p:spTree>
    <p:extLst>
      <p:ext uri="{BB962C8B-B14F-4D97-AF65-F5344CB8AC3E}">
        <p14:creationId xmlns:p14="http://schemas.microsoft.com/office/powerpoint/2010/main" val="3761695491"/>
      </p:ext>
    </p:extLst>
  </p:cSld>
  <p:clrMapOvr>
    <a:masterClrMapping/>
  </p:clrMapOvr>
  <p:transition>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100"/>
                                      </p:stCondLst>
                                      <p:childTnLst>
                                        <p:set>
                                          <p:cBhvr>
                                            <p:cTn id="6" dur="1" fill="hold">
                                              <p:stCondLst>
                                                <p:cond delay="0"/>
                                              </p:stCondLst>
                                            </p:cTn>
                                            <p:tgtEl>
                                              <p:spTgt spid="61"/>
                                            </p:tgtEl>
                                            <p:attrNameLst>
                                              <p:attrName>style.visibility</p:attrName>
                                            </p:attrNameLst>
                                          </p:cBhvr>
                                          <p:to>
                                            <p:strVal val="visible"/>
                                          </p:to>
                                        </p:set>
                                        <p:anim calcmode="lin" valueType="num">
                                          <p:cBhvr>
                                            <p:cTn id="7" dur="350" fill="hold"/>
                                            <p:tgtEl>
                                              <p:spTgt spid="61"/>
                                            </p:tgtEl>
                                            <p:attrNameLst>
                                              <p:attrName>ppt_w</p:attrName>
                                            </p:attrNameLst>
                                          </p:cBhvr>
                                          <p:tavLst>
                                            <p:tav tm="0">
                                              <p:val>
                                                <p:strVal val="#ppt_w*0.70"/>
                                              </p:val>
                                            </p:tav>
                                            <p:tav tm="100000">
                                              <p:val>
                                                <p:strVal val="#ppt_w"/>
                                              </p:val>
                                            </p:tav>
                                          </p:tavLst>
                                        </p:anim>
                                        <p:anim calcmode="lin" valueType="num">
                                          <p:cBhvr>
                                            <p:cTn id="8" dur="350" fill="hold"/>
                                            <p:tgtEl>
                                              <p:spTgt spid="61"/>
                                            </p:tgtEl>
                                            <p:attrNameLst>
                                              <p:attrName>ppt_h</p:attrName>
                                            </p:attrNameLst>
                                          </p:cBhvr>
                                          <p:tavLst>
                                            <p:tav tm="0">
                                              <p:val>
                                                <p:strVal val="#ppt_h"/>
                                              </p:val>
                                            </p:tav>
                                            <p:tav tm="100000">
                                              <p:val>
                                                <p:strVal val="#ppt_h"/>
                                              </p:val>
                                            </p:tav>
                                          </p:tavLst>
                                        </p:anim>
                                        <p:animEffect transition="in" filter="fade">
                                          <p:cBhvr>
                                            <p:cTn id="9" dur="350"/>
                                            <p:tgtEl>
                                              <p:spTgt spid="61"/>
                                            </p:tgtEl>
                                          </p:cBhvr>
                                        </p:animEffect>
                                      </p:childTnLst>
                                    </p:cTn>
                                  </p:par>
                                </p:childTnLst>
                              </p:cTn>
                            </p:par>
                            <p:par>
                              <p:cTn id="10" fill="hold">
                                <p:stCondLst>
                                  <p:cond delay="450"/>
                                </p:stCondLst>
                                <p:childTnLst>
                                  <p:par>
                                    <p:cTn id="11" presetID="64" presetClass="path" presetSubtype="0" accel="50000" fill="hold" grpId="0" nodeType="afterEffect" p14:presetBounceEnd="50000">
                                      <p:stCondLst>
                                        <p:cond delay="0"/>
                                      </p:stCondLst>
                                      <p:childTnLst>
                                        <p:animMotion origin="layout" path="M -4.16667E-7 -4.07407E-6 L -4.16667E-7 -0.25 " pathEditMode="relative" rAng="0" ptsTypes="AA" p14:bounceEnd="50000">
                                          <p:cBhvr>
                                            <p:cTn id="12" dur="750" fill="hold"/>
                                            <p:tgtEl>
                                              <p:spTgt spid="226"/>
                                            </p:tgtEl>
                                            <p:attrNameLst>
                                              <p:attrName>ppt_x</p:attrName>
                                              <p:attrName>ppt_y</p:attrName>
                                            </p:attrNameLst>
                                          </p:cBhvr>
                                          <p:rCtr x="0" y="-12500"/>
                                        </p:animMotion>
                                      </p:childTnLst>
                                    </p:cTn>
                                  </p:par>
                                  <p:par>
                                    <p:cTn id="13" presetID="64" presetClass="path" presetSubtype="0" accel="50000" fill="hold" nodeType="withEffect" p14:presetBounceEnd="50000">
                                      <p:stCondLst>
                                        <p:cond delay="50"/>
                                      </p:stCondLst>
                                      <p:childTnLst>
                                        <p:animMotion origin="layout" path="M 1.66667E-6 -4.07407E-6 L 1.66667E-6 -0.25 " pathEditMode="relative" rAng="0" ptsTypes="AA" p14:bounceEnd="50000">
                                          <p:cBhvr>
                                            <p:cTn id="14" dur="750" fill="hold"/>
                                            <p:tgtEl>
                                              <p:spTgt spid="257"/>
                                            </p:tgtEl>
                                            <p:attrNameLst>
                                              <p:attrName>ppt_x</p:attrName>
                                              <p:attrName>ppt_y</p:attrName>
                                            </p:attrNameLst>
                                          </p:cBhvr>
                                          <p:rCtr x="0" y="-12500"/>
                                        </p:animMotion>
                                      </p:childTnLst>
                                    </p:cTn>
                                  </p:par>
                                  <p:par>
                                    <p:cTn id="15" presetID="64" presetClass="path" presetSubtype="0" accel="50000" fill="hold" nodeType="withEffect" p14:presetBounceEnd="50000">
                                      <p:stCondLst>
                                        <p:cond delay="100"/>
                                      </p:stCondLst>
                                      <p:childTnLst>
                                        <p:animMotion origin="layout" path="M -2.29167E-6 -4.07407E-6 L -2.29167E-6 -0.25 " pathEditMode="relative" rAng="0" ptsTypes="AA" p14:bounceEnd="50000">
                                          <p:cBhvr>
                                            <p:cTn id="16" dur="750" fill="hold"/>
                                            <p:tgtEl>
                                              <p:spTgt spid="227"/>
                                            </p:tgtEl>
                                            <p:attrNameLst>
                                              <p:attrName>ppt_x</p:attrName>
                                              <p:attrName>ppt_y</p:attrName>
                                            </p:attrNameLst>
                                          </p:cBhvr>
                                          <p:rCtr x="0" y="-12500"/>
                                        </p:animMotion>
                                      </p:childTnLst>
                                    </p:cTn>
                                  </p:par>
                                  <p:par>
                                    <p:cTn id="17" presetID="64" presetClass="path" presetSubtype="0" accel="50000" fill="hold" nodeType="withEffect" p14:presetBounceEnd="50000">
                                      <p:stCondLst>
                                        <p:cond delay="150"/>
                                      </p:stCondLst>
                                      <p:childTnLst>
                                        <p:animMotion origin="layout" path="M 4.375E-6 -4.07407E-6 L 4.375E-6 -0.25 " pathEditMode="relative" rAng="0" ptsTypes="AA" p14:bounceEnd="50000">
                                          <p:cBhvr>
                                            <p:cTn id="18" dur="750" fill="hold"/>
                                            <p:tgtEl>
                                              <p:spTgt spid="251"/>
                                            </p:tgtEl>
                                            <p:attrNameLst>
                                              <p:attrName>ppt_x</p:attrName>
                                              <p:attrName>ppt_y</p:attrName>
                                            </p:attrNameLst>
                                          </p:cBhvr>
                                          <p:rCtr x="0" y="-12500"/>
                                        </p:animMotion>
                                      </p:childTnLst>
                                    </p:cTn>
                                  </p:par>
                                  <p:par>
                                    <p:cTn id="19" presetID="64" presetClass="path" presetSubtype="0" accel="50000" fill="hold" grpId="0" nodeType="withEffect" p14:presetBounceEnd="50000">
                                      <p:stCondLst>
                                        <p:cond delay="200"/>
                                      </p:stCondLst>
                                      <p:childTnLst>
                                        <p:animMotion origin="layout" path="M 3.95833E-6 -4.07407E-6 L 3.95833E-6 -0.25 " pathEditMode="relative" rAng="0" ptsTypes="AA" p14:bounceEnd="50000">
                                          <p:cBhvr>
                                            <p:cTn id="20" dur="750" fill="hold"/>
                                            <p:tgtEl>
                                              <p:spTgt spid="255"/>
                                            </p:tgtEl>
                                            <p:attrNameLst>
                                              <p:attrName>ppt_x</p:attrName>
                                              <p:attrName>ppt_y</p:attrName>
                                            </p:attrNameLst>
                                          </p:cBhvr>
                                          <p:rCtr x="0" y="-12500"/>
                                        </p:animMotion>
                                      </p:childTnLst>
                                    </p:cTn>
                                  </p:par>
                                  <p:par>
                                    <p:cTn id="21" presetID="64" presetClass="path" presetSubtype="0" accel="50000" fill="hold" nodeType="withEffect" p14:presetBounceEnd="50000">
                                      <p:stCondLst>
                                        <p:cond delay="300"/>
                                      </p:stCondLst>
                                      <p:childTnLst>
                                        <p:animMotion origin="layout" path="M -8.33333E-7 -4.07407E-6 L -8.33333E-7 -0.25 " pathEditMode="relative" rAng="0" ptsTypes="AA" p14:bounceEnd="50000">
                                          <p:cBhvr>
                                            <p:cTn id="22" dur="750" fill="hold"/>
                                            <p:tgtEl>
                                              <p:spTgt spid="279"/>
                                            </p:tgtEl>
                                            <p:attrNameLst>
                                              <p:attrName>ppt_x</p:attrName>
                                              <p:attrName>ppt_y</p:attrName>
                                            </p:attrNameLst>
                                          </p:cBhvr>
                                          <p:rCtr x="0" y="-12500"/>
                                        </p:animMotion>
                                      </p:childTnLst>
                                    </p:cTn>
                                  </p:par>
                                </p:childTnLst>
                              </p:cTn>
                            </p:par>
                            <p:par>
                              <p:cTn id="23" fill="hold">
                                <p:stCondLst>
                                  <p:cond delay="1500"/>
                                </p:stCondLst>
                                <p:childTnLst>
                                  <p:par>
                                    <p:cTn id="24" presetID="12" presetClass="entr" presetSubtype="2" fill="hold" nodeType="afterEffect">
                                      <p:stCondLst>
                                        <p:cond delay="0"/>
                                      </p:stCondLst>
                                      <p:childTnLst>
                                        <p:set>
                                          <p:cBhvr>
                                            <p:cTn id="25" dur="1" fill="hold">
                                              <p:stCondLst>
                                                <p:cond delay="0"/>
                                              </p:stCondLst>
                                            </p:cTn>
                                            <p:tgtEl>
                                              <p:spTgt spid="156"/>
                                            </p:tgtEl>
                                            <p:attrNameLst>
                                              <p:attrName>style.visibility</p:attrName>
                                            </p:attrNameLst>
                                          </p:cBhvr>
                                          <p:to>
                                            <p:strVal val="visible"/>
                                          </p:to>
                                        </p:set>
                                        <p:anim calcmode="lin" valueType="num">
                                          <p:cBhvr additive="base">
                                            <p:cTn id="26" dur="250"/>
                                            <p:tgtEl>
                                              <p:spTgt spid="156"/>
                                            </p:tgtEl>
                                            <p:attrNameLst>
                                              <p:attrName>ppt_x</p:attrName>
                                            </p:attrNameLst>
                                          </p:cBhvr>
                                          <p:tavLst>
                                            <p:tav tm="0">
                                              <p:val>
                                                <p:strVal val="#ppt_x+#ppt_w*1.125000"/>
                                              </p:val>
                                            </p:tav>
                                            <p:tav tm="100000">
                                              <p:val>
                                                <p:strVal val="#ppt_x"/>
                                              </p:val>
                                            </p:tav>
                                          </p:tavLst>
                                        </p:anim>
                                        <p:animEffect transition="in" filter="wipe(left)">
                                          <p:cBhvr>
                                            <p:cTn id="27" dur="250"/>
                                            <p:tgtEl>
                                              <p:spTgt spid="156"/>
                                            </p:tgtEl>
                                          </p:cBhvr>
                                        </p:animEffect>
                                      </p:childTnLst>
                                    </p:cTn>
                                  </p:par>
                                  <p:par>
                                    <p:cTn id="28" presetID="1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250"/>
                                            <p:tgtEl>
                                              <p:spTgt spid="5"/>
                                            </p:tgtEl>
                                            <p:attrNameLst>
                                              <p:attrName>ppt_x</p:attrName>
                                            </p:attrNameLst>
                                          </p:cBhvr>
                                          <p:tavLst>
                                            <p:tav tm="0">
                                              <p:val>
                                                <p:strVal val="#ppt_x-#ppt_w*1.125000"/>
                                              </p:val>
                                            </p:tav>
                                            <p:tav tm="100000">
                                              <p:val>
                                                <p:strVal val="#ppt_x"/>
                                              </p:val>
                                            </p:tav>
                                          </p:tavLst>
                                        </p:anim>
                                        <p:animEffect transition="in" filter="wipe(right)">
                                          <p:cBhvr>
                                            <p:cTn id="31" dur="250"/>
                                            <p:tgtEl>
                                              <p:spTgt spid="5"/>
                                            </p:tgtEl>
                                          </p:cBhvr>
                                        </p:animEffect>
                                      </p:childTnLst>
                                    </p:cTn>
                                  </p:par>
                                  <p:par>
                                    <p:cTn id="32" presetID="12" presetClass="entr" presetSubtype="8"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250"/>
                                            <p:tgtEl>
                                              <p:spTgt spid="12"/>
                                            </p:tgtEl>
                                            <p:attrNameLst>
                                              <p:attrName>ppt_x</p:attrName>
                                            </p:attrNameLst>
                                          </p:cBhvr>
                                          <p:tavLst>
                                            <p:tav tm="0">
                                              <p:val>
                                                <p:strVal val="#ppt_x-#ppt_w*1.125000"/>
                                              </p:val>
                                            </p:tav>
                                            <p:tav tm="100000">
                                              <p:val>
                                                <p:strVal val="#ppt_x"/>
                                              </p:val>
                                            </p:tav>
                                          </p:tavLst>
                                        </p:anim>
                                        <p:animEffect transition="in" filter="wipe(right)">
                                          <p:cBhvr>
                                            <p:cTn id="35" dur="250"/>
                                            <p:tgtEl>
                                              <p:spTgt spid="12"/>
                                            </p:tgtEl>
                                          </p:cBhvr>
                                        </p:animEffect>
                                      </p:childTnLst>
                                    </p:cTn>
                                  </p:par>
                                  <p:par>
                                    <p:cTn id="36" presetID="12" presetClass="entr" presetSubtype="8" fill="hold" grpId="0" nodeType="withEffect">
                                      <p:stCondLst>
                                        <p:cond delay="5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250"/>
                                            <p:tgtEl>
                                              <p:spTgt spid="9"/>
                                            </p:tgtEl>
                                            <p:attrNameLst>
                                              <p:attrName>ppt_x</p:attrName>
                                            </p:attrNameLst>
                                          </p:cBhvr>
                                          <p:tavLst>
                                            <p:tav tm="0">
                                              <p:val>
                                                <p:strVal val="#ppt_x-#ppt_w*1.125000"/>
                                              </p:val>
                                            </p:tav>
                                            <p:tav tm="100000">
                                              <p:val>
                                                <p:strVal val="#ppt_x"/>
                                              </p:val>
                                            </p:tav>
                                          </p:tavLst>
                                        </p:anim>
                                        <p:animEffect transition="in" filter="wipe(right)">
                                          <p:cBhvr>
                                            <p:cTn id="39" dur="250"/>
                                            <p:tgtEl>
                                              <p:spTgt spid="9"/>
                                            </p:tgtEl>
                                          </p:cBhvr>
                                        </p:animEffect>
                                      </p:childTnLst>
                                    </p:cTn>
                                  </p:par>
                                  <p:par>
                                    <p:cTn id="40" presetID="12" presetClass="entr" presetSubtype="8" fill="hold" grpId="0" nodeType="withEffect">
                                      <p:stCondLst>
                                        <p:cond delay="60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250"/>
                                            <p:tgtEl>
                                              <p:spTgt spid="11"/>
                                            </p:tgtEl>
                                            <p:attrNameLst>
                                              <p:attrName>ppt_x</p:attrName>
                                            </p:attrNameLst>
                                          </p:cBhvr>
                                          <p:tavLst>
                                            <p:tav tm="0">
                                              <p:val>
                                                <p:strVal val="#ppt_x-#ppt_w*1.125000"/>
                                              </p:val>
                                            </p:tav>
                                            <p:tav tm="100000">
                                              <p:val>
                                                <p:strVal val="#ppt_x"/>
                                              </p:val>
                                            </p:tav>
                                          </p:tavLst>
                                        </p:anim>
                                        <p:animEffect transition="in" filter="wipe(right)">
                                          <p:cBhvr>
                                            <p:cTn id="43" dur="250"/>
                                            <p:tgtEl>
                                              <p:spTgt spid="11"/>
                                            </p:tgtEl>
                                          </p:cBhvr>
                                        </p:animEffect>
                                      </p:childTnLst>
                                    </p:cTn>
                                  </p:par>
                                  <p:par>
                                    <p:cTn id="44" presetID="12" presetClass="entr" presetSubtype="2" fill="hold" grpId="0" nodeType="withEffect">
                                      <p:stCondLst>
                                        <p:cond delay="400"/>
                                      </p:stCondLst>
                                      <p:childTnLst>
                                        <p:set>
                                          <p:cBhvr>
                                            <p:cTn id="45" dur="1" fill="hold">
                                              <p:stCondLst>
                                                <p:cond delay="0"/>
                                              </p:stCondLst>
                                            </p:cTn>
                                            <p:tgtEl>
                                              <p:spTgt spid="161"/>
                                            </p:tgtEl>
                                            <p:attrNameLst>
                                              <p:attrName>style.visibility</p:attrName>
                                            </p:attrNameLst>
                                          </p:cBhvr>
                                          <p:to>
                                            <p:strVal val="visible"/>
                                          </p:to>
                                        </p:set>
                                        <p:anim calcmode="lin" valueType="num">
                                          <p:cBhvr additive="base">
                                            <p:cTn id="46" dur="250"/>
                                            <p:tgtEl>
                                              <p:spTgt spid="161"/>
                                            </p:tgtEl>
                                            <p:attrNameLst>
                                              <p:attrName>ppt_x</p:attrName>
                                            </p:attrNameLst>
                                          </p:cBhvr>
                                          <p:tavLst>
                                            <p:tav tm="0">
                                              <p:val>
                                                <p:strVal val="#ppt_x+#ppt_w*1.125000"/>
                                              </p:val>
                                            </p:tav>
                                            <p:tav tm="100000">
                                              <p:val>
                                                <p:strVal val="#ppt_x"/>
                                              </p:val>
                                            </p:tav>
                                          </p:tavLst>
                                        </p:anim>
                                        <p:animEffect transition="in" filter="wipe(left)">
                                          <p:cBhvr>
                                            <p:cTn id="47" dur="250"/>
                                            <p:tgtEl>
                                              <p:spTgt spid="161"/>
                                            </p:tgtEl>
                                          </p:cBhvr>
                                        </p:animEffect>
                                      </p:childTnLst>
                                    </p:cTn>
                                  </p:par>
                                  <p:par>
                                    <p:cTn id="48" presetID="12" presetClass="entr" presetSubtype="2" fill="hold" grpId="0" nodeType="withEffect">
                                      <p:stCondLst>
                                        <p:cond delay="500"/>
                                      </p:stCondLst>
                                      <p:childTnLst>
                                        <p:set>
                                          <p:cBhvr>
                                            <p:cTn id="49" dur="1" fill="hold">
                                              <p:stCondLst>
                                                <p:cond delay="0"/>
                                              </p:stCondLst>
                                            </p:cTn>
                                            <p:tgtEl>
                                              <p:spTgt spid="159"/>
                                            </p:tgtEl>
                                            <p:attrNameLst>
                                              <p:attrName>style.visibility</p:attrName>
                                            </p:attrNameLst>
                                          </p:cBhvr>
                                          <p:to>
                                            <p:strVal val="visible"/>
                                          </p:to>
                                        </p:set>
                                        <p:anim calcmode="lin" valueType="num">
                                          <p:cBhvr additive="base">
                                            <p:cTn id="50" dur="250"/>
                                            <p:tgtEl>
                                              <p:spTgt spid="159"/>
                                            </p:tgtEl>
                                            <p:attrNameLst>
                                              <p:attrName>ppt_x</p:attrName>
                                            </p:attrNameLst>
                                          </p:cBhvr>
                                          <p:tavLst>
                                            <p:tav tm="0">
                                              <p:val>
                                                <p:strVal val="#ppt_x+#ppt_w*1.125000"/>
                                              </p:val>
                                            </p:tav>
                                            <p:tav tm="100000">
                                              <p:val>
                                                <p:strVal val="#ppt_x"/>
                                              </p:val>
                                            </p:tav>
                                          </p:tavLst>
                                        </p:anim>
                                        <p:animEffect transition="in" filter="wipe(left)">
                                          <p:cBhvr>
                                            <p:cTn id="51" dur="250"/>
                                            <p:tgtEl>
                                              <p:spTgt spid="159"/>
                                            </p:tgtEl>
                                          </p:cBhvr>
                                        </p:animEffect>
                                      </p:childTnLst>
                                    </p:cTn>
                                  </p:par>
                                  <p:par>
                                    <p:cTn id="52" presetID="12" presetClass="entr" presetSubtype="2" fill="hold" grpId="0" nodeType="withEffect">
                                      <p:stCondLst>
                                        <p:cond delay="600"/>
                                      </p:stCondLst>
                                      <p:childTnLst>
                                        <p:set>
                                          <p:cBhvr>
                                            <p:cTn id="53" dur="1" fill="hold">
                                              <p:stCondLst>
                                                <p:cond delay="0"/>
                                              </p:stCondLst>
                                            </p:cTn>
                                            <p:tgtEl>
                                              <p:spTgt spid="160"/>
                                            </p:tgtEl>
                                            <p:attrNameLst>
                                              <p:attrName>style.visibility</p:attrName>
                                            </p:attrNameLst>
                                          </p:cBhvr>
                                          <p:to>
                                            <p:strVal val="visible"/>
                                          </p:to>
                                        </p:set>
                                        <p:anim calcmode="lin" valueType="num">
                                          <p:cBhvr additive="base">
                                            <p:cTn id="54" dur="250"/>
                                            <p:tgtEl>
                                              <p:spTgt spid="160"/>
                                            </p:tgtEl>
                                            <p:attrNameLst>
                                              <p:attrName>ppt_x</p:attrName>
                                            </p:attrNameLst>
                                          </p:cBhvr>
                                          <p:tavLst>
                                            <p:tav tm="0">
                                              <p:val>
                                                <p:strVal val="#ppt_x+#ppt_w*1.125000"/>
                                              </p:val>
                                            </p:tav>
                                            <p:tav tm="100000">
                                              <p:val>
                                                <p:strVal val="#ppt_x"/>
                                              </p:val>
                                            </p:tav>
                                          </p:tavLst>
                                        </p:anim>
                                        <p:animEffect transition="in" filter="wipe(left)">
                                          <p:cBhvr>
                                            <p:cTn id="55" dur="250"/>
                                            <p:tgtEl>
                                              <p:spTgt spid="160"/>
                                            </p:tgtEl>
                                          </p:cBhvr>
                                        </p:animEffect>
                                      </p:childTnLst>
                                    </p:cTn>
                                  </p:par>
                                </p:childTnLst>
                              </p:cTn>
                            </p:par>
                            <p:par>
                              <p:cTn id="56" fill="hold">
                                <p:stCondLst>
                                  <p:cond delay="2350"/>
                                </p:stCondLst>
                                <p:childTnLst>
                                  <p:par>
                                    <p:cTn id="57" presetID="12" presetClass="entr" presetSubtype="1" fill="hold" grpId="0" nodeType="afterEffect">
                                      <p:stCondLst>
                                        <p:cond delay="0"/>
                                      </p:stCondLst>
                                      <p:childTnLst>
                                        <p:set>
                                          <p:cBhvr>
                                            <p:cTn id="58" dur="1" fill="hold">
                                              <p:stCondLst>
                                                <p:cond delay="0"/>
                                              </p:stCondLst>
                                            </p:cTn>
                                            <p:tgtEl>
                                              <p:spTgt spid="141"/>
                                            </p:tgtEl>
                                            <p:attrNameLst>
                                              <p:attrName>style.visibility</p:attrName>
                                            </p:attrNameLst>
                                          </p:cBhvr>
                                          <p:to>
                                            <p:strVal val="visible"/>
                                          </p:to>
                                        </p:set>
                                        <p:anim calcmode="lin" valueType="num">
                                          <p:cBhvr additive="base">
                                            <p:cTn id="59" dur="250"/>
                                            <p:tgtEl>
                                              <p:spTgt spid="141"/>
                                            </p:tgtEl>
                                            <p:attrNameLst>
                                              <p:attrName>ppt_y</p:attrName>
                                            </p:attrNameLst>
                                          </p:cBhvr>
                                          <p:tavLst>
                                            <p:tav tm="0">
                                              <p:val>
                                                <p:strVal val="#ppt_y-#ppt_h*1.125000"/>
                                              </p:val>
                                            </p:tav>
                                            <p:tav tm="100000">
                                              <p:val>
                                                <p:strVal val="#ppt_y"/>
                                              </p:val>
                                            </p:tav>
                                          </p:tavLst>
                                        </p:anim>
                                        <p:animEffect transition="in" filter="wipe(down)">
                                          <p:cBhvr>
                                            <p:cTn id="60" dur="250"/>
                                            <p:tgtEl>
                                              <p:spTgt spid="141"/>
                                            </p:tgtEl>
                                          </p:cBhvr>
                                        </p:animEffect>
                                      </p:childTnLst>
                                    </p:cTn>
                                  </p:par>
                                  <p:par>
                                    <p:cTn id="61" presetID="55"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anim calcmode="lin" valueType="num">
                                          <p:cBhvr>
                                            <p:cTn id="63" dur="250" fill="hold"/>
                                            <p:tgtEl>
                                              <p:spTgt spid="140"/>
                                            </p:tgtEl>
                                            <p:attrNameLst>
                                              <p:attrName>ppt_w</p:attrName>
                                            </p:attrNameLst>
                                          </p:cBhvr>
                                          <p:tavLst>
                                            <p:tav tm="0">
                                              <p:val>
                                                <p:strVal val="#ppt_w*0.70"/>
                                              </p:val>
                                            </p:tav>
                                            <p:tav tm="100000">
                                              <p:val>
                                                <p:strVal val="#ppt_w"/>
                                              </p:val>
                                            </p:tav>
                                          </p:tavLst>
                                        </p:anim>
                                        <p:anim calcmode="lin" valueType="num">
                                          <p:cBhvr>
                                            <p:cTn id="64" dur="250" fill="hold"/>
                                            <p:tgtEl>
                                              <p:spTgt spid="140"/>
                                            </p:tgtEl>
                                            <p:attrNameLst>
                                              <p:attrName>ppt_h</p:attrName>
                                            </p:attrNameLst>
                                          </p:cBhvr>
                                          <p:tavLst>
                                            <p:tav tm="0">
                                              <p:val>
                                                <p:strVal val="#ppt_h"/>
                                              </p:val>
                                            </p:tav>
                                            <p:tav tm="100000">
                                              <p:val>
                                                <p:strVal val="#ppt_h"/>
                                              </p:val>
                                            </p:tav>
                                          </p:tavLst>
                                        </p:anim>
                                        <p:animEffect transition="in" filter="fade">
                                          <p:cBhvr>
                                            <p:cTn id="65" dur="250"/>
                                            <p:tgtEl>
                                              <p:spTgt spid="140"/>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64"/>
                                            </p:tgtEl>
                                            <p:attrNameLst>
                                              <p:attrName>style.visibility</p:attrName>
                                            </p:attrNameLst>
                                          </p:cBhvr>
                                          <p:to>
                                            <p:strVal val="visible"/>
                                          </p:to>
                                        </p:set>
                                        <p:anim calcmode="lin" valueType="num">
                                          <p:cBhvr>
                                            <p:cTn id="70" dur="250" fill="hold"/>
                                            <p:tgtEl>
                                              <p:spTgt spid="64"/>
                                            </p:tgtEl>
                                            <p:attrNameLst>
                                              <p:attrName>ppt_w</p:attrName>
                                            </p:attrNameLst>
                                          </p:cBhvr>
                                          <p:tavLst>
                                            <p:tav tm="0">
                                              <p:val>
                                                <p:strVal val="#ppt_w*0.70"/>
                                              </p:val>
                                            </p:tav>
                                            <p:tav tm="100000">
                                              <p:val>
                                                <p:strVal val="#ppt_w"/>
                                              </p:val>
                                            </p:tav>
                                          </p:tavLst>
                                        </p:anim>
                                        <p:anim calcmode="lin" valueType="num">
                                          <p:cBhvr>
                                            <p:cTn id="71" dur="250" fill="hold"/>
                                            <p:tgtEl>
                                              <p:spTgt spid="64"/>
                                            </p:tgtEl>
                                            <p:attrNameLst>
                                              <p:attrName>ppt_h</p:attrName>
                                            </p:attrNameLst>
                                          </p:cBhvr>
                                          <p:tavLst>
                                            <p:tav tm="0">
                                              <p:val>
                                                <p:strVal val="#ppt_h"/>
                                              </p:val>
                                            </p:tav>
                                            <p:tav tm="100000">
                                              <p:val>
                                                <p:strVal val="#ppt_h"/>
                                              </p:val>
                                            </p:tav>
                                          </p:tavLst>
                                        </p:anim>
                                        <p:animEffect transition="in" filter="fade">
                                          <p:cBhvr>
                                            <p:cTn id="72" dur="250"/>
                                            <p:tgtEl>
                                              <p:spTgt spid="64"/>
                                            </p:tgtEl>
                                          </p:cBhvr>
                                        </p:animEffect>
                                      </p:childTnLst>
                                    </p:cTn>
                                  </p:par>
                                </p:childTnLst>
                              </p:cTn>
                            </p:par>
                            <p:par>
                              <p:cTn id="73" fill="hold">
                                <p:stCondLst>
                                  <p:cond delay="250"/>
                                </p:stCondLst>
                                <p:childTnLst>
                                  <p:par>
                                    <p:cTn id="74" presetID="42" presetClass="path" presetSubtype="0" accel="50000" fill="hold" grpId="0" nodeType="afterEffect" p14:presetBounceEnd="50000">
                                      <p:stCondLst>
                                        <p:cond delay="0"/>
                                      </p:stCondLst>
                                      <p:childTnLst>
                                        <p:animMotion origin="layout" path="M 3.75E-6 -4.44444E-6 L 3.75E-6 0.10232 " pathEditMode="relative" rAng="0" ptsTypes="AA" p14:bounceEnd="50000">
                                          <p:cBhvr>
                                            <p:cTn id="75" dur="350" fill="hold"/>
                                            <p:tgtEl>
                                              <p:spTgt spid="67"/>
                                            </p:tgtEl>
                                            <p:attrNameLst>
                                              <p:attrName>ppt_x</p:attrName>
                                              <p:attrName>ppt_y</p:attrName>
                                            </p:attrNameLst>
                                          </p:cBhvr>
                                          <p:rCtr x="0" y="5116"/>
                                        </p:animMotion>
                                      </p:childTnLst>
                                    </p:cTn>
                                  </p:par>
                                  <p:par>
                                    <p:cTn id="76" presetID="42" presetClass="path" presetSubtype="0" accel="50000" fill="hold" grpId="0" nodeType="withEffect" p14:presetBounceEnd="50000">
                                      <p:stCondLst>
                                        <p:cond delay="0"/>
                                      </p:stCondLst>
                                      <p:childTnLst>
                                        <p:animMotion origin="layout" path="M -1.45833E-6 -4.44444E-6 L -1.45833E-6 0.10162 " pathEditMode="relative" rAng="0" ptsTypes="AA" p14:bounceEnd="50000">
                                          <p:cBhvr>
                                            <p:cTn id="77" dur="350" fill="hold"/>
                                            <p:tgtEl>
                                              <p:spTgt spid="66"/>
                                            </p:tgtEl>
                                            <p:attrNameLst>
                                              <p:attrName>ppt_x</p:attrName>
                                              <p:attrName>ppt_y</p:attrName>
                                            </p:attrNameLst>
                                          </p:cBhvr>
                                          <p:rCtr x="0" y="5069"/>
                                        </p:animMotion>
                                      </p:childTnLst>
                                    </p:cTn>
                                  </p:par>
                                  <p:par>
                                    <p:cTn id="78" presetID="42" presetClass="path" presetSubtype="0" accel="50000" fill="hold" grpId="0" nodeType="withEffect" p14:presetBounceEnd="50000">
                                      <p:stCondLst>
                                        <p:cond delay="0"/>
                                      </p:stCondLst>
                                      <p:childTnLst>
                                        <p:animMotion origin="layout" path="M 4.58333E-6 -4.44444E-6 L 4.58333E-6 0.10162 " pathEditMode="relative" rAng="0" ptsTypes="AA" p14:bounceEnd="50000">
                                          <p:cBhvr>
                                            <p:cTn id="79" dur="350" fill="hold"/>
                                            <p:tgtEl>
                                              <p:spTgt spid="65"/>
                                            </p:tgtEl>
                                            <p:attrNameLst>
                                              <p:attrName>ppt_x</p:attrName>
                                              <p:attrName>ppt_y</p:attrName>
                                            </p:attrNameLst>
                                          </p:cBhvr>
                                          <p:rCtr x="0" y="5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p:bldP spid="255" grpId="0" animBg="1"/>
          <p:bldP spid="141" grpId="0" animBg="1"/>
          <p:bldP spid="64" grpId="0" animBg="1"/>
          <p:bldP spid="65" grpId="0"/>
          <p:bldP spid="66" grpId="0"/>
          <p:bldP spid="67" grpId="0"/>
          <p:bldP spid="9" grpId="0"/>
          <p:bldP spid="11" grpId="0"/>
          <p:bldP spid="12" grpId="0"/>
          <p:bldP spid="159" grpId="0"/>
          <p:bldP spid="160" grpId="0"/>
          <p:bldP spid="161" grpId="0"/>
        </p:bldLst>
      </p:timing>
    </mc:Choice>
    <mc:Fallback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100"/>
                                      </p:stCondLst>
                                      <p:childTnLst>
                                        <p:set>
                                          <p:cBhvr>
                                            <p:cTn id="6" dur="1" fill="hold">
                                              <p:stCondLst>
                                                <p:cond delay="0"/>
                                              </p:stCondLst>
                                            </p:cTn>
                                            <p:tgtEl>
                                              <p:spTgt spid="61"/>
                                            </p:tgtEl>
                                            <p:attrNameLst>
                                              <p:attrName>style.visibility</p:attrName>
                                            </p:attrNameLst>
                                          </p:cBhvr>
                                          <p:to>
                                            <p:strVal val="visible"/>
                                          </p:to>
                                        </p:set>
                                        <p:anim calcmode="lin" valueType="num">
                                          <p:cBhvr>
                                            <p:cTn id="7" dur="350" fill="hold"/>
                                            <p:tgtEl>
                                              <p:spTgt spid="61"/>
                                            </p:tgtEl>
                                            <p:attrNameLst>
                                              <p:attrName>ppt_w</p:attrName>
                                            </p:attrNameLst>
                                          </p:cBhvr>
                                          <p:tavLst>
                                            <p:tav tm="0">
                                              <p:val>
                                                <p:strVal val="#ppt_w*0.70"/>
                                              </p:val>
                                            </p:tav>
                                            <p:tav tm="100000">
                                              <p:val>
                                                <p:strVal val="#ppt_w"/>
                                              </p:val>
                                            </p:tav>
                                          </p:tavLst>
                                        </p:anim>
                                        <p:anim calcmode="lin" valueType="num">
                                          <p:cBhvr>
                                            <p:cTn id="8" dur="350" fill="hold"/>
                                            <p:tgtEl>
                                              <p:spTgt spid="61"/>
                                            </p:tgtEl>
                                            <p:attrNameLst>
                                              <p:attrName>ppt_h</p:attrName>
                                            </p:attrNameLst>
                                          </p:cBhvr>
                                          <p:tavLst>
                                            <p:tav tm="0">
                                              <p:val>
                                                <p:strVal val="#ppt_h"/>
                                              </p:val>
                                            </p:tav>
                                            <p:tav tm="100000">
                                              <p:val>
                                                <p:strVal val="#ppt_h"/>
                                              </p:val>
                                            </p:tav>
                                          </p:tavLst>
                                        </p:anim>
                                        <p:animEffect transition="in" filter="fade">
                                          <p:cBhvr>
                                            <p:cTn id="9" dur="350"/>
                                            <p:tgtEl>
                                              <p:spTgt spid="61"/>
                                            </p:tgtEl>
                                          </p:cBhvr>
                                        </p:animEffect>
                                      </p:childTnLst>
                                    </p:cTn>
                                  </p:par>
                                </p:childTnLst>
                              </p:cTn>
                            </p:par>
                            <p:par>
                              <p:cTn id="10" fill="hold">
                                <p:stCondLst>
                                  <p:cond delay="450"/>
                                </p:stCondLst>
                                <p:childTnLst>
                                  <p:par>
                                    <p:cTn id="11" presetID="64" presetClass="path" presetSubtype="0" accel="50000" fill="hold" grpId="0" nodeType="afterEffect">
                                      <p:stCondLst>
                                        <p:cond delay="0"/>
                                      </p:stCondLst>
                                      <p:childTnLst>
                                        <p:animMotion origin="layout" path="M -4.16667E-7 -4.07407E-6 L -4.16667E-7 -0.25 " pathEditMode="relative" rAng="0" ptsTypes="AA">
                                          <p:cBhvr>
                                            <p:cTn id="12" dur="750" fill="hold"/>
                                            <p:tgtEl>
                                              <p:spTgt spid="226"/>
                                            </p:tgtEl>
                                            <p:attrNameLst>
                                              <p:attrName>ppt_x</p:attrName>
                                              <p:attrName>ppt_y</p:attrName>
                                            </p:attrNameLst>
                                          </p:cBhvr>
                                          <p:rCtr x="0" y="-12500"/>
                                        </p:animMotion>
                                      </p:childTnLst>
                                    </p:cTn>
                                  </p:par>
                                  <p:par>
                                    <p:cTn id="13" presetID="64" presetClass="path" presetSubtype="0" accel="50000" fill="hold" nodeType="withEffect">
                                      <p:stCondLst>
                                        <p:cond delay="50"/>
                                      </p:stCondLst>
                                      <p:childTnLst>
                                        <p:animMotion origin="layout" path="M 1.66667E-6 -4.07407E-6 L 1.66667E-6 -0.25 " pathEditMode="relative" rAng="0" ptsTypes="AA">
                                          <p:cBhvr>
                                            <p:cTn id="14" dur="750" fill="hold"/>
                                            <p:tgtEl>
                                              <p:spTgt spid="257"/>
                                            </p:tgtEl>
                                            <p:attrNameLst>
                                              <p:attrName>ppt_x</p:attrName>
                                              <p:attrName>ppt_y</p:attrName>
                                            </p:attrNameLst>
                                          </p:cBhvr>
                                          <p:rCtr x="0" y="-12500"/>
                                        </p:animMotion>
                                      </p:childTnLst>
                                    </p:cTn>
                                  </p:par>
                                  <p:par>
                                    <p:cTn id="15" presetID="64" presetClass="path" presetSubtype="0" accel="50000" fill="hold" nodeType="withEffect">
                                      <p:stCondLst>
                                        <p:cond delay="100"/>
                                      </p:stCondLst>
                                      <p:childTnLst>
                                        <p:animMotion origin="layout" path="M -2.29167E-6 -4.07407E-6 L -2.29167E-6 -0.25 " pathEditMode="relative" rAng="0" ptsTypes="AA">
                                          <p:cBhvr>
                                            <p:cTn id="16" dur="750" fill="hold"/>
                                            <p:tgtEl>
                                              <p:spTgt spid="227"/>
                                            </p:tgtEl>
                                            <p:attrNameLst>
                                              <p:attrName>ppt_x</p:attrName>
                                              <p:attrName>ppt_y</p:attrName>
                                            </p:attrNameLst>
                                          </p:cBhvr>
                                          <p:rCtr x="0" y="-12500"/>
                                        </p:animMotion>
                                      </p:childTnLst>
                                    </p:cTn>
                                  </p:par>
                                  <p:par>
                                    <p:cTn id="17" presetID="64" presetClass="path" presetSubtype="0" accel="50000" fill="hold" nodeType="withEffect">
                                      <p:stCondLst>
                                        <p:cond delay="150"/>
                                      </p:stCondLst>
                                      <p:childTnLst>
                                        <p:animMotion origin="layout" path="M 4.375E-6 -4.07407E-6 L 4.375E-6 -0.25 " pathEditMode="relative" rAng="0" ptsTypes="AA">
                                          <p:cBhvr>
                                            <p:cTn id="18" dur="750" fill="hold"/>
                                            <p:tgtEl>
                                              <p:spTgt spid="251"/>
                                            </p:tgtEl>
                                            <p:attrNameLst>
                                              <p:attrName>ppt_x</p:attrName>
                                              <p:attrName>ppt_y</p:attrName>
                                            </p:attrNameLst>
                                          </p:cBhvr>
                                          <p:rCtr x="0" y="-12500"/>
                                        </p:animMotion>
                                      </p:childTnLst>
                                    </p:cTn>
                                  </p:par>
                                  <p:par>
                                    <p:cTn id="19" presetID="64" presetClass="path" presetSubtype="0" accel="50000" fill="hold" grpId="0" nodeType="withEffect">
                                      <p:stCondLst>
                                        <p:cond delay="200"/>
                                      </p:stCondLst>
                                      <p:childTnLst>
                                        <p:animMotion origin="layout" path="M 3.95833E-6 -4.07407E-6 L 3.95833E-6 -0.25 " pathEditMode="relative" rAng="0" ptsTypes="AA">
                                          <p:cBhvr>
                                            <p:cTn id="20" dur="750" fill="hold"/>
                                            <p:tgtEl>
                                              <p:spTgt spid="255"/>
                                            </p:tgtEl>
                                            <p:attrNameLst>
                                              <p:attrName>ppt_x</p:attrName>
                                              <p:attrName>ppt_y</p:attrName>
                                            </p:attrNameLst>
                                          </p:cBhvr>
                                          <p:rCtr x="0" y="-12500"/>
                                        </p:animMotion>
                                      </p:childTnLst>
                                    </p:cTn>
                                  </p:par>
                                  <p:par>
                                    <p:cTn id="21" presetID="64" presetClass="path" presetSubtype="0" accel="50000" fill="hold" nodeType="withEffect">
                                      <p:stCondLst>
                                        <p:cond delay="300"/>
                                      </p:stCondLst>
                                      <p:childTnLst>
                                        <p:animMotion origin="layout" path="M -8.33333E-7 -4.07407E-6 L -8.33333E-7 -0.25 " pathEditMode="relative" rAng="0" ptsTypes="AA">
                                          <p:cBhvr>
                                            <p:cTn id="22" dur="750" fill="hold"/>
                                            <p:tgtEl>
                                              <p:spTgt spid="279"/>
                                            </p:tgtEl>
                                            <p:attrNameLst>
                                              <p:attrName>ppt_x</p:attrName>
                                              <p:attrName>ppt_y</p:attrName>
                                            </p:attrNameLst>
                                          </p:cBhvr>
                                          <p:rCtr x="0" y="-12500"/>
                                        </p:animMotion>
                                      </p:childTnLst>
                                    </p:cTn>
                                  </p:par>
                                </p:childTnLst>
                              </p:cTn>
                            </p:par>
                            <p:par>
                              <p:cTn id="23" fill="hold">
                                <p:stCondLst>
                                  <p:cond delay="1500"/>
                                </p:stCondLst>
                                <p:childTnLst>
                                  <p:par>
                                    <p:cTn id="24" presetID="12" presetClass="entr" presetSubtype="2" fill="hold" nodeType="afterEffect">
                                      <p:stCondLst>
                                        <p:cond delay="0"/>
                                      </p:stCondLst>
                                      <p:childTnLst>
                                        <p:set>
                                          <p:cBhvr>
                                            <p:cTn id="25" dur="1" fill="hold">
                                              <p:stCondLst>
                                                <p:cond delay="0"/>
                                              </p:stCondLst>
                                            </p:cTn>
                                            <p:tgtEl>
                                              <p:spTgt spid="156"/>
                                            </p:tgtEl>
                                            <p:attrNameLst>
                                              <p:attrName>style.visibility</p:attrName>
                                            </p:attrNameLst>
                                          </p:cBhvr>
                                          <p:to>
                                            <p:strVal val="visible"/>
                                          </p:to>
                                        </p:set>
                                        <p:anim calcmode="lin" valueType="num">
                                          <p:cBhvr additive="base">
                                            <p:cTn id="26" dur="250"/>
                                            <p:tgtEl>
                                              <p:spTgt spid="156"/>
                                            </p:tgtEl>
                                            <p:attrNameLst>
                                              <p:attrName>ppt_x</p:attrName>
                                            </p:attrNameLst>
                                          </p:cBhvr>
                                          <p:tavLst>
                                            <p:tav tm="0">
                                              <p:val>
                                                <p:strVal val="#ppt_x+#ppt_w*1.125000"/>
                                              </p:val>
                                            </p:tav>
                                            <p:tav tm="100000">
                                              <p:val>
                                                <p:strVal val="#ppt_x"/>
                                              </p:val>
                                            </p:tav>
                                          </p:tavLst>
                                        </p:anim>
                                        <p:animEffect transition="in" filter="wipe(left)">
                                          <p:cBhvr>
                                            <p:cTn id="27" dur="250"/>
                                            <p:tgtEl>
                                              <p:spTgt spid="156"/>
                                            </p:tgtEl>
                                          </p:cBhvr>
                                        </p:animEffect>
                                      </p:childTnLst>
                                    </p:cTn>
                                  </p:par>
                                  <p:par>
                                    <p:cTn id="28" presetID="1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250"/>
                                            <p:tgtEl>
                                              <p:spTgt spid="5"/>
                                            </p:tgtEl>
                                            <p:attrNameLst>
                                              <p:attrName>ppt_x</p:attrName>
                                            </p:attrNameLst>
                                          </p:cBhvr>
                                          <p:tavLst>
                                            <p:tav tm="0">
                                              <p:val>
                                                <p:strVal val="#ppt_x-#ppt_w*1.125000"/>
                                              </p:val>
                                            </p:tav>
                                            <p:tav tm="100000">
                                              <p:val>
                                                <p:strVal val="#ppt_x"/>
                                              </p:val>
                                            </p:tav>
                                          </p:tavLst>
                                        </p:anim>
                                        <p:animEffect transition="in" filter="wipe(right)">
                                          <p:cBhvr>
                                            <p:cTn id="31" dur="250"/>
                                            <p:tgtEl>
                                              <p:spTgt spid="5"/>
                                            </p:tgtEl>
                                          </p:cBhvr>
                                        </p:animEffect>
                                      </p:childTnLst>
                                    </p:cTn>
                                  </p:par>
                                  <p:par>
                                    <p:cTn id="32" presetID="12" presetClass="entr" presetSubtype="8"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250"/>
                                            <p:tgtEl>
                                              <p:spTgt spid="12"/>
                                            </p:tgtEl>
                                            <p:attrNameLst>
                                              <p:attrName>ppt_x</p:attrName>
                                            </p:attrNameLst>
                                          </p:cBhvr>
                                          <p:tavLst>
                                            <p:tav tm="0">
                                              <p:val>
                                                <p:strVal val="#ppt_x-#ppt_w*1.125000"/>
                                              </p:val>
                                            </p:tav>
                                            <p:tav tm="100000">
                                              <p:val>
                                                <p:strVal val="#ppt_x"/>
                                              </p:val>
                                            </p:tav>
                                          </p:tavLst>
                                        </p:anim>
                                        <p:animEffect transition="in" filter="wipe(right)">
                                          <p:cBhvr>
                                            <p:cTn id="35" dur="250"/>
                                            <p:tgtEl>
                                              <p:spTgt spid="12"/>
                                            </p:tgtEl>
                                          </p:cBhvr>
                                        </p:animEffect>
                                      </p:childTnLst>
                                    </p:cTn>
                                  </p:par>
                                  <p:par>
                                    <p:cTn id="36" presetID="12" presetClass="entr" presetSubtype="8" fill="hold" grpId="0" nodeType="withEffect">
                                      <p:stCondLst>
                                        <p:cond delay="5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250"/>
                                            <p:tgtEl>
                                              <p:spTgt spid="9"/>
                                            </p:tgtEl>
                                            <p:attrNameLst>
                                              <p:attrName>ppt_x</p:attrName>
                                            </p:attrNameLst>
                                          </p:cBhvr>
                                          <p:tavLst>
                                            <p:tav tm="0">
                                              <p:val>
                                                <p:strVal val="#ppt_x-#ppt_w*1.125000"/>
                                              </p:val>
                                            </p:tav>
                                            <p:tav tm="100000">
                                              <p:val>
                                                <p:strVal val="#ppt_x"/>
                                              </p:val>
                                            </p:tav>
                                          </p:tavLst>
                                        </p:anim>
                                        <p:animEffect transition="in" filter="wipe(right)">
                                          <p:cBhvr>
                                            <p:cTn id="39" dur="250"/>
                                            <p:tgtEl>
                                              <p:spTgt spid="9"/>
                                            </p:tgtEl>
                                          </p:cBhvr>
                                        </p:animEffect>
                                      </p:childTnLst>
                                    </p:cTn>
                                  </p:par>
                                  <p:par>
                                    <p:cTn id="40" presetID="12" presetClass="entr" presetSubtype="8" fill="hold" grpId="0" nodeType="withEffect">
                                      <p:stCondLst>
                                        <p:cond delay="60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250"/>
                                            <p:tgtEl>
                                              <p:spTgt spid="11"/>
                                            </p:tgtEl>
                                            <p:attrNameLst>
                                              <p:attrName>ppt_x</p:attrName>
                                            </p:attrNameLst>
                                          </p:cBhvr>
                                          <p:tavLst>
                                            <p:tav tm="0">
                                              <p:val>
                                                <p:strVal val="#ppt_x-#ppt_w*1.125000"/>
                                              </p:val>
                                            </p:tav>
                                            <p:tav tm="100000">
                                              <p:val>
                                                <p:strVal val="#ppt_x"/>
                                              </p:val>
                                            </p:tav>
                                          </p:tavLst>
                                        </p:anim>
                                        <p:animEffect transition="in" filter="wipe(right)">
                                          <p:cBhvr>
                                            <p:cTn id="43" dur="250"/>
                                            <p:tgtEl>
                                              <p:spTgt spid="11"/>
                                            </p:tgtEl>
                                          </p:cBhvr>
                                        </p:animEffect>
                                      </p:childTnLst>
                                    </p:cTn>
                                  </p:par>
                                  <p:par>
                                    <p:cTn id="44" presetID="12" presetClass="entr" presetSubtype="2" fill="hold" grpId="0" nodeType="withEffect">
                                      <p:stCondLst>
                                        <p:cond delay="400"/>
                                      </p:stCondLst>
                                      <p:childTnLst>
                                        <p:set>
                                          <p:cBhvr>
                                            <p:cTn id="45" dur="1" fill="hold">
                                              <p:stCondLst>
                                                <p:cond delay="0"/>
                                              </p:stCondLst>
                                            </p:cTn>
                                            <p:tgtEl>
                                              <p:spTgt spid="161"/>
                                            </p:tgtEl>
                                            <p:attrNameLst>
                                              <p:attrName>style.visibility</p:attrName>
                                            </p:attrNameLst>
                                          </p:cBhvr>
                                          <p:to>
                                            <p:strVal val="visible"/>
                                          </p:to>
                                        </p:set>
                                        <p:anim calcmode="lin" valueType="num">
                                          <p:cBhvr additive="base">
                                            <p:cTn id="46" dur="250"/>
                                            <p:tgtEl>
                                              <p:spTgt spid="161"/>
                                            </p:tgtEl>
                                            <p:attrNameLst>
                                              <p:attrName>ppt_x</p:attrName>
                                            </p:attrNameLst>
                                          </p:cBhvr>
                                          <p:tavLst>
                                            <p:tav tm="0">
                                              <p:val>
                                                <p:strVal val="#ppt_x+#ppt_w*1.125000"/>
                                              </p:val>
                                            </p:tav>
                                            <p:tav tm="100000">
                                              <p:val>
                                                <p:strVal val="#ppt_x"/>
                                              </p:val>
                                            </p:tav>
                                          </p:tavLst>
                                        </p:anim>
                                        <p:animEffect transition="in" filter="wipe(left)">
                                          <p:cBhvr>
                                            <p:cTn id="47" dur="250"/>
                                            <p:tgtEl>
                                              <p:spTgt spid="161"/>
                                            </p:tgtEl>
                                          </p:cBhvr>
                                        </p:animEffect>
                                      </p:childTnLst>
                                    </p:cTn>
                                  </p:par>
                                  <p:par>
                                    <p:cTn id="48" presetID="12" presetClass="entr" presetSubtype="2" fill="hold" grpId="0" nodeType="withEffect">
                                      <p:stCondLst>
                                        <p:cond delay="500"/>
                                      </p:stCondLst>
                                      <p:childTnLst>
                                        <p:set>
                                          <p:cBhvr>
                                            <p:cTn id="49" dur="1" fill="hold">
                                              <p:stCondLst>
                                                <p:cond delay="0"/>
                                              </p:stCondLst>
                                            </p:cTn>
                                            <p:tgtEl>
                                              <p:spTgt spid="159"/>
                                            </p:tgtEl>
                                            <p:attrNameLst>
                                              <p:attrName>style.visibility</p:attrName>
                                            </p:attrNameLst>
                                          </p:cBhvr>
                                          <p:to>
                                            <p:strVal val="visible"/>
                                          </p:to>
                                        </p:set>
                                        <p:anim calcmode="lin" valueType="num">
                                          <p:cBhvr additive="base">
                                            <p:cTn id="50" dur="250"/>
                                            <p:tgtEl>
                                              <p:spTgt spid="159"/>
                                            </p:tgtEl>
                                            <p:attrNameLst>
                                              <p:attrName>ppt_x</p:attrName>
                                            </p:attrNameLst>
                                          </p:cBhvr>
                                          <p:tavLst>
                                            <p:tav tm="0">
                                              <p:val>
                                                <p:strVal val="#ppt_x+#ppt_w*1.125000"/>
                                              </p:val>
                                            </p:tav>
                                            <p:tav tm="100000">
                                              <p:val>
                                                <p:strVal val="#ppt_x"/>
                                              </p:val>
                                            </p:tav>
                                          </p:tavLst>
                                        </p:anim>
                                        <p:animEffect transition="in" filter="wipe(left)">
                                          <p:cBhvr>
                                            <p:cTn id="51" dur="250"/>
                                            <p:tgtEl>
                                              <p:spTgt spid="159"/>
                                            </p:tgtEl>
                                          </p:cBhvr>
                                        </p:animEffect>
                                      </p:childTnLst>
                                    </p:cTn>
                                  </p:par>
                                  <p:par>
                                    <p:cTn id="52" presetID="12" presetClass="entr" presetSubtype="2" fill="hold" grpId="0" nodeType="withEffect">
                                      <p:stCondLst>
                                        <p:cond delay="600"/>
                                      </p:stCondLst>
                                      <p:childTnLst>
                                        <p:set>
                                          <p:cBhvr>
                                            <p:cTn id="53" dur="1" fill="hold">
                                              <p:stCondLst>
                                                <p:cond delay="0"/>
                                              </p:stCondLst>
                                            </p:cTn>
                                            <p:tgtEl>
                                              <p:spTgt spid="160"/>
                                            </p:tgtEl>
                                            <p:attrNameLst>
                                              <p:attrName>style.visibility</p:attrName>
                                            </p:attrNameLst>
                                          </p:cBhvr>
                                          <p:to>
                                            <p:strVal val="visible"/>
                                          </p:to>
                                        </p:set>
                                        <p:anim calcmode="lin" valueType="num">
                                          <p:cBhvr additive="base">
                                            <p:cTn id="54" dur="250"/>
                                            <p:tgtEl>
                                              <p:spTgt spid="160"/>
                                            </p:tgtEl>
                                            <p:attrNameLst>
                                              <p:attrName>ppt_x</p:attrName>
                                            </p:attrNameLst>
                                          </p:cBhvr>
                                          <p:tavLst>
                                            <p:tav tm="0">
                                              <p:val>
                                                <p:strVal val="#ppt_x+#ppt_w*1.125000"/>
                                              </p:val>
                                            </p:tav>
                                            <p:tav tm="100000">
                                              <p:val>
                                                <p:strVal val="#ppt_x"/>
                                              </p:val>
                                            </p:tav>
                                          </p:tavLst>
                                        </p:anim>
                                        <p:animEffect transition="in" filter="wipe(left)">
                                          <p:cBhvr>
                                            <p:cTn id="55" dur="250"/>
                                            <p:tgtEl>
                                              <p:spTgt spid="160"/>
                                            </p:tgtEl>
                                          </p:cBhvr>
                                        </p:animEffect>
                                      </p:childTnLst>
                                    </p:cTn>
                                  </p:par>
                                </p:childTnLst>
                              </p:cTn>
                            </p:par>
                            <p:par>
                              <p:cTn id="56" fill="hold">
                                <p:stCondLst>
                                  <p:cond delay="2350"/>
                                </p:stCondLst>
                                <p:childTnLst>
                                  <p:par>
                                    <p:cTn id="57" presetID="12" presetClass="entr" presetSubtype="1" fill="hold" grpId="0" nodeType="afterEffect">
                                      <p:stCondLst>
                                        <p:cond delay="0"/>
                                      </p:stCondLst>
                                      <p:childTnLst>
                                        <p:set>
                                          <p:cBhvr>
                                            <p:cTn id="58" dur="1" fill="hold">
                                              <p:stCondLst>
                                                <p:cond delay="0"/>
                                              </p:stCondLst>
                                            </p:cTn>
                                            <p:tgtEl>
                                              <p:spTgt spid="141"/>
                                            </p:tgtEl>
                                            <p:attrNameLst>
                                              <p:attrName>style.visibility</p:attrName>
                                            </p:attrNameLst>
                                          </p:cBhvr>
                                          <p:to>
                                            <p:strVal val="visible"/>
                                          </p:to>
                                        </p:set>
                                        <p:anim calcmode="lin" valueType="num">
                                          <p:cBhvr additive="base">
                                            <p:cTn id="59" dur="250"/>
                                            <p:tgtEl>
                                              <p:spTgt spid="141"/>
                                            </p:tgtEl>
                                            <p:attrNameLst>
                                              <p:attrName>ppt_y</p:attrName>
                                            </p:attrNameLst>
                                          </p:cBhvr>
                                          <p:tavLst>
                                            <p:tav tm="0">
                                              <p:val>
                                                <p:strVal val="#ppt_y-#ppt_h*1.125000"/>
                                              </p:val>
                                            </p:tav>
                                            <p:tav tm="100000">
                                              <p:val>
                                                <p:strVal val="#ppt_y"/>
                                              </p:val>
                                            </p:tav>
                                          </p:tavLst>
                                        </p:anim>
                                        <p:animEffect transition="in" filter="wipe(down)">
                                          <p:cBhvr>
                                            <p:cTn id="60" dur="250"/>
                                            <p:tgtEl>
                                              <p:spTgt spid="141"/>
                                            </p:tgtEl>
                                          </p:cBhvr>
                                        </p:animEffect>
                                      </p:childTnLst>
                                    </p:cTn>
                                  </p:par>
                                  <p:par>
                                    <p:cTn id="61" presetID="55"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anim calcmode="lin" valueType="num">
                                          <p:cBhvr>
                                            <p:cTn id="63" dur="250" fill="hold"/>
                                            <p:tgtEl>
                                              <p:spTgt spid="140"/>
                                            </p:tgtEl>
                                            <p:attrNameLst>
                                              <p:attrName>ppt_w</p:attrName>
                                            </p:attrNameLst>
                                          </p:cBhvr>
                                          <p:tavLst>
                                            <p:tav tm="0">
                                              <p:val>
                                                <p:strVal val="#ppt_w*0.70"/>
                                              </p:val>
                                            </p:tav>
                                            <p:tav tm="100000">
                                              <p:val>
                                                <p:strVal val="#ppt_w"/>
                                              </p:val>
                                            </p:tav>
                                          </p:tavLst>
                                        </p:anim>
                                        <p:anim calcmode="lin" valueType="num">
                                          <p:cBhvr>
                                            <p:cTn id="64" dur="250" fill="hold"/>
                                            <p:tgtEl>
                                              <p:spTgt spid="140"/>
                                            </p:tgtEl>
                                            <p:attrNameLst>
                                              <p:attrName>ppt_h</p:attrName>
                                            </p:attrNameLst>
                                          </p:cBhvr>
                                          <p:tavLst>
                                            <p:tav tm="0">
                                              <p:val>
                                                <p:strVal val="#ppt_h"/>
                                              </p:val>
                                            </p:tav>
                                            <p:tav tm="100000">
                                              <p:val>
                                                <p:strVal val="#ppt_h"/>
                                              </p:val>
                                            </p:tav>
                                          </p:tavLst>
                                        </p:anim>
                                        <p:animEffect transition="in" filter="fade">
                                          <p:cBhvr>
                                            <p:cTn id="65" dur="250"/>
                                            <p:tgtEl>
                                              <p:spTgt spid="140"/>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64"/>
                                            </p:tgtEl>
                                            <p:attrNameLst>
                                              <p:attrName>style.visibility</p:attrName>
                                            </p:attrNameLst>
                                          </p:cBhvr>
                                          <p:to>
                                            <p:strVal val="visible"/>
                                          </p:to>
                                        </p:set>
                                        <p:anim calcmode="lin" valueType="num">
                                          <p:cBhvr>
                                            <p:cTn id="70" dur="250" fill="hold"/>
                                            <p:tgtEl>
                                              <p:spTgt spid="64"/>
                                            </p:tgtEl>
                                            <p:attrNameLst>
                                              <p:attrName>ppt_w</p:attrName>
                                            </p:attrNameLst>
                                          </p:cBhvr>
                                          <p:tavLst>
                                            <p:tav tm="0">
                                              <p:val>
                                                <p:strVal val="#ppt_w*0.70"/>
                                              </p:val>
                                            </p:tav>
                                            <p:tav tm="100000">
                                              <p:val>
                                                <p:strVal val="#ppt_w"/>
                                              </p:val>
                                            </p:tav>
                                          </p:tavLst>
                                        </p:anim>
                                        <p:anim calcmode="lin" valueType="num">
                                          <p:cBhvr>
                                            <p:cTn id="71" dur="250" fill="hold"/>
                                            <p:tgtEl>
                                              <p:spTgt spid="64"/>
                                            </p:tgtEl>
                                            <p:attrNameLst>
                                              <p:attrName>ppt_h</p:attrName>
                                            </p:attrNameLst>
                                          </p:cBhvr>
                                          <p:tavLst>
                                            <p:tav tm="0">
                                              <p:val>
                                                <p:strVal val="#ppt_h"/>
                                              </p:val>
                                            </p:tav>
                                            <p:tav tm="100000">
                                              <p:val>
                                                <p:strVal val="#ppt_h"/>
                                              </p:val>
                                            </p:tav>
                                          </p:tavLst>
                                        </p:anim>
                                        <p:animEffect transition="in" filter="fade">
                                          <p:cBhvr>
                                            <p:cTn id="72" dur="250"/>
                                            <p:tgtEl>
                                              <p:spTgt spid="64"/>
                                            </p:tgtEl>
                                          </p:cBhvr>
                                        </p:animEffect>
                                      </p:childTnLst>
                                    </p:cTn>
                                  </p:par>
                                </p:childTnLst>
                              </p:cTn>
                            </p:par>
                            <p:par>
                              <p:cTn id="73" fill="hold">
                                <p:stCondLst>
                                  <p:cond delay="250"/>
                                </p:stCondLst>
                                <p:childTnLst>
                                  <p:par>
                                    <p:cTn id="74" presetID="42" presetClass="path" presetSubtype="0" accel="50000" fill="hold" grpId="0" nodeType="afterEffect">
                                      <p:stCondLst>
                                        <p:cond delay="0"/>
                                      </p:stCondLst>
                                      <p:childTnLst>
                                        <p:animMotion origin="layout" path="M 3.75E-6 -4.44444E-6 L 3.75E-6 0.10232 " pathEditMode="relative" rAng="0" ptsTypes="AA">
                                          <p:cBhvr>
                                            <p:cTn id="75" dur="350" fill="hold"/>
                                            <p:tgtEl>
                                              <p:spTgt spid="67"/>
                                            </p:tgtEl>
                                            <p:attrNameLst>
                                              <p:attrName>ppt_x</p:attrName>
                                              <p:attrName>ppt_y</p:attrName>
                                            </p:attrNameLst>
                                          </p:cBhvr>
                                          <p:rCtr x="0" y="5116"/>
                                        </p:animMotion>
                                      </p:childTnLst>
                                    </p:cTn>
                                  </p:par>
                                  <p:par>
                                    <p:cTn id="76" presetID="42" presetClass="path" presetSubtype="0" accel="50000" fill="hold" grpId="0" nodeType="withEffect">
                                      <p:stCondLst>
                                        <p:cond delay="0"/>
                                      </p:stCondLst>
                                      <p:childTnLst>
                                        <p:animMotion origin="layout" path="M -1.45833E-6 -4.44444E-6 L -1.45833E-6 0.10162 " pathEditMode="relative" rAng="0" ptsTypes="AA">
                                          <p:cBhvr>
                                            <p:cTn id="77" dur="350" fill="hold"/>
                                            <p:tgtEl>
                                              <p:spTgt spid="66"/>
                                            </p:tgtEl>
                                            <p:attrNameLst>
                                              <p:attrName>ppt_x</p:attrName>
                                              <p:attrName>ppt_y</p:attrName>
                                            </p:attrNameLst>
                                          </p:cBhvr>
                                          <p:rCtr x="0" y="5069"/>
                                        </p:animMotion>
                                      </p:childTnLst>
                                    </p:cTn>
                                  </p:par>
                                  <p:par>
                                    <p:cTn id="78" presetID="42" presetClass="path" presetSubtype="0" accel="50000" fill="hold" grpId="0" nodeType="withEffect">
                                      <p:stCondLst>
                                        <p:cond delay="0"/>
                                      </p:stCondLst>
                                      <p:childTnLst>
                                        <p:animMotion origin="layout" path="M 4.58333E-6 -4.44444E-6 L 4.58333E-6 0.10162 " pathEditMode="relative" rAng="0" ptsTypes="AA">
                                          <p:cBhvr>
                                            <p:cTn id="79" dur="350" fill="hold"/>
                                            <p:tgtEl>
                                              <p:spTgt spid="65"/>
                                            </p:tgtEl>
                                            <p:attrNameLst>
                                              <p:attrName>ppt_x</p:attrName>
                                              <p:attrName>ppt_y</p:attrName>
                                            </p:attrNameLst>
                                          </p:cBhvr>
                                          <p:rCtr x="0" y="5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p:bldP spid="255" grpId="0" animBg="1"/>
          <p:bldP spid="141" grpId="0" animBg="1"/>
          <p:bldP spid="64" grpId="0" animBg="1"/>
          <p:bldP spid="65" grpId="0"/>
          <p:bldP spid="66" grpId="0"/>
          <p:bldP spid="67" grpId="0"/>
          <p:bldP spid="9" grpId="0"/>
          <p:bldP spid="11" grpId="0"/>
          <p:bldP spid="12" grpId="0"/>
          <p:bldP spid="159" grpId="0"/>
          <p:bldP spid="160" grpId="0"/>
          <p:bldP spid="16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D8C874-5BAB-43B2-AEC6-5204BBA604C4}"/>
              </a:ext>
            </a:extLst>
          </p:cNvPr>
          <p:cNvSpPr>
            <a:spLocks noGrp="1"/>
          </p:cNvSpPr>
          <p:nvPr>
            <p:ph type="title"/>
          </p:nvPr>
        </p:nvSpPr>
        <p:spPr>
          <a:xfrm>
            <a:off x="274638" y="2125662"/>
            <a:ext cx="11887200" cy="2012859"/>
          </a:xfrm>
        </p:spPr>
        <p:txBody>
          <a:bodyPr/>
          <a:lstStyle/>
          <a:p>
            <a:pPr algn="ctr"/>
            <a:r>
              <a:rPr lang="en-US" sz="6600" i="1" dirty="0">
                <a:gradFill>
                  <a:gsLst>
                    <a:gs pos="7965">
                      <a:schemeClr val="tx1"/>
                    </a:gs>
                    <a:gs pos="63000">
                      <a:schemeClr val="tx1"/>
                    </a:gs>
                  </a:gsLst>
                  <a:lin ang="5400000" scaled="0"/>
                </a:gradFill>
              </a:rPr>
              <a:t>How can my organization begin using Hybrid Cloud today?</a:t>
            </a:r>
            <a:endParaRPr lang="en-US" dirty="0"/>
          </a:p>
        </p:txBody>
      </p:sp>
    </p:spTree>
    <p:extLst>
      <p:ext uri="{BB962C8B-B14F-4D97-AF65-F5344CB8AC3E}">
        <p14:creationId xmlns:p14="http://schemas.microsoft.com/office/powerpoint/2010/main" val="57173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Rectangle 176"/>
          <p:cNvSpPr/>
          <p:nvPr/>
        </p:nvSpPr>
        <p:spPr bwMode="auto">
          <a:xfrm>
            <a:off x="9957217" y="1709745"/>
            <a:ext cx="2278744" cy="743476"/>
          </a:xfrm>
          <a:prstGeom prst="rect">
            <a:avLst/>
          </a:prstGeom>
          <a:noFill/>
          <a:ln w="6350" cap="flat" cmpd="sng" algn="ctr">
            <a:noFill/>
            <a:prstDash val="solid"/>
            <a:headEnd type="none" w="med" len="med"/>
            <a:tailEnd type="none" w="med" len="med"/>
          </a:ln>
          <a:effectLst/>
        </p:spPr>
        <p:txBody>
          <a:bodyPr rot="0" spcFirstLastPara="0" vert="horz" wrap="square" lIns="139851" tIns="91427" rIns="93234" bIns="91427"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239">
              <a:spcAft>
                <a:spcPts val="2448"/>
              </a:spcAft>
              <a:defRPr/>
            </a:pPr>
            <a:r>
              <a:rPr lang="en-US" sz="1224" b="1" kern="0" spc="50" dirty="0">
                <a:solidFill>
                  <a:srgbClr val="0078D7"/>
                </a:solidFill>
                <a:latin typeface="Segoe UI Semibold" charset="0"/>
                <a:ea typeface="Segoe UI Semibold" charset="0"/>
                <a:cs typeface="Segoe UI Semibold" charset="0"/>
              </a:rPr>
              <a:t>End-to-end mobile BI </a:t>
            </a:r>
            <a:br>
              <a:rPr lang="en-US" sz="1224" b="1" kern="0" spc="50" dirty="0">
                <a:solidFill>
                  <a:srgbClr val="0078D7"/>
                </a:solidFill>
                <a:latin typeface="Segoe UI Semibold" charset="0"/>
                <a:ea typeface="Segoe UI Semibold" charset="0"/>
                <a:cs typeface="Segoe UI Semibold" charset="0"/>
              </a:rPr>
            </a:br>
            <a:r>
              <a:rPr lang="en-US" sz="1224" b="1" kern="0" spc="50" dirty="0">
                <a:solidFill>
                  <a:srgbClr val="0078D7"/>
                </a:solidFill>
                <a:latin typeface="Segoe UI Semibold" charset="0"/>
                <a:ea typeface="Segoe UI Semibold" charset="0"/>
                <a:cs typeface="Segoe UI Semibold" charset="0"/>
              </a:rPr>
              <a:t>on any device</a:t>
            </a:r>
          </a:p>
        </p:txBody>
      </p:sp>
      <p:sp>
        <p:nvSpPr>
          <p:cNvPr id="179" name="Rectangle 178"/>
          <p:cNvSpPr/>
          <p:nvPr/>
        </p:nvSpPr>
        <p:spPr bwMode="auto">
          <a:xfrm>
            <a:off x="225207" y="1709745"/>
            <a:ext cx="2278744" cy="743476"/>
          </a:xfrm>
          <a:prstGeom prst="rect">
            <a:avLst/>
          </a:prstGeom>
          <a:noFill/>
          <a:ln w="6350" cap="flat" cmpd="sng" algn="ctr">
            <a:noFill/>
            <a:prstDash val="solid"/>
            <a:headEnd type="none" w="med" len="med"/>
            <a:tailEnd type="none" w="med" len="med"/>
          </a:ln>
          <a:effectLst/>
        </p:spPr>
        <p:txBody>
          <a:bodyPr rot="0" spcFirstLastPara="0" vert="horz" wrap="square" lIns="139851" tIns="91427" rIns="93234" bIns="91427"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239">
              <a:spcAft>
                <a:spcPts val="2448"/>
              </a:spcAft>
              <a:defRPr/>
            </a:pPr>
            <a:r>
              <a:rPr lang="en-US" sz="1224" b="1" kern="0" spc="50" dirty="0">
                <a:solidFill>
                  <a:srgbClr val="0078D7"/>
                </a:solidFill>
                <a:latin typeface="Segoe UI Semibold" charset="0"/>
                <a:ea typeface="Segoe UI Semibold" charset="0"/>
                <a:cs typeface="Segoe UI Semibold" charset="0"/>
              </a:rPr>
              <a:t>Choice of platform </a:t>
            </a:r>
            <a:br>
              <a:rPr lang="en-US" sz="1224" b="1" kern="0" spc="50" dirty="0">
                <a:solidFill>
                  <a:srgbClr val="0078D7"/>
                </a:solidFill>
                <a:latin typeface="Segoe UI Semibold" charset="0"/>
                <a:ea typeface="Segoe UI Semibold" charset="0"/>
                <a:cs typeface="Segoe UI Semibold" charset="0"/>
              </a:rPr>
            </a:br>
            <a:r>
              <a:rPr lang="en-US" sz="1224" b="1" kern="0" spc="50" dirty="0">
                <a:solidFill>
                  <a:srgbClr val="0078D7"/>
                </a:solidFill>
                <a:latin typeface="Segoe UI Semibold" charset="0"/>
                <a:ea typeface="Segoe UI Semibold" charset="0"/>
                <a:cs typeface="Segoe UI Semibold" charset="0"/>
              </a:rPr>
              <a:t>and language</a:t>
            </a:r>
          </a:p>
        </p:txBody>
      </p:sp>
      <p:sp>
        <p:nvSpPr>
          <p:cNvPr id="181" name="Rectangle 180"/>
          <p:cNvSpPr/>
          <p:nvPr/>
        </p:nvSpPr>
        <p:spPr bwMode="auto">
          <a:xfrm>
            <a:off x="5063600" y="1709745"/>
            <a:ext cx="2278744" cy="743476"/>
          </a:xfrm>
          <a:prstGeom prst="rect">
            <a:avLst/>
          </a:prstGeom>
          <a:noFill/>
          <a:ln w="6350" cap="flat" cmpd="sng" algn="ctr">
            <a:noFill/>
            <a:prstDash val="solid"/>
            <a:headEnd type="none" w="med" len="med"/>
            <a:tailEnd type="none" w="med" len="med"/>
          </a:ln>
          <a:effectLst/>
        </p:spPr>
        <p:txBody>
          <a:bodyPr rot="0" spcFirstLastPara="0" vert="horz" wrap="square" lIns="139851" tIns="91427" rIns="93234" bIns="91427"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239">
              <a:spcAft>
                <a:spcPts val="2448"/>
              </a:spcAft>
              <a:defRPr/>
            </a:pPr>
            <a:r>
              <a:rPr lang="en-US" sz="1224" b="1" kern="0" spc="50" dirty="0">
                <a:solidFill>
                  <a:srgbClr val="0078D7"/>
                </a:solidFill>
                <a:latin typeface="Segoe UI Semibold" charset="0"/>
                <a:ea typeface="Segoe UI Semibold" charset="0"/>
                <a:cs typeface="Segoe UI Semibold" charset="0"/>
              </a:rPr>
              <a:t>Most secure </a:t>
            </a:r>
            <a:br>
              <a:rPr lang="en-US" sz="1224" b="1" kern="0" spc="50" dirty="0">
                <a:solidFill>
                  <a:srgbClr val="0078D7"/>
                </a:solidFill>
                <a:latin typeface="Segoe UI Semibold" charset="0"/>
                <a:ea typeface="Segoe UI Semibold" charset="0"/>
                <a:cs typeface="Segoe UI Semibold" charset="0"/>
              </a:rPr>
            </a:br>
            <a:r>
              <a:rPr lang="en-US" sz="1224" b="1" kern="0" spc="50" dirty="0">
                <a:solidFill>
                  <a:srgbClr val="0078D7"/>
                </a:solidFill>
                <a:latin typeface="Segoe UI Semibold" charset="0"/>
                <a:ea typeface="Segoe UI Semibold" charset="0"/>
                <a:cs typeface="Segoe UI Semibold" charset="0"/>
              </a:rPr>
              <a:t>over the last 7 years</a:t>
            </a:r>
          </a:p>
        </p:txBody>
      </p:sp>
      <p:graphicFrame>
        <p:nvGraphicFramePr>
          <p:cNvPr id="185" name="Chart 184">
            <a:extLst>
              <a:ext uri="{FF2B5EF4-FFF2-40B4-BE49-F238E27FC236}">
                <a16:creationId xmlns:a16="http://schemas.microsoft.com/office/drawing/2014/main" id="{70704024-56B2-4A33-A8E4-F0C2FF875539}"/>
              </a:ext>
            </a:extLst>
          </p:cNvPr>
          <p:cNvGraphicFramePr/>
          <p:nvPr>
            <p:extLst/>
          </p:nvPr>
        </p:nvGraphicFramePr>
        <p:xfrm>
          <a:off x="5060283" y="2434529"/>
          <a:ext cx="2212004" cy="2466861"/>
        </p:xfrm>
        <a:graphic>
          <a:graphicData uri="http://schemas.openxmlformats.org/drawingml/2006/chart">
            <c:chart xmlns:c="http://schemas.openxmlformats.org/drawingml/2006/chart" xmlns:r="http://schemas.openxmlformats.org/officeDocument/2006/relationships" r:id="rId3"/>
          </a:graphicData>
        </a:graphic>
      </p:graphicFrame>
      <p:sp>
        <p:nvSpPr>
          <p:cNvPr id="187" name="AutoShape 14">
            <a:extLst>
              <a:ext uri="{FF2B5EF4-FFF2-40B4-BE49-F238E27FC236}">
                <a16:creationId xmlns:a16="http://schemas.microsoft.com/office/drawing/2014/main" id="{1E47D1B0-680A-4130-A603-76BF80068841}"/>
              </a:ext>
            </a:extLst>
          </p:cNvPr>
          <p:cNvSpPr>
            <a:spLocks noChangeAspect="1" noChangeArrowheads="1" noTextEdit="1"/>
          </p:cNvSpPr>
          <p:nvPr/>
        </p:nvSpPr>
        <p:spPr bwMode="auto">
          <a:xfrm>
            <a:off x="10703903" y="3051113"/>
            <a:ext cx="787341" cy="107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5" tIns="45687" rIns="91375" bIns="45687" numCol="1" anchor="t" anchorCtr="0" compatLnSpc="1">
            <a:prstTxWarp prst="textNoShape">
              <a:avLst/>
            </a:prstTxWarp>
          </a:bodyPr>
          <a:lstStyle/>
          <a:p>
            <a:pPr defTabSz="931846">
              <a:defRPr/>
            </a:pPr>
            <a:endParaRPr lang="en-US" sz="1099" kern="0" dirty="0">
              <a:solidFill>
                <a:srgbClr val="505050"/>
              </a:solidFill>
            </a:endParaRPr>
          </a:p>
        </p:txBody>
      </p:sp>
      <p:sp>
        <p:nvSpPr>
          <p:cNvPr id="188" name="TextBox 187">
            <a:extLst>
              <a:ext uri="{FF2B5EF4-FFF2-40B4-BE49-F238E27FC236}">
                <a16:creationId xmlns:a16="http://schemas.microsoft.com/office/drawing/2014/main" id="{A6797694-6A0A-41E4-B52E-074019ADDC8C}"/>
              </a:ext>
            </a:extLst>
          </p:cNvPr>
          <p:cNvSpPr txBox="1"/>
          <p:nvPr/>
        </p:nvSpPr>
        <p:spPr>
          <a:xfrm>
            <a:off x="9957217" y="4548609"/>
            <a:ext cx="2278744" cy="325475"/>
          </a:xfrm>
          <a:prstGeom prst="rect">
            <a:avLst/>
          </a:prstGeom>
          <a:noFill/>
        </p:spPr>
        <p:txBody>
          <a:bodyPr wrap="none" lIns="0" tIns="0" rIns="0" bIns="0" rtlCol="0" anchor="b">
            <a:noAutofit/>
          </a:bodyPr>
          <a:lstStyle/>
          <a:p>
            <a:pPr algn="ctr" defTabSz="949677">
              <a:lnSpc>
                <a:spcPct val="90000"/>
              </a:lnSpc>
              <a:spcBef>
                <a:spcPts val="612"/>
              </a:spcBef>
              <a:spcAft>
                <a:spcPts val="612"/>
              </a:spcAft>
              <a:defRPr/>
            </a:pPr>
            <a:r>
              <a:rPr lang="en-US" sz="1224" b="1" kern="0" dirty="0">
                <a:ln>
                  <a:solidFill>
                    <a:srgbClr val="FFFFFF">
                      <a:alpha val="0"/>
                    </a:srgbClr>
                  </a:solidFill>
                </a:ln>
                <a:solidFill>
                  <a:srgbClr val="0078D7"/>
                </a:solidFill>
                <a:ea typeface="Segoe UI Black" panose="020B0A02040204020203" pitchFamily="34" charset="0"/>
                <a:cs typeface="Segoe UI Black" panose="020B0A02040204020203" pitchFamily="34" charset="0"/>
              </a:rPr>
              <a:t> </a:t>
            </a:r>
            <a:r>
              <a:rPr lang="en-US" sz="1122" kern="0" spc="50" dirty="0">
                <a:solidFill>
                  <a:srgbClr val="505050"/>
                </a:solidFill>
                <a:latin typeface="Segoe UI Semilight" charset="0"/>
                <a:ea typeface="Segoe UI Semilight" charset="0"/>
                <a:cs typeface="Segoe UI Semilight" charset="0"/>
              </a:rPr>
              <a:t>A fraction of the cost</a:t>
            </a:r>
          </a:p>
        </p:txBody>
      </p:sp>
      <p:sp>
        <p:nvSpPr>
          <p:cNvPr id="189" name="AutoShape 14">
            <a:extLst>
              <a:ext uri="{FF2B5EF4-FFF2-40B4-BE49-F238E27FC236}">
                <a16:creationId xmlns:a16="http://schemas.microsoft.com/office/drawing/2014/main" id="{E298AFF3-F594-4DF7-A51B-2E4C7EBD79D3}"/>
              </a:ext>
            </a:extLst>
          </p:cNvPr>
          <p:cNvSpPr>
            <a:spLocks noChangeAspect="1" noChangeArrowheads="1" noTextEdit="1"/>
          </p:cNvSpPr>
          <p:nvPr/>
        </p:nvSpPr>
        <p:spPr bwMode="auto">
          <a:xfrm>
            <a:off x="10657626" y="3052468"/>
            <a:ext cx="787341" cy="107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5" tIns="45687" rIns="91375" bIns="45687" numCol="1" anchor="t" anchorCtr="0" compatLnSpc="1">
            <a:prstTxWarp prst="textNoShape">
              <a:avLst/>
            </a:prstTxWarp>
          </a:bodyPr>
          <a:lstStyle/>
          <a:p>
            <a:pPr defTabSz="931846">
              <a:defRPr/>
            </a:pPr>
            <a:endParaRPr lang="en-US" sz="1099" kern="0" dirty="0">
              <a:solidFill>
                <a:srgbClr val="002050"/>
              </a:solidFill>
            </a:endParaRPr>
          </a:p>
        </p:txBody>
      </p:sp>
      <p:sp>
        <p:nvSpPr>
          <p:cNvPr id="190" name="TextBox 189">
            <a:extLst>
              <a:ext uri="{FF2B5EF4-FFF2-40B4-BE49-F238E27FC236}">
                <a16:creationId xmlns:a16="http://schemas.microsoft.com/office/drawing/2014/main" id="{205A6C53-CB75-4618-9FA0-A0FDB57049FC}"/>
              </a:ext>
            </a:extLst>
          </p:cNvPr>
          <p:cNvSpPr txBox="1"/>
          <p:nvPr/>
        </p:nvSpPr>
        <p:spPr>
          <a:xfrm rot="16200000">
            <a:off x="9663361" y="3372541"/>
            <a:ext cx="1388021" cy="355592"/>
          </a:xfrm>
          <a:prstGeom prst="rect">
            <a:avLst/>
          </a:prstGeom>
          <a:noFill/>
        </p:spPr>
        <p:txBody>
          <a:bodyPr wrap="square" lIns="0" tIns="0" rIns="0" bIns="0" rtlCol="0">
            <a:noAutofit/>
          </a:bodyPr>
          <a:lstStyle/>
          <a:p>
            <a:pPr algn="ctr" defTabSz="949677">
              <a:lnSpc>
                <a:spcPct val="90000"/>
              </a:lnSpc>
              <a:spcAft>
                <a:spcPts val="612"/>
              </a:spcAft>
              <a:defRPr/>
            </a:pPr>
            <a:r>
              <a:rPr lang="en-US" sz="816" b="1" kern="0" spc="50" dirty="0">
                <a:solidFill>
                  <a:srgbClr val="0078D7"/>
                </a:solidFill>
                <a:ea typeface="Segoe UI" charset="0"/>
                <a:cs typeface="Segoe UI" charset="0"/>
              </a:rPr>
              <a:t>Self-service BI per user</a:t>
            </a:r>
          </a:p>
        </p:txBody>
      </p:sp>
      <p:sp>
        <p:nvSpPr>
          <p:cNvPr id="216" name="Rectangle 215"/>
          <p:cNvSpPr/>
          <p:nvPr/>
        </p:nvSpPr>
        <p:spPr bwMode="auto">
          <a:xfrm>
            <a:off x="7504833" y="1709440"/>
            <a:ext cx="2278744" cy="743476"/>
          </a:xfrm>
          <a:prstGeom prst="rect">
            <a:avLst/>
          </a:prstGeom>
          <a:noFill/>
          <a:ln w="6350" cap="flat" cmpd="sng" algn="ctr">
            <a:noFill/>
            <a:prstDash val="solid"/>
            <a:headEnd type="none" w="med" len="med"/>
            <a:tailEnd type="none" w="med" len="med"/>
          </a:ln>
          <a:effectLst/>
        </p:spPr>
        <p:txBody>
          <a:bodyPr rot="0" spcFirstLastPara="0" vert="horz" wrap="square" lIns="139851" tIns="91427" rIns="93234" bIns="91427"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239">
              <a:spcAft>
                <a:spcPts val="2448"/>
              </a:spcAft>
              <a:defRPr/>
            </a:pPr>
            <a:r>
              <a:rPr lang="en-US" sz="1224" b="1" kern="0" spc="50" dirty="0">
                <a:solidFill>
                  <a:srgbClr val="0078D7"/>
                </a:solidFill>
                <a:latin typeface="Segoe UI Semibold" charset="0"/>
                <a:ea typeface="Segoe UI Semibold" charset="0"/>
                <a:cs typeface="Segoe UI Semibold" charset="0"/>
              </a:rPr>
              <a:t>Only commercial DB </a:t>
            </a:r>
            <a:br>
              <a:rPr lang="en-US" sz="1224" b="1" kern="0" spc="50" dirty="0">
                <a:solidFill>
                  <a:srgbClr val="0078D7"/>
                </a:solidFill>
                <a:latin typeface="Segoe UI Semibold" charset="0"/>
                <a:ea typeface="Segoe UI Semibold" charset="0"/>
                <a:cs typeface="Segoe UI Semibold" charset="0"/>
              </a:rPr>
            </a:br>
            <a:r>
              <a:rPr lang="en-US" sz="1224" b="1" kern="0" spc="50" dirty="0">
                <a:solidFill>
                  <a:srgbClr val="0078D7"/>
                </a:solidFill>
                <a:latin typeface="Segoe UI Semibold" charset="0"/>
                <a:ea typeface="Segoe UI Semibold" charset="0"/>
                <a:cs typeface="Segoe UI Semibold" charset="0"/>
              </a:rPr>
              <a:t>with AI built-in</a:t>
            </a:r>
          </a:p>
        </p:txBody>
      </p:sp>
      <p:grpSp>
        <p:nvGrpSpPr>
          <p:cNvPr id="231" name="Group 230"/>
          <p:cNvGrpSpPr/>
          <p:nvPr/>
        </p:nvGrpSpPr>
        <p:grpSpPr>
          <a:xfrm>
            <a:off x="10139066" y="2570055"/>
            <a:ext cx="1966240" cy="1914133"/>
            <a:chOff x="6175584" y="2917644"/>
            <a:chExt cx="2631412" cy="1829322"/>
          </a:xfrm>
        </p:grpSpPr>
        <p:sp>
          <p:nvSpPr>
            <p:cNvPr id="232" name="Rectangle 231"/>
            <p:cNvSpPr/>
            <p:nvPr/>
          </p:nvSpPr>
          <p:spPr bwMode="auto">
            <a:xfrm flipV="1">
              <a:off x="6635873" y="4445923"/>
              <a:ext cx="390456" cy="78822"/>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186388" tIns="149110" rIns="186388" bIns="149110" numCol="1" spcCol="0" rtlCol="0" fromWordArt="0" anchor="t" anchorCtr="0" forceAA="0" compatLnSpc="1">
              <a:prstTxWarp prst="textNoShape">
                <a:avLst/>
              </a:prstTxWarp>
              <a:noAutofit/>
            </a:bodyPr>
            <a:lstStyle/>
            <a:p>
              <a:pPr marL="349387" indent="-349387" algn="ctr" defTabSz="950115">
                <a:lnSpc>
                  <a:spcPct val="90000"/>
                </a:lnSpc>
                <a:buFont typeface="Wingdings 3" panose="05040102010807070707" pitchFamily="18" charset="2"/>
                <a:buChar char="Æ"/>
                <a:defRPr/>
              </a:pPr>
              <a:endParaRPr lang="en-US" sz="1632" b="1" kern="0" dirty="0" err="1">
                <a:solidFill>
                  <a:srgbClr val="FFFFFF"/>
                </a:solidFill>
                <a:latin typeface="Segoe UI Light"/>
                <a:ea typeface="Segoe UI" pitchFamily="34" charset="0"/>
                <a:cs typeface="Segoe UI" pitchFamily="34" charset="0"/>
              </a:endParaRPr>
            </a:p>
          </p:txBody>
        </p:sp>
        <p:sp>
          <p:nvSpPr>
            <p:cNvPr id="233" name="TextBox 232"/>
            <p:cNvSpPr txBox="1"/>
            <p:nvPr/>
          </p:nvSpPr>
          <p:spPr>
            <a:xfrm>
              <a:off x="6175584" y="4517753"/>
              <a:ext cx="1311036" cy="229213"/>
            </a:xfrm>
            <a:prstGeom prst="rect">
              <a:avLst/>
            </a:prstGeom>
            <a:noFill/>
          </p:spPr>
          <p:txBody>
            <a:bodyPr wrap="square" lIns="186388" tIns="149110" rIns="186388" bIns="149110" rtlCol="0">
              <a:noAutofit/>
            </a:bodyPr>
            <a:lstStyle/>
            <a:p>
              <a:pPr algn="ctr" defTabSz="949494">
                <a:lnSpc>
                  <a:spcPct val="90000"/>
                </a:lnSpc>
                <a:spcAft>
                  <a:spcPts val="612"/>
                </a:spcAft>
                <a:defRPr/>
              </a:pPr>
              <a:r>
                <a:rPr lang="en-US" sz="816" kern="0" dirty="0">
                  <a:solidFill>
                    <a:srgbClr val="0078D7"/>
                  </a:solidFill>
                  <a:ea typeface="Segoe UI" charset="0"/>
                  <a:cs typeface="Segoe UI" charset="0"/>
                </a:rPr>
                <a:t>Microsoft</a:t>
              </a:r>
            </a:p>
          </p:txBody>
        </p:sp>
        <p:sp>
          <p:nvSpPr>
            <p:cNvPr id="234" name="TextBox 233"/>
            <p:cNvSpPr txBox="1"/>
            <p:nvPr/>
          </p:nvSpPr>
          <p:spPr>
            <a:xfrm>
              <a:off x="7022975" y="4517753"/>
              <a:ext cx="1082357" cy="229213"/>
            </a:xfrm>
            <a:prstGeom prst="rect">
              <a:avLst/>
            </a:prstGeom>
            <a:noFill/>
          </p:spPr>
          <p:txBody>
            <a:bodyPr wrap="square" lIns="186388" tIns="149110" rIns="186388" bIns="149110" rtlCol="0">
              <a:noAutofit/>
            </a:bodyPr>
            <a:lstStyle/>
            <a:p>
              <a:pPr algn="ctr" defTabSz="949494">
                <a:lnSpc>
                  <a:spcPct val="90000"/>
                </a:lnSpc>
                <a:spcAft>
                  <a:spcPts val="612"/>
                </a:spcAft>
                <a:defRPr/>
              </a:pPr>
              <a:r>
                <a:rPr lang="en-US" sz="816" kern="0" dirty="0">
                  <a:solidFill>
                    <a:srgbClr val="505050"/>
                  </a:solidFill>
                  <a:ea typeface="Segoe UI" charset="0"/>
                  <a:cs typeface="Segoe UI" charset="0"/>
                </a:rPr>
                <a:t>Tableau</a:t>
              </a:r>
            </a:p>
          </p:txBody>
        </p:sp>
        <p:sp>
          <p:nvSpPr>
            <p:cNvPr id="235" name="TextBox 234"/>
            <p:cNvSpPr txBox="1"/>
            <p:nvPr/>
          </p:nvSpPr>
          <p:spPr>
            <a:xfrm>
              <a:off x="7724640" y="4517753"/>
              <a:ext cx="1082356" cy="229213"/>
            </a:xfrm>
            <a:prstGeom prst="rect">
              <a:avLst/>
            </a:prstGeom>
            <a:noFill/>
          </p:spPr>
          <p:txBody>
            <a:bodyPr wrap="square" lIns="186388" tIns="149110" rIns="186388" bIns="149110" rtlCol="0">
              <a:noAutofit/>
            </a:bodyPr>
            <a:lstStyle/>
            <a:p>
              <a:pPr algn="ctr" defTabSz="949494">
                <a:lnSpc>
                  <a:spcPct val="90000"/>
                </a:lnSpc>
                <a:spcAft>
                  <a:spcPts val="612"/>
                </a:spcAft>
                <a:defRPr/>
              </a:pPr>
              <a:r>
                <a:rPr lang="en-US" sz="816" kern="0" dirty="0">
                  <a:solidFill>
                    <a:srgbClr val="505050"/>
                  </a:solidFill>
                  <a:ea typeface="Segoe UI" charset="0"/>
                  <a:cs typeface="Segoe UI" charset="0"/>
                </a:rPr>
                <a:t>Oracle</a:t>
              </a:r>
            </a:p>
          </p:txBody>
        </p:sp>
        <p:sp>
          <p:nvSpPr>
            <p:cNvPr id="236" name="Rectangle 235"/>
            <p:cNvSpPr/>
            <p:nvPr/>
          </p:nvSpPr>
          <p:spPr bwMode="auto">
            <a:xfrm flipV="1">
              <a:off x="7368924" y="4209635"/>
              <a:ext cx="390456" cy="324484"/>
            </a:xfrm>
            <a:prstGeom prst="rect">
              <a:avLst/>
            </a:prstGeom>
            <a:solidFill>
              <a:schemeClr val="bg1"/>
            </a:solidFill>
            <a:ln w="6350" cap="flat" cmpd="sng" algn="ctr">
              <a:solidFill>
                <a:srgbClr val="505050"/>
              </a:solidFill>
              <a:prstDash val="solid"/>
              <a:miter lim="800000"/>
              <a:headEnd type="none" w="med" len="med"/>
              <a:tailEnd type="none" w="med" len="med"/>
            </a:ln>
            <a:effectLst/>
          </p:spPr>
          <p:txBody>
            <a:bodyPr rot="0" spcFirstLastPara="0" vertOverflow="overflow" horzOverflow="overflow" vert="horz" wrap="square" lIns="186388" tIns="149110" rIns="186388" bIns="149110" numCol="1" spcCol="0" rtlCol="0" fromWordArt="0" anchor="t" anchorCtr="0" forceAA="0" compatLnSpc="1">
              <a:prstTxWarp prst="textNoShape">
                <a:avLst/>
              </a:prstTxWarp>
              <a:noAutofit/>
            </a:bodyPr>
            <a:lstStyle/>
            <a:p>
              <a:pPr marL="349387" indent="-349387" algn="ctr" defTabSz="950115">
                <a:lnSpc>
                  <a:spcPct val="90000"/>
                </a:lnSpc>
                <a:buFont typeface="Wingdings 3" panose="05040102010807070707" pitchFamily="18" charset="2"/>
                <a:buChar char="Æ"/>
                <a:defRPr/>
              </a:pPr>
              <a:endParaRPr lang="en-US" sz="1632" b="1" kern="0" dirty="0" err="1">
                <a:solidFill>
                  <a:srgbClr val="FFFFFF"/>
                </a:solidFill>
                <a:latin typeface="Segoe UI Light"/>
                <a:ea typeface="Segoe UI" pitchFamily="34" charset="0"/>
                <a:cs typeface="Segoe UI" pitchFamily="34" charset="0"/>
              </a:endParaRPr>
            </a:p>
          </p:txBody>
        </p:sp>
        <p:sp>
          <p:nvSpPr>
            <p:cNvPr id="237" name="Rectangle 236"/>
            <p:cNvSpPr/>
            <p:nvPr/>
          </p:nvSpPr>
          <p:spPr bwMode="auto">
            <a:xfrm flipV="1">
              <a:off x="8070591" y="3191233"/>
              <a:ext cx="390454" cy="1332218"/>
            </a:xfrm>
            <a:prstGeom prst="rect">
              <a:avLst/>
            </a:prstGeom>
            <a:solidFill>
              <a:schemeClr val="bg1"/>
            </a:solidFill>
            <a:ln w="6350" cap="flat" cmpd="sng" algn="ctr">
              <a:solidFill>
                <a:srgbClr val="505050"/>
              </a:solidFill>
              <a:prstDash val="solid"/>
              <a:miter lim="800000"/>
              <a:headEnd type="none" w="med" len="med"/>
              <a:tailEnd type="none" w="med" len="med"/>
            </a:ln>
            <a:effectLst/>
          </p:spPr>
          <p:txBody>
            <a:bodyPr rot="0" spcFirstLastPara="0" vertOverflow="overflow" horzOverflow="overflow" vert="horz" wrap="square" lIns="186388" tIns="149110" rIns="186388" bIns="149110" numCol="1" spcCol="0" rtlCol="0" fromWordArt="0" anchor="t" anchorCtr="0" forceAA="0" compatLnSpc="1">
              <a:prstTxWarp prst="textNoShape">
                <a:avLst/>
              </a:prstTxWarp>
              <a:noAutofit/>
            </a:bodyPr>
            <a:lstStyle/>
            <a:p>
              <a:pPr marL="349387" indent="-349387" algn="ctr" defTabSz="950115">
                <a:lnSpc>
                  <a:spcPct val="90000"/>
                </a:lnSpc>
                <a:buFont typeface="Wingdings 3" panose="05040102010807070707" pitchFamily="18" charset="2"/>
                <a:buChar char="Æ"/>
                <a:defRPr/>
              </a:pPr>
              <a:endParaRPr lang="en-US" sz="1632" b="1" kern="0" dirty="0" err="1">
                <a:solidFill>
                  <a:srgbClr val="FFFFFF"/>
                </a:solidFill>
                <a:latin typeface="Segoe UI Light"/>
                <a:ea typeface="Segoe UI" pitchFamily="34" charset="0"/>
                <a:cs typeface="Segoe UI" pitchFamily="34" charset="0"/>
              </a:endParaRPr>
            </a:p>
          </p:txBody>
        </p:sp>
        <p:sp>
          <p:nvSpPr>
            <p:cNvPr id="238" name="TextBox 237"/>
            <p:cNvSpPr txBox="1"/>
            <p:nvPr/>
          </p:nvSpPr>
          <p:spPr>
            <a:xfrm>
              <a:off x="6289921" y="4175627"/>
              <a:ext cx="1082353" cy="229213"/>
            </a:xfrm>
            <a:prstGeom prst="rect">
              <a:avLst/>
            </a:prstGeom>
            <a:noFill/>
          </p:spPr>
          <p:txBody>
            <a:bodyPr wrap="square" lIns="186388" tIns="149110" rIns="186388" bIns="149110" rtlCol="0">
              <a:noAutofit/>
            </a:bodyPr>
            <a:lstStyle/>
            <a:p>
              <a:pPr algn="ctr" defTabSz="949494">
                <a:lnSpc>
                  <a:spcPct val="90000"/>
                </a:lnSpc>
                <a:spcAft>
                  <a:spcPts val="612"/>
                </a:spcAft>
                <a:defRPr/>
              </a:pPr>
              <a:r>
                <a:rPr lang="en-US" sz="816" b="1" kern="0" dirty="0">
                  <a:solidFill>
                    <a:srgbClr val="0078D7"/>
                  </a:solidFill>
                  <a:latin typeface="Segoe UI Semibold" charset="0"/>
                  <a:ea typeface="Segoe UI Semibold" charset="0"/>
                  <a:cs typeface="Segoe UI Semibold" charset="0"/>
                </a:rPr>
                <a:t>$120</a:t>
              </a:r>
            </a:p>
          </p:txBody>
        </p:sp>
        <p:sp>
          <p:nvSpPr>
            <p:cNvPr id="239" name="TextBox 238"/>
            <p:cNvSpPr txBox="1"/>
            <p:nvPr/>
          </p:nvSpPr>
          <p:spPr>
            <a:xfrm>
              <a:off x="7022975" y="3942145"/>
              <a:ext cx="1082357" cy="229213"/>
            </a:xfrm>
            <a:prstGeom prst="rect">
              <a:avLst/>
            </a:prstGeom>
            <a:noFill/>
          </p:spPr>
          <p:txBody>
            <a:bodyPr wrap="square" lIns="186388" tIns="149110" rIns="186388" bIns="149110" rtlCol="0">
              <a:noAutofit/>
            </a:bodyPr>
            <a:lstStyle/>
            <a:p>
              <a:pPr algn="ctr" defTabSz="949494">
                <a:lnSpc>
                  <a:spcPct val="90000"/>
                </a:lnSpc>
                <a:spcAft>
                  <a:spcPts val="612"/>
                </a:spcAft>
                <a:defRPr/>
              </a:pPr>
              <a:r>
                <a:rPr lang="en-US" sz="816" b="1" kern="0" dirty="0">
                  <a:solidFill>
                    <a:srgbClr val="505050"/>
                  </a:solidFill>
                  <a:latin typeface="Segoe UI Semibold" charset="0"/>
                  <a:ea typeface="Segoe UI Semibold" charset="0"/>
                  <a:cs typeface="Segoe UI Semibold" charset="0"/>
                </a:rPr>
                <a:t>$480</a:t>
              </a:r>
            </a:p>
          </p:txBody>
        </p:sp>
        <p:sp>
          <p:nvSpPr>
            <p:cNvPr id="240" name="TextBox 239"/>
            <p:cNvSpPr txBox="1"/>
            <p:nvPr/>
          </p:nvSpPr>
          <p:spPr>
            <a:xfrm>
              <a:off x="7724640" y="2917644"/>
              <a:ext cx="1082356" cy="229213"/>
            </a:xfrm>
            <a:prstGeom prst="rect">
              <a:avLst/>
            </a:prstGeom>
            <a:noFill/>
          </p:spPr>
          <p:txBody>
            <a:bodyPr wrap="square" lIns="186388" tIns="149110" rIns="186388" bIns="149110" rtlCol="0">
              <a:noAutofit/>
            </a:bodyPr>
            <a:lstStyle/>
            <a:p>
              <a:pPr algn="ctr" defTabSz="949494">
                <a:lnSpc>
                  <a:spcPct val="90000"/>
                </a:lnSpc>
                <a:spcAft>
                  <a:spcPts val="612"/>
                </a:spcAft>
                <a:defRPr/>
              </a:pPr>
              <a:r>
                <a:rPr lang="en-US" sz="816" b="1" kern="0" dirty="0">
                  <a:solidFill>
                    <a:srgbClr val="505050"/>
                  </a:solidFill>
                  <a:latin typeface="Segoe UI Semibold" charset="0"/>
                  <a:ea typeface="Segoe UI Semibold" charset="0"/>
                  <a:cs typeface="Segoe UI Semibold" charset="0"/>
                </a:rPr>
                <a:t>$2,230</a:t>
              </a:r>
            </a:p>
          </p:txBody>
        </p:sp>
      </p:grpSp>
      <p:sp>
        <p:nvSpPr>
          <p:cNvPr id="74" name="Rectangle 73">
            <a:extLst>
              <a:ext uri="{FF2B5EF4-FFF2-40B4-BE49-F238E27FC236}">
                <a16:creationId xmlns:a16="http://schemas.microsoft.com/office/drawing/2014/main" id="{022E80B3-2E03-4ECC-8067-0F4F386FB9CD}"/>
              </a:ext>
            </a:extLst>
          </p:cNvPr>
          <p:cNvSpPr/>
          <p:nvPr/>
        </p:nvSpPr>
        <p:spPr bwMode="auto">
          <a:xfrm>
            <a:off x="2720947" y="1719839"/>
            <a:ext cx="2219703" cy="743476"/>
          </a:xfrm>
          <a:prstGeom prst="rect">
            <a:avLst/>
          </a:prstGeom>
          <a:noFill/>
          <a:ln w="6350" cap="flat" cmpd="sng" algn="ctr">
            <a:noFill/>
            <a:prstDash val="solid"/>
            <a:headEnd type="none" w="med" len="med"/>
            <a:tailEnd type="none" w="med" len="med"/>
          </a:ln>
          <a:effectLst/>
        </p:spPr>
        <p:txBody>
          <a:bodyPr rot="0" spcFirstLastPara="0" vert="horz" wrap="square" lIns="139851" tIns="91427" rIns="93234" bIns="91427"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932239">
              <a:spcAft>
                <a:spcPts val="2448"/>
              </a:spcAft>
              <a:defRPr/>
            </a:pPr>
            <a:r>
              <a:rPr lang="en-US" sz="1224" b="1" kern="0" spc="50" dirty="0">
                <a:solidFill>
                  <a:srgbClr val="0078D7"/>
                </a:solidFill>
                <a:latin typeface="Segoe UI Semibold" charset="0"/>
                <a:ea typeface="Segoe UI Semibold" charset="0"/>
                <a:cs typeface="Segoe UI Semibold" charset="0"/>
              </a:rPr>
              <a:t>Industry-leading performance </a:t>
            </a:r>
          </a:p>
        </p:txBody>
      </p:sp>
      <p:sp>
        <p:nvSpPr>
          <p:cNvPr id="93" name="Rectangle 92">
            <a:extLst>
              <a:ext uri="{FF2B5EF4-FFF2-40B4-BE49-F238E27FC236}">
                <a16:creationId xmlns:a16="http://schemas.microsoft.com/office/drawing/2014/main" id="{2407D620-AB68-4153-AA8E-FF360D001622}"/>
              </a:ext>
            </a:extLst>
          </p:cNvPr>
          <p:cNvSpPr/>
          <p:nvPr/>
        </p:nvSpPr>
        <p:spPr>
          <a:xfrm>
            <a:off x="3111425" y="3322629"/>
            <a:ext cx="395976" cy="222217"/>
          </a:xfrm>
          <a:prstGeom prst="rect">
            <a:avLst/>
          </a:prstGeom>
        </p:spPr>
        <p:txBody>
          <a:bodyPr wrap="none">
            <a:spAutoFit/>
          </a:bodyPr>
          <a:lstStyle/>
          <a:p>
            <a:pPr algn="ctr">
              <a:defRPr/>
            </a:pPr>
            <a:r>
              <a:rPr lang="en-US" sz="816" b="1" dirty="0">
                <a:solidFill>
                  <a:srgbClr val="FFFFFF"/>
                </a:solidFill>
                <a:latin typeface="Segoe UI Black" charset="0"/>
                <a:ea typeface="Segoe UI Black" charset="0"/>
                <a:cs typeface="Segoe UI Black" charset="0"/>
              </a:rPr>
              <a:t>1/10</a:t>
            </a:r>
          </a:p>
        </p:txBody>
      </p:sp>
      <p:sp>
        <p:nvSpPr>
          <p:cNvPr id="94" name="TextBox 93">
            <a:extLst>
              <a:ext uri="{FF2B5EF4-FFF2-40B4-BE49-F238E27FC236}">
                <a16:creationId xmlns:a16="http://schemas.microsoft.com/office/drawing/2014/main" id="{CF798B69-B547-46E4-9422-C595E65FBEE8}"/>
              </a:ext>
            </a:extLst>
          </p:cNvPr>
          <p:cNvSpPr txBox="1"/>
          <p:nvPr/>
        </p:nvSpPr>
        <p:spPr>
          <a:xfrm>
            <a:off x="4674584" y="6116230"/>
            <a:ext cx="3087307" cy="626667"/>
          </a:xfrm>
          <a:prstGeom prst="rect">
            <a:avLst/>
          </a:prstGeom>
          <a:noFill/>
        </p:spPr>
        <p:txBody>
          <a:bodyPr wrap="square" lIns="365708" tIns="182854" rIns="91376" bIns="149111" rtlCol="0">
            <a:noAutofit/>
          </a:bodyPr>
          <a:lstStyle/>
          <a:p>
            <a:pPr algn="ctr" defTabSz="932239">
              <a:spcAft>
                <a:spcPts val="2448"/>
              </a:spcAft>
              <a:defRPr/>
            </a:pPr>
            <a:r>
              <a:rPr lang="en-US" sz="1224" b="1" kern="0" spc="50" dirty="0">
                <a:solidFill>
                  <a:srgbClr val="0078D7"/>
                </a:solidFill>
                <a:latin typeface="Segoe UI Semibold" charset="0"/>
                <a:ea typeface="Segoe UI Semibold" charset="0"/>
                <a:cs typeface="Segoe UI Semibold" charset="0"/>
              </a:rPr>
              <a:t>Most consistent data platform</a:t>
            </a:r>
          </a:p>
        </p:txBody>
      </p:sp>
      <p:sp>
        <p:nvSpPr>
          <p:cNvPr id="84" name="Rectangle 83">
            <a:extLst>
              <a:ext uri="{FF2B5EF4-FFF2-40B4-BE49-F238E27FC236}">
                <a16:creationId xmlns:a16="http://schemas.microsoft.com/office/drawing/2014/main" id="{FBF5AC61-8053-4CF2-8322-5A5351032DA9}"/>
              </a:ext>
            </a:extLst>
          </p:cNvPr>
          <p:cNvSpPr/>
          <p:nvPr/>
        </p:nvSpPr>
        <p:spPr>
          <a:xfrm>
            <a:off x="2720947" y="3814746"/>
            <a:ext cx="2219702" cy="1039283"/>
          </a:xfrm>
          <a:prstGeom prst="rect">
            <a:avLst/>
          </a:prstGeom>
        </p:spPr>
        <p:txBody>
          <a:bodyPr wrap="square" bIns="0" anchor="b">
            <a:spAutoFit/>
          </a:bodyPr>
          <a:lstStyle/>
          <a:p>
            <a:pPr algn="ctr" defTabSz="949677">
              <a:spcBef>
                <a:spcPts val="816"/>
              </a:spcBef>
              <a:defRPr/>
            </a:pPr>
            <a:endParaRPr lang="en-US" sz="1122" b="1" kern="0" spc="50" dirty="0">
              <a:solidFill>
                <a:schemeClr val="tx2"/>
              </a:solidFill>
              <a:latin typeface="Segoe UI Semibold" charset="0"/>
              <a:ea typeface="Segoe UI Semibold" charset="0"/>
              <a:cs typeface="Segoe UI Semibold" charset="0"/>
            </a:endParaRPr>
          </a:p>
          <a:p>
            <a:pPr algn="ctr" defTabSz="949677">
              <a:spcBef>
                <a:spcPts val="204"/>
              </a:spcBef>
              <a:defRPr/>
            </a:pPr>
            <a:r>
              <a:rPr lang="en-US" sz="1122" kern="0" spc="50" dirty="0">
                <a:solidFill>
                  <a:srgbClr val="505050"/>
                </a:solidFill>
                <a:latin typeface="Segoe UI Semilight" charset="0"/>
                <a:ea typeface="Segoe UI Semilight" charset="0"/>
                <a:cs typeface="Segoe UI Semilight" charset="0"/>
              </a:rPr>
              <a:t>#1 OLTP performance</a:t>
            </a:r>
          </a:p>
          <a:p>
            <a:pPr algn="ctr" defTabSz="949677">
              <a:spcBef>
                <a:spcPts val="1020"/>
              </a:spcBef>
              <a:defRPr/>
            </a:pPr>
            <a:r>
              <a:rPr lang="en-US" sz="1122" kern="0" spc="50" dirty="0">
                <a:solidFill>
                  <a:srgbClr val="505050"/>
                </a:solidFill>
                <a:latin typeface="Segoe UI Semilight" charset="0"/>
                <a:ea typeface="Segoe UI Semilight" charset="0"/>
                <a:cs typeface="Segoe UI Semilight" charset="0"/>
              </a:rPr>
              <a:t>#1 DW performance</a:t>
            </a:r>
          </a:p>
          <a:p>
            <a:pPr algn="ctr" defTabSz="949677">
              <a:spcBef>
                <a:spcPts val="1020"/>
              </a:spcBef>
              <a:defRPr/>
            </a:pPr>
            <a:r>
              <a:rPr lang="en-US" sz="1122" kern="0" spc="50" dirty="0">
                <a:solidFill>
                  <a:srgbClr val="505050"/>
                </a:solidFill>
                <a:latin typeface="Segoe UI Semilight" charset="0"/>
                <a:ea typeface="Segoe UI Semilight" charset="0"/>
                <a:cs typeface="Segoe UI Semilight" charset="0"/>
              </a:rPr>
              <a:t>#1 price/performance</a:t>
            </a:r>
          </a:p>
        </p:txBody>
      </p:sp>
      <p:grpSp>
        <p:nvGrpSpPr>
          <p:cNvPr id="87" name="Group 4">
            <a:extLst>
              <a:ext uri="{FF2B5EF4-FFF2-40B4-BE49-F238E27FC236}">
                <a16:creationId xmlns:a16="http://schemas.microsoft.com/office/drawing/2014/main" id="{50023319-AC5B-4464-996F-F0B91A49ACE2}"/>
              </a:ext>
            </a:extLst>
          </p:cNvPr>
          <p:cNvGrpSpPr>
            <a:grpSpLocks noChangeAspect="1"/>
          </p:cNvGrpSpPr>
          <p:nvPr/>
        </p:nvGrpSpPr>
        <p:grpSpPr bwMode="auto">
          <a:xfrm>
            <a:off x="3620800" y="2629264"/>
            <a:ext cx="419996" cy="678961"/>
            <a:chOff x="3105" y="865"/>
            <a:chExt cx="1625" cy="2627"/>
          </a:xfrm>
        </p:grpSpPr>
        <p:sp>
          <p:nvSpPr>
            <p:cNvPr id="88" name="Freeform 5">
              <a:extLst>
                <a:ext uri="{FF2B5EF4-FFF2-40B4-BE49-F238E27FC236}">
                  <a16:creationId xmlns:a16="http://schemas.microsoft.com/office/drawing/2014/main" id="{ADB8E74D-4433-4983-8E34-32108B1F612D}"/>
                </a:ext>
              </a:extLst>
            </p:cNvPr>
            <p:cNvSpPr>
              <a:spLocks noEditPoints="1"/>
            </p:cNvSpPr>
            <p:nvPr/>
          </p:nvSpPr>
          <p:spPr bwMode="auto">
            <a:xfrm>
              <a:off x="3105" y="865"/>
              <a:ext cx="1625" cy="2627"/>
            </a:xfrm>
            <a:custGeom>
              <a:avLst/>
              <a:gdLst>
                <a:gd name="T0" fmla="*/ 2260 w 2260"/>
                <a:gd name="T1" fmla="*/ 1130 h 3656"/>
                <a:gd name="T2" fmla="*/ 1130 w 2260"/>
                <a:gd name="T3" fmla="*/ 0 h 3656"/>
                <a:gd name="T4" fmla="*/ 0 w 2260"/>
                <a:gd name="T5" fmla="*/ 1130 h 3656"/>
                <a:gd name="T6" fmla="*/ 1130 w 2260"/>
                <a:gd name="T7" fmla="*/ 2260 h 3656"/>
                <a:gd name="T8" fmla="*/ 2260 w 2260"/>
                <a:gd name="T9" fmla="*/ 1130 h 3656"/>
                <a:gd name="T10" fmla="*/ 254 w 2260"/>
                <a:gd name="T11" fmla="*/ 1856 h 3656"/>
                <a:gd name="T12" fmla="*/ 254 w 2260"/>
                <a:gd name="T13" fmla="*/ 3656 h 3656"/>
                <a:gd name="T14" fmla="*/ 1126 w 2260"/>
                <a:gd name="T15" fmla="*/ 3252 h 3656"/>
                <a:gd name="T16" fmla="*/ 2006 w 2260"/>
                <a:gd name="T17" fmla="*/ 3656 h 3656"/>
                <a:gd name="T18" fmla="*/ 2006 w 2260"/>
                <a:gd name="T19" fmla="*/ 1856 h 3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0" h="3656">
                  <a:moveTo>
                    <a:pt x="2260" y="1130"/>
                  </a:moveTo>
                  <a:cubicBezTo>
                    <a:pt x="2260" y="506"/>
                    <a:pt x="1754" y="0"/>
                    <a:pt x="1130" y="0"/>
                  </a:cubicBezTo>
                  <a:cubicBezTo>
                    <a:pt x="506" y="0"/>
                    <a:pt x="0" y="506"/>
                    <a:pt x="0" y="1130"/>
                  </a:cubicBezTo>
                  <a:cubicBezTo>
                    <a:pt x="0" y="1754"/>
                    <a:pt x="506" y="2260"/>
                    <a:pt x="1130" y="2260"/>
                  </a:cubicBezTo>
                  <a:cubicBezTo>
                    <a:pt x="1754" y="2260"/>
                    <a:pt x="2260" y="1754"/>
                    <a:pt x="2260" y="1130"/>
                  </a:cubicBezTo>
                  <a:close/>
                  <a:moveTo>
                    <a:pt x="254" y="1856"/>
                  </a:moveTo>
                  <a:cubicBezTo>
                    <a:pt x="254" y="3656"/>
                    <a:pt x="254" y="3656"/>
                    <a:pt x="254" y="3656"/>
                  </a:cubicBezTo>
                  <a:cubicBezTo>
                    <a:pt x="1126" y="3252"/>
                    <a:pt x="1126" y="3252"/>
                    <a:pt x="1126" y="3252"/>
                  </a:cubicBezTo>
                  <a:cubicBezTo>
                    <a:pt x="2006" y="3656"/>
                    <a:pt x="2006" y="3656"/>
                    <a:pt x="2006" y="3656"/>
                  </a:cubicBezTo>
                  <a:cubicBezTo>
                    <a:pt x="2006" y="1856"/>
                    <a:pt x="2006" y="1856"/>
                    <a:pt x="2006" y="1856"/>
                  </a:cubicBez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defRPr/>
              </a:pPr>
              <a:endParaRPr lang="en-US" kern="0">
                <a:solidFill>
                  <a:srgbClr val="FFFFFF"/>
                </a:solidFill>
                <a:latin typeface="Segoe UI Semilight"/>
              </a:endParaRPr>
            </a:p>
          </p:txBody>
        </p:sp>
        <p:sp>
          <p:nvSpPr>
            <p:cNvPr id="89" name="Line 6">
              <a:extLst>
                <a:ext uri="{FF2B5EF4-FFF2-40B4-BE49-F238E27FC236}">
                  <a16:creationId xmlns:a16="http://schemas.microsoft.com/office/drawing/2014/main" id="{5DF80BC0-58D4-4D4A-9A3A-4E2BFAF71C62}"/>
                </a:ext>
              </a:extLst>
            </p:cNvPr>
            <p:cNvSpPr>
              <a:spLocks noChangeShapeType="1"/>
            </p:cNvSpPr>
            <p:nvPr/>
          </p:nvSpPr>
          <p:spPr bwMode="auto">
            <a:xfrm>
              <a:off x="3578" y="1715"/>
              <a:ext cx="286" cy="227"/>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defRPr/>
              </a:pPr>
              <a:endParaRPr lang="en-US" kern="0">
                <a:solidFill>
                  <a:srgbClr val="FFFFFF"/>
                </a:solidFill>
                <a:latin typeface="Segoe UI Semilight"/>
              </a:endParaRPr>
            </a:p>
          </p:txBody>
        </p:sp>
        <p:sp>
          <p:nvSpPr>
            <p:cNvPr id="90" name="Line 7">
              <a:extLst>
                <a:ext uri="{FF2B5EF4-FFF2-40B4-BE49-F238E27FC236}">
                  <a16:creationId xmlns:a16="http://schemas.microsoft.com/office/drawing/2014/main" id="{089BFEB6-DDBA-4759-8719-1F4FBA9F1018}"/>
                </a:ext>
              </a:extLst>
            </p:cNvPr>
            <p:cNvSpPr>
              <a:spLocks noChangeShapeType="1"/>
            </p:cNvSpPr>
            <p:nvPr/>
          </p:nvSpPr>
          <p:spPr bwMode="auto">
            <a:xfrm flipV="1">
              <a:off x="3865" y="1352"/>
              <a:ext cx="483" cy="578"/>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defRPr/>
              </a:pPr>
              <a:endParaRPr lang="en-US" kern="0">
                <a:solidFill>
                  <a:srgbClr val="FFFFFF"/>
                </a:solidFill>
                <a:latin typeface="Segoe UI Semilight"/>
              </a:endParaRPr>
            </a:p>
          </p:txBody>
        </p:sp>
      </p:grpSp>
      <p:grpSp>
        <p:nvGrpSpPr>
          <p:cNvPr id="117" name="Group 116">
            <a:extLst>
              <a:ext uri="{FF2B5EF4-FFF2-40B4-BE49-F238E27FC236}">
                <a16:creationId xmlns:a16="http://schemas.microsoft.com/office/drawing/2014/main" id="{6C904CC5-D43C-498C-B42B-34DC13E151B1}"/>
              </a:ext>
            </a:extLst>
          </p:cNvPr>
          <p:cNvGrpSpPr/>
          <p:nvPr/>
        </p:nvGrpSpPr>
        <p:grpSpPr>
          <a:xfrm>
            <a:off x="749368" y="3661624"/>
            <a:ext cx="1205087" cy="684836"/>
            <a:chOff x="8288942" y="3708270"/>
            <a:chExt cx="1761492" cy="760900"/>
          </a:xfrm>
        </p:grpSpPr>
        <p:sp>
          <p:nvSpPr>
            <p:cNvPr id="120" name="Rectangle 119">
              <a:extLst>
                <a:ext uri="{FF2B5EF4-FFF2-40B4-BE49-F238E27FC236}">
                  <a16:creationId xmlns:a16="http://schemas.microsoft.com/office/drawing/2014/main" id="{B3AB2A48-C320-4C78-AFD0-49834DFB3951}"/>
                </a:ext>
              </a:extLst>
            </p:cNvPr>
            <p:cNvSpPr/>
            <p:nvPr/>
          </p:nvSpPr>
          <p:spPr>
            <a:xfrm>
              <a:off x="8288942" y="3708273"/>
              <a:ext cx="896102" cy="760897"/>
            </a:xfrm>
            <a:prstGeom prst="rect">
              <a:avLst/>
            </a:prstGeom>
            <a:ln>
              <a:noFill/>
            </a:ln>
          </p:spPr>
          <p:txBody>
            <a:bodyPr wrap="none" lIns="47558">
              <a:spAutoFit/>
            </a:bodyPr>
            <a:lstStyle/>
            <a:p>
              <a:pPr defTabSz="951156">
                <a:spcAft>
                  <a:spcPts val="208"/>
                </a:spcAft>
                <a:defRPr/>
              </a:pPr>
              <a:r>
                <a:rPr lang="en-US" sz="816" kern="0" dirty="0">
                  <a:solidFill>
                    <a:srgbClr val="0178D7"/>
                  </a:solidFill>
                  <a:latin typeface="Segoe UI Semibold" charset="0"/>
                  <a:ea typeface="Segoe UI Semibold" charset="0"/>
                  <a:cs typeface="Segoe UI Semibold" charset="0"/>
                </a:rPr>
                <a:t>T-SQL</a:t>
              </a:r>
            </a:p>
            <a:p>
              <a:pPr defTabSz="951156">
                <a:spcAft>
                  <a:spcPts val="208"/>
                </a:spcAft>
                <a:defRPr/>
              </a:pPr>
              <a:r>
                <a:rPr lang="en-US" sz="816" kern="0" dirty="0">
                  <a:solidFill>
                    <a:srgbClr val="0178D7"/>
                  </a:solidFill>
                  <a:latin typeface="Segoe UI Semibold" charset="0"/>
                  <a:ea typeface="Segoe UI Semibold" charset="0"/>
                  <a:cs typeface="Segoe UI Semibold" charset="0"/>
                </a:rPr>
                <a:t>Java</a:t>
              </a:r>
            </a:p>
            <a:p>
              <a:pPr defTabSz="951156">
                <a:spcAft>
                  <a:spcPts val="208"/>
                </a:spcAft>
                <a:defRPr/>
              </a:pPr>
              <a:r>
                <a:rPr lang="en-US" sz="816" kern="0" dirty="0">
                  <a:solidFill>
                    <a:srgbClr val="0178D7"/>
                  </a:solidFill>
                  <a:latin typeface="Segoe UI Semibold" charset="0"/>
                  <a:ea typeface="Segoe UI Semibold" charset="0"/>
                  <a:cs typeface="Segoe UI Semibold" charset="0"/>
                </a:rPr>
                <a:t>C/C++</a:t>
              </a:r>
            </a:p>
            <a:p>
              <a:pPr defTabSz="951156">
                <a:spcAft>
                  <a:spcPts val="208"/>
                </a:spcAft>
                <a:defRPr/>
              </a:pPr>
              <a:r>
                <a:rPr lang="en-US" sz="816" kern="0" dirty="0">
                  <a:solidFill>
                    <a:srgbClr val="0178D7"/>
                  </a:solidFill>
                  <a:latin typeface="Segoe UI Semibold" charset="0"/>
                  <a:ea typeface="Segoe UI Semibold" charset="0"/>
                  <a:cs typeface="Segoe UI Semibold" charset="0"/>
                </a:rPr>
                <a:t>C#/VB.NET</a:t>
              </a:r>
            </a:p>
          </p:txBody>
        </p:sp>
        <p:sp>
          <p:nvSpPr>
            <p:cNvPr id="121" name="Rectangle 120">
              <a:extLst>
                <a:ext uri="{FF2B5EF4-FFF2-40B4-BE49-F238E27FC236}">
                  <a16:creationId xmlns:a16="http://schemas.microsoft.com/office/drawing/2014/main" id="{A3A2A1D3-E641-40CD-B46F-2D004DE06085}"/>
                </a:ext>
              </a:extLst>
            </p:cNvPr>
            <p:cNvSpPr/>
            <p:nvPr/>
          </p:nvSpPr>
          <p:spPr>
            <a:xfrm>
              <a:off x="9364632" y="3708270"/>
              <a:ext cx="685802" cy="760897"/>
            </a:xfrm>
            <a:prstGeom prst="rect">
              <a:avLst/>
            </a:prstGeom>
            <a:ln>
              <a:noFill/>
            </a:ln>
          </p:spPr>
          <p:txBody>
            <a:bodyPr wrap="none" lIns="47558">
              <a:spAutoFit/>
            </a:bodyPr>
            <a:lstStyle/>
            <a:p>
              <a:pPr defTabSz="951156">
                <a:spcAft>
                  <a:spcPts val="208"/>
                </a:spcAft>
                <a:defRPr/>
              </a:pPr>
              <a:r>
                <a:rPr lang="en-US" sz="816" kern="0" dirty="0">
                  <a:solidFill>
                    <a:srgbClr val="0178D7"/>
                  </a:solidFill>
                  <a:latin typeface="Segoe UI Semibold" charset="0"/>
                  <a:ea typeface="Segoe UI Semibold" charset="0"/>
                  <a:cs typeface="Segoe UI Semibold" charset="0"/>
                </a:rPr>
                <a:t>PHP</a:t>
              </a:r>
            </a:p>
            <a:p>
              <a:pPr defTabSz="951156">
                <a:spcAft>
                  <a:spcPts val="208"/>
                </a:spcAft>
                <a:defRPr/>
              </a:pPr>
              <a:r>
                <a:rPr lang="en-US" sz="816" kern="0" dirty="0" err="1">
                  <a:solidFill>
                    <a:srgbClr val="0178D7"/>
                  </a:solidFill>
                  <a:latin typeface="Segoe UI Semibold" charset="0"/>
                  <a:ea typeface="Segoe UI Semibold" charset="0"/>
                  <a:cs typeface="Segoe UI Semibold" charset="0"/>
                </a:rPr>
                <a:t>Node.js</a:t>
              </a:r>
              <a:endParaRPr lang="en-US" sz="816" kern="0" dirty="0">
                <a:solidFill>
                  <a:srgbClr val="0178D7"/>
                </a:solidFill>
                <a:latin typeface="Segoe UI Semibold" charset="0"/>
                <a:ea typeface="Segoe UI Semibold" charset="0"/>
                <a:cs typeface="Segoe UI Semibold" charset="0"/>
              </a:endParaRPr>
            </a:p>
            <a:p>
              <a:pPr defTabSz="951156">
                <a:spcAft>
                  <a:spcPts val="208"/>
                </a:spcAft>
                <a:defRPr/>
              </a:pPr>
              <a:r>
                <a:rPr lang="en-US" sz="816" kern="0" dirty="0">
                  <a:solidFill>
                    <a:srgbClr val="0178D7"/>
                  </a:solidFill>
                  <a:latin typeface="Segoe UI Semibold" charset="0"/>
                  <a:ea typeface="Segoe UI Semibold" charset="0"/>
                  <a:cs typeface="Segoe UI Semibold" charset="0"/>
                </a:rPr>
                <a:t>Python</a:t>
              </a:r>
            </a:p>
            <a:p>
              <a:pPr defTabSz="951156">
                <a:spcAft>
                  <a:spcPts val="208"/>
                </a:spcAft>
                <a:defRPr/>
              </a:pPr>
              <a:r>
                <a:rPr lang="en-US" sz="816" kern="0" dirty="0">
                  <a:solidFill>
                    <a:srgbClr val="0178D7"/>
                  </a:solidFill>
                  <a:latin typeface="Segoe UI Semibold" charset="0"/>
                  <a:ea typeface="Segoe UI Semibold" charset="0"/>
                  <a:cs typeface="Segoe UI Semibold" charset="0"/>
                </a:rPr>
                <a:t>Ruby</a:t>
              </a:r>
            </a:p>
          </p:txBody>
        </p:sp>
      </p:grpSp>
      <p:grpSp>
        <p:nvGrpSpPr>
          <p:cNvPr id="122" name="Group 121"/>
          <p:cNvGrpSpPr/>
          <p:nvPr/>
        </p:nvGrpSpPr>
        <p:grpSpPr>
          <a:xfrm>
            <a:off x="583897" y="2768330"/>
            <a:ext cx="1561364" cy="362261"/>
            <a:chOff x="6576577" y="3318208"/>
            <a:chExt cx="2213304" cy="504999"/>
          </a:xfrm>
        </p:grpSpPr>
        <p:sp>
          <p:nvSpPr>
            <p:cNvPr id="123" name="Freeform 130">
              <a:extLst>
                <a:ext uri="{FF2B5EF4-FFF2-40B4-BE49-F238E27FC236}">
                  <a16:creationId xmlns:a16="http://schemas.microsoft.com/office/drawing/2014/main" id="{FDE3F894-00DD-4719-AB59-8B21CFA219FA}"/>
                </a:ext>
              </a:extLst>
            </p:cNvPr>
            <p:cNvSpPr>
              <a:spLocks noChangeAspect="1" noEditPoints="1"/>
            </p:cNvSpPr>
            <p:nvPr/>
          </p:nvSpPr>
          <p:spPr bwMode="black">
            <a:xfrm>
              <a:off x="7320545" y="3331545"/>
              <a:ext cx="480274" cy="478324"/>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0178D7"/>
            </a:solidFill>
            <a:ln>
              <a:noFill/>
            </a:ln>
            <a:extLst/>
          </p:spPr>
          <p:txBody>
            <a:bodyPr vert="horz" wrap="square" lIns="93247" tIns="46623" rIns="93247" bIns="46623" numCol="1" anchor="t" anchorCtr="0" compatLnSpc="1">
              <a:prstTxWarp prst="textNoShape">
                <a:avLst/>
              </a:prstTxWarp>
            </a:bodyPr>
            <a:lstStyle/>
            <a:p>
              <a:pPr defTabSz="951121">
                <a:defRPr/>
              </a:pPr>
              <a:endParaRPr lang="en-US" sz="1836" kern="0" dirty="0">
                <a:solidFill>
                  <a:prstClr val="white"/>
                </a:solidFill>
              </a:endParaRPr>
            </a:p>
          </p:txBody>
        </p:sp>
        <p:sp>
          <p:nvSpPr>
            <p:cNvPr id="124" name="Freeform: Shape 390">
              <a:extLst>
                <a:ext uri="{FF2B5EF4-FFF2-40B4-BE49-F238E27FC236}">
                  <a16:creationId xmlns:a16="http://schemas.microsoft.com/office/drawing/2014/main" id="{F4712FE1-0788-4907-ACB2-A63684D95836}"/>
                </a:ext>
              </a:extLst>
            </p:cNvPr>
            <p:cNvSpPr/>
            <p:nvPr/>
          </p:nvSpPr>
          <p:spPr>
            <a:xfrm>
              <a:off x="8113431" y="3356687"/>
              <a:ext cx="676450" cy="428040"/>
            </a:xfrm>
            <a:custGeom>
              <a:avLst/>
              <a:gdLst>
                <a:gd name="connsiteX0" fmla="*/ 1849531 w 7529578"/>
                <a:gd name="connsiteY0" fmla="*/ 3903502 h 4764516"/>
                <a:gd name="connsiteX1" fmla="*/ 1273554 w 7529578"/>
                <a:gd name="connsiteY1" fmla="*/ 3987984 h 4764516"/>
                <a:gd name="connsiteX2" fmla="*/ 1013662 w 7529578"/>
                <a:gd name="connsiteY2" fmla="*/ 3995024 h 4764516"/>
                <a:gd name="connsiteX3" fmla="*/ 676505 w 7529578"/>
                <a:gd name="connsiteY3" fmla="*/ 3987984 h 4764516"/>
                <a:gd name="connsiteX4" fmla="*/ 2439556 w 7529578"/>
                <a:gd name="connsiteY4" fmla="*/ 4677914 h 4764516"/>
                <a:gd name="connsiteX5" fmla="*/ 2636231 w 7529578"/>
                <a:gd name="connsiteY5" fmla="*/ 4677914 h 4764516"/>
                <a:gd name="connsiteX6" fmla="*/ 1849531 w 7529578"/>
                <a:gd name="connsiteY6" fmla="*/ 3903502 h 4764516"/>
                <a:gd name="connsiteX7" fmla="*/ 2161836 w 7529578"/>
                <a:gd name="connsiteY7" fmla="*/ 3452194 h 4764516"/>
                <a:gd name="connsiteX8" fmla="*/ 2209829 w 7529578"/>
                <a:gd name="connsiteY8" fmla="*/ 3459914 h 4764516"/>
                <a:gd name="connsiteX9" fmla="*/ 2185833 w 7529578"/>
                <a:gd name="connsiteY9" fmla="*/ 3506232 h 4764516"/>
                <a:gd name="connsiteX10" fmla="*/ 2241825 w 7529578"/>
                <a:gd name="connsiteY10" fmla="*/ 3560270 h 4764516"/>
                <a:gd name="connsiteX11" fmla="*/ 2289818 w 7529578"/>
                <a:gd name="connsiteY11" fmla="*/ 3529391 h 4764516"/>
                <a:gd name="connsiteX12" fmla="*/ 2297817 w 7529578"/>
                <a:gd name="connsiteY12" fmla="*/ 3583429 h 4764516"/>
                <a:gd name="connsiteX13" fmla="*/ 2161836 w 7529578"/>
                <a:gd name="connsiteY13" fmla="*/ 3714663 h 4764516"/>
                <a:gd name="connsiteX14" fmla="*/ 2017856 w 7529578"/>
                <a:gd name="connsiteY14" fmla="*/ 3583429 h 4764516"/>
                <a:gd name="connsiteX15" fmla="*/ 2161836 w 7529578"/>
                <a:gd name="connsiteY15" fmla="*/ 3452194 h 4764516"/>
                <a:gd name="connsiteX16" fmla="*/ 2157831 w 7529578"/>
                <a:gd name="connsiteY16" fmla="*/ 3399707 h 4764516"/>
                <a:gd name="connsiteX17" fmla="*/ 1965358 w 7529578"/>
                <a:gd name="connsiteY17" fmla="*/ 3583434 h 4764516"/>
                <a:gd name="connsiteX18" fmla="*/ 2157831 w 7529578"/>
                <a:gd name="connsiteY18" fmla="*/ 3767161 h 4764516"/>
                <a:gd name="connsiteX19" fmla="*/ 2350304 w 7529578"/>
                <a:gd name="connsiteY19" fmla="*/ 3583434 h 4764516"/>
                <a:gd name="connsiteX20" fmla="*/ 2157831 w 7529578"/>
                <a:gd name="connsiteY20" fmla="*/ 3399707 h 4764516"/>
                <a:gd name="connsiteX21" fmla="*/ 3907591 w 7529578"/>
                <a:gd name="connsiteY21" fmla="*/ 1579947 h 4764516"/>
                <a:gd name="connsiteX22" fmla="*/ 4607493 w 7529578"/>
                <a:gd name="connsiteY22" fmla="*/ 1579947 h 4764516"/>
                <a:gd name="connsiteX23" fmla="*/ 4607493 w 7529578"/>
                <a:gd name="connsiteY23" fmla="*/ 2279850 h 4764516"/>
                <a:gd name="connsiteX24" fmla="*/ 3907591 w 7529578"/>
                <a:gd name="connsiteY24" fmla="*/ 2279850 h 4764516"/>
                <a:gd name="connsiteX25" fmla="*/ 3102704 w 7529578"/>
                <a:gd name="connsiteY25" fmla="*/ 1579947 h 4764516"/>
                <a:gd name="connsiteX26" fmla="*/ 3802606 w 7529578"/>
                <a:gd name="connsiteY26" fmla="*/ 1579947 h 4764516"/>
                <a:gd name="connsiteX27" fmla="*/ 3802606 w 7529578"/>
                <a:gd name="connsiteY27" fmla="*/ 2279850 h 4764516"/>
                <a:gd name="connsiteX28" fmla="*/ 3102704 w 7529578"/>
                <a:gd name="connsiteY28" fmla="*/ 2279850 h 4764516"/>
                <a:gd name="connsiteX29" fmla="*/ 2315309 w 7529578"/>
                <a:gd name="connsiteY29" fmla="*/ 1579947 h 4764516"/>
                <a:gd name="connsiteX30" fmla="*/ 3015211 w 7529578"/>
                <a:gd name="connsiteY30" fmla="*/ 1579947 h 4764516"/>
                <a:gd name="connsiteX31" fmla="*/ 3015211 w 7529578"/>
                <a:gd name="connsiteY31" fmla="*/ 2279850 h 4764516"/>
                <a:gd name="connsiteX32" fmla="*/ 2315309 w 7529578"/>
                <a:gd name="connsiteY32" fmla="*/ 2279850 h 4764516"/>
                <a:gd name="connsiteX33" fmla="*/ 1510422 w 7529578"/>
                <a:gd name="connsiteY33" fmla="*/ 1579947 h 4764516"/>
                <a:gd name="connsiteX34" fmla="*/ 2210324 w 7529578"/>
                <a:gd name="connsiteY34" fmla="*/ 1579947 h 4764516"/>
                <a:gd name="connsiteX35" fmla="*/ 2210324 w 7529578"/>
                <a:gd name="connsiteY35" fmla="*/ 2279850 h 4764516"/>
                <a:gd name="connsiteX36" fmla="*/ 1510422 w 7529578"/>
                <a:gd name="connsiteY36" fmla="*/ 2279850 h 4764516"/>
                <a:gd name="connsiteX37" fmla="*/ 705534 w 7529578"/>
                <a:gd name="connsiteY37" fmla="*/ 1579947 h 4764516"/>
                <a:gd name="connsiteX38" fmla="*/ 1405436 w 7529578"/>
                <a:gd name="connsiteY38" fmla="*/ 1579947 h 4764516"/>
                <a:gd name="connsiteX39" fmla="*/ 1405436 w 7529578"/>
                <a:gd name="connsiteY39" fmla="*/ 2279850 h 4764516"/>
                <a:gd name="connsiteX40" fmla="*/ 705534 w 7529578"/>
                <a:gd name="connsiteY40" fmla="*/ 2279850 h 4764516"/>
                <a:gd name="connsiteX41" fmla="*/ 6082271 w 7529578"/>
                <a:gd name="connsiteY41" fmla="*/ 862558 h 4764516"/>
                <a:gd name="connsiteX42" fmla="*/ 6535589 w 7529578"/>
                <a:gd name="connsiteY42" fmla="*/ 1754155 h 4764516"/>
                <a:gd name="connsiteX43" fmla="*/ 7529578 w 7529578"/>
                <a:gd name="connsiteY43" fmla="*/ 1761959 h 4764516"/>
                <a:gd name="connsiteX44" fmla="*/ 6394775 w 7529578"/>
                <a:gd name="connsiteY44" fmla="*/ 2238778 h 4764516"/>
                <a:gd name="connsiteX45" fmla="*/ 2451200 w 7529578"/>
                <a:gd name="connsiteY45" fmla="*/ 4764516 h 4764516"/>
                <a:gd name="connsiteX46" fmla="*/ 518946 w 7529578"/>
                <a:gd name="connsiteY46" fmla="*/ 4005975 h 4764516"/>
                <a:gd name="connsiteX47" fmla="*/ 518946 w 7529578"/>
                <a:gd name="connsiteY47" fmla="*/ 3998172 h 4764516"/>
                <a:gd name="connsiteX48" fmla="*/ 400721 w 7529578"/>
                <a:gd name="connsiteY48" fmla="*/ 3872918 h 4764516"/>
                <a:gd name="connsiteX49" fmla="*/ 283250 w 7529578"/>
                <a:gd name="connsiteY49" fmla="*/ 3693428 h 4764516"/>
                <a:gd name="connsiteX50" fmla="*/ 220749 w 7529578"/>
                <a:gd name="connsiteY50" fmla="*/ 3583783 h 4764516"/>
                <a:gd name="connsiteX51" fmla="*/ 9903 w 7529578"/>
                <a:gd name="connsiteY51" fmla="*/ 2403051 h 4764516"/>
                <a:gd name="connsiteX52" fmla="*/ 5143252 w 7529578"/>
                <a:gd name="connsiteY52" fmla="*/ 2403051 h 4764516"/>
                <a:gd name="connsiteX53" fmla="*/ 6175645 w 7529578"/>
                <a:gd name="connsiteY53" fmla="*/ 2074506 h 4764516"/>
                <a:gd name="connsiteX54" fmla="*/ 6082271 w 7529578"/>
                <a:gd name="connsiteY54" fmla="*/ 862558 h 4764516"/>
                <a:gd name="connsiteX55" fmla="*/ 3102704 w 7529578"/>
                <a:gd name="connsiteY55" fmla="*/ 792564 h 4764516"/>
                <a:gd name="connsiteX56" fmla="*/ 3802606 w 7529578"/>
                <a:gd name="connsiteY56" fmla="*/ 792564 h 4764516"/>
                <a:gd name="connsiteX57" fmla="*/ 3802606 w 7529578"/>
                <a:gd name="connsiteY57" fmla="*/ 1492467 h 4764516"/>
                <a:gd name="connsiteX58" fmla="*/ 3102704 w 7529578"/>
                <a:gd name="connsiteY58" fmla="*/ 1492467 h 4764516"/>
                <a:gd name="connsiteX59" fmla="*/ 2315309 w 7529578"/>
                <a:gd name="connsiteY59" fmla="*/ 792564 h 4764516"/>
                <a:gd name="connsiteX60" fmla="*/ 3015211 w 7529578"/>
                <a:gd name="connsiteY60" fmla="*/ 792564 h 4764516"/>
                <a:gd name="connsiteX61" fmla="*/ 3015211 w 7529578"/>
                <a:gd name="connsiteY61" fmla="*/ 1492467 h 4764516"/>
                <a:gd name="connsiteX62" fmla="*/ 2315309 w 7529578"/>
                <a:gd name="connsiteY62" fmla="*/ 1492467 h 4764516"/>
                <a:gd name="connsiteX63" fmla="*/ 1510422 w 7529578"/>
                <a:gd name="connsiteY63" fmla="*/ 792564 h 4764516"/>
                <a:gd name="connsiteX64" fmla="*/ 2210324 w 7529578"/>
                <a:gd name="connsiteY64" fmla="*/ 792564 h 4764516"/>
                <a:gd name="connsiteX65" fmla="*/ 2210324 w 7529578"/>
                <a:gd name="connsiteY65" fmla="*/ 1492467 h 4764516"/>
                <a:gd name="connsiteX66" fmla="*/ 1510422 w 7529578"/>
                <a:gd name="connsiteY66" fmla="*/ 1492467 h 4764516"/>
                <a:gd name="connsiteX67" fmla="*/ 3102704 w 7529578"/>
                <a:gd name="connsiteY67" fmla="*/ 0 h 4764516"/>
                <a:gd name="connsiteX68" fmla="*/ 3802606 w 7529578"/>
                <a:gd name="connsiteY68" fmla="*/ 0 h 4764516"/>
                <a:gd name="connsiteX69" fmla="*/ 3802606 w 7529578"/>
                <a:gd name="connsiteY69" fmla="*/ 699903 h 4764516"/>
                <a:gd name="connsiteX70" fmla="*/ 3102704 w 7529578"/>
                <a:gd name="connsiteY70" fmla="*/ 699903 h 476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529578" h="4764516">
                  <a:moveTo>
                    <a:pt x="1849531" y="3903502"/>
                  </a:moveTo>
                  <a:cubicBezTo>
                    <a:pt x="1687977" y="3945743"/>
                    <a:pt x="1498326" y="3973903"/>
                    <a:pt x="1273554" y="3987984"/>
                  </a:cubicBezTo>
                  <a:cubicBezTo>
                    <a:pt x="1196289" y="3995024"/>
                    <a:pt x="1104976" y="3995024"/>
                    <a:pt x="1013662" y="3995024"/>
                  </a:cubicBezTo>
                  <a:cubicBezTo>
                    <a:pt x="908301" y="3995024"/>
                    <a:pt x="795915" y="3995024"/>
                    <a:pt x="676505" y="3987984"/>
                  </a:cubicBezTo>
                  <a:cubicBezTo>
                    <a:pt x="1069855" y="4375190"/>
                    <a:pt x="1547495" y="4670874"/>
                    <a:pt x="2439556" y="4677914"/>
                  </a:cubicBezTo>
                  <a:cubicBezTo>
                    <a:pt x="2502773" y="4677914"/>
                    <a:pt x="2573014" y="4677914"/>
                    <a:pt x="2636231" y="4677914"/>
                  </a:cubicBezTo>
                  <a:cubicBezTo>
                    <a:pt x="2207761" y="4473751"/>
                    <a:pt x="1975965" y="4199187"/>
                    <a:pt x="1849531" y="3903502"/>
                  </a:cubicBezTo>
                  <a:close/>
                  <a:moveTo>
                    <a:pt x="2161836" y="3452194"/>
                  </a:moveTo>
                  <a:cubicBezTo>
                    <a:pt x="2177834" y="3452194"/>
                    <a:pt x="2193832" y="3452194"/>
                    <a:pt x="2209829" y="3459914"/>
                  </a:cubicBezTo>
                  <a:cubicBezTo>
                    <a:pt x="2193832" y="3467633"/>
                    <a:pt x="2185833" y="3483073"/>
                    <a:pt x="2185833" y="3506232"/>
                  </a:cubicBezTo>
                  <a:cubicBezTo>
                    <a:pt x="2185833" y="3537111"/>
                    <a:pt x="2209829" y="3560270"/>
                    <a:pt x="2241825" y="3560270"/>
                  </a:cubicBezTo>
                  <a:cubicBezTo>
                    <a:pt x="2257823" y="3560270"/>
                    <a:pt x="2281819" y="3552550"/>
                    <a:pt x="2289818" y="3529391"/>
                  </a:cubicBezTo>
                  <a:cubicBezTo>
                    <a:pt x="2297817" y="3544830"/>
                    <a:pt x="2297817" y="3567989"/>
                    <a:pt x="2297817" y="3583429"/>
                  </a:cubicBezTo>
                  <a:cubicBezTo>
                    <a:pt x="2297817" y="3660626"/>
                    <a:pt x="2241825" y="3714663"/>
                    <a:pt x="2161836" y="3714663"/>
                  </a:cubicBezTo>
                  <a:cubicBezTo>
                    <a:pt x="2081847" y="3714663"/>
                    <a:pt x="2017856" y="3660626"/>
                    <a:pt x="2017856" y="3583429"/>
                  </a:cubicBezTo>
                  <a:cubicBezTo>
                    <a:pt x="2017856" y="3506232"/>
                    <a:pt x="2081847" y="3452194"/>
                    <a:pt x="2161836" y="3452194"/>
                  </a:cubicBezTo>
                  <a:close/>
                  <a:moveTo>
                    <a:pt x="2157831" y="3399707"/>
                  </a:moveTo>
                  <a:cubicBezTo>
                    <a:pt x="2051531" y="3399707"/>
                    <a:pt x="1965358" y="3481964"/>
                    <a:pt x="1965358" y="3583434"/>
                  </a:cubicBezTo>
                  <a:cubicBezTo>
                    <a:pt x="1965358" y="3684904"/>
                    <a:pt x="2051531" y="3767161"/>
                    <a:pt x="2157831" y="3767161"/>
                  </a:cubicBezTo>
                  <a:cubicBezTo>
                    <a:pt x="2264131" y="3767161"/>
                    <a:pt x="2350304" y="3684904"/>
                    <a:pt x="2350304" y="3583434"/>
                  </a:cubicBezTo>
                  <a:cubicBezTo>
                    <a:pt x="2350304" y="3481964"/>
                    <a:pt x="2264131" y="3399707"/>
                    <a:pt x="2157831" y="3399707"/>
                  </a:cubicBezTo>
                  <a:close/>
                  <a:moveTo>
                    <a:pt x="3907591" y="1579947"/>
                  </a:moveTo>
                  <a:lnTo>
                    <a:pt x="4607493" y="1579947"/>
                  </a:lnTo>
                  <a:lnTo>
                    <a:pt x="4607493" y="2279850"/>
                  </a:lnTo>
                  <a:lnTo>
                    <a:pt x="3907591" y="2279850"/>
                  </a:lnTo>
                  <a:close/>
                  <a:moveTo>
                    <a:pt x="3102704" y="1579947"/>
                  </a:moveTo>
                  <a:lnTo>
                    <a:pt x="3802606" y="1579947"/>
                  </a:lnTo>
                  <a:lnTo>
                    <a:pt x="3802606" y="2279850"/>
                  </a:lnTo>
                  <a:lnTo>
                    <a:pt x="3102704" y="2279850"/>
                  </a:lnTo>
                  <a:close/>
                  <a:moveTo>
                    <a:pt x="2315309" y="1579947"/>
                  </a:moveTo>
                  <a:lnTo>
                    <a:pt x="3015211" y="1579947"/>
                  </a:lnTo>
                  <a:lnTo>
                    <a:pt x="3015211" y="2279850"/>
                  </a:lnTo>
                  <a:lnTo>
                    <a:pt x="2315309" y="2279850"/>
                  </a:lnTo>
                  <a:close/>
                  <a:moveTo>
                    <a:pt x="1510422" y="1579947"/>
                  </a:moveTo>
                  <a:lnTo>
                    <a:pt x="2210324" y="1579947"/>
                  </a:lnTo>
                  <a:lnTo>
                    <a:pt x="2210324" y="2279850"/>
                  </a:lnTo>
                  <a:lnTo>
                    <a:pt x="1510422" y="2279850"/>
                  </a:lnTo>
                  <a:close/>
                  <a:moveTo>
                    <a:pt x="705534" y="1579947"/>
                  </a:moveTo>
                  <a:lnTo>
                    <a:pt x="1405436" y="1579947"/>
                  </a:lnTo>
                  <a:lnTo>
                    <a:pt x="1405436" y="2279850"/>
                  </a:lnTo>
                  <a:lnTo>
                    <a:pt x="705534" y="2279850"/>
                  </a:lnTo>
                  <a:close/>
                  <a:moveTo>
                    <a:pt x="6082271" y="862558"/>
                  </a:moveTo>
                  <a:cubicBezTo>
                    <a:pt x="6278056" y="1019026"/>
                    <a:pt x="6590560" y="1347181"/>
                    <a:pt x="6535589" y="1754155"/>
                  </a:cubicBezTo>
                  <a:cubicBezTo>
                    <a:pt x="6778063" y="1636706"/>
                    <a:pt x="7200507" y="1574275"/>
                    <a:pt x="7529578" y="1761959"/>
                  </a:cubicBezTo>
                  <a:cubicBezTo>
                    <a:pt x="7326262" y="2168543"/>
                    <a:pt x="6872190" y="2285602"/>
                    <a:pt x="6394775" y="2238778"/>
                  </a:cubicBezTo>
                  <a:cubicBezTo>
                    <a:pt x="5729856" y="3982564"/>
                    <a:pt x="4226825" y="4764516"/>
                    <a:pt x="2451200" y="4764516"/>
                  </a:cubicBezTo>
                  <a:cubicBezTo>
                    <a:pt x="1613840" y="4764516"/>
                    <a:pt x="941391" y="4483185"/>
                    <a:pt x="518946" y="4005975"/>
                  </a:cubicBezTo>
                  <a:lnTo>
                    <a:pt x="518946" y="3998172"/>
                  </a:lnTo>
                  <a:cubicBezTo>
                    <a:pt x="499367" y="3975930"/>
                    <a:pt x="420300" y="3893989"/>
                    <a:pt x="400721" y="3872918"/>
                  </a:cubicBezTo>
                  <a:cubicBezTo>
                    <a:pt x="362318" y="3810487"/>
                    <a:pt x="323160" y="3748056"/>
                    <a:pt x="283250" y="3693428"/>
                  </a:cubicBezTo>
                  <a:cubicBezTo>
                    <a:pt x="262165" y="3656750"/>
                    <a:pt x="241834" y="3620462"/>
                    <a:pt x="220749" y="3583783"/>
                  </a:cubicBezTo>
                  <a:cubicBezTo>
                    <a:pt x="49061" y="3239631"/>
                    <a:pt x="-29254" y="2840851"/>
                    <a:pt x="9903" y="2403051"/>
                  </a:cubicBezTo>
                  <a:lnTo>
                    <a:pt x="5143252" y="2403051"/>
                  </a:lnTo>
                  <a:cubicBezTo>
                    <a:pt x="5565697" y="2403051"/>
                    <a:pt x="5979859" y="2246582"/>
                    <a:pt x="6175645" y="2074506"/>
                  </a:cubicBezTo>
                  <a:cubicBezTo>
                    <a:pt x="5823231" y="1793175"/>
                    <a:pt x="5863141" y="1120477"/>
                    <a:pt x="6082271" y="862558"/>
                  </a:cubicBezTo>
                  <a:close/>
                  <a:moveTo>
                    <a:pt x="3102704" y="792564"/>
                  </a:moveTo>
                  <a:lnTo>
                    <a:pt x="3802606" y="792564"/>
                  </a:lnTo>
                  <a:lnTo>
                    <a:pt x="3802606" y="1492467"/>
                  </a:lnTo>
                  <a:lnTo>
                    <a:pt x="3102704" y="1492467"/>
                  </a:lnTo>
                  <a:close/>
                  <a:moveTo>
                    <a:pt x="2315309" y="792564"/>
                  </a:moveTo>
                  <a:lnTo>
                    <a:pt x="3015211" y="792564"/>
                  </a:lnTo>
                  <a:lnTo>
                    <a:pt x="3015211" y="1492467"/>
                  </a:lnTo>
                  <a:lnTo>
                    <a:pt x="2315309" y="1492467"/>
                  </a:lnTo>
                  <a:close/>
                  <a:moveTo>
                    <a:pt x="1510422" y="792564"/>
                  </a:moveTo>
                  <a:lnTo>
                    <a:pt x="2210324" y="792564"/>
                  </a:lnTo>
                  <a:lnTo>
                    <a:pt x="2210324" y="1492467"/>
                  </a:lnTo>
                  <a:lnTo>
                    <a:pt x="1510422" y="1492467"/>
                  </a:lnTo>
                  <a:close/>
                  <a:moveTo>
                    <a:pt x="3102704" y="0"/>
                  </a:moveTo>
                  <a:lnTo>
                    <a:pt x="3802606" y="0"/>
                  </a:lnTo>
                  <a:lnTo>
                    <a:pt x="3802606" y="699903"/>
                  </a:lnTo>
                  <a:lnTo>
                    <a:pt x="3102704" y="699903"/>
                  </a:lnTo>
                  <a:close/>
                </a:path>
              </a:pathLst>
            </a:custGeom>
            <a:solidFill>
              <a:srgbClr val="0178D7"/>
            </a:solidFill>
            <a:ln w="10795" cap="flat" cmpd="sng" algn="ctr">
              <a:noFill/>
              <a:prstDash val="solid"/>
            </a:ln>
            <a:effectLst/>
          </p:spPr>
          <p:txBody>
            <a:bodyPr rtlCol="0" anchor="ctr"/>
            <a:lstStyle/>
            <a:p>
              <a:pPr algn="ctr" defTabSz="951156">
                <a:defRPr/>
              </a:pPr>
              <a:endParaRPr lang="en-US" sz="1873" kern="0">
                <a:solidFill>
                  <a:prstClr val="white"/>
                </a:solidFill>
              </a:endParaRPr>
            </a:p>
          </p:txBody>
        </p:sp>
        <p:pic>
          <p:nvPicPr>
            <p:cNvPr id="125" name="Picture 124"/>
            <p:cNvPicPr>
              <a:picLocks noChangeAspect="1"/>
            </p:cNvPicPr>
            <p:nvPr/>
          </p:nvPicPr>
          <p:blipFill>
            <a:blip r:embed="rId4" cstate="email">
              <a:duotone>
                <a:srgbClr val="0078D7">
                  <a:shade val="45000"/>
                  <a:satMod val="135000"/>
                </a:srgbClr>
                <a:prstClr val="white"/>
              </a:duotone>
              <a:lum bright="14000" contrast="20000"/>
              <a:extLst>
                <a:ext uri="{28A0092B-C50C-407E-A947-70E740481C1C}">
                  <a14:useLocalDpi xmlns:a14="http://schemas.microsoft.com/office/drawing/2010/main"/>
                </a:ext>
              </a:extLst>
            </a:blip>
            <a:stretch>
              <a:fillRect/>
            </a:stretch>
          </p:blipFill>
          <p:spPr>
            <a:xfrm>
              <a:off x="6576577" y="3318208"/>
              <a:ext cx="431356" cy="504999"/>
            </a:xfrm>
            <a:prstGeom prst="rect">
              <a:avLst/>
            </a:prstGeom>
          </p:spPr>
        </p:pic>
      </p:grpSp>
      <p:cxnSp>
        <p:nvCxnSpPr>
          <p:cNvPr id="4" name="Straight Connector 3"/>
          <p:cNvCxnSpPr/>
          <p:nvPr/>
        </p:nvCxnSpPr>
        <p:spPr>
          <a:xfrm>
            <a:off x="2722782" y="1860523"/>
            <a:ext cx="0" cy="2984331"/>
          </a:xfrm>
          <a:prstGeom prst="line">
            <a:avLst/>
          </a:prstGeom>
          <a:ln w="1270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936319" y="1860523"/>
            <a:ext cx="0" cy="2984331"/>
          </a:xfrm>
          <a:prstGeom prst="line">
            <a:avLst/>
          </a:prstGeom>
          <a:ln w="1270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504832" y="1860523"/>
            <a:ext cx="0" cy="2984331"/>
          </a:xfrm>
          <a:prstGeom prst="line">
            <a:avLst/>
          </a:prstGeom>
          <a:ln w="1270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957217" y="1860523"/>
            <a:ext cx="0" cy="2984331"/>
          </a:xfrm>
          <a:prstGeom prst="line">
            <a:avLst/>
          </a:prstGeom>
          <a:ln w="1270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9A3E20E-63FA-4E68-8142-82EEB66D448E}"/>
              </a:ext>
            </a:extLst>
          </p:cNvPr>
          <p:cNvGrpSpPr/>
          <p:nvPr/>
        </p:nvGrpSpPr>
        <p:grpSpPr>
          <a:xfrm>
            <a:off x="634472" y="3567338"/>
            <a:ext cx="1459245" cy="804592"/>
            <a:chOff x="621224" y="3479426"/>
            <a:chExt cx="1430762" cy="788887"/>
          </a:xfrm>
        </p:grpSpPr>
        <p:grpSp>
          <p:nvGrpSpPr>
            <p:cNvPr id="98" name="Group 97">
              <a:extLst>
                <a:ext uri="{FF2B5EF4-FFF2-40B4-BE49-F238E27FC236}">
                  <a16:creationId xmlns:a16="http://schemas.microsoft.com/office/drawing/2014/main" id="{D38A7445-5393-44B9-BCA6-17A84BCDAD59}"/>
                </a:ext>
              </a:extLst>
            </p:cNvPr>
            <p:cNvGrpSpPr/>
            <p:nvPr/>
          </p:nvGrpSpPr>
          <p:grpSpPr>
            <a:xfrm>
              <a:off x="621224" y="3479426"/>
              <a:ext cx="1430762" cy="788887"/>
              <a:chOff x="2107244" y="1575258"/>
              <a:chExt cx="310993" cy="640674"/>
            </a:xfrm>
          </p:grpSpPr>
          <p:sp>
            <p:nvSpPr>
              <p:cNvPr id="107" name="Rectangle 9">
                <a:extLst>
                  <a:ext uri="{FF2B5EF4-FFF2-40B4-BE49-F238E27FC236}">
                    <a16:creationId xmlns:a16="http://schemas.microsoft.com/office/drawing/2014/main" id="{D3FC41EF-FF3F-4E44-B0AD-8FE05D69F0CE}"/>
                  </a:ext>
                </a:extLst>
              </p:cNvPr>
              <p:cNvSpPr>
                <a:spLocks noChangeArrowheads="1"/>
              </p:cNvSpPr>
              <p:nvPr/>
            </p:nvSpPr>
            <p:spPr bwMode="auto">
              <a:xfrm>
                <a:off x="2107244" y="1575258"/>
                <a:ext cx="310993" cy="640674"/>
              </a:xfrm>
              <a:prstGeom prst="rect">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51304">
                  <a:defRPr/>
                </a:pPr>
                <a:endParaRPr lang="en-US" sz="1836">
                  <a:solidFill>
                    <a:srgbClr val="3F3F3F"/>
                  </a:solidFill>
                </a:endParaRPr>
              </a:p>
            </p:txBody>
          </p:sp>
          <p:sp>
            <p:nvSpPr>
              <p:cNvPr id="108" name="Line 10">
                <a:extLst>
                  <a:ext uri="{FF2B5EF4-FFF2-40B4-BE49-F238E27FC236}">
                    <a16:creationId xmlns:a16="http://schemas.microsoft.com/office/drawing/2014/main" id="{C6891ED2-0447-4AE6-946C-FFCD2D636865}"/>
                  </a:ext>
                </a:extLst>
              </p:cNvPr>
              <p:cNvSpPr>
                <a:spLocks noChangeShapeType="1"/>
              </p:cNvSpPr>
              <p:nvPr/>
            </p:nvSpPr>
            <p:spPr bwMode="auto">
              <a:xfrm flipH="1">
                <a:off x="2107244" y="1647026"/>
                <a:ext cx="31099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51304">
                  <a:defRPr/>
                </a:pPr>
                <a:endParaRPr lang="en-US" sz="1836">
                  <a:solidFill>
                    <a:srgbClr val="3F3F3F"/>
                  </a:solidFill>
                </a:endParaRPr>
              </a:p>
            </p:txBody>
          </p:sp>
        </p:grpSp>
        <p:grpSp>
          <p:nvGrpSpPr>
            <p:cNvPr id="100" name="Group 99">
              <a:extLst>
                <a:ext uri="{FF2B5EF4-FFF2-40B4-BE49-F238E27FC236}">
                  <a16:creationId xmlns:a16="http://schemas.microsoft.com/office/drawing/2014/main" id="{21D82C6F-537C-45CA-B3DC-948BB9AB05BD}"/>
                </a:ext>
              </a:extLst>
            </p:cNvPr>
            <p:cNvGrpSpPr/>
            <p:nvPr/>
          </p:nvGrpSpPr>
          <p:grpSpPr>
            <a:xfrm>
              <a:off x="1903214" y="3508883"/>
              <a:ext cx="117827" cy="29457"/>
              <a:chOff x="2287367" y="1599181"/>
              <a:chExt cx="95690" cy="23923"/>
            </a:xfrm>
            <a:solidFill>
              <a:schemeClr val="tx2"/>
            </a:solidFill>
          </p:grpSpPr>
          <p:sp>
            <p:nvSpPr>
              <p:cNvPr id="104" name="Oval 11">
                <a:extLst>
                  <a:ext uri="{FF2B5EF4-FFF2-40B4-BE49-F238E27FC236}">
                    <a16:creationId xmlns:a16="http://schemas.microsoft.com/office/drawing/2014/main" id="{E29E77BE-202F-47E7-94DD-0F6E2636A9BC}"/>
                  </a:ext>
                </a:extLst>
              </p:cNvPr>
              <p:cNvSpPr>
                <a:spLocks noChangeArrowheads="1"/>
              </p:cNvSpPr>
              <p:nvPr/>
            </p:nvSpPr>
            <p:spPr bwMode="auto">
              <a:xfrm>
                <a:off x="2287367" y="1599181"/>
                <a:ext cx="23923" cy="23923"/>
              </a:xfrm>
              <a:prstGeom prst="ellipse">
                <a:avLst/>
              </a:prstGeom>
              <a:grpFill/>
              <a:ln w="12700">
                <a:noFill/>
                <a:round/>
                <a:headEnd/>
                <a:tailEnd/>
              </a:ln>
            </p:spPr>
            <p:txBody>
              <a:bodyPr vert="horz" wrap="square" lIns="93260" tIns="46630" rIns="93260" bIns="46630" numCol="1" anchor="t" anchorCtr="0" compatLnSpc="1">
                <a:prstTxWarp prst="textNoShape">
                  <a:avLst/>
                </a:prstTxWarp>
              </a:bodyPr>
              <a:lstStyle/>
              <a:p>
                <a:pPr defTabSz="951304">
                  <a:defRPr/>
                </a:pPr>
                <a:endParaRPr lang="en-US" sz="1836">
                  <a:solidFill>
                    <a:srgbClr val="3F3F3F"/>
                  </a:solidFill>
                </a:endParaRPr>
              </a:p>
            </p:txBody>
          </p:sp>
          <p:sp>
            <p:nvSpPr>
              <p:cNvPr id="105" name="Oval 12">
                <a:extLst>
                  <a:ext uri="{FF2B5EF4-FFF2-40B4-BE49-F238E27FC236}">
                    <a16:creationId xmlns:a16="http://schemas.microsoft.com/office/drawing/2014/main" id="{B6E86ECA-6748-4FA0-8095-C2F930281194}"/>
                  </a:ext>
                </a:extLst>
              </p:cNvPr>
              <p:cNvSpPr>
                <a:spLocks noChangeArrowheads="1"/>
              </p:cNvSpPr>
              <p:nvPr/>
            </p:nvSpPr>
            <p:spPr bwMode="auto">
              <a:xfrm>
                <a:off x="2322547" y="1599181"/>
                <a:ext cx="23923" cy="23923"/>
              </a:xfrm>
              <a:prstGeom prst="ellipse">
                <a:avLst/>
              </a:prstGeom>
              <a:grpFill/>
              <a:ln w="12700">
                <a:noFill/>
                <a:round/>
                <a:headEnd/>
                <a:tailEnd/>
              </a:ln>
            </p:spPr>
            <p:txBody>
              <a:bodyPr vert="horz" wrap="square" lIns="93260" tIns="46630" rIns="93260" bIns="46630" numCol="1" anchor="t" anchorCtr="0" compatLnSpc="1">
                <a:prstTxWarp prst="textNoShape">
                  <a:avLst/>
                </a:prstTxWarp>
              </a:bodyPr>
              <a:lstStyle/>
              <a:p>
                <a:pPr defTabSz="951304">
                  <a:defRPr/>
                </a:pPr>
                <a:endParaRPr lang="en-US" sz="1836">
                  <a:solidFill>
                    <a:srgbClr val="3F3F3F"/>
                  </a:solidFill>
                </a:endParaRPr>
              </a:p>
            </p:txBody>
          </p:sp>
          <p:sp>
            <p:nvSpPr>
              <p:cNvPr id="106" name="Oval 13">
                <a:extLst>
                  <a:ext uri="{FF2B5EF4-FFF2-40B4-BE49-F238E27FC236}">
                    <a16:creationId xmlns:a16="http://schemas.microsoft.com/office/drawing/2014/main" id="{14CC3F5A-B9A0-48CD-9F1F-BB48B5E31C0B}"/>
                  </a:ext>
                </a:extLst>
              </p:cNvPr>
              <p:cNvSpPr>
                <a:spLocks noChangeArrowheads="1"/>
              </p:cNvSpPr>
              <p:nvPr/>
            </p:nvSpPr>
            <p:spPr bwMode="auto">
              <a:xfrm>
                <a:off x="2359134" y="1599181"/>
                <a:ext cx="23923" cy="23923"/>
              </a:xfrm>
              <a:prstGeom prst="ellipse">
                <a:avLst/>
              </a:prstGeom>
              <a:grpFill/>
              <a:ln w="12700">
                <a:noFill/>
                <a:round/>
                <a:headEnd/>
                <a:tailEnd/>
              </a:ln>
            </p:spPr>
            <p:txBody>
              <a:bodyPr vert="horz" wrap="square" lIns="93260" tIns="46630" rIns="93260" bIns="46630" numCol="1" anchor="t" anchorCtr="0" compatLnSpc="1">
                <a:prstTxWarp prst="textNoShape">
                  <a:avLst/>
                </a:prstTxWarp>
              </a:bodyPr>
              <a:lstStyle/>
              <a:p>
                <a:pPr defTabSz="951304">
                  <a:defRPr/>
                </a:pPr>
                <a:endParaRPr lang="en-US" sz="1836">
                  <a:solidFill>
                    <a:srgbClr val="3F3F3F"/>
                  </a:solidFill>
                </a:endParaRPr>
              </a:p>
            </p:txBody>
          </p:sp>
        </p:grpSp>
      </p:grpSp>
      <p:sp>
        <p:nvSpPr>
          <p:cNvPr id="102" name="TextBox 101"/>
          <p:cNvSpPr txBox="1"/>
          <p:nvPr/>
        </p:nvSpPr>
        <p:spPr>
          <a:xfrm>
            <a:off x="7731675" y="2848222"/>
            <a:ext cx="1111753" cy="640363"/>
          </a:xfrm>
          <a:prstGeom prst="rect">
            <a:avLst/>
          </a:prstGeom>
          <a:noFill/>
        </p:spPr>
        <p:txBody>
          <a:bodyPr wrap="square" lIns="0" tIns="0" rIns="0" bIns="0" rtlCol="0">
            <a:spAutoFit/>
          </a:bodyPr>
          <a:lstStyle/>
          <a:p>
            <a:pPr algn="ctr" defTabSz="1243431">
              <a:defRPr/>
            </a:pPr>
            <a:r>
              <a:rPr lang="en-US" sz="4080" b="1" kern="0" dirty="0">
                <a:solidFill>
                  <a:srgbClr val="0078D7"/>
                </a:solidFill>
                <a:latin typeface="Segoe UI Semibold" charset="0"/>
                <a:ea typeface="Segoe UI Semibold" charset="0"/>
                <a:cs typeface="Segoe UI Semibold" charset="0"/>
              </a:rPr>
              <a:t>R</a:t>
            </a:r>
          </a:p>
        </p:txBody>
      </p:sp>
      <p:grpSp>
        <p:nvGrpSpPr>
          <p:cNvPr id="103" name="Group 102"/>
          <p:cNvGrpSpPr>
            <a:grpSpLocks noChangeAspect="1"/>
          </p:cNvGrpSpPr>
          <p:nvPr/>
        </p:nvGrpSpPr>
        <p:grpSpPr bwMode="auto">
          <a:xfrm>
            <a:off x="8899260" y="2950765"/>
            <a:ext cx="426595" cy="428476"/>
            <a:chOff x="522" y="2880"/>
            <a:chExt cx="908" cy="912"/>
          </a:xfrm>
          <a:solidFill>
            <a:schemeClr val="tx2"/>
          </a:solidFill>
        </p:grpSpPr>
        <p:sp>
          <p:nvSpPr>
            <p:cNvPr id="110" name="Freeform 5"/>
            <p:cNvSpPr>
              <a:spLocks noEditPoints="1"/>
            </p:cNvSpPr>
            <p:nvPr/>
          </p:nvSpPr>
          <p:spPr bwMode="auto">
            <a:xfrm>
              <a:off x="522" y="2880"/>
              <a:ext cx="668" cy="669"/>
            </a:xfrm>
            <a:custGeom>
              <a:avLst/>
              <a:gdLst>
                <a:gd name="T0" fmla="*/ 223 w 332"/>
                <a:gd name="T1" fmla="*/ 0 h 332"/>
                <a:gd name="T2" fmla="*/ 172 w 332"/>
                <a:gd name="T3" fmla="*/ 4 h 332"/>
                <a:gd name="T4" fmla="*/ 118 w 332"/>
                <a:gd name="T5" fmla="*/ 60 h 332"/>
                <a:gd name="T6" fmla="*/ 118 w 332"/>
                <a:gd name="T7" fmla="*/ 101 h 332"/>
                <a:gd name="T8" fmla="*/ 225 w 332"/>
                <a:gd name="T9" fmla="*/ 101 h 332"/>
                <a:gd name="T10" fmla="*/ 225 w 332"/>
                <a:gd name="T11" fmla="*/ 114 h 332"/>
                <a:gd name="T12" fmla="*/ 118 w 332"/>
                <a:gd name="T13" fmla="*/ 114 h 332"/>
                <a:gd name="T14" fmla="*/ 78 w 332"/>
                <a:gd name="T15" fmla="*/ 114 h 332"/>
                <a:gd name="T16" fmla="*/ 11 w 332"/>
                <a:gd name="T17" fmla="*/ 169 h 332"/>
                <a:gd name="T18" fmla="*/ 11 w 332"/>
                <a:gd name="T19" fmla="*/ 278 h 332"/>
                <a:gd name="T20" fmla="*/ 68 w 332"/>
                <a:gd name="T21" fmla="*/ 332 h 332"/>
                <a:gd name="T22" fmla="*/ 105 w 332"/>
                <a:gd name="T23" fmla="*/ 332 h 332"/>
                <a:gd name="T24" fmla="*/ 105 w 332"/>
                <a:gd name="T25" fmla="*/ 283 h 332"/>
                <a:gd name="T26" fmla="*/ 172 w 332"/>
                <a:gd name="T27" fmla="*/ 216 h 332"/>
                <a:gd name="T28" fmla="*/ 279 w 332"/>
                <a:gd name="T29" fmla="*/ 216 h 332"/>
                <a:gd name="T30" fmla="*/ 332 w 332"/>
                <a:gd name="T31" fmla="*/ 162 h 332"/>
                <a:gd name="T32" fmla="*/ 332 w 332"/>
                <a:gd name="T33" fmla="*/ 60 h 332"/>
                <a:gd name="T34" fmla="*/ 279 w 332"/>
                <a:gd name="T35" fmla="*/ 4 h 332"/>
                <a:gd name="T36" fmla="*/ 223 w 332"/>
                <a:gd name="T37" fmla="*/ 0 h 332"/>
                <a:gd name="T38" fmla="*/ 165 w 332"/>
                <a:gd name="T39" fmla="*/ 33 h 332"/>
                <a:gd name="T40" fmla="*/ 185 w 332"/>
                <a:gd name="T41" fmla="*/ 53 h 332"/>
                <a:gd name="T42" fmla="*/ 165 w 332"/>
                <a:gd name="T43" fmla="*/ 73 h 332"/>
                <a:gd name="T44" fmla="*/ 145 w 332"/>
                <a:gd name="T45" fmla="*/ 53 h 332"/>
                <a:gd name="T46" fmla="*/ 165 w 332"/>
                <a:gd name="T47" fmla="*/ 3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2" h="332">
                  <a:moveTo>
                    <a:pt x="223" y="0"/>
                  </a:moveTo>
                  <a:cubicBezTo>
                    <a:pt x="205" y="0"/>
                    <a:pt x="187" y="1"/>
                    <a:pt x="172" y="4"/>
                  </a:cubicBezTo>
                  <a:cubicBezTo>
                    <a:pt x="126" y="12"/>
                    <a:pt x="118" y="29"/>
                    <a:pt x="118" y="60"/>
                  </a:cubicBezTo>
                  <a:cubicBezTo>
                    <a:pt x="118" y="101"/>
                    <a:pt x="118" y="101"/>
                    <a:pt x="118" y="101"/>
                  </a:cubicBezTo>
                  <a:cubicBezTo>
                    <a:pt x="225" y="101"/>
                    <a:pt x="225" y="101"/>
                    <a:pt x="225" y="101"/>
                  </a:cubicBezTo>
                  <a:cubicBezTo>
                    <a:pt x="225" y="114"/>
                    <a:pt x="225" y="114"/>
                    <a:pt x="225" y="114"/>
                  </a:cubicBezTo>
                  <a:cubicBezTo>
                    <a:pt x="118" y="114"/>
                    <a:pt x="118" y="114"/>
                    <a:pt x="118" y="114"/>
                  </a:cubicBezTo>
                  <a:cubicBezTo>
                    <a:pt x="78" y="114"/>
                    <a:pt x="78" y="114"/>
                    <a:pt x="78" y="114"/>
                  </a:cubicBezTo>
                  <a:cubicBezTo>
                    <a:pt x="47" y="114"/>
                    <a:pt x="19" y="133"/>
                    <a:pt x="11" y="169"/>
                  </a:cubicBezTo>
                  <a:cubicBezTo>
                    <a:pt x="1" y="210"/>
                    <a:pt x="0" y="235"/>
                    <a:pt x="11" y="278"/>
                  </a:cubicBezTo>
                  <a:cubicBezTo>
                    <a:pt x="18" y="309"/>
                    <a:pt x="37" y="332"/>
                    <a:pt x="68" y="332"/>
                  </a:cubicBezTo>
                  <a:cubicBezTo>
                    <a:pt x="105" y="332"/>
                    <a:pt x="105" y="332"/>
                    <a:pt x="105" y="332"/>
                  </a:cubicBezTo>
                  <a:cubicBezTo>
                    <a:pt x="105" y="283"/>
                    <a:pt x="105" y="283"/>
                    <a:pt x="105" y="283"/>
                  </a:cubicBezTo>
                  <a:cubicBezTo>
                    <a:pt x="105" y="248"/>
                    <a:pt x="135" y="216"/>
                    <a:pt x="172" y="216"/>
                  </a:cubicBezTo>
                  <a:cubicBezTo>
                    <a:pt x="279" y="216"/>
                    <a:pt x="279" y="216"/>
                    <a:pt x="279" y="216"/>
                  </a:cubicBezTo>
                  <a:cubicBezTo>
                    <a:pt x="309" y="216"/>
                    <a:pt x="332" y="192"/>
                    <a:pt x="332" y="162"/>
                  </a:cubicBezTo>
                  <a:cubicBezTo>
                    <a:pt x="332" y="60"/>
                    <a:pt x="332" y="60"/>
                    <a:pt x="332" y="60"/>
                  </a:cubicBezTo>
                  <a:cubicBezTo>
                    <a:pt x="332" y="31"/>
                    <a:pt x="308" y="9"/>
                    <a:pt x="279" y="4"/>
                  </a:cubicBezTo>
                  <a:cubicBezTo>
                    <a:pt x="260" y="1"/>
                    <a:pt x="241" y="0"/>
                    <a:pt x="223" y="0"/>
                  </a:cubicBezTo>
                  <a:close/>
                  <a:moveTo>
                    <a:pt x="165" y="33"/>
                  </a:moveTo>
                  <a:cubicBezTo>
                    <a:pt x="176" y="33"/>
                    <a:pt x="185" y="42"/>
                    <a:pt x="185" y="53"/>
                  </a:cubicBezTo>
                  <a:cubicBezTo>
                    <a:pt x="185" y="64"/>
                    <a:pt x="176" y="73"/>
                    <a:pt x="165" y="73"/>
                  </a:cubicBezTo>
                  <a:cubicBezTo>
                    <a:pt x="154" y="73"/>
                    <a:pt x="145" y="64"/>
                    <a:pt x="145" y="53"/>
                  </a:cubicBezTo>
                  <a:cubicBezTo>
                    <a:pt x="145" y="42"/>
                    <a:pt x="154" y="33"/>
                    <a:pt x="16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defRPr/>
              </a:pPr>
              <a:endParaRPr lang="en-US" sz="1632" kern="0" dirty="0">
                <a:solidFill>
                  <a:srgbClr val="505050"/>
                </a:solidFill>
              </a:endParaRPr>
            </a:p>
          </p:txBody>
        </p:sp>
        <p:sp>
          <p:nvSpPr>
            <p:cNvPr id="111" name="Freeform 6"/>
            <p:cNvSpPr>
              <a:spLocks noEditPoints="1"/>
            </p:cNvSpPr>
            <p:nvPr/>
          </p:nvSpPr>
          <p:spPr bwMode="auto">
            <a:xfrm>
              <a:off x="760" y="3110"/>
              <a:ext cx="670" cy="682"/>
            </a:xfrm>
            <a:custGeom>
              <a:avLst/>
              <a:gdLst>
                <a:gd name="T0" fmla="*/ 228 w 333"/>
                <a:gd name="T1" fmla="*/ 0 h 339"/>
                <a:gd name="T2" fmla="*/ 228 w 333"/>
                <a:gd name="T3" fmla="*/ 48 h 339"/>
                <a:gd name="T4" fmla="*/ 161 w 333"/>
                <a:gd name="T5" fmla="*/ 116 h 339"/>
                <a:gd name="T6" fmla="*/ 54 w 333"/>
                <a:gd name="T7" fmla="*/ 116 h 339"/>
                <a:gd name="T8" fmla="*/ 0 w 333"/>
                <a:gd name="T9" fmla="*/ 170 h 339"/>
                <a:gd name="T10" fmla="*/ 0 w 333"/>
                <a:gd name="T11" fmla="*/ 273 h 339"/>
                <a:gd name="T12" fmla="*/ 54 w 333"/>
                <a:gd name="T13" fmla="*/ 327 h 339"/>
                <a:gd name="T14" fmla="*/ 161 w 333"/>
                <a:gd name="T15" fmla="*/ 327 h 339"/>
                <a:gd name="T16" fmla="*/ 214 w 333"/>
                <a:gd name="T17" fmla="*/ 273 h 339"/>
                <a:gd name="T18" fmla="*/ 214 w 333"/>
                <a:gd name="T19" fmla="*/ 232 h 339"/>
                <a:gd name="T20" fmla="*/ 107 w 333"/>
                <a:gd name="T21" fmla="*/ 232 h 339"/>
                <a:gd name="T22" fmla="*/ 107 w 333"/>
                <a:gd name="T23" fmla="*/ 218 h 339"/>
                <a:gd name="T24" fmla="*/ 214 w 333"/>
                <a:gd name="T25" fmla="*/ 218 h 339"/>
                <a:gd name="T26" fmla="*/ 268 w 333"/>
                <a:gd name="T27" fmla="*/ 218 h 339"/>
                <a:gd name="T28" fmla="*/ 322 w 333"/>
                <a:gd name="T29" fmla="*/ 164 h 339"/>
                <a:gd name="T30" fmla="*/ 322 w 333"/>
                <a:gd name="T31" fmla="*/ 55 h 339"/>
                <a:gd name="T32" fmla="*/ 268 w 333"/>
                <a:gd name="T33" fmla="*/ 0 h 339"/>
                <a:gd name="T34" fmla="*/ 228 w 333"/>
                <a:gd name="T35" fmla="*/ 0 h 339"/>
                <a:gd name="T36" fmla="*/ 167 w 333"/>
                <a:gd name="T37" fmla="*/ 259 h 339"/>
                <a:gd name="T38" fmla="*/ 188 w 333"/>
                <a:gd name="T39" fmla="*/ 279 h 339"/>
                <a:gd name="T40" fmla="*/ 167 w 333"/>
                <a:gd name="T41" fmla="*/ 300 h 339"/>
                <a:gd name="T42" fmla="*/ 147 w 333"/>
                <a:gd name="T43" fmla="*/ 279 h 339"/>
                <a:gd name="T44" fmla="*/ 167 w 333"/>
                <a:gd name="T45" fmla="*/ 25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3" h="339">
                  <a:moveTo>
                    <a:pt x="228" y="0"/>
                  </a:moveTo>
                  <a:cubicBezTo>
                    <a:pt x="228" y="48"/>
                    <a:pt x="228" y="48"/>
                    <a:pt x="228" y="48"/>
                  </a:cubicBezTo>
                  <a:cubicBezTo>
                    <a:pt x="228" y="85"/>
                    <a:pt x="196" y="116"/>
                    <a:pt x="161" y="116"/>
                  </a:cubicBezTo>
                  <a:cubicBezTo>
                    <a:pt x="54" y="116"/>
                    <a:pt x="54" y="116"/>
                    <a:pt x="54" y="116"/>
                  </a:cubicBezTo>
                  <a:cubicBezTo>
                    <a:pt x="24" y="116"/>
                    <a:pt x="0" y="141"/>
                    <a:pt x="0" y="170"/>
                  </a:cubicBezTo>
                  <a:cubicBezTo>
                    <a:pt x="0" y="273"/>
                    <a:pt x="0" y="273"/>
                    <a:pt x="0" y="273"/>
                  </a:cubicBezTo>
                  <a:cubicBezTo>
                    <a:pt x="0" y="302"/>
                    <a:pt x="25" y="319"/>
                    <a:pt x="54" y="327"/>
                  </a:cubicBezTo>
                  <a:cubicBezTo>
                    <a:pt x="88" y="337"/>
                    <a:pt x="120" y="339"/>
                    <a:pt x="161" y="327"/>
                  </a:cubicBezTo>
                  <a:cubicBezTo>
                    <a:pt x="188" y="319"/>
                    <a:pt x="214" y="304"/>
                    <a:pt x="214" y="273"/>
                  </a:cubicBezTo>
                  <a:cubicBezTo>
                    <a:pt x="214" y="232"/>
                    <a:pt x="214" y="232"/>
                    <a:pt x="214" y="232"/>
                  </a:cubicBezTo>
                  <a:cubicBezTo>
                    <a:pt x="107" y="232"/>
                    <a:pt x="107" y="232"/>
                    <a:pt x="107" y="232"/>
                  </a:cubicBezTo>
                  <a:cubicBezTo>
                    <a:pt x="107" y="218"/>
                    <a:pt x="107" y="218"/>
                    <a:pt x="107" y="218"/>
                  </a:cubicBezTo>
                  <a:cubicBezTo>
                    <a:pt x="214" y="218"/>
                    <a:pt x="214" y="218"/>
                    <a:pt x="214" y="218"/>
                  </a:cubicBezTo>
                  <a:cubicBezTo>
                    <a:pt x="268" y="218"/>
                    <a:pt x="268" y="218"/>
                    <a:pt x="268" y="218"/>
                  </a:cubicBezTo>
                  <a:cubicBezTo>
                    <a:pt x="299" y="218"/>
                    <a:pt x="311" y="196"/>
                    <a:pt x="322" y="164"/>
                  </a:cubicBezTo>
                  <a:cubicBezTo>
                    <a:pt x="333" y="130"/>
                    <a:pt x="332" y="98"/>
                    <a:pt x="322" y="55"/>
                  </a:cubicBezTo>
                  <a:cubicBezTo>
                    <a:pt x="314" y="24"/>
                    <a:pt x="299" y="0"/>
                    <a:pt x="268" y="0"/>
                  </a:cubicBezTo>
                  <a:lnTo>
                    <a:pt x="228" y="0"/>
                  </a:lnTo>
                  <a:close/>
                  <a:moveTo>
                    <a:pt x="167" y="259"/>
                  </a:moveTo>
                  <a:cubicBezTo>
                    <a:pt x="179" y="259"/>
                    <a:pt x="188" y="268"/>
                    <a:pt x="188" y="279"/>
                  </a:cubicBezTo>
                  <a:cubicBezTo>
                    <a:pt x="188" y="291"/>
                    <a:pt x="179" y="300"/>
                    <a:pt x="167" y="300"/>
                  </a:cubicBezTo>
                  <a:cubicBezTo>
                    <a:pt x="156" y="300"/>
                    <a:pt x="147" y="291"/>
                    <a:pt x="147" y="279"/>
                  </a:cubicBezTo>
                  <a:cubicBezTo>
                    <a:pt x="147" y="268"/>
                    <a:pt x="156" y="259"/>
                    <a:pt x="167" y="2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a:defRPr/>
              </a:pPr>
              <a:endParaRPr lang="en-US" sz="1632" kern="0" dirty="0">
                <a:solidFill>
                  <a:srgbClr val="505050"/>
                </a:solidFill>
              </a:endParaRPr>
            </a:p>
          </p:txBody>
        </p:sp>
      </p:grpSp>
      <p:sp>
        <p:nvSpPr>
          <p:cNvPr id="112" name="TextBox 111">
            <a:extLst>
              <a:ext uri="{FF2B5EF4-FFF2-40B4-BE49-F238E27FC236}">
                <a16:creationId xmlns:a16="http://schemas.microsoft.com/office/drawing/2014/main" id="{A6797694-6A0A-41E4-B52E-074019ADDC8C}"/>
              </a:ext>
            </a:extLst>
          </p:cNvPr>
          <p:cNvSpPr txBox="1"/>
          <p:nvPr/>
        </p:nvSpPr>
        <p:spPr>
          <a:xfrm>
            <a:off x="7504832" y="4528554"/>
            <a:ext cx="2452385" cy="325475"/>
          </a:xfrm>
          <a:prstGeom prst="rect">
            <a:avLst/>
          </a:prstGeom>
          <a:noFill/>
        </p:spPr>
        <p:txBody>
          <a:bodyPr wrap="none" lIns="0" tIns="0" rIns="0" bIns="0" rtlCol="0" anchor="b">
            <a:noAutofit/>
          </a:bodyPr>
          <a:lstStyle/>
          <a:p>
            <a:pPr algn="ctr" defTabSz="949677">
              <a:spcBef>
                <a:spcPts val="612"/>
              </a:spcBef>
              <a:spcAft>
                <a:spcPts val="612"/>
              </a:spcAft>
              <a:defRPr/>
            </a:pPr>
            <a:r>
              <a:rPr lang="en-US" sz="1122" kern="0" spc="50" dirty="0">
                <a:solidFill>
                  <a:srgbClr val="505050"/>
                </a:solidFill>
                <a:latin typeface="Segoe UI Semilight" charset="0"/>
                <a:ea typeface="Segoe UI Semilight" charset="0"/>
                <a:cs typeface="Segoe UI Semilight" charset="0"/>
              </a:rPr>
              <a:t>R and Python + </a:t>
            </a:r>
            <a:br>
              <a:rPr lang="en-US" sz="1122" kern="0" spc="50" dirty="0">
                <a:solidFill>
                  <a:srgbClr val="505050"/>
                </a:solidFill>
                <a:latin typeface="Segoe UI Semilight" charset="0"/>
                <a:ea typeface="Segoe UI Semilight" charset="0"/>
                <a:cs typeface="Segoe UI Semilight" charset="0"/>
              </a:rPr>
            </a:br>
            <a:r>
              <a:rPr lang="en-US" sz="1122" kern="0" spc="50" dirty="0">
                <a:solidFill>
                  <a:srgbClr val="505050"/>
                </a:solidFill>
                <a:latin typeface="Segoe UI Semilight" charset="0"/>
                <a:ea typeface="Segoe UI Semilight" charset="0"/>
                <a:cs typeface="Segoe UI Semilight" charset="0"/>
              </a:rPr>
              <a:t>in-memory at massive scale</a:t>
            </a:r>
          </a:p>
          <a:p>
            <a:pPr algn="ctr" defTabSz="949677">
              <a:spcBef>
                <a:spcPts val="612"/>
              </a:spcBef>
              <a:spcAft>
                <a:spcPts val="612"/>
              </a:spcAft>
              <a:defRPr/>
            </a:pPr>
            <a:r>
              <a:rPr lang="en-US" sz="1122" kern="0" spc="50" dirty="0">
                <a:solidFill>
                  <a:srgbClr val="505050"/>
                </a:solidFill>
                <a:latin typeface="Segoe UI Semilight" charset="0"/>
                <a:ea typeface="Segoe UI Semilight" charset="0"/>
                <a:cs typeface="Segoe UI Semilight" charset="0"/>
              </a:rPr>
              <a:t>Native T-SQL scoring</a:t>
            </a:r>
          </a:p>
        </p:txBody>
      </p:sp>
      <p:sp>
        <p:nvSpPr>
          <p:cNvPr id="67" name="Title 1">
            <a:extLst>
              <a:ext uri="{FF2B5EF4-FFF2-40B4-BE49-F238E27FC236}">
                <a16:creationId xmlns:a16="http://schemas.microsoft.com/office/drawing/2014/main" id="{F2687BDD-2FAA-4761-9773-E74F4C38DF69}"/>
              </a:ext>
            </a:extLst>
          </p:cNvPr>
          <p:cNvSpPr txBox="1">
            <a:spLocks/>
          </p:cNvSpPr>
          <p:nvPr/>
        </p:nvSpPr>
        <p:spPr>
          <a:xfrm>
            <a:off x="879" y="0"/>
            <a:ext cx="12434713" cy="1232918"/>
          </a:xfrm>
          <a:prstGeom prst="rect">
            <a:avLst/>
          </a:prstGeom>
        </p:spPr>
        <p:txBody>
          <a:bodyPr lIns="0" tIns="559562" rIns="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80000"/>
              </a:lnSpc>
              <a:spcBef>
                <a:spcPts val="1224"/>
              </a:spcBef>
              <a:defRPr/>
            </a:pPr>
            <a:r>
              <a:rPr sz="2856" cap="all" spc="510" dirty="0">
                <a:solidFill>
                  <a:srgbClr val="0078D7"/>
                </a:solidFill>
                <a:latin typeface="Segoe UI Semilight" charset="0"/>
                <a:ea typeface="Segoe UI Semilight" charset="0"/>
                <a:cs typeface="Segoe UI Semilight" charset="0"/>
              </a:rPr>
              <a:t>SQL Server 2017 </a:t>
            </a:r>
          </a:p>
          <a:p>
            <a:pPr algn="ctr">
              <a:lnSpc>
                <a:spcPct val="80000"/>
              </a:lnSpc>
              <a:spcBef>
                <a:spcPts val="1224"/>
              </a:spcBef>
              <a:defRPr/>
            </a:pPr>
            <a:r>
              <a:rPr sz="1428" cap="all" spc="510" dirty="0">
                <a:solidFill>
                  <a:srgbClr val="0078D7"/>
                </a:solidFill>
                <a:latin typeface="Segoe UI Semilight" charset="0"/>
                <a:ea typeface="Segoe UI Semilight" charset="0"/>
                <a:cs typeface="Segoe UI Semilight" charset="0"/>
              </a:rPr>
              <a:t>Industry-leading performance and security NOW ON LINUX and DOCKER</a:t>
            </a:r>
          </a:p>
        </p:txBody>
      </p:sp>
      <p:grpSp>
        <p:nvGrpSpPr>
          <p:cNvPr id="70" name="Group 69"/>
          <p:cNvGrpSpPr/>
          <p:nvPr/>
        </p:nvGrpSpPr>
        <p:grpSpPr>
          <a:xfrm>
            <a:off x="776794" y="5753855"/>
            <a:ext cx="471718" cy="505274"/>
            <a:chOff x="5548134" y="3722592"/>
            <a:chExt cx="1334254" cy="1429167"/>
          </a:xfrm>
        </p:grpSpPr>
        <p:sp>
          <p:nvSpPr>
            <p:cNvPr id="78" name="building_7"/>
            <p:cNvSpPr>
              <a:spLocks noChangeAspect="1" noEditPoints="1"/>
            </p:cNvSpPr>
            <p:nvPr/>
          </p:nvSpPr>
          <p:spPr bwMode="auto">
            <a:xfrm>
              <a:off x="5548134" y="3759745"/>
              <a:ext cx="1334254" cy="1392014"/>
            </a:xfrm>
            <a:custGeom>
              <a:avLst/>
              <a:gdLst>
                <a:gd name="T0" fmla="*/ 231 w 231"/>
                <a:gd name="T1" fmla="*/ 241 h 241"/>
                <a:gd name="T2" fmla="*/ 0 w 231"/>
                <a:gd name="T3" fmla="*/ 241 h 241"/>
                <a:gd name="T4" fmla="*/ 135 w 231"/>
                <a:gd name="T5" fmla="*/ 241 h 241"/>
                <a:gd name="T6" fmla="*/ 135 w 231"/>
                <a:gd name="T7" fmla="*/ 111 h 241"/>
                <a:gd name="T8" fmla="*/ 14 w 231"/>
                <a:gd name="T9" fmla="*/ 111 h 241"/>
                <a:gd name="T10" fmla="*/ 14 w 231"/>
                <a:gd name="T11" fmla="*/ 241 h 241"/>
                <a:gd name="T12" fmla="*/ 217 w 231"/>
                <a:gd name="T13" fmla="*/ 241 h 241"/>
                <a:gd name="T14" fmla="*/ 217 w 231"/>
                <a:gd name="T15" fmla="*/ 58 h 241"/>
                <a:gd name="T16" fmla="*/ 101 w 231"/>
                <a:gd name="T17" fmla="*/ 58 h 241"/>
                <a:gd name="T18" fmla="*/ 101 w 231"/>
                <a:gd name="T19" fmla="*/ 97 h 241"/>
                <a:gd name="T20" fmla="*/ 140 w 231"/>
                <a:gd name="T21" fmla="*/ 44 h 241"/>
                <a:gd name="T22" fmla="*/ 140 w 231"/>
                <a:gd name="T23" fmla="*/ 0 h 241"/>
                <a:gd name="T24" fmla="*/ 82 w 231"/>
                <a:gd name="T25" fmla="*/ 44 h 241"/>
                <a:gd name="T26" fmla="*/ 82 w 231"/>
                <a:gd name="T27" fmla="*/ 92 h 241"/>
                <a:gd name="T28" fmla="*/ 178 w 231"/>
                <a:gd name="T29" fmla="*/ 241 h 241"/>
                <a:gd name="T30" fmla="*/ 178 w 231"/>
                <a:gd name="T31" fmla="*/ 198 h 241"/>
                <a:gd name="T32" fmla="*/ 150 w 231"/>
                <a:gd name="T33" fmla="*/ 198 h 241"/>
                <a:gd name="T34" fmla="*/ 97 w 231"/>
                <a:gd name="T35" fmla="*/ 241 h 241"/>
                <a:gd name="T36" fmla="*/ 97 w 231"/>
                <a:gd name="T37" fmla="*/ 198 h 241"/>
                <a:gd name="T38" fmla="*/ 58 w 231"/>
                <a:gd name="T39" fmla="*/ 198 h 241"/>
                <a:gd name="T40" fmla="*/ 58 w 231"/>
                <a:gd name="T41" fmla="*/ 239 h 241"/>
                <a:gd name="T42" fmla="*/ 97 w 231"/>
                <a:gd name="T43" fmla="*/ 241 h 241"/>
                <a:gd name="T44" fmla="*/ 97 w 231"/>
                <a:gd name="T45" fmla="*/ 198 h 241"/>
                <a:gd name="T46" fmla="*/ 58 w 231"/>
                <a:gd name="T47" fmla="*/ 198 h 241"/>
                <a:gd name="T48" fmla="*/ 58 w 231"/>
                <a:gd name="T49" fmla="*/ 239 h 241"/>
                <a:gd name="T50" fmla="*/ 227 w 231"/>
                <a:gd name="T51" fmla="*/ 164 h 241"/>
                <a:gd name="T52" fmla="*/ 227 w 231"/>
                <a:gd name="T53" fmla="*/ 16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241">
                  <a:moveTo>
                    <a:pt x="231" y="241"/>
                  </a:moveTo>
                  <a:lnTo>
                    <a:pt x="0" y="241"/>
                  </a:lnTo>
                  <a:moveTo>
                    <a:pt x="135" y="241"/>
                  </a:moveTo>
                  <a:lnTo>
                    <a:pt x="135" y="111"/>
                  </a:lnTo>
                  <a:lnTo>
                    <a:pt x="14" y="111"/>
                  </a:lnTo>
                  <a:lnTo>
                    <a:pt x="14" y="241"/>
                  </a:lnTo>
                  <a:moveTo>
                    <a:pt x="217" y="241"/>
                  </a:moveTo>
                  <a:lnTo>
                    <a:pt x="217" y="58"/>
                  </a:lnTo>
                  <a:lnTo>
                    <a:pt x="101" y="58"/>
                  </a:lnTo>
                  <a:lnTo>
                    <a:pt x="101" y="97"/>
                  </a:lnTo>
                  <a:moveTo>
                    <a:pt x="140" y="44"/>
                  </a:moveTo>
                  <a:lnTo>
                    <a:pt x="140" y="0"/>
                  </a:lnTo>
                  <a:lnTo>
                    <a:pt x="82" y="44"/>
                  </a:lnTo>
                  <a:lnTo>
                    <a:pt x="82" y="92"/>
                  </a:lnTo>
                  <a:moveTo>
                    <a:pt x="178" y="241"/>
                  </a:moveTo>
                  <a:lnTo>
                    <a:pt x="178" y="198"/>
                  </a:lnTo>
                  <a:lnTo>
                    <a:pt x="150" y="198"/>
                  </a:lnTo>
                  <a:moveTo>
                    <a:pt x="97" y="241"/>
                  </a:moveTo>
                  <a:lnTo>
                    <a:pt x="97" y="198"/>
                  </a:lnTo>
                  <a:lnTo>
                    <a:pt x="58" y="198"/>
                  </a:lnTo>
                  <a:lnTo>
                    <a:pt x="58" y="239"/>
                  </a:lnTo>
                  <a:moveTo>
                    <a:pt x="97" y="241"/>
                  </a:moveTo>
                  <a:lnTo>
                    <a:pt x="97" y="198"/>
                  </a:lnTo>
                  <a:lnTo>
                    <a:pt x="58" y="198"/>
                  </a:lnTo>
                  <a:lnTo>
                    <a:pt x="58" y="239"/>
                  </a:lnTo>
                  <a:moveTo>
                    <a:pt x="227" y="164"/>
                  </a:moveTo>
                  <a:lnTo>
                    <a:pt x="227" y="164"/>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lgn="ctr">
                <a:defRPr/>
              </a:pPr>
              <a:endParaRPr lang="en-US" sz="1020">
                <a:gradFill>
                  <a:gsLst>
                    <a:gs pos="0">
                      <a:srgbClr val="505050"/>
                    </a:gs>
                    <a:gs pos="100000">
                      <a:srgbClr val="505050"/>
                    </a:gs>
                  </a:gsLst>
                </a:gradFill>
              </a:endParaRPr>
            </a:p>
          </p:txBody>
        </p:sp>
        <p:sp>
          <p:nvSpPr>
            <p:cNvPr id="79" name="Rectangle 78"/>
            <p:cNvSpPr/>
            <p:nvPr/>
          </p:nvSpPr>
          <p:spPr bwMode="auto">
            <a:xfrm>
              <a:off x="5548136" y="3722592"/>
              <a:ext cx="1117503" cy="3432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80" name="Rectangle 79"/>
            <p:cNvSpPr/>
            <p:nvPr/>
          </p:nvSpPr>
          <p:spPr bwMode="auto">
            <a:xfrm>
              <a:off x="5617712" y="3861970"/>
              <a:ext cx="486601" cy="51164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extBox 1">
            <a:extLst>
              <a:ext uri="{FF2B5EF4-FFF2-40B4-BE49-F238E27FC236}">
                <a16:creationId xmlns:a16="http://schemas.microsoft.com/office/drawing/2014/main" id="{98CB4FD4-97CF-47E7-A092-5454A7632C6F}"/>
              </a:ext>
            </a:extLst>
          </p:cNvPr>
          <p:cNvSpPr txBox="1"/>
          <p:nvPr/>
        </p:nvSpPr>
        <p:spPr>
          <a:xfrm>
            <a:off x="417156" y="6344036"/>
            <a:ext cx="1190993" cy="252692"/>
          </a:xfrm>
          <a:prstGeom prst="rect">
            <a:avLst/>
          </a:prstGeom>
          <a:noFill/>
        </p:spPr>
        <p:txBody>
          <a:bodyPr wrap="square" lIns="0" rIns="0" rtlCol="0">
            <a:spAutoFit/>
          </a:bodyPr>
          <a:lstStyle/>
          <a:p>
            <a:pPr algn="ctr" defTabSz="949677">
              <a:lnSpc>
                <a:spcPct val="90000"/>
              </a:lnSpc>
              <a:spcAft>
                <a:spcPts val="612"/>
              </a:spcAft>
              <a:defRPr/>
            </a:pPr>
            <a:r>
              <a:rPr lang="en-US" sz="1122" kern="0" spc="50" dirty="0">
                <a:solidFill>
                  <a:srgbClr val="505050"/>
                </a:solidFill>
                <a:latin typeface="Segoe UI Semilight" charset="0"/>
                <a:ea typeface="Segoe UI Semilight" charset="0"/>
                <a:cs typeface="Segoe UI Semilight" charset="0"/>
              </a:rPr>
              <a:t>Private cloud</a:t>
            </a:r>
          </a:p>
        </p:txBody>
      </p:sp>
      <p:sp>
        <p:nvSpPr>
          <p:cNvPr id="96" name="TextBox 95">
            <a:extLst>
              <a:ext uri="{FF2B5EF4-FFF2-40B4-BE49-F238E27FC236}">
                <a16:creationId xmlns:a16="http://schemas.microsoft.com/office/drawing/2014/main" id="{31C359FF-466E-49D2-A4CE-9B356BB2FAC5}"/>
              </a:ext>
            </a:extLst>
          </p:cNvPr>
          <p:cNvSpPr txBox="1"/>
          <p:nvPr/>
        </p:nvSpPr>
        <p:spPr>
          <a:xfrm>
            <a:off x="10959121" y="6344036"/>
            <a:ext cx="1060199" cy="252692"/>
          </a:xfrm>
          <a:prstGeom prst="rect">
            <a:avLst/>
          </a:prstGeom>
          <a:noFill/>
        </p:spPr>
        <p:txBody>
          <a:bodyPr wrap="square" lIns="0" rIns="0" rtlCol="0">
            <a:spAutoFit/>
          </a:bodyPr>
          <a:lstStyle/>
          <a:p>
            <a:pPr algn="ctr" defTabSz="949677">
              <a:lnSpc>
                <a:spcPct val="90000"/>
              </a:lnSpc>
              <a:spcAft>
                <a:spcPts val="612"/>
              </a:spcAft>
              <a:defRPr/>
            </a:pPr>
            <a:r>
              <a:rPr lang="en-US" sz="1122" kern="0" spc="50" dirty="0">
                <a:solidFill>
                  <a:srgbClr val="505050"/>
                </a:solidFill>
                <a:latin typeface="Segoe UI Semilight" charset="0"/>
                <a:ea typeface="Segoe UI Semilight" charset="0"/>
                <a:cs typeface="Segoe UI Semilight" charset="0"/>
              </a:rPr>
              <a:t>Public cloud</a:t>
            </a:r>
          </a:p>
        </p:txBody>
      </p:sp>
      <p:sp>
        <p:nvSpPr>
          <p:cNvPr id="82" name="Freeform: Shape 27">
            <a:extLst/>
          </p:cNvPr>
          <p:cNvSpPr/>
          <p:nvPr/>
        </p:nvSpPr>
        <p:spPr bwMode="auto">
          <a:xfrm flipV="1">
            <a:off x="11118739" y="5864886"/>
            <a:ext cx="740962" cy="408457"/>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lgn="ctr">
              <a:defRPr/>
            </a:pPr>
            <a:endParaRPr lang="en-US" sz="1020">
              <a:solidFill>
                <a:srgbClr val="505050"/>
              </a:solidFill>
            </a:endParaRPr>
          </a:p>
        </p:txBody>
      </p:sp>
      <p:cxnSp>
        <p:nvCxnSpPr>
          <p:cNvPr id="85" name="Straight Connector 84"/>
          <p:cNvCxnSpPr/>
          <p:nvPr/>
        </p:nvCxnSpPr>
        <p:spPr>
          <a:xfrm flipH="1">
            <a:off x="1555221" y="6162816"/>
            <a:ext cx="9326033" cy="0"/>
          </a:xfrm>
          <a:prstGeom prst="line">
            <a:avLst/>
          </a:prstGeom>
          <a:ln w="12700">
            <a:solidFill>
              <a:schemeClr val="tx2"/>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9386994A-C608-4664-85BD-4CF8D5666690}"/>
              </a:ext>
            </a:extLst>
          </p:cNvPr>
          <p:cNvSpPr txBox="1"/>
          <p:nvPr/>
        </p:nvSpPr>
        <p:spPr>
          <a:xfrm>
            <a:off x="212260" y="5276665"/>
            <a:ext cx="12011956" cy="626667"/>
          </a:xfrm>
          <a:prstGeom prst="rect">
            <a:avLst/>
          </a:prstGeom>
          <a:noFill/>
        </p:spPr>
        <p:txBody>
          <a:bodyPr wrap="square" lIns="365708" tIns="182854" rIns="91376" bIns="149111" rtlCol="0">
            <a:noAutofit/>
          </a:bodyPr>
          <a:lstStyle/>
          <a:p>
            <a:pPr algn="ctr" defTabSz="932239">
              <a:spcAft>
                <a:spcPts val="2448"/>
              </a:spcAft>
              <a:defRPr/>
            </a:pPr>
            <a:r>
              <a:rPr lang="en-US" sz="1224" b="1" kern="0" spc="50" dirty="0">
                <a:solidFill>
                  <a:srgbClr val="0078D7"/>
                </a:solidFill>
                <a:latin typeface="Segoe UI Semibold" charset="0"/>
                <a:ea typeface="Segoe UI Semibold" charset="0"/>
                <a:cs typeface="Segoe UI Semibold" charset="0"/>
              </a:rPr>
              <a:t>In-memory across all workloads</a:t>
            </a:r>
          </a:p>
        </p:txBody>
      </p:sp>
      <p:sp>
        <p:nvSpPr>
          <p:cNvPr id="73" name="Right Bracket 72"/>
          <p:cNvSpPr/>
          <p:nvPr/>
        </p:nvSpPr>
        <p:spPr>
          <a:xfrm rot="5400000" flipV="1">
            <a:off x="6177166" y="-406207"/>
            <a:ext cx="82144" cy="11377761"/>
          </a:xfrm>
          <a:prstGeom prst="rightBracket">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020">
              <a:solidFill>
                <a:srgbClr val="505050"/>
              </a:solidFill>
            </a:endParaRPr>
          </a:p>
        </p:txBody>
      </p:sp>
      <p:sp>
        <p:nvSpPr>
          <p:cNvPr id="65" name="TextBox 64">
            <a:extLst>
              <a:ext uri="{FF2B5EF4-FFF2-40B4-BE49-F238E27FC236}">
                <a16:creationId xmlns:a16="http://schemas.microsoft.com/office/drawing/2014/main" id="{9386994A-C608-4664-85BD-4CF8D5666690}"/>
              </a:ext>
            </a:extLst>
          </p:cNvPr>
          <p:cNvSpPr txBox="1"/>
          <p:nvPr/>
        </p:nvSpPr>
        <p:spPr>
          <a:xfrm>
            <a:off x="9975103" y="98563"/>
            <a:ext cx="2310798" cy="371435"/>
          </a:xfrm>
          <a:prstGeom prst="rect">
            <a:avLst/>
          </a:prstGeom>
          <a:noFill/>
        </p:spPr>
        <p:txBody>
          <a:bodyPr wrap="square" lIns="279781" tIns="0" rIns="91376" bIns="0" rtlCol="0" anchor="ctr">
            <a:noAutofit/>
          </a:bodyPr>
          <a:lstStyle/>
          <a:p>
            <a:pPr defTabSz="932239">
              <a:spcAft>
                <a:spcPts val="2448"/>
              </a:spcAft>
              <a:defRPr/>
            </a:pPr>
            <a:r>
              <a:rPr lang="en-US" sz="1224" b="1" kern="0" spc="50" dirty="0">
                <a:solidFill>
                  <a:schemeClr val="tx2"/>
                </a:solidFill>
                <a:latin typeface="Segoe UI Semibold" charset="0"/>
                <a:ea typeface="Segoe UI Semibold" charset="0"/>
                <a:cs typeface="Segoe UI Semibold" charset="0"/>
              </a:rPr>
              <a:t>1/10th the cost of Oracle </a:t>
            </a:r>
          </a:p>
        </p:txBody>
      </p:sp>
      <p:sp>
        <p:nvSpPr>
          <p:cNvPr id="66" name="7-Point Star 65"/>
          <p:cNvSpPr/>
          <p:nvPr/>
        </p:nvSpPr>
        <p:spPr bwMode="auto">
          <a:xfrm>
            <a:off x="9776404" y="131262"/>
            <a:ext cx="397153" cy="397153"/>
          </a:xfrm>
          <a:prstGeom prst="star7">
            <a:avLst/>
          </a:prstGeom>
          <a:noFill/>
          <a:ln w="1270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1122" b="1" dirty="0">
              <a:solidFill>
                <a:schemeClr val="tx2"/>
              </a:solidFill>
              <a:latin typeface="Segoe UI Semibold" charset="0"/>
              <a:ea typeface="Segoe UI Semibold" charset="0"/>
              <a:cs typeface="Segoe UI Semibold" charset="0"/>
            </a:endParaRPr>
          </a:p>
        </p:txBody>
      </p:sp>
      <p:cxnSp>
        <p:nvCxnSpPr>
          <p:cNvPr id="68" name="Straight Connector 67"/>
          <p:cNvCxnSpPr/>
          <p:nvPr/>
        </p:nvCxnSpPr>
        <p:spPr>
          <a:xfrm flipH="1">
            <a:off x="10127262" y="458192"/>
            <a:ext cx="2096954" cy="0"/>
          </a:xfrm>
          <a:prstGeom prst="line">
            <a:avLst/>
          </a:prstGeom>
          <a:ln w="1270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05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82" y="0"/>
            <a:ext cx="12434711" cy="709944"/>
          </a:xfrm>
          <a:prstGeom prst="rect">
            <a:avLst/>
          </a:prstGeom>
        </p:spPr>
        <p:txBody>
          <a:bodyPr vert="horz" lIns="93260" tIns="746083" rIns="93260" bIns="466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48" cap="all" spc="510" dirty="0">
                <a:ln w="3175">
                  <a:noFill/>
                </a:ln>
                <a:solidFill>
                  <a:srgbClr val="0078D7"/>
                </a:solidFill>
                <a:latin typeface="Segoe UI Semilight" charset="0"/>
                <a:cs typeface="Segoe UI Semilight" charset="0"/>
              </a:rPr>
              <a:t>Cloud-first approach breeds FASTER innovation</a:t>
            </a:r>
            <a:endParaRPr lang="en-US" sz="2040" cap="all" spc="816" dirty="0">
              <a:ln w="3175">
                <a:noFill/>
              </a:ln>
              <a:solidFill>
                <a:srgbClr val="0078D7"/>
              </a:solidFill>
              <a:latin typeface="Segoe UI Light" charset="0"/>
              <a:cs typeface="Segoe UI Light" charset="0"/>
            </a:endParaRPr>
          </a:p>
        </p:txBody>
      </p:sp>
      <p:grpSp>
        <p:nvGrpSpPr>
          <p:cNvPr id="5" name="Group 4"/>
          <p:cNvGrpSpPr/>
          <p:nvPr/>
        </p:nvGrpSpPr>
        <p:grpSpPr>
          <a:xfrm>
            <a:off x="5254508" y="2378545"/>
            <a:ext cx="1927458" cy="1753116"/>
            <a:chOff x="5301280" y="1231453"/>
            <a:chExt cx="1889836" cy="1718897"/>
          </a:xfrm>
        </p:grpSpPr>
        <p:sp>
          <p:nvSpPr>
            <p:cNvPr id="9" name="Rectangle 8">
              <a:extLst>
                <a:ext uri="{FF2B5EF4-FFF2-40B4-BE49-F238E27FC236}">
                  <a16:creationId xmlns:a16="http://schemas.microsoft.com/office/drawing/2014/main" id="{7675568D-EDB8-4950-A2F9-207778D16CF6}"/>
                </a:ext>
              </a:extLst>
            </p:cNvPr>
            <p:cNvSpPr/>
            <p:nvPr/>
          </p:nvSpPr>
          <p:spPr>
            <a:xfrm>
              <a:off x="5301280" y="1813443"/>
              <a:ext cx="1889836" cy="469103"/>
            </a:xfrm>
            <a:prstGeom prst="rect">
              <a:avLst/>
            </a:prstGeom>
          </p:spPr>
          <p:txBody>
            <a:bodyPr wrap="square" lIns="0" rIns="0">
              <a:spAutoFit/>
            </a:bodyPr>
            <a:lstStyle/>
            <a:p>
              <a:pPr algn="ctr" defTabSz="950225" fontAlgn="base">
                <a:spcBef>
                  <a:spcPct val="0"/>
                </a:spcBef>
                <a:defRPr/>
              </a:pPr>
              <a:r>
                <a:rPr lang="en-US" sz="1224" b="1" kern="0" spc="50" dirty="0">
                  <a:solidFill>
                    <a:srgbClr val="0078D7"/>
                  </a:solidFill>
                  <a:latin typeface="Segoe UI Semibold" charset="0"/>
                  <a:cs typeface="Segoe UI Semibold" charset="0"/>
                </a:rPr>
                <a:t>Continuous </a:t>
              </a:r>
              <a:br>
                <a:rPr lang="en-US" sz="1224" b="1" kern="0" spc="50" dirty="0">
                  <a:solidFill>
                    <a:srgbClr val="0078D7"/>
                  </a:solidFill>
                  <a:latin typeface="Segoe UI Semibold" charset="0"/>
                  <a:cs typeface="Segoe UI Semibold" charset="0"/>
                </a:rPr>
              </a:br>
              <a:r>
                <a:rPr lang="en-US" sz="1224" b="1" kern="0" spc="50" dirty="0">
                  <a:solidFill>
                    <a:srgbClr val="0078D7"/>
                  </a:solidFill>
                  <a:latin typeface="Segoe UI Semibold" charset="0"/>
                  <a:cs typeface="Segoe UI Semibold" charset="0"/>
                </a:rPr>
                <a:t>enhancements</a:t>
              </a:r>
            </a:p>
          </p:txBody>
        </p:sp>
        <p:grpSp>
          <p:nvGrpSpPr>
            <p:cNvPr id="18" name="Group 17">
              <a:extLst>
                <a:ext uri="{FF2B5EF4-FFF2-40B4-BE49-F238E27FC236}">
                  <a16:creationId xmlns:a16="http://schemas.microsoft.com/office/drawing/2014/main" id="{3AF4F570-8853-44A1-A088-63D3999B2FAA}"/>
                </a:ext>
              </a:extLst>
            </p:cNvPr>
            <p:cNvGrpSpPr/>
            <p:nvPr/>
          </p:nvGrpSpPr>
          <p:grpSpPr>
            <a:xfrm>
              <a:off x="5489694" y="1231453"/>
              <a:ext cx="1513009" cy="1718897"/>
              <a:chOff x="13906501" y="3922655"/>
              <a:chExt cx="619125" cy="703377"/>
            </a:xfrm>
          </p:grpSpPr>
          <p:sp>
            <p:nvSpPr>
              <p:cNvPr id="19" name="Freeform 17">
                <a:extLst>
                  <a:ext uri="{FF2B5EF4-FFF2-40B4-BE49-F238E27FC236}">
                    <a16:creationId xmlns:a16="http://schemas.microsoft.com/office/drawing/2014/main" id="{2C0392C1-26DC-4CDE-BFC3-3B8EFB9E4F3F}"/>
                  </a:ext>
                </a:extLst>
              </p:cNvPr>
              <p:cNvSpPr>
                <a:spLocks/>
              </p:cNvSpPr>
              <p:nvPr/>
            </p:nvSpPr>
            <p:spPr bwMode="auto">
              <a:xfrm>
                <a:off x="14216063" y="3986213"/>
                <a:ext cx="309563" cy="595312"/>
              </a:xfrm>
              <a:custGeom>
                <a:avLst/>
                <a:gdLst>
                  <a:gd name="T0" fmla="*/ 29 w 81"/>
                  <a:gd name="T1" fmla="*/ 0 h 157"/>
                  <a:gd name="T2" fmla="*/ 81 w 81"/>
                  <a:gd name="T3" fmla="*/ 76 h 157"/>
                  <a:gd name="T4" fmla="*/ 0 w 81"/>
                  <a:gd name="T5" fmla="*/ 157 h 157"/>
                </a:gdLst>
                <a:ahLst/>
                <a:cxnLst>
                  <a:cxn ang="0">
                    <a:pos x="T0" y="T1"/>
                  </a:cxn>
                  <a:cxn ang="0">
                    <a:pos x="T2" y="T3"/>
                  </a:cxn>
                  <a:cxn ang="0">
                    <a:pos x="T4" y="T5"/>
                  </a:cxn>
                </a:cxnLst>
                <a:rect l="0" t="0" r="r" b="b"/>
                <a:pathLst>
                  <a:path w="81" h="157">
                    <a:moveTo>
                      <a:pt x="29" y="0"/>
                    </a:moveTo>
                    <a:cubicBezTo>
                      <a:pt x="59" y="12"/>
                      <a:pt x="81" y="41"/>
                      <a:pt x="81" y="76"/>
                    </a:cubicBezTo>
                    <a:cubicBezTo>
                      <a:pt x="81" y="121"/>
                      <a:pt x="45" y="157"/>
                      <a:pt x="0" y="157"/>
                    </a:cubicBez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50225" eaLnBrk="0" fontAlgn="base" hangingPunct="0">
                  <a:spcBef>
                    <a:spcPct val="0"/>
                  </a:spcBef>
                  <a:spcAft>
                    <a:spcPct val="0"/>
                  </a:spcAft>
                  <a:defRPr/>
                </a:pPr>
                <a:endParaRPr lang="en-US" sz="1836" kern="0">
                  <a:solidFill>
                    <a:srgbClr val="FFFFFF"/>
                  </a:solidFill>
                  <a:latin typeface="Segoe UI" panose="020B0502040204020203" pitchFamily="34" charset="0"/>
                  <a:ea typeface="MS PGothic" panose="020B0600070205080204" pitchFamily="34" charset="-128"/>
                </a:endParaRPr>
              </a:p>
            </p:txBody>
          </p:sp>
          <p:sp>
            <p:nvSpPr>
              <p:cNvPr id="20" name="Freeform 18">
                <a:extLst>
                  <a:ext uri="{FF2B5EF4-FFF2-40B4-BE49-F238E27FC236}">
                    <a16:creationId xmlns:a16="http://schemas.microsoft.com/office/drawing/2014/main" id="{C073F76D-593B-49FC-A085-CDBA61EC6150}"/>
                  </a:ext>
                </a:extLst>
              </p:cNvPr>
              <p:cNvSpPr>
                <a:spLocks/>
              </p:cNvSpPr>
              <p:nvPr/>
            </p:nvSpPr>
            <p:spPr bwMode="auto">
              <a:xfrm>
                <a:off x="13906501" y="3967163"/>
                <a:ext cx="309563" cy="596900"/>
              </a:xfrm>
              <a:custGeom>
                <a:avLst/>
                <a:gdLst>
                  <a:gd name="T0" fmla="*/ 52 w 81"/>
                  <a:gd name="T1" fmla="*/ 157 h 157"/>
                  <a:gd name="T2" fmla="*/ 0 w 81"/>
                  <a:gd name="T3" fmla="*/ 81 h 157"/>
                  <a:gd name="T4" fmla="*/ 81 w 81"/>
                  <a:gd name="T5" fmla="*/ 0 h 157"/>
                </a:gdLst>
                <a:ahLst/>
                <a:cxnLst>
                  <a:cxn ang="0">
                    <a:pos x="T0" y="T1"/>
                  </a:cxn>
                  <a:cxn ang="0">
                    <a:pos x="T2" y="T3"/>
                  </a:cxn>
                  <a:cxn ang="0">
                    <a:pos x="T4" y="T5"/>
                  </a:cxn>
                </a:cxnLst>
                <a:rect l="0" t="0" r="r" b="b"/>
                <a:pathLst>
                  <a:path w="81" h="157">
                    <a:moveTo>
                      <a:pt x="52" y="157"/>
                    </a:moveTo>
                    <a:cubicBezTo>
                      <a:pt x="21" y="145"/>
                      <a:pt x="0" y="116"/>
                      <a:pt x="0" y="81"/>
                    </a:cubicBezTo>
                    <a:cubicBezTo>
                      <a:pt x="0" y="36"/>
                      <a:pt x="36" y="0"/>
                      <a:pt x="81" y="0"/>
                    </a:cubicBez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50225" eaLnBrk="0" fontAlgn="base" hangingPunct="0">
                  <a:spcBef>
                    <a:spcPct val="0"/>
                  </a:spcBef>
                  <a:spcAft>
                    <a:spcPct val="0"/>
                  </a:spcAft>
                  <a:defRPr/>
                </a:pPr>
                <a:endParaRPr lang="en-US" sz="1836" kern="0">
                  <a:solidFill>
                    <a:srgbClr val="FFFFFF"/>
                  </a:solidFill>
                  <a:latin typeface="Segoe UI" panose="020B0502040204020203" pitchFamily="34" charset="0"/>
                  <a:ea typeface="MS PGothic" panose="020B0600070205080204" pitchFamily="34" charset="-128"/>
                </a:endParaRPr>
              </a:p>
            </p:txBody>
          </p:sp>
          <p:sp>
            <p:nvSpPr>
              <p:cNvPr id="21" name="Line 19">
                <a:extLst>
                  <a:ext uri="{FF2B5EF4-FFF2-40B4-BE49-F238E27FC236}">
                    <a16:creationId xmlns:a16="http://schemas.microsoft.com/office/drawing/2014/main" id="{A683C2AF-DA9A-4913-B2B4-338BC7008C24}"/>
                  </a:ext>
                </a:extLst>
              </p:cNvPr>
              <p:cNvSpPr>
                <a:spLocks noChangeShapeType="1"/>
              </p:cNvSpPr>
              <p:nvPr/>
            </p:nvSpPr>
            <p:spPr bwMode="auto">
              <a:xfrm>
                <a:off x="14216063" y="4221163"/>
                <a:ext cx="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47" tIns="46623" rIns="93247" bIns="46623" numCol="1" anchor="t" anchorCtr="0" compatLnSpc="1">
                <a:prstTxWarp prst="textNoShape">
                  <a:avLst/>
                </a:prstTxWarp>
              </a:bodyPr>
              <a:lstStyle/>
              <a:p>
                <a:pPr defTabSz="950225" eaLnBrk="0" fontAlgn="base" hangingPunct="0">
                  <a:spcBef>
                    <a:spcPct val="0"/>
                  </a:spcBef>
                  <a:spcAft>
                    <a:spcPct val="0"/>
                  </a:spcAft>
                  <a:defRPr/>
                </a:pPr>
                <a:endParaRPr lang="en-US" sz="1836" kern="0">
                  <a:solidFill>
                    <a:srgbClr val="FFFFFF"/>
                  </a:solidFill>
                  <a:latin typeface="Segoe UI" panose="020B0502040204020203" pitchFamily="34" charset="0"/>
                  <a:ea typeface="MS PGothic" panose="020B0600070205080204" pitchFamily="34" charset="-128"/>
                </a:endParaRPr>
              </a:p>
            </p:txBody>
          </p:sp>
          <p:sp>
            <p:nvSpPr>
              <p:cNvPr id="22" name="Freeform 20">
                <a:extLst>
                  <a:ext uri="{FF2B5EF4-FFF2-40B4-BE49-F238E27FC236}">
                    <a16:creationId xmlns:a16="http://schemas.microsoft.com/office/drawing/2014/main" id="{FE99A8FA-F5A9-4B92-83F5-8DC772AAF4A5}"/>
                  </a:ext>
                </a:extLst>
              </p:cNvPr>
              <p:cNvSpPr>
                <a:spLocks/>
              </p:cNvSpPr>
              <p:nvPr/>
            </p:nvSpPr>
            <p:spPr bwMode="auto">
              <a:xfrm>
                <a:off x="14214339" y="3922655"/>
                <a:ext cx="41550" cy="87427"/>
              </a:xfrm>
              <a:custGeom>
                <a:avLst/>
                <a:gdLst>
                  <a:gd name="T0" fmla="*/ 0 w 48"/>
                  <a:gd name="T1" fmla="*/ 101 h 101"/>
                  <a:gd name="T2" fmla="*/ 48 w 48"/>
                  <a:gd name="T3" fmla="*/ 51 h 101"/>
                  <a:gd name="T4" fmla="*/ 0 w 48"/>
                  <a:gd name="T5" fmla="*/ 0 h 101"/>
                </a:gdLst>
                <a:ahLst/>
                <a:cxnLst>
                  <a:cxn ang="0">
                    <a:pos x="T0" y="T1"/>
                  </a:cxn>
                  <a:cxn ang="0">
                    <a:pos x="T2" y="T3"/>
                  </a:cxn>
                  <a:cxn ang="0">
                    <a:pos x="T4" y="T5"/>
                  </a:cxn>
                </a:cxnLst>
                <a:rect l="0" t="0" r="r" b="b"/>
                <a:pathLst>
                  <a:path w="48" h="101">
                    <a:moveTo>
                      <a:pt x="0" y="101"/>
                    </a:moveTo>
                    <a:lnTo>
                      <a:pt x="48" y="51"/>
                    </a:lnTo>
                    <a:lnTo>
                      <a:pt x="0" y="0"/>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50225" eaLnBrk="0" fontAlgn="base" hangingPunct="0">
                  <a:spcBef>
                    <a:spcPct val="0"/>
                  </a:spcBef>
                  <a:spcAft>
                    <a:spcPct val="0"/>
                  </a:spcAft>
                  <a:defRPr/>
                </a:pPr>
                <a:endParaRPr lang="en-US" sz="1836" kern="0" dirty="0">
                  <a:solidFill>
                    <a:srgbClr val="FFFFFF"/>
                  </a:solidFill>
                  <a:latin typeface="Segoe UI" panose="020B0502040204020203" pitchFamily="34" charset="0"/>
                  <a:ea typeface="MS PGothic" panose="020B0600070205080204" pitchFamily="34" charset="-128"/>
                </a:endParaRPr>
              </a:p>
            </p:txBody>
          </p:sp>
          <p:sp>
            <p:nvSpPr>
              <p:cNvPr id="23" name="Line 21">
                <a:extLst>
                  <a:ext uri="{FF2B5EF4-FFF2-40B4-BE49-F238E27FC236}">
                    <a16:creationId xmlns:a16="http://schemas.microsoft.com/office/drawing/2014/main" id="{9E4B6E21-4997-485C-8B89-AD28BCD1C7C2}"/>
                  </a:ext>
                </a:extLst>
              </p:cNvPr>
              <p:cNvSpPr>
                <a:spLocks noChangeShapeType="1"/>
              </p:cNvSpPr>
              <p:nvPr/>
            </p:nvSpPr>
            <p:spPr bwMode="auto">
              <a:xfrm>
                <a:off x="14216063" y="3967163"/>
                <a:ext cx="381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47" tIns="46623" rIns="93247" bIns="46623" numCol="1" anchor="t" anchorCtr="0" compatLnSpc="1">
                <a:prstTxWarp prst="textNoShape">
                  <a:avLst/>
                </a:prstTxWarp>
              </a:bodyPr>
              <a:lstStyle/>
              <a:p>
                <a:pPr defTabSz="950225" eaLnBrk="0" fontAlgn="base" hangingPunct="0">
                  <a:spcBef>
                    <a:spcPct val="0"/>
                  </a:spcBef>
                  <a:spcAft>
                    <a:spcPct val="0"/>
                  </a:spcAft>
                  <a:defRPr/>
                </a:pPr>
                <a:endParaRPr lang="en-US" sz="1836" kern="0">
                  <a:solidFill>
                    <a:srgbClr val="FFFFFF"/>
                  </a:solidFill>
                  <a:latin typeface="Segoe UI" panose="020B0502040204020203" pitchFamily="34" charset="0"/>
                  <a:ea typeface="MS PGothic" panose="020B0600070205080204" pitchFamily="34" charset="-128"/>
                </a:endParaRPr>
              </a:p>
            </p:txBody>
          </p:sp>
          <p:sp>
            <p:nvSpPr>
              <p:cNvPr id="24" name="Freeform 22">
                <a:extLst>
                  <a:ext uri="{FF2B5EF4-FFF2-40B4-BE49-F238E27FC236}">
                    <a16:creationId xmlns:a16="http://schemas.microsoft.com/office/drawing/2014/main" id="{A6813065-468D-4775-ACFF-717934E56534}"/>
                  </a:ext>
                </a:extLst>
              </p:cNvPr>
              <p:cNvSpPr>
                <a:spLocks/>
              </p:cNvSpPr>
              <p:nvPr/>
            </p:nvSpPr>
            <p:spPr bwMode="auto">
              <a:xfrm>
                <a:off x="14177963" y="4538605"/>
                <a:ext cx="41550" cy="87427"/>
              </a:xfrm>
              <a:custGeom>
                <a:avLst/>
                <a:gdLst>
                  <a:gd name="T0" fmla="*/ 48 w 48"/>
                  <a:gd name="T1" fmla="*/ 0 h 101"/>
                  <a:gd name="T2" fmla="*/ 0 w 48"/>
                  <a:gd name="T3" fmla="*/ 50 h 101"/>
                  <a:gd name="T4" fmla="*/ 48 w 48"/>
                  <a:gd name="T5" fmla="*/ 101 h 101"/>
                </a:gdLst>
                <a:ahLst/>
                <a:cxnLst>
                  <a:cxn ang="0">
                    <a:pos x="T0" y="T1"/>
                  </a:cxn>
                  <a:cxn ang="0">
                    <a:pos x="T2" y="T3"/>
                  </a:cxn>
                  <a:cxn ang="0">
                    <a:pos x="T4" y="T5"/>
                  </a:cxn>
                </a:cxnLst>
                <a:rect l="0" t="0" r="r" b="b"/>
                <a:pathLst>
                  <a:path w="48" h="101">
                    <a:moveTo>
                      <a:pt x="48" y="0"/>
                    </a:moveTo>
                    <a:lnTo>
                      <a:pt x="0" y="50"/>
                    </a:lnTo>
                    <a:lnTo>
                      <a:pt x="48" y="101"/>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50225" eaLnBrk="0" fontAlgn="base" hangingPunct="0">
                  <a:spcBef>
                    <a:spcPct val="0"/>
                  </a:spcBef>
                  <a:spcAft>
                    <a:spcPct val="0"/>
                  </a:spcAft>
                  <a:defRPr/>
                </a:pPr>
                <a:endParaRPr lang="en-US" sz="1836" kern="0">
                  <a:solidFill>
                    <a:srgbClr val="FFFFFF"/>
                  </a:solidFill>
                  <a:latin typeface="Segoe UI" panose="020B0502040204020203" pitchFamily="34" charset="0"/>
                  <a:ea typeface="MS PGothic" panose="020B0600070205080204" pitchFamily="34" charset="-128"/>
                </a:endParaRPr>
              </a:p>
            </p:txBody>
          </p:sp>
          <p:sp>
            <p:nvSpPr>
              <p:cNvPr id="25" name="Line 23">
                <a:extLst>
                  <a:ext uri="{FF2B5EF4-FFF2-40B4-BE49-F238E27FC236}">
                    <a16:creationId xmlns:a16="http://schemas.microsoft.com/office/drawing/2014/main" id="{D5D9EE48-21B6-4850-B96F-56A157E85AE4}"/>
                  </a:ext>
                </a:extLst>
              </p:cNvPr>
              <p:cNvSpPr>
                <a:spLocks noChangeShapeType="1"/>
              </p:cNvSpPr>
              <p:nvPr/>
            </p:nvSpPr>
            <p:spPr bwMode="auto">
              <a:xfrm flipH="1">
                <a:off x="14177963" y="4581525"/>
                <a:ext cx="38100"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47" tIns="46623" rIns="93247" bIns="46623" numCol="1" anchor="t" anchorCtr="0" compatLnSpc="1">
                <a:prstTxWarp prst="textNoShape">
                  <a:avLst/>
                </a:prstTxWarp>
              </a:bodyPr>
              <a:lstStyle/>
              <a:p>
                <a:pPr defTabSz="950225" eaLnBrk="0" fontAlgn="base" hangingPunct="0">
                  <a:spcBef>
                    <a:spcPct val="0"/>
                  </a:spcBef>
                  <a:spcAft>
                    <a:spcPct val="0"/>
                  </a:spcAft>
                  <a:defRPr/>
                </a:pPr>
                <a:endParaRPr lang="en-US" sz="1836" kern="0">
                  <a:solidFill>
                    <a:srgbClr val="FFFFFF"/>
                  </a:solidFill>
                  <a:latin typeface="Segoe UI" panose="020B0502040204020203" pitchFamily="34" charset="0"/>
                  <a:ea typeface="MS PGothic" panose="020B0600070205080204" pitchFamily="34" charset="-128"/>
                </a:endParaRPr>
              </a:p>
            </p:txBody>
          </p:sp>
        </p:grpSp>
      </p:grpSp>
      <p:grpSp>
        <p:nvGrpSpPr>
          <p:cNvPr id="3" name="Group 2"/>
          <p:cNvGrpSpPr/>
          <p:nvPr/>
        </p:nvGrpSpPr>
        <p:grpSpPr>
          <a:xfrm>
            <a:off x="4459891" y="4429202"/>
            <a:ext cx="3598042" cy="795212"/>
            <a:chOff x="3843274" y="3213874"/>
            <a:chExt cx="4585213" cy="1013389"/>
          </a:xfrm>
        </p:grpSpPr>
        <p:grpSp>
          <p:nvGrpSpPr>
            <p:cNvPr id="10" name="Group 9">
              <a:extLst>
                <a:ext uri="{FF2B5EF4-FFF2-40B4-BE49-F238E27FC236}">
                  <a16:creationId xmlns:a16="http://schemas.microsoft.com/office/drawing/2014/main" id="{ECBC5686-54D0-4DA7-ABB1-B0B15AF041B2}"/>
                </a:ext>
              </a:extLst>
            </p:cNvPr>
            <p:cNvGrpSpPr/>
            <p:nvPr/>
          </p:nvGrpSpPr>
          <p:grpSpPr>
            <a:xfrm>
              <a:off x="3843274" y="3533178"/>
              <a:ext cx="675113" cy="694085"/>
              <a:chOff x="2776302" y="4657642"/>
              <a:chExt cx="1550488" cy="1594059"/>
            </a:xfrm>
          </p:grpSpPr>
          <p:sp>
            <p:nvSpPr>
              <p:cNvPr id="41" name="Cylinder 78">
                <a:extLst>
                  <a:ext uri="{FF2B5EF4-FFF2-40B4-BE49-F238E27FC236}">
                    <a16:creationId xmlns:a16="http://schemas.microsoft.com/office/drawing/2014/main" id="{85E92AFD-A9F5-406F-980F-EC8A318C4A0E}"/>
                  </a:ext>
                </a:extLst>
              </p:cNvPr>
              <p:cNvSpPr/>
              <p:nvPr/>
            </p:nvSpPr>
            <p:spPr bwMode="auto">
              <a:xfrm>
                <a:off x="2776302" y="4657642"/>
                <a:ext cx="1043832" cy="1371349"/>
              </a:xfrm>
              <a:prstGeom prst="can">
                <a:avLst>
                  <a:gd name="adj" fmla="val 39530"/>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918" dirty="0">
                    <a:solidFill>
                      <a:schemeClr val="accent1"/>
                    </a:solidFill>
                    <a:latin typeface="Segoe UI Semilight" panose="020B0402040204020203" pitchFamily="34" charset="0"/>
                    <a:ea typeface="Segoe UI" pitchFamily="34" charset="0"/>
                    <a:cs typeface="Segoe UI Semilight" panose="020B0402040204020203" pitchFamily="34" charset="0"/>
                  </a:rPr>
                  <a:t>SQL</a:t>
                </a:r>
              </a:p>
            </p:txBody>
          </p:sp>
          <p:sp>
            <p:nvSpPr>
              <p:cNvPr id="42" name="Freeform 146">
                <a:extLst>
                  <a:ext uri="{FF2B5EF4-FFF2-40B4-BE49-F238E27FC236}">
                    <a16:creationId xmlns:a16="http://schemas.microsoft.com/office/drawing/2014/main" id="{59ED9B53-FEE8-4596-8409-79D1835C4E6B}"/>
                  </a:ext>
                </a:extLst>
              </p:cNvPr>
              <p:cNvSpPr>
                <a:spLocks noChangeAspect="1"/>
              </p:cNvSpPr>
              <p:nvPr/>
            </p:nvSpPr>
            <p:spPr bwMode="auto">
              <a:xfrm>
                <a:off x="3311549" y="5608740"/>
                <a:ext cx="1015241" cy="642961"/>
              </a:xfrm>
              <a:custGeom>
                <a:avLst/>
                <a:gdLst>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246680 w 878349"/>
                  <a:gd name="connsiteY17" fmla="*/ 161619 h 545581"/>
                  <a:gd name="connsiteX18" fmla="*/ 490507 w 878349"/>
                  <a:gd name="connsiteY18"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12 h 545593"/>
                  <a:gd name="connsiteX1" fmla="*/ 755129 w 878349"/>
                  <a:gd name="connsiteY1" fmla="*/ 264634 h 545593"/>
                  <a:gd name="connsiteX2" fmla="*/ 753041 w 878349"/>
                  <a:gd name="connsiteY2" fmla="*/ 285343 h 545593"/>
                  <a:gd name="connsiteX3" fmla="*/ 798544 w 878349"/>
                  <a:gd name="connsiteY3" fmla="*/ 294530 h 545593"/>
                  <a:gd name="connsiteX4" fmla="*/ 878349 w 878349"/>
                  <a:gd name="connsiteY4" fmla="*/ 414927 h 545593"/>
                  <a:gd name="connsiteX5" fmla="*/ 798544 w 878349"/>
                  <a:gd name="connsiteY5" fmla="*/ 535325 h 545593"/>
                  <a:gd name="connsiteX6" fmla="*/ 759827 w 878349"/>
                  <a:gd name="connsiteY6" fmla="*/ 543141 h 545593"/>
                  <a:gd name="connsiteX7" fmla="*/ 753908 w 878349"/>
                  <a:gd name="connsiteY7" fmla="*/ 545593 h 545593"/>
                  <a:gd name="connsiteX8" fmla="*/ 747683 w 878349"/>
                  <a:gd name="connsiteY8" fmla="*/ 545593 h 545593"/>
                  <a:gd name="connsiteX9" fmla="*/ 190471 w 878349"/>
                  <a:gd name="connsiteY9" fmla="*/ 545593 h 545593"/>
                  <a:gd name="connsiteX10" fmla="*/ 166602 w 878349"/>
                  <a:gd name="connsiteY10" fmla="*/ 545593 h 545593"/>
                  <a:gd name="connsiteX11" fmla="*/ 158924 w 878349"/>
                  <a:gd name="connsiteY11" fmla="*/ 542413 h 545593"/>
                  <a:gd name="connsiteX12" fmla="*/ 152084 w 878349"/>
                  <a:gd name="connsiteY12" fmla="*/ 541724 h 545593"/>
                  <a:gd name="connsiteX13" fmla="*/ 0 w 878349"/>
                  <a:gd name="connsiteY13" fmla="*/ 355122 h 545593"/>
                  <a:gd name="connsiteX14" fmla="*/ 190471 w 878349"/>
                  <a:gd name="connsiteY14" fmla="*/ 164651 h 545593"/>
                  <a:gd name="connsiteX15" fmla="*/ 228858 w 878349"/>
                  <a:gd name="connsiteY15" fmla="*/ 168521 h 545593"/>
                  <a:gd name="connsiteX16" fmla="*/ 244320 w 878349"/>
                  <a:gd name="connsiteY16" fmla="*/ 173321 h 545593"/>
                  <a:gd name="connsiteX17" fmla="*/ 490507 w 878349"/>
                  <a:gd name="connsiteY17" fmla="*/ 12 h 545593"/>
                  <a:gd name="connsiteX0" fmla="*/ 490507 w 878349"/>
                  <a:gd name="connsiteY0" fmla="*/ 13 h 545594"/>
                  <a:gd name="connsiteX1" fmla="*/ 755129 w 878349"/>
                  <a:gd name="connsiteY1" fmla="*/ 264635 h 545594"/>
                  <a:gd name="connsiteX2" fmla="*/ 753041 w 878349"/>
                  <a:gd name="connsiteY2" fmla="*/ 285344 h 545594"/>
                  <a:gd name="connsiteX3" fmla="*/ 798544 w 878349"/>
                  <a:gd name="connsiteY3" fmla="*/ 294531 h 545594"/>
                  <a:gd name="connsiteX4" fmla="*/ 878349 w 878349"/>
                  <a:gd name="connsiteY4" fmla="*/ 414928 h 545594"/>
                  <a:gd name="connsiteX5" fmla="*/ 798544 w 878349"/>
                  <a:gd name="connsiteY5" fmla="*/ 535326 h 545594"/>
                  <a:gd name="connsiteX6" fmla="*/ 759827 w 878349"/>
                  <a:gd name="connsiteY6" fmla="*/ 543142 h 545594"/>
                  <a:gd name="connsiteX7" fmla="*/ 753908 w 878349"/>
                  <a:gd name="connsiteY7" fmla="*/ 545594 h 545594"/>
                  <a:gd name="connsiteX8" fmla="*/ 747683 w 878349"/>
                  <a:gd name="connsiteY8" fmla="*/ 545594 h 545594"/>
                  <a:gd name="connsiteX9" fmla="*/ 190471 w 878349"/>
                  <a:gd name="connsiteY9" fmla="*/ 545594 h 545594"/>
                  <a:gd name="connsiteX10" fmla="*/ 166602 w 878349"/>
                  <a:gd name="connsiteY10" fmla="*/ 545594 h 545594"/>
                  <a:gd name="connsiteX11" fmla="*/ 158924 w 878349"/>
                  <a:gd name="connsiteY11" fmla="*/ 542414 h 545594"/>
                  <a:gd name="connsiteX12" fmla="*/ 152084 w 878349"/>
                  <a:gd name="connsiteY12" fmla="*/ 541725 h 545594"/>
                  <a:gd name="connsiteX13" fmla="*/ 0 w 878349"/>
                  <a:gd name="connsiteY13" fmla="*/ 355123 h 545594"/>
                  <a:gd name="connsiteX14" fmla="*/ 190471 w 878349"/>
                  <a:gd name="connsiteY14" fmla="*/ 164652 h 545594"/>
                  <a:gd name="connsiteX15" fmla="*/ 228858 w 878349"/>
                  <a:gd name="connsiteY15" fmla="*/ 168522 h 545594"/>
                  <a:gd name="connsiteX16" fmla="*/ 244320 w 878349"/>
                  <a:gd name="connsiteY16" fmla="*/ 173322 h 545594"/>
                  <a:gd name="connsiteX17" fmla="*/ 490507 w 878349"/>
                  <a:gd name="connsiteY17" fmla="*/ 13 h 545594"/>
                  <a:gd name="connsiteX0" fmla="*/ 490507 w 878349"/>
                  <a:gd name="connsiteY0" fmla="*/ 471 h 546052"/>
                  <a:gd name="connsiteX1" fmla="*/ 755129 w 878349"/>
                  <a:gd name="connsiteY1" fmla="*/ 265093 h 546052"/>
                  <a:gd name="connsiteX2" fmla="*/ 753041 w 878349"/>
                  <a:gd name="connsiteY2" fmla="*/ 285802 h 546052"/>
                  <a:gd name="connsiteX3" fmla="*/ 798544 w 878349"/>
                  <a:gd name="connsiteY3" fmla="*/ 294989 h 546052"/>
                  <a:gd name="connsiteX4" fmla="*/ 878349 w 878349"/>
                  <a:gd name="connsiteY4" fmla="*/ 415386 h 546052"/>
                  <a:gd name="connsiteX5" fmla="*/ 798544 w 878349"/>
                  <a:gd name="connsiteY5" fmla="*/ 535784 h 546052"/>
                  <a:gd name="connsiteX6" fmla="*/ 759827 w 878349"/>
                  <a:gd name="connsiteY6" fmla="*/ 543600 h 546052"/>
                  <a:gd name="connsiteX7" fmla="*/ 753908 w 878349"/>
                  <a:gd name="connsiteY7" fmla="*/ 546052 h 546052"/>
                  <a:gd name="connsiteX8" fmla="*/ 747683 w 878349"/>
                  <a:gd name="connsiteY8" fmla="*/ 546052 h 546052"/>
                  <a:gd name="connsiteX9" fmla="*/ 190471 w 878349"/>
                  <a:gd name="connsiteY9" fmla="*/ 546052 h 546052"/>
                  <a:gd name="connsiteX10" fmla="*/ 166602 w 878349"/>
                  <a:gd name="connsiteY10" fmla="*/ 546052 h 546052"/>
                  <a:gd name="connsiteX11" fmla="*/ 158924 w 878349"/>
                  <a:gd name="connsiteY11" fmla="*/ 542872 h 546052"/>
                  <a:gd name="connsiteX12" fmla="*/ 152084 w 878349"/>
                  <a:gd name="connsiteY12" fmla="*/ 542183 h 546052"/>
                  <a:gd name="connsiteX13" fmla="*/ 0 w 878349"/>
                  <a:gd name="connsiteY13" fmla="*/ 355581 h 546052"/>
                  <a:gd name="connsiteX14" fmla="*/ 190471 w 878349"/>
                  <a:gd name="connsiteY14" fmla="*/ 165110 h 546052"/>
                  <a:gd name="connsiteX15" fmla="*/ 228858 w 878349"/>
                  <a:gd name="connsiteY15" fmla="*/ 168980 h 546052"/>
                  <a:gd name="connsiteX16" fmla="*/ 244320 w 878349"/>
                  <a:gd name="connsiteY16" fmla="*/ 173780 h 546052"/>
                  <a:gd name="connsiteX17" fmla="*/ 490507 w 878349"/>
                  <a:gd name="connsiteY17" fmla="*/ 471 h 546052"/>
                  <a:gd name="connsiteX0" fmla="*/ 490507 w 878349"/>
                  <a:gd name="connsiteY0" fmla="*/ 2380 h 547961"/>
                  <a:gd name="connsiteX1" fmla="*/ 753041 w 878349"/>
                  <a:gd name="connsiteY1" fmla="*/ 287711 h 547961"/>
                  <a:gd name="connsiteX2" fmla="*/ 798544 w 878349"/>
                  <a:gd name="connsiteY2" fmla="*/ 296898 h 547961"/>
                  <a:gd name="connsiteX3" fmla="*/ 878349 w 878349"/>
                  <a:gd name="connsiteY3" fmla="*/ 417295 h 547961"/>
                  <a:gd name="connsiteX4" fmla="*/ 798544 w 878349"/>
                  <a:gd name="connsiteY4" fmla="*/ 537693 h 547961"/>
                  <a:gd name="connsiteX5" fmla="*/ 759827 w 878349"/>
                  <a:gd name="connsiteY5" fmla="*/ 545509 h 547961"/>
                  <a:gd name="connsiteX6" fmla="*/ 753908 w 878349"/>
                  <a:gd name="connsiteY6" fmla="*/ 547961 h 547961"/>
                  <a:gd name="connsiteX7" fmla="*/ 747683 w 878349"/>
                  <a:gd name="connsiteY7" fmla="*/ 547961 h 547961"/>
                  <a:gd name="connsiteX8" fmla="*/ 190471 w 878349"/>
                  <a:gd name="connsiteY8" fmla="*/ 547961 h 547961"/>
                  <a:gd name="connsiteX9" fmla="*/ 166602 w 878349"/>
                  <a:gd name="connsiteY9" fmla="*/ 547961 h 547961"/>
                  <a:gd name="connsiteX10" fmla="*/ 158924 w 878349"/>
                  <a:gd name="connsiteY10" fmla="*/ 544781 h 547961"/>
                  <a:gd name="connsiteX11" fmla="*/ 152084 w 878349"/>
                  <a:gd name="connsiteY11" fmla="*/ 544092 h 547961"/>
                  <a:gd name="connsiteX12" fmla="*/ 0 w 878349"/>
                  <a:gd name="connsiteY12" fmla="*/ 357490 h 547961"/>
                  <a:gd name="connsiteX13" fmla="*/ 190471 w 878349"/>
                  <a:gd name="connsiteY13" fmla="*/ 167019 h 547961"/>
                  <a:gd name="connsiteX14" fmla="*/ 228858 w 878349"/>
                  <a:gd name="connsiteY14" fmla="*/ 170889 h 547961"/>
                  <a:gd name="connsiteX15" fmla="*/ 244320 w 878349"/>
                  <a:gd name="connsiteY15" fmla="*/ 175689 h 547961"/>
                  <a:gd name="connsiteX16" fmla="*/ 490507 w 878349"/>
                  <a:gd name="connsiteY16" fmla="*/ 2380 h 54796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526204 w 878349"/>
                  <a:gd name="connsiteY0" fmla="*/ 25 h 542852"/>
                  <a:gd name="connsiteX1" fmla="*/ 753041 w 878349"/>
                  <a:gd name="connsiteY1" fmla="*/ 282602 h 542852"/>
                  <a:gd name="connsiteX2" fmla="*/ 798544 w 878349"/>
                  <a:gd name="connsiteY2" fmla="*/ 291789 h 542852"/>
                  <a:gd name="connsiteX3" fmla="*/ 878349 w 878349"/>
                  <a:gd name="connsiteY3" fmla="*/ 412186 h 542852"/>
                  <a:gd name="connsiteX4" fmla="*/ 798544 w 878349"/>
                  <a:gd name="connsiteY4" fmla="*/ 532584 h 542852"/>
                  <a:gd name="connsiteX5" fmla="*/ 759827 w 878349"/>
                  <a:gd name="connsiteY5" fmla="*/ 540400 h 542852"/>
                  <a:gd name="connsiteX6" fmla="*/ 753908 w 878349"/>
                  <a:gd name="connsiteY6" fmla="*/ 542852 h 542852"/>
                  <a:gd name="connsiteX7" fmla="*/ 747683 w 878349"/>
                  <a:gd name="connsiteY7" fmla="*/ 542852 h 542852"/>
                  <a:gd name="connsiteX8" fmla="*/ 190471 w 878349"/>
                  <a:gd name="connsiteY8" fmla="*/ 542852 h 542852"/>
                  <a:gd name="connsiteX9" fmla="*/ 166602 w 878349"/>
                  <a:gd name="connsiteY9" fmla="*/ 542852 h 542852"/>
                  <a:gd name="connsiteX10" fmla="*/ 158924 w 878349"/>
                  <a:gd name="connsiteY10" fmla="*/ 539672 h 542852"/>
                  <a:gd name="connsiteX11" fmla="*/ 152084 w 878349"/>
                  <a:gd name="connsiteY11" fmla="*/ 538983 h 542852"/>
                  <a:gd name="connsiteX12" fmla="*/ 0 w 878349"/>
                  <a:gd name="connsiteY12" fmla="*/ 352381 h 542852"/>
                  <a:gd name="connsiteX13" fmla="*/ 190471 w 878349"/>
                  <a:gd name="connsiteY13" fmla="*/ 161910 h 542852"/>
                  <a:gd name="connsiteX14" fmla="*/ 228858 w 878349"/>
                  <a:gd name="connsiteY14" fmla="*/ 165780 h 542852"/>
                  <a:gd name="connsiteX15" fmla="*/ 244320 w 878349"/>
                  <a:gd name="connsiteY15" fmla="*/ 170580 h 542852"/>
                  <a:gd name="connsiteX16" fmla="*/ 526204 w 878349"/>
                  <a:gd name="connsiteY16" fmla="*/ 25 h 542852"/>
                  <a:gd name="connsiteX0" fmla="*/ 526204 w 878349"/>
                  <a:gd name="connsiteY0" fmla="*/ 3284 h 546111"/>
                  <a:gd name="connsiteX1" fmla="*/ 753041 w 878349"/>
                  <a:gd name="connsiteY1" fmla="*/ 285861 h 546111"/>
                  <a:gd name="connsiteX2" fmla="*/ 798544 w 878349"/>
                  <a:gd name="connsiteY2" fmla="*/ 295048 h 546111"/>
                  <a:gd name="connsiteX3" fmla="*/ 878349 w 878349"/>
                  <a:gd name="connsiteY3" fmla="*/ 415445 h 546111"/>
                  <a:gd name="connsiteX4" fmla="*/ 798544 w 878349"/>
                  <a:gd name="connsiteY4" fmla="*/ 535843 h 546111"/>
                  <a:gd name="connsiteX5" fmla="*/ 759827 w 878349"/>
                  <a:gd name="connsiteY5" fmla="*/ 543659 h 546111"/>
                  <a:gd name="connsiteX6" fmla="*/ 753908 w 878349"/>
                  <a:gd name="connsiteY6" fmla="*/ 546111 h 546111"/>
                  <a:gd name="connsiteX7" fmla="*/ 747683 w 878349"/>
                  <a:gd name="connsiteY7" fmla="*/ 546111 h 546111"/>
                  <a:gd name="connsiteX8" fmla="*/ 190471 w 878349"/>
                  <a:gd name="connsiteY8" fmla="*/ 546111 h 546111"/>
                  <a:gd name="connsiteX9" fmla="*/ 166602 w 878349"/>
                  <a:gd name="connsiteY9" fmla="*/ 546111 h 546111"/>
                  <a:gd name="connsiteX10" fmla="*/ 158924 w 878349"/>
                  <a:gd name="connsiteY10" fmla="*/ 542931 h 546111"/>
                  <a:gd name="connsiteX11" fmla="*/ 152084 w 878349"/>
                  <a:gd name="connsiteY11" fmla="*/ 542242 h 546111"/>
                  <a:gd name="connsiteX12" fmla="*/ 0 w 878349"/>
                  <a:gd name="connsiteY12" fmla="*/ 355640 h 546111"/>
                  <a:gd name="connsiteX13" fmla="*/ 190471 w 878349"/>
                  <a:gd name="connsiteY13" fmla="*/ 165169 h 546111"/>
                  <a:gd name="connsiteX14" fmla="*/ 228858 w 878349"/>
                  <a:gd name="connsiteY14" fmla="*/ 169039 h 546111"/>
                  <a:gd name="connsiteX15" fmla="*/ 244320 w 878349"/>
                  <a:gd name="connsiteY15" fmla="*/ 173839 h 546111"/>
                  <a:gd name="connsiteX16" fmla="*/ 526204 w 878349"/>
                  <a:gd name="connsiteY16" fmla="*/ 3284 h 546111"/>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912 h 543739"/>
                  <a:gd name="connsiteX1" fmla="*/ 753041 w 878349"/>
                  <a:gd name="connsiteY1" fmla="*/ 283489 h 543739"/>
                  <a:gd name="connsiteX2" fmla="*/ 798544 w 878349"/>
                  <a:gd name="connsiteY2" fmla="*/ 292676 h 543739"/>
                  <a:gd name="connsiteX3" fmla="*/ 878349 w 878349"/>
                  <a:gd name="connsiteY3" fmla="*/ 413073 h 543739"/>
                  <a:gd name="connsiteX4" fmla="*/ 798544 w 878349"/>
                  <a:gd name="connsiteY4" fmla="*/ 533471 h 543739"/>
                  <a:gd name="connsiteX5" fmla="*/ 759827 w 878349"/>
                  <a:gd name="connsiteY5" fmla="*/ 541287 h 543739"/>
                  <a:gd name="connsiteX6" fmla="*/ 753908 w 878349"/>
                  <a:gd name="connsiteY6" fmla="*/ 543739 h 543739"/>
                  <a:gd name="connsiteX7" fmla="*/ 747683 w 878349"/>
                  <a:gd name="connsiteY7" fmla="*/ 543739 h 543739"/>
                  <a:gd name="connsiteX8" fmla="*/ 190471 w 878349"/>
                  <a:gd name="connsiteY8" fmla="*/ 543739 h 543739"/>
                  <a:gd name="connsiteX9" fmla="*/ 166602 w 878349"/>
                  <a:gd name="connsiteY9" fmla="*/ 543739 h 543739"/>
                  <a:gd name="connsiteX10" fmla="*/ 158924 w 878349"/>
                  <a:gd name="connsiteY10" fmla="*/ 540559 h 543739"/>
                  <a:gd name="connsiteX11" fmla="*/ 152084 w 878349"/>
                  <a:gd name="connsiteY11" fmla="*/ 539870 h 543739"/>
                  <a:gd name="connsiteX12" fmla="*/ 0 w 878349"/>
                  <a:gd name="connsiteY12" fmla="*/ 353268 h 543739"/>
                  <a:gd name="connsiteX13" fmla="*/ 190471 w 878349"/>
                  <a:gd name="connsiteY13" fmla="*/ 162797 h 543739"/>
                  <a:gd name="connsiteX14" fmla="*/ 228858 w 878349"/>
                  <a:gd name="connsiteY14" fmla="*/ 166667 h 543739"/>
                  <a:gd name="connsiteX15" fmla="*/ 244320 w 878349"/>
                  <a:gd name="connsiteY15" fmla="*/ 171467 h 543739"/>
                  <a:gd name="connsiteX16" fmla="*/ 526204 w 878349"/>
                  <a:gd name="connsiteY16" fmla="*/ 912 h 543739"/>
                  <a:gd name="connsiteX0" fmla="*/ 526204 w 878349"/>
                  <a:gd name="connsiteY0" fmla="*/ 2110 h 544937"/>
                  <a:gd name="connsiteX1" fmla="*/ 753041 w 878349"/>
                  <a:gd name="connsiteY1" fmla="*/ 284687 h 544937"/>
                  <a:gd name="connsiteX2" fmla="*/ 798544 w 878349"/>
                  <a:gd name="connsiteY2" fmla="*/ 293874 h 544937"/>
                  <a:gd name="connsiteX3" fmla="*/ 878349 w 878349"/>
                  <a:gd name="connsiteY3" fmla="*/ 414271 h 544937"/>
                  <a:gd name="connsiteX4" fmla="*/ 798544 w 878349"/>
                  <a:gd name="connsiteY4" fmla="*/ 534669 h 544937"/>
                  <a:gd name="connsiteX5" fmla="*/ 759827 w 878349"/>
                  <a:gd name="connsiteY5" fmla="*/ 542485 h 544937"/>
                  <a:gd name="connsiteX6" fmla="*/ 753908 w 878349"/>
                  <a:gd name="connsiteY6" fmla="*/ 544937 h 544937"/>
                  <a:gd name="connsiteX7" fmla="*/ 747683 w 878349"/>
                  <a:gd name="connsiteY7" fmla="*/ 544937 h 544937"/>
                  <a:gd name="connsiteX8" fmla="*/ 190471 w 878349"/>
                  <a:gd name="connsiteY8" fmla="*/ 544937 h 544937"/>
                  <a:gd name="connsiteX9" fmla="*/ 166602 w 878349"/>
                  <a:gd name="connsiteY9" fmla="*/ 544937 h 544937"/>
                  <a:gd name="connsiteX10" fmla="*/ 158924 w 878349"/>
                  <a:gd name="connsiteY10" fmla="*/ 541757 h 544937"/>
                  <a:gd name="connsiteX11" fmla="*/ 152084 w 878349"/>
                  <a:gd name="connsiteY11" fmla="*/ 541068 h 544937"/>
                  <a:gd name="connsiteX12" fmla="*/ 0 w 878349"/>
                  <a:gd name="connsiteY12" fmla="*/ 354466 h 544937"/>
                  <a:gd name="connsiteX13" fmla="*/ 190471 w 878349"/>
                  <a:gd name="connsiteY13" fmla="*/ 163995 h 544937"/>
                  <a:gd name="connsiteX14" fmla="*/ 228858 w 878349"/>
                  <a:gd name="connsiteY14" fmla="*/ 167865 h 544937"/>
                  <a:gd name="connsiteX15" fmla="*/ 244320 w 878349"/>
                  <a:gd name="connsiteY15" fmla="*/ 172665 h 544937"/>
                  <a:gd name="connsiteX16" fmla="*/ 526204 w 878349"/>
                  <a:gd name="connsiteY16" fmla="*/ 2110 h 544937"/>
                  <a:gd name="connsiteX0" fmla="*/ 526204 w 878349"/>
                  <a:gd name="connsiteY0" fmla="*/ 2045 h 544872"/>
                  <a:gd name="connsiteX1" fmla="*/ 753041 w 878349"/>
                  <a:gd name="connsiteY1" fmla="*/ 284622 h 544872"/>
                  <a:gd name="connsiteX2" fmla="*/ 798544 w 878349"/>
                  <a:gd name="connsiteY2" fmla="*/ 293809 h 544872"/>
                  <a:gd name="connsiteX3" fmla="*/ 878349 w 878349"/>
                  <a:gd name="connsiteY3" fmla="*/ 414206 h 544872"/>
                  <a:gd name="connsiteX4" fmla="*/ 798544 w 878349"/>
                  <a:gd name="connsiteY4" fmla="*/ 534604 h 544872"/>
                  <a:gd name="connsiteX5" fmla="*/ 759827 w 878349"/>
                  <a:gd name="connsiteY5" fmla="*/ 542420 h 544872"/>
                  <a:gd name="connsiteX6" fmla="*/ 753908 w 878349"/>
                  <a:gd name="connsiteY6" fmla="*/ 544872 h 544872"/>
                  <a:gd name="connsiteX7" fmla="*/ 747683 w 878349"/>
                  <a:gd name="connsiteY7" fmla="*/ 544872 h 544872"/>
                  <a:gd name="connsiteX8" fmla="*/ 190471 w 878349"/>
                  <a:gd name="connsiteY8" fmla="*/ 544872 h 544872"/>
                  <a:gd name="connsiteX9" fmla="*/ 166602 w 878349"/>
                  <a:gd name="connsiteY9" fmla="*/ 544872 h 544872"/>
                  <a:gd name="connsiteX10" fmla="*/ 158924 w 878349"/>
                  <a:gd name="connsiteY10" fmla="*/ 541692 h 544872"/>
                  <a:gd name="connsiteX11" fmla="*/ 152084 w 878349"/>
                  <a:gd name="connsiteY11" fmla="*/ 541003 h 544872"/>
                  <a:gd name="connsiteX12" fmla="*/ 0 w 878349"/>
                  <a:gd name="connsiteY12" fmla="*/ 354401 h 544872"/>
                  <a:gd name="connsiteX13" fmla="*/ 190471 w 878349"/>
                  <a:gd name="connsiteY13" fmla="*/ 163930 h 544872"/>
                  <a:gd name="connsiteX14" fmla="*/ 228858 w 878349"/>
                  <a:gd name="connsiteY14" fmla="*/ 167800 h 544872"/>
                  <a:gd name="connsiteX15" fmla="*/ 244320 w 878349"/>
                  <a:gd name="connsiteY15" fmla="*/ 172600 h 544872"/>
                  <a:gd name="connsiteX16" fmla="*/ 526204 w 878349"/>
                  <a:gd name="connsiteY16" fmla="*/ 2045 h 544872"/>
                  <a:gd name="connsiteX0" fmla="*/ 526204 w 878349"/>
                  <a:gd name="connsiteY0" fmla="*/ 3099 h 545926"/>
                  <a:gd name="connsiteX1" fmla="*/ 753041 w 878349"/>
                  <a:gd name="connsiteY1" fmla="*/ 285676 h 545926"/>
                  <a:gd name="connsiteX2" fmla="*/ 798544 w 878349"/>
                  <a:gd name="connsiteY2" fmla="*/ 294863 h 545926"/>
                  <a:gd name="connsiteX3" fmla="*/ 878349 w 878349"/>
                  <a:gd name="connsiteY3" fmla="*/ 415260 h 545926"/>
                  <a:gd name="connsiteX4" fmla="*/ 798544 w 878349"/>
                  <a:gd name="connsiteY4" fmla="*/ 535658 h 545926"/>
                  <a:gd name="connsiteX5" fmla="*/ 759827 w 878349"/>
                  <a:gd name="connsiteY5" fmla="*/ 543474 h 545926"/>
                  <a:gd name="connsiteX6" fmla="*/ 753908 w 878349"/>
                  <a:gd name="connsiteY6" fmla="*/ 545926 h 545926"/>
                  <a:gd name="connsiteX7" fmla="*/ 747683 w 878349"/>
                  <a:gd name="connsiteY7" fmla="*/ 545926 h 545926"/>
                  <a:gd name="connsiteX8" fmla="*/ 190471 w 878349"/>
                  <a:gd name="connsiteY8" fmla="*/ 545926 h 545926"/>
                  <a:gd name="connsiteX9" fmla="*/ 166602 w 878349"/>
                  <a:gd name="connsiteY9" fmla="*/ 545926 h 545926"/>
                  <a:gd name="connsiteX10" fmla="*/ 158924 w 878349"/>
                  <a:gd name="connsiteY10" fmla="*/ 542746 h 545926"/>
                  <a:gd name="connsiteX11" fmla="*/ 152084 w 878349"/>
                  <a:gd name="connsiteY11" fmla="*/ 542057 h 545926"/>
                  <a:gd name="connsiteX12" fmla="*/ 0 w 878349"/>
                  <a:gd name="connsiteY12" fmla="*/ 355455 h 545926"/>
                  <a:gd name="connsiteX13" fmla="*/ 190471 w 878349"/>
                  <a:gd name="connsiteY13" fmla="*/ 164984 h 545926"/>
                  <a:gd name="connsiteX14" fmla="*/ 228858 w 878349"/>
                  <a:gd name="connsiteY14" fmla="*/ 168854 h 545926"/>
                  <a:gd name="connsiteX15" fmla="*/ 244320 w 878349"/>
                  <a:gd name="connsiteY15" fmla="*/ 173654 h 545926"/>
                  <a:gd name="connsiteX16" fmla="*/ 526204 w 878349"/>
                  <a:gd name="connsiteY16" fmla="*/ 3099 h 545926"/>
                  <a:gd name="connsiteX0" fmla="*/ 526204 w 878349"/>
                  <a:gd name="connsiteY0" fmla="*/ 2823 h 545650"/>
                  <a:gd name="connsiteX1" fmla="*/ 753041 w 878349"/>
                  <a:gd name="connsiteY1" fmla="*/ 285400 h 545650"/>
                  <a:gd name="connsiteX2" fmla="*/ 798544 w 878349"/>
                  <a:gd name="connsiteY2" fmla="*/ 294587 h 545650"/>
                  <a:gd name="connsiteX3" fmla="*/ 878349 w 878349"/>
                  <a:gd name="connsiteY3" fmla="*/ 414984 h 545650"/>
                  <a:gd name="connsiteX4" fmla="*/ 798544 w 878349"/>
                  <a:gd name="connsiteY4" fmla="*/ 535382 h 545650"/>
                  <a:gd name="connsiteX5" fmla="*/ 759827 w 878349"/>
                  <a:gd name="connsiteY5" fmla="*/ 543198 h 545650"/>
                  <a:gd name="connsiteX6" fmla="*/ 753908 w 878349"/>
                  <a:gd name="connsiteY6" fmla="*/ 545650 h 545650"/>
                  <a:gd name="connsiteX7" fmla="*/ 747683 w 878349"/>
                  <a:gd name="connsiteY7" fmla="*/ 545650 h 545650"/>
                  <a:gd name="connsiteX8" fmla="*/ 190471 w 878349"/>
                  <a:gd name="connsiteY8" fmla="*/ 545650 h 545650"/>
                  <a:gd name="connsiteX9" fmla="*/ 166602 w 878349"/>
                  <a:gd name="connsiteY9" fmla="*/ 545650 h 545650"/>
                  <a:gd name="connsiteX10" fmla="*/ 158924 w 878349"/>
                  <a:gd name="connsiteY10" fmla="*/ 542470 h 545650"/>
                  <a:gd name="connsiteX11" fmla="*/ 152084 w 878349"/>
                  <a:gd name="connsiteY11" fmla="*/ 541781 h 545650"/>
                  <a:gd name="connsiteX12" fmla="*/ 0 w 878349"/>
                  <a:gd name="connsiteY12" fmla="*/ 355179 h 545650"/>
                  <a:gd name="connsiteX13" fmla="*/ 190471 w 878349"/>
                  <a:gd name="connsiteY13" fmla="*/ 164708 h 545650"/>
                  <a:gd name="connsiteX14" fmla="*/ 228858 w 878349"/>
                  <a:gd name="connsiteY14" fmla="*/ 168578 h 545650"/>
                  <a:gd name="connsiteX15" fmla="*/ 244320 w 878349"/>
                  <a:gd name="connsiteY15" fmla="*/ 173378 h 545650"/>
                  <a:gd name="connsiteX16" fmla="*/ 526204 w 878349"/>
                  <a:gd name="connsiteY16"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53908 w 878349"/>
                  <a:gd name="connsiteY5" fmla="*/ 545650 h 545650"/>
                  <a:gd name="connsiteX6" fmla="*/ 747683 w 878349"/>
                  <a:gd name="connsiteY6" fmla="*/ 545650 h 545650"/>
                  <a:gd name="connsiteX7" fmla="*/ 190471 w 878349"/>
                  <a:gd name="connsiteY7" fmla="*/ 545650 h 545650"/>
                  <a:gd name="connsiteX8" fmla="*/ 166602 w 878349"/>
                  <a:gd name="connsiteY8" fmla="*/ 545650 h 545650"/>
                  <a:gd name="connsiteX9" fmla="*/ 158924 w 878349"/>
                  <a:gd name="connsiteY9" fmla="*/ 542470 h 545650"/>
                  <a:gd name="connsiteX10" fmla="*/ 152084 w 878349"/>
                  <a:gd name="connsiteY10" fmla="*/ 541781 h 545650"/>
                  <a:gd name="connsiteX11" fmla="*/ 0 w 878349"/>
                  <a:gd name="connsiteY11" fmla="*/ 355179 h 545650"/>
                  <a:gd name="connsiteX12" fmla="*/ 190471 w 878349"/>
                  <a:gd name="connsiteY12" fmla="*/ 164708 h 545650"/>
                  <a:gd name="connsiteX13" fmla="*/ 228858 w 878349"/>
                  <a:gd name="connsiteY13" fmla="*/ 168578 h 545650"/>
                  <a:gd name="connsiteX14" fmla="*/ 244320 w 878349"/>
                  <a:gd name="connsiteY14" fmla="*/ 173378 h 545650"/>
                  <a:gd name="connsiteX15" fmla="*/ 526204 w 878349"/>
                  <a:gd name="connsiteY15"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47683 w 878349"/>
                  <a:gd name="connsiteY5" fmla="*/ 545650 h 545650"/>
                  <a:gd name="connsiteX6" fmla="*/ 190471 w 878349"/>
                  <a:gd name="connsiteY6" fmla="*/ 545650 h 545650"/>
                  <a:gd name="connsiteX7" fmla="*/ 166602 w 878349"/>
                  <a:gd name="connsiteY7" fmla="*/ 545650 h 545650"/>
                  <a:gd name="connsiteX8" fmla="*/ 158924 w 878349"/>
                  <a:gd name="connsiteY8" fmla="*/ 542470 h 545650"/>
                  <a:gd name="connsiteX9" fmla="*/ 152084 w 878349"/>
                  <a:gd name="connsiteY9" fmla="*/ 541781 h 545650"/>
                  <a:gd name="connsiteX10" fmla="*/ 0 w 878349"/>
                  <a:gd name="connsiteY10" fmla="*/ 355179 h 545650"/>
                  <a:gd name="connsiteX11" fmla="*/ 190471 w 878349"/>
                  <a:gd name="connsiteY11" fmla="*/ 164708 h 545650"/>
                  <a:gd name="connsiteX12" fmla="*/ 228858 w 878349"/>
                  <a:gd name="connsiteY12" fmla="*/ 168578 h 545650"/>
                  <a:gd name="connsiteX13" fmla="*/ 244320 w 878349"/>
                  <a:gd name="connsiteY13" fmla="*/ 173378 h 545650"/>
                  <a:gd name="connsiteX14" fmla="*/ 526204 w 878349"/>
                  <a:gd name="connsiteY14"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47683 w 878349"/>
                  <a:gd name="connsiteY4" fmla="*/ 545650 h 545650"/>
                  <a:gd name="connsiteX5" fmla="*/ 190471 w 878349"/>
                  <a:gd name="connsiteY5" fmla="*/ 545650 h 545650"/>
                  <a:gd name="connsiteX6" fmla="*/ 166602 w 878349"/>
                  <a:gd name="connsiteY6" fmla="*/ 545650 h 545650"/>
                  <a:gd name="connsiteX7" fmla="*/ 158924 w 878349"/>
                  <a:gd name="connsiteY7" fmla="*/ 542470 h 545650"/>
                  <a:gd name="connsiteX8" fmla="*/ 152084 w 878349"/>
                  <a:gd name="connsiteY8" fmla="*/ 541781 h 545650"/>
                  <a:gd name="connsiteX9" fmla="*/ 0 w 878349"/>
                  <a:gd name="connsiteY9" fmla="*/ 355179 h 545650"/>
                  <a:gd name="connsiteX10" fmla="*/ 190471 w 878349"/>
                  <a:gd name="connsiteY10" fmla="*/ 164708 h 545650"/>
                  <a:gd name="connsiteX11" fmla="*/ 228858 w 878349"/>
                  <a:gd name="connsiteY11" fmla="*/ 168578 h 545650"/>
                  <a:gd name="connsiteX12" fmla="*/ 244320 w 878349"/>
                  <a:gd name="connsiteY12" fmla="*/ 173378 h 545650"/>
                  <a:gd name="connsiteX13" fmla="*/ 526204 w 878349"/>
                  <a:gd name="connsiteY13"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60"/>
                  <a:gd name="connsiteY0" fmla="*/ 2823 h 545650"/>
                  <a:gd name="connsiteX1" fmla="*/ 753041 w 878360"/>
                  <a:gd name="connsiteY1" fmla="*/ 285400 h 545650"/>
                  <a:gd name="connsiteX2" fmla="*/ 878349 w 878360"/>
                  <a:gd name="connsiteY2" fmla="*/ 414984 h 545650"/>
                  <a:gd name="connsiteX3" fmla="*/ 747683 w 878360"/>
                  <a:gd name="connsiteY3" fmla="*/ 545650 h 545650"/>
                  <a:gd name="connsiteX4" fmla="*/ 190471 w 878360"/>
                  <a:gd name="connsiteY4" fmla="*/ 545650 h 545650"/>
                  <a:gd name="connsiteX5" fmla="*/ 166602 w 878360"/>
                  <a:gd name="connsiteY5" fmla="*/ 545650 h 545650"/>
                  <a:gd name="connsiteX6" fmla="*/ 158924 w 878360"/>
                  <a:gd name="connsiteY6" fmla="*/ 542470 h 545650"/>
                  <a:gd name="connsiteX7" fmla="*/ 152084 w 878360"/>
                  <a:gd name="connsiteY7" fmla="*/ 541781 h 545650"/>
                  <a:gd name="connsiteX8" fmla="*/ 0 w 878360"/>
                  <a:gd name="connsiteY8" fmla="*/ 355179 h 545650"/>
                  <a:gd name="connsiteX9" fmla="*/ 190471 w 878360"/>
                  <a:gd name="connsiteY9" fmla="*/ 164708 h 545650"/>
                  <a:gd name="connsiteX10" fmla="*/ 228858 w 878360"/>
                  <a:gd name="connsiteY10" fmla="*/ 168578 h 545650"/>
                  <a:gd name="connsiteX11" fmla="*/ 244320 w 878360"/>
                  <a:gd name="connsiteY11" fmla="*/ 173378 h 545650"/>
                  <a:gd name="connsiteX12" fmla="*/ 526204 w 878360"/>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51"/>
                  <a:gd name="connsiteY0" fmla="*/ 2823 h 545650"/>
                  <a:gd name="connsiteX1" fmla="*/ 753041 w 878351"/>
                  <a:gd name="connsiteY1" fmla="*/ 285400 h 545650"/>
                  <a:gd name="connsiteX2" fmla="*/ 878349 w 878351"/>
                  <a:gd name="connsiteY2" fmla="*/ 414984 h 545650"/>
                  <a:gd name="connsiteX3" fmla="*/ 747683 w 878351"/>
                  <a:gd name="connsiteY3" fmla="*/ 545650 h 545650"/>
                  <a:gd name="connsiteX4" fmla="*/ 190471 w 878351"/>
                  <a:gd name="connsiteY4" fmla="*/ 545650 h 545650"/>
                  <a:gd name="connsiteX5" fmla="*/ 166602 w 878351"/>
                  <a:gd name="connsiteY5" fmla="*/ 545650 h 545650"/>
                  <a:gd name="connsiteX6" fmla="*/ 158924 w 878351"/>
                  <a:gd name="connsiteY6" fmla="*/ 542470 h 545650"/>
                  <a:gd name="connsiteX7" fmla="*/ 152084 w 878351"/>
                  <a:gd name="connsiteY7" fmla="*/ 541781 h 545650"/>
                  <a:gd name="connsiteX8" fmla="*/ 0 w 878351"/>
                  <a:gd name="connsiteY8" fmla="*/ 355179 h 545650"/>
                  <a:gd name="connsiteX9" fmla="*/ 190471 w 878351"/>
                  <a:gd name="connsiteY9" fmla="*/ 164708 h 545650"/>
                  <a:gd name="connsiteX10" fmla="*/ 228858 w 878351"/>
                  <a:gd name="connsiteY10" fmla="*/ 168578 h 545650"/>
                  <a:gd name="connsiteX11" fmla="*/ 244320 w 878351"/>
                  <a:gd name="connsiteY11" fmla="*/ 173378 h 545650"/>
                  <a:gd name="connsiteX12" fmla="*/ 526204 w 878351"/>
                  <a:gd name="connsiteY12" fmla="*/ 2823 h 545650"/>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7585 w 879730"/>
                  <a:gd name="connsiteY0" fmla="*/ 2823 h 545651"/>
                  <a:gd name="connsiteX1" fmla="*/ 754422 w 879730"/>
                  <a:gd name="connsiteY1" fmla="*/ 285400 h 545651"/>
                  <a:gd name="connsiteX2" fmla="*/ 879730 w 879730"/>
                  <a:gd name="connsiteY2" fmla="*/ 414984 h 545651"/>
                  <a:gd name="connsiteX3" fmla="*/ 749064 w 879730"/>
                  <a:gd name="connsiteY3" fmla="*/ 545650 h 545651"/>
                  <a:gd name="connsiteX4" fmla="*/ 191852 w 879730"/>
                  <a:gd name="connsiteY4" fmla="*/ 545650 h 545651"/>
                  <a:gd name="connsiteX5" fmla="*/ 167983 w 879730"/>
                  <a:gd name="connsiteY5" fmla="*/ 545650 h 545651"/>
                  <a:gd name="connsiteX6" fmla="*/ 160305 w 879730"/>
                  <a:gd name="connsiteY6" fmla="*/ 542470 h 545651"/>
                  <a:gd name="connsiteX7" fmla="*/ 153465 w 879730"/>
                  <a:gd name="connsiteY7" fmla="*/ 541781 h 545651"/>
                  <a:gd name="connsiteX8" fmla="*/ 1381 w 879730"/>
                  <a:gd name="connsiteY8" fmla="*/ 355179 h 545651"/>
                  <a:gd name="connsiteX9" fmla="*/ 230239 w 879730"/>
                  <a:gd name="connsiteY9" fmla="*/ 168578 h 545651"/>
                  <a:gd name="connsiteX10" fmla="*/ 245701 w 879730"/>
                  <a:gd name="connsiteY10" fmla="*/ 173378 h 545651"/>
                  <a:gd name="connsiteX11" fmla="*/ 527585 w 879730"/>
                  <a:gd name="connsiteY11"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6208 w 878353"/>
                  <a:gd name="connsiteY0" fmla="*/ 2823 h 545651"/>
                  <a:gd name="connsiteX1" fmla="*/ 753045 w 878353"/>
                  <a:gd name="connsiteY1" fmla="*/ 285400 h 545651"/>
                  <a:gd name="connsiteX2" fmla="*/ 878353 w 878353"/>
                  <a:gd name="connsiteY2" fmla="*/ 414984 h 545651"/>
                  <a:gd name="connsiteX3" fmla="*/ 747687 w 878353"/>
                  <a:gd name="connsiteY3" fmla="*/ 545650 h 545651"/>
                  <a:gd name="connsiteX4" fmla="*/ 190475 w 878353"/>
                  <a:gd name="connsiteY4" fmla="*/ 545650 h 545651"/>
                  <a:gd name="connsiteX5" fmla="*/ 166606 w 878353"/>
                  <a:gd name="connsiteY5" fmla="*/ 545650 h 545651"/>
                  <a:gd name="connsiteX6" fmla="*/ 158928 w 878353"/>
                  <a:gd name="connsiteY6" fmla="*/ 542470 h 545651"/>
                  <a:gd name="connsiteX7" fmla="*/ 152088 w 878353"/>
                  <a:gd name="connsiteY7" fmla="*/ 541781 h 545651"/>
                  <a:gd name="connsiteX8" fmla="*/ 4 w 878353"/>
                  <a:gd name="connsiteY8" fmla="*/ 355179 h 545651"/>
                  <a:gd name="connsiteX9" fmla="*/ 244324 w 878353"/>
                  <a:gd name="connsiteY9" fmla="*/ 173378 h 545651"/>
                  <a:gd name="connsiteX10" fmla="*/ 526208 w 878353"/>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66614 w 878361"/>
                  <a:gd name="connsiteY5" fmla="*/ 545650 h 545651"/>
                  <a:gd name="connsiteX6" fmla="*/ 158936 w 878361"/>
                  <a:gd name="connsiteY6" fmla="*/ 542470 h 545651"/>
                  <a:gd name="connsiteX7" fmla="*/ 152096 w 878361"/>
                  <a:gd name="connsiteY7" fmla="*/ 541781 h 545651"/>
                  <a:gd name="connsiteX8" fmla="*/ 12 w 878361"/>
                  <a:gd name="connsiteY8" fmla="*/ 355179 h 545651"/>
                  <a:gd name="connsiteX9" fmla="*/ 244332 w 878361"/>
                  <a:gd name="connsiteY9" fmla="*/ 173378 h 545651"/>
                  <a:gd name="connsiteX10" fmla="*/ 526216 w 878361"/>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8936 w 878361"/>
                  <a:gd name="connsiteY5" fmla="*/ 542470 h 545651"/>
                  <a:gd name="connsiteX6" fmla="*/ 152096 w 878361"/>
                  <a:gd name="connsiteY6" fmla="*/ 541781 h 545651"/>
                  <a:gd name="connsiteX7" fmla="*/ 12 w 878361"/>
                  <a:gd name="connsiteY7" fmla="*/ 355179 h 545651"/>
                  <a:gd name="connsiteX8" fmla="*/ 244332 w 878361"/>
                  <a:gd name="connsiteY8" fmla="*/ 173378 h 545651"/>
                  <a:gd name="connsiteX9" fmla="*/ 526216 w 878361"/>
                  <a:gd name="connsiteY9"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2096 w 878361"/>
                  <a:gd name="connsiteY5" fmla="*/ 541781 h 545651"/>
                  <a:gd name="connsiteX6" fmla="*/ 12 w 878361"/>
                  <a:gd name="connsiteY6" fmla="*/ 355179 h 545651"/>
                  <a:gd name="connsiteX7" fmla="*/ 244332 w 878361"/>
                  <a:gd name="connsiteY7" fmla="*/ 173378 h 545651"/>
                  <a:gd name="connsiteX8" fmla="*/ 526216 w 878361"/>
                  <a:gd name="connsiteY8"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2 w 878361"/>
                  <a:gd name="connsiteY5" fmla="*/ 355179 h 545651"/>
                  <a:gd name="connsiteX6" fmla="*/ 244332 w 878361"/>
                  <a:gd name="connsiteY6" fmla="*/ 173378 h 545651"/>
                  <a:gd name="connsiteX7" fmla="*/ 526216 w 878361"/>
                  <a:gd name="connsiteY7" fmla="*/ 2823 h 545651"/>
                  <a:gd name="connsiteX0" fmla="*/ 528231 w 880376"/>
                  <a:gd name="connsiteY0" fmla="*/ 2823 h 545651"/>
                  <a:gd name="connsiteX1" fmla="*/ 755068 w 880376"/>
                  <a:gd name="connsiteY1" fmla="*/ 285400 h 545651"/>
                  <a:gd name="connsiteX2" fmla="*/ 880376 w 880376"/>
                  <a:gd name="connsiteY2" fmla="*/ 414984 h 545651"/>
                  <a:gd name="connsiteX3" fmla="*/ 749710 w 880376"/>
                  <a:gd name="connsiteY3" fmla="*/ 545650 h 545651"/>
                  <a:gd name="connsiteX4" fmla="*/ 192498 w 880376"/>
                  <a:gd name="connsiteY4" fmla="*/ 545650 h 545651"/>
                  <a:gd name="connsiteX5" fmla="*/ 2027 w 880376"/>
                  <a:gd name="connsiteY5" fmla="*/ 355179 h 545651"/>
                  <a:gd name="connsiteX6" fmla="*/ 246347 w 880376"/>
                  <a:gd name="connsiteY6" fmla="*/ 173378 h 545651"/>
                  <a:gd name="connsiteX7" fmla="*/ 528231 w 880376"/>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245 w 878390"/>
                  <a:gd name="connsiteY0" fmla="*/ 2823 h 545651"/>
                  <a:gd name="connsiteX1" fmla="*/ 753082 w 878390"/>
                  <a:gd name="connsiteY1" fmla="*/ 285400 h 545651"/>
                  <a:gd name="connsiteX2" fmla="*/ 878390 w 878390"/>
                  <a:gd name="connsiteY2" fmla="*/ 414984 h 545651"/>
                  <a:gd name="connsiteX3" fmla="*/ 747724 w 878390"/>
                  <a:gd name="connsiteY3" fmla="*/ 545650 h 545651"/>
                  <a:gd name="connsiteX4" fmla="*/ 190512 w 878390"/>
                  <a:gd name="connsiteY4" fmla="*/ 545650 h 545651"/>
                  <a:gd name="connsiteX5" fmla="*/ 41 w 878390"/>
                  <a:gd name="connsiteY5" fmla="*/ 355179 h 545651"/>
                  <a:gd name="connsiteX6" fmla="*/ 244361 w 878390"/>
                  <a:gd name="connsiteY6" fmla="*/ 173378 h 545651"/>
                  <a:gd name="connsiteX7" fmla="*/ 526245 w 878390"/>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721 w 878866"/>
                  <a:gd name="connsiteY0" fmla="*/ 2823 h 545651"/>
                  <a:gd name="connsiteX1" fmla="*/ 753558 w 878866"/>
                  <a:gd name="connsiteY1" fmla="*/ 285400 h 545651"/>
                  <a:gd name="connsiteX2" fmla="*/ 878866 w 878866"/>
                  <a:gd name="connsiteY2" fmla="*/ 414984 h 545651"/>
                  <a:gd name="connsiteX3" fmla="*/ 748200 w 878866"/>
                  <a:gd name="connsiteY3" fmla="*/ 545650 h 545651"/>
                  <a:gd name="connsiteX4" fmla="*/ 190988 w 878866"/>
                  <a:gd name="connsiteY4" fmla="*/ 545650 h 545651"/>
                  <a:gd name="connsiteX5" fmla="*/ 517 w 878866"/>
                  <a:gd name="connsiteY5" fmla="*/ 355179 h 545651"/>
                  <a:gd name="connsiteX6" fmla="*/ 244837 w 878866"/>
                  <a:gd name="connsiteY6" fmla="*/ 173378 h 545651"/>
                  <a:gd name="connsiteX7" fmla="*/ 526721 w 878866"/>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391" h="545651">
                    <a:moveTo>
                      <a:pt x="526246" y="2823"/>
                    </a:moveTo>
                    <a:cubicBezTo>
                      <a:pt x="663881" y="24023"/>
                      <a:pt x="772336" y="152517"/>
                      <a:pt x="753083" y="285400"/>
                    </a:cubicBezTo>
                    <a:cubicBezTo>
                      <a:pt x="852208" y="299089"/>
                      <a:pt x="878212" y="375742"/>
                      <a:pt x="878391" y="414984"/>
                    </a:cubicBezTo>
                    <a:cubicBezTo>
                      <a:pt x="878627" y="466609"/>
                      <a:pt x="833938" y="546043"/>
                      <a:pt x="747725" y="545650"/>
                    </a:cubicBezTo>
                    <a:lnTo>
                      <a:pt x="190513" y="545650"/>
                    </a:lnTo>
                    <a:cubicBezTo>
                      <a:pt x="77130" y="544985"/>
                      <a:pt x="2268" y="445667"/>
                      <a:pt x="42" y="355179"/>
                    </a:cubicBezTo>
                    <a:cubicBezTo>
                      <a:pt x="-2184" y="264691"/>
                      <a:pt x="84465" y="123521"/>
                      <a:pt x="244362" y="173378"/>
                    </a:cubicBezTo>
                    <a:cubicBezTo>
                      <a:pt x="271526" y="75658"/>
                      <a:pt x="394045" y="-17540"/>
                      <a:pt x="526246" y="2823"/>
                    </a:cubicBezTo>
                    <a:close/>
                  </a:path>
                </a:pathLst>
              </a:cu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IN" sz="1122" b="1" dirty="0">
                  <a:solidFill>
                    <a:schemeClr val="accent1"/>
                  </a:solidFill>
                  <a:latin typeface="Segoe UI Semilight" panose="020B0402040204020203" pitchFamily="34" charset="0"/>
                  <a:ea typeface="Segoe UI" pitchFamily="34" charset="0"/>
                  <a:cs typeface="Segoe UI Semilight" panose="020B0402040204020203" pitchFamily="34" charset="0"/>
                </a:endParaRPr>
              </a:p>
            </p:txBody>
          </p:sp>
        </p:grpSp>
        <p:grpSp>
          <p:nvGrpSpPr>
            <p:cNvPr id="11" name="Group 10">
              <a:extLst>
                <a:ext uri="{FF2B5EF4-FFF2-40B4-BE49-F238E27FC236}">
                  <a16:creationId xmlns:a16="http://schemas.microsoft.com/office/drawing/2014/main" id="{A2F76699-4E6D-4E2B-AEDC-74B0F2A92E37}"/>
                </a:ext>
              </a:extLst>
            </p:cNvPr>
            <p:cNvGrpSpPr/>
            <p:nvPr/>
          </p:nvGrpSpPr>
          <p:grpSpPr>
            <a:xfrm>
              <a:off x="5146641" y="3533178"/>
              <a:ext cx="675113" cy="694085"/>
              <a:chOff x="2776302" y="4657642"/>
              <a:chExt cx="1550488" cy="1594059"/>
            </a:xfrm>
          </p:grpSpPr>
          <p:sp>
            <p:nvSpPr>
              <p:cNvPr id="39" name="Cylinder 81">
                <a:extLst>
                  <a:ext uri="{FF2B5EF4-FFF2-40B4-BE49-F238E27FC236}">
                    <a16:creationId xmlns:a16="http://schemas.microsoft.com/office/drawing/2014/main" id="{2CFB6C78-A540-4EE6-A67C-5B5092A57D44}"/>
                  </a:ext>
                </a:extLst>
              </p:cNvPr>
              <p:cNvSpPr/>
              <p:nvPr/>
            </p:nvSpPr>
            <p:spPr bwMode="auto">
              <a:xfrm>
                <a:off x="2776302" y="4657642"/>
                <a:ext cx="1043832" cy="1371349"/>
              </a:xfrm>
              <a:prstGeom prst="can">
                <a:avLst>
                  <a:gd name="adj" fmla="val 39530"/>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918" dirty="0">
                    <a:solidFill>
                      <a:schemeClr val="accent1"/>
                    </a:solidFill>
                    <a:latin typeface="Segoe UI Semilight" panose="020B0402040204020203" pitchFamily="34" charset="0"/>
                    <a:ea typeface="Segoe UI" pitchFamily="34" charset="0"/>
                    <a:cs typeface="Segoe UI Semilight" panose="020B0402040204020203" pitchFamily="34" charset="0"/>
                  </a:rPr>
                  <a:t>SQL</a:t>
                </a:r>
              </a:p>
            </p:txBody>
          </p:sp>
          <p:sp>
            <p:nvSpPr>
              <p:cNvPr id="40" name="Freeform 146">
                <a:extLst>
                  <a:ext uri="{FF2B5EF4-FFF2-40B4-BE49-F238E27FC236}">
                    <a16:creationId xmlns:a16="http://schemas.microsoft.com/office/drawing/2014/main" id="{1B7CCD3D-41FE-4737-90A2-63596C8931C1}"/>
                  </a:ext>
                </a:extLst>
              </p:cNvPr>
              <p:cNvSpPr>
                <a:spLocks noChangeAspect="1"/>
              </p:cNvSpPr>
              <p:nvPr/>
            </p:nvSpPr>
            <p:spPr bwMode="auto">
              <a:xfrm>
                <a:off x="3311549" y="5608740"/>
                <a:ext cx="1015241" cy="642961"/>
              </a:xfrm>
              <a:custGeom>
                <a:avLst/>
                <a:gdLst>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246680 w 878349"/>
                  <a:gd name="connsiteY17" fmla="*/ 161619 h 545581"/>
                  <a:gd name="connsiteX18" fmla="*/ 490507 w 878349"/>
                  <a:gd name="connsiteY18"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12 h 545593"/>
                  <a:gd name="connsiteX1" fmla="*/ 755129 w 878349"/>
                  <a:gd name="connsiteY1" fmla="*/ 264634 h 545593"/>
                  <a:gd name="connsiteX2" fmla="*/ 753041 w 878349"/>
                  <a:gd name="connsiteY2" fmla="*/ 285343 h 545593"/>
                  <a:gd name="connsiteX3" fmla="*/ 798544 w 878349"/>
                  <a:gd name="connsiteY3" fmla="*/ 294530 h 545593"/>
                  <a:gd name="connsiteX4" fmla="*/ 878349 w 878349"/>
                  <a:gd name="connsiteY4" fmla="*/ 414927 h 545593"/>
                  <a:gd name="connsiteX5" fmla="*/ 798544 w 878349"/>
                  <a:gd name="connsiteY5" fmla="*/ 535325 h 545593"/>
                  <a:gd name="connsiteX6" fmla="*/ 759827 w 878349"/>
                  <a:gd name="connsiteY6" fmla="*/ 543141 h 545593"/>
                  <a:gd name="connsiteX7" fmla="*/ 753908 w 878349"/>
                  <a:gd name="connsiteY7" fmla="*/ 545593 h 545593"/>
                  <a:gd name="connsiteX8" fmla="*/ 747683 w 878349"/>
                  <a:gd name="connsiteY8" fmla="*/ 545593 h 545593"/>
                  <a:gd name="connsiteX9" fmla="*/ 190471 w 878349"/>
                  <a:gd name="connsiteY9" fmla="*/ 545593 h 545593"/>
                  <a:gd name="connsiteX10" fmla="*/ 166602 w 878349"/>
                  <a:gd name="connsiteY10" fmla="*/ 545593 h 545593"/>
                  <a:gd name="connsiteX11" fmla="*/ 158924 w 878349"/>
                  <a:gd name="connsiteY11" fmla="*/ 542413 h 545593"/>
                  <a:gd name="connsiteX12" fmla="*/ 152084 w 878349"/>
                  <a:gd name="connsiteY12" fmla="*/ 541724 h 545593"/>
                  <a:gd name="connsiteX13" fmla="*/ 0 w 878349"/>
                  <a:gd name="connsiteY13" fmla="*/ 355122 h 545593"/>
                  <a:gd name="connsiteX14" fmla="*/ 190471 w 878349"/>
                  <a:gd name="connsiteY14" fmla="*/ 164651 h 545593"/>
                  <a:gd name="connsiteX15" fmla="*/ 228858 w 878349"/>
                  <a:gd name="connsiteY15" fmla="*/ 168521 h 545593"/>
                  <a:gd name="connsiteX16" fmla="*/ 244320 w 878349"/>
                  <a:gd name="connsiteY16" fmla="*/ 173321 h 545593"/>
                  <a:gd name="connsiteX17" fmla="*/ 490507 w 878349"/>
                  <a:gd name="connsiteY17" fmla="*/ 12 h 545593"/>
                  <a:gd name="connsiteX0" fmla="*/ 490507 w 878349"/>
                  <a:gd name="connsiteY0" fmla="*/ 13 h 545594"/>
                  <a:gd name="connsiteX1" fmla="*/ 755129 w 878349"/>
                  <a:gd name="connsiteY1" fmla="*/ 264635 h 545594"/>
                  <a:gd name="connsiteX2" fmla="*/ 753041 w 878349"/>
                  <a:gd name="connsiteY2" fmla="*/ 285344 h 545594"/>
                  <a:gd name="connsiteX3" fmla="*/ 798544 w 878349"/>
                  <a:gd name="connsiteY3" fmla="*/ 294531 h 545594"/>
                  <a:gd name="connsiteX4" fmla="*/ 878349 w 878349"/>
                  <a:gd name="connsiteY4" fmla="*/ 414928 h 545594"/>
                  <a:gd name="connsiteX5" fmla="*/ 798544 w 878349"/>
                  <a:gd name="connsiteY5" fmla="*/ 535326 h 545594"/>
                  <a:gd name="connsiteX6" fmla="*/ 759827 w 878349"/>
                  <a:gd name="connsiteY6" fmla="*/ 543142 h 545594"/>
                  <a:gd name="connsiteX7" fmla="*/ 753908 w 878349"/>
                  <a:gd name="connsiteY7" fmla="*/ 545594 h 545594"/>
                  <a:gd name="connsiteX8" fmla="*/ 747683 w 878349"/>
                  <a:gd name="connsiteY8" fmla="*/ 545594 h 545594"/>
                  <a:gd name="connsiteX9" fmla="*/ 190471 w 878349"/>
                  <a:gd name="connsiteY9" fmla="*/ 545594 h 545594"/>
                  <a:gd name="connsiteX10" fmla="*/ 166602 w 878349"/>
                  <a:gd name="connsiteY10" fmla="*/ 545594 h 545594"/>
                  <a:gd name="connsiteX11" fmla="*/ 158924 w 878349"/>
                  <a:gd name="connsiteY11" fmla="*/ 542414 h 545594"/>
                  <a:gd name="connsiteX12" fmla="*/ 152084 w 878349"/>
                  <a:gd name="connsiteY12" fmla="*/ 541725 h 545594"/>
                  <a:gd name="connsiteX13" fmla="*/ 0 w 878349"/>
                  <a:gd name="connsiteY13" fmla="*/ 355123 h 545594"/>
                  <a:gd name="connsiteX14" fmla="*/ 190471 w 878349"/>
                  <a:gd name="connsiteY14" fmla="*/ 164652 h 545594"/>
                  <a:gd name="connsiteX15" fmla="*/ 228858 w 878349"/>
                  <a:gd name="connsiteY15" fmla="*/ 168522 h 545594"/>
                  <a:gd name="connsiteX16" fmla="*/ 244320 w 878349"/>
                  <a:gd name="connsiteY16" fmla="*/ 173322 h 545594"/>
                  <a:gd name="connsiteX17" fmla="*/ 490507 w 878349"/>
                  <a:gd name="connsiteY17" fmla="*/ 13 h 545594"/>
                  <a:gd name="connsiteX0" fmla="*/ 490507 w 878349"/>
                  <a:gd name="connsiteY0" fmla="*/ 471 h 546052"/>
                  <a:gd name="connsiteX1" fmla="*/ 755129 w 878349"/>
                  <a:gd name="connsiteY1" fmla="*/ 265093 h 546052"/>
                  <a:gd name="connsiteX2" fmla="*/ 753041 w 878349"/>
                  <a:gd name="connsiteY2" fmla="*/ 285802 h 546052"/>
                  <a:gd name="connsiteX3" fmla="*/ 798544 w 878349"/>
                  <a:gd name="connsiteY3" fmla="*/ 294989 h 546052"/>
                  <a:gd name="connsiteX4" fmla="*/ 878349 w 878349"/>
                  <a:gd name="connsiteY4" fmla="*/ 415386 h 546052"/>
                  <a:gd name="connsiteX5" fmla="*/ 798544 w 878349"/>
                  <a:gd name="connsiteY5" fmla="*/ 535784 h 546052"/>
                  <a:gd name="connsiteX6" fmla="*/ 759827 w 878349"/>
                  <a:gd name="connsiteY6" fmla="*/ 543600 h 546052"/>
                  <a:gd name="connsiteX7" fmla="*/ 753908 w 878349"/>
                  <a:gd name="connsiteY7" fmla="*/ 546052 h 546052"/>
                  <a:gd name="connsiteX8" fmla="*/ 747683 w 878349"/>
                  <a:gd name="connsiteY8" fmla="*/ 546052 h 546052"/>
                  <a:gd name="connsiteX9" fmla="*/ 190471 w 878349"/>
                  <a:gd name="connsiteY9" fmla="*/ 546052 h 546052"/>
                  <a:gd name="connsiteX10" fmla="*/ 166602 w 878349"/>
                  <a:gd name="connsiteY10" fmla="*/ 546052 h 546052"/>
                  <a:gd name="connsiteX11" fmla="*/ 158924 w 878349"/>
                  <a:gd name="connsiteY11" fmla="*/ 542872 h 546052"/>
                  <a:gd name="connsiteX12" fmla="*/ 152084 w 878349"/>
                  <a:gd name="connsiteY12" fmla="*/ 542183 h 546052"/>
                  <a:gd name="connsiteX13" fmla="*/ 0 w 878349"/>
                  <a:gd name="connsiteY13" fmla="*/ 355581 h 546052"/>
                  <a:gd name="connsiteX14" fmla="*/ 190471 w 878349"/>
                  <a:gd name="connsiteY14" fmla="*/ 165110 h 546052"/>
                  <a:gd name="connsiteX15" fmla="*/ 228858 w 878349"/>
                  <a:gd name="connsiteY15" fmla="*/ 168980 h 546052"/>
                  <a:gd name="connsiteX16" fmla="*/ 244320 w 878349"/>
                  <a:gd name="connsiteY16" fmla="*/ 173780 h 546052"/>
                  <a:gd name="connsiteX17" fmla="*/ 490507 w 878349"/>
                  <a:gd name="connsiteY17" fmla="*/ 471 h 546052"/>
                  <a:gd name="connsiteX0" fmla="*/ 490507 w 878349"/>
                  <a:gd name="connsiteY0" fmla="*/ 2380 h 547961"/>
                  <a:gd name="connsiteX1" fmla="*/ 753041 w 878349"/>
                  <a:gd name="connsiteY1" fmla="*/ 287711 h 547961"/>
                  <a:gd name="connsiteX2" fmla="*/ 798544 w 878349"/>
                  <a:gd name="connsiteY2" fmla="*/ 296898 h 547961"/>
                  <a:gd name="connsiteX3" fmla="*/ 878349 w 878349"/>
                  <a:gd name="connsiteY3" fmla="*/ 417295 h 547961"/>
                  <a:gd name="connsiteX4" fmla="*/ 798544 w 878349"/>
                  <a:gd name="connsiteY4" fmla="*/ 537693 h 547961"/>
                  <a:gd name="connsiteX5" fmla="*/ 759827 w 878349"/>
                  <a:gd name="connsiteY5" fmla="*/ 545509 h 547961"/>
                  <a:gd name="connsiteX6" fmla="*/ 753908 w 878349"/>
                  <a:gd name="connsiteY6" fmla="*/ 547961 h 547961"/>
                  <a:gd name="connsiteX7" fmla="*/ 747683 w 878349"/>
                  <a:gd name="connsiteY7" fmla="*/ 547961 h 547961"/>
                  <a:gd name="connsiteX8" fmla="*/ 190471 w 878349"/>
                  <a:gd name="connsiteY8" fmla="*/ 547961 h 547961"/>
                  <a:gd name="connsiteX9" fmla="*/ 166602 w 878349"/>
                  <a:gd name="connsiteY9" fmla="*/ 547961 h 547961"/>
                  <a:gd name="connsiteX10" fmla="*/ 158924 w 878349"/>
                  <a:gd name="connsiteY10" fmla="*/ 544781 h 547961"/>
                  <a:gd name="connsiteX11" fmla="*/ 152084 w 878349"/>
                  <a:gd name="connsiteY11" fmla="*/ 544092 h 547961"/>
                  <a:gd name="connsiteX12" fmla="*/ 0 w 878349"/>
                  <a:gd name="connsiteY12" fmla="*/ 357490 h 547961"/>
                  <a:gd name="connsiteX13" fmla="*/ 190471 w 878349"/>
                  <a:gd name="connsiteY13" fmla="*/ 167019 h 547961"/>
                  <a:gd name="connsiteX14" fmla="*/ 228858 w 878349"/>
                  <a:gd name="connsiteY14" fmla="*/ 170889 h 547961"/>
                  <a:gd name="connsiteX15" fmla="*/ 244320 w 878349"/>
                  <a:gd name="connsiteY15" fmla="*/ 175689 h 547961"/>
                  <a:gd name="connsiteX16" fmla="*/ 490507 w 878349"/>
                  <a:gd name="connsiteY16" fmla="*/ 2380 h 54796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526204 w 878349"/>
                  <a:gd name="connsiteY0" fmla="*/ 25 h 542852"/>
                  <a:gd name="connsiteX1" fmla="*/ 753041 w 878349"/>
                  <a:gd name="connsiteY1" fmla="*/ 282602 h 542852"/>
                  <a:gd name="connsiteX2" fmla="*/ 798544 w 878349"/>
                  <a:gd name="connsiteY2" fmla="*/ 291789 h 542852"/>
                  <a:gd name="connsiteX3" fmla="*/ 878349 w 878349"/>
                  <a:gd name="connsiteY3" fmla="*/ 412186 h 542852"/>
                  <a:gd name="connsiteX4" fmla="*/ 798544 w 878349"/>
                  <a:gd name="connsiteY4" fmla="*/ 532584 h 542852"/>
                  <a:gd name="connsiteX5" fmla="*/ 759827 w 878349"/>
                  <a:gd name="connsiteY5" fmla="*/ 540400 h 542852"/>
                  <a:gd name="connsiteX6" fmla="*/ 753908 w 878349"/>
                  <a:gd name="connsiteY6" fmla="*/ 542852 h 542852"/>
                  <a:gd name="connsiteX7" fmla="*/ 747683 w 878349"/>
                  <a:gd name="connsiteY7" fmla="*/ 542852 h 542852"/>
                  <a:gd name="connsiteX8" fmla="*/ 190471 w 878349"/>
                  <a:gd name="connsiteY8" fmla="*/ 542852 h 542852"/>
                  <a:gd name="connsiteX9" fmla="*/ 166602 w 878349"/>
                  <a:gd name="connsiteY9" fmla="*/ 542852 h 542852"/>
                  <a:gd name="connsiteX10" fmla="*/ 158924 w 878349"/>
                  <a:gd name="connsiteY10" fmla="*/ 539672 h 542852"/>
                  <a:gd name="connsiteX11" fmla="*/ 152084 w 878349"/>
                  <a:gd name="connsiteY11" fmla="*/ 538983 h 542852"/>
                  <a:gd name="connsiteX12" fmla="*/ 0 w 878349"/>
                  <a:gd name="connsiteY12" fmla="*/ 352381 h 542852"/>
                  <a:gd name="connsiteX13" fmla="*/ 190471 w 878349"/>
                  <a:gd name="connsiteY13" fmla="*/ 161910 h 542852"/>
                  <a:gd name="connsiteX14" fmla="*/ 228858 w 878349"/>
                  <a:gd name="connsiteY14" fmla="*/ 165780 h 542852"/>
                  <a:gd name="connsiteX15" fmla="*/ 244320 w 878349"/>
                  <a:gd name="connsiteY15" fmla="*/ 170580 h 542852"/>
                  <a:gd name="connsiteX16" fmla="*/ 526204 w 878349"/>
                  <a:gd name="connsiteY16" fmla="*/ 25 h 542852"/>
                  <a:gd name="connsiteX0" fmla="*/ 526204 w 878349"/>
                  <a:gd name="connsiteY0" fmla="*/ 3284 h 546111"/>
                  <a:gd name="connsiteX1" fmla="*/ 753041 w 878349"/>
                  <a:gd name="connsiteY1" fmla="*/ 285861 h 546111"/>
                  <a:gd name="connsiteX2" fmla="*/ 798544 w 878349"/>
                  <a:gd name="connsiteY2" fmla="*/ 295048 h 546111"/>
                  <a:gd name="connsiteX3" fmla="*/ 878349 w 878349"/>
                  <a:gd name="connsiteY3" fmla="*/ 415445 h 546111"/>
                  <a:gd name="connsiteX4" fmla="*/ 798544 w 878349"/>
                  <a:gd name="connsiteY4" fmla="*/ 535843 h 546111"/>
                  <a:gd name="connsiteX5" fmla="*/ 759827 w 878349"/>
                  <a:gd name="connsiteY5" fmla="*/ 543659 h 546111"/>
                  <a:gd name="connsiteX6" fmla="*/ 753908 w 878349"/>
                  <a:gd name="connsiteY6" fmla="*/ 546111 h 546111"/>
                  <a:gd name="connsiteX7" fmla="*/ 747683 w 878349"/>
                  <a:gd name="connsiteY7" fmla="*/ 546111 h 546111"/>
                  <a:gd name="connsiteX8" fmla="*/ 190471 w 878349"/>
                  <a:gd name="connsiteY8" fmla="*/ 546111 h 546111"/>
                  <a:gd name="connsiteX9" fmla="*/ 166602 w 878349"/>
                  <a:gd name="connsiteY9" fmla="*/ 546111 h 546111"/>
                  <a:gd name="connsiteX10" fmla="*/ 158924 w 878349"/>
                  <a:gd name="connsiteY10" fmla="*/ 542931 h 546111"/>
                  <a:gd name="connsiteX11" fmla="*/ 152084 w 878349"/>
                  <a:gd name="connsiteY11" fmla="*/ 542242 h 546111"/>
                  <a:gd name="connsiteX12" fmla="*/ 0 w 878349"/>
                  <a:gd name="connsiteY12" fmla="*/ 355640 h 546111"/>
                  <a:gd name="connsiteX13" fmla="*/ 190471 w 878349"/>
                  <a:gd name="connsiteY13" fmla="*/ 165169 h 546111"/>
                  <a:gd name="connsiteX14" fmla="*/ 228858 w 878349"/>
                  <a:gd name="connsiteY14" fmla="*/ 169039 h 546111"/>
                  <a:gd name="connsiteX15" fmla="*/ 244320 w 878349"/>
                  <a:gd name="connsiteY15" fmla="*/ 173839 h 546111"/>
                  <a:gd name="connsiteX16" fmla="*/ 526204 w 878349"/>
                  <a:gd name="connsiteY16" fmla="*/ 3284 h 546111"/>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912 h 543739"/>
                  <a:gd name="connsiteX1" fmla="*/ 753041 w 878349"/>
                  <a:gd name="connsiteY1" fmla="*/ 283489 h 543739"/>
                  <a:gd name="connsiteX2" fmla="*/ 798544 w 878349"/>
                  <a:gd name="connsiteY2" fmla="*/ 292676 h 543739"/>
                  <a:gd name="connsiteX3" fmla="*/ 878349 w 878349"/>
                  <a:gd name="connsiteY3" fmla="*/ 413073 h 543739"/>
                  <a:gd name="connsiteX4" fmla="*/ 798544 w 878349"/>
                  <a:gd name="connsiteY4" fmla="*/ 533471 h 543739"/>
                  <a:gd name="connsiteX5" fmla="*/ 759827 w 878349"/>
                  <a:gd name="connsiteY5" fmla="*/ 541287 h 543739"/>
                  <a:gd name="connsiteX6" fmla="*/ 753908 w 878349"/>
                  <a:gd name="connsiteY6" fmla="*/ 543739 h 543739"/>
                  <a:gd name="connsiteX7" fmla="*/ 747683 w 878349"/>
                  <a:gd name="connsiteY7" fmla="*/ 543739 h 543739"/>
                  <a:gd name="connsiteX8" fmla="*/ 190471 w 878349"/>
                  <a:gd name="connsiteY8" fmla="*/ 543739 h 543739"/>
                  <a:gd name="connsiteX9" fmla="*/ 166602 w 878349"/>
                  <a:gd name="connsiteY9" fmla="*/ 543739 h 543739"/>
                  <a:gd name="connsiteX10" fmla="*/ 158924 w 878349"/>
                  <a:gd name="connsiteY10" fmla="*/ 540559 h 543739"/>
                  <a:gd name="connsiteX11" fmla="*/ 152084 w 878349"/>
                  <a:gd name="connsiteY11" fmla="*/ 539870 h 543739"/>
                  <a:gd name="connsiteX12" fmla="*/ 0 w 878349"/>
                  <a:gd name="connsiteY12" fmla="*/ 353268 h 543739"/>
                  <a:gd name="connsiteX13" fmla="*/ 190471 w 878349"/>
                  <a:gd name="connsiteY13" fmla="*/ 162797 h 543739"/>
                  <a:gd name="connsiteX14" fmla="*/ 228858 w 878349"/>
                  <a:gd name="connsiteY14" fmla="*/ 166667 h 543739"/>
                  <a:gd name="connsiteX15" fmla="*/ 244320 w 878349"/>
                  <a:gd name="connsiteY15" fmla="*/ 171467 h 543739"/>
                  <a:gd name="connsiteX16" fmla="*/ 526204 w 878349"/>
                  <a:gd name="connsiteY16" fmla="*/ 912 h 543739"/>
                  <a:gd name="connsiteX0" fmla="*/ 526204 w 878349"/>
                  <a:gd name="connsiteY0" fmla="*/ 2110 h 544937"/>
                  <a:gd name="connsiteX1" fmla="*/ 753041 w 878349"/>
                  <a:gd name="connsiteY1" fmla="*/ 284687 h 544937"/>
                  <a:gd name="connsiteX2" fmla="*/ 798544 w 878349"/>
                  <a:gd name="connsiteY2" fmla="*/ 293874 h 544937"/>
                  <a:gd name="connsiteX3" fmla="*/ 878349 w 878349"/>
                  <a:gd name="connsiteY3" fmla="*/ 414271 h 544937"/>
                  <a:gd name="connsiteX4" fmla="*/ 798544 w 878349"/>
                  <a:gd name="connsiteY4" fmla="*/ 534669 h 544937"/>
                  <a:gd name="connsiteX5" fmla="*/ 759827 w 878349"/>
                  <a:gd name="connsiteY5" fmla="*/ 542485 h 544937"/>
                  <a:gd name="connsiteX6" fmla="*/ 753908 w 878349"/>
                  <a:gd name="connsiteY6" fmla="*/ 544937 h 544937"/>
                  <a:gd name="connsiteX7" fmla="*/ 747683 w 878349"/>
                  <a:gd name="connsiteY7" fmla="*/ 544937 h 544937"/>
                  <a:gd name="connsiteX8" fmla="*/ 190471 w 878349"/>
                  <a:gd name="connsiteY8" fmla="*/ 544937 h 544937"/>
                  <a:gd name="connsiteX9" fmla="*/ 166602 w 878349"/>
                  <a:gd name="connsiteY9" fmla="*/ 544937 h 544937"/>
                  <a:gd name="connsiteX10" fmla="*/ 158924 w 878349"/>
                  <a:gd name="connsiteY10" fmla="*/ 541757 h 544937"/>
                  <a:gd name="connsiteX11" fmla="*/ 152084 w 878349"/>
                  <a:gd name="connsiteY11" fmla="*/ 541068 h 544937"/>
                  <a:gd name="connsiteX12" fmla="*/ 0 w 878349"/>
                  <a:gd name="connsiteY12" fmla="*/ 354466 h 544937"/>
                  <a:gd name="connsiteX13" fmla="*/ 190471 w 878349"/>
                  <a:gd name="connsiteY13" fmla="*/ 163995 h 544937"/>
                  <a:gd name="connsiteX14" fmla="*/ 228858 w 878349"/>
                  <a:gd name="connsiteY14" fmla="*/ 167865 h 544937"/>
                  <a:gd name="connsiteX15" fmla="*/ 244320 w 878349"/>
                  <a:gd name="connsiteY15" fmla="*/ 172665 h 544937"/>
                  <a:gd name="connsiteX16" fmla="*/ 526204 w 878349"/>
                  <a:gd name="connsiteY16" fmla="*/ 2110 h 544937"/>
                  <a:gd name="connsiteX0" fmla="*/ 526204 w 878349"/>
                  <a:gd name="connsiteY0" fmla="*/ 2045 h 544872"/>
                  <a:gd name="connsiteX1" fmla="*/ 753041 w 878349"/>
                  <a:gd name="connsiteY1" fmla="*/ 284622 h 544872"/>
                  <a:gd name="connsiteX2" fmla="*/ 798544 w 878349"/>
                  <a:gd name="connsiteY2" fmla="*/ 293809 h 544872"/>
                  <a:gd name="connsiteX3" fmla="*/ 878349 w 878349"/>
                  <a:gd name="connsiteY3" fmla="*/ 414206 h 544872"/>
                  <a:gd name="connsiteX4" fmla="*/ 798544 w 878349"/>
                  <a:gd name="connsiteY4" fmla="*/ 534604 h 544872"/>
                  <a:gd name="connsiteX5" fmla="*/ 759827 w 878349"/>
                  <a:gd name="connsiteY5" fmla="*/ 542420 h 544872"/>
                  <a:gd name="connsiteX6" fmla="*/ 753908 w 878349"/>
                  <a:gd name="connsiteY6" fmla="*/ 544872 h 544872"/>
                  <a:gd name="connsiteX7" fmla="*/ 747683 w 878349"/>
                  <a:gd name="connsiteY7" fmla="*/ 544872 h 544872"/>
                  <a:gd name="connsiteX8" fmla="*/ 190471 w 878349"/>
                  <a:gd name="connsiteY8" fmla="*/ 544872 h 544872"/>
                  <a:gd name="connsiteX9" fmla="*/ 166602 w 878349"/>
                  <a:gd name="connsiteY9" fmla="*/ 544872 h 544872"/>
                  <a:gd name="connsiteX10" fmla="*/ 158924 w 878349"/>
                  <a:gd name="connsiteY10" fmla="*/ 541692 h 544872"/>
                  <a:gd name="connsiteX11" fmla="*/ 152084 w 878349"/>
                  <a:gd name="connsiteY11" fmla="*/ 541003 h 544872"/>
                  <a:gd name="connsiteX12" fmla="*/ 0 w 878349"/>
                  <a:gd name="connsiteY12" fmla="*/ 354401 h 544872"/>
                  <a:gd name="connsiteX13" fmla="*/ 190471 w 878349"/>
                  <a:gd name="connsiteY13" fmla="*/ 163930 h 544872"/>
                  <a:gd name="connsiteX14" fmla="*/ 228858 w 878349"/>
                  <a:gd name="connsiteY14" fmla="*/ 167800 h 544872"/>
                  <a:gd name="connsiteX15" fmla="*/ 244320 w 878349"/>
                  <a:gd name="connsiteY15" fmla="*/ 172600 h 544872"/>
                  <a:gd name="connsiteX16" fmla="*/ 526204 w 878349"/>
                  <a:gd name="connsiteY16" fmla="*/ 2045 h 544872"/>
                  <a:gd name="connsiteX0" fmla="*/ 526204 w 878349"/>
                  <a:gd name="connsiteY0" fmla="*/ 3099 h 545926"/>
                  <a:gd name="connsiteX1" fmla="*/ 753041 w 878349"/>
                  <a:gd name="connsiteY1" fmla="*/ 285676 h 545926"/>
                  <a:gd name="connsiteX2" fmla="*/ 798544 w 878349"/>
                  <a:gd name="connsiteY2" fmla="*/ 294863 h 545926"/>
                  <a:gd name="connsiteX3" fmla="*/ 878349 w 878349"/>
                  <a:gd name="connsiteY3" fmla="*/ 415260 h 545926"/>
                  <a:gd name="connsiteX4" fmla="*/ 798544 w 878349"/>
                  <a:gd name="connsiteY4" fmla="*/ 535658 h 545926"/>
                  <a:gd name="connsiteX5" fmla="*/ 759827 w 878349"/>
                  <a:gd name="connsiteY5" fmla="*/ 543474 h 545926"/>
                  <a:gd name="connsiteX6" fmla="*/ 753908 w 878349"/>
                  <a:gd name="connsiteY6" fmla="*/ 545926 h 545926"/>
                  <a:gd name="connsiteX7" fmla="*/ 747683 w 878349"/>
                  <a:gd name="connsiteY7" fmla="*/ 545926 h 545926"/>
                  <a:gd name="connsiteX8" fmla="*/ 190471 w 878349"/>
                  <a:gd name="connsiteY8" fmla="*/ 545926 h 545926"/>
                  <a:gd name="connsiteX9" fmla="*/ 166602 w 878349"/>
                  <a:gd name="connsiteY9" fmla="*/ 545926 h 545926"/>
                  <a:gd name="connsiteX10" fmla="*/ 158924 w 878349"/>
                  <a:gd name="connsiteY10" fmla="*/ 542746 h 545926"/>
                  <a:gd name="connsiteX11" fmla="*/ 152084 w 878349"/>
                  <a:gd name="connsiteY11" fmla="*/ 542057 h 545926"/>
                  <a:gd name="connsiteX12" fmla="*/ 0 w 878349"/>
                  <a:gd name="connsiteY12" fmla="*/ 355455 h 545926"/>
                  <a:gd name="connsiteX13" fmla="*/ 190471 w 878349"/>
                  <a:gd name="connsiteY13" fmla="*/ 164984 h 545926"/>
                  <a:gd name="connsiteX14" fmla="*/ 228858 w 878349"/>
                  <a:gd name="connsiteY14" fmla="*/ 168854 h 545926"/>
                  <a:gd name="connsiteX15" fmla="*/ 244320 w 878349"/>
                  <a:gd name="connsiteY15" fmla="*/ 173654 h 545926"/>
                  <a:gd name="connsiteX16" fmla="*/ 526204 w 878349"/>
                  <a:gd name="connsiteY16" fmla="*/ 3099 h 545926"/>
                  <a:gd name="connsiteX0" fmla="*/ 526204 w 878349"/>
                  <a:gd name="connsiteY0" fmla="*/ 2823 h 545650"/>
                  <a:gd name="connsiteX1" fmla="*/ 753041 w 878349"/>
                  <a:gd name="connsiteY1" fmla="*/ 285400 h 545650"/>
                  <a:gd name="connsiteX2" fmla="*/ 798544 w 878349"/>
                  <a:gd name="connsiteY2" fmla="*/ 294587 h 545650"/>
                  <a:gd name="connsiteX3" fmla="*/ 878349 w 878349"/>
                  <a:gd name="connsiteY3" fmla="*/ 414984 h 545650"/>
                  <a:gd name="connsiteX4" fmla="*/ 798544 w 878349"/>
                  <a:gd name="connsiteY4" fmla="*/ 535382 h 545650"/>
                  <a:gd name="connsiteX5" fmla="*/ 759827 w 878349"/>
                  <a:gd name="connsiteY5" fmla="*/ 543198 h 545650"/>
                  <a:gd name="connsiteX6" fmla="*/ 753908 w 878349"/>
                  <a:gd name="connsiteY6" fmla="*/ 545650 h 545650"/>
                  <a:gd name="connsiteX7" fmla="*/ 747683 w 878349"/>
                  <a:gd name="connsiteY7" fmla="*/ 545650 h 545650"/>
                  <a:gd name="connsiteX8" fmla="*/ 190471 w 878349"/>
                  <a:gd name="connsiteY8" fmla="*/ 545650 h 545650"/>
                  <a:gd name="connsiteX9" fmla="*/ 166602 w 878349"/>
                  <a:gd name="connsiteY9" fmla="*/ 545650 h 545650"/>
                  <a:gd name="connsiteX10" fmla="*/ 158924 w 878349"/>
                  <a:gd name="connsiteY10" fmla="*/ 542470 h 545650"/>
                  <a:gd name="connsiteX11" fmla="*/ 152084 w 878349"/>
                  <a:gd name="connsiteY11" fmla="*/ 541781 h 545650"/>
                  <a:gd name="connsiteX12" fmla="*/ 0 w 878349"/>
                  <a:gd name="connsiteY12" fmla="*/ 355179 h 545650"/>
                  <a:gd name="connsiteX13" fmla="*/ 190471 w 878349"/>
                  <a:gd name="connsiteY13" fmla="*/ 164708 h 545650"/>
                  <a:gd name="connsiteX14" fmla="*/ 228858 w 878349"/>
                  <a:gd name="connsiteY14" fmla="*/ 168578 h 545650"/>
                  <a:gd name="connsiteX15" fmla="*/ 244320 w 878349"/>
                  <a:gd name="connsiteY15" fmla="*/ 173378 h 545650"/>
                  <a:gd name="connsiteX16" fmla="*/ 526204 w 878349"/>
                  <a:gd name="connsiteY16"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53908 w 878349"/>
                  <a:gd name="connsiteY5" fmla="*/ 545650 h 545650"/>
                  <a:gd name="connsiteX6" fmla="*/ 747683 w 878349"/>
                  <a:gd name="connsiteY6" fmla="*/ 545650 h 545650"/>
                  <a:gd name="connsiteX7" fmla="*/ 190471 w 878349"/>
                  <a:gd name="connsiteY7" fmla="*/ 545650 h 545650"/>
                  <a:gd name="connsiteX8" fmla="*/ 166602 w 878349"/>
                  <a:gd name="connsiteY8" fmla="*/ 545650 h 545650"/>
                  <a:gd name="connsiteX9" fmla="*/ 158924 w 878349"/>
                  <a:gd name="connsiteY9" fmla="*/ 542470 h 545650"/>
                  <a:gd name="connsiteX10" fmla="*/ 152084 w 878349"/>
                  <a:gd name="connsiteY10" fmla="*/ 541781 h 545650"/>
                  <a:gd name="connsiteX11" fmla="*/ 0 w 878349"/>
                  <a:gd name="connsiteY11" fmla="*/ 355179 h 545650"/>
                  <a:gd name="connsiteX12" fmla="*/ 190471 w 878349"/>
                  <a:gd name="connsiteY12" fmla="*/ 164708 h 545650"/>
                  <a:gd name="connsiteX13" fmla="*/ 228858 w 878349"/>
                  <a:gd name="connsiteY13" fmla="*/ 168578 h 545650"/>
                  <a:gd name="connsiteX14" fmla="*/ 244320 w 878349"/>
                  <a:gd name="connsiteY14" fmla="*/ 173378 h 545650"/>
                  <a:gd name="connsiteX15" fmla="*/ 526204 w 878349"/>
                  <a:gd name="connsiteY15"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47683 w 878349"/>
                  <a:gd name="connsiteY5" fmla="*/ 545650 h 545650"/>
                  <a:gd name="connsiteX6" fmla="*/ 190471 w 878349"/>
                  <a:gd name="connsiteY6" fmla="*/ 545650 h 545650"/>
                  <a:gd name="connsiteX7" fmla="*/ 166602 w 878349"/>
                  <a:gd name="connsiteY7" fmla="*/ 545650 h 545650"/>
                  <a:gd name="connsiteX8" fmla="*/ 158924 w 878349"/>
                  <a:gd name="connsiteY8" fmla="*/ 542470 h 545650"/>
                  <a:gd name="connsiteX9" fmla="*/ 152084 w 878349"/>
                  <a:gd name="connsiteY9" fmla="*/ 541781 h 545650"/>
                  <a:gd name="connsiteX10" fmla="*/ 0 w 878349"/>
                  <a:gd name="connsiteY10" fmla="*/ 355179 h 545650"/>
                  <a:gd name="connsiteX11" fmla="*/ 190471 w 878349"/>
                  <a:gd name="connsiteY11" fmla="*/ 164708 h 545650"/>
                  <a:gd name="connsiteX12" fmla="*/ 228858 w 878349"/>
                  <a:gd name="connsiteY12" fmla="*/ 168578 h 545650"/>
                  <a:gd name="connsiteX13" fmla="*/ 244320 w 878349"/>
                  <a:gd name="connsiteY13" fmla="*/ 173378 h 545650"/>
                  <a:gd name="connsiteX14" fmla="*/ 526204 w 878349"/>
                  <a:gd name="connsiteY14"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47683 w 878349"/>
                  <a:gd name="connsiteY4" fmla="*/ 545650 h 545650"/>
                  <a:gd name="connsiteX5" fmla="*/ 190471 w 878349"/>
                  <a:gd name="connsiteY5" fmla="*/ 545650 h 545650"/>
                  <a:gd name="connsiteX6" fmla="*/ 166602 w 878349"/>
                  <a:gd name="connsiteY6" fmla="*/ 545650 h 545650"/>
                  <a:gd name="connsiteX7" fmla="*/ 158924 w 878349"/>
                  <a:gd name="connsiteY7" fmla="*/ 542470 h 545650"/>
                  <a:gd name="connsiteX8" fmla="*/ 152084 w 878349"/>
                  <a:gd name="connsiteY8" fmla="*/ 541781 h 545650"/>
                  <a:gd name="connsiteX9" fmla="*/ 0 w 878349"/>
                  <a:gd name="connsiteY9" fmla="*/ 355179 h 545650"/>
                  <a:gd name="connsiteX10" fmla="*/ 190471 w 878349"/>
                  <a:gd name="connsiteY10" fmla="*/ 164708 h 545650"/>
                  <a:gd name="connsiteX11" fmla="*/ 228858 w 878349"/>
                  <a:gd name="connsiteY11" fmla="*/ 168578 h 545650"/>
                  <a:gd name="connsiteX12" fmla="*/ 244320 w 878349"/>
                  <a:gd name="connsiteY12" fmla="*/ 173378 h 545650"/>
                  <a:gd name="connsiteX13" fmla="*/ 526204 w 878349"/>
                  <a:gd name="connsiteY13"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60"/>
                  <a:gd name="connsiteY0" fmla="*/ 2823 h 545650"/>
                  <a:gd name="connsiteX1" fmla="*/ 753041 w 878360"/>
                  <a:gd name="connsiteY1" fmla="*/ 285400 h 545650"/>
                  <a:gd name="connsiteX2" fmla="*/ 878349 w 878360"/>
                  <a:gd name="connsiteY2" fmla="*/ 414984 h 545650"/>
                  <a:gd name="connsiteX3" fmla="*/ 747683 w 878360"/>
                  <a:gd name="connsiteY3" fmla="*/ 545650 h 545650"/>
                  <a:gd name="connsiteX4" fmla="*/ 190471 w 878360"/>
                  <a:gd name="connsiteY4" fmla="*/ 545650 h 545650"/>
                  <a:gd name="connsiteX5" fmla="*/ 166602 w 878360"/>
                  <a:gd name="connsiteY5" fmla="*/ 545650 h 545650"/>
                  <a:gd name="connsiteX6" fmla="*/ 158924 w 878360"/>
                  <a:gd name="connsiteY6" fmla="*/ 542470 h 545650"/>
                  <a:gd name="connsiteX7" fmla="*/ 152084 w 878360"/>
                  <a:gd name="connsiteY7" fmla="*/ 541781 h 545650"/>
                  <a:gd name="connsiteX8" fmla="*/ 0 w 878360"/>
                  <a:gd name="connsiteY8" fmla="*/ 355179 h 545650"/>
                  <a:gd name="connsiteX9" fmla="*/ 190471 w 878360"/>
                  <a:gd name="connsiteY9" fmla="*/ 164708 h 545650"/>
                  <a:gd name="connsiteX10" fmla="*/ 228858 w 878360"/>
                  <a:gd name="connsiteY10" fmla="*/ 168578 h 545650"/>
                  <a:gd name="connsiteX11" fmla="*/ 244320 w 878360"/>
                  <a:gd name="connsiteY11" fmla="*/ 173378 h 545650"/>
                  <a:gd name="connsiteX12" fmla="*/ 526204 w 878360"/>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51"/>
                  <a:gd name="connsiteY0" fmla="*/ 2823 h 545650"/>
                  <a:gd name="connsiteX1" fmla="*/ 753041 w 878351"/>
                  <a:gd name="connsiteY1" fmla="*/ 285400 h 545650"/>
                  <a:gd name="connsiteX2" fmla="*/ 878349 w 878351"/>
                  <a:gd name="connsiteY2" fmla="*/ 414984 h 545650"/>
                  <a:gd name="connsiteX3" fmla="*/ 747683 w 878351"/>
                  <a:gd name="connsiteY3" fmla="*/ 545650 h 545650"/>
                  <a:gd name="connsiteX4" fmla="*/ 190471 w 878351"/>
                  <a:gd name="connsiteY4" fmla="*/ 545650 h 545650"/>
                  <a:gd name="connsiteX5" fmla="*/ 166602 w 878351"/>
                  <a:gd name="connsiteY5" fmla="*/ 545650 h 545650"/>
                  <a:gd name="connsiteX6" fmla="*/ 158924 w 878351"/>
                  <a:gd name="connsiteY6" fmla="*/ 542470 h 545650"/>
                  <a:gd name="connsiteX7" fmla="*/ 152084 w 878351"/>
                  <a:gd name="connsiteY7" fmla="*/ 541781 h 545650"/>
                  <a:gd name="connsiteX8" fmla="*/ 0 w 878351"/>
                  <a:gd name="connsiteY8" fmla="*/ 355179 h 545650"/>
                  <a:gd name="connsiteX9" fmla="*/ 190471 w 878351"/>
                  <a:gd name="connsiteY9" fmla="*/ 164708 h 545650"/>
                  <a:gd name="connsiteX10" fmla="*/ 228858 w 878351"/>
                  <a:gd name="connsiteY10" fmla="*/ 168578 h 545650"/>
                  <a:gd name="connsiteX11" fmla="*/ 244320 w 878351"/>
                  <a:gd name="connsiteY11" fmla="*/ 173378 h 545650"/>
                  <a:gd name="connsiteX12" fmla="*/ 526204 w 878351"/>
                  <a:gd name="connsiteY12" fmla="*/ 2823 h 545650"/>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7585 w 879730"/>
                  <a:gd name="connsiteY0" fmla="*/ 2823 h 545651"/>
                  <a:gd name="connsiteX1" fmla="*/ 754422 w 879730"/>
                  <a:gd name="connsiteY1" fmla="*/ 285400 h 545651"/>
                  <a:gd name="connsiteX2" fmla="*/ 879730 w 879730"/>
                  <a:gd name="connsiteY2" fmla="*/ 414984 h 545651"/>
                  <a:gd name="connsiteX3" fmla="*/ 749064 w 879730"/>
                  <a:gd name="connsiteY3" fmla="*/ 545650 h 545651"/>
                  <a:gd name="connsiteX4" fmla="*/ 191852 w 879730"/>
                  <a:gd name="connsiteY4" fmla="*/ 545650 h 545651"/>
                  <a:gd name="connsiteX5" fmla="*/ 167983 w 879730"/>
                  <a:gd name="connsiteY5" fmla="*/ 545650 h 545651"/>
                  <a:gd name="connsiteX6" fmla="*/ 160305 w 879730"/>
                  <a:gd name="connsiteY6" fmla="*/ 542470 h 545651"/>
                  <a:gd name="connsiteX7" fmla="*/ 153465 w 879730"/>
                  <a:gd name="connsiteY7" fmla="*/ 541781 h 545651"/>
                  <a:gd name="connsiteX8" fmla="*/ 1381 w 879730"/>
                  <a:gd name="connsiteY8" fmla="*/ 355179 h 545651"/>
                  <a:gd name="connsiteX9" fmla="*/ 230239 w 879730"/>
                  <a:gd name="connsiteY9" fmla="*/ 168578 h 545651"/>
                  <a:gd name="connsiteX10" fmla="*/ 245701 w 879730"/>
                  <a:gd name="connsiteY10" fmla="*/ 173378 h 545651"/>
                  <a:gd name="connsiteX11" fmla="*/ 527585 w 879730"/>
                  <a:gd name="connsiteY11"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6208 w 878353"/>
                  <a:gd name="connsiteY0" fmla="*/ 2823 h 545651"/>
                  <a:gd name="connsiteX1" fmla="*/ 753045 w 878353"/>
                  <a:gd name="connsiteY1" fmla="*/ 285400 h 545651"/>
                  <a:gd name="connsiteX2" fmla="*/ 878353 w 878353"/>
                  <a:gd name="connsiteY2" fmla="*/ 414984 h 545651"/>
                  <a:gd name="connsiteX3" fmla="*/ 747687 w 878353"/>
                  <a:gd name="connsiteY3" fmla="*/ 545650 h 545651"/>
                  <a:gd name="connsiteX4" fmla="*/ 190475 w 878353"/>
                  <a:gd name="connsiteY4" fmla="*/ 545650 h 545651"/>
                  <a:gd name="connsiteX5" fmla="*/ 166606 w 878353"/>
                  <a:gd name="connsiteY5" fmla="*/ 545650 h 545651"/>
                  <a:gd name="connsiteX6" fmla="*/ 158928 w 878353"/>
                  <a:gd name="connsiteY6" fmla="*/ 542470 h 545651"/>
                  <a:gd name="connsiteX7" fmla="*/ 152088 w 878353"/>
                  <a:gd name="connsiteY7" fmla="*/ 541781 h 545651"/>
                  <a:gd name="connsiteX8" fmla="*/ 4 w 878353"/>
                  <a:gd name="connsiteY8" fmla="*/ 355179 h 545651"/>
                  <a:gd name="connsiteX9" fmla="*/ 244324 w 878353"/>
                  <a:gd name="connsiteY9" fmla="*/ 173378 h 545651"/>
                  <a:gd name="connsiteX10" fmla="*/ 526208 w 878353"/>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66614 w 878361"/>
                  <a:gd name="connsiteY5" fmla="*/ 545650 h 545651"/>
                  <a:gd name="connsiteX6" fmla="*/ 158936 w 878361"/>
                  <a:gd name="connsiteY6" fmla="*/ 542470 h 545651"/>
                  <a:gd name="connsiteX7" fmla="*/ 152096 w 878361"/>
                  <a:gd name="connsiteY7" fmla="*/ 541781 h 545651"/>
                  <a:gd name="connsiteX8" fmla="*/ 12 w 878361"/>
                  <a:gd name="connsiteY8" fmla="*/ 355179 h 545651"/>
                  <a:gd name="connsiteX9" fmla="*/ 244332 w 878361"/>
                  <a:gd name="connsiteY9" fmla="*/ 173378 h 545651"/>
                  <a:gd name="connsiteX10" fmla="*/ 526216 w 878361"/>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8936 w 878361"/>
                  <a:gd name="connsiteY5" fmla="*/ 542470 h 545651"/>
                  <a:gd name="connsiteX6" fmla="*/ 152096 w 878361"/>
                  <a:gd name="connsiteY6" fmla="*/ 541781 h 545651"/>
                  <a:gd name="connsiteX7" fmla="*/ 12 w 878361"/>
                  <a:gd name="connsiteY7" fmla="*/ 355179 h 545651"/>
                  <a:gd name="connsiteX8" fmla="*/ 244332 w 878361"/>
                  <a:gd name="connsiteY8" fmla="*/ 173378 h 545651"/>
                  <a:gd name="connsiteX9" fmla="*/ 526216 w 878361"/>
                  <a:gd name="connsiteY9"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2096 w 878361"/>
                  <a:gd name="connsiteY5" fmla="*/ 541781 h 545651"/>
                  <a:gd name="connsiteX6" fmla="*/ 12 w 878361"/>
                  <a:gd name="connsiteY6" fmla="*/ 355179 h 545651"/>
                  <a:gd name="connsiteX7" fmla="*/ 244332 w 878361"/>
                  <a:gd name="connsiteY7" fmla="*/ 173378 h 545651"/>
                  <a:gd name="connsiteX8" fmla="*/ 526216 w 878361"/>
                  <a:gd name="connsiteY8"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2 w 878361"/>
                  <a:gd name="connsiteY5" fmla="*/ 355179 h 545651"/>
                  <a:gd name="connsiteX6" fmla="*/ 244332 w 878361"/>
                  <a:gd name="connsiteY6" fmla="*/ 173378 h 545651"/>
                  <a:gd name="connsiteX7" fmla="*/ 526216 w 878361"/>
                  <a:gd name="connsiteY7" fmla="*/ 2823 h 545651"/>
                  <a:gd name="connsiteX0" fmla="*/ 528231 w 880376"/>
                  <a:gd name="connsiteY0" fmla="*/ 2823 h 545651"/>
                  <a:gd name="connsiteX1" fmla="*/ 755068 w 880376"/>
                  <a:gd name="connsiteY1" fmla="*/ 285400 h 545651"/>
                  <a:gd name="connsiteX2" fmla="*/ 880376 w 880376"/>
                  <a:gd name="connsiteY2" fmla="*/ 414984 h 545651"/>
                  <a:gd name="connsiteX3" fmla="*/ 749710 w 880376"/>
                  <a:gd name="connsiteY3" fmla="*/ 545650 h 545651"/>
                  <a:gd name="connsiteX4" fmla="*/ 192498 w 880376"/>
                  <a:gd name="connsiteY4" fmla="*/ 545650 h 545651"/>
                  <a:gd name="connsiteX5" fmla="*/ 2027 w 880376"/>
                  <a:gd name="connsiteY5" fmla="*/ 355179 h 545651"/>
                  <a:gd name="connsiteX6" fmla="*/ 246347 w 880376"/>
                  <a:gd name="connsiteY6" fmla="*/ 173378 h 545651"/>
                  <a:gd name="connsiteX7" fmla="*/ 528231 w 880376"/>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245 w 878390"/>
                  <a:gd name="connsiteY0" fmla="*/ 2823 h 545651"/>
                  <a:gd name="connsiteX1" fmla="*/ 753082 w 878390"/>
                  <a:gd name="connsiteY1" fmla="*/ 285400 h 545651"/>
                  <a:gd name="connsiteX2" fmla="*/ 878390 w 878390"/>
                  <a:gd name="connsiteY2" fmla="*/ 414984 h 545651"/>
                  <a:gd name="connsiteX3" fmla="*/ 747724 w 878390"/>
                  <a:gd name="connsiteY3" fmla="*/ 545650 h 545651"/>
                  <a:gd name="connsiteX4" fmla="*/ 190512 w 878390"/>
                  <a:gd name="connsiteY4" fmla="*/ 545650 h 545651"/>
                  <a:gd name="connsiteX5" fmla="*/ 41 w 878390"/>
                  <a:gd name="connsiteY5" fmla="*/ 355179 h 545651"/>
                  <a:gd name="connsiteX6" fmla="*/ 244361 w 878390"/>
                  <a:gd name="connsiteY6" fmla="*/ 173378 h 545651"/>
                  <a:gd name="connsiteX7" fmla="*/ 526245 w 878390"/>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721 w 878866"/>
                  <a:gd name="connsiteY0" fmla="*/ 2823 h 545651"/>
                  <a:gd name="connsiteX1" fmla="*/ 753558 w 878866"/>
                  <a:gd name="connsiteY1" fmla="*/ 285400 h 545651"/>
                  <a:gd name="connsiteX2" fmla="*/ 878866 w 878866"/>
                  <a:gd name="connsiteY2" fmla="*/ 414984 h 545651"/>
                  <a:gd name="connsiteX3" fmla="*/ 748200 w 878866"/>
                  <a:gd name="connsiteY3" fmla="*/ 545650 h 545651"/>
                  <a:gd name="connsiteX4" fmla="*/ 190988 w 878866"/>
                  <a:gd name="connsiteY4" fmla="*/ 545650 h 545651"/>
                  <a:gd name="connsiteX5" fmla="*/ 517 w 878866"/>
                  <a:gd name="connsiteY5" fmla="*/ 355179 h 545651"/>
                  <a:gd name="connsiteX6" fmla="*/ 244837 w 878866"/>
                  <a:gd name="connsiteY6" fmla="*/ 173378 h 545651"/>
                  <a:gd name="connsiteX7" fmla="*/ 526721 w 878866"/>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391" h="545651">
                    <a:moveTo>
                      <a:pt x="526246" y="2823"/>
                    </a:moveTo>
                    <a:cubicBezTo>
                      <a:pt x="663881" y="24023"/>
                      <a:pt x="772336" y="152517"/>
                      <a:pt x="753083" y="285400"/>
                    </a:cubicBezTo>
                    <a:cubicBezTo>
                      <a:pt x="852208" y="299089"/>
                      <a:pt x="878212" y="375742"/>
                      <a:pt x="878391" y="414984"/>
                    </a:cubicBezTo>
                    <a:cubicBezTo>
                      <a:pt x="878627" y="466609"/>
                      <a:pt x="833938" y="546043"/>
                      <a:pt x="747725" y="545650"/>
                    </a:cubicBezTo>
                    <a:lnTo>
                      <a:pt x="190513" y="545650"/>
                    </a:lnTo>
                    <a:cubicBezTo>
                      <a:pt x="77130" y="544985"/>
                      <a:pt x="2268" y="445667"/>
                      <a:pt x="42" y="355179"/>
                    </a:cubicBezTo>
                    <a:cubicBezTo>
                      <a:pt x="-2184" y="264691"/>
                      <a:pt x="84465" y="123521"/>
                      <a:pt x="244362" y="173378"/>
                    </a:cubicBezTo>
                    <a:cubicBezTo>
                      <a:pt x="271526" y="75658"/>
                      <a:pt x="394045" y="-17540"/>
                      <a:pt x="526246" y="2823"/>
                    </a:cubicBezTo>
                    <a:close/>
                  </a:path>
                </a:pathLst>
              </a:cu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IN" sz="1122" b="1" dirty="0">
                  <a:solidFill>
                    <a:schemeClr val="accent1"/>
                  </a:solidFill>
                  <a:latin typeface="Segoe UI Semilight" panose="020B0402040204020203" pitchFamily="34" charset="0"/>
                  <a:ea typeface="Segoe UI" pitchFamily="34" charset="0"/>
                  <a:cs typeface="Segoe UI Semilight" panose="020B0402040204020203" pitchFamily="34" charset="0"/>
                </a:endParaRPr>
              </a:p>
            </p:txBody>
          </p:sp>
        </p:grpSp>
        <p:grpSp>
          <p:nvGrpSpPr>
            <p:cNvPr id="12" name="Group 11">
              <a:extLst>
                <a:ext uri="{FF2B5EF4-FFF2-40B4-BE49-F238E27FC236}">
                  <a16:creationId xmlns:a16="http://schemas.microsoft.com/office/drawing/2014/main" id="{2110FEF1-A95A-4836-88EB-683C408DF28A}"/>
                </a:ext>
              </a:extLst>
            </p:cNvPr>
            <p:cNvGrpSpPr/>
            <p:nvPr/>
          </p:nvGrpSpPr>
          <p:grpSpPr>
            <a:xfrm>
              <a:off x="6450007" y="3533178"/>
              <a:ext cx="675113" cy="694085"/>
              <a:chOff x="2776302" y="4657642"/>
              <a:chExt cx="1550488" cy="1594059"/>
            </a:xfrm>
          </p:grpSpPr>
          <p:sp>
            <p:nvSpPr>
              <p:cNvPr id="37" name="Cylinder 84">
                <a:extLst>
                  <a:ext uri="{FF2B5EF4-FFF2-40B4-BE49-F238E27FC236}">
                    <a16:creationId xmlns:a16="http://schemas.microsoft.com/office/drawing/2014/main" id="{DB652BFB-11E9-4EA3-8A04-5B09A3EE4EE7}"/>
                  </a:ext>
                </a:extLst>
              </p:cNvPr>
              <p:cNvSpPr/>
              <p:nvPr/>
            </p:nvSpPr>
            <p:spPr bwMode="auto">
              <a:xfrm>
                <a:off x="2776302" y="4657642"/>
                <a:ext cx="1043832" cy="1371349"/>
              </a:xfrm>
              <a:prstGeom prst="can">
                <a:avLst>
                  <a:gd name="adj" fmla="val 39530"/>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918" dirty="0">
                    <a:solidFill>
                      <a:schemeClr val="accent1"/>
                    </a:solidFill>
                    <a:latin typeface="Segoe UI Semilight" panose="020B0402040204020203" pitchFamily="34" charset="0"/>
                    <a:ea typeface="Segoe UI" pitchFamily="34" charset="0"/>
                    <a:cs typeface="Segoe UI Semilight" panose="020B0402040204020203" pitchFamily="34" charset="0"/>
                  </a:rPr>
                  <a:t>SQL</a:t>
                </a:r>
              </a:p>
            </p:txBody>
          </p:sp>
          <p:sp>
            <p:nvSpPr>
              <p:cNvPr id="38" name="Freeform 146">
                <a:extLst>
                  <a:ext uri="{FF2B5EF4-FFF2-40B4-BE49-F238E27FC236}">
                    <a16:creationId xmlns:a16="http://schemas.microsoft.com/office/drawing/2014/main" id="{63F605CC-8703-44B8-9B46-6689E87DAC74}"/>
                  </a:ext>
                </a:extLst>
              </p:cNvPr>
              <p:cNvSpPr>
                <a:spLocks noChangeAspect="1"/>
              </p:cNvSpPr>
              <p:nvPr/>
            </p:nvSpPr>
            <p:spPr bwMode="auto">
              <a:xfrm>
                <a:off x="3311549" y="5608740"/>
                <a:ext cx="1015241" cy="642961"/>
              </a:xfrm>
              <a:custGeom>
                <a:avLst/>
                <a:gdLst>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246680 w 878349"/>
                  <a:gd name="connsiteY17" fmla="*/ 161619 h 545581"/>
                  <a:gd name="connsiteX18" fmla="*/ 490507 w 878349"/>
                  <a:gd name="connsiteY18"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12 h 545593"/>
                  <a:gd name="connsiteX1" fmla="*/ 755129 w 878349"/>
                  <a:gd name="connsiteY1" fmla="*/ 264634 h 545593"/>
                  <a:gd name="connsiteX2" fmla="*/ 753041 w 878349"/>
                  <a:gd name="connsiteY2" fmla="*/ 285343 h 545593"/>
                  <a:gd name="connsiteX3" fmla="*/ 798544 w 878349"/>
                  <a:gd name="connsiteY3" fmla="*/ 294530 h 545593"/>
                  <a:gd name="connsiteX4" fmla="*/ 878349 w 878349"/>
                  <a:gd name="connsiteY4" fmla="*/ 414927 h 545593"/>
                  <a:gd name="connsiteX5" fmla="*/ 798544 w 878349"/>
                  <a:gd name="connsiteY5" fmla="*/ 535325 h 545593"/>
                  <a:gd name="connsiteX6" fmla="*/ 759827 w 878349"/>
                  <a:gd name="connsiteY6" fmla="*/ 543141 h 545593"/>
                  <a:gd name="connsiteX7" fmla="*/ 753908 w 878349"/>
                  <a:gd name="connsiteY7" fmla="*/ 545593 h 545593"/>
                  <a:gd name="connsiteX8" fmla="*/ 747683 w 878349"/>
                  <a:gd name="connsiteY8" fmla="*/ 545593 h 545593"/>
                  <a:gd name="connsiteX9" fmla="*/ 190471 w 878349"/>
                  <a:gd name="connsiteY9" fmla="*/ 545593 h 545593"/>
                  <a:gd name="connsiteX10" fmla="*/ 166602 w 878349"/>
                  <a:gd name="connsiteY10" fmla="*/ 545593 h 545593"/>
                  <a:gd name="connsiteX11" fmla="*/ 158924 w 878349"/>
                  <a:gd name="connsiteY11" fmla="*/ 542413 h 545593"/>
                  <a:gd name="connsiteX12" fmla="*/ 152084 w 878349"/>
                  <a:gd name="connsiteY12" fmla="*/ 541724 h 545593"/>
                  <a:gd name="connsiteX13" fmla="*/ 0 w 878349"/>
                  <a:gd name="connsiteY13" fmla="*/ 355122 h 545593"/>
                  <a:gd name="connsiteX14" fmla="*/ 190471 w 878349"/>
                  <a:gd name="connsiteY14" fmla="*/ 164651 h 545593"/>
                  <a:gd name="connsiteX15" fmla="*/ 228858 w 878349"/>
                  <a:gd name="connsiteY15" fmla="*/ 168521 h 545593"/>
                  <a:gd name="connsiteX16" fmla="*/ 244320 w 878349"/>
                  <a:gd name="connsiteY16" fmla="*/ 173321 h 545593"/>
                  <a:gd name="connsiteX17" fmla="*/ 490507 w 878349"/>
                  <a:gd name="connsiteY17" fmla="*/ 12 h 545593"/>
                  <a:gd name="connsiteX0" fmla="*/ 490507 w 878349"/>
                  <a:gd name="connsiteY0" fmla="*/ 13 h 545594"/>
                  <a:gd name="connsiteX1" fmla="*/ 755129 w 878349"/>
                  <a:gd name="connsiteY1" fmla="*/ 264635 h 545594"/>
                  <a:gd name="connsiteX2" fmla="*/ 753041 w 878349"/>
                  <a:gd name="connsiteY2" fmla="*/ 285344 h 545594"/>
                  <a:gd name="connsiteX3" fmla="*/ 798544 w 878349"/>
                  <a:gd name="connsiteY3" fmla="*/ 294531 h 545594"/>
                  <a:gd name="connsiteX4" fmla="*/ 878349 w 878349"/>
                  <a:gd name="connsiteY4" fmla="*/ 414928 h 545594"/>
                  <a:gd name="connsiteX5" fmla="*/ 798544 w 878349"/>
                  <a:gd name="connsiteY5" fmla="*/ 535326 h 545594"/>
                  <a:gd name="connsiteX6" fmla="*/ 759827 w 878349"/>
                  <a:gd name="connsiteY6" fmla="*/ 543142 h 545594"/>
                  <a:gd name="connsiteX7" fmla="*/ 753908 w 878349"/>
                  <a:gd name="connsiteY7" fmla="*/ 545594 h 545594"/>
                  <a:gd name="connsiteX8" fmla="*/ 747683 w 878349"/>
                  <a:gd name="connsiteY8" fmla="*/ 545594 h 545594"/>
                  <a:gd name="connsiteX9" fmla="*/ 190471 w 878349"/>
                  <a:gd name="connsiteY9" fmla="*/ 545594 h 545594"/>
                  <a:gd name="connsiteX10" fmla="*/ 166602 w 878349"/>
                  <a:gd name="connsiteY10" fmla="*/ 545594 h 545594"/>
                  <a:gd name="connsiteX11" fmla="*/ 158924 w 878349"/>
                  <a:gd name="connsiteY11" fmla="*/ 542414 h 545594"/>
                  <a:gd name="connsiteX12" fmla="*/ 152084 w 878349"/>
                  <a:gd name="connsiteY12" fmla="*/ 541725 h 545594"/>
                  <a:gd name="connsiteX13" fmla="*/ 0 w 878349"/>
                  <a:gd name="connsiteY13" fmla="*/ 355123 h 545594"/>
                  <a:gd name="connsiteX14" fmla="*/ 190471 w 878349"/>
                  <a:gd name="connsiteY14" fmla="*/ 164652 h 545594"/>
                  <a:gd name="connsiteX15" fmla="*/ 228858 w 878349"/>
                  <a:gd name="connsiteY15" fmla="*/ 168522 h 545594"/>
                  <a:gd name="connsiteX16" fmla="*/ 244320 w 878349"/>
                  <a:gd name="connsiteY16" fmla="*/ 173322 h 545594"/>
                  <a:gd name="connsiteX17" fmla="*/ 490507 w 878349"/>
                  <a:gd name="connsiteY17" fmla="*/ 13 h 545594"/>
                  <a:gd name="connsiteX0" fmla="*/ 490507 w 878349"/>
                  <a:gd name="connsiteY0" fmla="*/ 471 h 546052"/>
                  <a:gd name="connsiteX1" fmla="*/ 755129 w 878349"/>
                  <a:gd name="connsiteY1" fmla="*/ 265093 h 546052"/>
                  <a:gd name="connsiteX2" fmla="*/ 753041 w 878349"/>
                  <a:gd name="connsiteY2" fmla="*/ 285802 h 546052"/>
                  <a:gd name="connsiteX3" fmla="*/ 798544 w 878349"/>
                  <a:gd name="connsiteY3" fmla="*/ 294989 h 546052"/>
                  <a:gd name="connsiteX4" fmla="*/ 878349 w 878349"/>
                  <a:gd name="connsiteY4" fmla="*/ 415386 h 546052"/>
                  <a:gd name="connsiteX5" fmla="*/ 798544 w 878349"/>
                  <a:gd name="connsiteY5" fmla="*/ 535784 h 546052"/>
                  <a:gd name="connsiteX6" fmla="*/ 759827 w 878349"/>
                  <a:gd name="connsiteY6" fmla="*/ 543600 h 546052"/>
                  <a:gd name="connsiteX7" fmla="*/ 753908 w 878349"/>
                  <a:gd name="connsiteY7" fmla="*/ 546052 h 546052"/>
                  <a:gd name="connsiteX8" fmla="*/ 747683 w 878349"/>
                  <a:gd name="connsiteY8" fmla="*/ 546052 h 546052"/>
                  <a:gd name="connsiteX9" fmla="*/ 190471 w 878349"/>
                  <a:gd name="connsiteY9" fmla="*/ 546052 h 546052"/>
                  <a:gd name="connsiteX10" fmla="*/ 166602 w 878349"/>
                  <a:gd name="connsiteY10" fmla="*/ 546052 h 546052"/>
                  <a:gd name="connsiteX11" fmla="*/ 158924 w 878349"/>
                  <a:gd name="connsiteY11" fmla="*/ 542872 h 546052"/>
                  <a:gd name="connsiteX12" fmla="*/ 152084 w 878349"/>
                  <a:gd name="connsiteY12" fmla="*/ 542183 h 546052"/>
                  <a:gd name="connsiteX13" fmla="*/ 0 w 878349"/>
                  <a:gd name="connsiteY13" fmla="*/ 355581 h 546052"/>
                  <a:gd name="connsiteX14" fmla="*/ 190471 w 878349"/>
                  <a:gd name="connsiteY14" fmla="*/ 165110 h 546052"/>
                  <a:gd name="connsiteX15" fmla="*/ 228858 w 878349"/>
                  <a:gd name="connsiteY15" fmla="*/ 168980 h 546052"/>
                  <a:gd name="connsiteX16" fmla="*/ 244320 w 878349"/>
                  <a:gd name="connsiteY16" fmla="*/ 173780 h 546052"/>
                  <a:gd name="connsiteX17" fmla="*/ 490507 w 878349"/>
                  <a:gd name="connsiteY17" fmla="*/ 471 h 546052"/>
                  <a:gd name="connsiteX0" fmla="*/ 490507 w 878349"/>
                  <a:gd name="connsiteY0" fmla="*/ 2380 h 547961"/>
                  <a:gd name="connsiteX1" fmla="*/ 753041 w 878349"/>
                  <a:gd name="connsiteY1" fmla="*/ 287711 h 547961"/>
                  <a:gd name="connsiteX2" fmla="*/ 798544 w 878349"/>
                  <a:gd name="connsiteY2" fmla="*/ 296898 h 547961"/>
                  <a:gd name="connsiteX3" fmla="*/ 878349 w 878349"/>
                  <a:gd name="connsiteY3" fmla="*/ 417295 h 547961"/>
                  <a:gd name="connsiteX4" fmla="*/ 798544 w 878349"/>
                  <a:gd name="connsiteY4" fmla="*/ 537693 h 547961"/>
                  <a:gd name="connsiteX5" fmla="*/ 759827 w 878349"/>
                  <a:gd name="connsiteY5" fmla="*/ 545509 h 547961"/>
                  <a:gd name="connsiteX6" fmla="*/ 753908 w 878349"/>
                  <a:gd name="connsiteY6" fmla="*/ 547961 h 547961"/>
                  <a:gd name="connsiteX7" fmla="*/ 747683 w 878349"/>
                  <a:gd name="connsiteY7" fmla="*/ 547961 h 547961"/>
                  <a:gd name="connsiteX8" fmla="*/ 190471 w 878349"/>
                  <a:gd name="connsiteY8" fmla="*/ 547961 h 547961"/>
                  <a:gd name="connsiteX9" fmla="*/ 166602 w 878349"/>
                  <a:gd name="connsiteY9" fmla="*/ 547961 h 547961"/>
                  <a:gd name="connsiteX10" fmla="*/ 158924 w 878349"/>
                  <a:gd name="connsiteY10" fmla="*/ 544781 h 547961"/>
                  <a:gd name="connsiteX11" fmla="*/ 152084 w 878349"/>
                  <a:gd name="connsiteY11" fmla="*/ 544092 h 547961"/>
                  <a:gd name="connsiteX12" fmla="*/ 0 w 878349"/>
                  <a:gd name="connsiteY12" fmla="*/ 357490 h 547961"/>
                  <a:gd name="connsiteX13" fmla="*/ 190471 w 878349"/>
                  <a:gd name="connsiteY13" fmla="*/ 167019 h 547961"/>
                  <a:gd name="connsiteX14" fmla="*/ 228858 w 878349"/>
                  <a:gd name="connsiteY14" fmla="*/ 170889 h 547961"/>
                  <a:gd name="connsiteX15" fmla="*/ 244320 w 878349"/>
                  <a:gd name="connsiteY15" fmla="*/ 175689 h 547961"/>
                  <a:gd name="connsiteX16" fmla="*/ 490507 w 878349"/>
                  <a:gd name="connsiteY16" fmla="*/ 2380 h 54796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526204 w 878349"/>
                  <a:gd name="connsiteY0" fmla="*/ 25 h 542852"/>
                  <a:gd name="connsiteX1" fmla="*/ 753041 w 878349"/>
                  <a:gd name="connsiteY1" fmla="*/ 282602 h 542852"/>
                  <a:gd name="connsiteX2" fmla="*/ 798544 w 878349"/>
                  <a:gd name="connsiteY2" fmla="*/ 291789 h 542852"/>
                  <a:gd name="connsiteX3" fmla="*/ 878349 w 878349"/>
                  <a:gd name="connsiteY3" fmla="*/ 412186 h 542852"/>
                  <a:gd name="connsiteX4" fmla="*/ 798544 w 878349"/>
                  <a:gd name="connsiteY4" fmla="*/ 532584 h 542852"/>
                  <a:gd name="connsiteX5" fmla="*/ 759827 w 878349"/>
                  <a:gd name="connsiteY5" fmla="*/ 540400 h 542852"/>
                  <a:gd name="connsiteX6" fmla="*/ 753908 w 878349"/>
                  <a:gd name="connsiteY6" fmla="*/ 542852 h 542852"/>
                  <a:gd name="connsiteX7" fmla="*/ 747683 w 878349"/>
                  <a:gd name="connsiteY7" fmla="*/ 542852 h 542852"/>
                  <a:gd name="connsiteX8" fmla="*/ 190471 w 878349"/>
                  <a:gd name="connsiteY8" fmla="*/ 542852 h 542852"/>
                  <a:gd name="connsiteX9" fmla="*/ 166602 w 878349"/>
                  <a:gd name="connsiteY9" fmla="*/ 542852 h 542852"/>
                  <a:gd name="connsiteX10" fmla="*/ 158924 w 878349"/>
                  <a:gd name="connsiteY10" fmla="*/ 539672 h 542852"/>
                  <a:gd name="connsiteX11" fmla="*/ 152084 w 878349"/>
                  <a:gd name="connsiteY11" fmla="*/ 538983 h 542852"/>
                  <a:gd name="connsiteX12" fmla="*/ 0 w 878349"/>
                  <a:gd name="connsiteY12" fmla="*/ 352381 h 542852"/>
                  <a:gd name="connsiteX13" fmla="*/ 190471 w 878349"/>
                  <a:gd name="connsiteY13" fmla="*/ 161910 h 542852"/>
                  <a:gd name="connsiteX14" fmla="*/ 228858 w 878349"/>
                  <a:gd name="connsiteY14" fmla="*/ 165780 h 542852"/>
                  <a:gd name="connsiteX15" fmla="*/ 244320 w 878349"/>
                  <a:gd name="connsiteY15" fmla="*/ 170580 h 542852"/>
                  <a:gd name="connsiteX16" fmla="*/ 526204 w 878349"/>
                  <a:gd name="connsiteY16" fmla="*/ 25 h 542852"/>
                  <a:gd name="connsiteX0" fmla="*/ 526204 w 878349"/>
                  <a:gd name="connsiteY0" fmla="*/ 3284 h 546111"/>
                  <a:gd name="connsiteX1" fmla="*/ 753041 w 878349"/>
                  <a:gd name="connsiteY1" fmla="*/ 285861 h 546111"/>
                  <a:gd name="connsiteX2" fmla="*/ 798544 w 878349"/>
                  <a:gd name="connsiteY2" fmla="*/ 295048 h 546111"/>
                  <a:gd name="connsiteX3" fmla="*/ 878349 w 878349"/>
                  <a:gd name="connsiteY3" fmla="*/ 415445 h 546111"/>
                  <a:gd name="connsiteX4" fmla="*/ 798544 w 878349"/>
                  <a:gd name="connsiteY4" fmla="*/ 535843 h 546111"/>
                  <a:gd name="connsiteX5" fmla="*/ 759827 w 878349"/>
                  <a:gd name="connsiteY5" fmla="*/ 543659 h 546111"/>
                  <a:gd name="connsiteX6" fmla="*/ 753908 w 878349"/>
                  <a:gd name="connsiteY6" fmla="*/ 546111 h 546111"/>
                  <a:gd name="connsiteX7" fmla="*/ 747683 w 878349"/>
                  <a:gd name="connsiteY7" fmla="*/ 546111 h 546111"/>
                  <a:gd name="connsiteX8" fmla="*/ 190471 w 878349"/>
                  <a:gd name="connsiteY8" fmla="*/ 546111 h 546111"/>
                  <a:gd name="connsiteX9" fmla="*/ 166602 w 878349"/>
                  <a:gd name="connsiteY9" fmla="*/ 546111 h 546111"/>
                  <a:gd name="connsiteX10" fmla="*/ 158924 w 878349"/>
                  <a:gd name="connsiteY10" fmla="*/ 542931 h 546111"/>
                  <a:gd name="connsiteX11" fmla="*/ 152084 w 878349"/>
                  <a:gd name="connsiteY11" fmla="*/ 542242 h 546111"/>
                  <a:gd name="connsiteX12" fmla="*/ 0 w 878349"/>
                  <a:gd name="connsiteY12" fmla="*/ 355640 h 546111"/>
                  <a:gd name="connsiteX13" fmla="*/ 190471 w 878349"/>
                  <a:gd name="connsiteY13" fmla="*/ 165169 h 546111"/>
                  <a:gd name="connsiteX14" fmla="*/ 228858 w 878349"/>
                  <a:gd name="connsiteY14" fmla="*/ 169039 h 546111"/>
                  <a:gd name="connsiteX15" fmla="*/ 244320 w 878349"/>
                  <a:gd name="connsiteY15" fmla="*/ 173839 h 546111"/>
                  <a:gd name="connsiteX16" fmla="*/ 526204 w 878349"/>
                  <a:gd name="connsiteY16" fmla="*/ 3284 h 546111"/>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912 h 543739"/>
                  <a:gd name="connsiteX1" fmla="*/ 753041 w 878349"/>
                  <a:gd name="connsiteY1" fmla="*/ 283489 h 543739"/>
                  <a:gd name="connsiteX2" fmla="*/ 798544 w 878349"/>
                  <a:gd name="connsiteY2" fmla="*/ 292676 h 543739"/>
                  <a:gd name="connsiteX3" fmla="*/ 878349 w 878349"/>
                  <a:gd name="connsiteY3" fmla="*/ 413073 h 543739"/>
                  <a:gd name="connsiteX4" fmla="*/ 798544 w 878349"/>
                  <a:gd name="connsiteY4" fmla="*/ 533471 h 543739"/>
                  <a:gd name="connsiteX5" fmla="*/ 759827 w 878349"/>
                  <a:gd name="connsiteY5" fmla="*/ 541287 h 543739"/>
                  <a:gd name="connsiteX6" fmla="*/ 753908 w 878349"/>
                  <a:gd name="connsiteY6" fmla="*/ 543739 h 543739"/>
                  <a:gd name="connsiteX7" fmla="*/ 747683 w 878349"/>
                  <a:gd name="connsiteY7" fmla="*/ 543739 h 543739"/>
                  <a:gd name="connsiteX8" fmla="*/ 190471 w 878349"/>
                  <a:gd name="connsiteY8" fmla="*/ 543739 h 543739"/>
                  <a:gd name="connsiteX9" fmla="*/ 166602 w 878349"/>
                  <a:gd name="connsiteY9" fmla="*/ 543739 h 543739"/>
                  <a:gd name="connsiteX10" fmla="*/ 158924 w 878349"/>
                  <a:gd name="connsiteY10" fmla="*/ 540559 h 543739"/>
                  <a:gd name="connsiteX11" fmla="*/ 152084 w 878349"/>
                  <a:gd name="connsiteY11" fmla="*/ 539870 h 543739"/>
                  <a:gd name="connsiteX12" fmla="*/ 0 w 878349"/>
                  <a:gd name="connsiteY12" fmla="*/ 353268 h 543739"/>
                  <a:gd name="connsiteX13" fmla="*/ 190471 w 878349"/>
                  <a:gd name="connsiteY13" fmla="*/ 162797 h 543739"/>
                  <a:gd name="connsiteX14" fmla="*/ 228858 w 878349"/>
                  <a:gd name="connsiteY14" fmla="*/ 166667 h 543739"/>
                  <a:gd name="connsiteX15" fmla="*/ 244320 w 878349"/>
                  <a:gd name="connsiteY15" fmla="*/ 171467 h 543739"/>
                  <a:gd name="connsiteX16" fmla="*/ 526204 w 878349"/>
                  <a:gd name="connsiteY16" fmla="*/ 912 h 543739"/>
                  <a:gd name="connsiteX0" fmla="*/ 526204 w 878349"/>
                  <a:gd name="connsiteY0" fmla="*/ 2110 h 544937"/>
                  <a:gd name="connsiteX1" fmla="*/ 753041 w 878349"/>
                  <a:gd name="connsiteY1" fmla="*/ 284687 h 544937"/>
                  <a:gd name="connsiteX2" fmla="*/ 798544 w 878349"/>
                  <a:gd name="connsiteY2" fmla="*/ 293874 h 544937"/>
                  <a:gd name="connsiteX3" fmla="*/ 878349 w 878349"/>
                  <a:gd name="connsiteY3" fmla="*/ 414271 h 544937"/>
                  <a:gd name="connsiteX4" fmla="*/ 798544 w 878349"/>
                  <a:gd name="connsiteY4" fmla="*/ 534669 h 544937"/>
                  <a:gd name="connsiteX5" fmla="*/ 759827 w 878349"/>
                  <a:gd name="connsiteY5" fmla="*/ 542485 h 544937"/>
                  <a:gd name="connsiteX6" fmla="*/ 753908 w 878349"/>
                  <a:gd name="connsiteY6" fmla="*/ 544937 h 544937"/>
                  <a:gd name="connsiteX7" fmla="*/ 747683 w 878349"/>
                  <a:gd name="connsiteY7" fmla="*/ 544937 h 544937"/>
                  <a:gd name="connsiteX8" fmla="*/ 190471 w 878349"/>
                  <a:gd name="connsiteY8" fmla="*/ 544937 h 544937"/>
                  <a:gd name="connsiteX9" fmla="*/ 166602 w 878349"/>
                  <a:gd name="connsiteY9" fmla="*/ 544937 h 544937"/>
                  <a:gd name="connsiteX10" fmla="*/ 158924 w 878349"/>
                  <a:gd name="connsiteY10" fmla="*/ 541757 h 544937"/>
                  <a:gd name="connsiteX11" fmla="*/ 152084 w 878349"/>
                  <a:gd name="connsiteY11" fmla="*/ 541068 h 544937"/>
                  <a:gd name="connsiteX12" fmla="*/ 0 w 878349"/>
                  <a:gd name="connsiteY12" fmla="*/ 354466 h 544937"/>
                  <a:gd name="connsiteX13" fmla="*/ 190471 w 878349"/>
                  <a:gd name="connsiteY13" fmla="*/ 163995 h 544937"/>
                  <a:gd name="connsiteX14" fmla="*/ 228858 w 878349"/>
                  <a:gd name="connsiteY14" fmla="*/ 167865 h 544937"/>
                  <a:gd name="connsiteX15" fmla="*/ 244320 w 878349"/>
                  <a:gd name="connsiteY15" fmla="*/ 172665 h 544937"/>
                  <a:gd name="connsiteX16" fmla="*/ 526204 w 878349"/>
                  <a:gd name="connsiteY16" fmla="*/ 2110 h 544937"/>
                  <a:gd name="connsiteX0" fmla="*/ 526204 w 878349"/>
                  <a:gd name="connsiteY0" fmla="*/ 2045 h 544872"/>
                  <a:gd name="connsiteX1" fmla="*/ 753041 w 878349"/>
                  <a:gd name="connsiteY1" fmla="*/ 284622 h 544872"/>
                  <a:gd name="connsiteX2" fmla="*/ 798544 w 878349"/>
                  <a:gd name="connsiteY2" fmla="*/ 293809 h 544872"/>
                  <a:gd name="connsiteX3" fmla="*/ 878349 w 878349"/>
                  <a:gd name="connsiteY3" fmla="*/ 414206 h 544872"/>
                  <a:gd name="connsiteX4" fmla="*/ 798544 w 878349"/>
                  <a:gd name="connsiteY4" fmla="*/ 534604 h 544872"/>
                  <a:gd name="connsiteX5" fmla="*/ 759827 w 878349"/>
                  <a:gd name="connsiteY5" fmla="*/ 542420 h 544872"/>
                  <a:gd name="connsiteX6" fmla="*/ 753908 w 878349"/>
                  <a:gd name="connsiteY6" fmla="*/ 544872 h 544872"/>
                  <a:gd name="connsiteX7" fmla="*/ 747683 w 878349"/>
                  <a:gd name="connsiteY7" fmla="*/ 544872 h 544872"/>
                  <a:gd name="connsiteX8" fmla="*/ 190471 w 878349"/>
                  <a:gd name="connsiteY8" fmla="*/ 544872 h 544872"/>
                  <a:gd name="connsiteX9" fmla="*/ 166602 w 878349"/>
                  <a:gd name="connsiteY9" fmla="*/ 544872 h 544872"/>
                  <a:gd name="connsiteX10" fmla="*/ 158924 w 878349"/>
                  <a:gd name="connsiteY10" fmla="*/ 541692 h 544872"/>
                  <a:gd name="connsiteX11" fmla="*/ 152084 w 878349"/>
                  <a:gd name="connsiteY11" fmla="*/ 541003 h 544872"/>
                  <a:gd name="connsiteX12" fmla="*/ 0 w 878349"/>
                  <a:gd name="connsiteY12" fmla="*/ 354401 h 544872"/>
                  <a:gd name="connsiteX13" fmla="*/ 190471 w 878349"/>
                  <a:gd name="connsiteY13" fmla="*/ 163930 h 544872"/>
                  <a:gd name="connsiteX14" fmla="*/ 228858 w 878349"/>
                  <a:gd name="connsiteY14" fmla="*/ 167800 h 544872"/>
                  <a:gd name="connsiteX15" fmla="*/ 244320 w 878349"/>
                  <a:gd name="connsiteY15" fmla="*/ 172600 h 544872"/>
                  <a:gd name="connsiteX16" fmla="*/ 526204 w 878349"/>
                  <a:gd name="connsiteY16" fmla="*/ 2045 h 544872"/>
                  <a:gd name="connsiteX0" fmla="*/ 526204 w 878349"/>
                  <a:gd name="connsiteY0" fmla="*/ 3099 h 545926"/>
                  <a:gd name="connsiteX1" fmla="*/ 753041 w 878349"/>
                  <a:gd name="connsiteY1" fmla="*/ 285676 h 545926"/>
                  <a:gd name="connsiteX2" fmla="*/ 798544 w 878349"/>
                  <a:gd name="connsiteY2" fmla="*/ 294863 h 545926"/>
                  <a:gd name="connsiteX3" fmla="*/ 878349 w 878349"/>
                  <a:gd name="connsiteY3" fmla="*/ 415260 h 545926"/>
                  <a:gd name="connsiteX4" fmla="*/ 798544 w 878349"/>
                  <a:gd name="connsiteY4" fmla="*/ 535658 h 545926"/>
                  <a:gd name="connsiteX5" fmla="*/ 759827 w 878349"/>
                  <a:gd name="connsiteY5" fmla="*/ 543474 h 545926"/>
                  <a:gd name="connsiteX6" fmla="*/ 753908 w 878349"/>
                  <a:gd name="connsiteY6" fmla="*/ 545926 h 545926"/>
                  <a:gd name="connsiteX7" fmla="*/ 747683 w 878349"/>
                  <a:gd name="connsiteY7" fmla="*/ 545926 h 545926"/>
                  <a:gd name="connsiteX8" fmla="*/ 190471 w 878349"/>
                  <a:gd name="connsiteY8" fmla="*/ 545926 h 545926"/>
                  <a:gd name="connsiteX9" fmla="*/ 166602 w 878349"/>
                  <a:gd name="connsiteY9" fmla="*/ 545926 h 545926"/>
                  <a:gd name="connsiteX10" fmla="*/ 158924 w 878349"/>
                  <a:gd name="connsiteY10" fmla="*/ 542746 h 545926"/>
                  <a:gd name="connsiteX11" fmla="*/ 152084 w 878349"/>
                  <a:gd name="connsiteY11" fmla="*/ 542057 h 545926"/>
                  <a:gd name="connsiteX12" fmla="*/ 0 w 878349"/>
                  <a:gd name="connsiteY12" fmla="*/ 355455 h 545926"/>
                  <a:gd name="connsiteX13" fmla="*/ 190471 w 878349"/>
                  <a:gd name="connsiteY13" fmla="*/ 164984 h 545926"/>
                  <a:gd name="connsiteX14" fmla="*/ 228858 w 878349"/>
                  <a:gd name="connsiteY14" fmla="*/ 168854 h 545926"/>
                  <a:gd name="connsiteX15" fmla="*/ 244320 w 878349"/>
                  <a:gd name="connsiteY15" fmla="*/ 173654 h 545926"/>
                  <a:gd name="connsiteX16" fmla="*/ 526204 w 878349"/>
                  <a:gd name="connsiteY16" fmla="*/ 3099 h 545926"/>
                  <a:gd name="connsiteX0" fmla="*/ 526204 w 878349"/>
                  <a:gd name="connsiteY0" fmla="*/ 2823 h 545650"/>
                  <a:gd name="connsiteX1" fmla="*/ 753041 w 878349"/>
                  <a:gd name="connsiteY1" fmla="*/ 285400 h 545650"/>
                  <a:gd name="connsiteX2" fmla="*/ 798544 w 878349"/>
                  <a:gd name="connsiteY2" fmla="*/ 294587 h 545650"/>
                  <a:gd name="connsiteX3" fmla="*/ 878349 w 878349"/>
                  <a:gd name="connsiteY3" fmla="*/ 414984 h 545650"/>
                  <a:gd name="connsiteX4" fmla="*/ 798544 w 878349"/>
                  <a:gd name="connsiteY4" fmla="*/ 535382 h 545650"/>
                  <a:gd name="connsiteX5" fmla="*/ 759827 w 878349"/>
                  <a:gd name="connsiteY5" fmla="*/ 543198 h 545650"/>
                  <a:gd name="connsiteX6" fmla="*/ 753908 w 878349"/>
                  <a:gd name="connsiteY6" fmla="*/ 545650 h 545650"/>
                  <a:gd name="connsiteX7" fmla="*/ 747683 w 878349"/>
                  <a:gd name="connsiteY7" fmla="*/ 545650 h 545650"/>
                  <a:gd name="connsiteX8" fmla="*/ 190471 w 878349"/>
                  <a:gd name="connsiteY8" fmla="*/ 545650 h 545650"/>
                  <a:gd name="connsiteX9" fmla="*/ 166602 w 878349"/>
                  <a:gd name="connsiteY9" fmla="*/ 545650 h 545650"/>
                  <a:gd name="connsiteX10" fmla="*/ 158924 w 878349"/>
                  <a:gd name="connsiteY10" fmla="*/ 542470 h 545650"/>
                  <a:gd name="connsiteX11" fmla="*/ 152084 w 878349"/>
                  <a:gd name="connsiteY11" fmla="*/ 541781 h 545650"/>
                  <a:gd name="connsiteX12" fmla="*/ 0 w 878349"/>
                  <a:gd name="connsiteY12" fmla="*/ 355179 h 545650"/>
                  <a:gd name="connsiteX13" fmla="*/ 190471 w 878349"/>
                  <a:gd name="connsiteY13" fmla="*/ 164708 h 545650"/>
                  <a:gd name="connsiteX14" fmla="*/ 228858 w 878349"/>
                  <a:gd name="connsiteY14" fmla="*/ 168578 h 545650"/>
                  <a:gd name="connsiteX15" fmla="*/ 244320 w 878349"/>
                  <a:gd name="connsiteY15" fmla="*/ 173378 h 545650"/>
                  <a:gd name="connsiteX16" fmla="*/ 526204 w 878349"/>
                  <a:gd name="connsiteY16"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53908 w 878349"/>
                  <a:gd name="connsiteY5" fmla="*/ 545650 h 545650"/>
                  <a:gd name="connsiteX6" fmla="*/ 747683 w 878349"/>
                  <a:gd name="connsiteY6" fmla="*/ 545650 h 545650"/>
                  <a:gd name="connsiteX7" fmla="*/ 190471 w 878349"/>
                  <a:gd name="connsiteY7" fmla="*/ 545650 h 545650"/>
                  <a:gd name="connsiteX8" fmla="*/ 166602 w 878349"/>
                  <a:gd name="connsiteY8" fmla="*/ 545650 h 545650"/>
                  <a:gd name="connsiteX9" fmla="*/ 158924 w 878349"/>
                  <a:gd name="connsiteY9" fmla="*/ 542470 h 545650"/>
                  <a:gd name="connsiteX10" fmla="*/ 152084 w 878349"/>
                  <a:gd name="connsiteY10" fmla="*/ 541781 h 545650"/>
                  <a:gd name="connsiteX11" fmla="*/ 0 w 878349"/>
                  <a:gd name="connsiteY11" fmla="*/ 355179 h 545650"/>
                  <a:gd name="connsiteX12" fmla="*/ 190471 w 878349"/>
                  <a:gd name="connsiteY12" fmla="*/ 164708 h 545650"/>
                  <a:gd name="connsiteX13" fmla="*/ 228858 w 878349"/>
                  <a:gd name="connsiteY13" fmla="*/ 168578 h 545650"/>
                  <a:gd name="connsiteX14" fmla="*/ 244320 w 878349"/>
                  <a:gd name="connsiteY14" fmla="*/ 173378 h 545650"/>
                  <a:gd name="connsiteX15" fmla="*/ 526204 w 878349"/>
                  <a:gd name="connsiteY15"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47683 w 878349"/>
                  <a:gd name="connsiteY5" fmla="*/ 545650 h 545650"/>
                  <a:gd name="connsiteX6" fmla="*/ 190471 w 878349"/>
                  <a:gd name="connsiteY6" fmla="*/ 545650 h 545650"/>
                  <a:gd name="connsiteX7" fmla="*/ 166602 w 878349"/>
                  <a:gd name="connsiteY7" fmla="*/ 545650 h 545650"/>
                  <a:gd name="connsiteX8" fmla="*/ 158924 w 878349"/>
                  <a:gd name="connsiteY8" fmla="*/ 542470 h 545650"/>
                  <a:gd name="connsiteX9" fmla="*/ 152084 w 878349"/>
                  <a:gd name="connsiteY9" fmla="*/ 541781 h 545650"/>
                  <a:gd name="connsiteX10" fmla="*/ 0 w 878349"/>
                  <a:gd name="connsiteY10" fmla="*/ 355179 h 545650"/>
                  <a:gd name="connsiteX11" fmla="*/ 190471 w 878349"/>
                  <a:gd name="connsiteY11" fmla="*/ 164708 h 545650"/>
                  <a:gd name="connsiteX12" fmla="*/ 228858 w 878349"/>
                  <a:gd name="connsiteY12" fmla="*/ 168578 h 545650"/>
                  <a:gd name="connsiteX13" fmla="*/ 244320 w 878349"/>
                  <a:gd name="connsiteY13" fmla="*/ 173378 h 545650"/>
                  <a:gd name="connsiteX14" fmla="*/ 526204 w 878349"/>
                  <a:gd name="connsiteY14"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47683 w 878349"/>
                  <a:gd name="connsiteY4" fmla="*/ 545650 h 545650"/>
                  <a:gd name="connsiteX5" fmla="*/ 190471 w 878349"/>
                  <a:gd name="connsiteY5" fmla="*/ 545650 h 545650"/>
                  <a:gd name="connsiteX6" fmla="*/ 166602 w 878349"/>
                  <a:gd name="connsiteY6" fmla="*/ 545650 h 545650"/>
                  <a:gd name="connsiteX7" fmla="*/ 158924 w 878349"/>
                  <a:gd name="connsiteY7" fmla="*/ 542470 h 545650"/>
                  <a:gd name="connsiteX8" fmla="*/ 152084 w 878349"/>
                  <a:gd name="connsiteY8" fmla="*/ 541781 h 545650"/>
                  <a:gd name="connsiteX9" fmla="*/ 0 w 878349"/>
                  <a:gd name="connsiteY9" fmla="*/ 355179 h 545650"/>
                  <a:gd name="connsiteX10" fmla="*/ 190471 w 878349"/>
                  <a:gd name="connsiteY10" fmla="*/ 164708 h 545650"/>
                  <a:gd name="connsiteX11" fmla="*/ 228858 w 878349"/>
                  <a:gd name="connsiteY11" fmla="*/ 168578 h 545650"/>
                  <a:gd name="connsiteX12" fmla="*/ 244320 w 878349"/>
                  <a:gd name="connsiteY12" fmla="*/ 173378 h 545650"/>
                  <a:gd name="connsiteX13" fmla="*/ 526204 w 878349"/>
                  <a:gd name="connsiteY13"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60"/>
                  <a:gd name="connsiteY0" fmla="*/ 2823 h 545650"/>
                  <a:gd name="connsiteX1" fmla="*/ 753041 w 878360"/>
                  <a:gd name="connsiteY1" fmla="*/ 285400 h 545650"/>
                  <a:gd name="connsiteX2" fmla="*/ 878349 w 878360"/>
                  <a:gd name="connsiteY2" fmla="*/ 414984 h 545650"/>
                  <a:gd name="connsiteX3" fmla="*/ 747683 w 878360"/>
                  <a:gd name="connsiteY3" fmla="*/ 545650 h 545650"/>
                  <a:gd name="connsiteX4" fmla="*/ 190471 w 878360"/>
                  <a:gd name="connsiteY4" fmla="*/ 545650 h 545650"/>
                  <a:gd name="connsiteX5" fmla="*/ 166602 w 878360"/>
                  <a:gd name="connsiteY5" fmla="*/ 545650 h 545650"/>
                  <a:gd name="connsiteX6" fmla="*/ 158924 w 878360"/>
                  <a:gd name="connsiteY6" fmla="*/ 542470 h 545650"/>
                  <a:gd name="connsiteX7" fmla="*/ 152084 w 878360"/>
                  <a:gd name="connsiteY7" fmla="*/ 541781 h 545650"/>
                  <a:gd name="connsiteX8" fmla="*/ 0 w 878360"/>
                  <a:gd name="connsiteY8" fmla="*/ 355179 h 545650"/>
                  <a:gd name="connsiteX9" fmla="*/ 190471 w 878360"/>
                  <a:gd name="connsiteY9" fmla="*/ 164708 h 545650"/>
                  <a:gd name="connsiteX10" fmla="*/ 228858 w 878360"/>
                  <a:gd name="connsiteY10" fmla="*/ 168578 h 545650"/>
                  <a:gd name="connsiteX11" fmla="*/ 244320 w 878360"/>
                  <a:gd name="connsiteY11" fmla="*/ 173378 h 545650"/>
                  <a:gd name="connsiteX12" fmla="*/ 526204 w 878360"/>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51"/>
                  <a:gd name="connsiteY0" fmla="*/ 2823 h 545650"/>
                  <a:gd name="connsiteX1" fmla="*/ 753041 w 878351"/>
                  <a:gd name="connsiteY1" fmla="*/ 285400 h 545650"/>
                  <a:gd name="connsiteX2" fmla="*/ 878349 w 878351"/>
                  <a:gd name="connsiteY2" fmla="*/ 414984 h 545650"/>
                  <a:gd name="connsiteX3" fmla="*/ 747683 w 878351"/>
                  <a:gd name="connsiteY3" fmla="*/ 545650 h 545650"/>
                  <a:gd name="connsiteX4" fmla="*/ 190471 w 878351"/>
                  <a:gd name="connsiteY4" fmla="*/ 545650 h 545650"/>
                  <a:gd name="connsiteX5" fmla="*/ 166602 w 878351"/>
                  <a:gd name="connsiteY5" fmla="*/ 545650 h 545650"/>
                  <a:gd name="connsiteX6" fmla="*/ 158924 w 878351"/>
                  <a:gd name="connsiteY6" fmla="*/ 542470 h 545650"/>
                  <a:gd name="connsiteX7" fmla="*/ 152084 w 878351"/>
                  <a:gd name="connsiteY7" fmla="*/ 541781 h 545650"/>
                  <a:gd name="connsiteX8" fmla="*/ 0 w 878351"/>
                  <a:gd name="connsiteY8" fmla="*/ 355179 h 545650"/>
                  <a:gd name="connsiteX9" fmla="*/ 190471 w 878351"/>
                  <a:gd name="connsiteY9" fmla="*/ 164708 h 545650"/>
                  <a:gd name="connsiteX10" fmla="*/ 228858 w 878351"/>
                  <a:gd name="connsiteY10" fmla="*/ 168578 h 545650"/>
                  <a:gd name="connsiteX11" fmla="*/ 244320 w 878351"/>
                  <a:gd name="connsiteY11" fmla="*/ 173378 h 545650"/>
                  <a:gd name="connsiteX12" fmla="*/ 526204 w 878351"/>
                  <a:gd name="connsiteY12" fmla="*/ 2823 h 545650"/>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7585 w 879730"/>
                  <a:gd name="connsiteY0" fmla="*/ 2823 h 545651"/>
                  <a:gd name="connsiteX1" fmla="*/ 754422 w 879730"/>
                  <a:gd name="connsiteY1" fmla="*/ 285400 h 545651"/>
                  <a:gd name="connsiteX2" fmla="*/ 879730 w 879730"/>
                  <a:gd name="connsiteY2" fmla="*/ 414984 h 545651"/>
                  <a:gd name="connsiteX3" fmla="*/ 749064 w 879730"/>
                  <a:gd name="connsiteY3" fmla="*/ 545650 h 545651"/>
                  <a:gd name="connsiteX4" fmla="*/ 191852 w 879730"/>
                  <a:gd name="connsiteY4" fmla="*/ 545650 h 545651"/>
                  <a:gd name="connsiteX5" fmla="*/ 167983 w 879730"/>
                  <a:gd name="connsiteY5" fmla="*/ 545650 h 545651"/>
                  <a:gd name="connsiteX6" fmla="*/ 160305 w 879730"/>
                  <a:gd name="connsiteY6" fmla="*/ 542470 h 545651"/>
                  <a:gd name="connsiteX7" fmla="*/ 153465 w 879730"/>
                  <a:gd name="connsiteY7" fmla="*/ 541781 h 545651"/>
                  <a:gd name="connsiteX8" fmla="*/ 1381 w 879730"/>
                  <a:gd name="connsiteY8" fmla="*/ 355179 h 545651"/>
                  <a:gd name="connsiteX9" fmla="*/ 230239 w 879730"/>
                  <a:gd name="connsiteY9" fmla="*/ 168578 h 545651"/>
                  <a:gd name="connsiteX10" fmla="*/ 245701 w 879730"/>
                  <a:gd name="connsiteY10" fmla="*/ 173378 h 545651"/>
                  <a:gd name="connsiteX11" fmla="*/ 527585 w 879730"/>
                  <a:gd name="connsiteY11"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6208 w 878353"/>
                  <a:gd name="connsiteY0" fmla="*/ 2823 h 545651"/>
                  <a:gd name="connsiteX1" fmla="*/ 753045 w 878353"/>
                  <a:gd name="connsiteY1" fmla="*/ 285400 h 545651"/>
                  <a:gd name="connsiteX2" fmla="*/ 878353 w 878353"/>
                  <a:gd name="connsiteY2" fmla="*/ 414984 h 545651"/>
                  <a:gd name="connsiteX3" fmla="*/ 747687 w 878353"/>
                  <a:gd name="connsiteY3" fmla="*/ 545650 h 545651"/>
                  <a:gd name="connsiteX4" fmla="*/ 190475 w 878353"/>
                  <a:gd name="connsiteY4" fmla="*/ 545650 h 545651"/>
                  <a:gd name="connsiteX5" fmla="*/ 166606 w 878353"/>
                  <a:gd name="connsiteY5" fmla="*/ 545650 h 545651"/>
                  <a:gd name="connsiteX6" fmla="*/ 158928 w 878353"/>
                  <a:gd name="connsiteY6" fmla="*/ 542470 h 545651"/>
                  <a:gd name="connsiteX7" fmla="*/ 152088 w 878353"/>
                  <a:gd name="connsiteY7" fmla="*/ 541781 h 545651"/>
                  <a:gd name="connsiteX8" fmla="*/ 4 w 878353"/>
                  <a:gd name="connsiteY8" fmla="*/ 355179 h 545651"/>
                  <a:gd name="connsiteX9" fmla="*/ 244324 w 878353"/>
                  <a:gd name="connsiteY9" fmla="*/ 173378 h 545651"/>
                  <a:gd name="connsiteX10" fmla="*/ 526208 w 878353"/>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66614 w 878361"/>
                  <a:gd name="connsiteY5" fmla="*/ 545650 h 545651"/>
                  <a:gd name="connsiteX6" fmla="*/ 158936 w 878361"/>
                  <a:gd name="connsiteY6" fmla="*/ 542470 h 545651"/>
                  <a:gd name="connsiteX7" fmla="*/ 152096 w 878361"/>
                  <a:gd name="connsiteY7" fmla="*/ 541781 h 545651"/>
                  <a:gd name="connsiteX8" fmla="*/ 12 w 878361"/>
                  <a:gd name="connsiteY8" fmla="*/ 355179 h 545651"/>
                  <a:gd name="connsiteX9" fmla="*/ 244332 w 878361"/>
                  <a:gd name="connsiteY9" fmla="*/ 173378 h 545651"/>
                  <a:gd name="connsiteX10" fmla="*/ 526216 w 878361"/>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8936 w 878361"/>
                  <a:gd name="connsiteY5" fmla="*/ 542470 h 545651"/>
                  <a:gd name="connsiteX6" fmla="*/ 152096 w 878361"/>
                  <a:gd name="connsiteY6" fmla="*/ 541781 h 545651"/>
                  <a:gd name="connsiteX7" fmla="*/ 12 w 878361"/>
                  <a:gd name="connsiteY7" fmla="*/ 355179 h 545651"/>
                  <a:gd name="connsiteX8" fmla="*/ 244332 w 878361"/>
                  <a:gd name="connsiteY8" fmla="*/ 173378 h 545651"/>
                  <a:gd name="connsiteX9" fmla="*/ 526216 w 878361"/>
                  <a:gd name="connsiteY9"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2096 w 878361"/>
                  <a:gd name="connsiteY5" fmla="*/ 541781 h 545651"/>
                  <a:gd name="connsiteX6" fmla="*/ 12 w 878361"/>
                  <a:gd name="connsiteY6" fmla="*/ 355179 h 545651"/>
                  <a:gd name="connsiteX7" fmla="*/ 244332 w 878361"/>
                  <a:gd name="connsiteY7" fmla="*/ 173378 h 545651"/>
                  <a:gd name="connsiteX8" fmla="*/ 526216 w 878361"/>
                  <a:gd name="connsiteY8"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2 w 878361"/>
                  <a:gd name="connsiteY5" fmla="*/ 355179 h 545651"/>
                  <a:gd name="connsiteX6" fmla="*/ 244332 w 878361"/>
                  <a:gd name="connsiteY6" fmla="*/ 173378 h 545651"/>
                  <a:gd name="connsiteX7" fmla="*/ 526216 w 878361"/>
                  <a:gd name="connsiteY7" fmla="*/ 2823 h 545651"/>
                  <a:gd name="connsiteX0" fmla="*/ 528231 w 880376"/>
                  <a:gd name="connsiteY0" fmla="*/ 2823 h 545651"/>
                  <a:gd name="connsiteX1" fmla="*/ 755068 w 880376"/>
                  <a:gd name="connsiteY1" fmla="*/ 285400 h 545651"/>
                  <a:gd name="connsiteX2" fmla="*/ 880376 w 880376"/>
                  <a:gd name="connsiteY2" fmla="*/ 414984 h 545651"/>
                  <a:gd name="connsiteX3" fmla="*/ 749710 w 880376"/>
                  <a:gd name="connsiteY3" fmla="*/ 545650 h 545651"/>
                  <a:gd name="connsiteX4" fmla="*/ 192498 w 880376"/>
                  <a:gd name="connsiteY4" fmla="*/ 545650 h 545651"/>
                  <a:gd name="connsiteX5" fmla="*/ 2027 w 880376"/>
                  <a:gd name="connsiteY5" fmla="*/ 355179 h 545651"/>
                  <a:gd name="connsiteX6" fmla="*/ 246347 w 880376"/>
                  <a:gd name="connsiteY6" fmla="*/ 173378 h 545651"/>
                  <a:gd name="connsiteX7" fmla="*/ 528231 w 880376"/>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245 w 878390"/>
                  <a:gd name="connsiteY0" fmla="*/ 2823 h 545651"/>
                  <a:gd name="connsiteX1" fmla="*/ 753082 w 878390"/>
                  <a:gd name="connsiteY1" fmla="*/ 285400 h 545651"/>
                  <a:gd name="connsiteX2" fmla="*/ 878390 w 878390"/>
                  <a:gd name="connsiteY2" fmla="*/ 414984 h 545651"/>
                  <a:gd name="connsiteX3" fmla="*/ 747724 w 878390"/>
                  <a:gd name="connsiteY3" fmla="*/ 545650 h 545651"/>
                  <a:gd name="connsiteX4" fmla="*/ 190512 w 878390"/>
                  <a:gd name="connsiteY4" fmla="*/ 545650 h 545651"/>
                  <a:gd name="connsiteX5" fmla="*/ 41 w 878390"/>
                  <a:gd name="connsiteY5" fmla="*/ 355179 h 545651"/>
                  <a:gd name="connsiteX6" fmla="*/ 244361 w 878390"/>
                  <a:gd name="connsiteY6" fmla="*/ 173378 h 545651"/>
                  <a:gd name="connsiteX7" fmla="*/ 526245 w 878390"/>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721 w 878866"/>
                  <a:gd name="connsiteY0" fmla="*/ 2823 h 545651"/>
                  <a:gd name="connsiteX1" fmla="*/ 753558 w 878866"/>
                  <a:gd name="connsiteY1" fmla="*/ 285400 h 545651"/>
                  <a:gd name="connsiteX2" fmla="*/ 878866 w 878866"/>
                  <a:gd name="connsiteY2" fmla="*/ 414984 h 545651"/>
                  <a:gd name="connsiteX3" fmla="*/ 748200 w 878866"/>
                  <a:gd name="connsiteY3" fmla="*/ 545650 h 545651"/>
                  <a:gd name="connsiteX4" fmla="*/ 190988 w 878866"/>
                  <a:gd name="connsiteY4" fmla="*/ 545650 h 545651"/>
                  <a:gd name="connsiteX5" fmla="*/ 517 w 878866"/>
                  <a:gd name="connsiteY5" fmla="*/ 355179 h 545651"/>
                  <a:gd name="connsiteX6" fmla="*/ 244837 w 878866"/>
                  <a:gd name="connsiteY6" fmla="*/ 173378 h 545651"/>
                  <a:gd name="connsiteX7" fmla="*/ 526721 w 878866"/>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391" h="545651">
                    <a:moveTo>
                      <a:pt x="526246" y="2823"/>
                    </a:moveTo>
                    <a:cubicBezTo>
                      <a:pt x="663881" y="24023"/>
                      <a:pt x="772336" y="152517"/>
                      <a:pt x="753083" y="285400"/>
                    </a:cubicBezTo>
                    <a:cubicBezTo>
                      <a:pt x="852208" y="299089"/>
                      <a:pt x="878212" y="375742"/>
                      <a:pt x="878391" y="414984"/>
                    </a:cubicBezTo>
                    <a:cubicBezTo>
                      <a:pt x="878627" y="466609"/>
                      <a:pt x="833938" y="546043"/>
                      <a:pt x="747725" y="545650"/>
                    </a:cubicBezTo>
                    <a:lnTo>
                      <a:pt x="190513" y="545650"/>
                    </a:lnTo>
                    <a:cubicBezTo>
                      <a:pt x="77130" y="544985"/>
                      <a:pt x="2268" y="445667"/>
                      <a:pt x="42" y="355179"/>
                    </a:cubicBezTo>
                    <a:cubicBezTo>
                      <a:pt x="-2184" y="264691"/>
                      <a:pt x="84465" y="123521"/>
                      <a:pt x="244362" y="173378"/>
                    </a:cubicBezTo>
                    <a:cubicBezTo>
                      <a:pt x="271526" y="75658"/>
                      <a:pt x="394045" y="-17540"/>
                      <a:pt x="526246" y="2823"/>
                    </a:cubicBezTo>
                    <a:close/>
                  </a:path>
                </a:pathLst>
              </a:cu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IN" sz="1122" b="1" dirty="0">
                  <a:solidFill>
                    <a:schemeClr val="accent1"/>
                  </a:solidFill>
                  <a:latin typeface="Segoe UI Semilight" panose="020B0402040204020203" pitchFamily="34" charset="0"/>
                  <a:ea typeface="Segoe UI" pitchFamily="34" charset="0"/>
                  <a:cs typeface="Segoe UI Semilight" panose="020B0402040204020203" pitchFamily="34" charset="0"/>
                </a:endParaRPr>
              </a:p>
            </p:txBody>
          </p:sp>
        </p:grpSp>
        <p:grpSp>
          <p:nvGrpSpPr>
            <p:cNvPr id="13" name="Group 12">
              <a:extLst>
                <a:ext uri="{FF2B5EF4-FFF2-40B4-BE49-F238E27FC236}">
                  <a16:creationId xmlns:a16="http://schemas.microsoft.com/office/drawing/2014/main" id="{2C5EBA3E-8A0F-48FD-A0EB-D4FD3CEC746C}"/>
                </a:ext>
              </a:extLst>
            </p:cNvPr>
            <p:cNvGrpSpPr/>
            <p:nvPr/>
          </p:nvGrpSpPr>
          <p:grpSpPr>
            <a:xfrm>
              <a:off x="7753374" y="3533178"/>
              <a:ext cx="675113" cy="694085"/>
              <a:chOff x="2776302" y="4657642"/>
              <a:chExt cx="1550488" cy="1594059"/>
            </a:xfrm>
          </p:grpSpPr>
          <p:sp>
            <p:nvSpPr>
              <p:cNvPr id="35" name="Cylinder 87">
                <a:extLst>
                  <a:ext uri="{FF2B5EF4-FFF2-40B4-BE49-F238E27FC236}">
                    <a16:creationId xmlns:a16="http://schemas.microsoft.com/office/drawing/2014/main" id="{F6A4AABA-3A47-4261-8BD7-259C47F8CDEE}"/>
                  </a:ext>
                </a:extLst>
              </p:cNvPr>
              <p:cNvSpPr/>
              <p:nvPr/>
            </p:nvSpPr>
            <p:spPr bwMode="auto">
              <a:xfrm>
                <a:off x="2776302" y="4657642"/>
                <a:ext cx="1043832" cy="1371349"/>
              </a:xfrm>
              <a:prstGeom prst="can">
                <a:avLst>
                  <a:gd name="adj" fmla="val 39530"/>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918" dirty="0">
                    <a:solidFill>
                      <a:schemeClr val="accent1"/>
                    </a:solidFill>
                    <a:latin typeface="Segoe UI Semilight" panose="020B0402040204020203" pitchFamily="34" charset="0"/>
                    <a:ea typeface="Segoe UI" pitchFamily="34" charset="0"/>
                    <a:cs typeface="Segoe UI Semilight" panose="020B0402040204020203" pitchFamily="34" charset="0"/>
                  </a:rPr>
                  <a:t>SQL</a:t>
                </a:r>
              </a:p>
            </p:txBody>
          </p:sp>
          <p:sp>
            <p:nvSpPr>
              <p:cNvPr id="36" name="Freeform 146">
                <a:extLst>
                  <a:ext uri="{FF2B5EF4-FFF2-40B4-BE49-F238E27FC236}">
                    <a16:creationId xmlns:a16="http://schemas.microsoft.com/office/drawing/2014/main" id="{D7D6A442-BA27-44B3-958A-35ED16ADF541}"/>
                  </a:ext>
                </a:extLst>
              </p:cNvPr>
              <p:cNvSpPr>
                <a:spLocks noChangeAspect="1"/>
              </p:cNvSpPr>
              <p:nvPr/>
            </p:nvSpPr>
            <p:spPr bwMode="auto">
              <a:xfrm>
                <a:off x="3311549" y="5608740"/>
                <a:ext cx="1015241" cy="642961"/>
              </a:xfrm>
              <a:custGeom>
                <a:avLst/>
                <a:gdLst>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246680 w 878349"/>
                  <a:gd name="connsiteY17" fmla="*/ 161619 h 545581"/>
                  <a:gd name="connsiteX18" fmla="*/ 490507 w 878349"/>
                  <a:gd name="connsiteY18"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12 h 545593"/>
                  <a:gd name="connsiteX1" fmla="*/ 755129 w 878349"/>
                  <a:gd name="connsiteY1" fmla="*/ 264634 h 545593"/>
                  <a:gd name="connsiteX2" fmla="*/ 753041 w 878349"/>
                  <a:gd name="connsiteY2" fmla="*/ 285343 h 545593"/>
                  <a:gd name="connsiteX3" fmla="*/ 798544 w 878349"/>
                  <a:gd name="connsiteY3" fmla="*/ 294530 h 545593"/>
                  <a:gd name="connsiteX4" fmla="*/ 878349 w 878349"/>
                  <a:gd name="connsiteY4" fmla="*/ 414927 h 545593"/>
                  <a:gd name="connsiteX5" fmla="*/ 798544 w 878349"/>
                  <a:gd name="connsiteY5" fmla="*/ 535325 h 545593"/>
                  <a:gd name="connsiteX6" fmla="*/ 759827 w 878349"/>
                  <a:gd name="connsiteY6" fmla="*/ 543141 h 545593"/>
                  <a:gd name="connsiteX7" fmla="*/ 753908 w 878349"/>
                  <a:gd name="connsiteY7" fmla="*/ 545593 h 545593"/>
                  <a:gd name="connsiteX8" fmla="*/ 747683 w 878349"/>
                  <a:gd name="connsiteY8" fmla="*/ 545593 h 545593"/>
                  <a:gd name="connsiteX9" fmla="*/ 190471 w 878349"/>
                  <a:gd name="connsiteY9" fmla="*/ 545593 h 545593"/>
                  <a:gd name="connsiteX10" fmla="*/ 166602 w 878349"/>
                  <a:gd name="connsiteY10" fmla="*/ 545593 h 545593"/>
                  <a:gd name="connsiteX11" fmla="*/ 158924 w 878349"/>
                  <a:gd name="connsiteY11" fmla="*/ 542413 h 545593"/>
                  <a:gd name="connsiteX12" fmla="*/ 152084 w 878349"/>
                  <a:gd name="connsiteY12" fmla="*/ 541724 h 545593"/>
                  <a:gd name="connsiteX13" fmla="*/ 0 w 878349"/>
                  <a:gd name="connsiteY13" fmla="*/ 355122 h 545593"/>
                  <a:gd name="connsiteX14" fmla="*/ 190471 w 878349"/>
                  <a:gd name="connsiteY14" fmla="*/ 164651 h 545593"/>
                  <a:gd name="connsiteX15" fmla="*/ 228858 w 878349"/>
                  <a:gd name="connsiteY15" fmla="*/ 168521 h 545593"/>
                  <a:gd name="connsiteX16" fmla="*/ 244320 w 878349"/>
                  <a:gd name="connsiteY16" fmla="*/ 173321 h 545593"/>
                  <a:gd name="connsiteX17" fmla="*/ 490507 w 878349"/>
                  <a:gd name="connsiteY17" fmla="*/ 12 h 545593"/>
                  <a:gd name="connsiteX0" fmla="*/ 490507 w 878349"/>
                  <a:gd name="connsiteY0" fmla="*/ 13 h 545594"/>
                  <a:gd name="connsiteX1" fmla="*/ 755129 w 878349"/>
                  <a:gd name="connsiteY1" fmla="*/ 264635 h 545594"/>
                  <a:gd name="connsiteX2" fmla="*/ 753041 w 878349"/>
                  <a:gd name="connsiteY2" fmla="*/ 285344 h 545594"/>
                  <a:gd name="connsiteX3" fmla="*/ 798544 w 878349"/>
                  <a:gd name="connsiteY3" fmla="*/ 294531 h 545594"/>
                  <a:gd name="connsiteX4" fmla="*/ 878349 w 878349"/>
                  <a:gd name="connsiteY4" fmla="*/ 414928 h 545594"/>
                  <a:gd name="connsiteX5" fmla="*/ 798544 w 878349"/>
                  <a:gd name="connsiteY5" fmla="*/ 535326 h 545594"/>
                  <a:gd name="connsiteX6" fmla="*/ 759827 w 878349"/>
                  <a:gd name="connsiteY6" fmla="*/ 543142 h 545594"/>
                  <a:gd name="connsiteX7" fmla="*/ 753908 w 878349"/>
                  <a:gd name="connsiteY7" fmla="*/ 545594 h 545594"/>
                  <a:gd name="connsiteX8" fmla="*/ 747683 w 878349"/>
                  <a:gd name="connsiteY8" fmla="*/ 545594 h 545594"/>
                  <a:gd name="connsiteX9" fmla="*/ 190471 w 878349"/>
                  <a:gd name="connsiteY9" fmla="*/ 545594 h 545594"/>
                  <a:gd name="connsiteX10" fmla="*/ 166602 w 878349"/>
                  <a:gd name="connsiteY10" fmla="*/ 545594 h 545594"/>
                  <a:gd name="connsiteX11" fmla="*/ 158924 w 878349"/>
                  <a:gd name="connsiteY11" fmla="*/ 542414 h 545594"/>
                  <a:gd name="connsiteX12" fmla="*/ 152084 w 878349"/>
                  <a:gd name="connsiteY12" fmla="*/ 541725 h 545594"/>
                  <a:gd name="connsiteX13" fmla="*/ 0 w 878349"/>
                  <a:gd name="connsiteY13" fmla="*/ 355123 h 545594"/>
                  <a:gd name="connsiteX14" fmla="*/ 190471 w 878349"/>
                  <a:gd name="connsiteY14" fmla="*/ 164652 h 545594"/>
                  <a:gd name="connsiteX15" fmla="*/ 228858 w 878349"/>
                  <a:gd name="connsiteY15" fmla="*/ 168522 h 545594"/>
                  <a:gd name="connsiteX16" fmla="*/ 244320 w 878349"/>
                  <a:gd name="connsiteY16" fmla="*/ 173322 h 545594"/>
                  <a:gd name="connsiteX17" fmla="*/ 490507 w 878349"/>
                  <a:gd name="connsiteY17" fmla="*/ 13 h 545594"/>
                  <a:gd name="connsiteX0" fmla="*/ 490507 w 878349"/>
                  <a:gd name="connsiteY0" fmla="*/ 471 h 546052"/>
                  <a:gd name="connsiteX1" fmla="*/ 755129 w 878349"/>
                  <a:gd name="connsiteY1" fmla="*/ 265093 h 546052"/>
                  <a:gd name="connsiteX2" fmla="*/ 753041 w 878349"/>
                  <a:gd name="connsiteY2" fmla="*/ 285802 h 546052"/>
                  <a:gd name="connsiteX3" fmla="*/ 798544 w 878349"/>
                  <a:gd name="connsiteY3" fmla="*/ 294989 h 546052"/>
                  <a:gd name="connsiteX4" fmla="*/ 878349 w 878349"/>
                  <a:gd name="connsiteY4" fmla="*/ 415386 h 546052"/>
                  <a:gd name="connsiteX5" fmla="*/ 798544 w 878349"/>
                  <a:gd name="connsiteY5" fmla="*/ 535784 h 546052"/>
                  <a:gd name="connsiteX6" fmla="*/ 759827 w 878349"/>
                  <a:gd name="connsiteY6" fmla="*/ 543600 h 546052"/>
                  <a:gd name="connsiteX7" fmla="*/ 753908 w 878349"/>
                  <a:gd name="connsiteY7" fmla="*/ 546052 h 546052"/>
                  <a:gd name="connsiteX8" fmla="*/ 747683 w 878349"/>
                  <a:gd name="connsiteY8" fmla="*/ 546052 h 546052"/>
                  <a:gd name="connsiteX9" fmla="*/ 190471 w 878349"/>
                  <a:gd name="connsiteY9" fmla="*/ 546052 h 546052"/>
                  <a:gd name="connsiteX10" fmla="*/ 166602 w 878349"/>
                  <a:gd name="connsiteY10" fmla="*/ 546052 h 546052"/>
                  <a:gd name="connsiteX11" fmla="*/ 158924 w 878349"/>
                  <a:gd name="connsiteY11" fmla="*/ 542872 h 546052"/>
                  <a:gd name="connsiteX12" fmla="*/ 152084 w 878349"/>
                  <a:gd name="connsiteY12" fmla="*/ 542183 h 546052"/>
                  <a:gd name="connsiteX13" fmla="*/ 0 w 878349"/>
                  <a:gd name="connsiteY13" fmla="*/ 355581 h 546052"/>
                  <a:gd name="connsiteX14" fmla="*/ 190471 w 878349"/>
                  <a:gd name="connsiteY14" fmla="*/ 165110 h 546052"/>
                  <a:gd name="connsiteX15" fmla="*/ 228858 w 878349"/>
                  <a:gd name="connsiteY15" fmla="*/ 168980 h 546052"/>
                  <a:gd name="connsiteX16" fmla="*/ 244320 w 878349"/>
                  <a:gd name="connsiteY16" fmla="*/ 173780 h 546052"/>
                  <a:gd name="connsiteX17" fmla="*/ 490507 w 878349"/>
                  <a:gd name="connsiteY17" fmla="*/ 471 h 546052"/>
                  <a:gd name="connsiteX0" fmla="*/ 490507 w 878349"/>
                  <a:gd name="connsiteY0" fmla="*/ 2380 h 547961"/>
                  <a:gd name="connsiteX1" fmla="*/ 753041 w 878349"/>
                  <a:gd name="connsiteY1" fmla="*/ 287711 h 547961"/>
                  <a:gd name="connsiteX2" fmla="*/ 798544 w 878349"/>
                  <a:gd name="connsiteY2" fmla="*/ 296898 h 547961"/>
                  <a:gd name="connsiteX3" fmla="*/ 878349 w 878349"/>
                  <a:gd name="connsiteY3" fmla="*/ 417295 h 547961"/>
                  <a:gd name="connsiteX4" fmla="*/ 798544 w 878349"/>
                  <a:gd name="connsiteY4" fmla="*/ 537693 h 547961"/>
                  <a:gd name="connsiteX5" fmla="*/ 759827 w 878349"/>
                  <a:gd name="connsiteY5" fmla="*/ 545509 h 547961"/>
                  <a:gd name="connsiteX6" fmla="*/ 753908 w 878349"/>
                  <a:gd name="connsiteY6" fmla="*/ 547961 h 547961"/>
                  <a:gd name="connsiteX7" fmla="*/ 747683 w 878349"/>
                  <a:gd name="connsiteY7" fmla="*/ 547961 h 547961"/>
                  <a:gd name="connsiteX8" fmla="*/ 190471 w 878349"/>
                  <a:gd name="connsiteY8" fmla="*/ 547961 h 547961"/>
                  <a:gd name="connsiteX9" fmla="*/ 166602 w 878349"/>
                  <a:gd name="connsiteY9" fmla="*/ 547961 h 547961"/>
                  <a:gd name="connsiteX10" fmla="*/ 158924 w 878349"/>
                  <a:gd name="connsiteY10" fmla="*/ 544781 h 547961"/>
                  <a:gd name="connsiteX11" fmla="*/ 152084 w 878349"/>
                  <a:gd name="connsiteY11" fmla="*/ 544092 h 547961"/>
                  <a:gd name="connsiteX12" fmla="*/ 0 w 878349"/>
                  <a:gd name="connsiteY12" fmla="*/ 357490 h 547961"/>
                  <a:gd name="connsiteX13" fmla="*/ 190471 w 878349"/>
                  <a:gd name="connsiteY13" fmla="*/ 167019 h 547961"/>
                  <a:gd name="connsiteX14" fmla="*/ 228858 w 878349"/>
                  <a:gd name="connsiteY14" fmla="*/ 170889 h 547961"/>
                  <a:gd name="connsiteX15" fmla="*/ 244320 w 878349"/>
                  <a:gd name="connsiteY15" fmla="*/ 175689 h 547961"/>
                  <a:gd name="connsiteX16" fmla="*/ 490507 w 878349"/>
                  <a:gd name="connsiteY16" fmla="*/ 2380 h 54796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526204 w 878349"/>
                  <a:gd name="connsiteY0" fmla="*/ 25 h 542852"/>
                  <a:gd name="connsiteX1" fmla="*/ 753041 w 878349"/>
                  <a:gd name="connsiteY1" fmla="*/ 282602 h 542852"/>
                  <a:gd name="connsiteX2" fmla="*/ 798544 w 878349"/>
                  <a:gd name="connsiteY2" fmla="*/ 291789 h 542852"/>
                  <a:gd name="connsiteX3" fmla="*/ 878349 w 878349"/>
                  <a:gd name="connsiteY3" fmla="*/ 412186 h 542852"/>
                  <a:gd name="connsiteX4" fmla="*/ 798544 w 878349"/>
                  <a:gd name="connsiteY4" fmla="*/ 532584 h 542852"/>
                  <a:gd name="connsiteX5" fmla="*/ 759827 w 878349"/>
                  <a:gd name="connsiteY5" fmla="*/ 540400 h 542852"/>
                  <a:gd name="connsiteX6" fmla="*/ 753908 w 878349"/>
                  <a:gd name="connsiteY6" fmla="*/ 542852 h 542852"/>
                  <a:gd name="connsiteX7" fmla="*/ 747683 w 878349"/>
                  <a:gd name="connsiteY7" fmla="*/ 542852 h 542852"/>
                  <a:gd name="connsiteX8" fmla="*/ 190471 w 878349"/>
                  <a:gd name="connsiteY8" fmla="*/ 542852 h 542852"/>
                  <a:gd name="connsiteX9" fmla="*/ 166602 w 878349"/>
                  <a:gd name="connsiteY9" fmla="*/ 542852 h 542852"/>
                  <a:gd name="connsiteX10" fmla="*/ 158924 w 878349"/>
                  <a:gd name="connsiteY10" fmla="*/ 539672 h 542852"/>
                  <a:gd name="connsiteX11" fmla="*/ 152084 w 878349"/>
                  <a:gd name="connsiteY11" fmla="*/ 538983 h 542852"/>
                  <a:gd name="connsiteX12" fmla="*/ 0 w 878349"/>
                  <a:gd name="connsiteY12" fmla="*/ 352381 h 542852"/>
                  <a:gd name="connsiteX13" fmla="*/ 190471 w 878349"/>
                  <a:gd name="connsiteY13" fmla="*/ 161910 h 542852"/>
                  <a:gd name="connsiteX14" fmla="*/ 228858 w 878349"/>
                  <a:gd name="connsiteY14" fmla="*/ 165780 h 542852"/>
                  <a:gd name="connsiteX15" fmla="*/ 244320 w 878349"/>
                  <a:gd name="connsiteY15" fmla="*/ 170580 h 542852"/>
                  <a:gd name="connsiteX16" fmla="*/ 526204 w 878349"/>
                  <a:gd name="connsiteY16" fmla="*/ 25 h 542852"/>
                  <a:gd name="connsiteX0" fmla="*/ 526204 w 878349"/>
                  <a:gd name="connsiteY0" fmla="*/ 3284 h 546111"/>
                  <a:gd name="connsiteX1" fmla="*/ 753041 w 878349"/>
                  <a:gd name="connsiteY1" fmla="*/ 285861 h 546111"/>
                  <a:gd name="connsiteX2" fmla="*/ 798544 w 878349"/>
                  <a:gd name="connsiteY2" fmla="*/ 295048 h 546111"/>
                  <a:gd name="connsiteX3" fmla="*/ 878349 w 878349"/>
                  <a:gd name="connsiteY3" fmla="*/ 415445 h 546111"/>
                  <a:gd name="connsiteX4" fmla="*/ 798544 w 878349"/>
                  <a:gd name="connsiteY4" fmla="*/ 535843 h 546111"/>
                  <a:gd name="connsiteX5" fmla="*/ 759827 w 878349"/>
                  <a:gd name="connsiteY5" fmla="*/ 543659 h 546111"/>
                  <a:gd name="connsiteX6" fmla="*/ 753908 w 878349"/>
                  <a:gd name="connsiteY6" fmla="*/ 546111 h 546111"/>
                  <a:gd name="connsiteX7" fmla="*/ 747683 w 878349"/>
                  <a:gd name="connsiteY7" fmla="*/ 546111 h 546111"/>
                  <a:gd name="connsiteX8" fmla="*/ 190471 w 878349"/>
                  <a:gd name="connsiteY8" fmla="*/ 546111 h 546111"/>
                  <a:gd name="connsiteX9" fmla="*/ 166602 w 878349"/>
                  <a:gd name="connsiteY9" fmla="*/ 546111 h 546111"/>
                  <a:gd name="connsiteX10" fmla="*/ 158924 w 878349"/>
                  <a:gd name="connsiteY10" fmla="*/ 542931 h 546111"/>
                  <a:gd name="connsiteX11" fmla="*/ 152084 w 878349"/>
                  <a:gd name="connsiteY11" fmla="*/ 542242 h 546111"/>
                  <a:gd name="connsiteX12" fmla="*/ 0 w 878349"/>
                  <a:gd name="connsiteY12" fmla="*/ 355640 h 546111"/>
                  <a:gd name="connsiteX13" fmla="*/ 190471 w 878349"/>
                  <a:gd name="connsiteY13" fmla="*/ 165169 h 546111"/>
                  <a:gd name="connsiteX14" fmla="*/ 228858 w 878349"/>
                  <a:gd name="connsiteY14" fmla="*/ 169039 h 546111"/>
                  <a:gd name="connsiteX15" fmla="*/ 244320 w 878349"/>
                  <a:gd name="connsiteY15" fmla="*/ 173839 h 546111"/>
                  <a:gd name="connsiteX16" fmla="*/ 526204 w 878349"/>
                  <a:gd name="connsiteY16" fmla="*/ 3284 h 546111"/>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912 h 543739"/>
                  <a:gd name="connsiteX1" fmla="*/ 753041 w 878349"/>
                  <a:gd name="connsiteY1" fmla="*/ 283489 h 543739"/>
                  <a:gd name="connsiteX2" fmla="*/ 798544 w 878349"/>
                  <a:gd name="connsiteY2" fmla="*/ 292676 h 543739"/>
                  <a:gd name="connsiteX3" fmla="*/ 878349 w 878349"/>
                  <a:gd name="connsiteY3" fmla="*/ 413073 h 543739"/>
                  <a:gd name="connsiteX4" fmla="*/ 798544 w 878349"/>
                  <a:gd name="connsiteY4" fmla="*/ 533471 h 543739"/>
                  <a:gd name="connsiteX5" fmla="*/ 759827 w 878349"/>
                  <a:gd name="connsiteY5" fmla="*/ 541287 h 543739"/>
                  <a:gd name="connsiteX6" fmla="*/ 753908 w 878349"/>
                  <a:gd name="connsiteY6" fmla="*/ 543739 h 543739"/>
                  <a:gd name="connsiteX7" fmla="*/ 747683 w 878349"/>
                  <a:gd name="connsiteY7" fmla="*/ 543739 h 543739"/>
                  <a:gd name="connsiteX8" fmla="*/ 190471 w 878349"/>
                  <a:gd name="connsiteY8" fmla="*/ 543739 h 543739"/>
                  <a:gd name="connsiteX9" fmla="*/ 166602 w 878349"/>
                  <a:gd name="connsiteY9" fmla="*/ 543739 h 543739"/>
                  <a:gd name="connsiteX10" fmla="*/ 158924 w 878349"/>
                  <a:gd name="connsiteY10" fmla="*/ 540559 h 543739"/>
                  <a:gd name="connsiteX11" fmla="*/ 152084 w 878349"/>
                  <a:gd name="connsiteY11" fmla="*/ 539870 h 543739"/>
                  <a:gd name="connsiteX12" fmla="*/ 0 w 878349"/>
                  <a:gd name="connsiteY12" fmla="*/ 353268 h 543739"/>
                  <a:gd name="connsiteX13" fmla="*/ 190471 w 878349"/>
                  <a:gd name="connsiteY13" fmla="*/ 162797 h 543739"/>
                  <a:gd name="connsiteX14" fmla="*/ 228858 w 878349"/>
                  <a:gd name="connsiteY14" fmla="*/ 166667 h 543739"/>
                  <a:gd name="connsiteX15" fmla="*/ 244320 w 878349"/>
                  <a:gd name="connsiteY15" fmla="*/ 171467 h 543739"/>
                  <a:gd name="connsiteX16" fmla="*/ 526204 w 878349"/>
                  <a:gd name="connsiteY16" fmla="*/ 912 h 543739"/>
                  <a:gd name="connsiteX0" fmla="*/ 526204 w 878349"/>
                  <a:gd name="connsiteY0" fmla="*/ 2110 h 544937"/>
                  <a:gd name="connsiteX1" fmla="*/ 753041 w 878349"/>
                  <a:gd name="connsiteY1" fmla="*/ 284687 h 544937"/>
                  <a:gd name="connsiteX2" fmla="*/ 798544 w 878349"/>
                  <a:gd name="connsiteY2" fmla="*/ 293874 h 544937"/>
                  <a:gd name="connsiteX3" fmla="*/ 878349 w 878349"/>
                  <a:gd name="connsiteY3" fmla="*/ 414271 h 544937"/>
                  <a:gd name="connsiteX4" fmla="*/ 798544 w 878349"/>
                  <a:gd name="connsiteY4" fmla="*/ 534669 h 544937"/>
                  <a:gd name="connsiteX5" fmla="*/ 759827 w 878349"/>
                  <a:gd name="connsiteY5" fmla="*/ 542485 h 544937"/>
                  <a:gd name="connsiteX6" fmla="*/ 753908 w 878349"/>
                  <a:gd name="connsiteY6" fmla="*/ 544937 h 544937"/>
                  <a:gd name="connsiteX7" fmla="*/ 747683 w 878349"/>
                  <a:gd name="connsiteY7" fmla="*/ 544937 h 544937"/>
                  <a:gd name="connsiteX8" fmla="*/ 190471 w 878349"/>
                  <a:gd name="connsiteY8" fmla="*/ 544937 h 544937"/>
                  <a:gd name="connsiteX9" fmla="*/ 166602 w 878349"/>
                  <a:gd name="connsiteY9" fmla="*/ 544937 h 544937"/>
                  <a:gd name="connsiteX10" fmla="*/ 158924 w 878349"/>
                  <a:gd name="connsiteY10" fmla="*/ 541757 h 544937"/>
                  <a:gd name="connsiteX11" fmla="*/ 152084 w 878349"/>
                  <a:gd name="connsiteY11" fmla="*/ 541068 h 544937"/>
                  <a:gd name="connsiteX12" fmla="*/ 0 w 878349"/>
                  <a:gd name="connsiteY12" fmla="*/ 354466 h 544937"/>
                  <a:gd name="connsiteX13" fmla="*/ 190471 w 878349"/>
                  <a:gd name="connsiteY13" fmla="*/ 163995 h 544937"/>
                  <a:gd name="connsiteX14" fmla="*/ 228858 w 878349"/>
                  <a:gd name="connsiteY14" fmla="*/ 167865 h 544937"/>
                  <a:gd name="connsiteX15" fmla="*/ 244320 w 878349"/>
                  <a:gd name="connsiteY15" fmla="*/ 172665 h 544937"/>
                  <a:gd name="connsiteX16" fmla="*/ 526204 w 878349"/>
                  <a:gd name="connsiteY16" fmla="*/ 2110 h 544937"/>
                  <a:gd name="connsiteX0" fmla="*/ 526204 w 878349"/>
                  <a:gd name="connsiteY0" fmla="*/ 2045 h 544872"/>
                  <a:gd name="connsiteX1" fmla="*/ 753041 w 878349"/>
                  <a:gd name="connsiteY1" fmla="*/ 284622 h 544872"/>
                  <a:gd name="connsiteX2" fmla="*/ 798544 w 878349"/>
                  <a:gd name="connsiteY2" fmla="*/ 293809 h 544872"/>
                  <a:gd name="connsiteX3" fmla="*/ 878349 w 878349"/>
                  <a:gd name="connsiteY3" fmla="*/ 414206 h 544872"/>
                  <a:gd name="connsiteX4" fmla="*/ 798544 w 878349"/>
                  <a:gd name="connsiteY4" fmla="*/ 534604 h 544872"/>
                  <a:gd name="connsiteX5" fmla="*/ 759827 w 878349"/>
                  <a:gd name="connsiteY5" fmla="*/ 542420 h 544872"/>
                  <a:gd name="connsiteX6" fmla="*/ 753908 w 878349"/>
                  <a:gd name="connsiteY6" fmla="*/ 544872 h 544872"/>
                  <a:gd name="connsiteX7" fmla="*/ 747683 w 878349"/>
                  <a:gd name="connsiteY7" fmla="*/ 544872 h 544872"/>
                  <a:gd name="connsiteX8" fmla="*/ 190471 w 878349"/>
                  <a:gd name="connsiteY8" fmla="*/ 544872 h 544872"/>
                  <a:gd name="connsiteX9" fmla="*/ 166602 w 878349"/>
                  <a:gd name="connsiteY9" fmla="*/ 544872 h 544872"/>
                  <a:gd name="connsiteX10" fmla="*/ 158924 w 878349"/>
                  <a:gd name="connsiteY10" fmla="*/ 541692 h 544872"/>
                  <a:gd name="connsiteX11" fmla="*/ 152084 w 878349"/>
                  <a:gd name="connsiteY11" fmla="*/ 541003 h 544872"/>
                  <a:gd name="connsiteX12" fmla="*/ 0 w 878349"/>
                  <a:gd name="connsiteY12" fmla="*/ 354401 h 544872"/>
                  <a:gd name="connsiteX13" fmla="*/ 190471 w 878349"/>
                  <a:gd name="connsiteY13" fmla="*/ 163930 h 544872"/>
                  <a:gd name="connsiteX14" fmla="*/ 228858 w 878349"/>
                  <a:gd name="connsiteY14" fmla="*/ 167800 h 544872"/>
                  <a:gd name="connsiteX15" fmla="*/ 244320 w 878349"/>
                  <a:gd name="connsiteY15" fmla="*/ 172600 h 544872"/>
                  <a:gd name="connsiteX16" fmla="*/ 526204 w 878349"/>
                  <a:gd name="connsiteY16" fmla="*/ 2045 h 544872"/>
                  <a:gd name="connsiteX0" fmla="*/ 526204 w 878349"/>
                  <a:gd name="connsiteY0" fmla="*/ 3099 h 545926"/>
                  <a:gd name="connsiteX1" fmla="*/ 753041 w 878349"/>
                  <a:gd name="connsiteY1" fmla="*/ 285676 h 545926"/>
                  <a:gd name="connsiteX2" fmla="*/ 798544 w 878349"/>
                  <a:gd name="connsiteY2" fmla="*/ 294863 h 545926"/>
                  <a:gd name="connsiteX3" fmla="*/ 878349 w 878349"/>
                  <a:gd name="connsiteY3" fmla="*/ 415260 h 545926"/>
                  <a:gd name="connsiteX4" fmla="*/ 798544 w 878349"/>
                  <a:gd name="connsiteY4" fmla="*/ 535658 h 545926"/>
                  <a:gd name="connsiteX5" fmla="*/ 759827 w 878349"/>
                  <a:gd name="connsiteY5" fmla="*/ 543474 h 545926"/>
                  <a:gd name="connsiteX6" fmla="*/ 753908 w 878349"/>
                  <a:gd name="connsiteY6" fmla="*/ 545926 h 545926"/>
                  <a:gd name="connsiteX7" fmla="*/ 747683 w 878349"/>
                  <a:gd name="connsiteY7" fmla="*/ 545926 h 545926"/>
                  <a:gd name="connsiteX8" fmla="*/ 190471 w 878349"/>
                  <a:gd name="connsiteY8" fmla="*/ 545926 h 545926"/>
                  <a:gd name="connsiteX9" fmla="*/ 166602 w 878349"/>
                  <a:gd name="connsiteY9" fmla="*/ 545926 h 545926"/>
                  <a:gd name="connsiteX10" fmla="*/ 158924 w 878349"/>
                  <a:gd name="connsiteY10" fmla="*/ 542746 h 545926"/>
                  <a:gd name="connsiteX11" fmla="*/ 152084 w 878349"/>
                  <a:gd name="connsiteY11" fmla="*/ 542057 h 545926"/>
                  <a:gd name="connsiteX12" fmla="*/ 0 w 878349"/>
                  <a:gd name="connsiteY12" fmla="*/ 355455 h 545926"/>
                  <a:gd name="connsiteX13" fmla="*/ 190471 w 878349"/>
                  <a:gd name="connsiteY13" fmla="*/ 164984 h 545926"/>
                  <a:gd name="connsiteX14" fmla="*/ 228858 w 878349"/>
                  <a:gd name="connsiteY14" fmla="*/ 168854 h 545926"/>
                  <a:gd name="connsiteX15" fmla="*/ 244320 w 878349"/>
                  <a:gd name="connsiteY15" fmla="*/ 173654 h 545926"/>
                  <a:gd name="connsiteX16" fmla="*/ 526204 w 878349"/>
                  <a:gd name="connsiteY16" fmla="*/ 3099 h 545926"/>
                  <a:gd name="connsiteX0" fmla="*/ 526204 w 878349"/>
                  <a:gd name="connsiteY0" fmla="*/ 2823 h 545650"/>
                  <a:gd name="connsiteX1" fmla="*/ 753041 w 878349"/>
                  <a:gd name="connsiteY1" fmla="*/ 285400 h 545650"/>
                  <a:gd name="connsiteX2" fmla="*/ 798544 w 878349"/>
                  <a:gd name="connsiteY2" fmla="*/ 294587 h 545650"/>
                  <a:gd name="connsiteX3" fmla="*/ 878349 w 878349"/>
                  <a:gd name="connsiteY3" fmla="*/ 414984 h 545650"/>
                  <a:gd name="connsiteX4" fmla="*/ 798544 w 878349"/>
                  <a:gd name="connsiteY4" fmla="*/ 535382 h 545650"/>
                  <a:gd name="connsiteX5" fmla="*/ 759827 w 878349"/>
                  <a:gd name="connsiteY5" fmla="*/ 543198 h 545650"/>
                  <a:gd name="connsiteX6" fmla="*/ 753908 w 878349"/>
                  <a:gd name="connsiteY6" fmla="*/ 545650 h 545650"/>
                  <a:gd name="connsiteX7" fmla="*/ 747683 w 878349"/>
                  <a:gd name="connsiteY7" fmla="*/ 545650 h 545650"/>
                  <a:gd name="connsiteX8" fmla="*/ 190471 w 878349"/>
                  <a:gd name="connsiteY8" fmla="*/ 545650 h 545650"/>
                  <a:gd name="connsiteX9" fmla="*/ 166602 w 878349"/>
                  <a:gd name="connsiteY9" fmla="*/ 545650 h 545650"/>
                  <a:gd name="connsiteX10" fmla="*/ 158924 w 878349"/>
                  <a:gd name="connsiteY10" fmla="*/ 542470 h 545650"/>
                  <a:gd name="connsiteX11" fmla="*/ 152084 w 878349"/>
                  <a:gd name="connsiteY11" fmla="*/ 541781 h 545650"/>
                  <a:gd name="connsiteX12" fmla="*/ 0 w 878349"/>
                  <a:gd name="connsiteY12" fmla="*/ 355179 h 545650"/>
                  <a:gd name="connsiteX13" fmla="*/ 190471 w 878349"/>
                  <a:gd name="connsiteY13" fmla="*/ 164708 h 545650"/>
                  <a:gd name="connsiteX14" fmla="*/ 228858 w 878349"/>
                  <a:gd name="connsiteY14" fmla="*/ 168578 h 545650"/>
                  <a:gd name="connsiteX15" fmla="*/ 244320 w 878349"/>
                  <a:gd name="connsiteY15" fmla="*/ 173378 h 545650"/>
                  <a:gd name="connsiteX16" fmla="*/ 526204 w 878349"/>
                  <a:gd name="connsiteY16"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53908 w 878349"/>
                  <a:gd name="connsiteY5" fmla="*/ 545650 h 545650"/>
                  <a:gd name="connsiteX6" fmla="*/ 747683 w 878349"/>
                  <a:gd name="connsiteY6" fmla="*/ 545650 h 545650"/>
                  <a:gd name="connsiteX7" fmla="*/ 190471 w 878349"/>
                  <a:gd name="connsiteY7" fmla="*/ 545650 h 545650"/>
                  <a:gd name="connsiteX8" fmla="*/ 166602 w 878349"/>
                  <a:gd name="connsiteY8" fmla="*/ 545650 h 545650"/>
                  <a:gd name="connsiteX9" fmla="*/ 158924 w 878349"/>
                  <a:gd name="connsiteY9" fmla="*/ 542470 h 545650"/>
                  <a:gd name="connsiteX10" fmla="*/ 152084 w 878349"/>
                  <a:gd name="connsiteY10" fmla="*/ 541781 h 545650"/>
                  <a:gd name="connsiteX11" fmla="*/ 0 w 878349"/>
                  <a:gd name="connsiteY11" fmla="*/ 355179 h 545650"/>
                  <a:gd name="connsiteX12" fmla="*/ 190471 w 878349"/>
                  <a:gd name="connsiteY12" fmla="*/ 164708 h 545650"/>
                  <a:gd name="connsiteX13" fmla="*/ 228858 w 878349"/>
                  <a:gd name="connsiteY13" fmla="*/ 168578 h 545650"/>
                  <a:gd name="connsiteX14" fmla="*/ 244320 w 878349"/>
                  <a:gd name="connsiteY14" fmla="*/ 173378 h 545650"/>
                  <a:gd name="connsiteX15" fmla="*/ 526204 w 878349"/>
                  <a:gd name="connsiteY15"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47683 w 878349"/>
                  <a:gd name="connsiteY5" fmla="*/ 545650 h 545650"/>
                  <a:gd name="connsiteX6" fmla="*/ 190471 w 878349"/>
                  <a:gd name="connsiteY6" fmla="*/ 545650 h 545650"/>
                  <a:gd name="connsiteX7" fmla="*/ 166602 w 878349"/>
                  <a:gd name="connsiteY7" fmla="*/ 545650 h 545650"/>
                  <a:gd name="connsiteX8" fmla="*/ 158924 w 878349"/>
                  <a:gd name="connsiteY8" fmla="*/ 542470 h 545650"/>
                  <a:gd name="connsiteX9" fmla="*/ 152084 w 878349"/>
                  <a:gd name="connsiteY9" fmla="*/ 541781 h 545650"/>
                  <a:gd name="connsiteX10" fmla="*/ 0 w 878349"/>
                  <a:gd name="connsiteY10" fmla="*/ 355179 h 545650"/>
                  <a:gd name="connsiteX11" fmla="*/ 190471 w 878349"/>
                  <a:gd name="connsiteY11" fmla="*/ 164708 h 545650"/>
                  <a:gd name="connsiteX12" fmla="*/ 228858 w 878349"/>
                  <a:gd name="connsiteY12" fmla="*/ 168578 h 545650"/>
                  <a:gd name="connsiteX13" fmla="*/ 244320 w 878349"/>
                  <a:gd name="connsiteY13" fmla="*/ 173378 h 545650"/>
                  <a:gd name="connsiteX14" fmla="*/ 526204 w 878349"/>
                  <a:gd name="connsiteY14"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47683 w 878349"/>
                  <a:gd name="connsiteY4" fmla="*/ 545650 h 545650"/>
                  <a:gd name="connsiteX5" fmla="*/ 190471 w 878349"/>
                  <a:gd name="connsiteY5" fmla="*/ 545650 h 545650"/>
                  <a:gd name="connsiteX6" fmla="*/ 166602 w 878349"/>
                  <a:gd name="connsiteY6" fmla="*/ 545650 h 545650"/>
                  <a:gd name="connsiteX7" fmla="*/ 158924 w 878349"/>
                  <a:gd name="connsiteY7" fmla="*/ 542470 h 545650"/>
                  <a:gd name="connsiteX8" fmla="*/ 152084 w 878349"/>
                  <a:gd name="connsiteY8" fmla="*/ 541781 h 545650"/>
                  <a:gd name="connsiteX9" fmla="*/ 0 w 878349"/>
                  <a:gd name="connsiteY9" fmla="*/ 355179 h 545650"/>
                  <a:gd name="connsiteX10" fmla="*/ 190471 w 878349"/>
                  <a:gd name="connsiteY10" fmla="*/ 164708 h 545650"/>
                  <a:gd name="connsiteX11" fmla="*/ 228858 w 878349"/>
                  <a:gd name="connsiteY11" fmla="*/ 168578 h 545650"/>
                  <a:gd name="connsiteX12" fmla="*/ 244320 w 878349"/>
                  <a:gd name="connsiteY12" fmla="*/ 173378 h 545650"/>
                  <a:gd name="connsiteX13" fmla="*/ 526204 w 878349"/>
                  <a:gd name="connsiteY13"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60"/>
                  <a:gd name="connsiteY0" fmla="*/ 2823 h 545650"/>
                  <a:gd name="connsiteX1" fmla="*/ 753041 w 878360"/>
                  <a:gd name="connsiteY1" fmla="*/ 285400 h 545650"/>
                  <a:gd name="connsiteX2" fmla="*/ 878349 w 878360"/>
                  <a:gd name="connsiteY2" fmla="*/ 414984 h 545650"/>
                  <a:gd name="connsiteX3" fmla="*/ 747683 w 878360"/>
                  <a:gd name="connsiteY3" fmla="*/ 545650 h 545650"/>
                  <a:gd name="connsiteX4" fmla="*/ 190471 w 878360"/>
                  <a:gd name="connsiteY4" fmla="*/ 545650 h 545650"/>
                  <a:gd name="connsiteX5" fmla="*/ 166602 w 878360"/>
                  <a:gd name="connsiteY5" fmla="*/ 545650 h 545650"/>
                  <a:gd name="connsiteX6" fmla="*/ 158924 w 878360"/>
                  <a:gd name="connsiteY6" fmla="*/ 542470 h 545650"/>
                  <a:gd name="connsiteX7" fmla="*/ 152084 w 878360"/>
                  <a:gd name="connsiteY7" fmla="*/ 541781 h 545650"/>
                  <a:gd name="connsiteX8" fmla="*/ 0 w 878360"/>
                  <a:gd name="connsiteY8" fmla="*/ 355179 h 545650"/>
                  <a:gd name="connsiteX9" fmla="*/ 190471 w 878360"/>
                  <a:gd name="connsiteY9" fmla="*/ 164708 h 545650"/>
                  <a:gd name="connsiteX10" fmla="*/ 228858 w 878360"/>
                  <a:gd name="connsiteY10" fmla="*/ 168578 h 545650"/>
                  <a:gd name="connsiteX11" fmla="*/ 244320 w 878360"/>
                  <a:gd name="connsiteY11" fmla="*/ 173378 h 545650"/>
                  <a:gd name="connsiteX12" fmla="*/ 526204 w 878360"/>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51"/>
                  <a:gd name="connsiteY0" fmla="*/ 2823 h 545650"/>
                  <a:gd name="connsiteX1" fmla="*/ 753041 w 878351"/>
                  <a:gd name="connsiteY1" fmla="*/ 285400 h 545650"/>
                  <a:gd name="connsiteX2" fmla="*/ 878349 w 878351"/>
                  <a:gd name="connsiteY2" fmla="*/ 414984 h 545650"/>
                  <a:gd name="connsiteX3" fmla="*/ 747683 w 878351"/>
                  <a:gd name="connsiteY3" fmla="*/ 545650 h 545650"/>
                  <a:gd name="connsiteX4" fmla="*/ 190471 w 878351"/>
                  <a:gd name="connsiteY4" fmla="*/ 545650 h 545650"/>
                  <a:gd name="connsiteX5" fmla="*/ 166602 w 878351"/>
                  <a:gd name="connsiteY5" fmla="*/ 545650 h 545650"/>
                  <a:gd name="connsiteX6" fmla="*/ 158924 w 878351"/>
                  <a:gd name="connsiteY6" fmla="*/ 542470 h 545650"/>
                  <a:gd name="connsiteX7" fmla="*/ 152084 w 878351"/>
                  <a:gd name="connsiteY7" fmla="*/ 541781 h 545650"/>
                  <a:gd name="connsiteX8" fmla="*/ 0 w 878351"/>
                  <a:gd name="connsiteY8" fmla="*/ 355179 h 545650"/>
                  <a:gd name="connsiteX9" fmla="*/ 190471 w 878351"/>
                  <a:gd name="connsiteY9" fmla="*/ 164708 h 545650"/>
                  <a:gd name="connsiteX10" fmla="*/ 228858 w 878351"/>
                  <a:gd name="connsiteY10" fmla="*/ 168578 h 545650"/>
                  <a:gd name="connsiteX11" fmla="*/ 244320 w 878351"/>
                  <a:gd name="connsiteY11" fmla="*/ 173378 h 545650"/>
                  <a:gd name="connsiteX12" fmla="*/ 526204 w 878351"/>
                  <a:gd name="connsiteY12" fmla="*/ 2823 h 545650"/>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7585 w 879730"/>
                  <a:gd name="connsiteY0" fmla="*/ 2823 h 545651"/>
                  <a:gd name="connsiteX1" fmla="*/ 754422 w 879730"/>
                  <a:gd name="connsiteY1" fmla="*/ 285400 h 545651"/>
                  <a:gd name="connsiteX2" fmla="*/ 879730 w 879730"/>
                  <a:gd name="connsiteY2" fmla="*/ 414984 h 545651"/>
                  <a:gd name="connsiteX3" fmla="*/ 749064 w 879730"/>
                  <a:gd name="connsiteY3" fmla="*/ 545650 h 545651"/>
                  <a:gd name="connsiteX4" fmla="*/ 191852 w 879730"/>
                  <a:gd name="connsiteY4" fmla="*/ 545650 h 545651"/>
                  <a:gd name="connsiteX5" fmla="*/ 167983 w 879730"/>
                  <a:gd name="connsiteY5" fmla="*/ 545650 h 545651"/>
                  <a:gd name="connsiteX6" fmla="*/ 160305 w 879730"/>
                  <a:gd name="connsiteY6" fmla="*/ 542470 h 545651"/>
                  <a:gd name="connsiteX7" fmla="*/ 153465 w 879730"/>
                  <a:gd name="connsiteY7" fmla="*/ 541781 h 545651"/>
                  <a:gd name="connsiteX8" fmla="*/ 1381 w 879730"/>
                  <a:gd name="connsiteY8" fmla="*/ 355179 h 545651"/>
                  <a:gd name="connsiteX9" fmla="*/ 230239 w 879730"/>
                  <a:gd name="connsiteY9" fmla="*/ 168578 h 545651"/>
                  <a:gd name="connsiteX10" fmla="*/ 245701 w 879730"/>
                  <a:gd name="connsiteY10" fmla="*/ 173378 h 545651"/>
                  <a:gd name="connsiteX11" fmla="*/ 527585 w 879730"/>
                  <a:gd name="connsiteY11"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6208 w 878353"/>
                  <a:gd name="connsiteY0" fmla="*/ 2823 h 545651"/>
                  <a:gd name="connsiteX1" fmla="*/ 753045 w 878353"/>
                  <a:gd name="connsiteY1" fmla="*/ 285400 h 545651"/>
                  <a:gd name="connsiteX2" fmla="*/ 878353 w 878353"/>
                  <a:gd name="connsiteY2" fmla="*/ 414984 h 545651"/>
                  <a:gd name="connsiteX3" fmla="*/ 747687 w 878353"/>
                  <a:gd name="connsiteY3" fmla="*/ 545650 h 545651"/>
                  <a:gd name="connsiteX4" fmla="*/ 190475 w 878353"/>
                  <a:gd name="connsiteY4" fmla="*/ 545650 h 545651"/>
                  <a:gd name="connsiteX5" fmla="*/ 166606 w 878353"/>
                  <a:gd name="connsiteY5" fmla="*/ 545650 h 545651"/>
                  <a:gd name="connsiteX6" fmla="*/ 158928 w 878353"/>
                  <a:gd name="connsiteY6" fmla="*/ 542470 h 545651"/>
                  <a:gd name="connsiteX7" fmla="*/ 152088 w 878353"/>
                  <a:gd name="connsiteY7" fmla="*/ 541781 h 545651"/>
                  <a:gd name="connsiteX8" fmla="*/ 4 w 878353"/>
                  <a:gd name="connsiteY8" fmla="*/ 355179 h 545651"/>
                  <a:gd name="connsiteX9" fmla="*/ 244324 w 878353"/>
                  <a:gd name="connsiteY9" fmla="*/ 173378 h 545651"/>
                  <a:gd name="connsiteX10" fmla="*/ 526208 w 878353"/>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66614 w 878361"/>
                  <a:gd name="connsiteY5" fmla="*/ 545650 h 545651"/>
                  <a:gd name="connsiteX6" fmla="*/ 158936 w 878361"/>
                  <a:gd name="connsiteY6" fmla="*/ 542470 h 545651"/>
                  <a:gd name="connsiteX7" fmla="*/ 152096 w 878361"/>
                  <a:gd name="connsiteY7" fmla="*/ 541781 h 545651"/>
                  <a:gd name="connsiteX8" fmla="*/ 12 w 878361"/>
                  <a:gd name="connsiteY8" fmla="*/ 355179 h 545651"/>
                  <a:gd name="connsiteX9" fmla="*/ 244332 w 878361"/>
                  <a:gd name="connsiteY9" fmla="*/ 173378 h 545651"/>
                  <a:gd name="connsiteX10" fmla="*/ 526216 w 878361"/>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8936 w 878361"/>
                  <a:gd name="connsiteY5" fmla="*/ 542470 h 545651"/>
                  <a:gd name="connsiteX6" fmla="*/ 152096 w 878361"/>
                  <a:gd name="connsiteY6" fmla="*/ 541781 h 545651"/>
                  <a:gd name="connsiteX7" fmla="*/ 12 w 878361"/>
                  <a:gd name="connsiteY7" fmla="*/ 355179 h 545651"/>
                  <a:gd name="connsiteX8" fmla="*/ 244332 w 878361"/>
                  <a:gd name="connsiteY8" fmla="*/ 173378 h 545651"/>
                  <a:gd name="connsiteX9" fmla="*/ 526216 w 878361"/>
                  <a:gd name="connsiteY9"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2096 w 878361"/>
                  <a:gd name="connsiteY5" fmla="*/ 541781 h 545651"/>
                  <a:gd name="connsiteX6" fmla="*/ 12 w 878361"/>
                  <a:gd name="connsiteY6" fmla="*/ 355179 h 545651"/>
                  <a:gd name="connsiteX7" fmla="*/ 244332 w 878361"/>
                  <a:gd name="connsiteY7" fmla="*/ 173378 h 545651"/>
                  <a:gd name="connsiteX8" fmla="*/ 526216 w 878361"/>
                  <a:gd name="connsiteY8"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2 w 878361"/>
                  <a:gd name="connsiteY5" fmla="*/ 355179 h 545651"/>
                  <a:gd name="connsiteX6" fmla="*/ 244332 w 878361"/>
                  <a:gd name="connsiteY6" fmla="*/ 173378 h 545651"/>
                  <a:gd name="connsiteX7" fmla="*/ 526216 w 878361"/>
                  <a:gd name="connsiteY7" fmla="*/ 2823 h 545651"/>
                  <a:gd name="connsiteX0" fmla="*/ 528231 w 880376"/>
                  <a:gd name="connsiteY0" fmla="*/ 2823 h 545651"/>
                  <a:gd name="connsiteX1" fmla="*/ 755068 w 880376"/>
                  <a:gd name="connsiteY1" fmla="*/ 285400 h 545651"/>
                  <a:gd name="connsiteX2" fmla="*/ 880376 w 880376"/>
                  <a:gd name="connsiteY2" fmla="*/ 414984 h 545651"/>
                  <a:gd name="connsiteX3" fmla="*/ 749710 w 880376"/>
                  <a:gd name="connsiteY3" fmla="*/ 545650 h 545651"/>
                  <a:gd name="connsiteX4" fmla="*/ 192498 w 880376"/>
                  <a:gd name="connsiteY4" fmla="*/ 545650 h 545651"/>
                  <a:gd name="connsiteX5" fmla="*/ 2027 w 880376"/>
                  <a:gd name="connsiteY5" fmla="*/ 355179 h 545651"/>
                  <a:gd name="connsiteX6" fmla="*/ 246347 w 880376"/>
                  <a:gd name="connsiteY6" fmla="*/ 173378 h 545651"/>
                  <a:gd name="connsiteX7" fmla="*/ 528231 w 880376"/>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245 w 878390"/>
                  <a:gd name="connsiteY0" fmla="*/ 2823 h 545651"/>
                  <a:gd name="connsiteX1" fmla="*/ 753082 w 878390"/>
                  <a:gd name="connsiteY1" fmla="*/ 285400 h 545651"/>
                  <a:gd name="connsiteX2" fmla="*/ 878390 w 878390"/>
                  <a:gd name="connsiteY2" fmla="*/ 414984 h 545651"/>
                  <a:gd name="connsiteX3" fmla="*/ 747724 w 878390"/>
                  <a:gd name="connsiteY3" fmla="*/ 545650 h 545651"/>
                  <a:gd name="connsiteX4" fmla="*/ 190512 w 878390"/>
                  <a:gd name="connsiteY4" fmla="*/ 545650 h 545651"/>
                  <a:gd name="connsiteX5" fmla="*/ 41 w 878390"/>
                  <a:gd name="connsiteY5" fmla="*/ 355179 h 545651"/>
                  <a:gd name="connsiteX6" fmla="*/ 244361 w 878390"/>
                  <a:gd name="connsiteY6" fmla="*/ 173378 h 545651"/>
                  <a:gd name="connsiteX7" fmla="*/ 526245 w 878390"/>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721 w 878866"/>
                  <a:gd name="connsiteY0" fmla="*/ 2823 h 545651"/>
                  <a:gd name="connsiteX1" fmla="*/ 753558 w 878866"/>
                  <a:gd name="connsiteY1" fmla="*/ 285400 h 545651"/>
                  <a:gd name="connsiteX2" fmla="*/ 878866 w 878866"/>
                  <a:gd name="connsiteY2" fmla="*/ 414984 h 545651"/>
                  <a:gd name="connsiteX3" fmla="*/ 748200 w 878866"/>
                  <a:gd name="connsiteY3" fmla="*/ 545650 h 545651"/>
                  <a:gd name="connsiteX4" fmla="*/ 190988 w 878866"/>
                  <a:gd name="connsiteY4" fmla="*/ 545650 h 545651"/>
                  <a:gd name="connsiteX5" fmla="*/ 517 w 878866"/>
                  <a:gd name="connsiteY5" fmla="*/ 355179 h 545651"/>
                  <a:gd name="connsiteX6" fmla="*/ 244837 w 878866"/>
                  <a:gd name="connsiteY6" fmla="*/ 173378 h 545651"/>
                  <a:gd name="connsiteX7" fmla="*/ 526721 w 878866"/>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391" h="545651">
                    <a:moveTo>
                      <a:pt x="526246" y="2823"/>
                    </a:moveTo>
                    <a:cubicBezTo>
                      <a:pt x="663881" y="24023"/>
                      <a:pt x="772336" y="152517"/>
                      <a:pt x="753083" y="285400"/>
                    </a:cubicBezTo>
                    <a:cubicBezTo>
                      <a:pt x="852208" y="299089"/>
                      <a:pt x="878212" y="375742"/>
                      <a:pt x="878391" y="414984"/>
                    </a:cubicBezTo>
                    <a:cubicBezTo>
                      <a:pt x="878627" y="466609"/>
                      <a:pt x="833938" y="546043"/>
                      <a:pt x="747725" y="545650"/>
                    </a:cubicBezTo>
                    <a:lnTo>
                      <a:pt x="190513" y="545650"/>
                    </a:lnTo>
                    <a:cubicBezTo>
                      <a:pt x="77130" y="544985"/>
                      <a:pt x="2268" y="445667"/>
                      <a:pt x="42" y="355179"/>
                    </a:cubicBezTo>
                    <a:cubicBezTo>
                      <a:pt x="-2184" y="264691"/>
                      <a:pt x="84465" y="123521"/>
                      <a:pt x="244362" y="173378"/>
                    </a:cubicBezTo>
                    <a:cubicBezTo>
                      <a:pt x="271526" y="75658"/>
                      <a:pt x="394045" y="-17540"/>
                      <a:pt x="526246" y="2823"/>
                    </a:cubicBezTo>
                    <a:close/>
                  </a:path>
                </a:pathLst>
              </a:cu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IN" sz="1122" b="1" dirty="0">
                  <a:solidFill>
                    <a:schemeClr val="accent1"/>
                  </a:solidFill>
                  <a:latin typeface="Segoe UI Semilight" panose="020B0402040204020203" pitchFamily="34" charset="0"/>
                  <a:ea typeface="Segoe UI" pitchFamily="34" charset="0"/>
                  <a:cs typeface="Segoe UI Semilight" panose="020B0402040204020203" pitchFamily="34" charset="0"/>
                </a:endParaRPr>
              </a:p>
            </p:txBody>
          </p:sp>
        </p:grpSp>
        <p:sp>
          <p:nvSpPr>
            <p:cNvPr id="33" name="Right Bracket 32">
              <a:extLst>
                <a:ext uri="{FF2B5EF4-FFF2-40B4-BE49-F238E27FC236}">
                  <a16:creationId xmlns:a16="http://schemas.microsoft.com/office/drawing/2014/main" id="{E47B77A3-20B4-44F7-9233-FDC65D9A1BAB}"/>
                </a:ext>
              </a:extLst>
            </p:cNvPr>
            <p:cNvSpPr/>
            <p:nvPr/>
          </p:nvSpPr>
          <p:spPr>
            <a:xfrm rot="16200000" flipV="1">
              <a:off x="6014107" y="1380598"/>
              <a:ext cx="239814" cy="3906367"/>
            </a:xfrm>
            <a:prstGeom prst="rightBracket">
              <a:avLst>
                <a:gd name="adj" fmla="val 624"/>
              </a:avLst>
            </a:prstGeom>
            <a:ln w="12700">
              <a:solidFill>
                <a:schemeClr val="accent1"/>
              </a:solidFill>
              <a:prstDash val="sysDash"/>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612">
                <a:solidFill>
                  <a:srgbClr val="505050"/>
                </a:solidFill>
                <a:latin typeface="Segoe UI"/>
              </a:endParaRPr>
            </a:p>
          </p:txBody>
        </p:sp>
        <p:cxnSp>
          <p:nvCxnSpPr>
            <p:cNvPr id="43" name="Straight Arrow Connector 42">
              <a:extLst>
                <a:ext uri="{FF2B5EF4-FFF2-40B4-BE49-F238E27FC236}">
                  <a16:creationId xmlns:a16="http://schemas.microsoft.com/office/drawing/2014/main" id="{6C54EF24-C7F9-4544-9066-D4399B1037AE}"/>
                </a:ext>
              </a:extLst>
            </p:cNvPr>
            <p:cNvCxnSpPr>
              <a:cxnSpLocks/>
            </p:cNvCxnSpPr>
            <p:nvPr/>
          </p:nvCxnSpPr>
          <p:spPr>
            <a:xfrm>
              <a:off x="5381841" y="3213874"/>
              <a:ext cx="1" cy="239815"/>
            </a:xfrm>
            <a:prstGeom prst="straightConnector1">
              <a:avLst/>
            </a:prstGeom>
            <a:ln w="12700">
              <a:solidFill>
                <a:schemeClr val="tx2"/>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147FB58-E522-450E-B280-95010B9AB799}"/>
                </a:ext>
              </a:extLst>
            </p:cNvPr>
            <p:cNvCxnSpPr>
              <a:cxnSpLocks/>
            </p:cNvCxnSpPr>
            <p:nvPr/>
          </p:nvCxnSpPr>
          <p:spPr>
            <a:xfrm>
              <a:off x="6680914" y="3213874"/>
              <a:ext cx="1" cy="239815"/>
            </a:xfrm>
            <a:prstGeom prst="straightConnector1">
              <a:avLst/>
            </a:prstGeom>
            <a:ln w="12700">
              <a:solidFill>
                <a:schemeClr val="tx2"/>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6" name="Freeform: Shape 27">
            <a:extLst/>
          </p:cNvPr>
          <p:cNvSpPr/>
          <p:nvPr/>
        </p:nvSpPr>
        <p:spPr bwMode="auto">
          <a:xfrm flipV="1">
            <a:off x="2800491" y="1924954"/>
            <a:ext cx="6835493" cy="376807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Tree>
    <p:extLst>
      <p:ext uri="{BB962C8B-B14F-4D97-AF65-F5344CB8AC3E}">
        <p14:creationId xmlns:p14="http://schemas.microsoft.com/office/powerpoint/2010/main" val="39972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ontent Placeholder 2">
            <a:extLst>
              <a:ext uri="{FF2B5EF4-FFF2-40B4-BE49-F238E27FC236}">
                <a16:creationId xmlns:a16="http://schemas.microsoft.com/office/drawing/2014/main" id="{D279BC5A-6A9B-4583-9B3C-A2FE4A827B27}"/>
              </a:ext>
            </a:extLst>
          </p:cNvPr>
          <p:cNvSpPr txBox="1">
            <a:spLocks/>
          </p:cNvSpPr>
          <p:nvPr/>
        </p:nvSpPr>
        <p:spPr>
          <a:xfrm>
            <a:off x="7188681" y="2688156"/>
            <a:ext cx="2295280" cy="846338"/>
          </a:xfrm>
          <a:prstGeom prst="rect">
            <a:avLst/>
          </a:prstGeom>
        </p:spPr>
        <p:txBody>
          <a:bodyPr vert="horz" wrap="square" lIns="149217" tIns="93260" rIns="149217" bIns="93260" rtlCol="0">
            <a:normAutofit/>
          </a:bodyPr>
          <a:lstStyle>
            <a:lvl1pPr marL="336145" marR="0" indent="-336145" algn="l" defTabSz="914367" rtl="0" eaLnBrk="1" fontAlgn="auto" latinLnBrk="0" hangingPunct="1">
              <a:lnSpc>
                <a:spcPct val="90000"/>
              </a:lnSpc>
              <a:spcBef>
                <a:spcPct val="20000"/>
              </a:spcBef>
              <a:spcAft>
                <a:spcPts val="0"/>
              </a:spcAft>
              <a:buClr>
                <a:srgbClr val="0078D7"/>
              </a:buClr>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rgbClr val="0078D7"/>
              </a:buClr>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rgbClr val="0078D7"/>
              </a:buClr>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rgbClr val="0078D7"/>
              </a:buClr>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rgbClr val="0078D7"/>
              </a:buClr>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defTabSz="932597">
              <a:lnSpc>
                <a:spcPct val="100000"/>
              </a:lnSpc>
              <a:spcBef>
                <a:spcPts val="1428"/>
              </a:spcBef>
              <a:buNone/>
              <a:defRPr/>
            </a:pPr>
            <a:r>
              <a:rPr lang="en-US" sz="1428" b="1" spc="173" dirty="0">
                <a:solidFill>
                  <a:srgbClr val="0078D7"/>
                </a:solidFill>
                <a:latin typeface="Segoe UI Semibold" charset="0"/>
                <a:ea typeface="Segoe UI Semibold" charset="0"/>
                <a:cs typeface="Segoe UI Semibold" charset="0"/>
              </a:rPr>
              <a:t>Database Migration Service </a:t>
            </a:r>
            <a:br>
              <a:rPr lang="en-US" sz="1428" b="1" spc="173" dirty="0">
                <a:solidFill>
                  <a:srgbClr val="0078D7"/>
                </a:solidFill>
                <a:latin typeface="Segoe UI Semibold" charset="0"/>
                <a:ea typeface="Segoe UI Semibold" charset="0"/>
                <a:cs typeface="Segoe UI Semibold" charset="0"/>
              </a:rPr>
            </a:br>
            <a:endParaRPr lang="en-US" sz="1122" spc="173" dirty="0">
              <a:solidFill>
                <a:srgbClr val="0078D7"/>
              </a:solidFill>
              <a:latin typeface="Segoe UI Semilight" charset="0"/>
              <a:ea typeface="Segoe UI Semilight" charset="0"/>
              <a:cs typeface="Segoe UI Semilight" charset="0"/>
            </a:endParaRPr>
          </a:p>
        </p:txBody>
      </p:sp>
      <p:sp>
        <p:nvSpPr>
          <p:cNvPr id="57" name="Rectangle 56"/>
          <p:cNvSpPr/>
          <p:nvPr/>
        </p:nvSpPr>
        <p:spPr>
          <a:xfrm>
            <a:off x="8995849" y="1696651"/>
            <a:ext cx="2804846" cy="718513"/>
          </a:xfrm>
          <a:prstGeom prst="rect">
            <a:avLst/>
          </a:prstGeom>
        </p:spPr>
        <p:txBody>
          <a:bodyPr wrap="square">
            <a:spAutoFit/>
          </a:bodyPr>
          <a:lstStyle/>
          <a:p>
            <a:pPr defTabSz="932597">
              <a:spcBef>
                <a:spcPts val="1428"/>
              </a:spcBef>
              <a:defRPr/>
            </a:pPr>
            <a:r>
              <a:rPr lang="en-US" sz="1428" b="1" spc="173" dirty="0">
                <a:solidFill>
                  <a:srgbClr val="0078D7"/>
                </a:solidFill>
                <a:latin typeface="Segoe UI Semibold" charset="0"/>
                <a:ea typeface="Segoe UI Semibold" charset="0"/>
                <a:cs typeface="Segoe UI Semibold" charset="0"/>
              </a:rPr>
              <a:t>Azure SQL Database Managed Instance</a:t>
            </a:r>
            <a:br>
              <a:rPr lang="en-US" sz="1224" b="1" spc="173" dirty="0">
                <a:solidFill>
                  <a:srgbClr val="0078D7"/>
                </a:solidFill>
                <a:latin typeface="Segoe UI Semibold" charset="0"/>
                <a:ea typeface="Segoe UI Semibold" charset="0"/>
                <a:cs typeface="Segoe UI Semibold" charset="0"/>
              </a:rPr>
            </a:br>
            <a:endParaRPr lang="en-US" sz="1122" spc="173" dirty="0">
              <a:solidFill>
                <a:srgbClr val="0078D7"/>
              </a:solidFill>
              <a:latin typeface="Segoe UI Semilight" charset="0"/>
              <a:ea typeface="Segoe UI Semilight" charset="0"/>
              <a:cs typeface="Segoe UI Semilight" charset="0"/>
            </a:endParaRPr>
          </a:p>
        </p:txBody>
      </p:sp>
      <p:sp>
        <p:nvSpPr>
          <p:cNvPr id="58" name="Rectangle 57"/>
          <p:cNvSpPr/>
          <p:nvPr/>
        </p:nvSpPr>
        <p:spPr>
          <a:xfrm>
            <a:off x="6418711" y="4247337"/>
            <a:ext cx="2535513" cy="718513"/>
          </a:xfrm>
          <a:prstGeom prst="rect">
            <a:avLst/>
          </a:prstGeom>
        </p:spPr>
        <p:txBody>
          <a:bodyPr wrap="square">
            <a:spAutoFit/>
          </a:bodyPr>
          <a:lstStyle/>
          <a:p>
            <a:pPr defTabSz="932597">
              <a:spcBef>
                <a:spcPts val="1428"/>
              </a:spcBef>
              <a:defRPr/>
            </a:pPr>
            <a:r>
              <a:rPr lang="en-US" sz="1428" b="1" spc="173" dirty="0">
                <a:solidFill>
                  <a:srgbClr val="0078D7"/>
                </a:solidFill>
                <a:latin typeface="Segoe UI Semibold" charset="0"/>
                <a:ea typeface="Segoe UI Semibold" charset="0"/>
                <a:cs typeface="Segoe UI Semibold" charset="0"/>
              </a:rPr>
              <a:t>Azure Hybrid Benefit for SQL Server</a:t>
            </a:r>
            <a:br>
              <a:rPr lang="en-US" sz="1428" b="1" spc="173" dirty="0">
                <a:solidFill>
                  <a:srgbClr val="0078D7"/>
                </a:solidFill>
                <a:latin typeface="Segoe UI Semibold" charset="0"/>
                <a:ea typeface="Segoe UI Semibold" charset="0"/>
                <a:cs typeface="Segoe UI Semibold" charset="0"/>
              </a:rPr>
            </a:br>
            <a:endParaRPr lang="en-US" sz="1122" spc="173" dirty="0">
              <a:solidFill>
                <a:srgbClr val="0078D7"/>
              </a:solidFill>
              <a:latin typeface="Segoe UI Semilight" charset="0"/>
              <a:ea typeface="Segoe UI Semilight" charset="0"/>
              <a:cs typeface="Segoe UI Semilight" charset="0"/>
            </a:endParaRPr>
          </a:p>
        </p:txBody>
      </p:sp>
      <p:sp>
        <p:nvSpPr>
          <p:cNvPr id="15" name="TextBox 14"/>
          <p:cNvSpPr txBox="1"/>
          <p:nvPr/>
        </p:nvSpPr>
        <p:spPr>
          <a:xfrm>
            <a:off x="883" y="2017134"/>
            <a:ext cx="5129317" cy="3024931"/>
          </a:xfrm>
          <a:prstGeom prst="rect">
            <a:avLst/>
          </a:prstGeom>
          <a:noFill/>
        </p:spPr>
        <p:txBody>
          <a:bodyPr wrap="square" lIns="559562" rtlCol="0">
            <a:spAutoFit/>
          </a:bodyPr>
          <a:lstStyle/>
          <a:p>
            <a:pPr defTabSz="932597">
              <a:spcAft>
                <a:spcPts val="2448"/>
              </a:spcAft>
              <a:defRPr/>
            </a:pPr>
            <a:r>
              <a:rPr lang="en-US" sz="1632" spc="173" dirty="0">
                <a:solidFill>
                  <a:srgbClr val="505050"/>
                </a:solidFill>
                <a:latin typeface="Segoe UI Semilight" charset="0"/>
                <a:ea typeface="Segoe UI Semilight" charset="0"/>
                <a:cs typeface="Segoe UI Semilight" charset="0"/>
              </a:rPr>
              <a:t>Seamless and reliable migration at scale </a:t>
            </a:r>
          </a:p>
          <a:p>
            <a:pPr defTabSz="932597">
              <a:spcAft>
                <a:spcPts val="2448"/>
              </a:spcAft>
              <a:defRPr/>
            </a:pPr>
            <a:r>
              <a:rPr lang="en-US" sz="1632" spc="173" dirty="0">
                <a:solidFill>
                  <a:srgbClr val="505050"/>
                </a:solidFill>
                <a:latin typeface="Segoe UI Semilight" charset="0"/>
                <a:ea typeface="Segoe UI Semilight" charset="0"/>
                <a:cs typeface="Segoe UI Semilight" charset="0"/>
              </a:rPr>
              <a:t>Lift and shift migration to the cloud with no code changes</a:t>
            </a:r>
          </a:p>
          <a:p>
            <a:pPr defTabSz="932597">
              <a:spcAft>
                <a:spcPts val="2448"/>
              </a:spcAft>
              <a:defRPr/>
            </a:pPr>
            <a:r>
              <a:rPr lang="en-US" sz="1632" spc="173" dirty="0">
                <a:solidFill>
                  <a:srgbClr val="505050"/>
                </a:solidFill>
                <a:latin typeface="Segoe UI Semilight" charset="0"/>
                <a:ea typeface="Segoe UI Semilight" charset="0"/>
                <a:cs typeface="Segoe UI Semilight" charset="0"/>
              </a:rPr>
              <a:t>Maximize current on-premises </a:t>
            </a:r>
            <a:br>
              <a:rPr lang="en-US" sz="1632" spc="173" dirty="0">
                <a:solidFill>
                  <a:srgbClr val="505050"/>
                </a:solidFill>
                <a:latin typeface="Segoe UI Semilight" charset="0"/>
                <a:ea typeface="Segoe UI Semilight" charset="0"/>
                <a:cs typeface="Segoe UI Semilight" charset="0"/>
              </a:rPr>
            </a:br>
            <a:r>
              <a:rPr lang="en-US" sz="1632" spc="173" dirty="0">
                <a:solidFill>
                  <a:srgbClr val="505050"/>
                </a:solidFill>
                <a:latin typeface="Segoe UI Semilight" charset="0"/>
                <a:ea typeface="Segoe UI Semilight" charset="0"/>
                <a:cs typeface="Segoe UI Semilight" charset="0"/>
              </a:rPr>
              <a:t>license investments with Azure Hybrid Benefit</a:t>
            </a:r>
            <a:endParaRPr lang="en-US" sz="1632" spc="173" baseline="28000" dirty="0">
              <a:solidFill>
                <a:schemeClr val="tx2"/>
              </a:solidFill>
              <a:latin typeface="Segoe UI Semilight" charset="0"/>
              <a:ea typeface="Segoe UI Semilight" charset="0"/>
              <a:cs typeface="Segoe UI Semilight" charset="0"/>
            </a:endParaRPr>
          </a:p>
          <a:p>
            <a:pPr defTabSz="932597">
              <a:spcAft>
                <a:spcPts val="2448"/>
              </a:spcAft>
              <a:defRPr/>
            </a:pPr>
            <a:br>
              <a:rPr lang="en-US" sz="1632" spc="173" dirty="0">
                <a:solidFill>
                  <a:srgbClr val="505050"/>
                </a:solidFill>
                <a:latin typeface="Segoe UI Semilight" charset="0"/>
                <a:ea typeface="Segoe UI Semilight" charset="0"/>
                <a:cs typeface="Segoe UI Semilight" charset="0"/>
              </a:rPr>
            </a:br>
            <a:endParaRPr lang="en-US" sz="1632" spc="173" dirty="0">
              <a:solidFill>
                <a:srgbClr val="505050"/>
              </a:solidFill>
              <a:latin typeface="Segoe UI Semilight" charset="0"/>
              <a:ea typeface="Segoe UI Semilight" charset="0"/>
              <a:cs typeface="Segoe UI Semilight" charset="0"/>
            </a:endParaRPr>
          </a:p>
        </p:txBody>
      </p:sp>
      <p:grpSp>
        <p:nvGrpSpPr>
          <p:cNvPr id="32" name="Group 31"/>
          <p:cNvGrpSpPr/>
          <p:nvPr/>
        </p:nvGrpSpPr>
        <p:grpSpPr>
          <a:xfrm>
            <a:off x="5802918" y="938735"/>
            <a:ext cx="8562645" cy="8679266"/>
            <a:chOff x="6486459" y="1246189"/>
            <a:chExt cx="8804857" cy="8924775"/>
          </a:xfrm>
        </p:grpSpPr>
        <p:grpSp>
          <p:nvGrpSpPr>
            <p:cNvPr id="33" name="Group 32"/>
            <p:cNvGrpSpPr/>
            <p:nvPr/>
          </p:nvGrpSpPr>
          <p:grpSpPr>
            <a:xfrm>
              <a:off x="6486459" y="1246189"/>
              <a:ext cx="8804857" cy="8924775"/>
              <a:chOff x="5476526" y="1539434"/>
              <a:chExt cx="9614805" cy="9745754"/>
            </a:xfrm>
          </p:grpSpPr>
          <p:sp>
            <p:nvSpPr>
              <p:cNvPr id="37" name="Arc 36"/>
              <p:cNvSpPr/>
              <p:nvPr/>
            </p:nvSpPr>
            <p:spPr>
              <a:xfrm flipH="1">
                <a:off x="5797116" y="1990973"/>
                <a:ext cx="9294215" cy="9294215"/>
              </a:xfrm>
              <a:prstGeom prst="arc">
                <a:avLst>
                  <a:gd name="adj1" fmla="val 16417232"/>
                  <a:gd name="adj2" fmla="val 0"/>
                </a:avLst>
              </a:prstGeom>
              <a:ln>
                <a:solidFill>
                  <a:srgbClr val="0078D7"/>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a:solidFill>
                    <a:srgbClr val="505050"/>
                  </a:solidFill>
                  <a:latin typeface="Segoe UI"/>
                </a:endParaRPr>
              </a:p>
            </p:txBody>
          </p:sp>
          <p:sp>
            <p:nvSpPr>
              <p:cNvPr id="38" name="building_7"/>
              <p:cNvSpPr>
                <a:spLocks noChangeAspect="1" noEditPoints="1"/>
              </p:cNvSpPr>
              <p:nvPr/>
            </p:nvSpPr>
            <p:spPr bwMode="auto">
              <a:xfrm>
                <a:off x="5476526" y="6860895"/>
                <a:ext cx="641782" cy="669566"/>
              </a:xfrm>
              <a:custGeom>
                <a:avLst/>
                <a:gdLst>
                  <a:gd name="T0" fmla="*/ 231 w 231"/>
                  <a:gd name="T1" fmla="*/ 241 h 241"/>
                  <a:gd name="T2" fmla="*/ 0 w 231"/>
                  <a:gd name="T3" fmla="*/ 241 h 241"/>
                  <a:gd name="T4" fmla="*/ 135 w 231"/>
                  <a:gd name="T5" fmla="*/ 241 h 241"/>
                  <a:gd name="T6" fmla="*/ 135 w 231"/>
                  <a:gd name="T7" fmla="*/ 111 h 241"/>
                  <a:gd name="T8" fmla="*/ 14 w 231"/>
                  <a:gd name="T9" fmla="*/ 111 h 241"/>
                  <a:gd name="T10" fmla="*/ 14 w 231"/>
                  <a:gd name="T11" fmla="*/ 241 h 241"/>
                  <a:gd name="T12" fmla="*/ 217 w 231"/>
                  <a:gd name="T13" fmla="*/ 241 h 241"/>
                  <a:gd name="T14" fmla="*/ 217 w 231"/>
                  <a:gd name="T15" fmla="*/ 58 h 241"/>
                  <a:gd name="T16" fmla="*/ 101 w 231"/>
                  <a:gd name="T17" fmla="*/ 58 h 241"/>
                  <a:gd name="T18" fmla="*/ 101 w 231"/>
                  <a:gd name="T19" fmla="*/ 97 h 241"/>
                  <a:gd name="T20" fmla="*/ 140 w 231"/>
                  <a:gd name="T21" fmla="*/ 44 h 241"/>
                  <a:gd name="T22" fmla="*/ 140 w 231"/>
                  <a:gd name="T23" fmla="*/ 0 h 241"/>
                  <a:gd name="T24" fmla="*/ 82 w 231"/>
                  <a:gd name="T25" fmla="*/ 44 h 241"/>
                  <a:gd name="T26" fmla="*/ 82 w 231"/>
                  <a:gd name="T27" fmla="*/ 92 h 241"/>
                  <a:gd name="T28" fmla="*/ 178 w 231"/>
                  <a:gd name="T29" fmla="*/ 241 h 241"/>
                  <a:gd name="T30" fmla="*/ 178 w 231"/>
                  <a:gd name="T31" fmla="*/ 198 h 241"/>
                  <a:gd name="T32" fmla="*/ 150 w 231"/>
                  <a:gd name="T33" fmla="*/ 198 h 241"/>
                  <a:gd name="T34" fmla="*/ 97 w 231"/>
                  <a:gd name="T35" fmla="*/ 241 h 241"/>
                  <a:gd name="T36" fmla="*/ 97 w 231"/>
                  <a:gd name="T37" fmla="*/ 198 h 241"/>
                  <a:gd name="T38" fmla="*/ 58 w 231"/>
                  <a:gd name="T39" fmla="*/ 198 h 241"/>
                  <a:gd name="T40" fmla="*/ 58 w 231"/>
                  <a:gd name="T41" fmla="*/ 239 h 241"/>
                  <a:gd name="T42" fmla="*/ 97 w 231"/>
                  <a:gd name="T43" fmla="*/ 241 h 241"/>
                  <a:gd name="T44" fmla="*/ 97 w 231"/>
                  <a:gd name="T45" fmla="*/ 198 h 241"/>
                  <a:gd name="T46" fmla="*/ 58 w 231"/>
                  <a:gd name="T47" fmla="*/ 198 h 241"/>
                  <a:gd name="T48" fmla="*/ 58 w 231"/>
                  <a:gd name="T49" fmla="*/ 239 h 241"/>
                  <a:gd name="T50" fmla="*/ 227 w 231"/>
                  <a:gd name="T51" fmla="*/ 164 h 241"/>
                  <a:gd name="T52" fmla="*/ 227 w 231"/>
                  <a:gd name="T53" fmla="*/ 16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241">
                    <a:moveTo>
                      <a:pt x="231" y="241"/>
                    </a:moveTo>
                    <a:lnTo>
                      <a:pt x="0" y="241"/>
                    </a:lnTo>
                    <a:moveTo>
                      <a:pt x="135" y="241"/>
                    </a:moveTo>
                    <a:lnTo>
                      <a:pt x="135" y="111"/>
                    </a:lnTo>
                    <a:lnTo>
                      <a:pt x="14" y="111"/>
                    </a:lnTo>
                    <a:lnTo>
                      <a:pt x="14" y="241"/>
                    </a:lnTo>
                    <a:moveTo>
                      <a:pt x="217" y="241"/>
                    </a:moveTo>
                    <a:lnTo>
                      <a:pt x="217" y="58"/>
                    </a:lnTo>
                    <a:lnTo>
                      <a:pt x="101" y="58"/>
                    </a:lnTo>
                    <a:lnTo>
                      <a:pt x="101" y="97"/>
                    </a:lnTo>
                    <a:moveTo>
                      <a:pt x="140" y="44"/>
                    </a:moveTo>
                    <a:lnTo>
                      <a:pt x="140" y="0"/>
                    </a:lnTo>
                    <a:lnTo>
                      <a:pt x="82" y="44"/>
                    </a:lnTo>
                    <a:lnTo>
                      <a:pt x="82" y="92"/>
                    </a:lnTo>
                    <a:moveTo>
                      <a:pt x="178" y="241"/>
                    </a:moveTo>
                    <a:lnTo>
                      <a:pt x="178" y="198"/>
                    </a:lnTo>
                    <a:lnTo>
                      <a:pt x="150" y="198"/>
                    </a:lnTo>
                    <a:moveTo>
                      <a:pt x="97" y="241"/>
                    </a:moveTo>
                    <a:lnTo>
                      <a:pt x="97" y="198"/>
                    </a:lnTo>
                    <a:lnTo>
                      <a:pt x="58" y="198"/>
                    </a:lnTo>
                    <a:lnTo>
                      <a:pt x="58" y="239"/>
                    </a:lnTo>
                    <a:moveTo>
                      <a:pt x="97" y="241"/>
                    </a:moveTo>
                    <a:lnTo>
                      <a:pt x="97" y="198"/>
                    </a:lnTo>
                    <a:lnTo>
                      <a:pt x="58" y="198"/>
                    </a:lnTo>
                    <a:lnTo>
                      <a:pt x="58" y="239"/>
                    </a:lnTo>
                    <a:moveTo>
                      <a:pt x="227" y="164"/>
                    </a:moveTo>
                    <a:lnTo>
                      <a:pt x="227" y="164"/>
                    </a:ln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lgn="ctr" defTabSz="932597">
                  <a:defRPr/>
                </a:pPr>
                <a:endParaRPr lang="en-US" sz="1020">
                  <a:gradFill>
                    <a:gsLst>
                      <a:gs pos="0">
                        <a:srgbClr val="505050"/>
                      </a:gs>
                      <a:gs pos="100000">
                        <a:srgbClr val="505050"/>
                      </a:gs>
                    </a:gsLst>
                  </a:gradFill>
                  <a:latin typeface="Segoe UI"/>
                </a:endParaRPr>
              </a:p>
            </p:txBody>
          </p:sp>
          <p:sp>
            <p:nvSpPr>
              <p:cNvPr id="39" name="Freeform: Shape 27">
                <a:extLst/>
              </p:cNvPr>
              <p:cNvSpPr/>
              <p:nvPr/>
            </p:nvSpPr>
            <p:spPr bwMode="auto">
              <a:xfrm flipV="1">
                <a:off x="10357904" y="1539434"/>
                <a:ext cx="1008094" cy="555715"/>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lgn="ctr" defTabSz="932597">
                  <a:defRPr/>
                </a:pPr>
                <a:endParaRPr lang="en-US" sz="1020">
                  <a:solidFill>
                    <a:srgbClr val="505050"/>
                  </a:solidFill>
                  <a:latin typeface="Segoe UI"/>
                </a:endParaRPr>
              </a:p>
            </p:txBody>
          </p:sp>
        </p:grpSp>
        <p:sp>
          <p:nvSpPr>
            <p:cNvPr id="34" name="Oval 33"/>
            <p:cNvSpPr/>
            <p:nvPr/>
          </p:nvSpPr>
          <p:spPr bwMode="auto">
            <a:xfrm flipH="1">
              <a:off x="6934395" y="4602597"/>
              <a:ext cx="81023" cy="81023"/>
            </a:xfrm>
            <a:prstGeom prst="ellipse">
              <a:avLst/>
            </a:prstGeom>
            <a:solidFill>
              <a:srgbClr val="0078D7"/>
            </a:solidFill>
            <a:ln>
              <a:solidFill>
                <a:srgbClr val="0078D7"/>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35" name="Oval 34"/>
            <p:cNvSpPr/>
            <p:nvPr/>
          </p:nvSpPr>
          <p:spPr bwMode="auto">
            <a:xfrm flipH="1">
              <a:off x="7828741" y="3034999"/>
              <a:ext cx="81023" cy="81023"/>
            </a:xfrm>
            <a:prstGeom prst="ellipse">
              <a:avLst/>
            </a:prstGeom>
            <a:solidFill>
              <a:srgbClr val="0078D7"/>
            </a:solidFill>
            <a:ln>
              <a:solidFill>
                <a:srgbClr val="0078D7"/>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36" name="Oval 35"/>
            <p:cNvSpPr/>
            <p:nvPr/>
          </p:nvSpPr>
          <p:spPr bwMode="auto">
            <a:xfrm flipH="1">
              <a:off x="9738963" y="1808725"/>
              <a:ext cx="81023" cy="81023"/>
            </a:xfrm>
            <a:prstGeom prst="ellipse">
              <a:avLst/>
            </a:prstGeom>
            <a:solidFill>
              <a:srgbClr val="0078D7"/>
            </a:solidFill>
            <a:ln>
              <a:solidFill>
                <a:srgbClr val="0078D7"/>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grpSp>
    </p:spTree>
    <p:extLst>
      <p:ext uri="{BB962C8B-B14F-4D97-AF65-F5344CB8AC3E}">
        <p14:creationId xmlns:p14="http://schemas.microsoft.com/office/powerpoint/2010/main" val="2613655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p14="http://schemas.microsoft.com/office/powerpoint/2010/main" xmlns:a14="http://schemas.microsoft.com/office/drawing/2010/main" xmlns:a16="http://schemas.microsoft.com/office/drawing/2014/main"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F94C6C-E1DE-4341-815B-B5332F01FB4A}"/>
              </a:ext>
            </a:extLst>
          </p:cNvPr>
          <p:cNvSpPr>
            <a:spLocks/>
          </p:cNvSpPr>
          <p:nvPr/>
        </p:nvSpPr>
        <p:spPr bwMode="auto">
          <a:xfrm>
            <a:off x="2513288" y="2060780"/>
            <a:ext cx="2456137" cy="101339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91" tIns="93260" rIns="93260" bIns="47565" numCol="1" rtlCol="0" anchor="t" anchorCtr="0" compatLnSpc="1">
            <a:prstTxWarp prst="textNoShape">
              <a:avLst/>
            </a:prstTxWarp>
          </a:bodyPr>
          <a:lstStyle/>
          <a:p>
            <a:pPr algn="ctr" defTabSz="932597">
              <a:defRPr/>
            </a:pPr>
            <a:r>
              <a:rPr lang="en-US" sz="2040" b="1" dirty="0">
                <a:solidFill>
                  <a:srgbClr val="0078D7"/>
                </a:solidFill>
                <a:latin typeface="Segoe UI Semibold" charset="0"/>
                <a:ea typeface="Segoe UI Semibold" charset="0"/>
                <a:cs typeface="Segoe UI Semibold" charset="0"/>
              </a:rPr>
              <a:t>Scales</a:t>
            </a:r>
            <a:br>
              <a:rPr lang="en-US" sz="2040" b="1" dirty="0">
                <a:solidFill>
                  <a:srgbClr val="0078D7"/>
                </a:solidFill>
                <a:latin typeface="Segoe UI Semibold" charset="0"/>
                <a:ea typeface="Segoe UI Semibold" charset="0"/>
                <a:cs typeface="Segoe UI Semibold" charset="0"/>
              </a:rPr>
            </a:br>
            <a:r>
              <a:rPr lang="en-US" sz="2040" b="1" dirty="0">
                <a:solidFill>
                  <a:srgbClr val="0078D7"/>
                </a:solidFill>
                <a:latin typeface="Segoe UI Semibold" charset="0"/>
                <a:ea typeface="Segoe UI Semibold" charset="0"/>
                <a:cs typeface="Segoe UI Semibold" charset="0"/>
              </a:rPr>
              <a:t>on the fly</a:t>
            </a:r>
          </a:p>
        </p:txBody>
      </p:sp>
      <p:sp>
        <p:nvSpPr>
          <p:cNvPr id="6" name="Rectangle 5">
            <a:extLst>
              <a:ext uri="{FF2B5EF4-FFF2-40B4-BE49-F238E27FC236}">
                <a16:creationId xmlns:a16="http://schemas.microsoft.com/office/drawing/2014/main" id="{879A8AB1-B549-4520-B46C-9FBE43D973D0}"/>
              </a:ext>
            </a:extLst>
          </p:cNvPr>
          <p:cNvSpPr>
            <a:spLocks noChangeAspect="1"/>
          </p:cNvSpPr>
          <p:nvPr/>
        </p:nvSpPr>
        <p:spPr bwMode="auto">
          <a:xfrm>
            <a:off x="27525" y="2060780"/>
            <a:ext cx="2455456" cy="101339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91" tIns="93260" rIns="93260" bIns="47565" numCol="1" rtlCol="0" anchor="t" anchorCtr="0" compatLnSpc="1">
            <a:prstTxWarp prst="textNoShape">
              <a:avLst/>
            </a:prstTxWarp>
          </a:bodyPr>
          <a:lstStyle/>
          <a:p>
            <a:pPr algn="ctr" defTabSz="932597">
              <a:defRPr/>
            </a:pPr>
            <a:r>
              <a:rPr lang="en-US" sz="2040" b="1" dirty="0">
                <a:solidFill>
                  <a:srgbClr val="0078D7"/>
                </a:solidFill>
                <a:latin typeface="Segoe UI Semibold" charset="0"/>
                <a:ea typeface="Segoe UI Semibold" charset="0"/>
                <a:cs typeface="Segoe UI Semibold" charset="0"/>
              </a:rPr>
              <a:t>Learns </a:t>
            </a:r>
            <a:br>
              <a:rPr lang="en-US" sz="2040" b="1" dirty="0">
                <a:solidFill>
                  <a:srgbClr val="0078D7"/>
                </a:solidFill>
                <a:latin typeface="Segoe UI Semibold" charset="0"/>
                <a:ea typeface="Segoe UI Semibold" charset="0"/>
                <a:cs typeface="Segoe UI Semibold" charset="0"/>
              </a:rPr>
            </a:br>
            <a:r>
              <a:rPr lang="en-US" sz="2040" b="1" dirty="0">
                <a:solidFill>
                  <a:srgbClr val="0078D7"/>
                </a:solidFill>
                <a:latin typeface="Segoe UI Semibold" charset="0"/>
                <a:ea typeface="Segoe UI Semibold" charset="0"/>
                <a:cs typeface="Segoe UI Semibold" charset="0"/>
              </a:rPr>
              <a:t>&amp; adapts</a:t>
            </a:r>
          </a:p>
        </p:txBody>
      </p:sp>
      <p:sp>
        <p:nvSpPr>
          <p:cNvPr id="7" name="Rectangle 6">
            <a:extLst>
              <a:ext uri="{FF2B5EF4-FFF2-40B4-BE49-F238E27FC236}">
                <a16:creationId xmlns:a16="http://schemas.microsoft.com/office/drawing/2014/main" id="{F579712D-ED19-4F3C-A96D-ABD76444B295}"/>
              </a:ext>
            </a:extLst>
          </p:cNvPr>
          <p:cNvSpPr>
            <a:spLocks noChangeAspect="1"/>
          </p:cNvSpPr>
          <p:nvPr/>
        </p:nvSpPr>
        <p:spPr bwMode="auto">
          <a:xfrm>
            <a:off x="7483303" y="2060780"/>
            <a:ext cx="2455456" cy="101339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91" tIns="93260" rIns="93260" bIns="47565" numCol="1" rtlCol="0" anchor="t" anchorCtr="0" compatLnSpc="1">
            <a:prstTxWarp prst="textNoShape">
              <a:avLst/>
            </a:prstTxWarp>
          </a:bodyPr>
          <a:lstStyle/>
          <a:p>
            <a:pPr algn="ctr" defTabSz="932597">
              <a:spcAft>
                <a:spcPts val="1224"/>
              </a:spcAft>
              <a:defRPr/>
            </a:pPr>
            <a:r>
              <a:rPr lang="en-US" sz="2040" b="1" dirty="0">
                <a:solidFill>
                  <a:srgbClr val="0078D7"/>
                </a:solidFill>
                <a:latin typeface="Segoe UI Semibold" charset="0"/>
                <a:ea typeface="Segoe UI Semibold" charset="0"/>
                <a:cs typeface="Segoe UI Semibold" charset="0"/>
              </a:rPr>
              <a:t>Works in your environment</a:t>
            </a:r>
          </a:p>
        </p:txBody>
      </p:sp>
      <p:sp>
        <p:nvSpPr>
          <p:cNvPr id="8" name="Rectangle 7">
            <a:extLst>
              <a:ext uri="{FF2B5EF4-FFF2-40B4-BE49-F238E27FC236}">
                <a16:creationId xmlns:a16="http://schemas.microsoft.com/office/drawing/2014/main" id="{7EE10594-9B96-4AD1-BB16-255B9B229937}"/>
              </a:ext>
            </a:extLst>
          </p:cNvPr>
          <p:cNvSpPr>
            <a:spLocks noChangeAspect="1"/>
          </p:cNvSpPr>
          <p:nvPr/>
        </p:nvSpPr>
        <p:spPr bwMode="auto">
          <a:xfrm>
            <a:off x="9971230" y="2060780"/>
            <a:ext cx="2455456" cy="101339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91" tIns="93260" rIns="93260" bIns="47565" numCol="1" rtlCol="0" anchor="t" anchorCtr="0" compatLnSpc="1">
            <a:prstTxWarp prst="textNoShape">
              <a:avLst/>
            </a:prstTxWarp>
          </a:bodyPr>
          <a:lstStyle/>
          <a:p>
            <a:pPr algn="ctr" defTabSz="932597">
              <a:spcAft>
                <a:spcPts val="1224"/>
              </a:spcAft>
              <a:defRPr/>
            </a:pPr>
            <a:r>
              <a:rPr lang="en-US" sz="2040" b="1" dirty="0">
                <a:solidFill>
                  <a:srgbClr val="0078D7"/>
                </a:solidFill>
                <a:latin typeface="Segoe UI Semibold" charset="0"/>
                <a:ea typeface="Segoe UI Semibold" charset="0"/>
                <a:cs typeface="Segoe UI Semibold" charset="0"/>
              </a:rPr>
              <a:t>Secures </a:t>
            </a:r>
            <a:br>
              <a:rPr lang="en-US" sz="2040" b="1" dirty="0">
                <a:solidFill>
                  <a:srgbClr val="0078D7"/>
                </a:solidFill>
                <a:latin typeface="Segoe UI Semibold" charset="0"/>
                <a:ea typeface="Segoe UI Semibold" charset="0"/>
                <a:cs typeface="Segoe UI Semibold" charset="0"/>
              </a:rPr>
            </a:br>
            <a:r>
              <a:rPr lang="en-US" sz="2040" b="1" dirty="0">
                <a:solidFill>
                  <a:srgbClr val="0078D7"/>
                </a:solidFill>
                <a:latin typeface="Segoe UI Semibold" charset="0"/>
                <a:ea typeface="Segoe UI Semibold" charset="0"/>
                <a:cs typeface="Segoe UI Semibold" charset="0"/>
              </a:rPr>
              <a:t>&amp; protects</a:t>
            </a:r>
          </a:p>
        </p:txBody>
      </p:sp>
      <p:sp>
        <p:nvSpPr>
          <p:cNvPr id="9" name="Rectangle 8">
            <a:extLst>
              <a:ext uri="{FF2B5EF4-FFF2-40B4-BE49-F238E27FC236}">
                <a16:creationId xmlns:a16="http://schemas.microsoft.com/office/drawing/2014/main" id="{4F61690E-63DD-4CB1-B11B-7BC72EA99944}"/>
              </a:ext>
            </a:extLst>
          </p:cNvPr>
          <p:cNvSpPr>
            <a:spLocks noChangeAspect="1"/>
          </p:cNvSpPr>
          <p:nvPr/>
        </p:nvSpPr>
        <p:spPr bwMode="auto">
          <a:xfrm>
            <a:off x="4998540" y="2061522"/>
            <a:ext cx="2455456" cy="101339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891" tIns="93260" rIns="93260" bIns="47565" numCol="1" rtlCol="0" anchor="t" anchorCtr="0" compatLnSpc="1">
            <a:prstTxWarp prst="textNoShape">
              <a:avLst/>
            </a:prstTxWarp>
          </a:bodyPr>
          <a:lstStyle/>
          <a:p>
            <a:pPr algn="ctr" defTabSz="932597">
              <a:defRPr/>
            </a:pPr>
            <a:r>
              <a:rPr lang="en-US" sz="2040" b="1" dirty="0">
                <a:solidFill>
                  <a:srgbClr val="0078D7"/>
                </a:solidFill>
                <a:latin typeface="Segoe UI Semibold" charset="0"/>
                <a:ea typeface="Segoe UI Semibold" charset="0"/>
                <a:cs typeface="Segoe UI Semibold" charset="0"/>
              </a:rPr>
              <a:t>Enables</a:t>
            </a:r>
            <a:br>
              <a:rPr lang="en-US" sz="2040" b="1" dirty="0">
                <a:solidFill>
                  <a:srgbClr val="0078D7"/>
                </a:solidFill>
                <a:latin typeface="Segoe UI Semibold" charset="0"/>
                <a:ea typeface="Segoe UI Semibold" charset="0"/>
                <a:cs typeface="Segoe UI Semibold" charset="0"/>
              </a:rPr>
            </a:br>
            <a:r>
              <a:rPr lang="en-US" sz="2040" b="1" dirty="0">
                <a:solidFill>
                  <a:srgbClr val="0078D7"/>
                </a:solidFill>
                <a:latin typeface="Segoe UI Semibold" charset="0"/>
                <a:ea typeface="Segoe UI Semibold" charset="0"/>
                <a:cs typeface="Segoe UI Semibold" charset="0"/>
              </a:rPr>
              <a:t>multi-tenant</a:t>
            </a:r>
          </a:p>
          <a:p>
            <a:pPr algn="ctr" defTabSz="932597">
              <a:defRPr/>
            </a:pPr>
            <a:r>
              <a:rPr lang="en-US" sz="2040" b="1" dirty="0">
                <a:solidFill>
                  <a:srgbClr val="0078D7"/>
                </a:solidFill>
                <a:latin typeface="Segoe UI Semibold" charset="0"/>
                <a:ea typeface="Segoe UI Semibold" charset="0"/>
                <a:cs typeface="Segoe UI Semibold" charset="0"/>
              </a:rPr>
              <a:t>SaaS apps</a:t>
            </a:r>
          </a:p>
        </p:txBody>
      </p:sp>
      <p:cxnSp>
        <p:nvCxnSpPr>
          <p:cNvPr id="10" name="Straight Connector 9">
            <a:extLst>
              <a:ext uri="{FF2B5EF4-FFF2-40B4-BE49-F238E27FC236}">
                <a16:creationId xmlns:a16="http://schemas.microsoft.com/office/drawing/2014/main" id="{F26CFDC4-8FD0-4048-998F-D9111B7109C3}"/>
              </a:ext>
            </a:extLst>
          </p:cNvPr>
          <p:cNvCxnSpPr/>
          <p:nvPr/>
        </p:nvCxnSpPr>
        <p:spPr>
          <a:xfrm>
            <a:off x="2491362" y="2175309"/>
            <a:ext cx="0" cy="2611289"/>
          </a:xfrm>
          <a:prstGeom prst="line">
            <a:avLst/>
          </a:prstGeom>
          <a:ln w="9525">
            <a:solidFill>
              <a:schemeClr val="tx2">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11D766-C814-4188-90E8-B28BA6193759}"/>
              </a:ext>
            </a:extLst>
          </p:cNvPr>
          <p:cNvCxnSpPr/>
          <p:nvPr/>
        </p:nvCxnSpPr>
        <p:spPr>
          <a:xfrm>
            <a:off x="4977420" y="2175309"/>
            <a:ext cx="0" cy="2611289"/>
          </a:xfrm>
          <a:prstGeom prst="line">
            <a:avLst/>
          </a:prstGeom>
          <a:ln w="9525">
            <a:solidFill>
              <a:schemeClr val="tx2">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E3C696B-FA27-42EC-961A-DF49010ED521}"/>
              </a:ext>
            </a:extLst>
          </p:cNvPr>
          <p:cNvCxnSpPr/>
          <p:nvPr/>
        </p:nvCxnSpPr>
        <p:spPr>
          <a:xfrm>
            <a:off x="7463478" y="2175309"/>
            <a:ext cx="0" cy="2611289"/>
          </a:xfrm>
          <a:prstGeom prst="line">
            <a:avLst/>
          </a:prstGeom>
          <a:ln w="9525">
            <a:solidFill>
              <a:schemeClr val="tx2">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95E8EEC-FB74-4FE2-832C-C5917AE10698}"/>
              </a:ext>
            </a:extLst>
          </p:cNvPr>
          <p:cNvCxnSpPr/>
          <p:nvPr/>
        </p:nvCxnSpPr>
        <p:spPr>
          <a:xfrm>
            <a:off x="9949536" y="2175309"/>
            <a:ext cx="0" cy="2611289"/>
          </a:xfrm>
          <a:prstGeom prst="line">
            <a:avLst/>
          </a:prstGeom>
          <a:ln w="9525">
            <a:solidFill>
              <a:schemeClr val="tx2">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9F39430-81CA-465A-88A5-E88061265419}"/>
              </a:ext>
            </a:extLst>
          </p:cNvPr>
          <p:cNvSpPr txBox="1"/>
          <p:nvPr/>
        </p:nvSpPr>
        <p:spPr>
          <a:xfrm>
            <a:off x="142109" y="4786599"/>
            <a:ext cx="2226289" cy="647165"/>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224" dirty="0">
                <a:solidFill>
                  <a:srgbClr val="0078D7"/>
                </a:solidFill>
                <a:latin typeface="Segoe UI"/>
              </a:rPr>
              <a:t>Realize automatic performance improvements</a:t>
            </a:r>
          </a:p>
        </p:txBody>
      </p:sp>
      <p:sp>
        <p:nvSpPr>
          <p:cNvPr id="15" name="TextBox 14">
            <a:extLst>
              <a:ext uri="{FF2B5EF4-FFF2-40B4-BE49-F238E27FC236}">
                <a16:creationId xmlns:a16="http://schemas.microsoft.com/office/drawing/2014/main" id="{71E20433-247C-4B39-952D-061A0A78E35D}"/>
              </a:ext>
            </a:extLst>
          </p:cNvPr>
          <p:cNvSpPr txBox="1"/>
          <p:nvPr/>
        </p:nvSpPr>
        <p:spPr>
          <a:xfrm>
            <a:off x="2562719" y="4773682"/>
            <a:ext cx="2277286" cy="82007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224" dirty="0">
                <a:solidFill>
                  <a:srgbClr val="0078D7"/>
                </a:solidFill>
                <a:latin typeface="Segoe UI"/>
              </a:rPr>
              <a:t>Change performance</a:t>
            </a:r>
            <a:br>
              <a:rPr lang="en-US" sz="1224" dirty="0">
                <a:solidFill>
                  <a:srgbClr val="0078D7"/>
                </a:solidFill>
                <a:latin typeface="Segoe UI"/>
              </a:rPr>
            </a:br>
            <a:r>
              <a:rPr lang="en-US" sz="1224" dirty="0">
                <a:solidFill>
                  <a:srgbClr val="0078D7"/>
                </a:solidFill>
                <a:latin typeface="Segoe UI"/>
              </a:rPr>
              <a:t> levels and storage </a:t>
            </a:r>
            <a:br>
              <a:rPr lang="en-US" sz="1224" dirty="0">
                <a:solidFill>
                  <a:srgbClr val="0078D7"/>
                </a:solidFill>
                <a:latin typeface="Segoe UI"/>
              </a:rPr>
            </a:br>
            <a:r>
              <a:rPr lang="en-US" sz="1224" dirty="0">
                <a:solidFill>
                  <a:srgbClr val="0078D7"/>
                </a:solidFill>
                <a:latin typeface="Segoe UI"/>
              </a:rPr>
              <a:t>without downtime</a:t>
            </a:r>
          </a:p>
        </p:txBody>
      </p:sp>
      <p:sp>
        <p:nvSpPr>
          <p:cNvPr id="16" name="TextBox 15">
            <a:extLst>
              <a:ext uri="{FF2B5EF4-FFF2-40B4-BE49-F238E27FC236}">
                <a16:creationId xmlns:a16="http://schemas.microsoft.com/office/drawing/2014/main" id="{CC9E1E9B-628A-42B4-A87E-32D9E5FD40B8}"/>
              </a:ext>
            </a:extLst>
          </p:cNvPr>
          <p:cNvSpPr txBox="1"/>
          <p:nvPr/>
        </p:nvSpPr>
        <p:spPr>
          <a:xfrm>
            <a:off x="5101775" y="4773682"/>
            <a:ext cx="2274123" cy="82007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224" dirty="0">
                <a:solidFill>
                  <a:srgbClr val="0078D7"/>
                </a:solidFill>
                <a:latin typeface="Segoe UI"/>
              </a:rPr>
              <a:t>Easily manage </a:t>
            </a:r>
            <a:br>
              <a:rPr lang="en-US" sz="1224" dirty="0">
                <a:solidFill>
                  <a:srgbClr val="0078D7"/>
                </a:solidFill>
                <a:latin typeface="Segoe UI"/>
              </a:rPr>
            </a:br>
            <a:r>
              <a:rPr lang="en-US" sz="1224" dirty="0">
                <a:solidFill>
                  <a:srgbClr val="0078D7"/>
                </a:solidFill>
                <a:latin typeface="Segoe UI"/>
              </a:rPr>
              <a:t>multi-tenant apps </a:t>
            </a:r>
            <a:br>
              <a:rPr lang="en-US" sz="1224" dirty="0">
                <a:solidFill>
                  <a:srgbClr val="0078D7"/>
                </a:solidFill>
                <a:latin typeface="Segoe UI"/>
              </a:rPr>
            </a:br>
            <a:r>
              <a:rPr lang="en-US" sz="1224" dirty="0">
                <a:solidFill>
                  <a:srgbClr val="0078D7"/>
                </a:solidFill>
                <a:latin typeface="Segoe UI"/>
              </a:rPr>
              <a:t>database isolation </a:t>
            </a:r>
          </a:p>
        </p:txBody>
      </p:sp>
      <p:sp>
        <p:nvSpPr>
          <p:cNvPr id="17" name="TextBox 16">
            <a:extLst>
              <a:ext uri="{FF2B5EF4-FFF2-40B4-BE49-F238E27FC236}">
                <a16:creationId xmlns:a16="http://schemas.microsoft.com/office/drawing/2014/main" id="{F72C15AA-D0D9-47F7-B37D-832CC1E3EEF5}"/>
              </a:ext>
            </a:extLst>
          </p:cNvPr>
          <p:cNvSpPr txBox="1"/>
          <p:nvPr/>
        </p:nvSpPr>
        <p:spPr>
          <a:xfrm>
            <a:off x="7572388" y="4773682"/>
            <a:ext cx="2277286" cy="82007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224" dirty="0">
                <a:solidFill>
                  <a:srgbClr val="0078D7"/>
                </a:solidFill>
                <a:latin typeface="Segoe UI"/>
              </a:rPr>
              <a:t>Develop your app </a:t>
            </a:r>
            <a:br>
              <a:rPr lang="en-US" sz="1224" dirty="0">
                <a:solidFill>
                  <a:srgbClr val="0078D7"/>
                </a:solidFill>
                <a:latin typeface="Segoe UI"/>
              </a:rPr>
            </a:br>
            <a:r>
              <a:rPr lang="en-US" sz="1224" dirty="0">
                <a:solidFill>
                  <a:srgbClr val="0078D7"/>
                </a:solidFill>
                <a:latin typeface="Segoe UI"/>
              </a:rPr>
              <a:t>with the tools and platforms you prefer</a:t>
            </a:r>
          </a:p>
        </p:txBody>
      </p:sp>
      <p:sp>
        <p:nvSpPr>
          <p:cNvPr id="18" name="TextBox 17">
            <a:extLst>
              <a:ext uri="{FF2B5EF4-FFF2-40B4-BE49-F238E27FC236}">
                <a16:creationId xmlns:a16="http://schemas.microsoft.com/office/drawing/2014/main" id="{37C7F825-F366-40B6-B1FA-5EE0CBA3A129}"/>
              </a:ext>
            </a:extLst>
          </p:cNvPr>
          <p:cNvSpPr txBox="1"/>
          <p:nvPr/>
        </p:nvSpPr>
        <p:spPr>
          <a:xfrm>
            <a:off x="10146028" y="4773682"/>
            <a:ext cx="2105859" cy="820073"/>
          </a:xfrm>
          <a:prstGeom prst="rect">
            <a:avLst/>
          </a:prstGeom>
          <a:noFill/>
        </p:spPr>
        <p:txBody>
          <a:bodyPr wrap="square" lIns="186521" tIns="149217" rIns="186521" bIns="149217" rtlCol="0">
            <a:spAutoFit/>
          </a:bodyPr>
          <a:lstStyle/>
          <a:p>
            <a:pPr algn="ctr" defTabSz="932597">
              <a:lnSpc>
                <a:spcPct val="90000"/>
              </a:lnSpc>
              <a:spcAft>
                <a:spcPts val="612"/>
              </a:spcAft>
              <a:defRPr/>
            </a:pPr>
            <a:r>
              <a:rPr lang="en-US" sz="1224" dirty="0">
                <a:solidFill>
                  <a:srgbClr val="0078D7"/>
                </a:solidFill>
                <a:latin typeface="Segoe UI"/>
              </a:rPr>
              <a:t>Build security-enhanced apps with industry-leading compliance </a:t>
            </a:r>
          </a:p>
        </p:txBody>
      </p:sp>
      <p:grpSp>
        <p:nvGrpSpPr>
          <p:cNvPr id="19" name="Group 18">
            <a:extLst>
              <a:ext uri="{FF2B5EF4-FFF2-40B4-BE49-F238E27FC236}">
                <a16:creationId xmlns:a16="http://schemas.microsoft.com/office/drawing/2014/main" id="{2A29A57C-44BA-4CFE-92EA-9E647783CED8}"/>
              </a:ext>
            </a:extLst>
          </p:cNvPr>
          <p:cNvGrpSpPr/>
          <p:nvPr/>
        </p:nvGrpSpPr>
        <p:grpSpPr>
          <a:xfrm>
            <a:off x="1006706" y="3385195"/>
            <a:ext cx="497095" cy="678942"/>
            <a:chOff x="6692899" y="2905127"/>
            <a:chExt cx="2097088" cy="3089276"/>
          </a:xfrm>
        </p:grpSpPr>
        <p:sp>
          <p:nvSpPr>
            <p:cNvPr id="20" name="Freeform 7">
              <a:extLst>
                <a:ext uri="{FF2B5EF4-FFF2-40B4-BE49-F238E27FC236}">
                  <a16:creationId xmlns:a16="http://schemas.microsoft.com/office/drawing/2014/main" id="{FCC71DC4-C54E-4951-A8CD-162C0D49AB83}"/>
                </a:ext>
              </a:extLst>
            </p:cNvPr>
            <p:cNvSpPr>
              <a:spLocks/>
            </p:cNvSpPr>
            <p:nvPr/>
          </p:nvSpPr>
          <p:spPr bwMode="auto">
            <a:xfrm>
              <a:off x="6692899" y="2905127"/>
              <a:ext cx="2097088" cy="2198689"/>
            </a:xfrm>
            <a:custGeom>
              <a:avLst/>
              <a:gdLst>
                <a:gd name="T0" fmla="*/ 44 w 186"/>
                <a:gd name="T1" fmla="*/ 173 h 195"/>
                <a:gd name="T2" fmla="*/ 44 w 186"/>
                <a:gd name="T3" fmla="*/ 195 h 195"/>
                <a:gd name="T4" fmla="*/ 142 w 186"/>
                <a:gd name="T5" fmla="*/ 195 h 195"/>
                <a:gd name="T6" fmla="*/ 142 w 186"/>
                <a:gd name="T7" fmla="*/ 172 h 195"/>
                <a:gd name="T8" fmla="*/ 186 w 186"/>
                <a:gd name="T9" fmla="*/ 93 h 195"/>
                <a:gd name="T10" fmla="*/ 93 w 186"/>
                <a:gd name="T11" fmla="*/ 0 h 195"/>
                <a:gd name="T12" fmla="*/ 0 w 186"/>
                <a:gd name="T13" fmla="*/ 93 h 195"/>
                <a:gd name="T14" fmla="*/ 44 w 186"/>
                <a:gd name="T15" fmla="*/ 173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95">
                  <a:moveTo>
                    <a:pt x="44" y="173"/>
                  </a:moveTo>
                  <a:cubicBezTo>
                    <a:pt x="44" y="195"/>
                    <a:pt x="44" y="195"/>
                    <a:pt x="44" y="195"/>
                  </a:cubicBezTo>
                  <a:cubicBezTo>
                    <a:pt x="142" y="195"/>
                    <a:pt x="142" y="195"/>
                    <a:pt x="142" y="195"/>
                  </a:cubicBezTo>
                  <a:cubicBezTo>
                    <a:pt x="142" y="172"/>
                    <a:pt x="142" y="172"/>
                    <a:pt x="142" y="172"/>
                  </a:cubicBezTo>
                  <a:cubicBezTo>
                    <a:pt x="168" y="156"/>
                    <a:pt x="186" y="126"/>
                    <a:pt x="186" y="93"/>
                  </a:cubicBezTo>
                  <a:cubicBezTo>
                    <a:pt x="186" y="41"/>
                    <a:pt x="144" y="0"/>
                    <a:pt x="93" y="0"/>
                  </a:cubicBezTo>
                  <a:cubicBezTo>
                    <a:pt x="42" y="0"/>
                    <a:pt x="0" y="41"/>
                    <a:pt x="0" y="93"/>
                  </a:cubicBezTo>
                  <a:cubicBezTo>
                    <a:pt x="0" y="126"/>
                    <a:pt x="18" y="156"/>
                    <a:pt x="44" y="173"/>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0078D7"/>
                </a:solidFill>
                <a:latin typeface="Segoe UI"/>
              </a:endParaRPr>
            </a:p>
          </p:txBody>
        </p:sp>
        <p:sp>
          <p:nvSpPr>
            <p:cNvPr id="21" name="Line 8">
              <a:extLst>
                <a:ext uri="{FF2B5EF4-FFF2-40B4-BE49-F238E27FC236}">
                  <a16:creationId xmlns:a16="http://schemas.microsoft.com/office/drawing/2014/main" id="{5F401D9A-2AB4-453E-86C3-EA21F0E07D77}"/>
                </a:ext>
              </a:extLst>
            </p:cNvPr>
            <p:cNvSpPr>
              <a:spLocks noChangeShapeType="1"/>
            </p:cNvSpPr>
            <p:nvPr/>
          </p:nvSpPr>
          <p:spPr bwMode="auto">
            <a:xfrm flipH="1" flipV="1">
              <a:off x="7392987" y="4100514"/>
              <a:ext cx="146050" cy="10033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0078D7"/>
                </a:solidFill>
                <a:latin typeface="Segoe UI"/>
              </a:endParaRPr>
            </a:p>
          </p:txBody>
        </p:sp>
        <p:sp>
          <p:nvSpPr>
            <p:cNvPr id="22" name="Line 9">
              <a:extLst>
                <a:ext uri="{FF2B5EF4-FFF2-40B4-BE49-F238E27FC236}">
                  <a16:creationId xmlns:a16="http://schemas.microsoft.com/office/drawing/2014/main" id="{8AF0AF3E-DEE8-454A-9F78-119F51509C6C}"/>
                </a:ext>
              </a:extLst>
            </p:cNvPr>
            <p:cNvSpPr>
              <a:spLocks noChangeShapeType="1"/>
            </p:cNvSpPr>
            <p:nvPr/>
          </p:nvSpPr>
          <p:spPr bwMode="auto">
            <a:xfrm flipV="1">
              <a:off x="7943849" y="4100514"/>
              <a:ext cx="147638" cy="1003300"/>
            </a:xfrm>
            <a:prstGeom prst="line">
              <a:avLst/>
            </a:prstGeom>
            <a:noFill/>
            <a:ln w="1270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0078D7"/>
                </a:solidFill>
                <a:latin typeface="Segoe UI"/>
              </a:endParaRPr>
            </a:p>
          </p:txBody>
        </p:sp>
        <p:sp>
          <p:nvSpPr>
            <p:cNvPr id="23" name="Rectangle 11">
              <a:extLst>
                <a:ext uri="{FF2B5EF4-FFF2-40B4-BE49-F238E27FC236}">
                  <a16:creationId xmlns:a16="http://schemas.microsoft.com/office/drawing/2014/main" id="{A16F8ECC-266B-407A-A32B-CA7AA7C4B9DE}"/>
                </a:ext>
              </a:extLst>
            </p:cNvPr>
            <p:cNvSpPr>
              <a:spLocks noChangeArrowheads="1"/>
            </p:cNvSpPr>
            <p:nvPr/>
          </p:nvSpPr>
          <p:spPr bwMode="auto">
            <a:xfrm>
              <a:off x="7189785" y="5103815"/>
              <a:ext cx="1104900" cy="292100"/>
            </a:xfrm>
            <a:prstGeom prst="rect">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0078D7"/>
                </a:solidFill>
                <a:latin typeface="Segoe UI"/>
              </a:endParaRPr>
            </a:p>
          </p:txBody>
        </p:sp>
        <p:sp>
          <p:nvSpPr>
            <p:cNvPr id="24" name="Rectangle 12">
              <a:extLst>
                <a:ext uri="{FF2B5EF4-FFF2-40B4-BE49-F238E27FC236}">
                  <a16:creationId xmlns:a16="http://schemas.microsoft.com/office/drawing/2014/main" id="{D8F827AA-3E49-4AC2-ACDC-320F442834DB}"/>
                </a:ext>
              </a:extLst>
            </p:cNvPr>
            <p:cNvSpPr>
              <a:spLocks noChangeArrowheads="1"/>
            </p:cNvSpPr>
            <p:nvPr/>
          </p:nvSpPr>
          <p:spPr bwMode="auto">
            <a:xfrm>
              <a:off x="7291388" y="5395915"/>
              <a:ext cx="901699" cy="304800"/>
            </a:xfrm>
            <a:prstGeom prst="rect">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0078D7"/>
                </a:solidFill>
                <a:latin typeface="Segoe UI"/>
              </a:endParaRPr>
            </a:p>
          </p:txBody>
        </p:sp>
        <p:sp>
          <p:nvSpPr>
            <p:cNvPr id="25" name="Rectangle 13">
              <a:extLst>
                <a:ext uri="{FF2B5EF4-FFF2-40B4-BE49-F238E27FC236}">
                  <a16:creationId xmlns:a16="http://schemas.microsoft.com/office/drawing/2014/main" id="{67C403FB-B196-4A64-AF94-2AFD97544150}"/>
                </a:ext>
              </a:extLst>
            </p:cNvPr>
            <p:cNvSpPr>
              <a:spLocks noChangeArrowheads="1"/>
            </p:cNvSpPr>
            <p:nvPr/>
          </p:nvSpPr>
          <p:spPr bwMode="auto">
            <a:xfrm>
              <a:off x="7392988" y="5700715"/>
              <a:ext cx="698500" cy="293688"/>
            </a:xfrm>
            <a:prstGeom prst="rect">
              <a:avLst/>
            </a:pr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0078D7"/>
                </a:solidFill>
                <a:latin typeface="Segoe UI"/>
              </a:endParaRPr>
            </a:p>
          </p:txBody>
        </p:sp>
        <p:sp>
          <p:nvSpPr>
            <p:cNvPr id="26" name="Freeform 10">
              <a:extLst>
                <a:ext uri="{FF2B5EF4-FFF2-40B4-BE49-F238E27FC236}">
                  <a16:creationId xmlns:a16="http://schemas.microsoft.com/office/drawing/2014/main" id="{C2945AC3-33DE-4805-8DF7-076D04AF74C2}"/>
                </a:ext>
              </a:extLst>
            </p:cNvPr>
            <p:cNvSpPr>
              <a:spLocks/>
            </p:cNvSpPr>
            <p:nvPr/>
          </p:nvSpPr>
          <p:spPr bwMode="auto">
            <a:xfrm>
              <a:off x="7392988" y="4127264"/>
              <a:ext cx="698500" cy="146050"/>
            </a:xfrm>
            <a:custGeom>
              <a:avLst/>
              <a:gdLst>
                <a:gd name="T0" fmla="*/ 0 w 440"/>
                <a:gd name="T1" fmla="*/ 0 h 92"/>
                <a:gd name="T2" fmla="*/ 127 w 440"/>
                <a:gd name="T3" fmla="*/ 92 h 92"/>
                <a:gd name="T4" fmla="*/ 220 w 440"/>
                <a:gd name="T5" fmla="*/ 0 h 92"/>
                <a:gd name="T6" fmla="*/ 312 w 440"/>
                <a:gd name="T7" fmla="*/ 92 h 92"/>
                <a:gd name="T8" fmla="*/ 440 w 440"/>
                <a:gd name="T9" fmla="*/ 0 h 92"/>
              </a:gdLst>
              <a:ahLst/>
              <a:cxnLst>
                <a:cxn ang="0">
                  <a:pos x="T0" y="T1"/>
                </a:cxn>
                <a:cxn ang="0">
                  <a:pos x="T2" y="T3"/>
                </a:cxn>
                <a:cxn ang="0">
                  <a:pos x="T4" y="T5"/>
                </a:cxn>
                <a:cxn ang="0">
                  <a:pos x="T6" y="T7"/>
                </a:cxn>
                <a:cxn ang="0">
                  <a:pos x="T8" y="T9"/>
                </a:cxn>
              </a:cxnLst>
              <a:rect l="0" t="0" r="r" b="b"/>
              <a:pathLst>
                <a:path w="440" h="92">
                  <a:moveTo>
                    <a:pt x="0" y="0"/>
                  </a:moveTo>
                  <a:lnTo>
                    <a:pt x="127" y="92"/>
                  </a:lnTo>
                  <a:lnTo>
                    <a:pt x="220" y="0"/>
                  </a:lnTo>
                  <a:lnTo>
                    <a:pt x="312" y="92"/>
                  </a:lnTo>
                  <a:lnTo>
                    <a:pt x="440" y="0"/>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0078D7"/>
                </a:solidFill>
                <a:latin typeface="Segoe UI"/>
              </a:endParaRPr>
            </a:p>
          </p:txBody>
        </p:sp>
      </p:grpSp>
      <p:sp>
        <p:nvSpPr>
          <p:cNvPr id="27" name="DeveloperTools_EC7A">
            <a:extLst>
              <a:ext uri="{FF2B5EF4-FFF2-40B4-BE49-F238E27FC236}">
                <a16:creationId xmlns:a16="http://schemas.microsoft.com/office/drawing/2014/main" id="{A5C94966-0A0B-4B74-B439-0AA9972BB561}"/>
              </a:ext>
            </a:extLst>
          </p:cNvPr>
          <p:cNvSpPr>
            <a:spLocks noChangeAspect="1" noEditPoints="1"/>
          </p:cNvSpPr>
          <p:nvPr/>
        </p:nvSpPr>
        <p:spPr bwMode="auto">
          <a:xfrm>
            <a:off x="8506683" y="3402683"/>
            <a:ext cx="408697" cy="643965"/>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270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51304">
              <a:defRPr/>
            </a:pPr>
            <a:endParaRPr lang="en-US" sz="1836">
              <a:solidFill>
                <a:srgbClr val="0078D7"/>
              </a:solidFill>
              <a:latin typeface="Segoe UI Semilight"/>
            </a:endParaRPr>
          </a:p>
        </p:txBody>
      </p:sp>
      <p:sp>
        <p:nvSpPr>
          <p:cNvPr id="28" name="Freeform: Shape 55">
            <a:extLst>
              <a:ext uri="{FF2B5EF4-FFF2-40B4-BE49-F238E27FC236}">
                <a16:creationId xmlns:a16="http://schemas.microsoft.com/office/drawing/2014/main" id="{AB9251F4-D7D7-441C-8AB4-22F2F529CF8B}"/>
              </a:ext>
            </a:extLst>
          </p:cNvPr>
          <p:cNvSpPr/>
          <p:nvPr/>
        </p:nvSpPr>
        <p:spPr bwMode="auto">
          <a:xfrm>
            <a:off x="10912123" y="3384147"/>
            <a:ext cx="573669" cy="681037"/>
          </a:xfrm>
          <a:custGeom>
            <a:avLst/>
            <a:gdLst>
              <a:gd name="connsiteX0" fmla="*/ 309423 w 618846"/>
              <a:gd name="connsiteY0" fmla="*/ 183085 h 734670"/>
              <a:gd name="connsiteX1" fmla="*/ 237809 w 618846"/>
              <a:gd name="connsiteY1" fmla="*/ 254699 h 734670"/>
              <a:gd name="connsiteX2" fmla="*/ 258784 w 618846"/>
              <a:gd name="connsiteY2" fmla="*/ 305337 h 734670"/>
              <a:gd name="connsiteX3" fmla="*/ 276270 w 618846"/>
              <a:gd name="connsiteY3" fmla="*/ 312580 h 734670"/>
              <a:gd name="connsiteX4" fmla="*/ 251449 w 618846"/>
              <a:gd name="connsiteY4" fmla="*/ 432300 h 734670"/>
              <a:gd name="connsiteX5" fmla="*/ 367397 w 618846"/>
              <a:gd name="connsiteY5" fmla="*/ 432300 h 734670"/>
              <a:gd name="connsiteX6" fmla="*/ 342577 w 618846"/>
              <a:gd name="connsiteY6" fmla="*/ 312580 h 734670"/>
              <a:gd name="connsiteX7" fmla="*/ 360062 w 618846"/>
              <a:gd name="connsiteY7" fmla="*/ 305337 h 734670"/>
              <a:gd name="connsiteX8" fmla="*/ 381037 w 618846"/>
              <a:gd name="connsiteY8" fmla="*/ 254699 h 734670"/>
              <a:gd name="connsiteX9" fmla="*/ 309423 w 618846"/>
              <a:gd name="connsiteY9" fmla="*/ 183085 h 734670"/>
              <a:gd name="connsiteX10" fmla="*/ 0 w 618846"/>
              <a:gd name="connsiteY10" fmla="*/ 0 h 734670"/>
              <a:gd name="connsiteX11" fmla="*/ 618447 w 618846"/>
              <a:gd name="connsiteY11" fmla="*/ 0 h 734670"/>
              <a:gd name="connsiteX12" fmla="*/ 618447 w 618846"/>
              <a:gd name="connsiteY12" fmla="*/ 2 h 734670"/>
              <a:gd name="connsiteX13" fmla="*/ 618448 w 618846"/>
              <a:gd name="connsiteY13" fmla="*/ 2 h 734670"/>
              <a:gd name="connsiteX14" fmla="*/ 618448 w 618846"/>
              <a:gd name="connsiteY14" fmla="*/ 406790 h 734670"/>
              <a:gd name="connsiteX15" fmla="*/ 309226 w 618846"/>
              <a:gd name="connsiteY15" fmla="*/ 734670 h 734670"/>
              <a:gd name="connsiteX16" fmla="*/ 1 w 618846"/>
              <a:gd name="connsiteY16" fmla="*/ 406790 h 734670"/>
              <a:gd name="connsiteX17" fmla="*/ 0 w 618846"/>
              <a:gd name="connsiteY17" fmla="*/ 0 h 7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8846" h="734670">
                <a:moveTo>
                  <a:pt x="309423" y="183085"/>
                </a:moveTo>
                <a:cubicBezTo>
                  <a:pt x="269872" y="183085"/>
                  <a:pt x="237809" y="215148"/>
                  <a:pt x="237809" y="254699"/>
                </a:cubicBezTo>
                <a:cubicBezTo>
                  <a:pt x="237809" y="274474"/>
                  <a:pt x="245825" y="292378"/>
                  <a:pt x="258784" y="305337"/>
                </a:cubicBezTo>
                <a:lnTo>
                  <a:pt x="276270" y="312580"/>
                </a:lnTo>
                <a:lnTo>
                  <a:pt x="251449" y="432300"/>
                </a:lnTo>
                <a:lnTo>
                  <a:pt x="367397" y="432300"/>
                </a:lnTo>
                <a:lnTo>
                  <a:pt x="342577" y="312580"/>
                </a:lnTo>
                <a:lnTo>
                  <a:pt x="360062" y="305337"/>
                </a:lnTo>
                <a:cubicBezTo>
                  <a:pt x="373021" y="292378"/>
                  <a:pt x="381037" y="274474"/>
                  <a:pt x="381037" y="254699"/>
                </a:cubicBezTo>
                <a:cubicBezTo>
                  <a:pt x="381037" y="215148"/>
                  <a:pt x="348974" y="183085"/>
                  <a:pt x="309423" y="183085"/>
                </a:cubicBezTo>
                <a:close/>
                <a:moveTo>
                  <a:pt x="0" y="0"/>
                </a:moveTo>
                <a:lnTo>
                  <a:pt x="618447" y="0"/>
                </a:lnTo>
                <a:lnTo>
                  <a:pt x="618447" y="2"/>
                </a:lnTo>
                <a:lnTo>
                  <a:pt x="618448" y="2"/>
                </a:lnTo>
                <a:cubicBezTo>
                  <a:pt x="618448" y="135598"/>
                  <a:pt x="619345" y="271197"/>
                  <a:pt x="618448" y="406790"/>
                </a:cubicBezTo>
                <a:cubicBezTo>
                  <a:pt x="617539" y="544002"/>
                  <a:pt x="390151" y="716739"/>
                  <a:pt x="309226" y="734670"/>
                </a:cubicBezTo>
                <a:cubicBezTo>
                  <a:pt x="230411" y="719903"/>
                  <a:pt x="5128" y="541892"/>
                  <a:pt x="1" y="406790"/>
                </a:cubicBezTo>
                <a:cubicBezTo>
                  <a:pt x="1" y="271194"/>
                  <a:pt x="0" y="135597"/>
                  <a:pt x="0" y="0"/>
                </a:cubicBezTo>
                <a:close/>
              </a:path>
            </a:pathLst>
          </a:custGeom>
          <a:noFill/>
          <a:ln w="1270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solidFill>
                <a:srgbClr val="0078D7"/>
              </a:solidFill>
              <a:latin typeface="Segoe UI"/>
            </a:endParaRPr>
          </a:p>
        </p:txBody>
      </p:sp>
      <p:grpSp>
        <p:nvGrpSpPr>
          <p:cNvPr id="29" name="Group 28">
            <a:extLst>
              <a:ext uri="{FF2B5EF4-FFF2-40B4-BE49-F238E27FC236}">
                <a16:creationId xmlns:a16="http://schemas.microsoft.com/office/drawing/2014/main" id="{DEB6962E-2D5B-449F-9A8C-C7E3F2DDB1A5}"/>
              </a:ext>
            </a:extLst>
          </p:cNvPr>
          <p:cNvGrpSpPr/>
          <p:nvPr/>
        </p:nvGrpSpPr>
        <p:grpSpPr>
          <a:xfrm>
            <a:off x="3260496" y="3420135"/>
            <a:ext cx="961720" cy="609062"/>
            <a:chOff x="3195991" y="3530183"/>
            <a:chExt cx="942948" cy="597174"/>
          </a:xfrm>
        </p:grpSpPr>
        <p:sp>
          <p:nvSpPr>
            <p:cNvPr id="30" name="Freeform 100">
              <a:extLst>
                <a:ext uri="{FF2B5EF4-FFF2-40B4-BE49-F238E27FC236}">
                  <a16:creationId xmlns:a16="http://schemas.microsoft.com/office/drawing/2014/main" id="{873614D1-1D7E-4DFF-8642-E88BB3BC6E4B}"/>
                </a:ext>
              </a:extLst>
            </p:cNvPr>
            <p:cNvSpPr>
              <a:spLocks noChangeAspect="1"/>
            </p:cNvSpPr>
            <p:nvPr/>
          </p:nvSpPr>
          <p:spPr bwMode="auto">
            <a:xfrm>
              <a:off x="3195991" y="3530183"/>
              <a:ext cx="942948" cy="597174"/>
            </a:xfrm>
            <a:custGeom>
              <a:avLst/>
              <a:gdLst>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246680 w 878349"/>
                <a:gd name="connsiteY17" fmla="*/ 161619 h 545581"/>
                <a:gd name="connsiteX18" fmla="*/ 490507 w 878349"/>
                <a:gd name="connsiteY18"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12 h 545593"/>
                <a:gd name="connsiteX1" fmla="*/ 755129 w 878349"/>
                <a:gd name="connsiteY1" fmla="*/ 264634 h 545593"/>
                <a:gd name="connsiteX2" fmla="*/ 753041 w 878349"/>
                <a:gd name="connsiteY2" fmla="*/ 285343 h 545593"/>
                <a:gd name="connsiteX3" fmla="*/ 798544 w 878349"/>
                <a:gd name="connsiteY3" fmla="*/ 294530 h 545593"/>
                <a:gd name="connsiteX4" fmla="*/ 878349 w 878349"/>
                <a:gd name="connsiteY4" fmla="*/ 414927 h 545593"/>
                <a:gd name="connsiteX5" fmla="*/ 798544 w 878349"/>
                <a:gd name="connsiteY5" fmla="*/ 535325 h 545593"/>
                <a:gd name="connsiteX6" fmla="*/ 759827 w 878349"/>
                <a:gd name="connsiteY6" fmla="*/ 543141 h 545593"/>
                <a:gd name="connsiteX7" fmla="*/ 753908 w 878349"/>
                <a:gd name="connsiteY7" fmla="*/ 545593 h 545593"/>
                <a:gd name="connsiteX8" fmla="*/ 747683 w 878349"/>
                <a:gd name="connsiteY8" fmla="*/ 545593 h 545593"/>
                <a:gd name="connsiteX9" fmla="*/ 190471 w 878349"/>
                <a:gd name="connsiteY9" fmla="*/ 545593 h 545593"/>
                <a:gd name="connsiteX10" fmla="*/ 166602 w 878349"/>
                <a:gd name="connsiteY10" fmla="*/ 545593 h 545593"/>
                <a:gd name="connsiteX11" fmla="*/ 158924 w 878349"/>
                <a:gd name="connsiteY11" fmla="*/ 542413 h 545593"/>
                <a:gd name="connsiteX12" fmla="*/ 152084 w 878349"/>
                <a:gd name="connsiteY12" fmla="*/ 541724 h 545593"/>
                <a:gd name="connsiteX13" fmla="*/ 0 w 878349"/>
                <a:gd name="connsiteY13" fmla="*/ 355122 h 545593"/>
                <a:gd name="connsiteX14" fmla="*/ 190471 w 878349"/>
                <a:gd name="connsiteY14" fmla="*/ 164651 h 545593"/>
                <a:gd name="connsiteX15" fmla="*/ 228858 w 878349"/>
                <a:gd name="connsiteY15" fmla="*/ 168521 h 545593"/>
                <a:gd name="connsiteX16" fmla="*/ 244320 w 878349"/>
                <a:gd name="connsiteY16" fmla="*/ 173321 h 545593"/>
                <a:gd name="connsiteX17" fmla="*/ 490507 w 878349"/>
                <a:gd name="connsiteY17" fmla="*/ 12 h 545593"/>
                <a:gd name="connsiteX0" fmla="*/ 490507 w 878349"/>
                <a:gd name="connsiteY0" fmla="*/ 13 h 545594"/>
                <a:gd name="connsiteX1" fmla="*/ 755129 w 878349"/>
                <a:gd name="connsiteY1" fmla="*/ 264635 h 545594"/>
                <a:gd name="connsiteX2" fmla="*/ 753041 w 878349"/>
                <a:gd name="connsiteY2" fmla="*/ 285344 h 545594"/>
                <a:gd name="connsiteX3" fmla="*/ 798544 w 878349"/>
                <a:gd name="connsiteY3" fmla="*/ 294531 h 545594"/>
                <a:gd name="connsiteX4" fmla="*/ 878349 w 878349"/>
                <a:gd name="connsiteY4" fmla="*/ 414928 h 545594"/>
                <a:gd name="connsiteX5" fmla="*/ 798544 w 878349"/>
                <a:gd name="connsiteY5" fmla="*/ 535326 h 545594"/>
                <a:gd name="connsiteX6" fmla="*/ 759827 w 878349"/>
                <a:gd name="connsiteY6" fmla="*/ 543142 h 545594"/>
                <a:gd name="connsiteX7" fmla="*/ 753908 w 878349"/>
                <a:gd name="connsiteY7" fmla="*/ 545594 h 545594"/>
                <a:gd name="connsiteX8" fmla="*/ 747683 w 878349"/>
                <a:gd name="connsiteY8" fmla="*/ 545594 h 545594"/>
                <a:gd name="connsiteX9" fmla="*/ 190471 w 878349"/>
                <a:gd name="connsiteY9" fmla="*/ 545594 h 545594"/>
                <a:gd name="connsiteX10" fmla="*/ 166602 w 878349"/>
                <a:gd name="connsiteY10" fmla="*/ 545594 h 545594"/>
                <a:gd name="connsiteX11" fmla="*/ 158924 w 878349"/>
                <a:gd name="connsiteY11" fmla="*/ 542414 h 545594"/>
                <a:gd name="connsiteX12" fmla="*/ 152084 w 878349"/>
                <a:gd name="connsiteY12" fmla="*/ 541725 h 545594"/>
                <a:gd name="connsiteX13" fmla="*/ 0 w 878349"/>
                <a:gd name="connsiteY13" fmla="*/ 355123 h 545594"/>
                <a:gd name="connsiteX14" fmla="*/ 190471 w 878349"/>
                <a:gd name="connsiteY14" fmla="*/ 164652 h 545594"/>
                <a:gd name="connsiteX15" fmla="*/ 228858 w 878349"/>
                <a:gd name="connsiteY15" fmla="*/ 168522 h 545594"/>
                <a:gd name="connsiteX16" fmla="*/ 244320 w 878349"/>
                <a:gd name="connsiteY16" fmla="*/ 173322 h 545594"/>
                <a:gd name="connsiteX17" fmla="*/ 490507 w 878349"/>
                <a:gd name="connsiteY17" fmla="*/ 13 h 545594"/>
                <a:gd name="connsiteX0" fmla="*/ 490507 w 878349"/>
                <a:gd name="connsiteY0" fmla="*/ 471 h 546052"/>
                <a:gd name="connsiteX1" fmla="*/ 755129 w 878349"/>
                <a:gd name="connsiteY1" fmla="*/ 265093 h 546052"/>
                <a:gd name="connsiteX2" fmla="*/ 753041 w 878349"/>
                <a:gd name="connsiteY2" fmla="*/ 285802 h 546052"/>
                <a:gd name="connsiteX3" fmla="*/ 798544 w 878349"/>
                <a:gd name="connsiteY3" fmla="*/ 294989 h 546052"/>
                <a:gd name="connsiteX4" fmla="*/ 878349 w 878349"/>
                <a:gd name="connsiteY4" fmla="*/ 415386 h 546052"/>
                <a:gd name="connsiteX5" fmla="*/ 798544 w 878349"/>
                <a:gd name="connsiteY5" fmla="*/ 535784 h 546052"/>
                <a:gd name="connsiteX6" fmla="*/ 759827 w 878349"/>
                <a:gd name="connsiteY6" fmla="*/ 543600 h 546052"/>
                <a:gd name="connsiteX7" fmla="*/ 753908 w 878349"/>
                <a:gd name="connsiteY7" fmla="*/ 546052 h 546052"/>
                <a:gd name="connsiteX8" fmla="*/ 747683 w 878349"/>
                <a:gd name="connsiteY8" fmla="*/ 546052 h 546052"/>
                <a:gd name="connsiteX9" fmla="*/ 190471 w 878349"/>
                <a:gd name="connsiteY9" fmla="*/ 546052 h 546052"/>
                <a:gd name="connsiteX10" fmla="*/ 166602 w 878349"/>
                <a:gd name="connsiteY10" fmla="*/ 546052 h 546052"/>
                <a:gd name="connsiteX11" fmla="*/ 158924 w 878349"/>
                <a:gd name="connsiteY11" fmla="*/ 542872 h 546052"/>
                <a:gd name="connsiteX12" fmla="*/ 152084 w 878349"/>
                <a:gd name="connsiteY12" fmla="*/ 542183 h 546052"/>
                <a:gd name="connsiteX13" fmla="*/ 0 w 878349"/>
                <a:gd name="connsiteY13" fmla="*/ 355581 h 546052"/>
                <a:gd name="connsiteX14" fmla="*/ 190471 w 878349"/>
                <a:gd name="connsiteY14" fmla="*/ 165110 h 546052"/>
                <a:gd name="connsiteX15" fmla="*/ 228858 w 878349"/>
                <a:gd name="connsiteY15" fmla="*/ 168980 h 546052"/>
                <a:gd name="connsiteX16" fmla="*/ 244320 w 878349"/>
                <a:gd name="connsiteY16" fmla="*/ 173780 h 546052"/>
                <a:gd name="connsiteX17" fmla="*/ 490507 w 878349"/>
                <a:gd name="connsiteY17" fmla="*/ 471 h 546052"/>
                <a:gd name="connsiteX0" fmla="*/ 490507 w 878349"/>
                <a:gd name="connsiteY0" fmla="*/ 2380 h 547961"/>
                <a:gd name="connsiteX1" fmla="*/ 753041 w 878349"/>
                <a:gd name="connsiteY1" fmla="*/ 287711 h 547961"/>
                <a:gd name="connsiteX2" fmla="*/ 798544 w 878349"/>
                <a:gd name="connsiteY2" fmla="*/ 296898 h 547961"/>
                <a:gd name="connsiteX3" fmla="*/ 878349 w 878349"/>
                <a:gd name="connsiteY3" fmla="*/ 417295 h 547961"/>
                <a:gd name="connsiteX4" fmla="*/ 798544 w 878349"/>
                <a:gd name="connsiteY4" fmla="*/ 537693 h 547961"/>
                <a:gd name="connsiteX5" fmla="*/ 759827 w 878349"/>
                <a:gd name="connsiteY5" fmla="*/ 545509 h 547961"/>
                <a:gd name="connsiteX6" fmla="*/ 753908 w 878349"/>
                <a:gd name="connsiteY6" fmla="*/ 547961 h 547961"/>
                <a:gd name="connsiteX7" fmla="*/ 747683 w 878349"/>
                <a:gd name="connsiteY7" fmla="*/ 547961 h 547961"/>
                <a:gd name="connsiteX8" fmla="*/ 190471 w 878349"/>
                <a:gd name="connsiteY8" fmla="*/ 547961 h 547961"/>
                <a:gd name="connsiteX9" fmla="*/ 166602 w 878349"/>
                <a:gd name="connsiteY9" fmla="*/ 547961 h 547961"/>
                <a:gd name="connsiteX10" fmla="*/ 158924 w 878349"/>
                <a:gd name="connsiteY10" fmla="*/ 544781 h 547961"/>
                <a:gd name="connsiteX11" fmla="*/ 152084 w 878349"/>
                <a:gd name="connsiteY11" fmla="*/ 544092 h 547961"/>
                <a:gd name="connsiteX12" fmla="*/ 0 w 878349"/>
                <a:gd name="connsiteY12" fmla="*/ 357490 h 547961"/>
                <a:gd name="connsiteX13" fmla="*/ 190471 w 878349"/>
                <a:gd name="connsiteY13" fmla="*/ 167019 h 547961"/>
                <a:gd name="connsiteX14" fmla="*/ 228858 w 878349"/>
                <a:gd name="connsiteY14" fmla="*/ 170889 h 547961"/>
                <a:gd name="connsiteX15" fmla="*/ 244320 w 878349"/>
                <a:gd name="connsiteY15" fmla="*/ 175689 h 547961"/>
                <a:gd name="connsiteX16" fmla="*/ 490507 w 878349"/>
                <a:gd name="connsiteY16" fmla="*/ 2380 h 54796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526204 w 878349"/>
                <a:gd name="connsiteY0" fmla="*/ 25 h 542852"/>
                <a:gd name="connsiteX1" fmla="*/ 753041 w 878349"/>
                <a:gd name="connsiteY1" fmla="*/ 282602 h 542852"/>
                <a:gd name="connsiteX2" fmla="*/ 798544 w 878349"/>
                <a:gd name="connsiteY2" fmla="*/ 291789 h 542852"/>
                <a:gd name="connsiteX3" fmla="*/ 878349 w 878349"/>
                <a:gd name="connsiteY3" fmla="*/ 412186 h 542852"/>
                <a:gd name="connsiteX4" fmla="*/ 798544 w 878349"/>
                <a:gd name="connsiteY4" fmla="*/ 532584 h 542852"/>
                <a:gd name="connsiteX5" fmla="*/ 759827 w 878349"/>
                <a:gd name="connsiteY5" fmla="*/ 540400 h 542852"/>
                <a:gd name="connsiteX6" fmla="*/ 753908 w 878349"/>
                <a:gd name="connsiteY6" fmla="*/ 542852 h 542852"/>
                <a:gd name="connsiteX7" fmla="*/ 747683 w 878349"/>
                <a:gd name="connsiteY7" fmla="*/ 542852 h 542852"/>
                <a:gd name="connsiteX8" fmla="*/ 190471 w 878349"/>
                <a:gd name="connsiteY8" fmla="*/ 542852 h 542852"/>
                <a:gd name="connsiteX9" fmla="*/ 166602 w 878349"/>
                <a:gd name="connsiteY9" fmla="*/ 542852 h 542852"/>
                <a:gd name="connsiteX10" fmla="*/ 158924 w 878349"/>
                <a:gd name="connsiteY10" fmla="*/ 539672 h 542852"/>
                <a:gd name="connsiteX11" fmla="*/ 152084 w 878349"/>
                <a:gd name="connsiteY11" fmla="*/ 538983 h 542852"/>
                <a:gd name="connsiteX12" fmla="*/ 0 w 878349"/>
                <a:gd name="connsiteY12" fmla="*/ 352381 h 542852"/>
                <a:gd name="connsiteX13" fmla="*/ 190471 w 878349"/>
                <a:gd name="connsiteY13" fmla="*/ 161910 h 542852"/>
                <a:gd name="connsiteX14" fmla="*/ 228858 w 878349"/>
                <a:gd name="connsiteY14" fmla="*/ 165780 h 542852"/>
                <a:gd name="connsiteX15" fmla="*/ 244320 w 878349"/>
                <a:gd name="connsiteY15" fmla="*/ 170580 h 542852"/>
                <a:gd name="connsiteX16" fmla="*/ 526204 w 878349"/>
                <a:gd name="connsiteY16" fmla="*/ 25 h 542852"/>
                <a:gd name="connsiteX0" fmla="*/ 526204 w 878349"/>
                <a:gd name="connsiteY0" fmla="*/ 3284 h 546111"/>
                <a:gd name="connsiteX1" fmla="*/ 753041 w 878349"/>
                <a:gd name="connsiteY1" fmla="*/ 285861 h 546111"/>
                <a:gd name="connsiteX2" fmla="*/ 798544 w 878349"/>
                <a:gd name="connsiteY2" fmla="*/ 295048 h 546111"/>
                <a:gd name="connsiteX3" fmla="*/ 878349 w 878349"/>
                <a:gd name="connsiteY3" fmla="*/ 415445 h 546111"/>
                <a:gd name="connsiteX4" fmla="*/ 798544 w 878349"/>
                <a:gd name="connsiteY4" fmla="*/ 535843 h 546111"/>
                <a:gd name="connsiteX5" fmla="*/ 759827 w 878349"/>
                <a:gd name="connsiteY5" fmla="*/ 543659 h 546111"/>
                <a:gd name="connsiteX6" fmla="*/ 753908 w 878349"/>
                <a:gd name="connsiteY6" fmla="*/ 546111 h 546111"/>
                <a:gd name="connsiteX7" fmla="*/ 747683 w 878349"/>
                <a:gd name="connsiteY7" fmla="*/ 546111 h 546111"/>
                <a:gd name="connsiteX8" fmla="*/ 190471 w 878349"/>
                <a:gd name="connsiteY8" fmla="*/ 546111 h 546111"/>
                <a:gd name="connsiteX9" fmla="*/ 166602 w 878349"/>
                <a:gd name="connsiteY9" fmla="*/ 546111 h 546111"/>
                <a:gd name="connsiteX10" fmla="*/ 158924 w 878349"/>
                <a:gd name="connsiteY10" fmla="*/ 542931 h 546111"/>
                <a:gd name="connsiteX11" fmla="*/ 152084 w 878349"/>
                <a:gd name="connsiteY11" fmla="*/ 542242 h 546111"/>
                <a:gd name="connsiteX12" fmla="*/ 0 w 878349"/>
                <a:gd name="connsiteY12" fmla="*/ 355640 h 546111"/>
                <a:gd name="connsiteX13" fmla="*/ 190471 w 878349"/>
                <a:gd name="connsiteY13" fmla="*/ 165169 h 546111"/>
                <a:gd name="connsiteX14" fmla="*/ 228858 w 878349"/>
                <a:gd name="connsiteY14" fmla="*/ 169039 h 546111"/>
                <a:gd name="connsiteX15" fmla="*/ 244320 w 878349"/>
                <a:gd name="connsiteY15" fmla="*/ 173839 h 546111"/>
                <a:gd name="connsiteX16" fmla="*/ 526204 w 878349"/>
                <a:gd name="connsiteY16" fmla="*/ 3284 h 546111"/>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912 h 543739"/>
                <a:gd name="connsiteX1" fmla="*/ 753041 w 878349"/>
                <a:gd name="connsiteY1" fmla="*/ 283489 h 543739"/>
                <a:gd name="connsiteX2" fmla="*/ 798544 w 878349"/>
                <a:gd name="connsiteY2" fmla="*/ 292676 h 543739"/>
                <a:gd name="connsiteX3" fmla="*/ 878349 w 878349"/>
                <a:gd name="connsiteY3" fmla="*/ 413073 h 543739"/>
                <a:gd name="connsiteX4" fmla="*/ 798544 w 878349"/>
                <a:gd name="connsiteY4" fmla="*/ 533471 h 543739"/>
                <a:gd name="connsiteX5" fmla="*/ 759827 w 878349"/>
                <a:gd name="connsiteY5" fmla="*/ 541287 h 543739"/>
                <a:gd name="connsiteX6" fmla="*/ 753908 w 878349"/>
                <a:gd name="connsiteY6" fmla="*/ 543739 h 543739"/>
                <a:gd name="connsiteX7" fmla="*/ 747683 w 878349"/>
                <a:gd name="connsiteY7" fmla="*/ 543739 h 543739"/>
                <a:gd name="connsiteX8" fmla="*/ 190471 w 878349"/>
                <a:gd name="connsiteY8" fmla="*/ 543739 h 543739"/>
                <a:gd name="connsiteX9" fmla="*/ 166602 w 878349"/>
                <a:gd name="connsiteY9" fmla="*/ 543739 h 543739"/>
                <a:gd name="connsiteX10" fmla="*/ 158924 w 878349"/>
                <a:gd name="connsiteY10" fmla="*/ 540559 h 543739"/>
                <a:gd name="connsiteX11" fmla="*/ 152084 w 878349"/>
                <a:gd name="connsiteY11" fmla="*/ 539870 h 543739"/>
                <a:gd name="connsiteX12" fmla="*/ 0 w 878349"/>
                <a:gd name="connsiteY12" fmla="*/ 353268 h 543739"/>
                <a:gd name="connsiteX13" fmla="*/ 190471 w 878349"/>
                <a:gd name="connsiteY13" fmla="*/ 162797 h 543739"/>
                <a:gd name="connsiteX14" fmla="*/ 228858 w 878349"/>
                <a:gd name="connsiteY14" fmla="*/ 166667 h 543739"/>
                <a:gd name="connsiteX15" fmla="*/ 244320 w 878349"/>
                <a:gd name="connsiteY15" fmla="*/ 171467 h 543739"/>
                <a:gd name="connsiteX16" fmla="*/ 526204 w 878349"/>
                <a:gd name="connsiteY16" fmla="*/ 912 h 543739"/>
                <a:gd name="connsiteX0" fmla="*/ 526204 w 878349"/>
                <a:gd name="connsiteY0" fmla="*/ 2110 h 544937"/>
                <a:gd name="connsiteX1" fmla="*/ 753041 w 878349"/>
                <a:gd name="connsiteY1" fmla="*/ 284687 h 544937"/>
                <a:gd name="connsiteX2" fmla="*/ 798544 w 878349"/>
                <a:gd name="connsiteY2" fmla="*/ 293874 h 544937"/>
                <a:gd name="connsiteX3" fmla="*/ 878349 w 878349"/>
                <a:gd name="connsiteY3" fmla="*/ 414271 h 544937"/>
                <a:gd name="connsiteX4" fmla="*/ 798544 w 878349"/>
                <a:gd name="connsiteY4" fmla="*/ 534669 h 544937"/>
                <a:gd name="connsiteX5" fmla="*/ 759827 w 878349"/>
                <a:gd name="connsiteY5" fmla="*/ 542485 h 544937"/>
                <a:gd name="connsiteX6" fmla="*/ 753908 w 878349"/>
                <a:gd name="connsiteY6" fmla="*/ 544937 h 544937"/>
                <a:gd name="connsiteX7" fmla="*/ 747683 w 878349"/>
                <a:gd name="connsiteY7" fmla="*/ 544937 h 544937"/>
                <a:gd name="connsiteX8" fmla="*/ 190471 w 878349"/>
                <a:gd name="connsiteY8" fmla="*/ 544937 h 544937"/>
                <a:gd name="connsiteX9" fmla="*/ 166602 w 878349"/>
                <a:gd name="connsiteY9" fmla="*/ 544937 h 544937"/>
                <a:gd name="connsiteX10" fmla="*/ 158924 w 878349"/>
                <a:gd name="connsiteY10" fmla="*/ 541757 h 544937"/>
                <a:gd name="connsiteX11" fmla="*/ 152084 w 878349"/>
                <a:gd name="connsiteY11" fmla="*/ 541068 h 544937"/>
                <a:gd name="connsiteX12" fmla="*/ 0 w 878349"/>
                <a:gd name="connsiteY12" fmla="*/ 354466 h 544937"/>
                <a:gd name="connsiteX13" fmla="*/ 190471 w 878349"/>
                <a:gd name="connsiteY13" fmla="*/ 163995 h 544937"/>
                <a:gd name="connsiteX14" fmla="*/ 228858 w 878349"/>
                <a:gd name="connsiteY14" fmla="*/ 167865 h 544937"/>
                <a:gd name="connsiteX15" fmla="*/ 244320 w 878349"/>
                <a:gd name="connsiteY15" fmla="*/ 172665 h 544937"/>
                <a:gd name="connsiteX16" fmla="*/ 526204 w 878349"/>
                <a:gd name="connsiteY16" fmla="*/ 2110 h 544937"/>
                <a:gd name="connsiteX0" fmla="*/ 526204 w 878349"/>
                <a:gd name="connsiteY0" fmla="*/ 2045 h 544872"/>
                <a:gd name="connsiteX1" fmla="*/ 753041 w 878349"/>
                <a:gd name="connsiteY1" fmla="*/ 284622 h 544872"/>
                <a:gd name="connsiteX2" fmla="*/ 798544 w 878349"/>
                <a:gd name="connsiteY2" fmla="*/ 293809 h 544872"/>
                <a:gd name="connsiteX3" fmla="*/ 878349 w 878349"/>
                <a:gd name="connsiteY3" fmla="*/ 414206 h 544872"/>
                <a:gd name="connsiteX4" fmla="*/ 798544 w 878349"/>
                <a:gd name="connsiteY4" fmla="*/ 534604 h 544872"/>
                <a:gd name="connsiteX5" fmla="*/ 759827 w 878349"/>
                <a:gd name="connsiteY5" fmla="*/ 542420 h 544872"/>
                <a:gd name="connsiteX6" fmla="*/ 753908 w 878349"/>
                <a:gd name="connsiteY6" fmla="*/ 544872 h 544872"/>
                <a:gd name="connsiteX7" fmla="*/ 747683 w 878349"/>
                <a:gd name="connsiteY7" fmla="*/ 544872 h 544872"/>
                <a:gd name="connsiteX8" fmla="*/ 190471 w 878349"/>
                <a:gd name="connsiteY8" fmla="*/ 544872 h 544872"/>
                <a:gd name="connsiteX9" fmla="*/ 166602 w 878349"/>
                <a:gd name="connsiteY9" fmla="*/ 544872 h 544872"/>
                <a:gd name="connsiteX10" fmla="*/ 158924 w 878349"/>
                <a:gd name="connsiteY10" fmla="*/ 541692 h 544872"/>
                <a:gd name="connsiteX11" fmla="*/ 152084 w 878349"/>
                <a:gd name="connsiteY11" fmla="*/ 541003 h 544872"/>
                <a:gd name="connsiteX12" fmla="*/ 0 w 878349"/>
                <a:gd name="connsiteY12" fmla="*/ 354401 h 544872"/>
                <a:gd name="connsiteX13" fmla="*/ 190471 w 878349"/>
                <a:gd name="connsiteY13" fmla="*/ 163930 h 544872"/>
                <a:gd name="connsiteX14" fmla="*/ 228858 w 878349"/>
                <a:gd name="connsiteY14" fmla="*/ 167800 h 544872"/>
                <a:gd name="connsiteX15" fmla="*/ 244320 w 878349"/>
                <a:gd name="connsiteY15" fmla="*/ 172600 h 544872"/>
                <a:gd name="connsiteX16" fmla="*/ 526204 w 878349"/>
                <a:gd name="connsiteY16" fmla="*/ 2045 h 544872"/>
                <a:gd name="connsiteX0" fmla="*/ 526204 w 878349"/>
                <a:gd name="connsiteY0" fmla="*/ 3099 h 545926"/>
                <a:gd name="connsiteX1" fmla="*/ 753041 w 878349"/>
                <a:gd name="connsiteY1" fmla="*/ 285676 h 545926"/>
                <a:gd name="connsiteX2" fmla="*/ 798544 w 878349"/>
                <a:gd name="connsiteY2" fmla="*/ 294863 h 545926"/>
                <a:gd name="connsiteX3" fmla="*/ 878349 w 878349"/>
                <a:gd name="connsiteY3" fmla="*/ 415260 h 545926"/>
                <a:gd name="connsiteX4" fmla="*/ 798544 w 878349"/>
                <a:gd name="connsiteY4" fmla="*/ 535658 h 545926"/>
                <a:gd name="connsiteX5" fmla="*/ 759827 w 878349"/>
                <a:gd name="connsiteY5" fmla="*/ 543474 h 545926"/>
                <a:gd name="connsiteX6" fmla="*/ 753908 w 878349"/>
                <a:gd name="connsiteY6" fmla="*/ 545926 h 545926"/>
                <a:gd name="connsiteX7" fmla="*/ 747683 w 878349"/>
                <a:gd name="connsiteY7" fmla="*/ 545926 h 545926"/>
                <a:gd name="connsiteX8" fmla="*/ 190471 w 878349"/>
                <a:gd name="connsiteY8" fmla="*/ 545926 h 545926"/>
                <a:gd name="connsiteX9" fmla="*/ 166602 w 878349"/>
                <a:gd name="connsiteY9" fmla="*/ 545926 h 545926"/>
                <a:gd name="connsiteX10" fmla="*/ 158924 w 878349"/>
                <a:gd name="connsiteY10" fmla="*/ 542746 h 545926"/>
                <a:gd name="connsiteX11" fmla="*/ 152084 w 878349"/>
                <a:gd name="connsiteY11" fmla="*/ 542057 h 545926"/>
                <a:gd name="connsiteX12" fmla="*/ 0 w 878349"/>
                <a:gd name="connsiteY12" fmla="*/ 355455 h 545926"/>
                <a:gd name="connsiteX13" fmla="*/ 190471 w 878349"/>
                <a:gd name="connsiteY13" fmla="*/ 164984 h 545926"/>
                <a:gd name="connsiteX14" fmla="*/ 228858 w 878349"/>
                <a:gd name="connsiteY14" fmla="*/ 168854 h 545926"/>
                <a:gd name="connsiteX15" fmla="*/ 244320 w 878349"/>
                <a:gd name="connsiteY15" fmla="*/ 173654 h 545926"/>
                <a:gd name="connsiteX16" fmla="*/ 526204 w 878349"/>
                <a:gd name="connsiteY16" fmla="*/ 3099 h 545926"/>
                <a:gd name="connsiteX0" fmla="*/ 526204 w 878349"/>
                <a:gd name="connsiteY0" fmla="*/ 2823 h 545650"/>
                <a:gd name="connsiteX1" fmla="*/ 753041 w 878349"/>
                <a:gd name="connsiteY1" fmla="*/ 285400 h 545650"/>
                <a:gd name="connsiteX2" fmla="*/ 798544 w 878349"/>
                <a:gd name="connsiteY2" fmla="*/ 294587 h 545650"/>
                <a:gd name="connsiteX3" fmla="*/ 878349 w 878349"/>
                <a:gd name="connsiteY3" fmla="*/ 414984 h 545650"/>
                <a:gd name="connsiteX4" fmla="*/ 798544 w 878349"/>
                <a:gd name="connsiteY4" fmla="*/ 535382 h 545650"/>
                <a:gd name="connsiteX5" fmla="*/ 759827 w 878349"/>
                <a:gd name="connsiteY5" fmla="*/ 543198 h 545650"/>
                <a:gd name="connsiteX6" fmla="*/ 753908 w 878349"/>
                <a:gd name="connsiteY6" fmla="*/ 545650 h 545650"/>
                <a:gd name="connsiteX7" fmla="*/ 747683 w 878349"/>
                <a:gd name="connsiteY7" fmla="*/ 545650 h 545650"/>
                <a:gd name="connsiteX8" fmla="*/ 190471 w 878349"/>
                <a:gd name="connsiteY8" fmla="*/ 545650 h 545650"/>
                <a:gd name="connsiteX9" fmla="*/ 166602 w 878349"/>
                <a:gd name="connsiteY9" fmla="*/ 545650 h 545650"/>
                <a:gd name="connsiteX10" fmla="*/ 158924 w 878349"/>
                <a:gd name="connsiteY10" fmla="*/ 542470 h 545650"/>
                <a:gd name="connsiteX11" fmla="*/ 152084 w 878349"/>
                <a:gd name="connsiteY11" fmla="*/ 541781 h 545650"/>
                <a:gd name="connsiteX12" fmla="*/ 0 w 878349"/>
                <a:gd name="connsiteY12" fmla="*/ 355179 h 545650"/>
                <a:gd name="connsiteX13" fmla="*/ 190471 w 878349"/>
                <a:gd name="connsiteY13" fmla="*/ 164708 h 545650"/>
                <a:gd name="connsiteX14" fmla="*/ 228858 w 878349"/>
                <a:gd name="connsiteY14" fmla="*/ 168578 h 545650"/>
                <a:gd name="connsiteX15" fmla="*/ 244320 w 878349"/>
                <a:gd name="connsiteY15" fmla="*/ 173378 h 545650"/>
                <a:gd name="connsiteX16" fmla="*/ 526204 w 878349"/>
                <a:gd name="connsiteY16"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53908 w 878349"/>
                <a:gd name="connsiteY5" fmla="*/ 545650 h 545650"/>
                <a:gd name="connsiteX6" fmla="*/ 747683 w 878349"/>
                <a:gd name="connsiteY6" fmla="*/ 545650 h 545650"/>
                <a:gd name="connsiteX7" fmla="*/ 190471 w 878349"/>
                <a:gd name="connsiteY7" fmla="*/ 545650 h 545650"/>
                <a:gd name="connsiteX8" fmla="*/ 166602 w 878349"/>
                <a:gd name="connsiteY8" fmla="*/ 545650 h 545650"/>
                <a:gd name="connsiteX9" fmla="*/ 158924 w 878349"/>
                <a:gd name="connsiteY9" fmla="*/ 542470 h 545650"/>
                <a:gd name="connsiteX10" fmla="*/ 152084 w 878349"/>
                <a:gd name="connsiteY10" fmla="*/ 541781 h 545650"/>
                <a:gd name="connsiteX11" fmla="*/ 0 w 878349"/>
                <a:gd name="connsiteY11" fmla="*/ 355179 h 545650"/>
                <a:gd name="connsiteX12" fmla="*/ 190471 w 878349"/>
                <a:gd name="connsiteY12" fmla="*/ 164708 h 545650"/>
                <a:gd name="connsiteX13" fmla="*/ 228858 w 878349"/>
                <a:gd name="connsiteY13" fmla="*/ 168578 h 545650"/>
                <a:gd name="connsiteX14" fmla="*/ 244320 w 878349"/>
                <a:gd name="connsiteY14" fmla="*/ 173378 h 545650"/>
                <a:gd name="connsiteX15" fmla="*/ 526204 w 878349"/>
                <a:gd name="connsiteY15"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47683 w 878349"/>
                <a:gd name="connsiteY5" fmla="*/ 545650 h 545650"/>
                <a:gd name="connsiteX6" fmla="*/ 190471 w 878349"/>
                <a:gd name="connsiteY6" fmla="*/ 545650 h 545650"/>
                <a:gd name="connsiteX7" fmla="*/ 166602 w 878349"/>
                <a:gd name="connsiteY7" fmla="*/ 545650 h 545650"/>
                <a:gd name="connsiteX8" fmla="*/ 158924 w 878349"/>
                <a:gd name="connsiteY8" fmla="*/ 542470 h 545650"/>
                <a:gd name="connsiteX9" fmla="*/ 152084 w 878349"/>
                <a:gd name="connsiteY9" fmla="*/ 541781 h 545650"/>
                <a:gd name="connsiteX10" fmla="*/ 0 w 878349"/>
                <a:gd name="connsiteY10" fmla="*/ 355179 h 545650"/>
                <a:gd name="connsiteX11" fmla="*/ 190471 w 878349"/>
                <a:gd name="connsiteY11" fmla="*/ 164708 h 545650"/>
                <a:gd name="connsiteX12" fmla="*/ 228858 w 878349"/>
                <a:gd name="connsiteY12" fmla="*/ 168578 h 545650"/>
                <a:gd name="connsiteX13" fmla="*/ 244320 w 878349"/>
                <a:gd name="connsiteY13" fmla="*/ 173378 h 545650"/>
                <a:gd name="connsiteX14" fmla="*/ 526204 w 878349"/>
                <a:gd name="connsiteY14"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47683 w 878349"/>
                <a:gd name="connsiteY4" fmla="*/ 545650 h 545650"/>
                <a:gd name="connsiteX5" fmla="*/ 190471 w 878349"/>
                <a:gd name="connsiteY5" fmla="*/ 545650 h 545650"/>
                <a:gd name="connsiteX6" fmla="*/ 166602 w 878349"/>
                <a:gd name="connsiteY6" fmla="*/ 545650 h 545650"/>
                <a:gd name="connsiteX7" fmla="*/ 158924 w 878349"/>
                <a:gd name="connsiteY7" fmla="*/ 542470 h 545650"/>
                <a:gd name="connsiteX8" fmla="*/ 152084 w 878349"/>
                <a:gd name="connsiteY8" fmla="*/ 541781 h 545650"/>
                <a:gd name="connsiteX9" fmla="*/ 0 w 878349"/>
                <a:gd name="connsiteY9" fmla="*/ 355179 h 545650"/>
                <a:gd name="connsiteX10" fmla="*/ 190471 w 878349"/>
                <a:gd name="connsiteY10" fmla="*/ 164708 h 545650"/>
                <a:gd name="connsiteX11" fmla="*/ 228858 w 878349"/>
                <a:gd name="connsiteY11" fmla="*/ 168578 h 545650"/>
                <a:gd name="connsiteX12" fmla="*/ 244320 w 878349"/>
                <a:gd name="connsiteY12" fmla="*/ 173378 h 545650"/>
                <a:gd name="connsiteX13" fmla="*/ 526204 w 878349"/>
                <a:gd name="connsiteY13"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60"/>
                <a:gd name="connsiteY0" fmla="*/ 2823 h 545650"/>
                <a:gd name="connsiteX1" fmla="*/ 753041 w 878360"/>
                <a:gd name="connsiteY1" fmla="*/ 285400 h 545650"/>
                <a:gd name="connsiteX2" fmla="*/ 878349 w 878360"/>
                <a:gd name="connsiteY2" fmla="*/ 414984 h 545650"/>
                <a:gd name="connsiteX3" fmla="*/ 747683 w 878360"/>
                <a:gd name="connsiteY3" fmla="*/ 545650 h 545650"/>
                <a:gd name="connsiteX4" fmla="*/ 190471 w 878360"/>
                <a:gd name="connsiteY4" fmla="*/ 545650 h 545650"/>
                <a:gd name="connsiteX5" fmla="*/ 166602 w 878360"/>
                <a:gd name="connsiteY5" fmla="*/ 545650 h 545650"/>
                <a:gd name="connsiteX6" fmla="*/ 158924 w 878360"/>
                <a:gd name="connsiteY6" fmla="*/ 542470 h 545650"/>
                <a:gd name="connsiteX7" fmla="*/ 152084 w 878360"/>
                <a:gd name="connsiteY7" fmla="*/ 541781 h 545650"/>
                <a:gd name="connsiteX8" fmla="*/ 0 w 878360"/>
                <a:gd name="connsiteY8" fmla="*/ 355179 h 545650"/>
                <a:gd name="connsiteX9" fmla="*/ 190471 w 878360"/>
                <a:gd name="connsiteY9" fmla="*/ 164708 h 545650"/>
                <a:gd name="connsiteX10" fmla="*/ 228858 w 878360"/>
                <a:gd name="connsiteY10" fmla="*/ 168578 h 545650"/>
                <a:gd name="connsiteX11" fmla="*/ 244320 w 878360"/>
                <a:gd name="connsiteY11" fmla="*/ 173378 h 545650"/>
                <a:gd name="connsiteX12" fmla="*/ 526204 w 878360"/>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51"/>
                <a:gd name="connsiteY0" fmla="*/ 2823 h 545650"/>
                <a:gd name="connsiteX1" fmla="*/ 753041 w 878351"/>
                <a:gd name="connsiteY1" fmla="*/ 285400 h 545650"/>
                <a:gd name="connsiteX2" fmla="*/ 878349 w 878351"/>
                <a:gd name="connsiteY2" fmla="*/ 414984 h 545650"/>
                <a:gd name="connsiteX3" fmla="*/ 747683 w 878351"/>
                <a:gd name="connsiteY3" fmla="*/ 545650 h 545650"/>
                <a:gd name="connsiteX4" fmla="*/ 190471 w 878351"/>
                <a:gd name="connsiteY4" fmla="*/ 545650 h 545650"/>
                <a:gd name="connsiteX5" fmla="*/ 166602 w 878351"/>
                <a:gd name="connsiteY5" fmla="*/ 545650 h 545650"/>
                <a:gd name="connsiteX6" fmla="*/ 158924 w 878351"/>
                <a:gd name="connsiteY6" fmla="*/ 542470 h 545650"/>
                <a:gd name="connsiteX7" fmla="*/ 152084 w 878351"/>
                <a:gd name="connsiteY7" fmla="*/ 541781 h 545650"/>
                <a:gd name="connsiteX8" fmla="*/ 0 w 878351"/>
                <a:gd name="connsiteY8" fmla="*/ 355179 h 545650"/>
                <a:gd name="connsiteX9" fmla="*/ 190471 w 878351"/>
                <a:gd name="connsiteY9" fmla="*/ 164708 h 545650"/>
                <a:gd name="connsiteX10" fmla="*/ 228858 w 878351"/>
                <a:gd name="connsiteY10" fmla="*/ 168578 h 545650"/>
                <a:gd name="connsiteX11" fmla="*/ 244320 w 878351"/>
                <a:gd name="connsiteY11" fmla="*/ 173378 h 545650"/>
                <a:gd name="connsiteX12" fmla="*/ 526204 w 878351"/>
                <a:gd name="connsiteY12" fmla="*/ 2823 h 545650"/>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7585 w 879730"/>
                <a:gd name="connsiteY0" fmla="*/ 2823 h 545651"/>
                <a:gd name="connsiteX1" fmla="*/ 754422 w 879730"/>
                <a:gd name="connsiteY1" fmla="*/ 285400 h 545651"/>
                <a:gd name="connsiteX2" fmla="*/ 879730 w 879730"/>
                <a:gd name="connsiteY2" fmla="*/ 414984 h 545651"/>
                <a:gd name="connsiteX3" fmla="*/ 749064 w 879730"/>
                <a:gd name="connsiteY3" fmla="*/ 545650 h 545651"/>
                <a:gd name="connsiteX4" fmla="*/ 191852 w 879730"/>
                <a:gd name="connsiteY4" fmla="*/ 545650 h 545651"/>
                <a:gd name="connsiteX5" fmla="*/ 167983 w 879730"/>
                <a:gd name="connsiteY5" fmla="*/ 545650 h 545651"/>
                <a:gd name="connsiteX6" fmla="*/ 160305 w 879730"/>
                <a:gd name="connsiteY6" fmla="*/ 542470 h 545651"/>
                <a:gd name="connsiteX7" fmla="*/ 153465 w 879730"/>
                <a:gd name="connsiteY7" fmla="*/ 541781 h 545651"/>
                <a:gd name="connsiteX8" fmla="*/ 1381 w 879730"/>
                <a:gd name="connsiteY8" fmla="*/ 355179 h 545651"/>
                <a:gd name="connsiteX9" fmla="*/ 230239 w 879730"/>
                <a:gd name="connsiteY9" fmla="*/ 168578 h 545651"/>
                <a:gd name="connsiteX10" fmla="*/ 245701 w 879730"/>
                <a:gd name="connsiteY10" fmla="*/ 173378 h 545651"/>
                <a:gd name="connsiteX11" fmla="*/ 527585 w 879730"/>
                <a:gd name="connsiteY11"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6208 w 878353"/>
                <a:gd name="connsiteY0" fmla="*/ 2823 h 545651"/>
                <a:gd name="connsiteX1" fmla="*/ 753045 w 878353"/>
                <a:gd name="connsiteY1" fmla="*/ 285400 h 545651"/>
                <a:gd name="connsiteX2" fmla="*/ 878353 w 878353"/>
                <a:gd name="connsiteY2" fmla="*/ 414984 h 545651"/>
                <a:gd name="connsiteX3" fmla="*/ 747687 w 878353"/>
                <a:gd name="connsiteY3" fmla="*/ 545650 h 545651"/>
                <a:gd name="connsiteX4" fmla="*/ 190475 w 878353"/>
                <a:gd name="connsiteY4" fmla="*/ 545650 h 545651"/>
                <a:gd name="connsiteX5" fmla="*/ 166606 w 878353"/>
                <a:gd name="connsiteY5" fmla="*/ 545650 h 545651"/>
                <a:gd name="connsiteX6" fmla="*/ 158928 w 878353"/>
                <a:gd name="connsiteY6" fmla="*/ 542470 h 545651"/>
                <a:gd name="connsiteX7" fmla="*/ 152088 w 878353"/>
                <a:gd name="connsiteY7" fmla="*/ 541781 h 545651"/>
                <a:gd name="connsiteX8" fmla="*/ 4 w 878353"/>
                <a:gd name="connsiteY8" fmla="*/ 355179 h 545651"/>
                <a:gd name="connsiteX9" fmla="*/ 244324 w 878353"/>
                <a:gd name="connsiteY9" fmla="*/ 173378 h 545651"/>
                <a:gd name="connsiteX10" fmla="*/ 526208 w 878353"/>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66614 w 878361"/>
                <a:gd name="connsiteY5" fmla="*/ 545650 h 545651"/>
                <a:gd name="connsiteX6" fmla="*/ 158936 w 878361"/>
                <a:gd name="connsiteY6" fmla="*/ 542470 h 545651"/>
                <a:gd name="connsiteX7" fmla="*/ 152096 w 878361"/>
                <a:gd name="connsiteY7" fmla="*/ 541781 h 545651"/>
                <a:gd name="connsiteX8" fmla="*/ 12 w 878361"/>
                <a:gd name="connsiteY8" fmla="*/ 355179 h 545651"/>
                <a:gd name="connsiteX9" fmla="*/ 244332 w 878361"/>
                <a:gd name="connsiteY9" fmla="*/ 173378 h 545651"/>
                <a:gd name="connsiteX10" fmla="*/ 526216 w 878361"/>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8936 w 878361"/>
                <a:gd name="connsiteY5" fmla="*/ 542470 h 545651"/>
                <a:gd name="connsiteX6" fmla="*/ 152096 w 878361"/>
                <a:gd name="connsiteY6" fmla="*/ 541781 h 545651"/>
                <a:gd name="connsiteX7" fmla="*/ 12 w 878361"/>
                <a:gd name="connsiteY7" fmla="*/ 355179 h 545651"/>
                <a:gd name="connsiteX8" fmla="*/ 244332 w 878361"/>
                <a:gd name="connsiteY8" fmla="*/ 173378 h 545651"/>
                <a:gd name="connsiteX9" fmla="*/ 526216 w 878361"/>
                <a:gd name="connsiteY9"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2096 w 878361"/>
                <a:gd name="connsiteY5" fmla="*/ 541781 h 545651"/>
                <a:gd name="connsiteX6" fmla="*/ 12 w 878361"/>
                <a:gd name="connsiteY6" fmla="*/ 355179 h 545651"/>
                <a:gd name="connsiteX7" fmla="*/ 244332 w 878361"/>
                <a:gd name="connsiteY7" fmla="*/ 173378 h 545651"/>
                <a:gd name="connsiteX8" fmla="*/ 526216 w 878361"/>
                <a:gd name="connsiteY8"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2 w 878361"/>
                <a:gd name="connsiteY5" fmla="*/ 355179 h 545651"/>
                <a:gd name="connsiteX6" fmla="*/ 244332 w 878361"/>
                <a:gd name="connsiteY6" fmla="*/ 173378 h 545651"/>
                <a:gd name="connsiteX7" fmla="*/ 526216 w 878361"/>
                <a:gd name="connsiteY7" fmla="*/ 2823 h 545651"/>
                <a:gd name="connsiteX0" fmla="*/ 528231 w 880376"/>
                <a:gd name="connsiteY0" fmla="*/ 2823 h 545651"/>
                <a:gd name="connsiteX1" fmla="*/ 755068 w 880376"/>
                <a:gd name="connsiteY1" fmla="*/ 285400 h 545651"/>
                <a:gd name="connsiteX2" fmla="*/ 880376 w 880376"/>
                <a:gd name="connsiteY2" fmla="*/ 414984 h 545651"/>
                <a:gd name="connsiteX3" fmla="*/ 749710 w 880376"/>
                <a:gd name="connsiteY3" fmla="*/ 545650 h 545651"/>
                <a:gd name="connsiteX4" fmla="*/ 192498 w 880376"/>
                <a:gd name="connsiteY4" fmla="*/ 545650 h 545651"/>
                <a:gd name="connsiteX5" fmla="*/ 2027 w 880376"/>
                <a:gd name="connsiteY5" fmla="*/ 355179 h 545651"/>
                <a:gd name="connsiteX6" fmla="*/ 246347 w 880376"/>
                <a:gd name="connsiteY6" fmla="*/ 173378 h 545651"/>
                <a:gd name="connsiteX7" fmla="*/ 528231 w 880376"/>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245 w 878390"/>
                <a:gd name="connsiteY0" fmla="*/ 2823 h 545651"/>
                <a:gd name="connsiteX1" fmla="*/ 753082 w 878390"/>
                <a:gd name="connsiteY1" fmla="*/ 285400 h 545651"/>
                <a:gd name="connsiteX2" fmla="*/ 878390 w 878390"/>
                <a:gd name="connsiteY2" fmla="*/ 414984 h 545651"/>
                <a:gd name="connsiteX3" fmla="*/ 747724 w 878390"/>
                <a:gd name="connsiteY3" fmla="*/ 545650 h 545651"/>
                <a:gd name="connsiteX4" fmla="*/ 190512 w 878390"/>
                <a:gd name="connsiteY4" fmla="*/ 545650 h 545651"/>
                <a:gd name="connsiteX5" fmla="*/ 41 w 878390"/>
                <a:gd name="connsiteY5" fmla="*/ 355179 h 545651"/>
                <a:gd name="connsiteX6" fmla="*/ 244361 w 878390"/>
                <a:gd name="connsiteY6" fmla="*/ 173378 h 545651"/>
                <a:gd name="connsiteX7" fmla="*/ 526245 w 878390"/>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721 w 878866"/>
                <a:gd name="connsiteY0" fmla="*/ 2823 h 545651"/>
                <a:gd name="connsiteX1" fmla="*/ 753558 w 878866"/>
                <a:gd name="connsiteY1" fmla="*/ 285400 h 545651"/>
                <a:gd name="connsiteX2" fmla="*/ 878866 w 878866"/>
                <a:gd name="connsiteY2" fmla="*/ 414984 h 545651"/>
                <a:gd name="connsiteX3" fmla="*/ 748200 w 878866"/>
                <a:gd name="connsiteY3" fmla="*/ 545650 h 545651"/>
                <a:gd name="connsiteX4" fmla="*/ 190988 w 878866"/>
                <a:gd name="connsiteY4" fmla="*/ 545650 h 545651"/>
                <a:gd name="connsiteX5" fmla="*/ 517 w 878866"/>
                <a:gd name="connsiteY5" fmla="*/ 355179 h 545651"/>
                <a:gd name="connsiteX6" fmla="*/ 244837 w 878866"/>
                <a:gd name="connsiteY6" fmla="*/ 173378 h 545651"/>
                <a:gd name="connsiteX7" fmla="*/ 526721 w 878866"/>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391" h="545651">
                  <a:moveTo>
                    <a:pt x="526246" y="2823"/>
                  </a:moveTo>
                  <a:cubicBezTo>
                    <a:pt x="663881" y="24023"/>
                    <a:pt x="772336" y="152517"/>
                    <a:pt x="753083" y="285400"/>
                  </a:cubicBezTo>
                  <a:cubicBezTo>
                    <a:pt x="852208" y="299089"/>
                    <a:pt x="878212" y="375742"/>
                    <a:pt x="878391" y="414984"/>
                  </a:cubicBezTo>
                  <a:cubicBezTo>
                    <a:pt x="878627" y="466609"/>
                    <a:pt x="833938" y="546043"/>
                    <a:pt x="747725" y="545650"/>
                  </a:cubicBezTo>
                  <a:lnTo>
                    <a:pt x="190513" y="545650"/>
                  </a:lnTo>
                  <a:cubicBezTo>
                    <a:pt x="77130" y="544985"/>
                    <a:pt x="2268" y="445667"/>
                    <a:pt x="42" y="355179"/>
                  </a:cubicBezTo>
                  <a:cubicBezTo>
                    <a:pt x="-2184" y="264691"/>
                    <a:pt x="84465" y="123521"/>
                    <a:pt x="244362" y="173378"/>
                  </a:cubicBezTo>
                  <a:cubicBezTo>
                    <a:pt x="271526" y="75658"/>
                    <a:pt x="394045" y="-17540"/>
                    <a:pt x="526246" y="2823"/>
                  </a:cubicBezTo>
                  <a:close/>
                </a:path>
              </a:pathLst>
            </a:custGeom>
            <a:no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IN" sz="2000" b="1" kern="0" dirty="0">
                <a:solidFill>
                  <a:srgbClr val="0078D7"/>
                </a:solidFill>
                <a:latin typeface="Segoe UI Light"/>
                <a:ea typeface="Segoe UI" pitchFamily="34" charset="0"/>
                <a:cs typeface="Segoe UI" pitchFamily="34" charset="0"/>
              </a:endParaRPr>
            </a:p>
          </p:txBody>
        </p:sp>
        <p:sp>
          <p:nvSpPr>
            <p:cNvPr id="31" name="Freeform: Shape 56">
              <a:extLst>
                <a:ext uri="{FF2B5EF4-FFF2-40B4-BE49-F238E27FC236}">
                  <a16:creationId xmlns:a16="http://schemas.microsoft.com/office/drawing/2014/main" id="{8D0DA8C4-BC4B-4F7B-9F46-119B9E725C95}"/>
                </a:ext>
              </a:extLst>
            </p:cNvPr>
            <p:cNvSpPr/>
            <p:nvPr/>
          </p:nvSpPr>
          <p:spPr bwMode="auto">
            <a:xfrm>
              <a:off x="3391558" y="3734374"/>
              <a:ext cx="485710" cy="236656"/>
            </a:xfrm>
            <a:custGeom>
              <a:avLst/>
              <a:gdLst>
                <a:gd name="connsiteX0" fmla="*/ 0 w 5172892"/>
                <a:gd name="connsiteY0" fmla="*/ 2159726 h 2159726"/>
                <a:gd name="connsiteX1" fmla="*/ 5172892 w 5172892"/>
                <a:gd name="connsiteY1" fmla="*/ 0 h 2159726"/>
                <a:gd name="connsiteX0" fmla="*/ 0 w 5172892"/>
                <a:gd name="connsiteY0" fmla="*/ 2159726 h 2159726"/>
                <a:gd name="connsiteX1" fmla="*/ 5172892 w 5172892"/>
                <a:gd name="connsiteY1" fmla="*/ 0 h 2159726"/>
                <a:gd name="connsiteX0" fmla="*/ 0 w 5172892"/>
                <a:gd name="connsiteY0" fmla="*/ 2159726 h 2159726"/>
                <a:gd name="connsiteX1" fmla="*/ 5172892 w 5172892"/>
                <a:gd name="connsiteY1" fmla="*/ 0 h 2159726"/>
                <a:gd name="connsiteX0" fmla="*/ 0 w 5172892"/>
                <a:gd name="connsiteY0" fmla="*/ 2159726 h 2159726"/>
                <a:gd name="connsiteX1" fmla="*/ 5172892 w 5172892"/>
                <a:gd name="connsiteY1" fmla="*/ 0 h 2159726"/>
                <a:gd name="connsiteX0" fmla="*/ 0 w 5172892"/>
                <a:gd name="connsiteY0" fmla="*/ 2159726 h 2159726"/>
                <a:gd name="connsiteX1" fmla="*/ 5172892 w 5172892"/>
                <a:gd name="connsiteY1" fmla="*/ 0 h 2159726"/>
                <a:gd name="connsiteX0" fmla="*/ 0 w 5172892"/>
                <a:gd name="connsiteY0" fmla="*/ 2159726 h 2159726"/>
                <a:gd name="connsiteX1" fmla="*/ 5172892 w 5172892"/>
                <a:gd name="connsiteY1" fmla="*/ 0 h 2159726"/>
                <a:gd name="connsiteX0" fmla="*/ 0 w 5172892"/>
                <a:gd name="connsiteY0" fmla="*/ 2159726 h 2159726"/>
                <a:gd name="connsiteX1" fmla="*/ 5172892 w 5172892"/>
                <a:gd name="connsiteY1" fmla="*/ 0 h 2159726"/>
                <a:gd name="connsiteX0" fmla="*/ 0 w 5172892"/>
                <a:gd name="connsiteY0" fmla="*/ 2159726 h 2160144"/>
                <a:gd name="connsiteX1" fmla="*/ 5172892 w 5172892"/>
                <a:gd name="connsiteY1" fmla="*/ 0 h 2160144"/>
                <a:gd name="connsiteX0" fmla="*/ 0 w 5172892"/>
                <a:gd name="connsiteY0" fmla="*/ 2159726 h 2160246"/>
                <a:gd name="connsiteX1" fmla="*/ 5172892 w 5172892"/>
                <a:gd name="connsiteY1" fmla="*/ 0 h 2160246"/>
                <a:gd name="connsiteX0" fmla="*/ 0 w 5172892"/>
                <a:gd name="connsiteY0" fmla="*/ 2159726 h 2187585"/>
                <a:gd name="connsiteX1" fmla="*/ 5172892 w 5172892"/>
                <a:gd name="connsiteY1" fmla="*/ 0 h 2187585"/>
                <a:gd name="connsiteX0" fmla="*/ 0 w 5172892"/>
                <a:gd name="connsiteY0" fmla="*/ 2159726 h 2197661"/>
                <a:gd name="connsiteX1" fmla="*/ 5172892 w 5172892"/>
                <a:gd name="connsiteY1" fmla="*/ 0 h 2197661"/>
              </a:gdLst>
              <a:ahLst/>
              <a:cxnLst>
                <a:cxn ang="0">
                  <a:pos x="connsiteX0" y="connsiteY0"/>
                </a:cxn>
                <a:cxn ang="0">
                  <a:pos x="connsiteX1" y="connsiteY1"/>
                </a:cxn>
              </a:cxnLst>
              <a:rect l="l" t="t" r="r" b="b"/>
              <a:pathLst>
                <a:path w="5172892" h="2197661">
                  <a:moveTo>
                    <a:pt x="0" y="2159726"/>
                  </a:moveTo>
                  <a:cubicBezTo>
                    <a:pt x="2311587" y="2418405"/>
                    <a:pt x="4673314" y="1316585"/>
                    <a:pt x="5172892" y="0"/>
                  </a:cubicBezTo>
                </a:path>
              </a:pathLst>
            </a:custGeom>
            <a:ln w="12700" cap="flat">
              <a:solidFill>
                <a:schemeClr val="tx2"/>
              </a:solidFill>
              <a:prstDash val="solid"/>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32597">
                <a:defRPr/>
              </a:pPr>
              <a:endParaRPr lang="en-US" sz="1836">
                <a:solidFill>
                  <a:srgbClr val="0078D7"/>
                </a:solidFill>
                <a:latin typeface="Segoe UI"/>
              </a:endParaRPr>
            </a:p>
          </p:txBody>
        </p:sp>
      </p:grpSp>
      <p:grpSp>
        <p:nvGrpSpPr>
          <p:cNvPr id="32" name="Group 31">
            <a:extLst>
              <a:ext uri="{FF2B5EF4-FFF2-40B4-BE49-F238E27FC236}">
                <a16:creationId xmlns:a16="http://schemas.microsoft.com/office/drawing/2014/main" id="{3AD73D1B-BCAB-4715-A435-4D0F1167D551}"/>
              </a:ext>
            </a:extLst>
          </p:cNvPr>
          <p:cNvGrpSpPr/>
          <p:nvPr/>
        </p:nvGrpSpPr>
        <p:grpSpPr>
          <a:xfrm>
            <a:off x="5986247" y="3311195"/>
            <a:ext cx="521211" cy="826941"/>
            <a:chOff x="5010556" y="4754747"/>
            <a:chExt cx="509855" cy="808924"/>
          </a:xfrm>
          <a:noFill/>
        </p:grpSpPr>
        <p:sp>
          <p:nvSpPr>
            <p:cNvPr id="33" name="Freeform: Shape 59">
              <a:extLst>
                <a:ext uri="{FF2B5EF4-FFF2-40B4-BE49-F238E27FC236}">
                  <a16:creationId xmlns:a16="http://schemas.microsoft.com/office/drawing/2014/main" id="{B7667183-34DD-46A3-8329-7342D3D6DC2A}"/>
                </a:ext>
              </a:extLst>
            </p:cNvPr>
            <p:cNvSpPr/>
            <p:nvPr/>
          </p:nvSpPr>
          <p:spPr bwMode="auto">
            <a:xfrm>
              <a:off x="5010556" y="4863567"/>
              <a:ext cx="509855" cy="182411"/>
            </a:xfrm>
            <a:custGeom>
              <a:avLst/>
              <a:gdLst>
                <a:gd name="connsiteX0" fmla="*/ 509395 w 509395"/>
                <a:gd name="connsiteY0" fmla="*/ 0 h 568538"/>
                <a:gd name="connsiteX1" fmla="*/ 509395 w 509395"/>
                <a:gd name="connsiteY1" fmla="*/ 0 h 568538"/>
                <a:gd name="connsiteX2" fmla="*/ 509394 w 509395"/>
                <a:gd name="connsiteY2" fmla="*/ 467856 h 568538"/>
                <a:gd name="connsiteX3" fmla="*/ 254697 w 509395"/>
                <a:gd name="connsiteY3" fmla="*/ 568538 h 568538"/>
                <a:gd name="connsiteX4" fmla="*/ 155558 w 509395"/>
                <a:gd name="connsiteY4" fmla="*/ 560626 h 568538"/>
                <a:gd name="connsiteX5" fmla="*/ 0 w 509395"/>
                <a:gd name="connsiteY5" fmla="*/ 467856 h 568538"/>
                <a:gd name="connsiteX6" fmla="*/ 0 w 509395"/>
                <a:gd name="connsiteY6" fmla="*/ 386128 h 568538"/>
                <a:gd name="connsiteX7" fmla="*/ 11451 w 509395"/>
                <a:gd name="connsiteY7" fmla="*/ 416067 h 568538"/>
                <a:gd name="connsiteX8" fmla="*/ 155558 w 509395"/>
                <a:gd name="connsiteY8" fmla="*/ 478897 h 568538"/>
                <a:gd name="connsiteX9" fmla="*/ 254697 w 509395"/>
                <a:gd name="connsiteY9" fmla="*/ 486809 h 568538"/>
                <a:gd name="connsiteX10" fmla="*/ 509394 w 509395"/>
                <a:gd name="connsiteY10" fmla="*/ 386127 h 568538"/>
                <a:gd name="connsiteX11" fmla="*/ 509395 w 509395"/>
                <a:gd name="connsiteY11" fmla="*/ 0 h 568538"/>
                <a:gd name="connsiteX0" fmla="*/ 509394 w 528260"/>
                <a:gd name="connsiteY0" fmla="*/ 386550 h 568961"/>
                <a:gd name="connsiteX1" fmla="*/ 509395 w 528260"/>
                <a:gd name="connsiteY1" fmla="*/ 423 h 568961"/>
                <a:gd name="connsiteX2" fmla="*/ 509394 w 528260"/>
                <a:gd name="connsiteY2" fmla="*/ 468279 h 568961"/>
                <a:gd name="connsiteX3" fmla="*/ 254697 w 528260"/>
                <a:gd name="connsiteY3" fmla="*/ 568961 h 568961"/>
                <a:gd name="connsiteX4" fmla="*/ 155558 w 528260"/>
                <a:gd name="connsiteY4" fmla="*/ 561049 h 568961"/>
                <a:gd name="connsiteX5" fmla="*/ 0 w 528260"/>
                <a:gd name="connsiteY5" fmla="*/ 468279 h 568961"/>
                <a:gd name="connsiteX6" fmla="*/ 0 w 528260"/>
                <a:gd name="connsiteY6" fmla="*/ 386551 h 568961"/>
                <a:gd name="connsiteX7" fmla="*/ 11451 w 528260"/>
                <a:gd name="connsiteY7" fmla="*/ 416490 h 568961"/>
                <a:gd name="connsiteX8" fmla="*/ 155558 w 528260"/>
                <a:gd name="connsiteY8" fmla="*/ 479320 h 568961"/>
                <a:gd name="connsiteX9" fmla="*/ 254697 w 528260"/>
                <a:gd name="connsiteY9" fmla="*/ 487232 h 568961"/>
                <a:gd name="connsiteX10" fmla="*/ 509394 w 528260"/>
                <a:gd name="connsiteY10" fmla="*/ 386550 h 568961"/>
                <a:gd name="connsiteX0" fmla="*/ 509394 w 541230"/>
                <a:gd name="connsiteY0" fmla="*/ 132 h 182543"/>
                <a:gd name="connsiteX1" fmla="*/ 509394 w 541230"/>
                <a:gd name="connsiteY1" fmla="*/ 81861 h 182543"/>
                <a:gd name="connsiteX2" fmla="*/ 254697 w 541230"/>
                <a:gd name="connsiteY2" fmla="*/ 182543 h 182543"/>
                <a:gd name="connsiteX3" fmla="*/ 155558 w 541230"/>
                <a:gd name="connsiteY3" fmla="*/ 174631 h 182543"/>
                <a:gd name="connsiteX4" fmla="*/ 0 w 541230"/>
                <a:gd name="connsiteY4" fmla="*/ 81861 h 182543"/>
                <a:gd name="connsiteX5" fmla="*/ 0 w 541230"/>
                <a:gd name="connsiteY5" fmla="*/ 133 h 182543"/>
                <a:gd name="connsiteX6" fmla="*/ 11451 w 541230"/>
                <a:gd name="connsiteY6" fmla="*/ 30072 h 182543"/>
                <a:gd name="connsiteX7" fmla="*/ 155558 w 541230"/>
                <a:gd name="connsiteY7" fmla="*/ 92902 h 182543"/>
                <a:gd name="connsiteX8" fmla="*/ 254697 w 541230"/>
                <a:gd name="connsiteY8" fmla="*/ 100814 h 182543"/>
                <a:gd name="connsiteX9" fmla="*/ 509394 w 541230"/>
                <a:gd name="connsiteY9" fmla="*/ 132 h 182543"/>
                <a:gd name="connsiteX0" fmla="*/ 509394 w 509394"/>
                <a:gd name="connsiteY0" fmla="*/ 0 h 182411"/>
                <a:gd name="connsiteX1" fmla="*/ 509394 w 509394"/>
                <a:gd name="connsiteY1" fmla="*/ 81729 h 182411"/>
                <a:gd name="connsiteX2" fmla="*/ 254697 w 509394"/>
                <a:gd name="connsiteY2" fmla="*/ 182411 h 182411"/>
                <a:gd name="connsiteX3" fmla="*/ 155558 w 509394"/>
                <a:gd name="connsiteY3" fmla="*/ 174499 h 182411"/>
                <a:gd name="connsiteX4" fmla="*/ 0 w 509394"/>
                <a:gd name="connsiteY4" fmla="*/ 81729 h 182411"/>
                <a:gd name="connsiteX5" fmla="*/ 0 w 509394"/>
                <a:gd name="connsiteY5" fmla="*/ 1 h 182411"/>
                <a:gd name="connsiteX6" fmla="*/ 11451 w 509394"/>
                <a:gd name="connsiteY6" fmla="*/ 29940 h 182411"/>
                <a:gd name="connsiteX7" fmla="*/ 155558 w 509394"/>
                <a:gd name="connsiteY7" fmla="*/ 92770 h 182411"/>
                <a:gd name="connsiteX8" fmla="*/ 254697 w 509394"/>
                <a:gd name="connsiteY8" fmla="*/ 100682 h 182411"/>
                <a:gd name="connsiteX9" fmla="*/ 509394 w 509394"/>
                <a:gd name="connsiteY9" fmla="*/ 0 h 182411"/>
                <a:gd name="connsiteX0" fmla="*/ 509394 w 509855"/>
                <a:gd name="connsiteY0" fmla="*/ 0 h 182411"/>
                <a:gd name="connsiteX1" fmla="*/ 509394 w 509855"/>
                <a:gd name="connsiteY1" fmla="*/ 81729 h 182411"/>
                <a:gd name="connsiteX2" fmla="*/ 254697 w 509855"/>
                <a:gd name="connsiteY2" fmla="*/ 182411 h 182411"/>
                <a:gd name="connsiteX3" fmla="*/ 155558 w 509855"/>
                <a:gd name="connsiteY3" fmla="*/ 174499 h 182411"/>
                <a:gd name="connsiteX4" fmla="*/ 0 w 509855"/>
                <a:gd name="connsiteY4" fmla="*/ 81729 h 182411"/>
                <a:gd name="connsiteX5" fmla="*/ 0 w 509855"/>
                <a:gd name="connsiteY5" fmla="*/ 1 h 182411"/>
                <a:gd name="connsiteX6" fmla="*/ 11451 w 509855"/>
                <a:gd name="connsiteY6" fmla="*/ 29940 h 182411"/>
                <a:gd name="connsiteX7" fmla="*/ 155558 w 509855"/>
                <a:gd name="connsiteY7" fmla="*/ 92770 h 182411"/>
                <a:gd name="connsiteX8" fmla="*/ 254697 w 509855"/>
                <a:gd name="connsiteY8" fmla="*/ 100682 h 182411"/>
                <a:gd name="connsiteX9" fmla="*/ 509394 w 509855"/>
                <a:gd name="connsiteY9" fmla="*/ 0 h 18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855" h="182411">
                  <a:moveTo>
                    <a:pt x="509394" y="0"/>
                  </a:moveTo>
                  <a:cubicBezTo>
                    <a:pt x="509394" y="27243"/>
                    <a:pt x="510433" y="54506"/>
                    <a:pt x="509394" y="81729"/>
                  </a:cubicBezTo>
                  <a:cubicBezTo>
                    <a:pt x="507766" y="124378"/>
                    <a:pt x="395362" y="182411"/>
                    <a:pt x="254697" y="182411"/>
                  </a:cubicBezTo>
                  <a:cubicBezTo>
                    <a:pt x="219531" y="182411"/>
                    <a:pt x="186029" y="179594"/>
                    <a:pt x="155558" y="174499"/>
                  </a:cubicBezTo>
                  <a:cubicBezTo>
                    <a:pt x="64143" y="159215"/>
                    <a:pt x="0" y="123433"/>
                    <a:pt x="0" y="81729"/>
                  </a:cubicBezTo>
                  <a:lnTo>
                    <a:pt x="0" y="1"/>
                  </a:lnTo>
                  <a:lnTo>
                    <a:pt x="11451" y="29940"/>
                  </a:lnTo>
                  <a:cubicBezTo>
                    <a:pt x="33776" y="58314"/>
                    <a:pt x="86997" y="81307"/>
                    <a:pt x="155558" y="92770"/>
                  </a:cubicBezTo>
                  <a:cubicBezTo>
                    <a:pt x="186029" y="97865"/>
                    <a:pt x="219531" y="100682"/>
                    <a:pt x="254697" y="100682"/>
                  </a:cubicBezTo>
                  <a:cubicBezTo>
                    <a:pt x="395362" y="100682"/>
                    <a:pt x="509394" y="55605"/>
                    <a:pt x="509394" y="0"/>
                  </a:cubicBezTo>
                  <a:close/>
                </a:path>
              </a:pathLst>
            </a:cu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dirty="0">
                <a:solidFill>
                  <a:srgbClr val="0078D7"/>
                </a:solidFill>
                <a:latin typeface="Segoe UI Light"/>
                <a:ea typeface="Segoe UI" pitchFamily="34" charset="0"/>
                <a:cs typeface="Segoe UI" pitchFamily="34" charset="0"/>
              </a:endParaRPr>
            </a:p>
          </p:txBody>
        </p:sp>
        <p:sp>
          <p:nvSpPr>
            <p:cNvPr id="34" name="Oval 33">
              <a:extLst>
                <a:ext uri="{FF2B5EF4-FFF2-40B4-BE49-F238E27FC236}">
                  <a16:creationId xmlns:a16="http://schemas.microsoft.com/office/drawing/2014/main" id="{04125E40-C099-46F1-83F4-EA4818F95E63}"/>
                </a:ext>
              </a:extLst>
            </p:cNvPr>
            <p:cNvSpPr/>
            <p:nvPr/>
          </p:nvSpPr>
          <p:spPr bwMode="auto">
            <a:xfrm>
              <a:off x="5010787" y="4754747"/>
              <a:ext cx="509393" cy="209041"/>
            </a:xfrm>
            <a:prstGeom prst="ellipse">
              <a:avLst/>
            </a:pr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dirty="0" err="1">
                <a:solidFill>
                  <a:srgbClr val="0078D7"/>
                </a:solidFill>
                <a:latin typeface="Segoe UI Light"/>
                <a:cs typeface="Segoe UI" pitchFamily="34" charset="0"/>
              </a:endParaRPr>
            </a:p>
          </p:txBody>
        </p:sp>
        <p:sp>
          <p:nvSpPr>
            <p:cNvPr id="35" name="Freeform: Shape 61">
              <a:extLst>
                <a:ext uri="{FF2B5EF4-FFF2-40B4-BE49-F238E27FC236}">
                  <a16:creationId xmlns:a16="http://schemas.microsoft.com/office/drawing/2014/main" id="{1E98BB0F-96FE-4BCA-9C8D-A5A38B765A0E}"/>
                </a:ext>
              </a:extLst>
            </p:cNvPr>
            <p:cNvSpPr/>
            <p:nvPr/>
          </p:nvSpPr>
          <p:spPr bwMode="auto">
            <a:xfrm>
              <a:off x="5010556" y="4984295"/>
              <a:ext cx="509855" cy="182411"/>
            </a:xfrm>
            <a:custGeom>
              <a:avLst/>
              <a:gdLst>
                <a:gd name="connsiteX0" fmla="*/ 509395 w 509395"/>
                <a:gd name="connsiteY0" fmla="*/ 0 h 568538"/>
                <a:gd name="connsiteX1" fmla="*/ 509395 w 509395"/>
                <a:gd name="connsiteY1" fmla="*/ 0 h 568538"/>
                <a:gd name="connsiteX2" fmla="*/ 509394 w 509395"/>
                <a:gd name="connsiteY2" fmla="*/ 467856 h 568538"/>
                <a:gd name="connsiteX3" fmla="*/ 254697 w 509395"/>
                <a:gd name="connsiteY3" fmla="*/ 568538 h 568538"/>
                <a:gd name="connsiteX4" fmla="*/ 155558 w 509395"/>
                <a:gd name="connsiteY4" fmla="*/ 560626 h 568538"/>
                <a:gd name="connsiteX5" fmla="*/ 0 w 509395"/>
                <a:gd name="connsiteY5" fmla="*/ 467856 h 568538"/>
                <a:gd name="connsiteX6" fmla="*/ 0 w 509395"/>
                <a:gd name="connsiteY6" fmla="*/ 386128 h 568538"/>
                <a:gd name="connsiteX7" fmla="*/ 11451 w 509395"/>
                <a:gd name="connsiteY7" fmla="*/ 416067 h 568538"/>
                <a:gd name="connsiteX8" fmla="*/ 155558 w 509395"/>
                <a:gd name="connsiteY8" fmla="*/ 478897 h 568538"/>
                <a:gd name="connsiteX9" fmla="*/ 254697 w 509395"/>
                <a:gd name="connsiteY9" fmla="*/ 486809 h 568538"/>
                <a:gd name="connsiteX10" fmla="*/ 509394 w 509395"/>
                <a:gd name="connsiteY10" fmla="*/ 386127 h 568538"/>
                <a:gd name="connsiteX11" fmla="*/ 509395 w 509395"/>
                <a:gd name="connsiteY11" fmla="*/ 0 h 568538"/>
                <a:gd name="connsiteX0" fmla="*/ 509394 w 528260"/>
                <a:gd name="connsiteY0" fmla="*/ 386550 h 568961"/>
                <a:gd name="connsiteX1" fmla="*/ 509395 w 528260"/>
                <a:gd name="connsiteY1" fmla="*/ 423 h 568961"/>
                <a:gd name="connsiteX2" fmla="*/ 509394 w 528260"/>
                <a:gd name="connsiteY2" fmla="*/ 468279 h 568961"/>
                <a:gd name="connsiteX3" fmla="*/ 254697 w 528260"/>
                <a:gd name="connsiteY3" fmla="*/ 568961 h 568961"/>
                <a:gd name="connsiteX4" fmla="*/ 155558 w 528260"/>
                <a:gd name="connsiteY4" fmla="*/ 561049 h 568961"/>
                <a:gd name="connsiteX5" fmla="*/ 0 w 528260"/>
                <a:gd name="connsiteY5" fmla="*/ 468279 h 568961"/>
                <a:gd name="connsiteX6" fmla="*/ 0 w 528260"/>
                <a:gd name="connsiteY6" fmla="*/ 386551 h 568961"/>
                <a:gd name="connsiteX7" fmla="*/ 11451 w 528260"/>
                <a:gd name="connsiteY7" fmla="*/ 416490 h 568961"/>
                <a:gd name="connsiteX8" fmla="*/ 155558 w 528260"/>
                <a:gd name="connsiteY8" fmla="*/ 479320 h 568961"/>
                <a:gd name="connsiteX9" fmla="*/ 254697 w 528260"/>
                <a:gd name="connsiteY9" fmla="*/ 487232 h 568961"/>
                <a:gd name="connsiteX10" fmla="*/ 509394 w 528260"/>
                <a:gd name="connsiteY10" fmla="*/ 386550 h 568961"/>
                <a:gd name="connsiteX0" fmla="*/ 509394 w 541230"/>
                <a:gd name="connsiteY0" fmla="*/ 132 h 182543"/>
                <a:gd name="connsiteX1" fmla="*/ 509394 w 541230"/>
                <a:gd name="connsiteY1" fmla="*/ 81861 h 182543"/>
                <a:gd name="connsiteX2" fmla="*/ 254697 w 541230"/>
                <a:gd name="connsiteY2" fmla="*/ 182543 h 182543"/>
                <a:gd name="connsiteX3" fmla="*/ 155558 w 541230"/>
                <a:gd name="connsiteY3" fmla="*/ 174631 h 182543"/>
                <a:gd name="connsiteX4" fmla="*/ 0 w 541230"/>
                <a:gd name="connsiteY4" fmla="*/ 81861 h 182543"/>
                <a:gd name="connsiteX5" fmla="*/ 0 w 541230"/>
                <a:gd name="connsiteY5" fmla="*/ 133 h 182543"/>
                <a:gd name="connsiteX6" fmla="*/ 11451 w 541230"/>
                <a:gd name="connsiteY6" fmla="*/ 30072 h 182543"/>
                <a:gd name="connsiteX7" fmla="*/ 155558 w 541230"/>
                <a:gd name="connsiteY7" fmla="*/ 92902 h 182543"/>
                <a:gd name="connsiteX8" fmla="*/ 254697 w 541230"/>
                <a:gd name="connsiteY8" fmla="*/ 100814 h 182543"/>
                <a:gd name="connsiteX9" fmla="*/ 509394 w 541230"/>
                <a:gd name="connsiteY9" fmla="*/ 132 h 182543"/>
                <a:gd name="connsiteX0" fmla="*/ 509394 w 509394"/>
                <a:gd name="connsiteY0" fmla="*/ 0 h 182411"/>
                <a:gd name="connsiteX1" fmla="*/ 509394 w 509394"/>
                <a:gd name="connsiteY1" fmla="*/ 81729 h 182411"/>
                <a:gd name="connsiteX2" fmla="*/ 254697 w 509394"/>
                <a:gd name="connsiteY2" fmla="*/ 182411 h 182411"/>
                <a:gd name="connsiteX3" fmla="*/ 155558 w 509394"/>
                <a:gd name="connsiteY3" fmla="*/ 174499 h 182411"/>
                <a:gd name="connsiteX4" fmla="*/ 0 w 509394"/>
                <a:gd name="connsiteY4" fmla="*/ 81729 h 182411"/>
                <a:gd name="connsiteX5" fmla="*/ 0 w 509394"/>
                <a:gd name="connsiteY5" fmla="*/ 1 h 182411"/>
                <a:gd name="connsiteX6" fmla="*/ 11451 w 509394"/>
                <a:gd name="connsiteY6" fmla="*/ 29940 h 182411"/>
                <a:gd name="connsiteX7" fmla="*/ 155558 w 509394"/>
                <a:gd name="connsiteY7" fmla="*/ 92770 h 182411"/>
                <a:gd name="connsiteX8" fmla="*/ 254697 w 509394"/>
                <a:gd name="connsiteY8" fmla="*/ 100682 h 182411"/>
                <a:gd name="connsiteX9" fmla="*/ 509394 w 509394"/>
                <a:gd name="connsiteY9" fmla="*/ 0 h 182411"/>
                <a:gd name="connsiteX0" fmla="*/ 509394 w 509855"/>
                <a:gd name="connsiteY0" fmla="*/ 0 h 182411"/>
                <a:gd name="connsiteX1" fmla="*/ 509394 w 509855"/>
                <a:gd name="connsiteY1" fmla="*/ 81729 h 182411"/>
                <a:gd name="connsiteX2" fmla="*/ 254697 w 509855"/>
                <a:gd name="connsiteY2" fmla="*/ 182411 h 182411"/>
                <a:gd name="connsiteX3" fmla="*/ 155558 w 509855"/>
                <a:gd name="connsiteY3" fmla="*/ 174499 h 182411"/>
                <a:gd name="connsiteX4" fmla="*/ 0 w 509855"/>
                <a:gd name="connsiteY4" fmla="*/ 81729 h 182411"/>
                <a:gd name="connsiteX5" fmla="*/ 0 w 509855"/>
                <a:gd name="connsiteY5" fmla="*/ 1 h 182411"/>
                <a:gd name="connsiteX6" fmla="*/ 11451 w 509855"/>
                <a:gd name="connsiteY6" fmla="*/ 29940 h 182411"/>
                <a:gd name="connsiteX7" fmla="*/ 155558 w 509855"/>
                <a:gd name="connsiteY7" fmla="*/ 92770 h 182411"/>
                <a:gd name="connsiteX8" fmla="*/ 254697 w 509855"/>
                <a:gd name="connsiteY8" fmla="*/ 100682 h 182411"/>
                <a:gd name="connsiteX9" fmla="*/ 509394 w 509855"/>
                <a:gd name="connsiteY9" fmla="*/ 0 h 18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855" h="182411">
                  <a:moveTo>
                    <a:pt x="509394" y="0"/>
                  </a:moveTo>
                  <a:cubicBezTo>
                    <a:pt x="509394" y="27243"/>
                    <a:pt x="510433" y="54506"/>
                    <a:pt x="509394" y="81729"/>
                  </a:cubicBezTo>
                  <a:cubicBezTo>
                    <a:pt x="507766" y="124378"/>
                    <a:pt x="395362" y="182411"/>
                    <a:pt x="254697" y="182411"/>
                  </a:cubicBezTo>
                  <a:cubicBezTo>
                    <a:pt x="219531" y="182411"/>
                    <a:pt x="186029" y="179594"/>
                    <a:pt x="155558" y="174499"/>
                  </a:cubicBezTo>
                  <a:cubicBezTo>
                    <a:pt x="64143" y="159215"/>
                    <a:pt x="0" y="123433"/>
                    <a:pt x="0" y="81729"/>
                  </a:cubicBezTo>
                  <a:lnTo>
                    <a:pt x="0" y="1"/>
                  </a:lnTo>
                  <a:lnTo>
                    <a:pt x="11451" y="29940"/>
                  </a:lnTo>
                  <a:cubicBezTo>
                    <a:pt x="33776" y="58314"/>
                    <a:pt x="86997" y="81307"/>
                    <a:pt x="155558" y="92770"/>
                  </a:cubicBezTo>
                  <a:cubicBezTo>
                    <a:pt x="186029" y="97865"/>
                    <a:pt x="219531" y="100682"/>
                    <a:pt x="254697" y="100682"/>
                  </a:cubicBezTo>
                  <a:cubicBezTo>
                    <a:pt x="395362" y="100682"/>
                    <a:pt x="509394" y="55605"/>
                    <a:pt x="509394" y="0"/>
                  </a:cubicBezTo>
                  <a:close/>
                </a:path>
              </a:pathLst>
            </a:cu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dirty="0">
                <a:solidFill>
                  <a:srgbClr val="0078D7"/>
                </a:solidFill>
                <a:latin typeface="Segoe UI Light"/>
                <a:ea typeface="Segoe UI" pitchFamily="34" charset="0"/>
                <a:cs typeface="Segoe UI" pitchFamily="34" charset="0"/>
              </a:endParaRPr>
            </a:p>
          </p:txBody>
        </p:sp>
        <p:sp>
          <p:nvSpPr>
            <p:cNvPr id="36" name="Freeform: Shape 62">
              <a:extLst>
                <a:ext uri="{FF2B5EF4-FFF2-40B4-BE49-F238E27FC236}">
                  <a16:creationId xmlns:a16="http://schemas.microsoft.com/office/drawing/2014/main" id="{7BB8C7DC-E98A-44A7-B8E3-68E7BE953A54}"/>
                </a:ext>
              </a:extLst>
            </p:cNvPr>
            <p:cNvSpPr/>
            <p:nvPr/>
          </p:nvSpPr>
          <p:spPr bwMode="auto">
            <a:xfrm>
              <a:off x="5010556" y="5105023"/>
              <a:ext cx="509855" cy="182411"/>
            </a:xfrm>
            <a:custGeom>
              <a:avLst/>
              <a:gdLst>
                <a:gd name="connsiteX0" fmla="*/ 509395 w 509395"/>
                <a:gd name="connsiteY0" fmla="*/ 0 h 568538"/>
                <a:gd name="connsiteX1" fmla="*/ 509395 w 509395"/>
                <a:gd name="connsiteY1" fmla="*/ 0 h 568538"/>
                <a:gd name="connsiteX2" fmla="*/ 509394 w 509395"/>
                <a:gd name="connsiteY2" fmla="*/ 467856 h 568538"/>
                <a:gd name="connsiteX3" fmla="*/ 254697 w 509395"/>
                <a:gd name="connsiteY3" fmla="*/ 568538 h 568538"/>
                <a:gd name="connsiteX4" fmla="*/ 155558 w 509395"/>
                <a:gd name="connsiteY4" fmla="*/ 560626 h 568538"/>
                <a:gd name="connsiteX5" fmla="*/ 0 w 509395"/>
                <a:gd name="connsiteY5" fmla="*/ 467856 h 568538"/>
                <a:gd name="connsiteX6" fmla="*/ 0 w 509395"/>
                <a:gd name="connsiteY6" fmla="*/ 386128 h 568538"/>
                <a:gd name="connsiteX7" fmla="*/ 11451 w 509395"/>
                <a:gd name="connsiteY7" fmla="*/ 416067 h 568538"/>
                <a:gd name="connsiteX8" fmla="*/ 155558 w 509395"/>
                <a:gd name="connsiteY8" fmla="*/ 478897 h 568538"/>
                <a:gd name="connsiteX9" fmla="*/ 254697 w 509395"/>
                <a:gd name="connsiteY9" fmla="*/ 486809 h 568538"/>
                <a:gd name="connsiteX10" fmla="*/ 509394 w 509395"/>
                <a:gd name="connsiteY10" fmla="*/ 386127 h 568538"/>
                <a:gd name="connsiteX11" fmla="*/ 509395 w 509395"/>
                <a:gd name="connsiteY11" fmla="*/ 0 h 568538"/>
                <a:gd name="connsiteX0" fmla="*/ 509394 w 528260"/>
                <a:gd name="connsiteY0" fmla="*/ 386550 h 568961"/>
                <a:gd name="connsiteX1" fmla="*/ 509395 w 528260"/>
                <a:gd name="connsiteY1" fmla="*/ 423 h 568961"/>
                <a:gd name="connsiteX2" fmla="*/ 509394 w 528260"/>
                <a:gd name="connsiteY2" fmla="*/ 468279 h 568961"/>
                <a:gd name="connsiteX3" fmla="*/ 254697 w 528260"/>
                <a:gd name="connsiteY3" fmla="*/ 568961 h 568961"/>
                <a:gd name="connsiteX4" fmla="*/ 155558 w 528260"/>
                <a:gd name="connsiteY4" fmla="*/ 561049 h 568961"/>
                <a:gd name="connsiteX5" fmla="*/ 0 w 528260"/>
                <a:gd name="connsiteY5" fmla="*/ 468279 h 568961"/>
                <a:gd name="connsiteX6" fmla="*/ 0 w 528260"/>
                <a:gd name="connsiteY6" fmla="*/ 386551 h 568961"/>
                <a:gd name="connsiteX7" fmla="*/ 11451 w 528260"/>
                <a:gd name="connsiteY7" fmla="*/ 416490 h 568961"/>
                <a:gd name="connsiteX8" fmla="*/ 155558 w 528260"/>
                <a:gd name="connsiteY8" fmla="*/ 479320 h 568961"/>
                <a:gd name="connsiteX9" fmla="*/ 254697 w 528260"/>
                <a:gd name="connsiteY9" fmla="*/ 487232 h 568961"/>
                <a:gd name="connsiteX10" fmla="*/ 509394 w 528260"/>
                <a:gd name="connsiteY10" fmla="*/ 386550 h 568961"/>
                <a:gd name="connsiteX0" fmla="*/ 509394 w 541230"/>
                <a:gd name="connsiteY0" fmla="*/ 132 h 182543"/>
                <a:gd name="connsiteX1" fmla="*/ 509394 w 541230"/>
                <a:gd name="connsiteY1" fmla="*/ 81861 h 182543"/>
                <a:gd name="connsiteX2" fmla="*/ 254697 w 541230"/>
                <a:gd name="connsiteY2" fmla="*/ 182543 h 182543"/>
                <a:gd name="connsiteX3" fmla="*/ 155558 w 541230"/>
                <a:gd name="connsiteY3" fmla="*/ 174631 h 182543"/>
                <a:gd name="connsiteX4" fmla="*/ 0 w 541230"/>
                <a:gd name="connsiteY4" fmla="*/ 81861 h 182543"/>
                <a:gd name="connsiteX5" fmla="*/ 0 w 541230"/>
                <a:gd name="connsiteY5" fmla="*/ 133 h 182543"/>
                <a:gd name="connsiteX6" fmla="*/ 11451 w 541230"/>
                <a:gd name="connsiteY6" fmla="*/ 30072 h 182543"/>
                <a:gd name="connsiteX7" fmla="*/ 155558 w 541230"/>
                <a:gd name="connsiteY7" fmla="*/ 92902 h 182543"/>
                <a:gd name="connsiteX8" fmla="*/ 254697 w 541230"/>
                <a:gd name="connsiteY8" fmla="*/ 100814 h 182543"/>
                <a:gd name="connsiteX9" fmla="*/ 509394 w 541230"/>
                <a:gd name="connsiteY9" fmla="*/ 132 h 182543"/>
                <a:gd name="connsiteX0" fmla="*/ 509394 w 509394"/>
                <a:gd name="connsiteY0" fmla="*/ 0 h 182411"/>
                <a:gd name="connsiteX1" fmla="*/ 509394 w 509394"/>
                <a:gd name="connsiteY1" fmla="*/ 81729 h 182411"/>
                <a:gd name="connsiteX2" fmla="*/ 254697 w 509394"/>
                <a:gd name="connsiteY2" fmla="*/ 182411 h 182411"/>
                <a:gd name="connsiteX3" fmla="*/ 155558 w 509394"/>
                <a:gd name="connsiteY3" fmla="*/ 174499 h 182411"/>
                <a:gd name="connsiteX4" fmla="*/ 0 w 509394"/>
                <a:gd name="connsiteY4" fmla="*/ 81729 h 182411"/>
                <a:gd name="connsiteX5" fmla="*/ 0 w 509394"/>
                <a:gd name="connsiteY5" fmla="*/ 1 h 182411"/>
                <a:gd name="connsiteX6" fmla="*/ 11451 w 509394"/>
                <a:gd name="connsiteY6" fmla="*/ 29940 h 182411"/>
                <a:gd name="connsiteX7" fmla="*/ 155558 w 509394"/>
                <a:gd name="connsiteY7" fmla="*/ 92770 h 182411"/>
                <a:gd name="connsiteX8" fmla="*/ 254697 w 509394"/>
                <a:gd name="connsiteY8" fmla="*/ 100682 h 182411"/>
                <a:gd name="connsiteX9" fmla="*/ 509394 w 509394"/>
                <a:gd name="connsiteY9" fmla="*/ 0 h 182411"/>
                <a:gd name="connsiteX0" fmla="*/ 509394 w 509855"/>
                <a:gd name="connsiteY0" fmla="*/ 0 h 182411"/>
                <a:gd name="connsiteX1" fmla="*/ 509394 w 509855"/>
                <a:gd name="connsiteY1" fmla="*/ 81729 h 182411"/>
                <a:gd name="connsiteX2" fmla="*/ 254697 w 509855"/>
                <a:gd name="connsiteY2" fmla="*/ 182411 h 182411"/>
                <a:gd name="connsiteX3" fmla="*/ 155558 w 509855"/>
                <a:gd name="connsiteY3" fmla="*/ 174499 h 182411"/>
                <a:gd name="connsiteX4" fmla="*/ 0 w 509855"/>
                <a:gd name="connsiteY4" fmla="*/ 81729 h 182411"/>
                <a:gd name="connsiteX5" fmla="*/ 0 w 509855"/>
                <a:gd name="connsiteY5" fmla="*/ 1 h 182411"/>
                <a:gd name="connsiteX6" fmla="*/ 11451 w 509855"/>
                <a:gd name="connsiteY6" fmla="*/ 29940 h 182411"/>
                <a:gd name="connsiteX7" fmla="*/ 155558 w 509855"/>
                <a:gd name="connsiteY7" fmla="*/ 92770 h 182411"/>
                <a:gd name="connsiteX8" fmla="*/ 254697 w 509855"/>
                <a:gd name="connsiteY8" fmla="*/ 100682 h 182411"/>
                <a:gd name="connsiteX9" fmla="*/ 509394 w 509855"/>
                <a:gd name="connsiteY9" fmla="*/ 0 h 18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855" h="182411">
                  <a:moveTo>
                    <a:pt x="509394" y="0"/>
                  </a:moveTo>
                  <a:cubicBezTo>
                    <a:pt x="509394" y="27243"/>
                    <a:pt x="510433" y="54506"/>
                    <a:pt x="509394" y="81729"/>
                  </a:cubicBezTo>
                  <a:cubicBezTo>
                    <a:pt x="507766" y="124378"/>
                    <a:pt x="395362" y="182411"/>
                    <a:pt x="254697" y="182411"/>
                  </a:cubicBezTo>
                  <a:cubicBezTo>
                    <a:pt x="219531" y="182411"/>
                    <a:pt x="186029" y="179594"/>
                    <a:pt x="155558" y="174499"/>
                  </a:cubicBezTo>
                  <a:cubicBezTo>
                    <a:pt x="64143" y="159215"/>
                    <a:pt x="0" y="123433"/>
                    <a:pt x="0" y="81729"/>
                  </a:cubicBezTo>
                  <a:lnTo>
                    <a:pt x="0" y="1"/>
                  </a:lnTo>
                  <a:lnTo>
                    <a:pt x="11451" y="29940"/>
                  </a:lnTo>
                  <a:cubicBezTo>
                    <a:pt x="33776" y="58314"/>
                    <a:pt x="86997" y="81307"/>
                    <a:pt x="155558" y="92770"/>
                  </a:cubicBezTo>
                  <a:cubicBezTo>
                    <a:pt x="186029" y="97865"/>
                    <a:pt x="219531" y="100682"/>
                    <a:pt x="254697" y="100682"/>
                  </a:cubicBezTo>
                  <a:cubicBezTo>
                    <a:pt x="395362" y="100682"/>
                    <a:pt x="509394" y="55605"/>
                    <a:pt x="509394" y="0"/>
                  </a:cubicBezTo>
                  <a:close/>
                </a:path>
              </a:pathLst>
            </a:cu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dirty="0">
                <a:solidFill>
                  <a:srgbClr val="0078D7"/>
                </a:solidFill>
                <a:latin typeface="Segoe UI Light"/>
                <a:ea typeface="Segoe UI" pitchFamily="34" charset="0"/>
                <a:cs typeface="Segoe UI" pitchFamily="34" charset="0"/>
              </a:endParaRPr>
            </a:p>
          </p:txBody>
        </p:sp>
        <p:sp>
          <p:nvSpPr>
            <p:cNvPr id="37" name="Freeform: Shape 104">
              <a:extLst>
                <a:ext uri="{FF2B5EF4-FFF2-40B4-BE49-F238E27FC236}">
                  <a16:creationId xmlns:a16="http://schemas.microsoft.com/office/drawing/2014/main" id="{0A2EA5D9-885D-4FCF-8E16-0699A783EC02}"/>
                </a:ext>
              </a:extLst>
            </p:cNvPr>
            <p:cNvSpPr/>
            <p:nvPr/>
          </p:nvSpPr>
          <p:spPr bwMode="auto">
            <a:xfrm>
              <a:off x="5010556" y="5225750"/>
              <a:ext cx="509394" cy="337921"/>
            </a:xfrm>
            <a:custGeom>
              <a:avLst/>
              <a:gdLst>
                <a:gd name="connsiteX0" fmla="*/ 509394 w 509394"/>
                <a:gd name="connsiteY0" fmla="*/ 0 h 337921"/>
                <a:gd name="connsiteX1" fmla="*/ 509394 w 509394"/>
                <a:gd name="connsiteY1" fmla="*/ 68244 h 337921"/>
                <a:gd name="connsiteX2" fmla="*/ 509394 w 509394"/>
                <a:gd name="connsiteY2" fmla="*/ 81729 h 337921"/>
                <a:gd name="connsiteX3" fmla="*/ 509394 w 509394"/>
                <a:gd name="connsiteY3" fmla="*/ 101845 h 337921"/>
                <a:gd name="connsiteX4" fmla="*/ 509394 w 509394"/>
                <a:gd name="connsiteY4" fmla="*/ 149973 h 337921"/>
                <a:gd name="connsiteX5" fmla="*/ 509394 w 509394"/>
                <a:gd name="connsiteY5" fmla="*/ 155510 h 337921"/>
                <a:gd name="connsiteX6" fmla="*/ 509394 w 509394"/>
                <a:gd name="connsiteY6" fmla="*/ 183574 h 337921"/>
                <a:gd name="connsiteX7" fmla="*/ 509394 w 509394"/>
                <a:gd name="connsiteY7" fmla="*/ 237239 h 337921"/>
                <a:gd name="connsiteX8" fmla="*/ 254697 w 509394"/>
                <a:gd name="connsiteY8" fmla="*/ 337921 h 337921"/>
                <a:gd name="connsiteX9" fmla="*/ 155558 w 509394"/>
                <a:gd name="connsiteY9" fmla="*/ 330009 h 337921"/>
                <a:gd name="connsiteX10" fmla="*/ 0 w 509394"/>
                <a:gd name="connsiteY10" fmla="*/ 237239 h 337921"/>
                <a:gd name="connsiteX11" fmla="*/ 0 w 509394"/>
                <a:gd name="connsiteY11" fmla="*/ 183574 h 337921"/>
                <a:gd name="connsiteX12" fmla="*/ 0 w 509394"/>
                <a:gd name="connsiteY12" fmla="*/ 155511 h 337921"/>
                <a:gd name="connsiteX13" fmla="*/ 0 w 509394"/>
                <a:gd name="connsiteY13" fmla="*/ 149973 h 337921"/>
                <a:gd name="connsiteX14" fmla="*/ 0 w 509394"/>
                <a:gd name="connsiteY14" fmla="*/ 101846 h 337921"/>
                <a:gd name="connsiteX15" fmla="*/ 0 w 509394"/>
                <a:gd name="connsiteY15" fmla="*/ 81729 h 337921"/>
                <a:gd name="connsiteX16" fmla="*/ 0 w 509394"/>
                <a:gd name="connsiteY16" fmla="*/ 68245 h 337921"/>
                <a:gd name="connsiteX17" fmla="*/ 0 w 509394"/>
                <a:gd name="connsiteY17" fmla="*/ 1 h 337921"/>
                <a:gd name="connsiteX18" fmla="*/ 11451 w 509394"/>
                <a:gd name="connsiteY18" fmla="*/ 29940 h 337921"/>
                <a:gd name="connsiteX19" fmla="*/ 155558 w 509394"/>
                <a:gd name="connsiteY19" fmla="*/ 92770 h 337921"/>
                <a:gd name="connsiteX20" fmla="*/ 254697 w 509394"/>
                <a:gd name="connsiteY20" fmla="*/ 100682 h 337921"/>
                <a:gd name="connsiteX21" fmla="*/ 509394 w 509394"/>
                <a:gd name="connsiteY21" fmla="*/ 0 h 337921"/>
                <a:gd name="connsiteX0" fmla="*/ 509394 w 509394"/>
                <a:gd name="connsiteY0" fmla="*/ 0 h 337921"/>
                <a:gd name="connsiteX1" fmla="*/ 509394 w 509394"/>
                <a:gd name="connsiteY1" fmla="*/ 68244 h 337921"/>
                <a:gd name="connsiteX2" fmla="*/ 509394 w 509394"/>
                <a:gd name="connsiteY2" fmla="*/ 81729 h 337921"/>
                <a:gd name="connsiteX3" fmla="*/ 509394 w 509394"/>
                <a:gd name="connsiteY3" fmla="*/ 101845 h 337921"/>
                <a:gd name="connsiteX4" fmla="*/ 509394 w 509394"/>
                <a:gd name="connsiteY4" fmla="*/ 149973 h 337921"/>
                <a:gd name="connsiteX5" fmla="*/ 509394 w 509394"/>
                <a:gd name="connsiteY5" fmla="*/ 155510 h 337921"/>
                <a:gd name="connsiteX6" fmla="*/ 509394 w 509394"/>
                <a:gd name="connsiteY6" fmla="*/ 237239 h 337921"/>
                <a:gd name="connsiteX7" fmla="*/ 254697 w 509394"/>
                <a:gd name="connsiteY7" fmla="*/ 337921 h 337921"/>
                <a:gd name="connsiteX8" fmla="*/ 155558 w 509394"/>
                <a:gd name="connsiteY8" fmla="*/ 330009 h 337921"/>
                <a:gd name="connsiteX9" fmla="*/ 0 w 509394"/>
                <a:gd name="connsiteY9" fmla="*/ 237239 h 337921"/>
                <a:gd name="connsiteX10" fmla="*/ 0 w 509394"/>
                <a:gd name="connsiteY10" fmla="*/ 183574 h 337921"/>
                <a:gd name="connsiteX11" fmla="*/ 0 w 509394"/>
                <a:gd name="connsiteY11" fmla="*/ 155511 h 337921"/>
                <a:gd name="connsiteX12" fmla="*/ 0 w 509394"/>
                <a:gd name="connsiteY12" fmla="*/ 149973 h 337921"/>
                <a:gd name="connsiteX13" fmla="*/ 0 w 509394"/>
                <a:gd name="connsiteY13" fmla="*/ 101846 h 337921"/>
                <a:gd name="connsiteX14" fmla="*/ 0 w 509394"/>
                <a:gd name="connsiteY14" fmla="*/ 81729 h 337921"/>
                <a:gd name="connsiteX15" fmla="*/ 0 w 509394"/>
                <a:gd name="connsiteY15" fmla="*/ 68245 h 337921"/>
                <a:gd name="connsiteX16" fmla="*/ 0 w 509394"/>
                <a:gd name="connsiteY16" fmla="*/ 1 h 337921"/>
                <a:gd name="connsiteX17" fmla="*/ 11451 w 509394"/>
                <a:gd name="connsiteY17" fmla="*/ 29940 h 337921"/>
                <a:gd name="connsiteX18" fmla="*/ 155558 w 509394"/>
                <a:gd name="connsiteY18" fmla="*/ 92770 h 337921"/>
                <a:gd name="connsiteX19" fmla="*/ 254697 w 509394"/>
                <a:gd name="connsiteY19" fmla="*/ 100682 h 337921"/>
                <a:gd name="connsiteX20" fmla="*/ 509394 w 509394"/>
                <a:gd name="connsiteY20" fmla="*/ 0 h 337921"/>
                <a:gd name="connsiteX0" fmla="*/ 509394 w 509394"/>
                <a:gd name="connsiteY0" fmla="*/ 0 h 337921"/>
                <a:gd name="connsiteX1" fmla="*/ 509394 w 509394"/>
                <a:gd name="connsiteY1" fmla="*/ 68244 h 337921"/>
                <a:gd name="connsiteX2" fmla="*/ 509394 w 509394"/>
                <a:gd name="connsiteY2" fmla="*/ 81729 h 337921"/>
                <a:gd name="connsiteX3" fmla="*/ 509394 w 509394"/>
                <a:gd name="connsiteY3" fmla="*/ 101845 h 337921"/>
                <a:gd name="connsiteX4" fmla="*/ 509394 w 509394"/>
                <a:gd name="connsiteY4" fmla="*/ 149973 h 337921"/>
                <a:gd name="connsiteX5" fmla="*/ 509394 w 509394"/>
                <a:gd name="connsiteY5" fmla="*/ 237239 h 337921"/>
                <a:gd name="connsiteX6" fmla="*/ 254697 w 509394"/>
                <a:gd name="connsiteY6" fmla="*/ 337921 h 337921"/>
                <a:gd name="connsiteX7" fmla="*/ 155558 w 509394"/>
                <a:gd name="connsiteY7" fmla="*/ 330009 h 337921"/>
                <a:gd name="connsiteX8" fmla="*/ 0 w 509394"/>
                <a:gd name="connsiteY8" fmla="*/ 237239 h 337921"/>
                <a:gd name="connsiteX9" fmla="*/ 0 w 509394"/>
                <a:gd name="connsiteY9" fmla="*/ 183574 h 337921"/>
                <a:gd name="connsiteX10" fmla="*/ 0 w 509394"/>
                <a:gd name="connsiteY10" fmla="*/ 155511 h 337921"/>
                <a:gd name="connsiteX11" fmla="*/ 0 w 509394"/>
                <a:gd name="connsiteY11" fmla="*/ 149973 h 337921"/>
                <a:gd name="connsiteX12" fmla="*/ 0 w 509394"/>
                <a:gd name="connsiteY12" fmla="*/ 101846 h 337921"/>
                <a:gd name="connsiteX13" fmla="*/ 0 w 509394"/>
                <a:gd name="connsiteY13" fmla="*/ 81729 h 337921"/>
                <a:gd name="connsiteX14" fmla="*/ 0 w 509394"/>
                <a:gd name="connsiteY14" fmla="*/ 68245 h 337921"/>
                <a:gd name="connsiteX15" fmla="*/ 0 w 509394"/>
                <a:gd name="connsiteY15" fmla="*/ 1 h 337921"/>
                <a:gd name="connsiteX16" fmla="*/ 11451 w 509394"/>
                <a:gd name="connsiteY16" fmla="*/ 29940 h 337921"/>
                <a:gd name="connsiteX17" fmla="*/ 155558 w 509394"/>
                <a:gd name="connsiteY17" fmla="*/ 92770 h 337921"/>
                <a:gd name="connsiteX18" fmla="*/ 254697 w 509394"/>
                <a:gd name="connsiteY18" fmla="*/ 100682 h 337921"/>
                <a:gd name="connsiteX19" fmla="*/ 509394 w 509394"/>
                <a:gd name="connsiteY19" fmla="*/ 0 h 337921"/>
                <a:gd name="connsiteX0" fmla="*/ 509394 w 509394"/>
                <a:gd name="connsiteY0" fmla="*/ 0 h 337921"/>
                <a:gd name="connsiteX1" fmla="*/ 509394 w 509394"/>
                <a:gd name="connsiteY1" fmla="*/ 68244 h 337921"/>
                <a:gd name="connsiteX2" fmla="*/ 509394 w 509394"/>
                <a:gd name="connsiteY2" fmla="*/ 81729 h 337921"/>
                <a:gd name="connsiteX3" fmla="*/ 509394 w 509394"/>
                <a:gd name="connsiteY3" fmla="*/ 101845 h 337921"/>
                <a:gd name="connsiteX4" fmla="*/ 509394 w 509394"/>
                <a:gd name="connsiteY4" fmla="*/ 237239 h 337921"/>
                <a:gd name="connsiteX5" fmla="*/ 254697 w 509394"/>
                <a:gd name="connsiteY5" fmla="*/ 337921 h 337921"/>
                <a:gd name="connsiteX6" fmla="*/ 155558 w 509394"/>
                <a:gd name="connsiteY6" fmla="*/ 330009 h 337921"/>
                <a:gd name="connsiteX7" fmla="*/ 0 w 509394"/>
                <a:gd name="connsiteY7" fmla="*/ 237239 h 337921"/>
                <a:gd name="connsiteX8" fmla="*/ 0 w 509394"/>
                <a:gd name="connsiteY8" fmla="*/ 183574 h 337921"/>
                <a:gd name="connsiteX9" fmla="*/ 0 w 509394"/>
                <a:gd name="connsiteY9" fmla="*/ 155511 h 337921"/>
                <a:gd name="connsiteX10" fmla="*/ 0 w 509394"/>
                <a:gd name="connsiteY10" fmla="*/ 149973 h 337921"/>
                <a:gd name="connsiteX11" fmla="*/ 0 w 509394"/>
                <a:gd name="connsiteY11" fmla="*/ 101846 h 337921"/>
                <a:gd name="connsiteX12" fmla="*/ 0 w 509394"/>
                <a:gd name="connsiteY12" fmla="*/ 81729 h 337921"/>
                <a:gd name="connsiteX13" fmla="*/ 0 w 509394"/>
                <a:gd name="connsiteY13" fmla="*/ 68245 h 337921"/>
                <a:gd name="connsiteX14" fmla="*/ 0 w 509394"/>
                <a:gd name="connsiteY14" fmla="*/ 1 h 337921"/>
                <a:gd name="connsiteX15" fmla="*/ 11451 w 509394"/>
                <a:gd name="connsiteY15" fmla="*/ 29940 h 337921"/>
                <a:gd name="connsiteX16" fmla="*/ 155558 w 509394"/>
                <a:gd name="connsiteY16" fmla="*/ 92770 h 337921"/>
                <a:gd name="connsiteX17" fmla="*/ 254697 w 509394"/>
                <a:gd name="connsiteY17" fmla="*/ 100682 h 337921"/>
                <a:gd name="connsiteX18" fmla="*/ 509394 w 509394"/>
                <a:gd name="connsiteY18" fmla="*/ 0 h 337921"/>
                <a:gd name="connsiteX0" fmla="*/ 509394 w 509394"/>
                <a:gd name="connsiteY0" fmla="*/ 0 h 337921"/>
                <a:gd name="connsiteX1" fmla="*/ 509394 w 509394"/>
                <a:gd name="connsiteY1" fmla="*/ 68244 h 337921"/>
                <a:gd name="connsiteX2" fmla="*/ 509394 w 509394"/>
                <a:gd name="connsiteY2" fmla="*/ 81729 h 337921"/>
                <a:gd name="connsiteX3" fmla="*/ 509394 w 509394"/>
                <a:gd name="connsiteY3" fmla="*/ 237239 h 337921"/>
                <a:gd name="connsiteX4" fmla="*/ 254697 w 509394"/>
                <a:gd name="connsiteY4" fmla="*/ 337921 h 337921"/>
                <a:gd name="connsiteX5" fmla="*/ 155558 w 509394"/>
                <a:gd name="connsiteY5" fmla="*/ 330009 h 337921"/>
                <a:gd name="connsiteX6" fmla="*/ 0 w 509394"/>
                <a:gd name="connsiteY6" fmla="*/ 237239 h 337921"/>
                <a:gd name="connsiteX7" fmla="*/ 0 w 509394"/>
                <a:gd name="connsiteY7" fmla="*/ 183574 h 337921"/>
                <a:gd name="connsiteX8" fmla="*/ 0 w 509394"/>
                <a:gd name="connsiteY8" fmla="*/ 155511 h 337921"/>
                <a:gd name="connsiteX9" fmla="*/ 0 w 509394"/>
                <a:gd name="connsiteY9" fmla="*/ 149973 h 337921"/>
                <a:gd name="connsiteX10" fmla="*/ 0 w 509394"/>
                <a:gd name="connsiteY10" fmla="*/ 101846 h 337921"/>
                <a:gd name="connsiteX11" fmla="*/ 0 w 509394"/>
                <a:gd name="connsiteY11" fmla="*/ 81729 h 337921"/>
                <a:gd name="connsiteX12" fmla="*/ 0 w 509394"/>
                <a:gd name="connsiteY12" fmla="*/ 68245 h 337921"/>
                <a:gd name="connsiteX13" fmla="*/ 0 w 509394"/>
                <a:gd name="connsiteY13" fmla="*/ 1 h 337921"/>
                <a:gd name="connsiteX14" fmla="*/ 11451 w 509394"/>
                <a:gd name="connsiteY14" fmla="*/ 29940 h 337921"/>
                <a:gd name="connsiteX15" fmla="*/ 155558 w 509394"/>
                <a:gd name="connsiteY15" fmla="*/ 92770 h 337921"/>
                <a:gd name="connsiteX16" fmla="*/ 254697 w 509394"/>
                <a:gd name="connsiteY16" fmla="*/ 100682 h 337921"/>
                <a:gd name="connsiteX17" fmla="*/ 509394 w 509394"/>
                <a:gd name="connsiteY17" fmla="*/ 0 h 337921"/>
                <a:gd name="connsiteX0" fmla="*/ 509394 w 509394"/>
                <a:gd name="connsiteY0" fmla="*/ 0 h 337921"/>
                <a:gd name="connsiteX1" fmla="*/ 509394 w 509394"/>
                <a:gd name="connsiteY1" fmla="*/ 68244 h 337921"/>
                <a:gd name="connsiteX2" fmla="*/ 509394 w 509394"/>
                <a:gd name="connsiteY2" fmla="*/ 237239 h 337921"/>
                <a:gd name="connsiteX3" fmla="*/ 254697 w 509394"/>
                <a:gd name="connsiteY3" fmla="*/ 337921 h 337921"/>
                <a:gd name="connsiteX4" fmla="*/ 155558 w 509394"/>
                <a:gd name="connsiteY4" fmla="*/ 330009 h 337921"/>
                <a:gd name="connsiteX5" fmla="*/ 0 w 509394"/>
                <a:gd name="connsiteY5" fmla="*/ 237239 h 337921"/>
                <a:gd name="connsiteX6" fmla="*/ 0 w 509394"/>
                <a:gd name="connsiteY6" fmla="*/ 183574 h 337921"/>
                <a:gd name="connsiteX7" fmla="*/ 0 w 509394"/>
                <a:gd name="connsiteY7" fmla="*/ 155511 h 337921"/>
                <a:gd name="connsiteX8" fmla="*/ 0 w 509394"/>
                <a:gd name="connsiteY8" fmla="*/ 149973 h 337921"/>
                <a:gd name="connsiteX9" fmla="*/ 0 w 509394"/>
                <a:gd name="connsiteY9" fmla="*/ 101846 h 337921"/>
                <a:gd name="connsiteX10" fmla="*/ 0 w 509394"/>
                <a:gd name="connsiteY10" fmla="*/ 81729 h 337921"/>
                <a:gd name="connsiteX11" fmla="*/ 0 w 509394"/>
                <a:gd name="connsiteY11" fmla="*/ 68245 h 337921"/>
                <a:gd name="connsiteX12" fmla="*/ 0 w 509394"/>
                <a:gd name="connsiteY12" fmla="*/ 1 h 337921"/>
                <a:gd name="connsiteX13" fmla="*/ 11451 w 509394"/>
                <a:gd name="connsiteY13" fmla="*/ 29940 h 337921"/>
                <a:gd name="connsiteX14" fmla="*/ 155558 w 509394"/>
                <a:gd name="connsiteY14" fmla="*/ 92770 h 337921"/>
                <a:gd name="connsiteX15" fmla="*/ 254697 w 509394"/>
                <a:gd name="connsiteY15" fmla="*/ 100682 h 337921"/>
                <a:gd name="connsiteX16" fmla="*/ 509394 w 509394"/>
                <a:gd name="connsiteY16" fmla="*/ 0 h 337921"/>
                <a:gd name="connsiteX0" fmla="*/ 509394 w 509394"/>
                <a:gd name="connsiteY0" fmla="*/ 0 h 337921"/>
                <a:gd name="connsiteX1" fmla="*/ 509394 w 509394"/>
                <a:gd name="connsiteY1" fmla="*/ 237239 h 337921"/>
                <a:gd name="connsiteX2" fmla="*/ 254697 w 509394"/>
                <a:gd name="connsiteY2" fmla="*/ 337921 h 337921"/>
                <a:gd name="connsiteX3" fmla="*/ 155558 w 509394"/>
                <a:gd name="connsiteY3" fmla="*/ 330009 h 337921"/>
                <a:gd name="connsiteX4" fmla="*/ 0 w 509394"/>
                <a:gd name="connsiteY4" fmla="*/ 237239 h 337921"/>
                <a:gd name="connsiteX5" fmla="*/ 0 w 509394"/>
                <a:gd name="connsiteY5" fmla="*/ 183574 h 337921"/>
                <a:gd name="connsiteX6" fmla="*/ 0 w 509394"/>
                <a:gd name="connsiteY6" fmla="*/ 155511 h 337921"/>
                <a:gd name="connsiteX7" fmla="*/ 0 w 509394"/>
                <a:gd name="connsiteY7" fmla="*/ 149973 h 337921"/>
                <a:gd name="connsiteX8" fmla="*/ 0 w 509394"/>
                <a:gd name="connsiteY8" fmla="*/ 101846 h 337921"/>
                <a:gd name="connsiteX9" fmla="*/ 0 w 509394"/>
                <a:gd name="connsiteY9" fmla="*/ 81729 h 337921"/>
                <a:gd name="connsiteX10" fmla="*/ 0 w 509394"/>
                <a:gd name="connsiteY10" fmla="*/ 68245 h 337921"/>
                <a:gd name="connsiteX11" fmla="*/ 0 w 509394"/>
                <a:gd name="connsiteY11" fmla="*/ 1 h 337921"/>
                <a:gd name="connsiteX12" fmla="*/ 11451 w 509394"/>
                <a:gd name="connsiteY12" fmla="*/ 29940 h 337921"/>
                <a:gd name="connsiteX13" fmla="*/ 155558 w 509394"/>
                <a:gd name="connsiteY13" fmla="*/ 92770 h 337921"/>
                <a:gd name="connsiteX14" fmla="*/ 254697 w 509394"/>
                <a:gd name="connsiteY14" fmla="*/ 100682 h 337921"/>
                <a:gd name="connsiteX15" fmla="*/ 509394 w 509394"/>
                <a:gd name="connsiteY15" fmla="*/ 0 h 337921"/>
                <a:gd name="connsiteX0" fmla="*/ 509394 w 509394"/>
                <a:gd name="connsiteY0" fmla="*/ 0 h 337921"/>
                <a:gd name="connsiteX1" fmla="*/ 509394 w 509394"/>
                <a:gd name="connsiteY1" fmla="*/ 237239 h 337921"/>
                <a:gd name="connsiteX2" fmla="*/ 254697 w 509394"/>
                <a:gd name="connsiteY2" fmla="*/ 337921 h 337921"/>
                <a:gd name="connsiteX3" fmla="*/ 155558 w 509394"/>
                <a:gd name="connsiteY3" fmla="*/ 330009 h 337921"/>
                <a:gd name="connsiteX4" fmla="*/ 0 w 509394"/>
                <a:gd name="connsiteY4" fmla="*/ 237239 h 337921"/>
                <a:gd name="connsiteX5" fmla="*/ 0 w 509394"/>
                <a:gd name="connsiteY5" fmla="*/ 183574 h 337921"/>
                <a:gd name="connsiteX6" fmla="*/ 0 w 509394"/>
                <a:gd name="connsiteY6" fmla="*/ 155511 h 337921"/>
                <a:gd name="connsiteX7" fmla="*/ 0 w 509394"/>
                <a:gd name="connsiteY7" fmla="*/ 149973 h 337921"/>
                <a:gd name="connsiteX8" fmla="*/ 0 w 509394"/>
                <a:gd name="connsiteY8" fmla="*/ 101846 h 337921"/>
                <a:gd name="connsiteX9" fmla="*/ 0 w 509394"/>
                <a:gd name="connsiteY9" fmla="*/ 81729 h 337921"/>
                <a:gd name="connsiteX10" fmla="*/ 0 w 509394"/>
                <a:gd name="connsiteY10" fmla="*/ 1 h 337921"/>
                <a:gd name="connsiteX11" fmla="*/ 11451 w 509394"/>
                <a:gd name="connsiteY11" fmla="*/ 29940 h 337921"/>
                <a:gd name="connsiteX12" fmla="*/ 155558 w 509394"/>
                <a:gd name="connsiteY12" fmla="*/ 92770 h 337921"/>
                <a:gd name="connsiteX13" fmla="*/ 254697 w 509394"/>
                <a:gd name="connsiteY13" fmla="*/ 100682 h 337921"/>
                <a:gd name="connsiteX14" fmla="*/ 509394 w 509394"/>
                <a:gd name="connsiteY14" fmla="*/ 0 h 337921"/>
                <a:gd name="connsiteX0" fmla="*/ 509394 w 509394"/>
                <a:gd name="connsiteY0" fmla="*/ 0 h 337921"/>
                <a:gd name="connsiteX1" fmla="*/ 509394 w 509394"/>
                <a:gd name="connsiteY1" fmla="*/ 237239 h 337921"/>
                <a:gd name="connsiteX2" fmla="*/ 254697 w 509394"/>
                <a:gd name="connsiteY2" fmla="*/ 337921 h 337921"/>
                <a:gd name="connsiteX3" fmla="*/ 155558 w 509394"/>
                <a:gd name="connsiteY3" fmla="*/ 330009 h 337921"/>
                <a:gd name="connsiteX4" fmla="*/ 0 w 509394"/>
                <a:gd name="connsiteY4" fmla="*/ 237239 h 337921"/>
                <a:gd name="connsiteX5" fmla="*/ 0 w 509394"/>
                <a:gd name="connsiteY5" fmla="*/ 183574 h 337921"/>
                <a:gd name="connsiteX6" fmla="*/ 0 w 509394"/>
                <a:gd name="connsiteY6" fmla="*/ 155511 h 337921"/>
                <a:gd name="connsiteX7" fmla="*/ 0 w 509394"/>
                <a:gd name="connsiteY7" fmla="*/ 149973 h 337921"/>
                <a:gd name="connsiteX8" fmla="*/ 0 w 509394"/>
                <a:gd name="connsiteY8" fmla="*/ 101846 h 337921"/>
                <a:gd name="connsiteX9" fmla="*/ 0 w 509394"/>
                <a:gd name="connsiteY9" fmla="*/ 1 h 337921"/>
                <a:gd name="connsiteX10" fmla="*/ 11451 w 509394"/>
                <a:gd name="connsiteY10" fmla="*/ 29940 h 337921"/>
                <a:gd name="connsiteX11" fmla="*/ 155558 w 509394"/>
                <a:gd name="connsiteY11" fmla="*/ 92770 h 337921"/>
                <a:gd name="connsiteX12" fmla="*/ 254697 w 509394"/>
                <a:gd name="connsiteY12" fmla="*/ 100682 h 337921"/>
                <a:gd name="connsiteX13" fmla="*/ 509394 w 509394"/>
                <a:gd name="connsiteY13" fmla="*/ 0 h 337921"/>
                <a:gd name="connsiteX0" fmla="*/ 509394 w 509394"/>
                <a:gd name="connsiteY0" fmla="*/ 0 h 337921"/>
                <a:gd name="connsiteX1" fmla="*/ 509394 w 509394"/>
                <a:gd name="connsiteY1" fmla="*/ 237239 h 337921"/>
                <a:gd name="connsiteX2" fmla="*/ 254697 w 509394"/>
                <a:gd name="connsiteY2" fmla="*/ 337921 h 337921"/>
                <a:gd name="connsiteX3" fmla="*/ 155558 w 509394"/>
                <a:gd name="connsiteY3" fmla="*/ 330009 h 337921"/>
                <a:gd name="connsiteX4" fmla="*/ 0 w 509394"/>
                <a:gd name="connsiteY4" fmla="*/ 237239 h 337921"/>
                <a:gd name="connsiteX5" fmla="*/ 0 w 509394"/>
                <a:gd name="connsiteY5" fmla="*/ 183574 h 337921"/>
                <a:gd name="connsiteX6" fmla="*/ 0 w 509394"/>
                <a:gd name="connsiteY6" fmla="*/ 155511 h 337921"/>
                <a:gd name="connsiteX7" fmla="*/ 0 w 509394"/>
                <a:gd name="connsiteY7" fmla="*/ 149973 h 337921"/>
                <a:gd name="connsiteX8" fmla="*/ 0 w 509394"/>
                <a:gd name="connsiteY8" fmla="*/ 1 h 337921"/>
                <a:gd name="connsiteX9" fmla="*/ 11451 w 509394"/>
                <a:gd name="connsiteY9" fmla="*/ 29940 h 337921"/>
                <a:gd name="connsiteX10" fmla="*/ 155558 w 509394"/>
                <a:gd name="connsiteY10" fmla="*/ 92770 h 337921"/>
                <a:gd name="connsiteX11" fmla="*/ 254697 w 509394"/>
                <a:gd name="connsiteY11" fmla="*/ 100682 h 337921"/>
                <a:gd name="connsiteX12" fmla="*/ 509394 w 509394"/>
                <a:gd name="connsiteY12" fmla="*/ 0 h 337921"/>
                <a:gd name="connsiteX0" fmla="*/ 509394 w 509394"/>
                <a:gd name="connsiteY0" fmla="*/ 0 h 337921"/>
                <a:gd name="connsiteX1" fmla="*/ 509394 w 509394"/>
                <a:gd name="connsiteY1" fmla="*/ 237239 h 337921"/>
                <a:gd name="connsiteX2" fmla="*/ 254697 w 509394"/>
                <a:gd name="connsiteY2" fmla="*/ 337921 h 337921"/>
                <a:gd name="connsiteX3" fmla="*/ 155558 w 509394"/>
                <a:gd name="connsiteY3" fmla="*/ 330009 h 337921"/>
                <a:gd name="connsiteX4" fmla="*/ 0 w 509394"/>
                <a:gd name="connsiteY4" fmla="*/ 237239 h 337921"/>
                <a:gd name="connsiteX5" fmla="*/ 0 w 509394"/>
                <a:gd name="connsiteY5" fmla="*/ 183574 h 337921"/>
                <a:gd name="connsiteX6" fmla="*/ 0 w 509394"/>
                <a:gd name="connsiteY6" fmla="*/ 155511 h 337921"/>
                <a:gd name="connsiteX7" fmla="*/ 0 w 509394"/>
                <a:gd name="connsiteY7" fmla="*/ 1 h 337921"/>
                <a:gd name="connsiteX8" fmla="*/ 11451 w 509394"/>
                <a:gd name="connsiteY8" fmla="*/ 29940 h 337921"/>
                <a:gd name="connsiteX9" fmla="*/ 155558 w 509394"/>
                <a:gd name="connsiteY9" fmla="*/ 92770 h 337921"/>
                <a:gd name="connsiteX10" fmla="*/ 254697 w 509394"/>
                <a:gd name="connsiteY10" fmla="*/ 100682 h 337921"/>
                <a:gd name="connsiteX11" fmla="*/ 509394 w 509394"/>
                <a:gd name="connsiteY11" fmla="*/ 0 h 337921"/>
                <a:gd name="connsiteX0" fmla="*/ 509394 w 509394"/>
                <a:gd name="connsiteY0" fmla="*/ 0 h 337921"/>
                <a:gd name="connsiteX1" fmla="*/ 509394 w 509394"/>
                <a:gd name="connsiteY1" fmla="*/ 237239 h 337921"/>
                <a:gd name="connsiteX2" fmla="*/ 254697 w 509394"/>
                <a:gd name="connsiteY2" fmla="*/ 337921 h 337921"/>
                <a:gd name="connsiteX3" fmla="*/ 155558 w 509394"/>
                <a:gd name="connsiteY3" fmla="*/ 330009 h 337921"/>
                <a:gd name="connsiteX4" fmla="*/ 0 w 509394"/>
                <a:gd name="connsiteY4" fmla="*/ 237239 h 337921"/>
                <a:gd name="connsiteX5" fmla="*/ 0 w 509394"/>
                <a:gd name="connsiteY5" fmla="*/ 183574 h 337921"/>
                <a:gd name="connsiteX6" fmla="*/ 0 w 509394"/>
                <a:gd name="connsiteY6" fmla="*/ 1 h 337921"/>
                <a:gd name="connsiteX7" fmla="*/ 11451 w 509394"/>
                <a:gd name="connsiteY7" fmla="*/ 29940 h 337921"/>
                <a:gd name="connsiteX8" fmla="*/ 155558 w 509394"/>
                <a:gd name="connsiteY8" fmla="*/ 92770 h 337921"/>
                <a:gd name="connsiteX9" fmla="*/ 254697 w 509394"/>
                <a:gd name="connsiteY9" fmla="*/ 100682 h 337921"/>
                <a:gd name="connsiteX10" fmla="*/ 509394 w 509394"/>
                <a:gd name="connsiteY10" fmla="*/ 0 h 337921"/>
                <a:gd name="connsiteX0" fmla="*/ 509394 w 509394"/>
                <a:gd name="connsiteY0" fmla="*/ 0 h 337921"/>
                <a:gd name="connsiteX1" fmla="*/ 509394 w 509394"/>
                <a:gd name="connsiteY1" fmla="*/ 237239 h 337921"/>
                <a:gd name="connsiteX2" fmla="*/ 254697 w 509394"/>
                <a:gd name="connsiteY2" fmla="*/ 337921 h 337921"/>
                <a:gd name="connsiteX3" fmla="*/ 155558 w 509394"/>
                <a:gd name="connsiteY3" fmla="*/ 330009 h 337921"/>
                <a:gd name="connsiteX4" fmla="*/ 0 w 509394"/>
                <a:gd name="connsiteY4" fmla="*/ 237239 h 337921"/>
                <a:gd name="connsiteX5" fmla="*/ 0 w 509394"/>
                <a:gd name="connsiteY5" fmla="*/ 1 h 337921"/>
                <a:gd name="connsiteX6" fmla="*/ 11451 w 509394"/>
                <a:gd name="connsiteY6" fmla="*/ 29940 h 337921"/>
                <a:gd name="connsiteX7" fmla="*/ 155558 w 509394"/>
                <a:gd name="connsiteY7" fmla="*/ 92770 h 337921"/>
                <a:gd name="connsiteX8" fmla="*/ 254697 w 509394"/>
                <a:gd name="connsiteY8" fmla="*/ 100682 h 337921"/>
                <a:gd name="connsiteX9" fmla="*/ 509394 w 509394"/>
                <a:gd name="connsiteY9" fmla="*/ 0 h 33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394" h="337921">
                  <a:moveTo>
                    <a:pt x="509394" y="0"/>
                  </a:moveTo>
                  <a:lnTo>
                    <a:pt x="509394" y="237239"/>
                  </a:lnTo>
                  <a:cubicBezTo>
                    <a:pt x="507766" y="279888"/>
                    <a:pt x="395362" y="337921"/>
                    <a:pt x="254697" y="337921"/>
                  </a:cubicBezTo>
                  <a:cubicBezTo>
                    <a:pt x="219531" y="337921"/>
                    <a:pt x="186029" y="335104"/>
                    <a:pt x="155558" y="330009"/>
                  </a:cubicBezTo>
                  <a:cubicBezTo>
                    <a:pt x="64143" y="314725"/>
                    <a:pt x="0" y="278943"/>
                    <a:pt x="0" y="237239"/>
                  </a:cubicBezTo>
                  <a:lnTo>
                    <a:pt x="0" y="1"/>
                  </a:lnTo>
                  <a:lnTo>
                    <a:pt x="11451" y="29940"/>
                  </a:lnTo>
                  <a:cubicBezTo>
                    <a:pt x="33776" y="58314"/>
                    <a:pt x="86997" y="81307"/>
                    <a:pt x="155558" y="92770"/>
                  </a:cubicBezTo>
                  <a:cubicBezTo>
                    <a:pt x="186029" y="97865"/>
                    <a:pt x="219531" y="100682"/>
                    <a:pt x="254697" y="100682"/>
                  </a:cubicBezTo>
                  <a:cubicBezTo>
                    <a:pt x="395362" y="100682"/>
                    <a:pt x="509394" y="55605"/>
                    <a:pt x="509394" y="0"/>
                  </a:cubicBezTo>
                  <a:close/>
                </a:path>
              </a:pathLst>
            </a:custGeom>
            <a:grp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836" dirty="0">
                <a:solidFill>
                  <a:srgbClr val="0078D7"/>
                </a:solidFill>
                <a:latin typeface="Segoe UI Light"/>
                <a:ea typeface="Segoe UI" pitchFamily="34" charset="0"/>
                <a:cs typeface="Segoe UI" pitchFamily="34" charset="0"/>
              </a:endParaRPr>
            </a:p>
          </p:txBody>
        </p:sp>
      </p:grpSp>
      <p:sp>
        <p:nvSpPr>
          <p:cNvPr id="38" name="Title 1">
            <a:extLst>
              <a:ext uri="{FF2B5EF4-FFF2-40B4-BE49-F238E27FC236}">
                <a16:creationId xmlns:a16="http://schemas.microsoft.com/office/drawing/2014/main" id="{F2687BDD-2FAA-4761-9773-E74F4C38DF69}"/>
              </a:ext>
            </a:extLst>
          </p:cNvPr>
          <p:cNvSpPr txBox="1">
            <a:spLocks/>
          </p:cNvSpPr>
          <p:nvPr/>
        </p:nvSpPr>
        <p:spPr>
          <a:xfrm>
            <a:off x="879" y="0"/>
            <a:ext cx="12434713" cy="1232918"/>
          </a:xfrm>
          <a:prstGeom prst="rect">
            <a:avLst/>
          </a:prstGeom>
        </p:spPr>
        <p:txBody>
          <a:bodyPr lIns="0" tIns="559562" rIns="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ct val="80000"/>
              </a:lnSpc>
              <a:spcBef>
                <a:spcPts val="1224"/>
              </a:spcBef>
              <a:defRPr/>
            </a:pPr>
            <a:r>
              <a:rPr lang="en-US" sz="2856" cap="all" spc="510" dirty="0">
                <a:solidFill>
                  <a:srgbClr val="0078D7"/>
                </a:solidFill>
                <a:latin typeface="Segoe UI Semilight" charset="0"/>
                <a:ea typeface="Segoe UI Semilight" charset="0"/>
                <a:cs typeface="Segoe UI Semilight" charset="0"/>
              </a:rPr>
              <a:t>Azure sql database</a:t>
            </a:r>
            <a:r>
              <a:rPr sz="2856" cap="all" spc="510" dirty="0">
                <a:solidFill>
                  <a:srgbClr val="0078D7"/>
                </a:solidFill>
                <a:latin typeface="Segoe UI Semilight" charset="0"/>
                <a:ea typeface="Segoe UI Semilight" charset="0"/>
                <a:cs typeface="Segoe UI Semilight" charset="0"/>
              </a:rPr>
              <a:t> </a:t>
            </a:r>
          </a:p>
          <a:p>
            <a:pPr algn="ctr">
              <a:lnSpc>
                <a:spcPct val="80000"/>
              </a:lnSpc>
              <a:spcBef>
                <a:spcPts val="1224"/>
              </a:spcBef>
              <a:defRPr/>
            </a:pPr>
            <a:r>
              <a:rPr lang="en-US" sz="1428" cap="all" spc="510" dirty="0">
                <a:solidFill>
                  <a:srgbClr val="0078D7"/>
                </a:solidFill>
                <a:latin typeface="Segoe UI Semilight" charset="0"/>
                <a:ea typeface="Segoe UI Semilight" charset="0"/>
                <a:cs typeface="Segoe UI Semilight" charset="0"/>
              </a:rPr>
              <a:t>the intelligent cloud database for app developers</a:t>
            </a:r>
            <a:endParaRPr sz="1428" cap="all" spc="510" dirty="0">
              <a:solidFill>
                <a:srgbClr val="0078D7"/>
              </a:solidFill>
              <a:latin typeface="Segoe UI Semilight" charset="0"/>
              <a:ea typeface="Segoe UI Semilight" charset="0"/>
              <a:cs typeface="Segoe UI Semilight" charset="0"/>
            </a:endParaRPr>
          </a:p>
        </p:txBody>
      </p:sp>
    </p:spTree>
    <p:extLst>
      <p:ext uri="{BB962C8B-B14F-4D97-AF65-F5344CB8AC3E}">
        <p14:creationId xmlns:p14="http://schemas.microsoft.com/office/powerpoint/2010/main" val="163209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45701" y="3065289"/>
            <a:ext cx="2035650" cy="1237596"/>
            <a:chOff x="902454" y="3005458"/>
            <a:chExt cx="1995916" cy="1213440"/>
          </a:xfrm>
        </p:grpSpPr>
        <p:sp>
          <p:nvSpPr>
            <p:cNvPr id="136" name="Freeform 128">
              <a:extLst>
                <a:ext uri="{FF2B5EF4-FFF2-40B4-BE49-F238E27FC236}">
                  <a16:creationId xmlns:a16="http://schemas.microsoft.com/office/drawing/2014/main" id="{D57F6130-7F7B-4EA4-88C1-4979DF34CD22}"/>
                </a:ext>
              </a:extLst>
            </p:cNvPr>
            <p:cNvSpPr>
              <a:spLocks noChangeAspect="1"/>
            </p:cNvSpPr>
            <p:nvPr/>
          </p:nvSpPr>
          <p:spPr bwMode="auto">
            <a:xfrm>
              <a:off x="902454" y="3005458"/>
              <a:ext cx="1156821" cy="63904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563">
                <a:defRPr/>
              </a:pPr>
              <a:endParaRPr lang="en-US" sz="1020">
                <a:solidFill>
                  <a:srgbClr val="505050"/>
                </a:solidFill>
                <a:latin typeface="Segoe UI"/>
              </a:endParaRPr>
            </a:p>
          </p:txBody>
        </p:sp>
        <p:grpSp>
          <p:nvGrpSpPr>
            <p:cNvPr id="146" name="Group 326">
              <a:extLst>
                <a:ext uri="{FF2B5EF4-FFF2-40B4-BE49-F238E27FC236}">
                  <a16:creationId xmlns:a16="http://schemas.microsoft.com/office/drawing/2014/main" id="{7E0F1043-F0CA-443B-BD4F-E8261C55A521}"/>
                </a:ext>
              </a:extLst>
            </p:cNvPr>
            <p:cNvGrpSpPr>
              <a:grpSpLocks noChangeAspect="1"/>
            </p:cNvGrpSpPr>
            <p:nvPr/>
          </p:nvGrpSpPr>
          <p:grpSpPr bwMode="auto">
            <a:xfrm>
              <a:off x="1384698" y="3490543"/>
              <a:ext cx="1513672" cy="728355"/>
              <a:chOff x="6816" y="2557"/>
              <a:chExt cx="259" cy="136"/>
            </a:xfrm>
            <a:noFill/>
          </p:grpSpPr>
          <p:sp useBgFill="1">
            <p:nvSpPr>
              <p:cNvPr id="149" name="Freeform 328">
                <a:extLst>
                  <a:ext uri="{FF2B5EF4-FFF2-40B4-BE49-F238E27FC236}">
                    <a16:creationId xmlns:a16="http://schemas.microsoft.com/office/drawing/2014/main" id="{A4F5BA45-21D8-48DC-BEBD-195B7821F950}"/>
                  </a:ext>
                </a:extLst>
              </p:cNvPr>
              <p:cNvSpPr>
                <a:spLocks/>
              </p:cNvSpPr>
              <p:nvPr/>
            </p:nvSpPr>
            <p:spPr bwMode="auto">
              <a:xfrm>
                <a:off x="6816" y="2664"/>
                <a:ext cx="259" cy="29"/>
              </a:xfrm>
              <a:custGeom>
                <a:avLst/>
                <a:gdLst>
                  <a:gd name="T0" fmla="*/ 212 w 257"/>
                  <a:gd name="T1" fmla="*/ 1 h 46"/>
                  <a:gd name="T2" fmla="*/ 257 w 257"/>
                  <a:gd name="T3" fmla="*/ 46 h 46"/>
                  <a:gd name="T4" fmla="*/ 0 w 257"/>
                  <a:gd name="T5" fmla="*/ 46 h 46"/>
                  <a:gd name="T6" fmla="*/ 47 w 257"/>
                  <a:gd name="T7" fmla="*/ 0 h 46"/>
                </a:gdLst>
                <a:ahLst/>
                <a:cxnLst>
                  <a:cxn ang="0">
                    <a:pos x="T0" y="T1"/>
                  </a:cxn>
                  <a:cxn ang="0">
                    <a:pos x="T2" y="T3"/>
                  </a:cxn>
                  <a:cxn ang="0">
                    <a:pos x="T4" y="T5"/>
                  </a:cxn>
                  <a:cxn ang="0">
                    <a:pos x="T6" y="T7"/>
                  </a:cxn>
                </a:cxnLst>
                <a:rect l="0" t="0" r="r" b="b"/>
                <a:pathLst>
                  <a:path w="257" h="46">
                    <a:moveTo>
                      <a:pt x="212" y="1"/>
                    </a:moveTo>
                    <a:lnTo>
                      <a:pt x="257" y="46"/>
                    </a:lnTo>
                    <a:lnTo>
                      <a:pt x="0" y="46"/>
                    </a:lnTo>
                    <a:lnTo>
                      <a:pt x="47" y="0"/>
                    </a:lnTo>
                  </a:path>
                </a:pathLst>
              </a:custGeom>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defTabSz="932563">
                  <a:defRPr/>
                </a:pPr>
                <a:endParaRPr lang="en-US" sz="1836">
                  <a:solidFill>
                    <a:srgbClr val="000000"/>
                  </a:solidFill>
                  <a:latin typeface="Segoe UI Semilight"/>
                </a:endParaRPr>
              </a:p>
            </p:txBody>
          </p:sp>
          <p:sp useBgFill="1">
            <p:nvSpPr>
              <p:cNvPr id="148" name="Rectangle 327">
                <a:extLst>
                  <a:ext uri="{FF2B5EF4-FFF2-40B4-BE49-F238E27FC236}">
                    <a16:creationId xmlns:a16="http://schemas.microsoft.com/office/drawing/2014/main" id="{0F260DCC-A8E6-4EE5-8A27-A2FC8299C3A0}"/>
                  </a:ext>
                </a:extLst>
              </p:cNvPr>
              <p:cNvSpPr>
                <a:spLocks noChangeArrowheads="1"/>
              </p:cNvSpPr>
              <p:nvPr/>
            </p:nvSpPr>
            <p:spPr bwMode="auto">
              <a:xfrm>
                <a:off x="6861" y="2557"/>
                <a:ext cx="169" cy="107"/>
              </a:xfrm>
              <a:prstGeom prst="rect">
                <a:avLst/>
              </a:prstGeom>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defTabSz="932563">
                  <a:defRPr/>
                </a:pPr>
                <a:endParaRPr lang="en-US" sz="1836">
                  <a:solidFill>
                    <a:srgbClr val="000000"/>
                  </a:solidFill>
                  <a:latin typeface="Segoe UI Semilight"/>
                </a:endParaRPr>
              </a:p>
            </p:txBody>
          </p:sp>
        </p:grpSp>
      </p:grpSp>
      <p:sp>
        <p:nvSpPr>
          <p:cNvPr id="140" name="Rectangle 139"/>
          <p:cNvSpPr/>
          <p:nvPr/>
        </p:nvSpPr>
        <p:spPr bwMode="auto">
          <a:xfrm>
            <a:off x="850480" y="4381553"/>
            <a:ext cx="2626093" cy="2382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t" anchorCtr="0" forceAA="0" compatLnSpc="1">
            <a:prstTxWarp prst="textNoShape">
              <a:avLst/>
            </a:prstTxWarp>
            <a:spAutoFit/>
          </a:bodyPr>
          <a:lstStyle/>
          <a:p>
            <a:pPr algn="ctr" defTabSz="950299">
              <a:lnSpc>
                <a:spcPct val="90000"/>
              </a:lnSpc>
              <a:defRPr/>
            </a:pPr>
            <a:r>
              <a:rPr lang="en-US" sz="1020" b="1" kern="0" spc="50" dirty="0">
                <a:solidFill>
                  <a:srgbClr val="505050"/>
                </a:solidFill>
                <a:latin typeface="Segoe UI Semibold" charset="0"/>
                <a:cs typeface="Segoe UI Semibold" charset="0"/>
              </a:rPr>
              <a:t>Azure Machine Learning Workbench</a:t>
            </a:r>
          </a:p>
        </p:txBody>
      </p:sp>
      <p:sp>
        <p:nvSpPr>
          <p:cNvPr id="3" name="Title 2"/>
          <p:cNvSpPr>
            <a:spLocks noGrp="1"/>
          </p:cNvSpPr>
          <p:nvPr>
            <p:ph type="title"/>
          </p:nvPr>
        </p:nvSpPr>
        <p:spPr>
          <a:xfrm>
            <a:off x="275481" y="0"/>
            <a:ext cx="11887878" cy="917575"/>
          </a:xfrm>
        </p:spPr>
        <p:txBody>
          <a:bodyPr vert="horz" wrap="square" lIns="146304" tIns="746083" rIns="146304" bIns="91440" rtlCol="0" anchor="ctr">
            <a:noAutofit/>
          </a:bodyPr>
          <a:lstStyle/>
          <a:p>
            <a:r>
              <a:rPr lang="en-US" dirty="0">
                <a:latin typeface="+mn-lt"/>
              </a:rPr>
              <a:t>Systems of Intelligence on SQL Database</a:t>
            </a:r>
          </a:p>
        </p:txBody>
      </p:sp>
      <p:sp>
        <p:nvSpPr>
          <p:cNvPr id="181" name="Rectangle 180">
            <a:extLst>
              <a:ext uri="{FF2B5EF4-FFF2-40B4-BE49-F238E27FC236}">
                <a16:creationId xmlns:a16="http://schemas.microsoft.com/office/drawing/2014/main" id="{147969A8-307F-40C6-B3AC-FF6667B641D1}"/>
              </a:ext>
            </a:extLst>
          </p:cNvPr>
          <p:cNvSpPr/>
          <p:nvPr/>
        </p:nvSpPr>
        <p:spPr bwMode="auto">
          <a:xfrm>
            <a:off x="345591" y="2422418"/>
            <a:ext cx="3635870" cy="2670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t" anchorCtr="0" forceAA="0" compatLnSpc="1">
            <a:prstTxWarp prst="textNoShape">
              <a:avLst/>
            </a:prstTxWarp>
            <a:spAutoFit/>
          </a:bodyPr>
          <a:lstStyle/>
          <a:p>
            <a:pPr algn="ctr" defTabSz="950299">
              <a:lnSpc>
                <a:spcPct val="90000"/>
              </a:lnSpc>
              <a:defRPr/>
            </a:pPr>
            <a:r>
              <a:rPr lang="en-US" sz="1224" spc="204" dirty="0">
                <a:solidFill>
                  <a:srgbClr val="0078D7"/>
                </a:solidFill>
                <a:latin typeface="Segoe UI Semilight" charset="0"/>
                <a:cs typeface="Segoe UI Semilight" charset="0"/>
              </a:rPr>
              <a:t>AZURE MACHINE LEARNING</a:t>
            </a:r>
          </a:p>
        </p:txBody>
      </p:sp>
      <p:grpSp>
        <p:nvGrpSpPr>
          <p:cNvPr id="32" name="Group 31"/>
          <p:cNvGrpSpPr/>
          <p:nvPr/>
        </p:nvGrpSpPr>
        <p:grpSpPr>
          <a:xfrm>
            <a:off x="9441818" y="3048870"/>
            <a:ext cx="1331561" cy="1455630"/>
            <a:chOff x="8860854" y="2950805"/>
            <a:chExt cx="1114879" cy="1226770"/>
          </a:xfrm>
        </p:grpSpPr>
        <p:grpSp>
          <p:nvGrpSpPr>
            <p:cNvPr id="34" name="Group 33">
              <a:extLst/>
            </p:cNvPr>
            <p:cNvGrpSpPr/>
            <p:nvPr/>
          </p:nvGrpSpPr>
          <p:grpSpPr>
            <a:xfrm>
              <a:off x="9494433" y="3405022"/>
              <a:ext cx="351107" cy="253267"/>
              <a:chOff x="3751869" y="1754414"/>
              <a:chExt cx="4688258" cy="3381830"/>
            </a:xfrm>
          </p:grpSpPr>
          <p:sp>
            <p:nvSpPr>
              <p:cNvPr id="50" name="Freeform: Shape 132">
                <a:extLst/>
              </p:cNvPr>
              <p:cNvSpPr/>
              <p:nvPr/>
            </p:nvSpPr>
            <p:spPr bwMode="auto">
              <a:xfrm>
                <a:off x="3751869" y="1754414"/>
                <a:ext cx="1605717" cy="3381830"/>
              </a:xfrm>
              <a:custGeom>
                <a:avLst/>
                <a:gdLst>
                  <a:gd name="connsiteX0" fmla="*/ 1605716 w 1884207"/>
                  <a:gd name="connsiteY0" fmla="*/ 0 h 3381830"/>
                  <a:gd name="connsiteX1" fmla="*/ 1884206 w 1884207"/>
                  <a:gd name="connsiteY1" fmla="*/ 278490 h 3381830"/>
                  <a:gd name="connsiteX2" fmla="*/ 471783 w 1884207"/>
                  <a:gd name="connsiteY2" fmla="*/ 1690914 h 3381830"/>
                  <a:gd name="connsiteX3" fmla="*/ 1884207 w 1884207"/>
                  <a:gd name="connsiteY3" fmla="*/ 3103339 h 3381830"/>
                  <a:gd name="connsiteX4" fmla="*/ 1605717 w 1884207"/>
                  <a:gd name="connsiteY4" fmla="*/ 3381830 h 3381830"/>
                  <a:gd name="connsiteX5" fmla="*/ 60246 w 1884207"/>
                  <a:gd name="connsiteY5" fmla="*/ 1836358 h 3381830"/>
                  <a:gd name="connsiteX6" fmla="*/ 60246 w 1884207"/>
                  <a:gd name="connsiteY6" fmla="*/ 1545470 h 3381830"/>
                  <a:gd name="connsiteX7" fmla="*/ 1605716 w 1884207"/>
                  <a:gd name="connsiteY7" fmla="*/ 0 h 3381830"/>
                  <a:gd name="connsiteX0" fmla="*/ 1605716 w 1884207"/>
                  <a:gd name="connsiteY0" fmla="*/ 0 h 3381830"/>
                  <a:gd name="connsiteX1" fmla="*/ 1884206 w 1884207"/>
                  <a:gd name="connsiteY1" fmla="*/ 278490 h 3381830"/>
                  <a:gd name="connsiteX2" fmla="*/ 1884207 w 1884207"/>
                  <a:gd name="connsiteY2" fmla="*/ 3103339 h 3381830"/>
                  <a:gd name="connsiteX3" fmla="*/ 1605717 w 1884207"/>
                  <a:gd name="connsiteY3" fmla="*/ 3381830 h 3381830"/>
                  <a:gd name="connsiteX4" fmla="*/ 60246 w 1884207"/>
                  <a:gd name="connsiteY4" fmla="*/ 1836358 h 3381830"/>
                  <a:gd name="connsiteX5" fmla="*/ 60246 w 1884207"/>
                  <a:gd name="connsiteY5" fmla="*/ 1545470 h 3381830"/>
                  <a:gd name="connsiteX6" fmla="*/ 1605716 w 1884207"/>
                  <a:gd name="connsiteY6" fmla="*/ 0 h 3381830"/>
                  <a:gd name="connsiteX0" fmla="*/ 1884207 w 1975647"/>
                  <a:gd name="connsiteY0" fmla="*/ 3103339 h 3381830"/>
                  <a:gd name="connsiteX1" fmla="*/ 1605717 w 1975647"/>
                  <a:gd name="connsiteY1" fmla="*/ 3381830 h 3381830"/>
                  <a:gd name="connsiteX2" fmla="*/ 60246 w 1975647"/>
                  <a:gd name="connsiteY2" fmla="*/ 1836358 h 3381830"/>
                  <a:gd name="connsiteX3" fmla="*/ 60246 w 1975647"/>
                  <a:gd name="connsiteY3" fmla="*/ 1545470 h 3381830"/>
                  <a:gd name="connsiteX4" fmla="*/ 1605716 w 1975647"/>
                  <a:gd name="connsiteY4" fmla="*/ 0 h 3381830"/>
                  <a:gd name="connsiteX5" fmla="*/ 1884206 w 1975647"/>
                  <a:gd name="connsiteY5" fmla="*/ 278490 h 3381830"/>
                  <a:gd name="connsiteX6" fmla="*/ 1975647 w 1975647"/>
                  <a:gd name="connsiteY6" fmla="*/ 3194779 h 3381830"/>
                  <a:gd name="connsiteX0" fmla="*/ 1884207 w 1884207"/>
                  <a:gd name="connsiteY0" fmla="*/ 3103339 h 3381830"/>
                  <a:gd name="connsiteX1" fmla="*/ 1605717 w 1884207"/>
                  <a:gd name="connsiteY1" fmla="*/ 3381830 h 3381830"/>
                  <a:gd name="connsiteX2" fmla="*/ 60246 w 1884207"/>
                  <a:gd name="connsiteY2" fmla="*/ 1836358 h 3381830"/>
                  <a:gd name="connsiteX3" fmla="*/ 60246 w 1884207"/>
                  <a:gd name="connsiteY3" fmla="*/ 1545470 h 3381830"/>
                  <a:gd name="connsiteX4" fmla="*/ 1605716 w 1884207"/>
                  <a:gd name="connsiteY4" fmla="*/ 0 h 3381830"/>
                  <a:gd name="connsiteX5" fmla="*/ 1884206 w 1884207"/>
                  <a:gd name="connsiteY5" fmla="*/ 278490 h 3381830"/>
                  <a:gd name="connsiteX0" fmla="*/ 1884207 w 1884207"/>
                  <a:gd name="connsiteY0" fmla="*/ 3103339 h 3381830"/>
                  <a:gd name="connsiteX1" fmla="*/ 1605717 w 1884207"/>
                  <a:gd name="connsiteY1" fmla="*/ 3381830 h 3381830"/>
                  <a:gd name="connsiteX2" fmla="*/ 60246 w 1884207"/>
                  <a:gd name="connsiteY2" fmla="*/ 1836358 h 3381830"/>
                  <a:gd name="connsiteX3" fmla="*/ 60246 w 1884207"/>
                  <a:gd name="connsiteY3" fmla="*/ 1545470 h 3381830"/>
                  <a:gd name="connsiteX4" fmla="*/ 1605716 w 1884207"/>
                  <a:gd name="connsiteY4" fmla="*/ 0 h 3381830"/>
                  <a:gd name="connsiteX0" fmla="*/ 1605717 w 1605717"/>
                  <a:gd name="connsiteY0" fmla="*/ 3381830 h 3381830"/>
                  <a:gd name="connsiteX1" fmla="*/ 60246 w 1605717"/>
                  <a:gd name="connsiteY1" fmla="*/ 1836358 h 3381830"/>
                  <a:gd name="connsiteX2" fmla="*/ 60246 w 1605717"/>
                  <a:gd name="connsiteY2" fmla="*/ 1545470 h 3381830"/>
                  <a:gd name="connsiteX3" fmla="*/ 1605716 w 1605717"/>
                  <a:gd name="connsiteY3" fmla="*/ 0 h 3381830"/>
                </a:gdLst>
                <a:ahLst/>
                <a:cxnLst>
                  <a:cxn ang="0">
                    <a:pos x="connsiteX0" y="connsiteY0"/>
                  </a:cxn>
                  <a:cxn ang="0">
                    <a:pos x="connsiteX1" y="connsiteY1"/>
                  </a:cxn>
                  <a:cxn ang="0">
                    <a:pos x="connsiteX2" y="connsiteY2"/>
                  </a:cxn>
                  <a:cxn ang="0">
                    <a:pos x="connsiteX3" y="connsiteY3"/>
                  </a:cxn>
                </a:cxnLst>
                <a:rect l="l" t="t" r="r" b="b"/>
                <a:pathLst>
                  <a:path w="1605717" h="3381830">
                    <a:moveTo>
                      <a:pt x="1605717" y="3381830"/>
                    </a:moveTo>
                    <a:lnTo>
                      <a:pt x="60246" y="1836358"/>
                    </a:lnTo>
                    <a:cubicBezTo>
                      <a:pt x="-20081" y="1756032"/>
                      <a:pt x="-20081" y="1625797"/>
                      <a:pt x="60246" y="1545470"/>
                    </a:cubicBezTo>
                    <a:lnTo>
                      <a:pt x="1605716" y="0"/>
                    </a:lnTo>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1" name="Freeform: Shape 133">
                <a:extLst/>
              </p:cNvPr>
              <p:cNvSpPr/>
              <p:nvPr/>
            </p:nvSpPr>
            <p:spPr bwMode="auto">
              <a:xfrm>
                <a:off x="6834412" y="1754415"/>
                <a:ext cx="1605715" cy="3381828"/>
              </a:xfrm>
              <a:custGeom>
                <a:avLst/>
                <a:gdLst>
                  <a:gd name="connsiteX0" fmla="*/ 278491 w 1884205"/>
                  <a:gd name="connsiteY0" fmla="*/ 0 h 3381828"/>
                  <a:gd name="connsiteX1" fmla="*/ 1823961 w 1884205"/>
                  <a:gd name="connsiteY1" fmla="*/ 1545469 h 3381828"/>
                  <a:gd name="connsiteX2" fmla="*/ 1823961 w 1884205"/>
                  <a:gd name="connsiteY2" fmla="*/ 1836357 h 3381828"/>
                  <a:gd name="connsiteX3" fmla="*/ 278490 w 1884205"/>
                  <a:gd name="connsiteY3" fmla="*/ 3381828 h 3381828"/>
                  <a:gd name="connsiteX4" fmla="*/ 0 w 1884205"/>
                  <a:gd name="connsiteY4" fmla="*/ 3103337 h 3381828"/>
                  <a:gd name="connsiteX5" fmla="*/ 1412423 w 1884205"/>
                  <a:gd name="connsiteY5" fmla="*/ 1690912 h 3381828"/>
                  <a:gd name="connsiteX6" fmla="*/ 1 w 1884205"/>
                  <a:gd name="connsiteY6" fmla="*/ 278491 h 3381828"/>
                  <a:gd name="connsiteX7" fmla="*/ 278491 w 1884205"/>
                  <a:gd name="connsiteY7" fmla="*/ 0 h 3381828"/>
                  <a:gd name="connsiteX0" fmla="*/ 1412423 w 1884205"/>
                  <a:gd name="connsiteY0" fmla="*/ 1690912 h 3381828"/>
                  <a:gd name="connsiteX1" fmla="*/ 1 w 1884205"/>
                  <a:gd name="connsiteY1" fmla="*/ 278491 h 3381828"/>
                  <a:gd name="connsiteX2" fmla="*/ 278491 w 1884205"/>
                  <a:gd name="connsiteY2" fmla="*/ 0 h 3381828"/>
                  <a:gd name="connsiteX3" fmla="*/ 1823961 w 1884205"/>
                  <a:gd name="connsiteY3" fmla="*/ 1545469 h 3381828"/>
                  <a:gd name="connsiteX4" fmla="*/ 1823961 w 1884205"/>
                  <a:gd name="connsiteY4" fmla="*/ 1836357 h 3381828"/>
                  <a:gd name="connsiteX5" fmla="*/ 278490 w 1884205"/>
                  <a:gd name="connsiteY5" fmla="*/ 3381828 h 3381828"/>
                  <a:gd name="connsiteX6" fmla="*/ 0 w 1884205"/>
                  <a:gd name="connsiteY6" fmla="*/ 3103337 h 3381828"/>
                  <a:gd name="connsiteX7" fmla="*/ 1503863 w 1884205"/>
                  <a:gd name="connsiteY7" fmla="*/ 1782352 h 3381828"/>
                  <a:gd name="connsiteX0" fmla="*/ 1412423 w 1884205"/>
                  <a:gd name="connsiteY0" fmla="*/ 1690912 h 3381828"/>
                  <a:gd name="connsiteX1" fmla="*/ 1 w 1884205"/>
                  <a:gd name="connsiteY1" fmla="*/ 278491 h 3381828"/>
                  <a:gd name="connsiteX2" fmla="*/ 278491 w 1884205"/>
                  <a:gd name="connsiteY2" fmla="*/ 0 h 3381828"/>
                  <a:gd name="connsiteX3" fmla="*/ 1823961 w 1884205"/>
                  <a:gd name="connsiteY3" fmla="*/ 1545469 h 3381828"/>
                  <a:gd name="connsiteX4" fmla="*/ 1823961 w 1884205"/>
                  <a:gd name="connsiteY4" fmla="*/ 1836357 h 3381828"/>
                  <a:gd name="connsiteX5" fmla="*/ 278490 w 1884205"/>
                  <a:gd name="connsiteY5" fmla="*/ 3381828 h 3381828"/>
                  <a:gd name="connsiteX6" fmla="*/ 0 w 1884205"/>
                  <a:gd name="connsiteY6" fmla="*/ 3103337 h 3381828"/>
                  <a:gd name="connsiteX0" fmla="*/ 1 w 1884205"/>
                  <a:gd name="connsiteY0" fmla="*/ 278491 h 3381828"/>
                  <a:gd name="connsiteX1" fmla="*/ 278491 w 1884205"/>
                  <a:gd name="connsiteY1" fmla="*/ 0 h 3381828"/>
                  <a:gd name="connsiteX2" fmla="*/ 1823961 w 1884205"/>
                  <a:gd name="connsiteY2" fmla="*/ 1545469 h 3381828"/>
                  <a:gd name="connsiteX3" fmla="*/ 1823961 w 1884205"/>
                  <a:gd name="connsiteY3" fmla="*/ 1836357 h 3381828"/>
                  <a:gd name="connsiteX4" fmla="*/ 278490 w 1884205"/>
                  <a:gd name="connsiteY4" fmla="*/ 3381828 h 3381828"/>
                  <a:gd name="connsiteX5" fmla="*/ 0 w 1884205"/>
                  <a:gd name="connsiteY5" fmla="*/ 3103337 h 3381828"/>
                  <a:gd name="connsiteX0" fmla="*/ 0 w 1884204"/>
                  <a:gd name="connsiteY0" fmla="*/ 278491 h 3381828"/>
                  <a:gd name="connsiteX1" fmla="*/ 278490 w 1884204"/>
                  <a:gd name="connsiteY1" fmla="*/ 0 h 3381828"/>
                  <a:gd name="connsiteX2" fmla="*/ 1823960 w 1884204"/>
                  <a:gd name="connsiteY2" fmla="*/ 1545469 h 3381828"/>
                  <a:gd name="connsiteX3" fmla="*/ 1823960 w 1884204"/>
                  <a:gd name="connsiteY3" fmla="*/ 1836357 h 3381828"/>
                  <a:gd name="connsiteX4" fmla="*/ 278489 w 1884204"/>
                  <a:gd name="connsiteY4" fmla="*/ 3381828 h 3381828"/>
                  <a:gd name="connsiteX0" fmla="*/ 1 w 1605715"/>
                  <a:gd name="connsiteY0" fmla="*/ 0 h 3381828"/>
                  <a:gd name="connsiteX1" fmla="*/ 1545471 w 1605715"/>
                  <a:gd name="connsiteY1" fmla="*/ 1545469 h 3381828"/>
                  <a:gd name="connsiteX2" fmla="*/ 1545471 w 1605715"/>
                  <a:gd name="connsiteY2" fmla="*/ 1836357 h 3381828"/>
                  <a:gd name="connsiteX3" fmla="*/ 0 w 1605715"/>
                  <a:gd name="connsiteY3" fmla="*/ 3381828 h 3381828"/>
                </a:gdLst>
                <a:ahLst/>
                <a:cxnLst>
                  <a:cxn ang="0">
                    <a:pos x="connsiteX0" y="connsiteY0"/>
                  </a:cxn>
                  <a:cxn ang="0">
                    <a:pos x="connsiteX1" y="connsiteY1"/>
                  </a:cxn>
                  <a:cxn ang="0">
                    <a:pos x="connsiteX2" y="connsiteY2"/>
                  </a:cxn>
                  <a:cxn ang="0">
                    <a:pos x="connsiteX3" y="connsiteY3"/>
                  </a:cxn>
                </a:cxnLst>
                <a:rect l="l" t="t" r="r" b="b"/>
                <a:pathLst>
                  <a:path w="1605715" h="3381828">
                    <a:moveTo>
                      <a:pt x="1" y="0"/>
                    </a:moveTo>
                    <a:lnTo>
                      <a:pt x="1545471" y="1545469"/>
                    </a:lnTo>
                    <a:cubicBezTo>
                      <a:pt x="1625797" y="1625796"/>
                      <a:pt x="1625797" y="1756031"/>
                      <a:pt x="1545471" y="1836357"/>
                    </a:cubicBezTo>
                    <a:lnTo>
                      <a:pt x="0" y="3381828"/>
                    </a:lnTo>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2" name="Freeform: Shape 134">
                <a:extLst/>
              </p:cNvPr>
              <p:cNvSpPr/>
              <p:nvPr/>
            </p:nvSpPr>
            <p:spPr bwMode="auto">
              <a:xfrm>
                <a:off x="5154384" y="3131457"/>
                <a:ext cx="627742" cy="627742"/>
              </a:xfrm>
              <a:custGeom>
                <a:avLst/>
                <a:gdLst>
                  <a:gd name="connsiteX0" fmla="*/ 250371 w 500742"/>
                  <a:gd name="connsiteY0" fmla="*/ 0 h 500742"/>
                  <a:gd name="connsiteX1" fmla="*/ 500742 w 500742"/>
                  <a:gd name="connsiteY1" fmla="*/ 250371 h 500742"/>
                  <a:gd name="connsiteX2" fmla="*/ 250371 w 500742"/>
                  <a:gd name="connsiteY2" fmla="*/ 500742 h 500742"/>
                  <a:gd name="connsiteX3" fmla="*/ 0 w 500742"/>
                  <a:gd name="connsiteY3" fmla="*/ 250371 h 500742"/>
                  <a:gd name="connsiteX4" fmla="*/ 250371 w 500742"/>
                  <a:gd name="connsiteY4" fmla="*/ 0 h 50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42" h="500742">
                    <a:moveTo>
                      <a:pt x="250371" y="0"/>
                    </a:moveTo>
                    <a:cubicBezTo>
                      <a:pt x="388647" y="0"/>
                      <a:pt x="500742" y="112095"/>
                      <a:pt x="500742" y="250371"/>
                    </a:cubicBezTo>
                    <a:cubicBezTo>
                      <a:pt x="500742" y="388647"/>
                      <a:pt x="388647" y="500742"/>
                      <a:pt x="250371" y="500742"/>
                    </a:cubicBezTo>
                    <a:cubicBezTo>
                      <a:pt x="112095" y="500742"/>
                      <a:pt x="0" y="388647"/>
                      <a:pt x="0" y="250371"/>
                    </a:cubicBezTo>
                    <a:cubicBezTo>
                      <a:pt x="0" y="112095"/>
                      <a:pt x="112095" y="0"/>
                      <a:pt x="250371" y="0"/>
                    </a:cubicBezTo>
                    <a:close/>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3" name="Freeform: Shape 135">
                <a:extLst/>
              </p:cNvPr>
              <p:cNvSpPr/>
              <p:nvPr/>
            </p:nvSpPr>
            <p:spPr bwMode="auto">
              <a:xfrm>
                <a:off x="6409870" y="3131457"/>
                <a:ext cx="627742" cy="627742"/>
              </a:xfrm>
              <a:custGeom>
                <a:avLst/>
                <a:gdLst>
                  <a:gd name="connsiteX0" fmla="*/ 250371 w 500742"/>
                  <a:gd name="connsiteY0" fmla="*/ 0 h 500742"/>
                  <a:gd name="connsiteX1" fmla="*/ 500742 w 500742"/>
                  <a:gd name="connsiteY1" fmla="*/ 250371 h 500742"/>
                  <a:gd name="connsiteX2" fmla="*/ 250371 w 500742"/>
                  <a:gd name="connsiteY2" fmla="*/ 500742 h 500742"/>
                  <a:gd name="connsiteX3" fmla="*/ 0 w 500742"/>
                  <a:gd name="connsiteY3" fmla="*/ 250371 h 500742"/>
                  <a:gd name="connsiteX4" fmla="*/ 250371 w 500742"/>
                  <a:gd name="connsiteY4" fmla="*/ 0 h 50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42" h="500742">
                    <a:moveTo>
                      <a:pt x="250371" y="0"/>
                    </a:moveTo>
                    <a:cubicBezTo>
                      <a:pt x="388647" y="0"/>
                      <a:pt x="500742" y="112095"/>
                      <a:pt x="500742" y="250371"/>
                    </a:cubicBezTo>
                    <a:cubicBezTo>
                      <a:pt x="500742" y="388647"/>
                      <a:pt x="388647" y="500742"/>
                      <a:pt x="250371" y="500742"/>
                    </a:cubicBezTo>
                    <a:cubicBezTo>
                      <a:pt x="112095" y="500742"/>
                      <a:pt x="0" y="388647"/>
                      <a:pt x="0" y="250371"/>
                    </a:cubicBezTo>
                    <a:cubicBezTo>
                      <a:pt x="0" y="112095"/>
                      <a:pt x="112095" y="0"/>
                      <a:pt x="250371" y="0"/>
                    </a:cubicBezTo>
                    <a:close/>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90234" tIns="152188" rIns="190234" bIns="152188" numCol="1" spcCol="0" rtlCol="0" fromWordArt="0" anchor="t" anchorCtr="0" forceAA="0" compatLnSpc="1">
                <a:prstTxWarp prst="textNoShape">
                  <a:avLst/>
                </a:prstTxWarp>
                <a:noAutofit/>
              </a:bodyPr>
              <a:lstStyle/>
              <a:p>
                <a:pPr algn="ctr" defTabSz="969953" fontAlgn="base">
                  <a:lnSpc>
                    <a:spcPct val="90000"/>
                  </a:lnSpc>
                  <a:spcBef>
                    <a:spcPct val="0"/>
                  </a:spcBef>
                  <a:spcAft>
                    <a:spcPct val="0"/>
                  </a:spcAft>
                  <a:defRPr/>
                </a:pPr>
                <a:endParaRPr lang="en-US" sz="2497"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35" name="Group 34"/>
            <p:cNvGrpSpPr/>
            <p:nvPr/>
          </p:nvGrpSpPr>
          <p:grpSpPr>
            <a:xfrm>
              <a:off x="9203615" y="3020535"/>
              <a:ext cx="246965" cy="223006"/>
              <a:chOff x="2760401" y="1824177"/>
              <a:chExt cx="285697" cy="257980"/>
            </a:xfrm>
            <a:noFill/>
          </p:grpSpPr>
          <p:sp>
            <p:nvSpPr>
              <p:cNvPr id="47" name="Rectangle 48"/>
              <p:cNvSpPr>
                <a:spLocks noChangeArrowheads="1"/>
              </p:cNvSpPr>
              <p:nvPr/>
            </p:nvSpPr>
            <p:spPr bwMode="auto">
              <a:xfrm>
                <a:off x="2760401" y="1824177"/>
                <a:ext cx="285697" cy="257980"/>
              </a:xfrm>
              <a:prstGeom prst="rect">
                <a:avLst/>
              </a:prstGeom>
              <a:grpFill/>
              <a:ln w="12700" cap="flat">
                <a:solidFill>
                  <a:schemeClr val="tx1"/>
                </a:solidFill>
                <a:prstDash val="solid"/>
                <a:miter lim="800000"/>
                <a:headEnd/>
                <a:tailEnd/>
              </a:ln>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sp>
            <p:nvSpPr>
              <p:cNvPr id="48" name="Freeform 49"/>
              <p:cNvSpPr>
                <a:spLocks/>
              </p:cNvSpPr>
              <p:nvPr/>
            </p:nvSpPr>
            <p:spPr bwMode="auto">
              <a:xfrm>
                <a:off x="2760401" y="1929714"/>
                <a:ext cx="285697" cy="140716"/>
              </a:xfrm>
              <a:custGeom>
                <a:avLst/>
                <a:gdLst>
                  <a:gd name="T0" fmla="*/ 268 w 268"/>
                  <a:gd name="T1" fmla="*/ 132 h 132"/>
                  <a:gd name="T2" fmla="*/ 179 w 268"/>
                  <a:gd name="T3" fmla="*/ 44 h 132"/>
                  <a:gd name="T4" fmla="*/ 156 w 268"/>
                  <a:gd name="T5" fmla="*/ 66 h 132"/>
                  <a:gd name="T6" fmla="*/ 89 w 268"/>
                  <a:gd name="T7" fmla="*/ 0 h 132"/>
                  <a:gd name="T8" fmla="*/ 0 w 268"/>
                  <a:gd name="T9" fmla="*/ 88 h 132"/>
                </a:gdLst>
                <a:ahLst/>
                <a:cxnLst>
                  <a:cxn ang="0">
                    <a:pos x="T0" y="T1"/>
                  </a:cxn>
                  <a:cxn ang="0">
                    <a:pos x="T2" y="T3"/>
                  </a:cxn>
                  <a:cxn ang="0">
                    <a:pos x="T4" y="T5"/>
                  </a:cxn>
                  <a:cxn ang="0">
                    <a:pos x="T6" y="T7"/>
                  </a:cxn>
                  <a:cxn ang="0">
                    <a:pos x="T8" y="T9"/>
                  </a:cxn>
                </a:cxnLst>
                <a:rect l="0" t="0" r="r" b="b"/>
                <a:pathLst>
                  <a:path w="268" h="132">
                    <a:moveTo>
                      <a:pt x="268" y="132"/>
                    </a:moveTo>
                    <a:lnTo>
                      <a:pt x="179" y="44"/>
                    </a:lnTo>
                    <a:lnTo>
                      <a:pt x="156" y="66"/>
                    </a:lnTo>
                    <a:lnTo>
                      <a:pt x="89" y="0"/>
                    </a:lnTo>
                    <a:lnTo>
                      <a:pt x="0" y="88"/>
                    </a:lnTo>
                  </a:path>
                </a:pathLst>
              </a:custGeom>
              <a:grpFill/>
              <a:ln w="12700" cap="flat">
                <a:solidFill>
                  <a:schemeClr val="tx1"/>
                </a:solidFill>
                <a:prstDash val="solid"/>
                <a:miter lim="800000"/>
                <a:headEnd/>
                <a:tailEnd/>
              </a:ln>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sp>
            <p:nvSpPr>
              <p:cNvPr id="49" name="Oval 48"/>
              <p:cNvSpPr>
                <a:spLocks noChangeArrowheads="1"/>
              </p:cNvSpPr>
              <p:nvPr/>
            </p:nvSpPr>
            <p:spPr bwMode="auto">
              <a:xfrm>
                <a:off x="2951221" y="1871082"/>
                <a:ext cx="47971" cy="46905"/>
              </a:xfrm>
              <a:prstGeom prst="ellipse">
                <a:avLst/>
              </a:prstGeom>
              <a:grpFill/>
              <a:ln w="12700">
                <a:solidFill>
                  <a:schemeClr val="tx1"/>
                </a:solidFill>
                <a:round/>
                <a:headEnd/>
                <a:tailEnd/>
              </a:ln>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grpSp>
        <p:sp>
          <p:nvSpPr>
            <p:cNvPr id="36" name="Freeform 9">
              <a:extLst/>
            </p:cNvPr>
            <p:cNvSpPr>
              <a:spLocks noEditPoints="1"/>
            </p:cNvSpPr>
            <p:nvPr/>
          </p:nvSpPr>
          <p:spPr bwMode="auto">
            <a:xfrm>
              <a:off x="8860854" y="3883078"/>
              <a:ext cx="396549" cy="290861"/>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12700" cap="flat">
              <a:solidFill>
                <a:schemeClr val="tx1"/>
              </a:solidFill>
              <a:prstDash val="solid"/>
              <a:miter lim="800000"/>
              <a:headEnd/>
              <a:tailEnd/>
            </a:ln>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sp>
          <p:nvSpPr>
            <p:cNvPr id="37" name="Freeform 448">
              <a:extLst/>
            </p:cNvPr>
            <p:cNvSpPr>
              <a:spLocks noEditPoints="1"/>
            </p:cNvSpPr>
            <p:nvPr/>
          </p:nvSpPr>
          <p:spPr bwMode="auto">
            <a:xfrm>
              <a:off x="8860854" y="3387449"/>
              <a:ext cx="531995" cy="354728"/>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2700" cap="flat">
              <a:solidFill>
                <a:schemeClr val="tx1"/>
              </a:solidFill>
              <a:prstDash val="solid"/>
              <a:miter lim="800000"/>
              <a:headEnd/>
              <a:tailEnd/>
            </a:ln>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sp>
          <p:nvSpPr>
            <p:cNvPr id="38" name="Freeform 5">
              <a:extLst/>
            </p:cNvPr>
            <p:cNvSpPr>
              <a:spLocks noEditPoints="1"/>
            </p:cNvSpPr>
            <p:nvPr/>
          </p:nvSpPr>
          <p:spPr bwMode="auto">
            <a:xfrm>
              <a:off x="8933914" y="2950805"/>
              <a:ext cx="173747" cy="28896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2700" cap="flat">
              <a:solidFill>
                <a:schemeClr val="tx1"/>
              </a:solidFill>
              <a:prstDash val="solid"/>
              <a:miter lim="800000"/>
              <a:headEnd/>
              <a:tailEnd/>
            </a:ln>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grpSp>
          <p:nvGrpSpPr>
            <p:cNvPr id="39" name="Group 38"/>
            <p:cNvGrpSpPr/>
            <p:nvPr/>
          </p:nvGrpSpPr>
          <p:grpSpPr>
            <a:xfrm>
              <a:off x="9388633" y="3917499"/>
              <a:ext cx="118218" cy="222018"/>
              <a:chOff x="4064485" y="1802065"/>
              <a:chExt cx="240628" cy="227361"/>
            </a:xfrm>
            <a:noFill/>
          </p:grpSpPr>
          <p:sp>
            <p:nvSpPr>
              <p:cNvPr id="44" name="Line 46"/>
              <p:cNvSpPr>
                <a:spLocks noChangeShapeType="1"/>
              </p:cNvSpPr>
              <p:nvPr/>
            </p:nvSpPr>
            <p:spPr bwMode="auto">
              <a:xfrm flipH="1">
                <a:off x="4064485" y="1802065"/>
                <a:ext cx="240620" cy="0"/>
              </a:xfrm>
              <a:prstGeom prst="line">
                <a:avLst/>
              </a:prstGeom>
              <a:grpFill/>
              <a:ln w="12700" cap="flat">
                <a:solidFill>
                  <a:schemeClr val="tx1"/>
                </a:solidFill>
                <a:prstDash val="solid"/>
                <a:miter lim="800000"/>
                <a:headEnd/>
                <a:tailEnd/>
              </a:ln>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sp>
            <p:nvSpPr>
              <p:cNvPr id="45" name="Line 47"/>
              <p:cNvSpPr>
                <a:spLocks noChangeShapeType="1"/>
              </p:cNvSpPr>
              <p:nvPr/>
            </p:nvSpPr>
            <p:spPr bwMode="auto">
              <a:xfrm>
                <a:off x="4064489" y="1917069"/>
                <a:ext cx="240620" cy="0"/>
              </a:xfrm>
              <a:prstGeom prst="line">
                <a:avLst/>
              </a:prstGeom>
              <a:grpFill/>
              <a:ln w="12700" cap="flat">
                <a:solidFill>
                  <a:schemeClr val="tx1"/>
                </a:solidFill>
                <a:prstDash val="solid"/>
                <a:miter lim="800000"/>
                <a:headEnd/>
                <a:tailEnd/>
              </a:ln>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sp>
            <p:nvSpPr>
              <p:cNvPr id="46" name="Line 54"/>
              <p:cNvSpPr>
                <a:spLocks noChangeShapeType="1"/>
              </p:cNvSpPr>
              <p:nvPr/>
            </p:nvSpPr>
            <p:spPr bwMode="auto">
              <a:xfrm flipH="1">
                <a:off x="4064493" y="2029426"/>
                <a:ext cx="240620" cy="0"/>
              </a:xfrm>
              <a:prstGeom prst="line">
                <a:avLst/>
              </a:prstGeom>
              <a:grpFill/>
              <a:ln w="12700" cap="flat">
                <a:solidFill>
                  <a:schemeClr val="tx1"/>
                </a:solidFill>
                <a:prstDash val="solid"/>
                <a:miter lim="800000"/>
                <a:headEnd/>
                <a:tailEnd/>
              </a:ln>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grpSp>
        <p:sp>
          <p:nvSpPr>
            <p:cNvPr id="40" name="Freeform: Shape 168"/>
            <p:cNvSpPr>
              <a:spLocks/>
            </p:cNvSpPr>
            <p:nvPr/>
          </p:nvSpPr>
          <p:spPr bwMode="auto">
            <a:xfrm flipH="1">
              <a:off x="9621631" y="3879441"/>
              <a:ext cx="354102" cy="298134"/>
            </a:xfrm>
            <a:custGeom>
              <a:avLst/>
              <a:gdLst>
                <a:gd name="connsiteX0" fmla="*/ 0 w 541845"/>
                <a:gd name="connsiteY0" fmla="*/ 0 h 456200"/>
                <a:gd name="connsiteX1" fmla="*/ 541845 w 541845"/>
                <a:gd name="connsiteY1" fmla="*/ 0 h 456200"/>
                <a:gd name="connsiteX2" fmla="*/ 541845 w 541845"/>
                <a:gd name="connsiteY2" fmla="*/ 336005 h 456200"/>
                <a:gd name="connsiteX3" fmla="*/ 170403 w 541845"/>
                <a:gd name="connsiteY3" fmla="*/ 336005 h 456200"/>
                <a:gd name="connsiteX4" fmla="*/ 50208 w 541845"/>
                <a:gd name="connsiteY4" fmla="*/ 456200 h 456200"/>
                <a:gd name="connsiteX5" fmla="*/ 50208 w 541845"/>
                <a:gd name="connsiteY5" fmla="*/ 336005 h 456200"/>
                <a:gd name="connsiteX6" fmla="*/ 0 w 541845"/>
                <a:gd name="connsiteY6" fmla="*/ 336005 h 4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845" h="456200">
                  <a:moveTo>
                    <a:pt x="0" y="0"/>
                  </a:moveTo>
                  <a:lnTo>
                    <a:pt x="541845" y="0"/>
                  </a:lnTo>
                  <a:lnTo>
                    <a:pt x="541845" y="336005"/>
                  </a:lnTo>
                  <a:lnTo>
                    <a:pt x="170403" y="336005"/>
                  </a:lnTo>
                  <a:lnTo>
                    <a:pt x="50208" y="456200"/>
                  </a:lnTo>
                  <a:lnTo>
                    <a:pt x="50208" y="336005"/>
                  </a:lnTo>
                  <a:lnTo>
                    <a:pt x="0" y="336005"/>
                  </a:lnTo>
                  <a:close/>
                </a:path>
              </a:pathLst>
            </a:custGeom>
            <a:noFill/>
            <a:ln w="12700">
              <a:solidFill>
                <a:schemeClr val="tx1"/>
              </a:solidFill>
              <a:round/>
              <a:headEnd/>
              <a:tailEnd/>
            </a:ln>
          </p:spPr>
          <p:txBody>
            <a:bodyPr vert="horz" wrap="square" lIns="95117" tIns="47558" rIns="95117" bIns="47558" numCol="1" anchor="t" anchorCtr="0" compatLnSpc="1">
              <a:prstTxWarp prst="textNoShape">
                <a:avLst/>
              </a:prstTxWarp>
              <a:noAutofit/>
            </a:bodyPr>
            <a:lstStyle/>
            <a:p>
              <a:pPr defTabSz="951156">
                <a:defRPr/>
              </a:pPr>
              <a:endParaRPr lang="en-US" sz="1873">
                <a:solidFill>
                  <a:srgbClr val="505050"/>
                </a:solidFill>
                <a:latin typeface="Segoe UI"/>
              </a:endParaRPr>
            </a:p>
          </p:txBody>
        </p:sp>
        <p:grpSp>
          <p:nvGrpSpPr>
            <p:cNvPr id="41" name="Group 40"/>
            <p:cNvGrpSpPr/>
            <p:nvPr/>
          </p:nvGrpSpPr>
          <p:grpSpPr>
            <a:xfrm>
              <a:off x="9560999" y="3133330"/>
              <a:ext cx="118216" cy="109717"/>
              <a:chOff x="9541035" y="4221497"/>
              <a:chExt cx="118216" cy="109717"/>
            </a:xfrm>
          </p:grpSpPr>
          <p:sp>
            <p:nvSpPr>
              <p:cNvPr id="42" name="Line 47"/>
              <p:cNvSpPr>
                <a:spLocks noChangeShapeType="1"/>
              </p:cNvSpPr>
              <p:nvPr/>
            </p:nvSpPr>
            <p:spPr bwMode="auto">
              <a:xfrm>
                <a:off x="9541035" y="4221497"/>
                <a:ext cx="118214"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sp>
            <p:nvSpPr>
              <p:cNvPr id="43" name="Line 54"/>
              <p:cNvSpPr>
                <a:spLocks noChangeShapeType="1"/>
              </p:cNvSpPr>
              <p:nvPr/>
            </p:nvSpPr>
            <p:spPr bwMode="auto">
              <a:xfrm flipH="1">
                <a:off x="9541037" y="4331214"/>
                <a:ext cx="118214"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5117" tIns="47558" rIns="95117" bIns="47558" numCol="1" anchor="t" anchorCtr="0" compatLnSpc="1">
                <a:prstTxWarp prst="textNoShape">
                  <a:avLst/>
                </a:prstTxWarp>
              </a:bodyPr>
              <a:lstStyle/>
              <a:p>
                <a:pPr defTabSz="951156">
                  <a:defRPr/>
                </a:pPr>
                <a:endParaRPr lang="en-US" sz="1873">
                  <a:solidFill>
                    <a:srgbClr val="505050"/>
                  </a:solidFill>
                  <a:latin typeface="Segoe UI"/>
                </a:endParaRPr>
              </a:p>
            </p:txBody>
          </p:sp>
        </p:grpSp>
      </p:grpSp>
      <p:grpSp>
        <p:nvGrpSpPr>
          <p:cNvPr id="5" name="Group 4"/>
          <p:cNvGrpSpPr/>
          <p:nvPr/>
        </p:nvGrpSpPr>
        <p:grpSpPr>
          <a:xfrm>
            <a:off x="3213040" y="2458198"/>
            <a:ext cx="5967350" cy="1442115"/>
            <a:chOff x="3490863" y="2410217"/>
            <a:chExt cx="5850874" cy="1413967"/>
          </a:xfrm>
        </p:grpSpPr>
        <p:cxnSp>
          <p:nvCxnSpPr>
            <p:cNvPr id="144" name="Straight Connector 143"/>
            <p:cNvCxnSpPr>
              <a:cxnSpLocks/>
            </p:cNvCxnSpPr>
            <p:nvPr/>
          </p:nvCxnSpPr>
          <p:spPr>
            <a:xfrm flipH="1">
              <a:off x="3490863" y="3815681"/>
              <a:ext cx="1944244" cy="8503"/>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D0CE03C7-CE64-4310-AE81-D1072C48B1B1}"/>
                </a:ext>
              </a:extLst>
            </p:cNvPr>
            <p:cNvSpPr/>
            <p:nvPr/>
          </p:nvSpPr>
          <p:spPr bwMode="auto">
            <a:xfrm>
              <a:off x="5374914" y="2410217"/>
              <a:ext cx="2099397" cy="2477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t" anchorCtr="0" forceAA="0" compatLnSpc="1">
              <a:prstTxWarp prst="textNoShape">
                <a:avLst/>
              </a:prstTxWarp>
              <a:spAutoFit/>
            </a:bodyPr>
            <a:lstStyle/>
            <a:p>
              <a:pPr defTabSz="950299">
                <a:lnSpc>
                  <a:spcPct val="90000"/>
                </a:lnSpc>
                <a:defRPr/>
              </a:pPr>
              <a:r>
                <a:rPr lang="en-US" sz="1122" spc="204" dirty="0">
                  <a:solidFill>
                    <a:srgbClr val="0078D7"/>
                  </a:solidFill>
                  <a:latin typeface="Segoe UI Semilight" charset="0"/>
                  <a:cs typeface="Segoe UI Semilight" charset="0"/>
                </a:rPr>
                <a:t>AZURE SQL DATABASE</a:t>
              </a:r>
            </a:p>
          </p:txBody>
        </p:sp>
        <p:cxnSp>
          <p:nvCxnSpPr>
            <p:cNvPr id="66" name="Straight Connector 65"/>
            <p:cNvCxnSpPr>
              <a:cxnSpLocks/>
            </p:cNvCxnSpPr>
            <p:nvPr/>
          </p:nvCxnSpPr>
          <p:spPr>
            <a:xfrm flipH="1">
              <a:off x="7397493" y="3788619"/>
              <a:ext cx="1944244" cy="8503"/>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grpSp>
      <p:sp>
        <p:nvSpPr>
          <p:cNvPr id="67" name="Rectangle 66">
            <a:extLst/>
          </p:cNvPr>
          <p:cNvSpPr/>
          <p:nvPr/>
        </p:nvSpPr>
        <p:spPr bwMode="auto">
          <a:xfrm>
            <a:off x="8189997" y="2458198"/>
            <a:ext cx="3835201" cy="2526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t" anchorCtr="0" forceAA="0" compatLnSpc="1">
            <a:prstTxWarp prst="textNoShape">
              <a:avLst/>
            </a:prstTxWarp>
            <a:spAutoFit/>
          </a:bodyPr>
          <a:lstStyle/>
          <a:p>
            <a:pPr algn="ctr" defTabSz="950299">
              <a:lnSpc>
                <a:spcPct val="90000"/>
              </a:lnSpc>
              <a:defRPr/>
            </a:pPr>
            <a:r>
              <a:rPr lang="en-US" sz="1122" spc="204" dirty="0">
                <a:solidFill>
                  <a:srgbClr val="0078D7"/>
                </a:solidFill>
                <a:latin typeface="Segoe UI Semilight" charset="0"/>
                <a:cs typeface="Segoe UI Semilight" charset="0"/>
              </a:rPr>
              <a:t>INTELLIGENT RESPONSIVE APPS</a:t>
            </a:r>
          </a:p>
        </p:txBody>
      </p:sp>
      <p:sp>
        <p:nvSpPr>
          <p:cNvPr id="68" name="Rectangle 67"/>
          <p:cNvSpPr/>
          <p:nvPr/>
        </p:nvSpPr>
        <p:spPr bwMode="auto">
          <a:xfrm>
            <a:off x="7512958" y="3949825"/>
            <a:ext cx="2143902" cy="23822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46623" rIns="93247" bIns="46623" numCol="1" spcCol="0" rtlCol="0" fromWordArt="0" anchor="t" anchorCtr="0" forceAA="0" compatLnSpc="1">
            <a:prstTxWarp prst="textNoShape">
              <a:avLst/>
            </a:prstTxWarp>
            <a:spAutoFit/>
          </a:bodyPr>
          <a:lstStyle/>
          <a:p>
            <a:pPr algn="ctr" defTabSz="950299">
              <a:lnSpc>
                <a:spcPct val="90000"/>
              </a:lnSpc>
              <a:defRPr/>
            </a:pPr>
            <a:r>
              <a:rPr lang="en-US" sz="1020" b="1" kern="0" spc="50" dirty="0">
                <a:solidFill>
                  <a:srgbClr val="505050"/>
                </a:solidFill>
                <a:latin typeface="Segoe UI Semibold" charset="0"/>
                <a:cs typeface="Segoe UI Semibold" charset="0"/>
              </a:rPr>
              <a:t>Realtime scoring</a:t>
            </a:r>
          </a:p>
        </p:txBody>
      </p:sp>
      <p:grpSp>
        <p:nvGrpSpPr>
          <p:cNvPr id="9" name="Group 8"/>
          <p:cNvGrpSpPr/>
          <p:nvPr/>
        </p:nvGrpSpPr>
        <p:grpSpPr>
          <a:xfrm>
            <a:off x="5590792" y="2975343"/>
            <a:ext cx="1667726" cy="1714593"/>
            <a:chOff x="4371975" y="4656151"/>
            <a:chExt cx="519424" cy="534021"/>
          </a:xfrm>
        </p:grpSpPr>
        <p:sp>
          <p:nvSpPr>
            <p:cNvPr id="55" name="Cylinder 78">
              <a:extLst>
                <a:ext uri="{FF2B5EF4-FFF2-40B4-BE49-F238E27FC236}">
                  <a16:creationId xmlns:a16="http://schemas.microsoft.com/office/drawing/2014/main" id="{85E92AFD-A9F5-406F-980F-EC8A318C4A0E}"/>
                </a:ext>
              </a:extLst>
            </p:cNvPr>
            <p:cNvSpPr/>
            <p:nvPr/>
          </p:nvSpPr>
          <p:spPr bwMode="auto">
            <a:xfrm>
              <a:off x="4371975" y="4656151"/>
              <a:ext cx="349691" cy="459412"/>
            </a:xfrm>
            <a:prstGeom prst="can">
              <a:avLst>
                <a:gd name="adj" fmla="val 39530"/>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217" rIns="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836" spc="204" dirty="0">
                  <a:solidFill>
                    <a:schemeClr val="tx2"/>
                  </a:solidFill>
                  <a:latin typeface="Segoe UI Semilight" panose="020B0402040204020203" pitchFamily="34" charset="0"/>
                  <a:ea typeface="Segoe UI" pitchFamily="34" charset="0"/>
                  <a:cs typeface="Segoe UI Semilight" panose="020B0402040204020203" pitchFamily="34" charset="0"/>
                </a:rPr>
                <a:t>SQL</a:t>
              </a:r>
            </a:p>
          </p:txBody>
        </p:sp>
        <p:sp>
          <p:nvSpPr>
            <p:cNvPr id="56" name="Freeform 146">
              <a:extLst>
                <a:ext uri="{FF2B5EF4-FFF2-40B4-BE49-F238E27FC236}">
                  <a16:creationId xmlns:a16="http://schemas.microsoft.com/office/drawing/2014/main" id="{59ED9B53-FEE8-4596-8409-79D1835C4E6B}"/>
                </a:ext>
              </a:extLst>
            </p:cNvPr>
            <p:cNvSpPr>
              <a:spLocks noChangeAspect="1"/>
            </p:cNvSpPr>
            <p:nvPr/>
          </p:nvSpPr>
          <p:spPr bwMode="auto">
            <a:xfrm>
              <a:off x="4551286" y="4974776"/>
              <a:ext cx="340113" cy="215396"/>
            </a:xfrm>
            <a:custGeom>
              <a:avLst/>
              <a:gdLst>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246680 w 878349"/>
                <a:gd name="connsiteY17" fmla="*/ 161619 h 545581"/>
                <a:gd name="connsiteX18" fmla="*/ 490507 w 878349"/>
                <a:gd name="connsiteY18"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0 h 545581"/>
                <a:gd name="connsiteX1" fmla="*/ 755129 w 878349"/>
                <a:gd name="connsiteY1" fmla="*/ 264622 h 545581"/>
                <a:gd name="connsiteX2" fmla="*/ 753041 w 878349"/>
                <a:gd name="connsiteY2" fmla="*/ 285331 h 545581"/>
                <a:gd name="connsiteX3" fmla="*/ 798544 w 878349"/>
                <a:gd name="connsiteY3" fmla="*/ 294518 h 545581"/>
                <a:gd name="connsiteX4" fmla="*/ 878349 w 878349"/>
                <a:gd name="connsiteY4" fmla="*/ 414915 h 545581"/>
                <a:gd name="connsiteX5" fmla="*/ 798544 w 878349"/>
                <a:gd name="connsiteY5" fmla="*/ 535313 h 545581"/>
                <a:gd name="connsiteX6" fmla="*/ 759827 w 878349"/>
                <a:gd name="connsiteY6" fmla="*/ 543129 h 545581"/>
                <a:gd name="connsiteX7" fmla="*/ 753908 w 878349"/>
                <a:gd name="connsiteY7" fmla="*/ 545581 h 545581"/>
                <a:gd name="connsiteX8" fmla="*/ 747683 w 878349"/>
                <a:gd name="connsiteY8" fmla="*/ 545581 h 545581"/>
                <a:gd name="connsiteX9" fmla="*/ 190471 w 878349"/>
                <a:gd name="connsiteY9" fmla="*/ 545581 h 545581"/>
                <a:gd name="connsiteX10" fmla="*/ 166602 w 878349"/>
                <a:gd name="connsiteY10" fmla="*/ 545581 h 545581"/>
                <a:gd name="connsiteX11" fmla="*/ 158924 w 878349"/>
                <a:gd name="connsiteY11" fmla="*/ 542401 h 545581"/>
                <a:gd name="connsiteX12" fmla="*/ 152084 w 878349"/>
                <a:gd name="connsiteY12" fmla="*/ 541712 h 545581"/>
                <a:gd name="connsiteX13" fmla="*/ 0 w 878349"/>
                <a:gd name="connsiteY13" fmla="*/ 355110 h 545581"/>
                <a:gd name="connsiteX14" fmla="*/ 190471 w 878349"/>
                <a:gd name="connsiteY14" fmla="*/ 164639 h 545581"/>
                <a:gd name="connsiteX15" fmla="*/ 228858 w 878349"/>
                <a:gd name="connsiteY15" fmla="*/ 168509 h 545581"/>
                <a:gd name="connsiteX16" fmla="*/ 244320 w 878349"/>
                <a:gd name="connsiteY16" fmla="*/ 173309 h 545581"/>
                <a:gd name="connsiteX17" fmla="*/ 490507 w 878349"/>
                <a:gd name="connsiteY17" fmla="*/ 0 h 545581"/>
                <a:gd name="connsiteX0" fmla="*/ 490507 w 878349"/>
                <a:gd name="connsiteY0" fmla="*/ 12 h 545593"/>
                <a:gd name="connsiteX1" fmla="*/ 755129 w 878349"/>
                <a:gd name="connsiteY1" fmla="*/ 264634 h 545593"/>
                <a:gd name="connsiteX2" fmla="*/ 753041 w 878349"/>
                <a:gd name="connsiteY2" fmla="*/ 285343 h 545593"/>
                <a:gd name="connsiteX3" fmla="*/ 798544 w 878349"/>
                <a:gd name="connsiteY3" fmla="*/ 294530 h 545593"/>
                <a:gd name="connsiteX4" fmla="*/ 878349 w 878349"/>
                <a:gd name="connsiteY4" fmla="*/ 414927 h 545593"/>
                <a:gd name="connsiteX5" fmla="*/ 798544 w 878349"/>
                <a:gd name="connsiteY5" fmla="*/ 535325 h 545593"/>
                <a:gd name="connsiteX6" fmla="*/ 759827 w 878349"/>
                <a:gd name="connsiteY6" fmla="*/ 543141 h 545593"/>
                <a:gd name="connsiteX7" fmla="*/ 753908 w 878349"/>
                <a:gd name="connsiteY7" fmla="*/ 545593 h 545593"/>
                <a:gd name="connsiteX8" fmla="*/ 747683 w 878349"/>
                <a:gd name="connsiteY8" fmla="*/ 545593 h 545593"/>
                <a:gd name="connsiteX9" fmla="*/ 190471 w 878349"/>
                <a:gd name="connsiteY9" fmla="*/ 545593 h 545593"/>
                <a:gd name="connsiteX10" fmla="*/ 166602 w 878349"/>
                <a:gd name="connsiteY10" fmla="*/ 545593 h 545593"/>
                <a:gd name="connsiteX11" fmla="*/ 158924 w 878349"/>
                <a:gd name="connsiteY11" fmla="*/ 542413 h 545593"/>
                <a:gd name="connsiteX12" fmla="*/ 152084 w 878349"/>
                <a:gd name="connsiteY12" fmla="*/ 541724 h 545593"/>
                <a:gd name="connsiteX13" fmla="*/ 0 w 878349"/>
                <a:gd name="connsiteY13" fmla="*/ 355122 h 545593"/>
                <a:gd name="connsiteX14" fmla="*/ 190471 w 878349"/>
                <a:gd name="connsiteY14" fmla="*/ 164651 h 545593"/>
                <a:gd name="connsiteX15" fmla="*/ 228858 w 878349"/>
                <a:gd name="connsiteY15" fmla="*/ 168521 h 545593"/>
                <a:gd name="connsiteX16" fmla="*/ 244320 w 878349"/>
                <a:gd name="connsiteY16" fmla="*/ 173321 h 545593"/>
                <a:gd name="connsiteX17" fmla="*/ 490507 w 878349"/>
                <a:gd name="connsiteY17" fmla="*/ 12 h 545593"/>
                <a:gd name="connsiteX0" fmla="*/ 490507 w 878349"/>
                <a:gd name="connsiteY0" fmla="*/ 13 h 545594"/>
                <a:gd name="connsiteX1" fmla="*/ 755129 w 878349"/>
                <a:gd name="connsiteY1" fmla="*/ 264635 h 545594"/>
                <a:gd name="connsiteX2" fmla="*/ 753041 w 878349"/>
                <a:gd name="connsiteY2" fmla="*/ 285344 h 545594"/>
                <a:gd name="connsiteX3" fmla="*/ 798544 w 878349"/>
                <a:gd name="connsiteY3" fmla="*/ 294531 h 545594"/>
                <a:gd name="connsiteX4" fmla="*/ 878349 w 878349"/>
                <a:gd name="connsiteY4" fmla="*/ 414928 h 545594"/>
                <a:gd name="connsiteX5" fmla="*/ 798544 w 878349"/>
                <a:gd name="connsiteY5" fmla="*/ 535326 h 545594"/>
                <a:gd name="connsiteX6" fmla="*/ 759827 w 878349"/>
                <a:gd name="connsiteY6" fmla="*/ 543142 h 545594"/>
                <a:gd name="connsiteX7" fmla="*/ 753908 w 878349"/>
                <a:gd name="connsiteY7" fmla="*/ 545594 h 545594"/>
                <a:gd name="connsiteX8" fmla="*/ 747683 w 878349"/>
                <a:gd name="connsiteY8" fmla="*/ 545594 h 545594"/>
                <a:gd name="connsiteX9" fmla="*/ 190471 w 878349"/>
                <a:gd name="connsiteY9" fmla="*/ 545594 h 545594"/>
                <a:gd name="connsiteX10" fmla="*/ 166602 w 878349"/>
                <a:gd name="connsiteY10" fmla="*/ 545594 h 545594"/>
                <a:gd name="connsiteX11" fmla="*/ 158924 w 878349"/>
                <a:gd name="connsiteY11" fmla="*/ 542414 h 545594"/>
                <a:gd name="connsiteX12" fmla="*/ 152084 w 878349"/>
                <a:gd name="connsiteY12" fmla="*/ 541725 h 545594"/>
                <a:gd name="connsiteX13" fmla="*/ 0 w 878349"/>
                <a:gd name="connsiteY13" fmla="*/ 355123 h 545594"/>
                <a:gd name="connsiteX14" fmla="*/ 190471 w 878349"/>
                <a:gd name="connsiteY14" fmla="*/ 164652 h 545594"/>
                <a:gd name="connsiteX15" fmla="*/ 228858 w 878349"/>
                <a:gd name="connsiteY15" fmla="*/ 168522 h 545594"/>
                <a:gd name="connsiteX16" fmla="*/ 244320 w 878349"/>
                <a:gd name="connsiteY16" fmla="*/ 173322 h 545594"/>
                <a:gd name="connsiteX17" fmla="*/ 490507 w 878349"/>
                <a:gd name="connsiteY17" fmla="*/ 13 h 545594"/>
                <a:gd name="connsiteX0" fmla="*/ 490507 w 878349"/>
                <a:gd name="connsiteY0" fmla="*/ 471 h 546052"/>
                <a:gd name="connsiteX1" fmla="*/ 755129 w 878349"/>
                <a:gd name="connsiteY1" fmla="*/ 265093 h 546052"/>
                <a:gd name="connsiteX2" fmla="*/ 753041 w 878349"/>
                <a:gd name="connsiteY2" fmla="*/ 285802 h 546052"/>
                <a:gd name="connsiteX3" fmla="*/ 798544 w 878349"/>
                <a:gd name="connsiteY3" fmla="*/ 294989 h 546052"/>
                <a:gd name="connsiteX4" fmla="*/ 878349 w 878349"/>
                <a:gd name="connsiteY4" fmla="*/ 415386 h 546052"/>
                <a:gd name="connsiteX5" fmla="*/ 798544 w 878349"/>
                <a:gd name="connsiteY5" fmla="*/ 535784 h 546052"/>
                <a:gd name="connsiteX6" fmla="*/ 759827 w 878349"/>
                <a:gd name="connsiteY6" fmla="*/ 543600 h 546052"/>
                <a:gd name="connsiteX7" fmla="*/ 753908 w 878349"/>
                <a:gd name="connsiteY7" fmla="*/ 546052 h 546052"/>
                <a:gd name="connsiteX8" fmla="*/ 747683 w 878349"/>
                <a:gd name="connsiteY8" fmla="*/ 546052 h 546052"/>
                <a:gd name="connsiteX9" fmla="*/ 190471 w 878349"/>
                <a:gd name="connsiteY9" fmla="*/ 546052 h 546052"/>
                <a:gd name="connsiteX10" fmla="*/ 166602 w 878349"/>
                <a:gd name="connsiteY10" fmla="*/ 546052 h 546052"/>
                <a:gd name="connsiteX11" fmla="*/ 158924 w 878349"/>
                <a:gd name="connsiteY11" fmla="*/ 542872 h 546052"/>
                <a:gd name="connsiteX12" fmla="*/ 152084 w 878349"/>
                <a:gd name="connsiteY12" fmla="*/ 542183 h 546052"/>
                <a:gd name="connsiteX13" fmla="*/ 0 w 878349"/>
                <a:gd name="connsiteY13" fmla="*/ 355581 h 546052"/>
                <a:gd name="connsiteX14" fmla="*/ 190471 w 878349"/>
                <a:gd name="connsiteY14" fmla="*/ 165110 h 546052"/>
                <a:gd name="connsiteX15" fmla="*/ 228858 w 878349"/>
                <a:gd name="connsiteY15" fmla="*/ 168980 h 546052"/>
                <a:gd name="connsiteX16" fmla="*/ 244320 w 878349"/>
                <a:gd name="connsiteY16" fmla="*/ 173780 h 546052"/>
                <a:gd name="connsiteX17" fmla="*/ 490507 w 878349"/>
                <a:gd name="connsiteY17" fmla="*/ 471 h 546052"/>
                <a:gd name="connsiteX0" fmla="*/ 490507 w 878349"/>
                <a:gd name="connsiteY0" fmla="*/ 2380 h 547961"/>
                <a:gd name="connsiteX1" fmla="*/ 753041 w 878349"/>
                <a:gd name="connsiteY1" fmla="*/ 287711 h 547961"/>
                <a:gd name="connsiteX2" fmla="*/ 798544 w 878349"/>
                <a:gd name="connsiteY2" fmla="*/ 296898 h 547961"/>
                <a:gd name="connsiteX3" fmla="*/ 878349 w 878349"/>
                <a:gd name="connsiteY3" fmla="*/ 417295 h 547961"/>
                <a:gd name="connsiteX4" fmla="*/ 798544 w 878349"/>
                <a:gd name="connsiteY4" fmla="*/ 537693 h 547961"/>
                <a:gd name="connsiteX5" fmla="*/ 759827 w 878349"/>
                <a:gd name="connsiteY5" fmla="*/ 545509 h 547961"/>
                <a:gd name="connsiteX6" fmla="*/ 753908 w 878349"/>
                <a:gd name="connsiteY6" fmla="*/ 547961 h 547961"/>
                <a:gd name="connsiteX7" fmla="*/ 747683 w 878349"/>
                <a:gd name="connsiteY7" fmla="*/ 547961 h 547961"/>
                <a:gd name="connsiteX8" fmla="*/ 190471 w 878349"/>
                <a:gd name="connsiteY8" fmla="*/ 547961 h 547961"/>
                <a:gd name="connsiteX9" fmla="*/ 166602 w 878349"/>
                <a:gd name="connsiteY9" fmla="*/ 547961 h 547961"/>
                <a:gd name="connsiteX10" fmla="*/ 158924 w 878349"/>
                <a:gd name="connsiteY10" fmla="*/ 544781 h 547961"/>
                <a:gd name="connsiteX11" fmla="*/ 152084 w 878349"/>
                <a:gd name="connsiteY11" fmla="*/ 544092 h 547961"/>
                <a:gd name="connsiteX12" fmla="*/ 0 w 878349"/>
                <a:gd name="connsiteY12" fmla="*/ 357490 h 547961"/>
                <a:gd name="connsiteX13" fmla="*/ 190471 w 878349"/>
                <a:gd name="connsiteY13" fmla="*/ 167019 h 547961"/>
                <a:gd name="connsiteX14" fmla="*/ 228858 w 878349"/>
                <a:gd name="connsiteY14" fmla="*/ 170889 h 547961"/>
                <a:gd name="connsiteX15" fmla="*/ 244320 w 878349"/>
                <a:gd name="connsiteY15" fmla="*/ 175689 h 547961"/>
                <a:gd name="connsiteX16" fmla="*/ 490507 w 878349"/>
                <a:gd name="connsiteY16" fmla="*/ 2380 h 54796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30 h 545611"/>
                <a:gd name="connsiteX1" fmla="*/ 753041 w 878349"/>
                <a:gd name="connsiteY1" fmla="*/ 285361 h 545611"/>
                <a:gd name="connsiteX2" fmla="*/ 798544 w 878349"/>
                <a:gd name="connsiteY2" fmla="*/ 294548 h 545611"/>
                <a:gd name="connsiteX3" fmla="*/ 878349 w 878349"/>
                <a:gd name="connsiteY3" fmla="*/ 414945 h 545611"/>
                <a:gd name="connsiteX4" fmla="*/ 798544 w 878349"/>
                <a:gd name="connsiteY4" fmla="*/ 535343 h 545611"/>
                <a:gd name="connsiteX5" fmla="*/ 759827 w 878349"/>
                <a:gd name="connsiteY5" fmla="*/ 543159 h 545611"/>
                <a:gd name="connsiteX6" fmla="*/ 753908 w 878349"/>
                <a:gd name="connsiteY6" fmla="*/ 545611 h 545611"/>
                <a:gd name="connsiteX7" fmla="*/ 747683 w 878349"/>
                <a:gd name="connsiteY7" fmla="*/ 545611 h 545611"/>
                <a:gd name="connsiteX8" fmla="*/ 190471 w 878349"/>
                <a:gd name="connsiteY8" fmla="*/ 545611 h 545611"/>
                <a:gd name="connsiteX9" fmla="*/ 166602 w 878349"/>
                <a:gd name="connsiteY9" fmla="*/ 545611 h 545611"/>
                <a:gd name="connsiteX10" fmla="*/ 158924 w 878349"/>
                <a:gd name="connsiteY10" fmla="*/ 542431 h 545611"/>
                <a:gd name="connsiteX11" fmla="*/ 152084 w 878349"/>
                <a:gd name="connsiteY11" fmla="*/ 541742 h 545611"/>
                <a:gd name="connsiteX12" fmla="*/ 0 w 878349"/>
                <a:gd name="connsiteY12" fmla="*/ 355140 h 545611"/>
                <a:gd name="connsiteX13" fmla="*/ 190471 w 878349"/>
                <a:gd name="connsiteY13" fmla="*/ 164669 h 545611"/>
                <a:gd name="connsiteX14" fmla="*/ 228858 w 878349"/>
                <a:gd name="connsiteY14" fmla="*/ 168539 h 545611"/>
                <a:gd name="connsiteX15" fmla="*/ 244320 w 878349"/>
                <a:gd name="connsiteY15" fmla="*/ 173339 h 545611"/>
                <a:gd name="connsiteX16" fmla="*/ 490507 w 878349"/>
                <a:gd name="connsiteY16" fmla="*/ 30 h 545611"/>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490507 w 878349"/>
                <a:gd name="connsiteY0" fmla="*/ 24 h 545605"/>
                <a:gd name="connsiteX1" fmla="*/ 753041 w 878349"/>
                <a:gd name="connsiteY1" fmla="*/ 285355 h 545605"/>
                <a:gd name="connsiteX2" fmla="*/ 798544 w 878349"/>
                <a:gd name="connsiteY2" fmla="*/ 294542 h 545605"/>
                <a:gd name="connsiteX3" fmla="*/ 878349 w 878349"/>
                <a:gd name="connsiteY3" fmla="*/ 414939 h 545605"/>
                <a:gd name="connsiteX4" fmla="*/ 798544 w 878349"/>
                <a:gd name="connsiteY4" fmla="*/ 535337 h 545605"/>
                <a:gd name="connsiteX5" fmla="*/ 759827 w 878349"/>
                <a:gd name="connsiteY5" fmla="*/ 543153 h 545605"/>
                <a:gd name="connsiteX6" fmla="*/ 753908 w 878349"/>
                <a:gd name="connsiteY6" fmla="*/ 545605 h 545605"/>
                <a:gd name="connsiteX7" fmla="*/ 747683 w 878349"/>
                <a:gd name="connsiteY7" fmla="*/ 545605 h 545605"/>
                <a:gd name="connsiteX8" fmla="*/ 190471 w 878349"/>
                <a:gd name="connsiteY8" fmla="*/ 545605 h 545605"/>
                <a:gd name="connsiteX9" fmla="*/ 166602 w 878349"/>
                <a:gd name="connsiteY9" fmla="*/ 545605 h 545605"/>
                <a:gd name="connsiteX10" fmla="*/ 158924 w 878349"/>
                <a:gd name="connsiteY10" fmla="*/ 542425 h 545605"/>
                <a:gd name="connsiteX11" fmla="*/ 152084 w 878349"/>
                <a:gd name="connsiteY11" fmla="*/ 541736 h 545605"/>
                <a:gd name="connsiteX12" fmla="*/ 0 w 878349"/>
                <a:gd name="connsiteY12" fmla="*/ 355134 h 545605"/>
                <a:gd name="connsiteX13" fmla="*/ 190471 w 878349"/>
                <a:gd name="connsiteY13" fmla="*/ 164663 h 545605"/>
                <a:gd name="connsiteX14" fmla="*/ 228858 w 878349"/>
                <a:gd name="connsiteY14" fmla="*/ 168533 h 545605"/>
                <a:gd name="connsiteX15" fmla="*/ 244320 w 878349"/>
                <a:gd name="connsiteY15" fmla="*/ 173333 h 545605"/>
                <a:gd name="connsiteX16" fmla="*/ 490507 w 878349"/>
                <a:gd name="connsiteY16" fmla="*/ 24 h 545605"/>
                <a:gd name="connsiteX0" fmla="*/ 526204 w 878349"/>
                <a:gd name="connsiteY0" fmla="*/ 25 h 542852"/>
                <a:gd name="connsiteX1" fmla="*/ 753041 w 878349"/>
                <a:gd name="connsiteY1" fmla="*/ 282602 h 542852"/>
                <a:gd name="connsiteX2" fmla="*/ 798544 w 878349"/>
                <a:gd name="connsiteY2" fmla="*/ 291789 h 542852"/>
                <a:gd name="connsiteX3" fmla="*/ 878349 w 878349"/>
                <a:gd name="connsiteY3" fmla="*/ 412186 h 542852"/>
                <a:gd name="connsiteX4" fmla="*/ 798544 w 878349"/>
                <a:gd name="connsiteY4" fmla="*/ 532584 h 542852"/>
                <a:gd name="connsiteX5" fmla="*/ 759827 w 878349"/>
                <a:gd name="connsiteY5" fmla="*/ 540400 h 542852"/>
                <a:gd name="connsiteX6" fmla="*/ 753908 w 878349"/>
                <a:gd name="connsiteY6" fmla="*/ 542852 h 542852"/>
                <a:gd name="connsiteX7" fmla="*/ 747683 w 878349"/>
                <a:gd name="connsiteY7" fmla="*/ 542852 h 542852"/>
                <a:gd name="connsiteX8" fmla="*/ 190471 w 878349"/>
                <a:gd name="connsiteY8" fmla="*/ 542852 h 542852"/>
                <a:gd name="connsiteX9" fmla="*/ 166602 w 878349"/>
                <a:gd name="connsiteY9" fmla="*/ 542852 h 542852"/>
                <a:gd name="connsiteX10" fmla="*/ 158924 w 878349"/>
                <a:gd name="connsiteY10" fmla="*/ 539672 h 542852"/>
                <a:gd name="connsiteX11" fmla="*/ 152084 w 878349"/>
                <a:gd name="connsiteY11" fmla="*/ 538983 h 542852"/>
                <a:gd name="connsiteX12" fmla="*/ 0 w 878349"/>
                <a:gd name="connsiteY12" fmla="*/ 352381 h 542852"/>
                <a:gd name="connsiteX13" fmla="*/ 190471 w 878349"/>
                <a:gd name="connsiteY13" fmla="*/ 161910 h 542852"/>
                <a:gd name="connsiteX14" fmla="*/ 228858 w 878349"/>
                <a:gd name="connsiteY14" fmla="*/ 165780 h 542852"/>
                <a:gd name="connsiteX15" fmla="*/ 244320 w 878349"/>
                <a:gd name="connsiteY15" fmla="*/ 170580 h 542852"/>
                <a:gd name="connsiteX16" fmla="*/ 526204 w 878349"/>
                <a:gd name="connsiteY16" fmla="*/ 25 h 542852"/>
                <a:gd name="connsiteX0" fmla="*/ 526204 w 878349"/>
                <a:gd name="connsiteY0" fmla="*/ 3284 h 546111"/>
                <a:gd name="connsiteX1" fmla="*/ 753041 w 878349"/>
                <a:gd name="connsiteY1" fmla="*/ 285861 h 546111"/>
                <a:gd name="connsiteX2" fmla="*/ 798544 w 878349"/>
                <a:gd name="connsiteY2" fmla="*/ 295048 h 546111"/>
                <a:gd name="connsiteX3" fmla="*/ 878349 w 878349"/>
                <a:gd name="connsiteY3" fmla="*/ 415445 h 546111"/>
                <a:gd name="connsiteX4" fmla="*/ 798544 w 878349"/>
                <a:gd name="connsiteY4" fmla="*/ 535843 h 546111"/>
                <a:gd name="connsiteX5" fmla="*/ 759827 w 878349"/>
                <a:gd name="connsiteY5" fmla="*/ 543659 h 546111"/>
                <a:gd name="connsiteX6" fmla="*/ 753908 w 878349"/>
                <a:gd name="connsiteY6" fmla="*/ 546111 h 546111"/>
                <a:gd name="connsiteX7" fmla="*/ 747683 w 878349"/>
                <a:gd name="connsiteY7" fmla="*/ 546111 h 546111"/>
                <a:gd name="connsiteX8" fmla="*/ 190471 w 878349"/>
                <a:gd name="connsiteY8" fmla="*/ 546111 h 546111"/>
                <a:gd name="connsiteX9" fmla="*/ 166602 w 878349"/>
                <a:gd name="connsiteY9" fmla="*/ 546111 h 546111"/>
                <a:gd name="connsiteX10" fmla="*/ 158924 w 878349"/>
                <a:gd name="connsiteY10" fmla="*/ 542931 h 546111"/>
                <a:gd name="connsiteX11" fmla="*/ 152084 w 878349"/>
                <a:gd name="connsiteY11" fmla="*/ 542242 h 546111"/>
                <a:gd name="connsiteX12" fmla="*/ 0 w 878349"/>
                <a:gd name="connsiteY12" fmla="*/ 355640 h 546111"/>
                <a:gd name="connsiteX13" fmla="*/ 190471 w 878349"/>
                <a:gd name="connsiteY13" fmla="*/ 165169 h 546111"/>
                <a:gd name="connsiteX14" fmla="*/ 228858 w 878349"/>
                <a:gd name="connsiteY14" fmla="*/ 169039 h 546111"/>
                <a:gd name="connsiteX15" fmla="*/ 244320 w 878349"/>
                <a:gd name="connsiteY15" fmla="*/ 173839 h 546111"/>
                <a:gd name="connsiteX16" fmla="*/ 526204 w 878349"/>
                <a:gd name="connsiteY16" fmla="*/ 3284 h 546111"/>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4488 h 547315"/>
                <a:gd name="connsiteX1" fmla="*/ 753041 w 878349"/>
                <a:gd name="connsiteY1" fmla="*/ 287065 h 547315"/>
                <a:gd name="connsiteX2" fmla="*/ 798544 w 878349"/>
                <a:gd name="connsiteY2" fmla="*/ 296252 h 547315"/>
                <a:gd name="connsiteX3" fmla="*/ 878349 w 878349"/>
                <a:gd name="connsiteY3" fmla="*/ 416649 h 547315"/>
                <a:gd name="connsiteX4" fmla="*/ 798544 w 878349"/>
                <a:gd name="connsiteY4" fmla="*/ 537047 h 547315"/>
                <a:gd name="connsiteX5" fmla="*/ 759827 w 878349"/>
                <a:gd name="connsiteY5" fmla="*/ 544863 h 547315"/>
                <a:gd name="connsiteX6" fmla="*/ 753908 w 878349"/>
                <a:gd name="connsiteY6" fmla="*/ 547315 h 547315"/>
                <a:gd name="connsiteX7" fmla="*/ 747683 w 878349"/>
                <a:gd name="connsiteY7" fmla="*/ 547315 h 547315"/>
                <a:gd name="connsiteX8" fmla="*/ 190471 w 878349"/>
                <a:gd name="connsiteY8" fmla="*/ 547315 h 547315"/>
                <a:gd name="connsiteX9" fmla="*/ 166602 w 878349"/>
                <a:gd name="connsiteY9" fmla="*/ 547315 h 547315"/>
                <a:gd name="connsiteX10" fmla="*/ 158924 w 878349"/>
                <a:gd name="connsiteY10" fmla="*/ 544135 h 547315"/>
                <a:gd name="connsiteX11" fmla="*/ 152084 w 878349"/>
                <a:gd name="connsiteY11" fmla="*/ 543446 h 547315"/>
                <a:gd name="connsiteX12" fmla="*/ 0 w 878349"/>
                <a:gd name="connsiteY12" fmla="*/ 356844 h 547315"/>
                <a:gd name="connsiteX13" fmla="*/ 190471 w 878349"/>
                <a:gd name="connsiteY13" fmla="*/ 166373 h 547315"/>
                <a:gd name="connsiteX14" fmla="*/ 228858 w 878349"/>
                <a:gd name="connsiteY14" fmla="*/ 170243 h 547315"/>
                <a:gd name="connsiteX15" fmla="*/ 244320 w 878349"/>
                <a:gd name="connsiteY15" fmla="*/ 175043 h 547315"/>
                <a:gd name="connsiteX16" fmla="*/ 526204 w 878349"/>
                <a:gd name="connsiteY16" fmla="*/ 4488 h 547315"/>
                <a:gd name="connsiteX0" fmla="*/ 526204 w 878349"/>
                <a:gd name="connsiteY0" fmla="*/ 912 h 543739"/>
                <a:gd name="connsiteX1" fmla="*/ 753041 w 878349"/>
                <a:gd name="connsiteY1" fmla="*/ 283489 h 543739"/>
                <a:gd name="connsiteX2" fmla="*/ 798544 w 878349"/>
                <a:gd name="connsiteY2" fmla="*/ 292676 h 543739"/>
                <a:gd name="connsiteX3" fmla="*/ 878349 w 878349"/>
                <a:gd name="connsiteY3" fmla="*/ 413073 h 543739"/>
                <a:gd name="connsiteX4" fmla="*/ 798544 w 878349"/>
                <a:gd name="connsiteY4" fmla="*/ 533471 h 543739"/>
                <a:gd name="connsiteX5" fmla="*/ 759827 w 878349"/>
                <a:gd name="connsiteY5" fmla="*/ 541287 h 543739"/>
                <a:gd name="connsiteX6" fmla="*/ 753908 w 878349"/>
                <a:gd name="connsiteY6" fmla="*/ 543739 h 543739"/>
                <a:gd name="connsiteX7" fmla="*/ 747683 w 878349"/>
                <a:gd name="connsiteY7" fmla="*/ 543739 h 543739"/>
                <a:gd name="connsiteX8" fmla="*/ 190471 w 878349"/>
                <a:gd name="connsiteY8" fmla="*/ 543739 h 543739"/>
                <a:gd name="connsiteX9" fmla="*/ 166602 w 878349"/>
                <a:gd name="connsiteY9" fmla="*/ 543739 h 543739"/>
                <a:gd name="connsiteX10" fmla="*/ 158924 w 878349"/>
                <a:gd name="connsiteY10" fmla="*/ 540559 h 543739"/>
                <a:gd name="connsiteX11" fmla="*/ 152084 w 878349"/>
                <a:gd name="connsiteY11" fmla="*/ 539870 h 543739"/>
                <a:gd name="connsiteX12" fmla="*/ 0 w 878349"/>
                <a:gd name="connsiteY12" fmla="*/ 353268 h 543739"/>
                <a:gd name="connsiteX13" fmla="*/ 190471 w 878349"/>
                <a:gd name="connsiteY13" fmla="*/ 162797 h 543739"/>
                <a:gd name="connsiteX14" fmla="*/ 228858 w 878349"/>
                <a:gd name="connsiteY14" fmla="*/ 166667 h 543739"/>
                <a:gd name="connsiteX15" fmla="*/ 244320 w 878349"/>
                <a:gd name="connsiteY15" fmla="*/ 171467 h 543739"/>
                <a:gd name="connsiteX16" fmla="*/ 526204 w 878349"/>
                <a:gd name="connsiteY16" fmla="*/ 912 h 543739"/>
                <a:gd name="connsiteX0" fmla="*/ 526204 w 878349"/>
                <a:gd name="connsiteY0" fmla="*/ 2110 h 544937"/>
                <a:gd name="connsiteX1" fmla="*/ 753041 w 878349"/>
                <a:gd name="connsiteY1" fmla="*/ 284687 h 544937"/>
                <a:gd name="connsiteX2" fmla="*/ 798544 w 878349"/>
                <a:gd name="connsiteY2" fmla="*/ 293874 h 544937"/>
                <a:gd name="connsiteX3" fmla="*/ 878349 w 878349"/>
                <a:gd name="connsiteY3" fmla="*/ 414271 h 544937"/>
                <a:gd name="connsiteX4" fmla="*/ 798544 w 878349"/>
                <a:gd name="connsiteY4" fmla="*/ 534669 h 544937"/>
                <a:gd name="connsiteX5" fmla="*/ 759827 w 878349"/>
                <a:gd name="connsiteY5" fmla="*/ 542485 h 544937"/>
                <a:gd name="connsiteX6" fmla="*/ 753908 w 878349"/>
                <a:gd name="connsiteY6" fmla="*/ 544937 h 544937"/>
                <a:gd name="connsiteX7" fmla="*/ 747683 w 878349"/>
                <a:gd name="connsiteY7" fmla="*/ 544937 h 544937"/>
                <a:gd name="connsiteX8" fmla="*/ 190471 w 878349"/>
                <a:gd name="connsiteY8" fmla="*/ 544937 h 544937"/>
                <a:gd name="connsiteX9" fmla="*/ 166602 w 878349"/>
                <a:gd name="connsiteY9" fmla="*/ 544937 h 544937"/>
                <a:gd name="connsiteX10" fmla="*/ 158924 w 878349"/>
                <a:gd name="connsiteY10" fmla="*/ 541757 h 544937"/>
                <a:gd name="connsiteX11" fmla="*/ 152084 w 878349"/>
                <a:gd name="connsiteY11" fmla="*/ 541068 h 544937"/>
                <a:gd name="connsiteX12" fmla="*/ 0 w 878349"/>
                <a:gd name="connsiteY12" fmla="*/ 354466 h 544937"/>
                <a:gd name="connsiteX13" fmla="*/ 190471 w 878349"/>
                <a:gd name="connsiteY13" fmla="*/ 163995 h 544937"/>
                <a:gd name="connsiteX14" fmla="*/ 228858 w 878349"/>
                <a:gd name="connsiteY14" fmla="*/ 167865 h 544937"/>
                <a:gd name="connsiteX15" fmla="*/ 244320 w 878349"/>
                <a:gd name="connsiteY15" fmla="*/ 172665 h 544937"/>
                <a:gd name="connsiteX16" fmla="*/ 526204 w 878349"/>
                <a:gd name="connsiteY16" fmla="*/ 2110 h 544937"/>
                <a:gd name="connsiteX0" fmla="*/ 526204 w 878349"/>
                <a:gd name="connsiteY0" fmla="*/ 2045 h 544872"/>
                <a:gd name="connsiteX1" fmla="*/ 753041 w 878349"/>
                <a:gd name="connsiteY1" fmla="*/ 284622 h 544872"/>
                <a:gd name="connsiteX2" fmla="*/ 798544 w 878349"/>
                <a:gd name="connsiteY2" fmla="*/ 293809 h 544872"/>
                <a:gd name="connsiteX3" fmla="*/ 878349 w 878349"/>
                <a:gd name="connsiteY3" fmla="*/ 414206 h 544872"/>
                <a:gd name="connsiteX4" fmla="*/ 798544 w 878349"/>
                <a:gd name="connsiteY4" fmla="*/ 534604 h 544872"/>
                <a:gd name="connsiteX5" fmla="*/ 759827 w 878349"/>
                <a:gd name="connsiteY5" fmla="*/ 542420 h 544872"/>
                <a:gd name="connsiteX6" fmla="*/ 753908 w 878349"/>
                <a:gd name="connsiteY6" fmla="*/ 544872 h 544872"/>
                <a:gd name="connsiteX7" fmla="*/ 747683 w 878349"/>
                <a:gd name="connsiteY7" fmla="*/ 544872 h 544872"/>
                <a:gd name="connsiteX8" fmla="*/ 190471 w 878349"/>
                <a:gd name="connsiteY8" fmla="*/ 544872 h 544872"/>
                <a:gd name="connsiteX9" fmla="*/ 166602 w 878349"/>
                <a:gd name="connsiteY9" fmla="*/ 544872 h 544872"/>
                <a:gd name="connsiteX10" fmla="*/ 158924 w 878349"/>
                <a:gd name="connsiteY10" fmla="*/ 541692 h 544872"/>
                <a:gd name="connsiteX11" fmla="*/ 152084 w 878349"/>
                <a:gd name="connsiteY11" fmla="*/ 541003 h 544872"/>
                <a:gd name="connsiteX12" fmla="*/ 0 w 878349"/>
                <a:gd name="connsiteY12" fmla="*/ 354401 h 544872"/>
                <a:gd name="connsiteX13" fmla="*/ 190471 w 878349"/>
                <a:gd name="connsiteY13" fmla="*/ 163930 h 544872"/>
                <a:gd name="connsiteX14" fmla="*/ 228858 w 878349"/>
                <a:gd name="connsiteY14" fmla="*/ 167800 h 544872"/>
                <a:gd name="connsiteX15" fmla="*/ 244320 w 878349"/>
                <a:gd name="connsiteY15" fmla="*/ 172600 h 544872"/>
                <a:gd name="connsiteX16" fmla="*/ 526204 w 878349"/>
                <a:gd name="connsiteY16" fmla="*/ 2045 h 544872"/>
                <a:gd name="connsiteX0" fmla="*/ 526204 w 878349"/>
                <a:gd name="connsiteY0" fmla="*/ 3099 h 545926"/>
                <a:gd name="connsiteX1" fmla="*/ 753041 w 878349"/>
                <a:gd name="connsiteY1" fmla="*/ 285676 h 545926"/>
                <a:gd name="connsiteX2" fmla="*/ 798544 w 878349"/>
                <a:gd name="connsiteY2" fmla="*/ 294863 h 545926"/>
                <a:gd name="connsiteX3" fmla="*/ 878349 w 878349"/>
                <a:gd name="connsiteY3" fmla="*/ 415260 h 545926"/>
                <a:gd name="connsiteX4" fmla="*/ 798544 w 878349"/>
                <a:gd name="connsiteY4" fmla="*/ 535658 h 545926"/>
                <a:gd name="connsiteX5" fmla="*/ 759827 w 878349"/>
                <a:gd name="connsiteY5" fmla="*/ 543474 h 545926"/>
                <a:gd name="connsiteX6" fmla="*/ 753908 w 878349"/>
                <a:gd name="connsiteY6" fmla="*/ 545926 h 545926"/>
                <a:gd name="connsiteX7" fmla="*/ 747683 w 878349"/>
                <a:gd name="connsiteY7" fmla="*/ 545926 h 545926"/>
                <a:gd name="connsiteX8" fmla="*/ 190471 w 878349"/>
                <a:gd name="connsiteY8" fmla="*/ 545926 h 545926"/>
                <a:gd name="connsiteX9" fmla="*/ 166602 w 878349"/>
                <a:gd name="connsiteY9" fmla="*/ 545926 h 545926"/>
                <a:gd name="connsiteX10" fmla="*/ 158924 w 878349"/>
                <a:gd name="connsiteY10" fmla="*/ 542746 h 545926"/>
                <a:gd name="connsiteX11" fmla="*/ 152084 w 878349"/>
                <a:gd name="connsiteY11" fmla="*/ 542057 h 545926"/>
                <a:gd name="connsiteX12" fmla="*/ 0 w 878349"/>
                <a:gd name="connsiteY12" fmla="*/ 355455 h 545926"/>
                <a:gd name="connsiteX13" fmla="*/ 190471 w 878349"/>
                <a:gd name="connsiteY13" fmla="*/ 164984 h 545926"/>
                <a:gd name="connsiteX14" fmla="*/ 228858 w 878349"/>
                <a:gd name="connsiteY14" fmla="*/ 168854 h 545926"/>
                <a:gd name="connsiteX15" fmla="*/ 244320 w 878349"/>
                <a:gd name="connsiteY15" fmla="*/ 173654 h 545926"/>
                <a:gd name="connsiteX16" fmla="*/ 526204 w 878349"/>
                <a:gd name="connsiteY16" fmla="*/ 3099 h 545926"/>
                <a:gd name="connsiteX0" fmla="*/ 526204 w 878349"/>
                <a:gd name="connsiteY0" fmla="*/ 2823 h 545650"/>
                <a:gd name="connsiteX1" fmla="*/ 753041 w 878349"/>
                <a:gd name="connsiteY1" fmla="*/ 285400 h 545650"/>
                <a:gd name="connsiteX2" fmla="*/ 798544 w 878349"/>
                <a:gd name="connsiteY2" fmla="*/ 294587 h 545650"/>
                <a:gd name="connsiteX3" fmla="*/ 878349 w 878349"/>
                <a:gd name="connsiteY3" fmla="*/ 414984 h 545650"/>
                <a:gd name="connsiteX4" fmla="*/ 798544 w 878349"/>
                <a:gd name="connsiteY4" fmla="*/ 535382 h 545650"/>
                <a:gd name="connsiteX5" fmla="*/ 759827 w 878349"/>
                <a:gd name="connsiteY5" fmla="*/ 543198 h 545650"/>
                <a:gd name="connsiteX6" fmla="*/ 753908 w 878349"/>
                <a:gd name="connsiteY6" fmla="*/ 545650 h 545650"/>
                <a:gd name="connsiteX7" fmla="*/ 747683 w 878349"/>
                <a:gd name="connsiteY7" fmla="*/ 545650 h 545650"/>
                <a:gd name="connsiteX8" fmla="*/ 190471 w 878349"/>
                <a:gd name="connsiteY8" fmla="*/ 545650 h 545650"/>
                <a:gd name="connsiteX9" fmla="*/ 166602 w 878349"/>
                <a:gd name="connsiteY9" fmla="*/ 545650 h 545650"/>
                <a:gd name="connsiteX10" fmla="*/ 158924 w 878349"/>
                <a:gd name="connsiteY10" fmla="*/ 542470 h 545650"/>
                <a:gd name="connsiteX11" fmla="*/ 152084 w 878349"/>
                <a:gd name="connsiteY11" fmla="*/ 541781 h 545650"/>
                <a:gd name="connsiteX12" fmla="*/ 0 w 878349"/>
                <a:gd name="connsiteY12" fmla="*/ 355179 h 545650"/>
                <a:gd name="connsiteX13" fmla="*/ 190471 w 878349"/>
                <a:gd name="connsiteY13" fmla="*/ 164708 h 545650"/>
                <a:gd name="connsiteX14" fmla="*/ 228858 w 878349"/>
                <a:gd name="connsiteY14" fmla="*/ 168578 h 545650"/>
                <a:gd name="connsiteX15" fmla="*/ 244320 w 878349"/>
                <a:gd name="connsiteY15" fmla="*/ 173378 h 545650"/>
                <a:gd name="connsiteX16" fmla="*/ 526204 w 878349"/>
                <a:gd name="connsiteY16"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53908 w 878349"/>
                <a:gd name="connsiteY5" fmla="*/ 545650 h 545650"/>
                <a:gd name="connsiteX6" fmla="*/ 747683 w 878349"/>
                <a:gd name="connsiteY6" fmla="*/ 545650 h 545650"/>
                <a:gd name="connsiteX7" fmla="*/ 190471 w 878349"/>
                <a:gd name="connsiteY7" fmla="*/ 545650 h 545650"/>
                <a:gd name="connsiteX8" fmla="*/ 166602 w 878349"/>
                <a:gd name="connsiteY8" fmla="*/ 545650 h 545650"/>
                <a:gd name="connsiteX9" fmla="*/ 158924 w 878349"/>
                <a:gd name="connsiteY9" fmla="*/ 542470 h 545650"/>
                <a:gd name="connsiteX10" fmla="*/ 152084 w 878349"/>
                <a:gd name="connsiteY10" fmla="*/ 541781 h 545650"/>
                <a:gd name="connsiteX11" fmla="*/ 0 w 878349"/>
                <a:gd name="connsiteY11" fmla="*/ 355179 h 545650"/>
                <a:gd name="connsiteX12" fmla="*/ 190471 w 878349"/>
                <a:gd name="connsiteY12" fmla="*/ 164708 h 545650"/>
                <a:gd name="connsiteX13" fmla="*/ 228858 w 878349"/>
                <a:gd name="connsiteY13" fmla="*/ 168578 h 545650"/>
                <a:gd name="connsiteX14" fmla="*/ 244320 w 878349"/>
                <a:gd name="connsiteY14" fmla="*/ 173378 h 545650"/>
                <a:gd name="connsiteX15" fmla="*/ 526204 w 878349"/>
                <a:gd name="connsiteY15"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59827 w 878349"/>
                <a:gd name="connsiteY4" fmla="*/ 543198 h 545650"/>
                <a:gd name="connsiteX5" fmla="*/ 747683 w 878349"/>
                <a:gd name="connsiteY5" fmla="*/ 545650 h 545650"/>
                <a:gd name="connsiteX6" fmla="*/ 190471 w 878349"/>
                <a:gd name="connsiteY6" fmla="*/ 545650 h 545650"/>
                <a:gd name="connsiteX7" fmla="*/ 166602 w 878349"/>
                <a:gd name="connsiteY7" fmla="*/ 545650 h 545650"/>
                <a:gd name="connsiteX8" fmla="*/ 158924 w 878349"/>
                <a:gd name="connsiteY8" fmla="*/ 542470 h 545650"/>
                <a:gd name="connsiteX9" fmla="*/ 152084 w 878349"/>
                <a:gd name="connsiteY9" fmla="*/ 541781 h 545650"/>
                <a:gd name="connsiteX10" fmla="*/ 0 w 878349"/>
                <a:gd name="connsiteY10" fmla="*/ 355179 h 545650"/>
                <a:gd name="connsiteX11" fmla="*/ 190471 w 878349"/>
                <a:gd name="connsiteY11" fmla="*/ 164708 h 545650"/>
                <a:gd name="connsiteX12" fmla="*/ 228858 w 878349"/>
                <a:gd name="connsiteY12" fmla="*/ 168578 h 545650"/>
                <a:gd name="connsiteX13" fmla="*/ 244320 w 878349"/>
                <a:gd name="connsiteY13" fmla="*/ 173378 h 545650"/>
                <a:gd name="connsiteX14" fmla="*/ 526204 w 878349"/>
                <a:gd name="connsiteY14"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98544 w 878349"/>
                <a:gd name="connsiteY3" fmla="*/ 535382 h 545650"/>
                <a:gd name="connsiteX4" fmla="*/ 747683 w 878349"/>
                <a:gd name="connsiteY4" fmla="*/ 545650 h 545650"/>
                <a:gd name="connsiteX5" fmla="*/ 190471 w 878349"/>
                <a:gd name="connsiteY5" fmla="*/ 545650 h 545650"/>
                <a:gd name="connsiteX6" fmla="*/ 166602 w 878349"/>
                <a:gd name="connsiteY6" fmla="*/ 545650 h 545650"/>
                <a:gd name="connsiteX7" fmla="*/ 158924 w 878349"/>
                <a:gd name="connsiteY7" fmla="*/ 542470 h 545650"/>
                <a:gd name="connsiteX8" fmla="*/ 152084 w 878349"/>
                <a:gd name="connsiteY8" fmla="*/ 541781 h 545650"/>
                <a:gd name="connsiteX9" fmla="*/ 0 w 878349"/>
                <a:gd name="connsiteY9" fmla="*/ 355179 h 545650"/>
                <a:gd name="connsiteX10" fmla="*/ 190471 w 878349"/>
                <a:gd name="connsiteY10" fmla="*/ 164708 h 545650"/>
                <a:gd name="connsiteX11" fmla="*/ 228858 w 878349"/>
                <a:gd name="connsiteY11" fmla="*/ 168578 h 545650"/>
                <a:gd name="connsiteX12" fmla="*/ 244320 w 878349"/>
                <a:gd name="connsiteY12" fmla="*/ 173378 h 545650"/>
                <a:gd name="connsiteX13" fmla="*/ 526204 w 878349"/>
                <a:gd name="connsiteY13"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49"/>
                <a:gd name="connsiteY0" fmla="*/ 2823 h 545650"/>
                <a:gd name="connsiteX1" fmla="*/ 753041 w 878349"/>
                <a:gd name="connsiteY1" fmla="*/ 285400 h 545650"/>
                <a:gd name="connsiteX2" fmla="*/ 878349 w 878349"/>
                <a:gd name="connsiteY2" fmla="*/ 414984 h 545650"/>
                <a:gd name="connsiteX3" fmla="*/ 747683 w 878349"/>
                <a:gd name="connsiteY3" fmla="*/ 545650 h 545650"/>
                <a:gd name="connsiteX4" fmla="*/ 190471 w 878349"/>
                <a:gd name="connsiteY4" fmla="*/ 545650 h 545650"/>
                <a:gd name="connsiteX5" fmla="*/ 166602 w 878349"/>
                <a:gd name="connsiteY5" fmla="*/ 545650 h 545650"/>
                <a:gd name="connsiteX6" fmla="*/ 158924 w 878349"/>
                <a:gd name="connsiteY6" fmla="*/ 542470 h 545650"/>
                <a:gd name="connsiteX7" fmla="*/ 152084 w 878349"/>
                <a:gd name="connsiteY7" fmla="*/ 541781 h 545650"/>
                <a:gd name="connsiteX8" fmla="*/ 0 w 878349"/>
                <a:gd name="connsiteY8" fmla="*/ 355179 h 545650"/>
                <a:gd name="connsiteX9" fmla="*/ 190471 w 878349"/>
                <a:gd name="connsiteY9" fmla="*/ 164708 h 545650"/>
                <a:gd name="connsiteX10" fmla="*/ 228858 w 878349"/>
                <a:gd name="connsiteY10" fmla="*/ 168578 h 545650"/>
                <a:gd name="connsiteX11" fmla="*/ 244320 w 878349"/>
                <a:gd name="connsiteY11" fmla="*/ 173378 h 545650"/>
                <a:gd name="connsiteX12" fmla="*/ 526204 w 878349"/>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60"/>
                <a:gd name="connsiteY0" fmla="*/ 2823 h 545650"/>
                <a:gd name="connsiteX1" fmla="*/ 753041 w 878360"/>
                <a:gd name="connsiteY1" fmla="*/ 285400 h 545650"/>
                <a:gd name="connsiteX2" fmla="*/ 878349 w 878360"/>
                <a:gd name="connsiteY2" fmla="*/ 414984 h 545650"/>
                <a:gd name="connsiteX3" fmla="*/ 747683 w 878360"/>
                <a:gd name="connsiteY3" fmla="*/ 545650 h 545650"/>
                <a:gd name="connsiteX4" fmla="*/ 190471 w 878360"/>
                <a:gd name="connsiteY4" fmla="*/ 545650 h 545650"/>
                <a:gd name="connsiteX5" fmla="*/ 166602 w 878360"/>
                <a:gd name="connsiteY5" fmla="*/ 545650 h 545650"/>
                <a:gd name="connsiteX6" fmla="*/ 158924 w 878360"/>
                <a:gd name="connsiteY6" fmla="*/ 542470 h 545650"/>
                <a:gd name="connsiteX7" fmla="*/ 152084 w 878360"/>
                <a:gd name="connsiteY7" fmla="*/ 541781 h 545650"/>
                <a:gd name="connsiteX8" fmla="*/ 0 w 878360"/>
                <a:gd name="connsiteY8" fmla="*/ 355179 h 545650"/>
                <a:gd name="connsiteX9" fmla="*/ 190471 w 878360"/>
                <a:gd name="connsiteY9" fmla="*/ 164708 h 545650"/>
                <a:gd name="connsiteX10" fmla="*/ 228858 w 878360"/>
                <a:gd name="connsiteY10" fmla="*/ 168578 h 545650"/>
                <a:gd name="connsiteX11" fmla="*/ 244320 w 878360"/>
                <a:gd name="connsiteY11" fmla="*/ 173378 h 545650"/>
                <a:gd name="connsiteX12" fmla="*/ 526204 w 878360"/>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81"/>
                <a:gd name="connsiteY0" fmla="*/ 2823 h 545650"/>
                <a:gd name="connsiteX1" fmla="*/ 753041 w 878381"/>
                <a:gd name="connsiteY1" fmla="*/ 285400 h 545650"/>
                <a:gd name="connsiteX2" fmla="*/ 878349 w 878381"/>
                <a:gd name="connsiteY2" fmla="*/ 414984 h 545650"/>
                <a:gd name="connsiteX3" fmla="*/ 747683 w 878381"/>
                <a:gd name="connsiteY3" fmla="*/ 545650 h 545650"/>
                <a:gd name="connsiteX4" fmla="*/ 190471 w 878381"/>
                <a:gd name="connsiteY4" fmla="*/ 545650 h 545650"/>
                <a:gd name="connsiteX5" fmla="*/ 166602 w 878381"/>
                <a:gd name="connsiteY5" fmla="*/ 545650 h 545650"/>
                <a:gd name="connsiteX6" fmla="*/ 158924 w 878381"/>
                <a:gd name="connsiteY6" fmla="*/ 542470 h 545650"/>
                <a:gd name="connsiteX7" fmla="*/ 152084 w 878381"/>
                <a:gd name="connsiteY7" fmla="*/ 541781 h 545650"/>
                <a:gd name="connsiteX8" fmla="*/ 0 w 878381"/>
                <a:gd name="connsiteY8" fmla="*/ 355179 h 545650"/>
                <a:gd name="connsiteX9" fmla="*/ 190471 w 878381"/>
                <a:gd name="connsiteY9" fmla="*/ 164708 h 545650"/>
                <a:gd name="connsiteX10" fmla="*/ 228858 w 878381"/>
                <a:gd name="connsiteY10" fmla="*/ 168578 h 545650"/>
                <a:gd name="connsiteX11" fmla="*/ 244320 w 878381"/>
                <a:gd name="connsiteY11" fmla="*/ 173378 h 545650"/>
                <a:gd name="connsiteX12" fmla="*/ 526204 w 878381"/>
                <a:gd name="connsiteY12" fmla="*/ 2823 h 545650"/>
                <a:gd name="connsiteX0" fmla="*/ 526204 w 878351"/>
                <a:gd name="connsiteY0" fmla="*/ 2823 h 545650"/>
                <a:gd name="connsiteX1" fmla="*/ 753041 w 878351"/>
                <a:gd name="connsiteY1" fmla="*/ 285400 h 545650"/>
                <a:gd name="connsiteX2" fmla="*/ 878349 w 878351"/>
                <a:gd name="connsiteY2" fmla="*/ 414984 h 545650"/>
                <a:gd name="connsiteX3" fmla="*/ 747683 w 878351"/>
                <a:gd name="connsiteY3" fmla="*/ 545650 h 545650"/>
                <a:gd name="connsiteX4" fmla="*/ 190471 w 878351"/>
                <a:gd name="connsiteY4" fmla="*/ 545650 h 545650"/>
                <a:gd name="connsiteX5" fmla="*/ 166602 w 878351"/>
                <a:gd name="connsiteY5" fmla="*/ 545650 h 545650"/>
                <a:gd name="connsiteX6" fmla="*/ 158924 w 878351"/>
                <a:gd name="connsiteY6" fmla="*/ 542470 h 545650"/>
                <a:gd name="connsiteX7" fmla="*/ 152084 w 878351"/>
                <a:gd name="connsiteY7" fmla="*/ 541781 h 545650"/>
                <a:gd name="connsiteX8" fmla="*/ 0 w 878351"/>
                <a:gd name="connsiteY8" fmla="*/ 355179 h 545650"/>
                <a:gd name="connsiteX9" fmla="*/ 190471 w 878351"/>
                <a:gd name="connsiteY9" fmla="*/ 164708 h 545650"/>
                <a:gd name="connsiteX10" fmla="*/ 228858 w 878351"/>
                <a:gd name="connsiteY10" fmla="*/ 168578 h 545650"/>
                <a:gd name="connsiteX11" fmla="*/ 244320 w 878351"/>
                <a:gd name="connsiteY11" fmla="*/ 173378 h 545650"/>
                <a:gd name="connsiteX12" fmla="*/ 526204 w 878351"/>
                <a:gd name="connsiteY12" fmla="*/ 2823 h 545650"/>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6204 w 878349"/>
                <a:gd name="connsiteY0" fmla="*/ 2823 h 545651"/>
                <a:gd name="connsiteX1" fmla="*/ 753041 w 878349"/>
                <a:gd name="connsiteY1" fmla="*/ 285400 h 545651"/>
                <a:gd name="connsiteX2" fmla="*/ 878349 w 878349"/>
                <a:gd name="connsiteY2" fmla="*/ 414984 h 545651"/>
                <a:gd name="connsiteX3" fmla="*/ 747683 w 878349"/>
                <a:gd name="connsiteY3" fmla="*/ 545650 h 545651"/>
                <a:gd name="connsiteX4" fmla="*/ 190471 w 878349"/>
                <a:gd name="connsiteY4" fmla="*/ 545650 h 545651"/>
                <a:gd name="connsiteX5" fmla="*/ 166602 w 878349"/>
                <a:gd name="connsiteY5" fmla="*/ 545650 h 545651"/>
                <a:gd name="connsiteX6" fmla="*/ 158924 w 878349"/>
                <a:gd name="connsiteY6" fmla="*/ 542470 h 545651"/>
                <a:gd name="connsiteX7" fmla="*/ 152084 w 878349"/>
                <a:gd name="connsiteY7" fmla="*/ 541781 h 545651"/>
                <a:gd name="connsiteX8" fmla="*/ 0 w 878349"/>
                <a:gd name="connsiteY8" fmla="*/ 355179 h 545651"/>
                <a:gd name="connsiteX9" fmla="*/ 190471 w 878349"/>
                <a:gd name="connsiteY9" fmla="*/ 164708 h 545651"/>
                <a:gd name="connsiteX10" fmla="*/ 228858 w 878349"/>
                <a:gd name="connsiteY10" fmla="*/ 168578 h 545651"/>
                <a:gd name="connsiteX11" fmla="*/ 244320 w 878349"/>
                <a:gd name="connsiteY11" fmla="*/ 173378 h 545651"/>
                <a:gd name="connsiteX12" fmla="*/ 526204 w 878349"/>
                <a:gd name="connsiteY12" fmla="*/ 2823 h 545651"/>
                <a:gd name="connsiteX0" fmla="*/ 527585 w 879730"/>
                <a:gd name="connsiteY0" fmla="*/ 2823 h 545651"/>
                <a:gd name="connsiteX1" fmla="*/ 754422 w 879730"/>
                <a:gd name="connsiteY1" fmla="*/ 285400 h 545651"/>
                <a:gd name="connsiteX2" fmla="*/ 879730 w 879730"/>
                <a:gd name="connsiteY2" fmla="*/ 414984 h 545651"/>
                <a:gd name="connsiteX3" fmla="*/ 749064 w 879730"/>
                <a:gd name="connsiteY3" fmla="*/ 545650 h 545651"/>
                <a:gd name="connsiteX4" fmla="*/ 191852 w 879730"/>
                <a:gd name="connsiteY4" fmla="*/ 545650 h 545651"/>
                <a:gd name="connsiteX5" fmla="*/ 167983 w 879730"/>
                <a:gd name="connsiteY5" fmla="*/ 545650 h 545651"/>
                <a:gd name="connsiteX6" fmla="*/ 160305 w 879730"/>
                <a:gd name="connsiteY6" fmla="*/ 542470 h 545651"/>
                <a:gd name="connsiteX7" fmla="*/ 153465 w 879730"/>
                <a:gd name="connsiteY7" fmla="*/ 541781 h 545651"/>
                <a:gd name="connsiteX8" fmla="*/ 1381 w 879730"/>
                <a:gd name="connsiteY8" fmla="*/ 355179 h 545651"/>
                <a:gd name="connsiteX9" fmla="*/ 230239 w 879730"/>
                <a:gd name="connsiteY9" fmla="*/ 168578 h 545651"/>
                <a:gd name="connsiteX10" fmla="*/ 245701 w 879730"/>
                <a:gd name="connsiteY10" fmla="*/ 173378 h 545651"/>
                <a:gd name="connsiteX11" fmla="*/ 527585 w 879730"/>
                <a:gd name="connsiteY11"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8098 w 880243"/>
                <a:gd name="connsiteY0" fmla="*/ 2823 h 545651"/>
                <a:gd name="connsiteX1" fmla="*/ 754935 w 880243"/>
                <a:gd name="connsiteY1" fmla="*/ 285400 h 545651"/>
                <a:gd name="connsiteX2" fmla="*/ 880243 w 880243"/>
                <a:gd name="connsiteY2" fmla="*/ 414984 h 545651"/>
                <a:gd name="connsiteX3" fmla="*/ 749577 w 880243"/>
                <a:gd name="connsiteY3" fmla="*/ 545650 h 545651"/>
                <a:gd name="connsiteX4" fmla="*/ 192365 w 880243"/>
                <a:gd name="connsiteY4" fmla="*/ 545650 h 545651"/>
                <a:gd name="connsiteX5" fmla="*/ 168496 w 880243"/>
                <a:gd name="connsiteY5" fmla="*/ 545650 h 545651"/>
                <a:gd name="connsiteX6" fmla="*/ 160818 w 880243"/>
                <a:gd name="connsiteY6" fmla="*/ 542470 h 545651"/>
                <a:gd name="connsiteX7" fmla="*/ 153978 w 880243"/>
                <a:gd name="connsiteY7" fmla="*/ 541781 h 545651"/>
                <a:gd name="connsiteX8" fmla="*/ 1894 w 880243"/>
                <a:gd name="connsiteY8" fmla="*/ 355179 h 545651"/>
                <a:gd name="connsiteX9" fmla="*/ 246214 w 880243"/>
                <a:gd name="connsiteY9" fmla="*/ 173378 h 545651"/>
                <a:gd name="connsiteX10" fmla="*/ 528098 w 880243"/>
                <a:gd name="connsiteY10" fmla="*/ 2823 h 545651"/>
                <a:gd name="connsiteX0" fmla="*/ 526208 w 878353"/>
                <a:gd name="connsiteY0" fmla="*/ 2823 h 545651"/>
                <a:gd name="connsiteX1" fmla="*/ 753045 w 878353"/>
                <a:gd name="connsiteY1" fmla="*/ 285400 h 545651"/>
                <a:gd name="connsiteX2" fmla="*/ 878353 w 878353"/>
                <a:gd name="connsiteY2" fmla="*/ 414984 h 545651"/>
                <a:gd name="connsiteX3" fmla="*/ 747687 w 878353"/>
                <a:gd name="connsiteY3" fmla="*/ 545650 h 545651"/>
                <a:gd name="connsiteX4" fmla="*/ 190475 w 878353"/>
                <a:gd name="connsiteY4" fmla="*/ 545650 h 545651"/>
                <a:gd name="connsiteX5" fmla="*/ 166606 w 878353"/>
                <a:gd name="connsiteY5" fmla="*/ 545650 h 545651"/>
                <a:gd name="connsiteX6" fmla="*/ 158928 w 878353"/>
                <a:gd name="connsiteY6" fmla="*/ 542470 h 545651"/>
                <a:gd name="connsiteX7" fmla="*/ 152088 w 878353"/>
                <a:gd name="connsiteY7" fmla="*/ 541781 h 545651"/>
                <a:gd name="connsiteX8" fmla="*/ 4 w 878353"/>
                <a:gd name="connsiteY8" fmla="*/ 355179 h 545651"/>
                <a:gd name="connsiteX9" fmla="*/ 244324 w 878353"/>
                <a:gd name="connsiteY9" fmla="*/ 173378 h 545651"/>
                <a:gd name="connsiteX10" fmla="*/ 526208 w 878353"/>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66614 w 878361"/>
                <a:gd name="connsiteY5" fmla="*/ 545650 h 545651"/>
                <a:gd name="connsiteX6" fmla="*/ 158936 w 878361"/>
                <a:gd name="connsiteY6" fmla="*/ 542470 h 545651"/>
                <a:gd name="connsiteX7" fmla="*/ 152096 w 878361"/>
                <a:gd name="connsiteY7" fmla="*/ 541781 h 545651"/>
                <a:gd name="connsiteX8" fmla="*/ 12 w 878361"/>
                <a:gd name="connsiteY8" fmla="*/ 355179 h 545651"/>
                <a:gd name="connsiteX9" fmla="*/ 244332 w 878361"/>
                <a:gd name="connsiteY9" fmla="*/ 173378 h 545651"/>
                <a:gd name="connsiteX10" fmla="*/ 526216 w 878361"/>
                <a:gd name="connsiteY10"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8936 w 878361"/>
                <a:gd name="connsiteY5" fmla="*/ 542470 h 545651"/>
                <a:gd name="connsiteX6" fmla="*/ 152096 w 878361"/>
                <a:gd name="connsiteY6" fmla="*/ 541781 h 545651"/>
                <a:gd name="connsiteX7" fmla="*/ 12 w 878361"/>
                <a:gd name="connsiteY7" fmla="*/ 355179 h 545651"/>
                <a:gd name="connsiteX8" fmla="*/ 244332 w 878361"/>
                <a:gd name="connsiteY8" fmla="*/ 173378 h 545651"/>
                <a:gd name="connsiteX9" fmla="*/ 526216 w 878361"/>
                <a:gd name="connsiteY9"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52096 w 878361"/>
                <a:gd name="connsiteY5" fmla="*/ 541781 h 545651"/>
                <a:gd name="connsiteX6" fmla="*/ 12 w 878361"/>
                <a:gd name="connsiteY6" fmla="*/ 355179 h 545651"/>
                <a:gd name="connsiteX7" fmla="*/ 244332 w 878361"/>
                <a:gd name="connsiteY7" fmla="*/ 173378 h 545651"/>
                <a:gd name="connsiteX8" fmla="*/ 526216 w 878361"/>
                <a:gd name="connsiteY8" fmla="*/ 2823 h 545651"/>
                <a:gd name="connsiteX0" fmla="*/ 526216 w 878361"/>
                <a:gd name="connsiteY0" fmla="*/ 2823 h 545651"/>
                <a:gd name="connsiteX1" fmla="*/ 753053 w 878361"/>
                <a:gd name="connsiteY1" fmla="*/ 285400 h 545651"/>
                <a:gd name="connsiteX2" fmla="*/ 878361 w 878361"/>
                <a:gd name="connsiteY2" fmla="*/ 414984 h 545651"/>
                <a:gd name="connsiteX3" fmla="*/ 747695 w 878361"/>
                <a:gd name="connsiteY3" fmla="*/ 545650 h 545651"/>
                <a:gd name="connsiteX4" fmla="*/ 190483 w 878361"/>
                <a:gd name="connsiteY4" fmla="*/ 545650 h 545651"/>
                <a:gd name="connsiteX5" fmla="*/ 12 w 878361"/>
                <a:gd name="connsiteY5" fmla="*/ 355179 h 545651"/>
                <a:gd name="connsiteX6" fmla="*/ 244332 w 878361"/>
                <a:gd name="connsiteY6" fmla="*/ 173378 h 545651"/>
                <a:gd name="connsiteX7" fmla="*/ 526216 w 878361"/>
                <a:gd name="connsiteY7" fmla="*/ 2823 h 545651"/>
                <a:gd name="connsiteX0" fmla="*/ 528231 w 880376"/>
                <a:gd name="connsiteY0" fmla="*/ 2823 h 545651"/>
                <a:gd name="connsiteX1" fmla="*/ 755068 w 880376"/>
                <a:gd name="connsiteY1" fmla="*/ 285400 h 545651"/>
                <a:gd name="connsiteX2" fmla="*/ 880376 w 880376"/>
                <a:gd name="connsiteY2" fmla="*/ 414984 h 545651"/>
                <a:gd name="connsiteX3" fmla="*/ 749710 w 880376"/>
                <a:gd name="connsiteY3" fmla="*/ 545650 h 545651"/>
                <a:gd name="connsiteX4" fmla="*/ 192498 w 880376"/>
                <a:gd name="connsiteY4" fmla="*/ 545650 h 545651"/>
                <a:gd name="connsiteX5" fmla="*/ 2027 w 880376"/>
                <a:gd name="connsiteY5" fmla="*/ 355179 h 545651"/>
                <a:gd name="connsiteX6" fmla="*/ 246347 w 880376"/>
                <a:gd name="connsiteY6" fmla="*/ 173378 h 545651"/>
                <a:gd name="connsiteX7" fmla="*/ 528231 w 880376"/>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217 w 878362"/>
                <a:gd name="connsiteY0" fmla="*/ 2823 h 545651"/>
                <a:gd name="connsiteX1" fmla="*/ 753054 w 878362"/>
                <a:gd name="connsiteY1" fmla="*/ 285400 h 545651"/>
                <a:gd name="connsiteX2" fmla="*/ 878362 w 878362"/>
                <a:gd name="connsiteY2" fmla="*/ 414984 h 545651"/>
                <a:gd name="connsiteX3" fmla="*/ 747696 w 878362"/>
                <a:gd name="connsiteY3" fmla="*/ 545650 h 545651"/>
                <a:gd name="connsiteX4" fmla="*/ 190484 w 878362"/>
                <a:gd name="connsiteY4" fmla="*/ 545650 h 545651"/>
                <a:gd name="connsiteX5" fmla="*/ 13 w 878362"/>
                <a:gd name="connsiteY5" fmla="*/ 355179 h 545651"/>
                <a:gd name="connsiteX6" fmla="*/ 244333 w 878362"/>
                <a:gd name="connsiteY6" fmla="*/ 173378 h 545651"/>
                <a:gd name="connsiteX7" fmla="*/ 526217 w 878362"/>
                <a:gd name="connsiteY7" fmla="*/ 2823 h 545651"/>
                <a:gd name="connsiteX0" fmla="*/ 526245 w 878390"/>
                <a:gd name="connsiteY0" fmla="*/ 2823 h 545651"/>
                <a:gd name="connsiteX1" fmla="*/ 753082 w 878390"/>
                <a:gd name="connsiteY1" fmla="*/ 285400 h 545651"/>
                <a:gd name="connsiteX2" fmla="*/ 878390 w 878390"/>
                <a:gd name="connsiteY2" fmla="*/ 414984 h 545651"/>
                <a:gd name="connsiteX3" fmla="*/ 747724 w 878390"/>
                <a:gd name="connsiteY3" fmla="*/ 545650 h 545651"/>
                <a:gd name="connsiteX4" fmla="*/ 190512 w 878390"/>
                <a:gd name="connsiteY4" fmla="*/ 545650 h 545651"/>
                <a:gd name="connsiteX5" fmla="*/ 41 w 878390"/>
                <a:gd name="connsiteY5" fmla="*/ 355179 h 545651"/>
                <a:gd name="connsiteX6" fmla="*/ 244361 w 878390"/>
                <a:gd name="connsiteY6" fmla="*/ 173378 h 545651"/>
                <a:gd name="connsiteX7" fmla="*/ 526245 w 878390"/>
                <a:gd name="connsiteY7" fmla="*/ 2823 h 545651"/>
                <a:gd name="connsiteX0" fmla="*/ 526964 w 879109"/>
                <a:gd name="connsiteY0" fmla="*/ 2823 h 545651"/>
                <a:gd name="connsiteX1" fmla="*/ 753801 w 879109"/>
                <a:gd name="connsiteY1" fmla="*/ 285400 h 545651"/>
                <a:gd name="connsiteX2" fmla="*/ 879109 w 879109"/>
                <a:gd name="connsiteY2" fmla="*/ 414984 h 545651"/>
                <a:gd name="connsiteX3" fmla="*/ 748443 w 879109"/>
                <a:gd name="connsiteY3" fmla="*/ 545650 h 545651"/>
                <a:gd name="connsiteX4" fmla="*/ 191231 w 879109"/>
                <a:gd name="connsiteY4" fmla="*/ 545650 h 545651"/>
                <a:gd name="connsiteX5" fmla="*/ 760 w 879109"/>
                <a:gd name="connsiteY5" fmla="*/ 355179 h 545651"/>
                <a:gd name="connsiteX6" fmla="*/ 245080 w 879109"/>
                <a:gd name="connsiteY6" fmla="*/ 173378 h 545651"/>
                <a:gd name="connsiteX7" fmla="*/ 526964 w 879109"/>
                <a:gd name="connsiteY7" fmla="*/ 2823 h 545651"/>
                <a:gd name="connsiteX0" fmla="*/ 526721 w 878866"/>
                <a:gd name="connsiteY0" fmla="*/ 2823 h 545651"/>
                <a:gd name="connsiteX1" fmla="*/ 753558 w 878866"/>
                <a:gd name="connsiteY1" fmla="*/ 285400 h 545651"/>
                <a:gd name="connsiteX2" fmla="*/ 878866 w 878866"/>
                <a:gd name="connsiteY2" fmla="*/ 414984 h 545651"/>
                <a:gd name="connsiteX3" fmla="*/ 748200 w 878866"/>
                <a:gd name="connsiteY3" fmla="*/ 545650 h 545651"/>
                <a:gd name="connsiteX4" fmla="*/ 190988 w 878866"/>
                <a:gd name="connsiteY4" fmla="*/ 545650 h 545651"/>
                <a:gd name="connsiteX5" fmla="*/ 517 w 878866"/>
                <a:gd name="connsiteY5" fmla="*/ 355179 h 545651"/>
                <a:gd name="connsiteX6" fmla="*/ 244837 w 878866"/>
                <a:gd name="connsiteY6" fmla="*/ 173378 h 545651"/>
                <a:gd name="connsiteX7" fmla="*/ 526721 w 878866"/>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 name="connsiteX0" fmla="*/ 526246 w 878391"/>
                <a:gd name="connsiteY0" fmla="*/ 2823 h 545651"/>
                <a:gd name="connsiteX1" fmla="*/ 753083 w 878391"/>
                <a:gd name="connsiteY1" fmla="*/ 285400 h 545651"/>
                <a:gd name="connsiteX2" fmla="*/ 878391 w 878391"/>
                <a:gd name="connsiteY2" fmla="*/ 414984 h 545651"/>
                <a:gd name="connsiteX3" fmla="*/ 747725 w 878391"/>
                <a:gd name="connsiteY3" fmla="*/ 545650 h 545651"/>
                <a:gd name="connsiteX4" fmla="*/ 190513 w 878391"/>
                <a:gd name="connsiteY4" fmla="*/ 545650 h 545651"/>
                <a:gd name="connsiteX5" fmla="*/ 42 w 878391"/>
                <a:gd name="connsiteY5" fmla="*/ 355179 h 545651"/>
                <a:gd name="connsiteX6" fmla="*/ 244362 w 878391"/>
                <a:gd name="connsiteY6" fmla="*/ 173378 h 545651"/>
                <a:gd name="connsiteX7" fmla="*/ 526246 w 878391"/>
                <a:gd name="connsiteY7" fmla="*/ 2823 h 54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391" h="545651">
                  <a:moveTo>
                    <a:pt x="526246" y="2823"/>
                  </a:moveTo>
                  <a:cubicBezTo>
                    <a:pt x="663881" y="24023"/>
                    <a:pt x="772336" y="152517"/>
                    <a:pt x="753083" y="285400"/>
                  </a:cubicBezTo>
                  <a:cubicBezTo>
                    <a:pt x="852208" y="299089"/>
                    <a:pt x="878212" y="375742"/>
                    <a:pt x="878391" y="414984"/>
                  </a:cubicBezTo>
                  <a:cubicBezTo>
                    <a:pt x="878627" y="466609"/>
                    <a:pt x="833938" y="546043"/>
                    <a:pt x="747725" y="545650"/>
                  </a:cubicBezTo>
                  <a:lnTo>
                    <a:pt x="190513" y="545650"/>
                  </a:lnTo>
                  <a:cubicBezTo>
                    <a:pt x="77130" y="544985"/>
                    <a:pt x="2268" y="445667"/>
                    <a:pt x="42" y="355179"/>
                  </a:cubicBezTo>
                  <a:cubicBezTo>
                    <a:pt x="-2184" y="264691"/>
                    <a:pt x="84465" y="123521"/>
                    <a:pt x="244362" y="173378"/>
                  </a:cubicBezTo>
                  <a:cubicBezTo>
                    <a:pt x="271526" y="75658"/>
                    <a:pt x="394045" y="-17540"/>
                    <a:pt x="526246" y="2823"/>
                  </a:cubicBezTo>
                  <a:close/>
                </a:path>
              </a:pathLst>
            </a:cu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IN" sz="1122" b="1" dirty="0">
                <a:solidFill>
                  <a:schemeClr val="tx2"/>
                </a:solidFill>
                <a:latin typeface="Segoe UI Semilight" panose="020B0402040204020203" pitchFamily="34" charset="0"/>
                <a:ea typeface="Segoe UI" pitchFamily="34" charset="0"/>
                <a:cs typeface="Segoe UI Semilight" panose="020B0402040204020203" pitchFamily="34" charset="0"/>
              </a:endParaRPr>
            </a:p>
          </p:txBody>
        </p:sp>
      </p:grpSp>
    </p:spTree>
    <p:extLst>
      <p:ext uri="{BB962C8B-B14F-4D97-AF65-F5344CB8AC3E}">
        <p14:creationId xmlns:p14="http://schemas.microsoft.com/office/powerpoint/2010/main" val="395359788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1907" y="2916497"/>
            <a:ext cx="7072660" cy="990628"/>
          </a:xfrm>
          <a:prstGeom prst="rect">
            <a:avLst/>
          </a:prstGeom>
          <a:noFill/>
        </p:spPr>
        <p:txBody>
          <a:bodyPr wrap="square" lIns="93260" tIns="46630" rIns="93260" bIns="46630" rtlCol="0">
            <a:spAutoFit/>
          </a:bodyPr>
          <a:lstStyle/>
          <a:p>
            <a:pPr algn="ctr" defTabSz="932597">
              <a:spcAft>
                <a:spcPts val="612"/>
              </a:spcAft>
              <a:defRPr/>
            </a:pPr>
            <a:r>
              <a:rPr lang="en-US" sz="2856" cap="all" spc="510" dirty="0">
                <a:ln w="3175">
                  <a:noFill/>
                </a:ln>
                <a:solidFill>
                  <a:srgbClr val="FFFFFF"/>
                </a:solidFill>
                <a:latin typeface="Segoe UI Semilight" charset="0"/>
                <a:cs typeface="Segoe UI Semilight" charset="0"/>
              </a:rPr>
              <a:t>The Microsoft commitment to Choice in the cloud</a:t>
            </a:r>
            <a:endParaRPr lang="en-US" sz="4080" cap="all" spc="510" dirty="0">
              <a:ln w="3175">
                <a:noFill/>
              </a:ln>
              <a:solidFill>
                <a:srgbClr val="FFFFFF"/>
              </a:solidFill>
              <a:latin typeface="Segoe UI Semilight" charset="0"/>
              <a:cs typeface="Segoe UI Semilight" charset="0"/>
            </a:endParaRPr>
          </a:p>
        </p:txBody>
      </p:sp>
    </p:spTree>
    <p:extLst>
      <p:ext uri="{BB962C8B-B14F-4D97-AF65-F5344CB8AC3E}">
        <p14:creationId xmlns:p14="http://schemas.microsoft.com/office/powerpoint/2010/main" val="108748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2" y="2019446"/>
            <a:ext cx="6253662" cy="3170426"/>
          </a:xfrm>
          <a:prstGeom prst="rect">
            <a:avLst/>
          </a:prstGeom>
          <a:noFill/>
        </p:spPr>
        <p:txBody>
          <a:bodyPr wrap="square" lIns="559562" rtlCol="0">
            <a:spAutoFit/>
          </a:bodyPr>
          <a:lstStyle/>
          <a:p>
            <a:pPr>
              <a:spcAft>
                <a:spcPts val="2448"/>
              </a:spcAft>
            </a:pPr>
            <a:r>
              <a:rPr lang="en-US" sz="1632" spc="173" dirty="0">
                <a:latin typeface="Segoe UI Semilight" charset="0"/>
                <a:ea typeface="Segoe UI Semilight" charset="0"/>
                <a:cs typeface="Segoe UI Semilight" charset="0"/>
              </a:rPr>
              <a:t>Work in the DB of your choice</a:t>
            </a:r>
          </a:p>
          <a:p>
            <a:pPr>
              <a:spcAft>
                <a:spcPts val="2448"/>
              </a:spcAft>
            </a:pPr>
            <a:r>
              <a:rPr lang="en-US" sz="1632" spc="173" dirty="0">
                <a:latin typeface="Segoe UI Semilight" charset="0"/>
                <a:ea typeface="Segoe UI Semilight" charset="0"/>
                <a:cs typeface="Segoe UI Semilight" charset="0"/>
              </a:rPr>
              <a:t>Create with built-in high availability</a:t>
            </a:r>
          </a:p>
          <a:p>
            <a:pPr>
              <a:spcAft>
                <a:spcPts val="2448"/>
              </a:spcAft>
            </a:pPr>
            <a:r>
              <a:rPr lang="en-US" sz="1632" spc="173" dirty="0">
                <a:latin typeface="Segoe UI Semilight" charset="0"/>
                <a:ea typeface="Segoe UI Semilight" charset="0"/>
                <a:cs typeface="Segoe UI Semilight" charset="0"/>
              </a:rPr>
              <a:t>Set up in minutes, scale on the fly</a:t>
            </a:r>
          </a:p>
          <a:p>
            <a:pPr>
              <a:spcAft>
                <a:spcPts val="2448"/>
              </a:spcAft>
            </a:pPr>
            <a:r>
              <a:rPr lang="en-US" sz="1632" spc="173" dirty="0">
                <a:latin typeface="Segoe UI Semilight" charset="0"/>
                <a:ea typeface="Segoe UI Semilight" charset="0"/>
                <a:cs typeface="Segoe UI Semilight" charset="0"/>
              </a:rPr>
              <a:t>Sustain performance with adaptive improvements </a:t>
            </a:r>
          </a:p>
          <a:p>
            <a:pPr>
              <a:spcAft>
                <a:spcPts val="2448"/>
              </a:spcAft>
            </a:pPr>
            <a:r>
              <a:rPr lang="en-US" sz="1632" spc="173" dirty="0">
                <a:latin typeface="Segoe UI Semilight" charset="0"/>
                <a:ea typeface="Segoe UI Semilight" charset="0"/>
                <a:cs typeface="Segoe UI Semilight" charset="0"/>
              </a:rPr>
              <a:t>Rest easy with unparalleled security</a:t>
            </a:r>
          </a:p>
          <a:p>
            <a:pPr>
              <a:spcAft>
                <a:spcPts val="2448"/>
              </a:spcAft>
            </a:pPr>
            <a:r>
              <a:rPr lang="en-US" sz="1632" spc="173" dirty="0">
                <a:latin typeface="Segoe UI Semilight" charset="0"/>
                <a:ea typeface="Segoe UI Semilight" charset="0"/>
                <a:cs typeface="Segoe UI Semilight" charset="0"/>
              </a:rPr>
              <a:t>Standard tier</a:t>
            </a:r>
            <a:endParaRPr lang="en-US" sz="1632" spc="173" baseline="30000" dirty="0">
              <a:solidFill>
                <a:schemeClr val="tx2"/>
              </a:solidFill>
              <a:latin typeface="Segoe UI Semilight" charset="0"/>
              <a:ea typeface="Segoe UI Semilight" charset="0"/>
              <a:cs typeface="Segoe UI Semilight" charset="0"/>
            </a:endParaRPr>
          </a:p>
        </p:txBody>
      </p:sp>
      <p:sp>
        <p:nvSpPr>
          <p:cNvPr id="8" name="Content Placeholder 2"/>
          <p:cNvSpPr txBox="1">
            <a:spLocks/>
          </p:cNvSpPr>
          <p:nvPr/>
        </p:nvSpPr>
        <p:spPr>
          <a:xfrm>
            <a:off x="15182" y="0"/>
            <a:ext cx="12434711" cy="709944"/>
          </a:xfrm>
          <a:prstGeom prst="rect">
            <a:avLst/>
          </a:prstGeom>
        </p:spPr>
        <p:txBody>
          <a:bodyPr vert="horz" lIns="559562" tIns="559562" rIns="93260" bIns="4663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56" cap="all" spc="816" dirty="0">
                <a:ln w="3175">
                  <a:noFill/>
                </a:ln>
                <a:solidFill>
                  <a:srgbClr val="0078D7"/>
                </a:solidFill>
                <a:latin typeface="Segoe UI Semilight" charset="0"/>
                <a:ea typeface="Segoe UI Semilight" charset="0"/>
                <a:cs typeface="Segoe UI Semilight" charset="0"/>
              </a:rPr>
              <a:t>AZURE DATABASE FOR </a:t>
            </a:r>
            <a:br>
              <a:rPr lang="en-US" sz="2856" cap="all" spc="816" dirty="0">
                <a:ln w="3175">
                  <a:noFill/>
                </a:ln>
                <a:solidFill>
                  <a:srgbClr val="0078D7"/>
                </a:solidFill>
                <a:latin typeface="Segoe UI Semilight" charset="0"/>
                <a:ea typeface="Segoe UI Semilight" charset="0"/>
                <a:cs typeface="Segoe UI Semilight" charset="0"/>
              </a:rPr>
            </a:br>
            <a:r>
              <a:rPr lang="en-US" sz="2856" cap="all" spc="816" dirty="0">
                <a:ln w="3175">
                  <a:noFill/>
                </a:ln>
                <a:solidFill>
                  <a:srgbClr val="0078D7"/>
                </a:solidFill>
                <a:latin typeface="Segoe UI Semilight" charset="0"/>
                <a:ea typeface="Segoe UI Semilight" charset="0"/>
                <a:cs typeface="Segoe UI Semilight" charset="0"/>
              </a:rPr>
              <a:t>MYSQL AND POSTGRESQL</a:t>
            </a:r>
          </a:p>
        </p:txBody>
      </p:sp>
      <p:grpSp>
        <p:nvGrpSpPr>
          <p:cNvPr id="3" name="Group 2"/>
          <p:cNvGrpSpPr/>
          <p:nvPr/>
        </p:nvGrpSpPr>
        <p:grpSpPr>
          <a:xfrm>
            <a:off x="6770894" y="1857373"/>
            <a:ext cx="4988511" cy="4503558"/>
            <a:chOff x="6479787" y="1407005"/>
            <a:chExt cx="5218554" cy="4711238"/>
          </a:xfrm>
        </p:grpSpPr>
        <p:grpSp>
          <p:nvGrpSpPr>
            <p:cNvPr id="2" name="Group 1">
              <a:extLst>
                <a:ext uri="{FF2B5EF4-FFF2-40B4-BE49-F238E27FC236}">
                  <a16:creationId xmlns:a16="http://schemas.microsoft.com/office/drawing/2014/main" id="{8439E23E-70FD-4DD5-AB49-8D5B1831BD71}"/>
                </a:ext>
              </a:extLst>
            </p:cNvPr>
            <p:cNvGrpSpPr/>
            <p:nvPr/>
          </p:nvGrpSpPr>
          <p:grpSpPr>
            <a:xfrm>
              <a:off x="8112220" y="4613845"/>
              <a:ext cx="2073368" cy="1504398"/>
              <a:chOff x="7916092" y="4052915"/>
              <a:chExt cx="2073368" cy="1504398"/>
            </a:xfrm>
          </p:grpSpPr>
          <p:grpSp>
            <p:nvGrpSpPr>
              <p:cNvPr id="45" name="Group 44">
                <a:extLst>
                  <a:ext uri="{FF2B5EF4-FFF2-40B4-BE49-F238E27FC236}">
                    <a16:creationId xmlns:a16="http://schemas.microsoft.com/office/drawing/2014/main" id="{67C7BF90-6AF5-4A3B-B08D-441CC74E1AB4}"/>
                  </a:ext>
                </a:extLst>
              </p:cNvPr>
              <p:cNvGrpSpPr/>
              <p:nvPr/>
            </p:nvGrpSpPr>
            <p:grpSpPr>
              <a:xfrm>
                <a:off x="7916092" y="4052915"/>
                <a:ext cx="2073368" cy="1504398"/>
                <a:chOff x="2107244" y="1575258"/>
                <a:chExt cx="310993" cy="396594"/>
              </a:xfrm>
            </p:grpSpPr>
            <p:sp>
              <p:nvSpPr>
                <p:cNvPr id="50" name="Rectangle 9">
                  <a:extLst>
                    <a:ext uri="{FF2B5EF4-FFF2-40B4-BE49-F238E27FC236}">
                      <a16:creationId xmlns:a16="http://schemas.microsoft.com/office/drawing/2014/main" id="{A382F5D2-F3B5-428A-9ECE-56EFB5BF0AB0}"/>
                    </a:ext>
                  </a:extLst>
                </p:cNvPr>
                <p:cNvSpPr>
                  <a:spLocks noChangeArrowheads="1"/>
                </p:cNvSpPr>
                <p:nvPr/>
              </p:nvSpPr>
              <p:spPr bwMode="auto">
                <a:xfrm>
                  <a:off x="2107244" y="1575258"/>
                  <a:ext cx="310993" cy="396594"/>
                </a:xfrm>
                <a:prstGeom prst="rect">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3F3F3F"/>
                    </a:solidFill>
                    <a:latin typeface="Segoe UI"/>
                  </a:endParaRPr>
                </a:p>
              </p:txBody>
            </p:sp>
            <p:sp>
              <p:nvSpPr>
                <p:cNvPr id="51" name="Line 10">
                  <a:extLst>
                    <a:ext uri="{FF2B5EF4-FFF2-40B4-BE49-F238E27FC236}">
                      <a16:creationId xmlns:a16="http://schemas.microsoft.com/office/drawing/2014/main" id="{DD1A99F7-90D1-459F-9803-D981CE31EC5C}"/>
                    </a:ext>
                  </a:extLst>
                </p:cNvPr>
                <p:cNvSpPr>
                  <a:spLocks noChangeShapeType="1"/>
                </p:cNvSpPr>
                <p:nvPr/>
              </p:nvSpPr>
              <p:spPr bwMode="auto">
                <a:xfrm flipH="1">
                  <a:off x="2107244" y="1647026"/>
                  <a:ext cx="310993"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3F3F3F"/>
                    </a:solidFill>
                    <a:latin typeface="Segoe UI"/>
                  </a:endParaRPr>
                </a:p>
              </p:txBody>
            </p:sp>
          </p:grpSp>
          <p:grpSp>
            <p:nvGrpSpPr>
              <p:cNvPr id="46" name="Group 45">
                <a:extLst>
                  <a:ext uri="{FF2B5EF4-FFF2-40B4-BE49-F238E27FC236}">
                    <a16:creationId xmlns:a16="http://schemas.microsoft.com/office/drawing/2014/main" id="{07F58EC6-9210-410F-974D-BBAE57F47ACE}"/>
                  </a:ext>
                </a:extLst>
              </p:cNvPr>
              <p:cNvGrpSpPr/>
              <p:nvPr/>
            </p:nvGrpSpPr>
            <p:grpSpPr>
              <a:xfrm>
                <a:off x="9493031" y="4143661"/>
                <a:ext cx="362980" cy="90747"/>
                <a:chOff x="2287367" y="1599181"/>
                <a:chExt cx="95690" cy="23923"/>
              </a:xfrm>
            </p:grpSpPr>
            <p:sp>
              <p:nvSpPr>
                <p:cNvPr id="47" name="Oval 11">
                  <a:extLst>
                    <a:ext uri="{FF2B5EF4-FFF2-40B4-BE49-F238E27FC236}">
                      <a16:creationId xmlns:a16="http://schemas.microsoft.com/office/drawing/2014/main" id="{77DA2BFA-9CDC-4AD0-8686-E08BB64D4473}"/>
                    </a:ext>
                  </a:extLst>
                </p:cNvPr>
                <p:cNvSpPr>
                  <a:spLocks noChangeArrowheads="1"/>
                </p:cNvSpPr>
                <p:nvPr/>
              </p:nvSpPr>
              <p:spPr bwMode="auto">
                <a:xfrm>
                  <a:off x="2287367" y="1599181"/>
                  <a:ext cx="23923" cy="23923"/>
                </a:xfrm>
                <a:prstGeom prst="ellipse">
                  <a:avLst/>
                </a:prstGeom>
                <a:solidFill>
                  <a:schemeClr val="tx2"/>
                </a:solidFill>
                <a:ln w="12700">
                  <a:noFill/>
                  <a:round/>
                  <a:headEnd/>
                  <a:tailEnd/>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3F3F3F"/>
                    </a:solidFill>
                    <a:latin typeface="Segoe UI"/>
                  </a:endParaRPr>
                </a:p>
              </p:txBody>
            </p:sp>
            <p:sp>
              <p:nvSpPr>
                <p:cNvPr id="48" name="Oval 12">
                  <a:extLst>
                    <a:ext uri="{FF2B5EF4-FFF2-40B4-BE49-F238E27FC236}">
                      <a16:creationId xmlns:a16="http://schemas.microsoft.com/office/drawing/2014/main" id="{44723D6E-4F94-4529-B980-A2CBD8DD8EB8}"/>
                    </a:ext>
                  </a:extLst>
                </p:cNvPr>
                <p:cNvSpPr>
                  <a:spLocks noChangeArrowheads="1"/>
                </p:cNvSpPr>
                <p:nvPr/>
              </p:nvSpPr>
              <p:spPr bwMode="auto">
                <a:xfrm>
                  <a:off x="2322547" y="1599181"/>
                  <a:ext cx="23923" cy="23923"/>
                </a:xfrm>
                <a:prstGeom prst="ellipse">
                  <a:avLst/>
                </a:prstGeom>
                <a:solidFill>
                  <a:schemeClr val="tx2"/>
                </a:solidFill>
                <a:ln w="12700">
                  <a:noFill/>
                  <a:round/>
                  <a:headEnd/>
                  <a:tailEnd/>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3F3F3F"/>
                    </a:solidFill>
                    <a:latin typeface="Segoe UI"/>
                  </a:endParaRPr>
                </a:p>
              </p:txBody>
            </p:sp>
            <p:sp>
              <p:nvSpPr>
                <p:cNvPr id="49" name="Oval 13">
                  <a:extLst>
                    <a:ext uri="{FF2B5EF4-FFF2-40B4-BE49-F238E27FC236}">
                      <a16:creationId xmlns:a16="http://schemas.microsoft.com/office/drawing/2014/main" id="{6B319990-0E9B-4E64-AA84-3246DC1951AB}"/>
                    </a:ext>
                  </a:extLst>
                </p:cNvPr>
                <p:cNvSpPr>
                  <a:spLocks noChangeArrowheads="1"/>
                </p:cNvSpPr>
                <p:nvPr/>
              </p:nvSpPr>
              <p:spPr bwMode="auto">
                <a:xfrm>
                  <a:off x="2359134" y="1599181"/>
                  <a:ext cx="23923" cy="23923"/>
                </a:xfrm>
                <a:prstGeom prst="ellipse">
                  <a:avLst/>
                </a:prstGeom>
                <a:solidFill>
                  <a:schemeClr val="tx2"/>
                </a:solidFill>
                <a:ln w="12700">
                  <a:noFill/>
                  <a:round/>
                  <a:headEnd/>
                  <a:tailEnd/>
                </a:ln>
              </p:spPr>
              <p:txBody>
                <a:bodyPr vert="horz" wrap="square" lIns="93260" tIns="46630" rIns="93260" bIns="46630" numCol="1" anchor="t" anchorCtr="0" compatLnSpc="1">
                  <a:prstTxWarp prst="textNoShape">
                    <a:avLst/>
                  </a:prstTxWarp>
                </a:bodyPr>
                <a:lstStyle/>
                <a:p>
                  <a:pPr defTabSz="951304">
                    <a:defRPr/>
                  </a:pPr>
                  <a:endParaRPr lang="en-US" sz="1836" kern="0">
                    <a:solidFill>
                      <a:srgbClr val="3F3F3F"/>
                    </a:solidFill>
                    <a:latin typeface="Segoe UI"/>
                  </a:endParaRPr>
                </a:p>
              </p:txBody>
            </p:sp>
          </p:grpSp>
        </p:grpSp>
        <p:grpSp>
          <p:nvGrpSpPr>
            <p:cNvPr id="22" name="Group 21"/>
            <p:cNvGrpSpPr/>
            <p:nvPr/>
          </p:nvGrpSpPr>
          <p:grpSpPr>
            <a:xfrm>
              <a:off x="7822392" y="4002723"/>
              <a:ext cx="2610494" cy="559106"/>
              <a:chOff x="7434505" y="3913403"/>
              <a:chExt cx="3378964" cy="457169"/>
            </a:xfrm>
          </p:grpSpPr>
          <p:sp>
            <p:nvSpPr>
              <p:cNvPr id="42" name="Freeform 27"/>
              <p:cNvSpPr/>
              <p:nvPr/>
            </p:nvSpPr>
            <p:spPr>
              <a:xfrm rot="10800000">
                <a:off x="7434505" y="3913403"/>
                <a:ext cx="1110877" cy="457169"/>
              </a:xfrm>
              <a:custGeom>
                <a:avLst/>
                <a:gdLst>
                  <a:gd name="connsiteX0" fmla="*/ 0 w 658761"/>
                  <a:gd name="connsiteY0" fmla="*/ 0 h 963561"/>
                  <a:gd name="connsiteX1" fmla="*/ 0 w 658761"/>
                  <a:gd name="connsiteY1" fmla="*/ 766916 h 963561"/>
                  <a:gd name="connsiteX2" fmla="*/ 658761 w 658761"/>
                  <a:gd name="connsiteY2" fmla="*/ 766916 h 963561"/>
                  <a:gd name="connsiteX3" fmla="*/ 658761 w 658761"/>
                  <a:gd name="connsiteY3" fmla="*/ 963561 h 963561"/>
                </a:gdLst>
                <a:ahLst/>
                <a:cxnLst>
                  <a:cxn ang="0">
                    <a:pos x="connsiteX0" y="connsiteY0"/>
                  </a:cxn>
                  <a:cxn ang="0">
                    <a:pos x="connsiteX1" y="connsiteY1"/>
                  </a:cxn>
                  <a:cxn ang="0">
                    <a:pos x="connsiteX2" y="connsiteY2"/>
                  </a:cxn>
                  <a:cxn ang="0">
                    <a:pos x="connsiteX3" y="connsiteY3"/>
                  </a:cxn>
                </a:cxnLst>
                <a:rect l="l" t="t" r="r" b="b"/>
                <a:pathLst>
                  <a:path w="658761" h="963561">
                    <a:moveTo>
                      <a:pt x="0" y="0"/>
                    </a:moveTo>
                    <a:lnTo>
                      <a:pt x="0" y="766916"/>
                    </a:lnTo>
                    <a:lnTo>
                      <a:pt x="658761" y="766916"/>
                    </a:lnTo>
                    <a:lnTo>
                      <a:pt x="658761" y="963561"/>
                    </a:lnTo>
                  </a:path>
                </a:pathLst>
              </a:cu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latin typeface="Segoe UI"/>
                </a:endParaRPr>
              </a:p>
            </p:txBody>
          </p:sp>
          <p:sp>
            <p:nvSpPr>
              <p:cNvPr id="43" name="Freeform 28"/>
              <p:cNvSpPr/>
              <p:nvPr/>
            </p:nvSpPr>
            <p:spPr>
              <a:xfrm rot="10800000" flipH="1">
                <a:off x="9738183" y="3913403"/>
                <a:ext cx="1075286" cy="457169"/>
              </a:xfrm>
              <a:custGeom>
                <a:avLst/>
                <a:gdLst>
                  <a:gd name="connsiteX0" fmla="*/ 0 w 658761"/>
                  <a:gd name="connsiteY0" fmla="*/ 0 h 963561"/>
                  <a:gd name="connsiteX1" fmla="*/ 0 w 658761"/>
                  <a:gd name="connsiteY1" fmla="*/ 766916 h 963561"/>
                  <a:gd name="connsiteX2" fmla="*/ 658761 w 658761"/>
                  <a:gd name="connsiteY2" fmla="*/ 766916 h 963561"/>
                  <a:gd name="connsiteX3" fmla="*/ 658761 w 658761"/>
                  <a:gd name="connsiteY3" fmla="*/ 963561 h 963561"/>
                </a:gdLst>
                <a:ahLst/>
                <a:cxnLst>
                  <a:cxn ang="0">
                    <a:pos x="connsiteX0" y="connsiteY0"/>
                  </a:cxn>
                  <a:cxn ang="0">
                    <a:pos x="connsiteX1" y="connsiteY1"/>
                  </a:cxn>
                  <a:cxn ang="0">
                    <a:pos x="connsiteX2" y="connsiteY2"/>
                  </a:cxn>
                  <a:cxn ang="0">
                    <a:pos x="connsiteX3" y="connsiteY3"/>
                  </a:cxn>
                </a:cxnLst>
                <a:rect l="l" t="t" r="r" b="b"/>
                <a:pathLst>
                  <a:path w="658761" h="963561">
                    <a:moveTo>
                      <a:pt x="0" y="0"/>
                    </a:moveTo>
                    <a:lnTo>
                      <a:pt x="0" y="766916"/>
                    </a:lnTo>
                    <a:lnTo>
                      <a:pt x="658761" y="766916"/>
                    </a:lnTo>
                    <a:lnTo>
                      <a:pt x="658761" y="963561"/>
                    </a:lnTo>
                  </a:path>
                </a:pathLst>
              </a:cu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srgbClr val="FFFFFF"/>
                  </a:solidFill>
                  <a:latin typeface="Segoe UI"/>
                </a:endParaRPr>
              </a:p>
            </p:txBody>
          </p:sp>
          <p:cxnSp>
            <p:nvCxnSpPr>
              <p:cNvPr id="44" name="Straight Connector 43"/>
              <p:cNvCxnSpPr/>
              <p:nvPr/>
            </p:nvCxnSpPr>
            <p:spPr>
              <a:xfrm>
                <a:off x="9141783" y="4019109"/>
                <a:ext cx="0" cy="351463"/>
              </a:xfrm>
              <a:prstGeom prst="line">
                <a:avLst/>
              </a:prstGeom>
              <a:ln w="1270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7496610" y="3086984"/>
              <a:ext cx="663067" cy="850418"/>
            </a:xfrm>
            <a:custGeom>
              <a:avLst/>
              <a:gdLst/>
              <a:ahLst/>
              <a:cxnLst/>
              <a:rect l="l" t="t" r="r" b="b"/>
              <a:pathLst>
                <a:path w="470979" h="604054">
                  <a:moveTo>
                    <a:pt x="235489" y="0"/>
                  </a:moveTo>
                  <a:cubicBezTo>
                    <a:pt x="357418" y="0"/>
                    <a:pt x="457704" y="37799"/>
                    <a:pt x="469763" y="86237"/>
                  </a:cubicBezTo>
                  <a:lnTo>
                    <a:pt x="470619" y="93153"/>
                  </a:lnTo>
                  <a:lnTo>
                    <a:pt x="470979" y="93153"/>
                  </a:lnTo>
                  <a:lnTo>
                    <a:pt x="470979" y="96059"/>
                  </a:lnTo>
                  <a:cubicBezTo>
                    <a:pt x="470979" y="165199"/>
                    <a:pt x="470979" y="439338"/>
                    <a:pt x="470979" y="507994"/>
                  </a:cubicBezTo>
                  <a:lnTo>
                    <a:pt x="470979" y="507995"/>
                  </a:lnTo>
                  <a:lnTo>
                    <a:pt x="470979" y="507996"/>
                  </a:lnTo>
                  <a:lnTo>
                    <a:pt x="470979" y="510901"/>
                  </a:lnTo>
                  <a:lnTo>
                    <a:pt x="470619" y="510901"/>
                  </a:lnTo>
                  <a:lnTo>
                    <a:pt x="469763" y="517817"/>
                  </a:lnTo>
                  <a:cubicBezTo>
                    <a:pt x="457704" y="566255"/>
                    <a:pt x="357418" y="604054"/>
                    <a:pt x="235490" y="604054"/>
                  </a:cubicBezTo>
                  <a:cubicBezTo>
                    <a:pt x="113561" y="604054"/>
                    <a:pt x="13276" y="566255"/>
                    <a:pt x="1216" y="517817"/>
                  </a:cubicBezTo>
                  <a:lnTo>
                    <a:pt x="360" y="510901"/>
                  </a:lnTo>
                  <a:lnTo>
                    <a:pt x="0" y="510901"/>
                  </a:lnTo>
                  <a:lnTo>
                    <a:pt x="0" y="507995"/>
                  </a:lnTo>
                  <a:lnTo>
                    <a:pt x="0" y="96060"/>
                  </a:lnTo>
                  <a:lnTo>
                    <a:pt x="0" y="96059"/>
                  </a:lnTo>
                  <a:lnTo>
                    <a:pt x="0" y="96058"/>
                  </a:lnTo>
                  <a:lnTo>
                    <a:pt x="1216" y="86237"/>
                  </a:lnTo>
                  <a:cubicBezTo>
                    <a:pt x="13275" y="37799"/>
                    <a:pt x="113561" y="0"/>
                    <a:pt x="235489" y="0"/>
                  </a:cubicBezTo>
                  <a:close/>
                  <a:moveTo>
                    <a:pt x="235490" y="34653"/>
                  </a:moveTo>
                  <a:cubicBezTo>
                    <a:pt x="145719" y="34653"/>
                    <a:pt x="72945" y="56012"/>
                    <a:pt x="72945" y="82360"/>
                  </a:cubicBezTo>
                  <a:cubicBezTo>
                    <a:pt x="72945" y="108707"/>
                    <a:pt x="145719" y="130066"/>
                    <a:pt x="235490" y="130066"/>
                  </a:cubicBezTo>
                  <a:cubicBezTo>
                    <a:pt x="325261" y="130066"/>
                    <a:pt x="398035" y="108707"/>
                    <a:pt x="398035" y="82360"/>
                  </a:cubicBezTo>
                  <a:cubicBezTo>
                    <a:pt x="398035" y="56012"/>
                    <a:pt x="325261" y="34653"/>
                    <a:pt x="235490" y="34653"/>
                  </a:cubicBezTo>
                  <a:close/>
                  <a:moveTo>
                    <a:pt x="95196" y="270623"/>
                  </a:moveTo>
                  <a:lnTo>
                    <a:pt x="95196" y="410680"/>
                  </a:lnTo>
                  <a:lnTo>
                    <a:pt x="132212" y="410680"/>
                  </a:lnTo>
                  <a:lnTo>
                    <a:pt x="132212" y="344656"/>
                  </a:lnTo>
                  <a:cubicBezTo>
                    <a:pt x="132212" y="339187"/>
                    <a:pt x="131756" y="325513"/>
                    <a:pt x="130844" y="303635"/>
                  </a:cubicBezTo>
                  <a:lnTo>
                    <a:pt x="132017" y="303635"/>
                  </a:lnTo>
                  <a:cubicBezTo>
                    <a:pt x="134491" y="317439"/>
                    <a:pt x="136021" y="325383"/>
                    <a:pt x="136607" y="327467"/>
                  </a:cubicBezTo>
                  <a:lnTo>
                    <a:pt x="158192" y="410680"/>
                  </a:lnTo>
                  <a:lnTo>
                    <a:pt x="197845" y="410680"/>
                  </a:lnTo>
                  <a:lnTo>
                    <a:pt x="218453" y="326490"/>
                  </a:lnTo>
                  <a:cubicBezTo>
                    <a:pt x="219560" y="322258"/>
                    <a:pt x="221155" y="314639"/>
                    <a:pt x="223239" y="303635"/>
                  </a:cubicBezTo>
                  <a:lnTo>
                    <a:pt x="224411" y="303635"/>
                  </a:lnTo>
                  <a:lnTo>
                    <a:pt x="224118" y="310082"/>
                  </a:lnTo>
                  <a:cubicBezTo>
                    <a:pt x="223662" y="318741"/>
                    <a:pt x="223434" y="326685"/>
                    <a:pt x="223434" y="333913"/>
                  </a:cubicBezTo>
                  <a:lnTo>
                    <a:pt x="223434" y="410680"/>
                  </a:lnTo>
                  <a:lnTo>
                    <a:pt x="265041" y="410680"/>
                  </a:lnTo>
                  <a:lnTo>
                    <a:pt x="265041" y="270623"/>
                  </a:lnTo>
                  <a:lnTo>
                    <a:pt x="202826" y="270623"/>
                  </a:lnTo>
                  <a:lnTo>
                    <a:pt x="184855" y="346317"/>
                  </a:lnTo>
                  <a:cubicBezTo>
                    <a:pt x="183292" y="354390"/>
                    <a:pt x="182153" y="361390"/>
                    <a:pt x="181437" y="367315"/>
                  </a:cubicBezTo>
                  <a:lnTo>
                    <a:pt x="180851" y="367315"/>
                  </a:lnTo>
                  <a:cubicBezTo>
                    <a:pt x="180655" y="364711"/>
                    <a:pt x="180183" y="361016"/>
                    <a:pt x="179435" y="356230"/>
                  </a:cubicBezTo>
                  <a:cubicBezTo>
                    <a:pt x="178686" y="351444"/>
                    <a:pt x="178083" y="348270"/>
                    <a:pt x="177628" y="346707"/>
                  </a:cubicBezTo>
                  <a:lnTo>
                    <a:pt x="158387" y="270623"/>
                  </a:lnTo>
                  <a:lnTo>
                    <a:pt x="95196" y="270623"/>
                  </a:lnTo>
                  <a:close/>
                  <a:moveTo>
                    <a:pt x="279496" y="310668"/>
                  </a:moveTo>
                  <a:lnTo>
                    <a:pt x="321298" y="410289"/>
                  </a:lnTo>
                  <a:lnTo>
                    <a:pt x="318075" y="418103"/>
                  </a:lnTo>
                  <a:cubicBezTo>
                    <a:pt x="315536" y="424223"/>
                    <a:pt x="310392" y="427284"/>
                    <a:pt x="302643" y="427284"/>
                  </a:cubicBezTo>
                  <a:cubicBezTo>
                    <a:pt x="299778" y="427284"/>
                    <a:pt x="296734" y="426763"/>
                    <a:pt x="293511" y="425721"/>
                  </a:cubicBezTo>
                  <a:cubicBezTo>
                    <a:pt x="290288" y="424679"/>
                    <a:pt x="287863" y="423540"/>
                    <a:pt x="286235" y="422303"/>
                  </a:cubicBezTo>
                  <a:lnTo>
                    <a:pt x="286235" y="453654"/>
                  </a:lnTo>
                  <a:cubicBezTo>
                    <a:pt x="289751" y="454956"/>
                    <a:pt x="293755" y="455949"/>
                    <a:pt x="298248" y="456633"/>
                  </a:cubicBezTo>
                  <a:cubicBezTo>
                    <a:pt x="302741" y="457317"/>
                    <a:pt x="306941" y="457659"/>
                    <a:pt x="310847" y="457659"/>
                  </a:cubicBezTo>
                  <a:cubicBezTo>
                    <a:pt x="322698" y="457659"/>
                    <a:pt x="332709" y="454240"/>
                    <a:pt x="340880" y="447403"/>
                  </a:cubicBezTo>
                  <a:cubicBezTo>
                    <a:pt x="349052" y="440567"/>
                    <a:pt x="355905" y="429270"/>
                    <a:pt x="361440" y="413512"/>
                  </a:cubicBezTo>
                  <a:lnTo>
                    <a:pt x="398261" y="310668"/>
                  </a:lnTo>
                  <a:lnTo>
                    <a:pt x="357826" y="310668"/>
                  </a:lnTo>
                  <a:cubicBezTo>
                    <a:pt x="348059" y="349995"/>
                    <a:pt x="342997" y="370538"/>
                    <a:pt x="342639" y="372296"/>
                  </a:cubicBezTo>
                  <a:cubicBezTo>
                    <a:pt x="342280" y="374054"/>
                    <a:pt x="342004" y="375650"/>
                    <a:pt x="341808" y="377082"/>
                  </a:cubicBezTo>
                  <a:lnTo>
                    <a:pt x="341418" y="377082"/>
                  </a:lnTo>
                  <a:cubicBezTo>
                    <a:pt x="341222" y="373957"/>
                    <a:pt x="339953" y="367901"/>
                    <a:pt x="337609" y="358916"/>
                  </a:cubicBezTo>
                  <a:lnTo>
                    <a:pt x="325498" y="310668"/>
                  </a:lnTo>
                  <a:lnTo>
                    <a:pt x="279496" y="310668"/>
                  </a:lnTo>
                  <a:close/>
                </a:path>
              </a:pathLst>
            </a:custGeom>
            <a:solidFill>
              <a:schemeClr val="tx2"/>
            </a:solidFill>
            <a:ln>
              <a:noFill/>
            </a:ln>
            <a:effectLst/>
          </p:spPr>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defTabSz="932597">
                <a:lnSpc>
                  <a:spcPct val="90000"/>
                </a:lnSpc>
                <a:spcAft>
                  <a:spcPts val="612"/>
                </a:spcAft>
                <a:defRPr/>
              </a:pPr>
              <a:endParaRPr lang="en-US" sz="1632" b="1" dirty="0" err="1">
                <a:solidFill>
                  <a:srgbClr val="D2D2D2"/>
                </a:solidFill>
                <a:latin typeface="Segoe UI Black" charset="0"/>
                <a:ea typeface="Segoe UI Black" charset="0"/>
                <a:cs typeface="Segoe UI Black" charset="0"/>
              </a:endParaRPr>
            </a:p>
          </p:txBody>
        </p:sp>
        <p:grpSp>
          <p:nvGrpSpPr>
            <p:cNvPr id="27" name="Group 26">
              <a:extLst>
                <a:ext uri="{FF2B5EF4-FFF2-40B4-BE49-F238E27FC236}">
                  <a16:creationId xmlns:a16="http://schemas.microsoft.com/office/drawing/2014/main" id="{C79092A4-1220-4843-B1EC-5DE9214D3B48}"/>
                </a:ext>
              </a:extLst>
            </p:cNvPr>
            <p:cNvGrpSpPr/>
            <p:nvPr/>
          </p:nvGrpSpPr>
          <p:grpSpPr>
            <a:xfrm>
              <a:off x="10137445" y="3086984"/>
              <a:ext cx="661618" cy="848557"/>
              <a:chOff x="10700921" y="1821696"/>
              <a:chExt cx="1203382" cy="1543394"/>
            </a:xfrm>
          </p:grpSpPr>
          <p:sp>
            <p:nvSpPr>
              <p:cNvPr id="35" name="Freeform 34"/>
              <p:cNvSpPr/>
              <p:nvPr/>
            </p:nvSpPr>
            <p:spPr bwMode="auto">
              <a:xfrm>
                <a:off x="10700921" y="1821696"/>
                <a:ext cx="1203382" cy="1543394"/>
              </a:xfrm>
              <a:custGeom>
                <a:avLst/>
                <a:gdLst>
                  <a:gd name="connsiteX0" fmla="*/ 601692 w 1203382"/>
                  <a:gd name="connsiteY0" fmla="*/ 88540 h 1543394"/>
                  <a:gd name="connsiteX1" fmla="*/ 186379 w 1203382"/>
                  <a:gd name="connsiteY1" fmla="*/ 210435 h 1543394"/>
                  <a:gd name="connsiteX2" fmla="*/ 601692 w 1203382"/>
                  <a:gd name="connsiteY2" fmla="*/ 332326 h 1543394"/>
                  <a:gd name="connsiteX3" fmla="*/ 1017005 w 1203382"/>
                  <a:gd name="connsiteY3" fmla="*/ 210435 h 1543394"/>
                  <a:gd name="connsiteX4" fmla="*/ 601692 w 1203382"/>
                  <a:gd name="connsiteY4" fmla="*/ 88540 h 1543394"/>
                  <a:gd name="connsiteX5" fmla="*/ 601690 w 1203382"/>
                  <a:gd name="connsiteY5" fmla="*/ 0 h 1543394"/>
                  <a:gd name="connsiteX6" fmla="*/ 1200275 w 1203382"/>
                  <a:gd name="connsiteY6" fmla="*/ 220341 h 1543394"/>
                  <a:gd name="connsiteX7" fmla="*/ 1202462 w 1203382"/>
                  <a:gd name="connsiteY7" fmla="*/ 238011 h 1543394"/>
                  <a:gd name="connsiteX8" fmla="*/ 1203382 w 1203382"/>
                  <a:gd name="connsiteY8" fmla="*/ 238011 h 1543394"/>
                  <a:gd name="connsiteX9" fmla="*/ 1203382 w 1203382"/>
                  <a:gd name="connsiteY9" fmla="*/ 245436 h 1543394"/>
                  <a:gd name="connsiteX10" fmla="*/ 1203382 w 1203382"/>
                  <a:gd name="connsiteY10" fmla="*/ 1297955 h 1543394"/>
                  <a:gd name="connsiteX11" fmla="*/ 1203382 w 1203382"/>
                  <a:gd name="connsiteY11" fmla="*/ 1297958 h 1543394"/>
                  <a:gd name="connsiteX12" fmla="*/ 1203382 w 1203382"/>
                  <a:gd name="connsiteY12" fmla="*/ 1297960 h 1543394"/>
                  <a:gd name="connsiteX13" fmla="*/ 1203382 w 1203382"/>
                  <a:gd name="connsiteY13" fmla="*/ 1305383 h 1543394"/>
                  <a:gd name="connsiteX14" fmla="*/ 1202462 w 1203382"/>
                  <a:gd name="connsiteY14" fmla="*/ 1305383 h 1543394"/>
                  <a:gd name="connsiteX15" fmla="*/ 1200275 w 1203382"/>
                  <a:gd name="connsiteY15" fmla="*/ 1323054 h 1543394"/>
                  <a:gd name="connsiteX16" fmla="*/ 601692 w 1203382"/>
                  <a:gd name="connsiteY16" fmla="*/ 1543394 h 1543394"/>
                  <a:gd name="connsiteX17" fmla="*/ 3107 w 1203382"/>
                  <a:gd name="connsiteY17" fmla="*/ 1323054 h 1543394"/>
                  <a:gd name="connsiteX18" fmla="*/ 920 w 1203382"/>
                  <a:gd name="connsiteY18" fmla="*/ 1305383 h 1543394"/>
                  <a:gd name="connsiteX19" fmla="*/ 0 w 1203382"/>
                  <a:gd name="connsiteY19" fmla="*/ 1305383 h 1543394"/>
                  <a:gd name="connsiteX20" fmla="*/ 0 w 1203382"/>
                  <a:gd name="connsiteY20" fmla="*/ 1297958 h 1543394"/>
                  <a:gd name="connsiteX21" fmla="*/ 0 w 1203382"/>
                  <a:gd name="connsiteY21" fmla="*/ 245439 h 1543394"/>
                  <a:gd name="connsiteX22" fmla="*/ 0 w 1203382"/>
                  <a:gd name="connsiteY22" fmla="*/ 245436 h 1543394"/>
                  <a:gd name="connsiteX23" fmla="*/ 0 w 1203382"/>
                  <a:gd name="connsiteY23" fmla="*/ 245434 h 1543394"/>
                  <a:gd name="connsiteX24" fmla="*/ 3107 w 1203382"/>
                  <a:gd name="connsiteY24" fmla="*/ 220341 h 1543394"/>
                  <a:gd name="connsiteX25" fmla="*/ 601690 w 1203382"/>
                  <a:gd name="connsiteY25" fmla="*/ 0 h 154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3382" h="1543394">
                    <a:moveTo>
                      <a:pt x="601692" y="88540"/>
                    </a:moveTo>
                    <a:cubicBezTo>
                      <a:pt x="372322" y="88540"/>
                      <a:pt x="186379" y="143114"/>
                      <a:pt x="186379" y="210435"/>
                    </a:cubicBezTo>
                    <a:cubicBezTo>
                      <a:pt x="186379" y="277753"/>
                      <a:pt x="372322" y="332326"/>
                      <a:pt x="601692" y="332326"/>
                    </a:cubicBezTo>
                    <a:cubicBezTo>
                      <a:pt x="831063" y="332326"/>
                      <a:pt x="1017005" y="277753"/>
                      <a:pt x="1017005" y="210435"/>
                    </a:cubicBezTo>
                    <a:cubicBezTo>
                      <a:pt x="1017005" y="143114"/>
                      <a:pt x="831063" y="88540"/>
                      <a:pt x="601692" y="88540"/>
                    </a:cubicBezTo>
                    <a:close/>
                    <a:moveTo>
                      <a:pt x="601690" y="0"/>
                    </a:moveTo>
                    <a:cubicBezTo>
                      <a:pt x="913226" y="0"/>
                      <a:pt x="1169463" y="96579"/>
                      <a:pt x="1200275" y="220341"/>
                    </a:cubicBezTo>
                    <a:lnTo>
                      <a:pt x="1202462" y="238011"/>
                    </a:lnTo>
                    <a:lnTo>
                      <a:pt x="1203382" y="238011"/>
                    </a:lnTo>
                    <a:lnTo>
                      <a:pt x="1203382" y="245436"/>
                    </a:lnTo>
                    <a:cubicBezTo>
                      <a:pt x="1203382" y="422093"/>
                      <a:pt x="1203382" y="1122535"/>
                      <a:pt x="1203382" y="1297955"/>
                    </a:cubicBezTo>
                    <a:lnTo>
                      <a:pt x="1203382" y="1297958"/>
                    </a:lnTo>
                    <a:lnTo>
                      <a:pt x="1203382" y="1297960"/>
                    </a:lnTo>
                    <a:lnTo>
                      <a:pt x="1203382" y="1305383"/>
                    </a:lnTo>
                    <a:lnTo>
                      <a:pt x="1202462" y="1305383"/>
                    </a:lnTo>
                    <a:lnTo>
                      <a:pt x="1200275" y="1323054"/>
                    </a:lnTo>
                    <a:cubicBezTo>
                      <a:pt x="1169463" y="1446815"/>
                      <a:pt x="913226" y="1543394"/>
                      <a:pt x="601692" y="1543394"/>
                    </a:cubicBezTo>
                    <a:cubicBezTo>
                      <a:pt x="290156" y="1543394"/>
                      <a:pt x="33921" y="1446815"/>
                      <a:pt x="3107" y="1323054"/>
                    </a:cubicBezTo>
                    <a:lnTo>
                      <a:pt x="920" y="1305383"/>
                    </a:lnTo>
                    <a:lnTo>
                      <a:pt x="0" y="1305383"/>
                    </a:lnTo>
                    <a:lnTo>
                      <a:pt x="0" y="1297958"/>
                    </a:lnTo>
                    <a:lnTo>
                      <a:pt x="0" y="245439"/>
                    </a:lnTo>
                    <a:lnTo>
                      <a:pt x="0" y="245436"/>
                    </a:lnTo>
                    <a:lnTo>
                      <a:pt x="0" y="245434"/>
                    </a:lnTo>
                    <a:lnTo>
                      <a:pt x="3107" y="220341"/>
                    </a:lnTo>
                    <a:cubicBezTo>
                      <a:pt x="33918" y="96579"/>
                      <a:pt x="290156" y="0"/>
                      <a:pt x="601690" y="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9" name="Group 38"/>
              <p:cNvGrpSpPr/>
              <p:nvPr/>
            </p:nvGrpSpPr>
            <p:grpSpPr>
              <a:xfrm>
                <a:off x="10970760" y="2407442"/>
                <a:ext cx="661986" cy="685798"/>
                <a:chOff x="10970759" y="2371811"/>
                <a:chExt cx="661987" cy="685800"/>
              </a:xfrm>
            </p:grpSpPr>
            <p:sp>
              <p:nvSpPr>
                <p:cNvPr id="40" name="Freeform 39"/>
                <p:cNvSpPr>
                  <a:spLocks noEditPoints="1"/>
                </p:cNvSpPr>
                <p:nvPr/>
              </p:nvSpPr>
              <p:spPr bwMode="auto">
                <a:xfrm>
                  <a:off x="10970759" y="2371811"/>
                  <a:ext cx="661987" cy="685800"/>
                </a:xfrm>
                <a:custGeom>
                  <a:avLst/>
                  <a:gdLst>
                    <a:gd name="T0" fmla="*/ 1458 w 1668"/>
                    <a:gd name="T1" fmla="*/ 1046 h 1728"/>
                    <a:gd name="T2" fmla="*/ 1588 w 1668"/>
                    <a:gd name="T3" fmla="*/ 665 h 1728"/>
                    <a:gd name="T4" fmla="*/ 1656 w 1668"/>
                    <a:gd name="T5" fmla="*/ 261 h 1728"/>
                    <a:gd name="T6" fmla="*/ 1378 w 1668"/>
                    <a:gd name="T7" fmla="*/ 19 h 1728"/>
                    <a:gd name="T8" fmla="*/ 974 w 1668"/>
                    <a:gd name="T9" fmla="*/ 30 h 1728"/>
                    <a:gd name="T10" fmla="*/ 537 w 1668"/>
                    <a:gd name="T11" fmla="*/ 45 h 1728"/>
                    <a:gd name="T12" fmla="*/ 168 w 1668"/>
                    <a:gd name="T13" fmla="*/ 66 h 1728"/>
                    <a:gd name="T14" fmla="*/ 1 w 1668"/>
                    <a:gd name="T15" fmla="*/ 390 h 1728"/>
                    <a:gd name="T16" fmla="*/ 158 w 1668"/>
                    <a:gd name="T17" fmla="*/ 1052 h 1728"/>
                    <a:gd name="T18" fmla="*/ 360 w 1668"/>
                    <a:gd name="T19" fmla="*/ 1256 h 1728"/>
                    <a:gd name="T20" fmla="*/ 639 w 1668"/>
                    <a:gd name="T21" fmla="*/ 1060 h 1728"/>
                    <a:gd name="T22" fmla="*/ 566 w 1668"/>
                    <a:gd name="T23" fmla="*/ 1146 h 1728"/>
                    <a:gd name="T24" fmla="*/ 494 w 1668"/>
                    <a:gd name="T25" fmla="*/ 1234 h 1728"/>
                    <a:gd name="T26" fmla="*/ 732 w 1668"/>
                    <a:gd name="T27" fmla="*/ 1265 h 1728"/>
                    <a:gd name="T28" fmla="*/ 838 w 1668"/>
                    <a:gd name="T29" fmla="*/ 1608 h 1728"/>
                    <a:gd name="T30" fmla="*/ 1052 w 1668"/>
                    <a:gd name="T31" fmla="*/ 1724 h 1728"/>
                    <a:gd name="T32" fmla="*/ 1269 w 1668"/>
                    <a:gd name="T33" fmla="*/ 1535 h 1728"/>
                    <a:gd name="T34" fmla="*/ 1497 w 1668"/>
                    <a:gd name="T35" fmla="*/ 1196 h 1728"/>
                    <a:gd name="T36" fmla="*/ 1667 w 1668"/>
                    <a:gd name="T37" fmla="*/ 1057 h 1728"/>
                    <a:gd name="T38" fmla="*/ 1358 w 1668"/>
                    <a:gd name="T39" fmla="*/ 804 h 1728"/>
                    <a:gd name="T40" fmla="*/ 1258 w 1668"/>
                    <a:gd name="T41" fmla="*/ 778 h 1728"/>
                    <a:gd name="T42" fmla="*/ 1204 w 1668"/>
                    <a:gd name="T43" fmla="*/ 512 h 1728"/>
                    <a:gd name="T44" fmla="*/ 1239 w 1668"/>
                    <a:gd name="T45" fmla="*/ 51 h 1728"/>
                    <a:gd name="T46" fmla="*/ 1586 w 1668"/>
                    <a:gd name="T47" fmla="*/ 215 h 1728"/>
                    <a:gd name="T48" fmla="*/ 1549 w 1668"/>
                    <a:gd name="T49" fmla="*/ 622 h 1728"/>
                    <a:gd name="T50" fmla="*/ 1378 w 1668"/>
                    <a:gd name="T51" fmla="*/ 957 h 1728"/>
                    <a:gd name="T52" fmla="*/ 1395 w 1668"/>
                    <a:gd name="T53" fmla="*/ 638 h 1728"/>
                    <a:gd name="T54" fmla="*/ 1363 w 1668"/>
                    <a:gd name="T55" fmla="*/ 320 h 1728"/>
                    <a:gd name="T56" fmla="*/ 1090 w 1668"/>
                    <a:gd name="T57" fmla="*/ 64 h 1728"/>
                    <a:gd name="T58" fmla="*/ 350 w 1668"/>
                    <a:gd name="T59" fmla="*/ 1206 h 1728"/>
                    <a:gd name="T60" fmla="*/ 175 w 1668"/>
                    <a:gd name="T61" fmla="*/ 958 h 1728"/>
                    <a:gd name="T62" fmla="*/ 55 w 1668"/>
                    <a:gd name="T63" fmla="*/ 343 h 1728"/>
                    <a:gd name="T64" fmla="*/ 219 w 1668"/>
                    <a:gd name="T65" fmla="*/ 98 h 1728"/>
                    <a:gd name="T66" fmla="*/ 610 w 1668"/>
                    <a:gd name="T67" fmla="*/ 118 h 1728"/>
                    <a:gd name="T68" fmla="*/ 467 w 1668"/>
                    <a:gd name="T69" fmla="*/ 463 h 1728"/>
                    <a:gd name="T70" fmla="*/ 458 w 1668"/>
                    <a:gd name="T71" fmla="*/ 833 h 1728"/>
                    <a:gd name="T72" fmla="*/ 492 w 1668"/>
                    <a:gd name="T73" fmla="*/ 1073 h 1728"/>
                    <a:gd name="T74" fmla="*/ 509 w 1668"/>
                    <a:gd name="T75" fmla="*/ 828 h 1728"/>
                    <a:gd name="T76" fmla="*/ 544 w 1668"/>
                    <a:gd name="T77" fmla="*/ 523 h 1728"/>
                    <a:gd name="T78" fmla="*/ 757 w 1668"/>
                    <a:gd name="T79" fmla="*/ 528 h 1728"/>
                    <a:gd name="T80" fmla="*/ 742 w 1668"/>
                    <a:gd name="T81" fmla="*/ 895 h 1728"/>
                    <a:gd name="T82" fmla="*/ 567 w 1668"/>
                    <a:gd name="T83" fmla="*/ 958 h 1728"/>
                    <a:gd name="T84" fmla="*/ 681 w 1668"/>
                    <a:gd name="T85" fmla="*/ 1159 h 1728"/>
                    <a:gd name="T86" fmla="*/ 779 w 1668"/>
                    <a:gd name="T87" fmla="*/ 1082 h 1728"/>
                    <a:gd name="T88" fmla="*/ 735 w 1668"/>
                    <a:gd name="T89" fmla="*/ 1209 h 1728"/>
                    <a:gd name="T90" fmla="*/ 1002 w 1668"/>
                    <a:gd name="T91" fmla="*/ 1677 h 1728"/>
                    <a:gd name="T92" fmla="*/ 868 w 1668"/>
                    <a:gd name="T93" fmla="*/ 1514 h 1728"/>
                    <a:gd name="T94" fmla="*/ 826 w 1668"/>
                    <a:gd name="T95" fmla="*/ 1052 h 1728"/>
                    <a:gd name="T96" fmla="*/ 780 w 1668"/>
                    <a:gd name="T97" fmla="*/ 934 h 1728"/>
                    <a:gd name="T98" fmla="*/ 816 w 1668"/>
                    <a:gd name="T99" fmla="*/ 543 h 1728"/>
                    <a:gd name="T100" fmla="*/ 655 w 1668"/>
                    <a:gd name="T101" fmla="*/ 434 h 1728"/>
                    <a:gd name="T102" fmla="*/ 555 w 1668"/>
                    <a:gd name="T103" fmla="*/ 302 h 1728"/>
                    <a:gd name="T104" fmla="*/ 760 w 1668"/>
                    <a:gd name="T105" fmla="*/ 86 h 1728"/>
                    <a:gd name="T106" fmla="*/ 1131 w 1668"/>
                    <a:gd name="T107" fmla="*/ 144 h 1728"/>
                    <a:gd name="T108" fmla="*/ 1356 w 1668"/>
                    <a:gd name="T109" fmla="*/ 427 h 1728"/>
                    <a:gd name="T110" fmla="*/ 1162 w 1668"/>
                    <a:gd name="T111" fmla="*/ 483 h 1728"/>
                    <a:gd name="T112" fmla="*/ 1207 w 1668"/>
                    <a:gd name="T113" fmla="*/ 791 h 1728"/>
                    <a:gd name="T114" fmla="*/ 1320 w 1668"/>
                    <a:gd name="T115" fmla="*/ 1035 h 1728"/>
                    <a:gd name="T116" fmla="*/ 1229 w 1668"/>
                    <a:gd name="T117" fmla="*/ 1467 h 1728"/>
                    <a:gd name="T118" fmla="*/ 1078 w 1668"/>
                    <a:gd name="T119" fmla="*/ 1667 h 1728"/>
                    <a:gd name="T120" fmla="*/ 1345 w 1668"/>
                    <a:gd name="T121" fmla="*/ 1155 h 1728"/>
                    <a:gd name="T122" fmla="*/ 1363 w 1668"/>
                    <a:gd name="T123" fmla="*/ 1074 h 1728"/>
                    <a:gd name="T124" fmla="*/ 1601 w 1668"/>
                    <a:gd name="T125" fmla="*/ 1084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8" h="1728">
                      <a:moveTo>
                        <a:pt x="1667" y="1057"/>
                      </a:moveTo>
                      <a:lnTo>
                        <a:pt x="1667" y="1057"/>
                      </a:lnTo>
                      <a:lnTo>
                        <a:pt x="1663" y="1049"/>
                      </a:lnTo>
                      <a:lnTo>
                        <a:pt x="1658" y="1042"/>
                      </a:lnTo>
                      <a:lnTo>
                        <a:pt x="1651" y="1037"/>
                      </a:lnTo>
                      <a:lnTo>
                        <a:pt x="1641" y="1034"/>
                      </a:lnTo>
                      <a:lnTo>
                        <a:pt x="1631" y="1032"/>
                      </a:lnTo>
                      <a:lnTo>
                        <a:pt x="1620" y="1031"/>
                      </a:lnTo>
                      <a:lnTo>
                        <a:pt x="1607" y="1032"/>
                      </a:lnTo>
                      <a:lnTo>
                        <a:pt x="1591" y="1034"/>
                      </a:lnTo>
                      <a:lnTo>
                        <a:pt x="1591" y="1034"/>
                      </a:lnTo>
                      <a:lnTo>
                        <a:pt x="1569" y="1039"/>
                      </a:lnTo>
                      <a:lnTo>
                        <a:pt x="1548" y="1042"/>
                      </a:lnTo>
                      <a:lnTo>
                        <a:pt x="1530" y="1044"/>
                      </a:lnTo>
                      <a:lnTo>
                        <a:pt x="1512" y="1046"/>
                      </a:lnTo>
                      <a:lnTo>
                        <a:pt x="1483" y="1047"/>
                      </a:lnTo>
                      <a:lnTo>
                        <a:pt x="1458" y="1046"/>
                      </a:lnTo>
                      <a:lnTo>
                        <a:pt x="1438" y="1044"/>
                      </a:lnTo>
                      <a:lnTo>
                        <a:pt x="1424" y="1040"/>
                      </a:lnTo>
                      <a:lnTo>
                        <a:pt x="1414" y="1036"/>
                      </a:lnTo>
                      <a:lnTo>
                        <a:pt x="1407" y="1032"/>
                      </a:lnTo>
                      <a:lnTo>
                        <a:pt x="1407" y="1032"/>
                      </a:lnTo>
                      <a:lnTo>
                        <a:pt x="1425" y="1003"/>
                      </a:lnTo>
                      <a:lnTo>
                        <a:pt x="1443" y="975"/>
                      </a:lnTo>
                      <a:lnTo>
                        <a:pt x="1460" y="946"/>
                      </a:lnTo>
                      <a:lnTo>
                        <a:pt x="1476" y="915"/>
                      </a:lnTo>
                      <a:lnTo>
                        <a:pt x="1493" y="885"/>
                      </a:lnTo>
                      <a:lnTo>
                        <a:pt x="1508" y="855"/>
                      </a:lnTo>
                      <a:lnTo>
                        <a:pt x="1523" y="824"/>
                      </a:lnTo>
                      <a:lnTo>
                        <a:pt x="1537" y="792"/>
                      </a:lnTo>
                      <a:lnTo>
                        <a:pt x="1551" y="761"/>
                      </a:lnTo>
                      <a:lnTo>
                        <a:pt x="1565" y="729"/>
                      </a:lnTo>
                      <a:lnTo>
                        <a:pt x="1577" y="697"/>
                      </a:lnTo>
                      <a:lnTo>
                        <a:pt x="1588" y="665"/>
                      </a:lnTo>
                      <a:lnTo>
                        <a:pt x="1599" y="634"/>
                      </a:lnTo>
                      <a:lnTo>
                        <a:pt x="1610" y="602"/>
                      </a:lnTo>
                      <a:lnTo>
                        <a:pt x="1619" y="570"/>
                      </a:lnTo>
                      <a:lnTo>
                        <a:pt x="1627" y="538"/>
                      </a:lnTo>
                      <a:lnTo>
                        <a:pt x="1627" y="538"/>
                      </a:lnTo>
                      <a:lnTo>
                        <a:pt x="1634" y="510"/>
                      </a:lnTo>
                      <a:lnTo>
                        <a:pt x="1640" y="481"/>
                      </a:lnTo>
                      <a:lnTo>
                        <a:pt x="1646" y="452"/>
                      </a:lnTo>
                      <a:lnTo>
                        <a:pt x="1651" y="426"/>
                      </a:lnTo>
                      <a:lnTo>
                        <a:pt x="1655" y="399"/>
                      </a:lnTo>
                      <a:lnTo>
                        <a:pt x="1657" y="375"/>
                      </a:lnTo>
                      <a:lnTo>
                        <a:pt x="1659" y="350"/>
                      </a:lnTo>
                      <a:lnTo>
                        <a:pt x="1660" y="327"/>
                      </a:lnTo>
                      <a:lnTo>
                        <a:pt x="1660" y="327"/>
                      </a:lnTo>
                      <a:lnTo>
                        <a:pt x="1660" y="303"/>
                      </a:lnTo>
                      <a:lnTo>
                        <a:pt x="1658" y="282"/>
                      </a:lnTo>
                      <a:lnTo>
                        <a:pt x="1656" y="261"/>
                      </a:lnTo>
                      <a:lnTo>
                        <a:pt x="1652" y="242"/>
                      </a:lnTo>
                      <a:lnTo>
                        <a:pt x="1648" y="225"/>
                      </a:lnTo>
                      <a:lnTo>
                        <a:pt x="1641" y="210"/>
                      </a:lnTo>
                      <a:lnTo>
                        <a:pt x="1634" y="196"/>
                      </a:lnTo>
                      <a:lnTo>
                        <a:pt x="1626" y="184"/>
                      </a:lnTo>
                      <a:lnTo>
                        <a:pt x="1626" y="184"/>
                      </a:lnTo>
                      <a:lnTo>
                        <a:pt x="1609" y="163"/>
                      </a:lnTo>
                      <a:lnTo>
                        <a:pt x="1589" y="142"/>
                      </a:lnTo>
                      <a:lnTo>
                        <a:pt x="1570" y="123"/>
                      </a:lnTo>
                      <a:lnTo>
                        <a:pt x="1549" y="105"/>
                      </a:lnTo>
                      <a:lnTo>
                        <a:pt x="1527" y="89"/>
                      </a:lnTo>
                      <a:lnTo>
                        <a:pt x="1504" y="74"/>
                      </a:lnTo>
                      <a:lnTo>
                        <a:pt x="1481" y="60"/>
                      </a:lnTo>
                      <a:lnTo>
                        <a:pt x="1456" y="48"/>
                      </a:lnTo>
                      <a:lnTo>
                        <a:pt x="1431" y="37"/>
                      </a:lnTo>
                      <a:lnTo>
                        <a:pt x="1405" y="28"/>
                      </a:lnTo>
                      <a:lnTo>
                        <a:pt x="1378" y="19"/>
                      </a:lnTo>
                      <a:lnTo>
                        <a:pt x="1350" y="12"/>
                      </a:lnTo>
                      <a:lnTo>
                        <a:pt x="1322" y="7"/>
                      </a:lnTo>
                      <a:lnTo>
                        <a:pt x="1293" y="3"/>
                      </a:lnTo>
                      <a:lnTo>
                        <a:pt x="1262" y="1"/>
                      </a:lnTo>
                      <a:lnTo>
                        <a:pt x="1233" y="0"/>
                      </a:lnTo>
                      <a:lnTo>
                        <a:pt x="1233" y="0"/>
                      </a:lnTo>
                      <a:lnTo>
                        <a:pt x="1211" y="0"/>
                      </a:lnTo>
                      <a:lnTo>
                        <a:pt x="1191" y="1"/>
                      </a:lnTo>
                      <a:lnTo>
                        <a:pt x="1152" y="4"/>
                      </a:lnTo>
                      <a:lnTo>
                        <a:pt x="1115" y="8"/>
                      </a:lnTo>
                      <a:lnTo>
                        <a:pt x="1083" y="14"/>
                      </a:lnTo>
                      <a:lnTo>
                        <a:pt x="1054" y="20"/>
                      </a:lnTo>
                      <a:lnTo>
                        <a:pt x="1032" y="27"/>
                      </a:lnTo>
                      <a:lnTo>
                        <a:pt x="1014" y="32"/>
                      </a:lnTo>
                      <a:lnTo>
                        <a:pt x="1004" y="36"/>
                      </a:lnTo>
                      <a:lnTo>
                        <a:pt x="1004" y="36"/>
                      </a:lnTo>
                      <a:lnTo>
                        <a:pt x="974" y="30"/>
                      </a:lnTo>
                      <a:lnTo>
                        <a:pt x="943" y="25"/>
                      </a:lnTo>
                      <a:lnTo>
                        <a:pt x="910" y="20"/>
                      </a:lnTo>
                      <a:lnTo>
                        <a:pt x="876" y="19"/>
                      </a:lnTo>
                      <a:lnTo>
                        <a:pt x="876" y="19"/>
                      </a:lnTo>
                      <a:lnTo>
                        <a:pt x="844" y="19"/>
                      </a:lnTo>
                      <a:lnTo>
                        <a:pt x="815" y="23"/>
                      </a:lnTo>
                      <a:lnTo>
                        <a:pt x="785" y="27"/>
                      </a:lnTo>
                      <a:lnTo>
                        <a:pt x="757" y="34"/>
                      </a:lnTo>
                      <a:lnTo>
                        <a:pt x="729" y="42"/>
                      </a:lnTo>
                      <a:lnTo>
                        <a:pt x="704" y="52"/>
                      </a:lnTo>
                      <a:lnTo>
                        <a:pt x="679" y="66"/>
                      </a:lnTo>
                      <a:lnTo>
                        <a:pt x="656" y="80"/>
                      </a:lnTo>
                      <a:lnTo>
                        <a:pt x="656" y="80"/>
                      </a:lnTo>
                      <a:lnTo>
                        <a:pt x="629" y="71"/>
                      </a:lnTo>
                      <a:lnTo>
                        <a:pt x="588" y="57"/>
                      </a:lnTo>
                      <a:lnTo>
                        <a:pt x="564" y="51"/>
                      </a:lnTo>
                      <a:lnTo>
                        <a:pt x="537" y="45"/>
                      </a:lnTo>
                      <a:lnTo>
                        <a:pt x="508" y="39"/>
                      </a:lnTo>
                      <a:lnTo>
                        <a:pt x="477" y="33"/>
                      </a:lnTo>
                      <a:lnTo>
                        <a:pt x="477" y="33"/>
                      </a:lnTo>
                      <a:lnTo>
                        <a:pt x="451" y="30"/>
                      </a:lnTo>
                      <a:lnTo>
                        <a:pt x="425" y="27"/>
                      </a:lnTo>
                      <a:lnTo>
                        <a:pt x="400" y="25"/>
                      </a:lnTo>
                      <a:lnTo>
                        <a:pt x="375" y="24"/>
                      </a:lnTo>
                      <a:lnTo>
                        <a:pt x="350" y="24"/>
                      </a:lnTo>
                      <a:lnTo>
                        <a:pt x="328" y="25"/>
                      </a:lnTo>
                      <a:lnTo>
                        <a:pt x="305" y="26"/>
                      </a:lnTo>
                      <a:lnTo>
                        <a:pt x="283" y="29"/>
                      </a:lnTo>
                      <a:lnTo>
                        <a:pt x="262" y="33"/>
                      </a:lnTo>
                      <a:lnTo>
                        <a:pt x="242" y="37"/>
                      </a:lnTo>
                      <a:lnTo>
                        <a:pt x="222" y="43"/>
                      </a:lnTo>
                      <a:lnTo>
                        <a:pt x="204" y="49"/>
                      </a:lnTo>
                      <a:lnTo>
                        <a:pt x="185" y="57"/>
                      </a:lnTo>
                      <a:lnTo>
                        <a:pt x="168" y="66"/>
                      </a:lnTo>
                      <a:lnTo>
                        <a:pt x="152" y="75"/>
                      </a:lnTo>
                      <a:lnTo>
                        <a:pt x="136" y="86"/>
                      </a:lnTo>
                      <a:lnTo>
                        <a:pt x="136" y="86"/>
                      </a:lnTo>
                      <a:lnTo>
                        <a:pt x="118" y="99"/>
                      </a:lnTo>
                      <a:lnTo>
                        <a:pt x="101" y="114"/>
                      </a:lnTo>
                      <a:lnTo>
                        <a:pt x="86" y="130"/>
                      </a:lnTo>
                      <a:lnTo>
                        <a:pt x="73" y="147"/>
                      </a:lnTo>
                      <a:lnTo>
                        <a:pt x="59" y="167"/>
                      </a:lnTo>
                      <a:lnTo>
                        <a:pt x="48" y="186"/>
                      </a:lnTo>
                      <a:lnTo>
                        <a:pt x="38" y="208"/>
                      </a:lnTo>
                      <a:lnTo>
                        <a:pt x="29" y="230"/>
                      </a:lnTo>
                      <a:lnTo>
                        <a:pt x="20" y="254"/>
                      </a:lnTo>
                      <a:lnTo>
                        <a:pt x="14" y="278"/>
                      </a:lnTo>
                      <a:lnTo>
                        <a:pt x="9" y="305"/>
                      </a:lnTo>
                      <a:lnTo>
                        <a:pt x="5" y="332"/>
                      </a:lnTo>
                      <a:lnTo>
                        <a:pt x="2" y="360"/>
                      </a:lnTo>
                      <a:lnTo>
                        <a:pt x="1" y="390"/>
                      </a:lnTo>
                      <a:lnTo>
                        <a:pt x="0" y="422"/>
                      </a:lnTo>
                      <a:lnTo>
                        <a:pt x="1" y="453"/>
                      </a:lnTo>
                      <a:lnTo>
                        <a:pt x="1" y="453"/>
                      </a:lnTo>
                      <a:lnTo>
                        <a:pt x="4" y="481"/>
                      </a:lnTo>
                      <a:lnTo>
                        <a:pt x="9" y="519"/>
                      </a:lnTo>
                      <a:lnTo>
                        <a:pt x="17" y="565"/>
                      </a:lnTo>
                      <a:lnTo>
                        <a:pt x="28" y="617"/>
                      </a:lnTo>
                      <a:lnTo>
                        <a:pt x="40" y="676"/>
                      </a:lnTo>
                      <a:lnTo>
                        <a:pt x="55" y="738"/>
                      </a:lnTo>
                      <a:lnTo>
                        <a:pt x="72" y="802"/>
                      </a:lnTo>
                      <a:lnTo>
                        <a:pt x="91" y="867"/>
                      </a:lnTo>
                      <a:lnTo>
                        <a:pt x="91" y="867"/>
                      </a:lnTo>
                      <a:lnTo>
                        <a:pt x="105" y="909"/>
                      </a:lnTo>
                      <a:lnTo>
                        <a:pt x="118" y="948"/>
                      </a:lnTo>
                      <a:lnTo>
                        <a:pt x="131" y="985"/>
                      </a:lnTo>
                      <a:lnTo>
                        <a:pt x="144" y="1020"/>
                      </a:lnTo>
                      <a:lnTo>
                        <a:pt x="158" y="1052"/>
                      </a:lnTo>
                      <a:lnTo>
                        <a:pt x="172" y="1082"/>
                      </a:lnTo>
                      <a:lnTo>
                        <a:pt x="185" y="1110"/>
                      </a:lnTo>
                      <a:lnTo>
                        <a:pt x="200" y="1135"/>
                      </a:lnTo>
                      <a:lnTo>
                        <a:pt x="214" y="1158"/>
                      </a:lnTo>
                      <a:lnTo>
                        <a:pt x="228" y="1178"/>
                      </a:lnTo>
                      <a:lnTo>
                        <a:pt x="243" y="1197"/>
                      </a:lnTo>
                      <a:lnTo>
                        <a:pt x="257" y="1212"/>
                      </a:lnTo>
                      <a:lnTo>
                        <a:pt x="272" y="1225"/>
                      </a:lnTo>
                      <a:lnTo>
                        <a:pt x="287" y="1237"/>
                      </a:lnTo>
                      <a:lnTo>
                        <a:pt x="301" y="1245"/>
                      </a:lnTo>
                      <a:lnTo>
                        <a:pt x="317" y="1251"/>
                      </a:lnTo>
                      <a:lnTo>
                        <a:pt x="317" y="1251"/>
                      </a:lnTo>
                      <a:lnTo>
                        <a:pt x="331" y="1255"/>
                      </a:lnTo>
                      <a:lnTo>
                        <a:pt x="339" y="1256"/>
                      </a:lnTo>
                      <a:lnTo>
                        <a:pt x="348" y="1256"/>
                      </a:lnTo>
                      <a:lnTo>
                        <a:pt x="348" y="1256"/>
                      </a:lnTo>
                      <a:lnTo>
                        <a:pt x="360" y="1256"/>
                      </a:lnTo>
                      <a:lnTo>
                        <a:pt x="371" y="1254"/>
                      </a:lnTo>
                      <a:lnTo>
                        <a:pt x="383" y="1250"/>
                      </a:lnTo>
                      <a:lnTo>
                        <a:pt x="397" y="1245"/>
                      </a:lnTo>
                      <a:lnTo>
                        <a:pt x="410" y="1237"/>
                      </a:lnTo>
                      <a:lnTo>
                        <a:pt x="423" y="1226"/>
                      </a:lnTo>
                      <a:lnTo>
                        <a:pt x="436" y="1214"/>
                      </a:lnTo>
                      <a:lnTo>
                        <a:pt x="450" y="1199"/>
                      </a:lnTo>
                      <a:lnTo>
                        <a:pt x="450" y="1199"/>
                      </a:lnTo>
                      <a:lnTo>
                        <a:pt x="495" y="1146"/>
                      </a:lnTo>
                      <a:lnTo>
                        <a:pt x="536" y="1100"/>
                      </a:lnTo>
                      <a:lnTo>
                        <a:pt x="569" y="1064"/>
                      </a:lnTo>
                      <a:lnTo>
                        <a:pt x="591" y="1040"/>
                      </a:lnTo>
                      <a:lnTo>
                        <a:pt x="591" y="1040"/>
                      </a:lnTo>
                      <a:lnTo>
                        <a:pt x="602" y="1046"/>
                      </a:lnTo>
                      <a:lnTo>
                        <a:pt x="615" y="1051"/>
                      </a:lnTo>
                      <a:lnTo>
                        <a:pt x="627" y="1055"/>
                      </a:lnTo>
                      <a:lnTo>
                        <a:pt x="639" y="1060"/>
                      </a:lnTo>
                      <a:lnTo>
                        <a:pt x="653" y="1063"/>
                      </a:lnTo>
                      <a:lnTo>
                        <a:pt x="666" y="1065"/>
                      </a:lnTo>
                      <a:lnTo>
                        <a:pt x="678" y="1067"/>
                      </a:lnTo>
                      <a:lnTo>
                        <a:pt x="692" y="1068"/>
                      </a:lnTo>
                      <a:lnTo>
                        <a:pt x="692" y="1068"/>
                      </a:lnTo>
                      <a:lnTo>
                        <a:pt x="692" y="1070"/>
                      </a:lnTo>
                      <a:lnTo>
                        <a:pt x="692" y="1070"/>
                      </a:lnTo>
                      <a:lnTo>
                        <a:pt x="674" y="1092"/>
                      </a:lnTo>
                      <a:lnTo>
                        <a:pt x="674" y="1092"/>
                      </a:lnTo>
                      <a:lnTo>
                        <a:pt x="666" y="1103"/>
                      </a:lnTo>
                      <a:lnTo>
                        <a:pt x="658" y="1111"/>
                      </a:lnTo>
                      <a:lnTo>
                        <a:pt x="650" y="1118"/>
                      </a:lnTo>
                      <a:lnTo>
                        <a:pt x="640" y="1124"/>
                      </a:lnTo>
                      <a:lnTo>
                        <a:pt x="628" y="1130"/>
                      </a:lnTo>
                      <a:lnTo>
                        <a:pt x="613" y="1134"/>
                      </a:lnTo>
                      <a:lnTo>
                        <a:pt x="592" y="1140"/>
                      </a:lnTo>
                      <a:lnTo>
                        <a:pt x="566" y="1146"/>
                      </a:lnTo>
                      <a:lnTo>
                        <a:pt x="566" y="1146"/>
                      </a:lnTo>
                      <a:lnTo>
                        <a:pt x="544" y="1151"/>
                      </a:lnTo>
                      <a:lnTo>
                        <a:pt x="531" y="1155"/>
                      </a:lnTo>
                      <a:lnTo>
                        <a:pt x="516" y="1161"/>
                      </a:lnTo>
                      <a:lnTo>
                        <a:pt x="510" y="1164"/>
                      </a:lnTo>
                      <a:lnTo>
                        <a:pt x="504" y="1168"/>
                      </a:lnTo>
                      <a:lnTo>
                        <a:pt x="499" y="1173"/>
                      </a:lnTo>
                      <a:lnTo>
                        <a:pt x="494" y="1178"/>
                      </a:lnTo>
                      <a:lnTo>
                        <a:pt x="490" y="1183"/>
                      </a:lnTo>
                      <a:lnTo>
                        <a:pt x="487" y="1190"/>
                      </a:lnTo>
                      <a:lnTo>
                        <a:pt x="485" y="1197"/>
                      </a:lnTo>
                      <a:lnTo>
                        <a:pt x="484" y="1204"/>
                      </a:lnTo>
                      <a:lnTo>
                        <a:pt x="484" y="1204"/>
                      </a:lnTo>
                      <a:lnTo>
                        <a:pt x="484" y="1212"/>
                      </a:lnTo>
                      <a:lnTo>
                        <a:pt x="487" y="1220"/>
                      </a:lnTo>
                      <a:lnTo>
                        <a:pt x="490" y="1226"/>
                      </a:lnTo>
                      <a:lnTo>
                        <a:pt x="494" y="1234"/>
                      </a:lnTo>
                      <a:lnTo>
                        <a:pt x="500" y="1239"/>
                      </a:lnTo>
                      <a:lnTo>
                        <a:pt x="506" y="1245"/>
                      </a:lnTo>
                      <a:lnTo>
                        <a:pt x="512" y="1249"/>
                      </a:lnTo>
                      <a:lnTo>
                        <a:pt x="519" y="1254"/>
                      </a:lnTo>
                      <a:lnTo>
                        <a:pt x="533" y="1260"/>
                      </a:lnTo>
                      <a:lnTo>
                        <a:pt x="546" y="1265"/>
                      </a:lnTo>
                      <a:lnTo>
                        <a:pt x="561" y="1270"/>
                      </a:lnTo>
                      <a:lnTo>
                        <a:pt x="561" y="1270"/>
                      </a:lnTo>
                      <a:lnTo>
                        <a:pt x="583" y="1276"/>
                      </a:lnTo>
                      <a:lnTo>
                        <a:pt x="603" y="1279"/>
                      </a:lnTo>
                      <a:lnTo>
                        <a:pt x="624" y="1281"/>
                      </a:lnTo>
                      <a:lnTo>
                        <a:pt x="643" y="1281"/>
                      </a:lnTo>
                      <a:lnTo>
                        <a:pt x="643" y="1281"/>
                      </a:lnTo>
                      <a:lnTo>
                        <a:pt x="666" y="1280"/>
                      </a:lnTo>
                      <a:lnTo>
                        <a:pt x="689" y="1278"/>
                      </a:lnTo>
                      <a:lnTo>
                        <a:pt x="711" y="1272"/>
                      </a:lnTo>
                      <a:lnTo>
                        <a:pt x="732" y="1265"/>
                      </a:lnTo>
                      <a:lnTo>
                        <a:pt x="752" y="1257"/>
                      </a:lnTo>
                      <a:lnTo>
                        <a:pt x="770" y="1247"/>
                      </a:lnTo>
                      <a:lnTo>
                        <a:pt x="789" y="1235"/>
                      </a:lnTo>
                      <a:lnTo>
                        <a:pt x="806" y="1220"/>
                      </a:lnTo>
                      <a:lnTo>
                        <a:pt x="806" y="1220"/>
                      </a:lnTo>
                      <a:lnTo>
                        <a:pt x="806" y="1281"/>
                      </a:lnTo>
                      <a:lnTo>
                        <a:pt x="806" y="1340"/>
                      </a:lnTo>
                      <a:lnTo>
                        <a:pt x="808" y="1395"/>
                      </a:lnTo>
                      <a:lnTo>
                        <a:pt x="810" y="1448"/>
                      </a:lnTo>
                      <a:lnTo>
                        <a:pt x="815" y="1495"/>
                      </a:lnTo>
                      <a:lnTo>
                        <a:pt x="819" y="1535"/>
                      </a:lnTo>
                      <a:lnTo>
                        <a:pt x="822" y="1552"/>
                      </a:lnTo>
                      <a:lnTo>
                        <a:pt x="825" y="1567"/>
                      </a:lnTo>
                      <a:lnTo>
                        <a:pt x="828" y="1580"/>
                      </a:lnTo>
                      <a:lnTo>
                        <a:pt x="831" y="1591"/>
                      </a:lnTo>
                      <a:lnTo>
                        <a:pt x="831" y="1591"/>
                      </a:lnTo>
                      <a:lnTo>
                        <a:pt x="838" y="1608"/>
                      </a:lnTo>
                      <a:lnTo>
                        <a:pt x="848" y="1629"/>
                      </a:lnTo>
                      <a:lnTo>
                        <a:pt x="854" y="1640"/>
                      </a:lnTo>
                      <a:lnTo>
                        <a:pt x="862" y="1651"/>
                      </a:lnTo>
                      <a:lnTo>
                        <a:pt x="870" y="1662"/>
                      </a:lnTo>
                      <a:lnTo>
                        <a:pt x="880" y="1674"/>
                      </a:lnTo>
                      <a:lnTo>
                        <a:pt x="890" y="1685"/>
                      </a:lnTo>
                      <a:lnTo>
                        <a:pt x="903" y="1694"/>
                      </a:lnTo>
                      <a:lnTo>
                        <a:pt x="916" y="1703"/>
                      </a:lnTo>
                      <a:lnTo>
                        <a:pt x="931" y="1712"/>
                      </a:lnTo>
                      <a:lnTo>
                        <a:pt x="948" y="1719"/>
                      </a:lnTo>
                      <a:lnTo>
                        <a:pt x="966" y="1723"/>
                      </a:lnTo>
                      <a:lnTo>
                        <a:pt x="987" y="1726"/>
                      </a:lnTo>
                      <a:lnTo>
                        <a:pt x="1009" y="1728"/>
                      </a:lnTo>
                      <a:lnTo>
                        <a:pt x="1009" y="1728"/>
                      </a:lnTo>
                      <a:lnTo>
                        <a:pt x="1023" y="1727"/>
                      </a:lnTo>
                      <a:lnTo>
                        <a:pt x="1037" y="1726"/>
                      </a:lnTo>
                      <a:lnTo>
                        <a:pt x="1052" y="1724"/>
                      </a:lnTo>
                      <a:lnTo>
                        <a:pt x="1069" y="1721"/>
                      </a:lnTo>
                      <a:lnTo>
                        <a:pt x="1069" y="1721"/>
                      </a:lnTo>
                      <a:lnTo>
                        <a:pt x="1092" y="1716"/>
                      </a:lnTo>
                      <a:lnTo>
                        <a:pt x="1114" y="1709"/>
                      </a:lnTo>
                      <a:lnTo>
                        <a:pt x="1133" y="1702"/>
                      </a:lnTo>
                      <a:lnTo>
                        <a:pt x="1152" y="1694"/>
                      </a:lnTo>
                      <a:lnTo>
                        <a:pt x="1169" y="1685"/>
                      </a:lnTo>
                      <a:lnTo>
                        <a:pt x="1184" y="1676"/>
                      </a:lnTo>
                      <a:lnTo>
                        <a:pt x="1199" y="1665"/>
                      </a:lnTo>
                      <a:lnTo>
                        <a:pt x="1212" y="1652"/>
                      </a:lnTo>
                      <a:lnTo>
                        <a:pt x="1223" y="1640"/>
                      </a:lnTo>
                      <a:lnTo>
                        <a:pt x="1234" y="1626"/>
                      </a:lnTo>
                      <a:lnTo>
                        <a:pt x="1243" y="1610"/>
                      </a:lnTo>
                      <a:lnTo>
                        <a:pt x="1251" y="1593"/>
                      </a:lnTo>
                      <a:lnTo>
                        <a:pt x="1258" y="1574"/>
                      </a:lnTo>
                      <a:lnTo>
                        <a:pt x="1264" y="1555"/>
                      </a:lnTo>
                      <a:lnTo>
                        <a:pt x="1269" y="1535"/>
                      </a:lnTo>
                      <a:lnTo>
                        <a:pt x="1275" y="1512"/>
                      </a:lnTo>
                      <a:lnTo>
                        <a:pt x="1275" y="1512"/>
                      </a:lnTo>
                      <a:lnTo>
                        <a:pt x="1285" y="1446"/>
                      </a:lnTo>
                      <a:lnTo>
                        <a:pt x="1295" y="1363"/>
                      </a:lnTo>
                      <a:lnTo>
                        <a:pt x="1306" y="1276"/>
                      </a:lnTo>
                      <a:lnTo>
                        <a:pt x="1316" y="1200"/>
                      </a:lnTo>
                      <a:lnTo>
                        <a:pt x="1316" y="1200"/>
                      </a:lnTo>
                      <a:lnTo>
                        <a:pt x="1331" y="1204"/>
                      </a:lnTo>
                      <a:lnTo>
                        <a:pt x="1348" y="1207"/>
                      </a:lnTo>
                      <a:lnTo>
                        <a:pt x="1368" y="1208"/>
                      </a:lnTo>
                      <a:lnTo>
                        <a:pt x="1387" y="1209"/>
                      </a:lnTo>
                      <a:lnTo>
                        <a:pt x="1387" y="1209"/>
                      </a:lnTo>
                      <a:lnTo>
                        <a:pt x="1409" y="1208"/>
                      </a:lnTo>
                      <a:lnTo>
                        <a:pt x="1431" y="1207"/>
                      </a:lnTo>
                      <a:lnTo>
                        <a:pt x="1454" y="1204"/>
                      </a:lnTo>
                      <a:lnTo>
                        <a:pt x="1475" y="1200"/>
                      </a:lnTo>
                      <a:lnTo>
                        <a:pt x="1497" y="1196"/>
                      </a:lnTo>
                      <a:lnTo>
                        <a:pt x="1516" y="1191"/>
                      </a:lnTo>
                      <a:lnTo>
                        <a:pt x="1535" y="1184"/>
                      </a:lnTo>
                      <a:lnTo>
                        <a:pt x="1551" y="1177"/>
                      </a:lnTo>
                      <a:lnTo>
                        <a:pt x="1551" y="1177"/>
                      </a:lnTo>
                      <a:lnTo>
                        <a:pt x="1571" y="1168"/>
                      </a:lnTo>
                      <a:lnTo>
                        <a:pt x="1591" y="1156"/>
                      </a:lnTo>
                      <a:lnTo>
                        <a:pt x="1613" y="1142"/>
                      </a:lnTo>
                      <a:lnTo>
                        <a:pt x="1623" y="1134"/>
                      </a:lnTo>
                      <a:lnTo>
                        <a:pt x="1632" y="1126"/>
                      </a:lnTo>
                      <a:lnTo>
                        <a:pt x="1641" y="1118"/>
                      </a:lnTo>
                      <a:lnTo>
                        <a:pt x="1649" y="1110"/>
                      </a:lnTo>
                      <a:lnTo>
                        <a:pt x="1656" y="1101"/>
                      </a:lnTo>
                      <a:lnTo>
                        <a:pt x="1662" y="1092"/>
                      </a:lnTo>
                      <a:lnTo>
                        <a:pt x="1666" y="1083"/>
                      </a:lnTo>
                      <a:lnTo>
                        <a:pt x="1668" y="1075"/>
                      </a:lnTo>
                      <a:lnTo>
                        <a:pt x="1668" y="1066"/>
                      </a:lnTo>
                      <a:lnTo>
                        <a:pt x="1667" y="1057"/>
                      </a:lnTo>
                      <a:lnTo>
                        <a:pt x="1667" y="1057"/>
                      </a:lnTo>
                      <a:close/>
                      <a:moveTo>
                        <a:pt x="1361" y="479"/>
                      </a:moveTo>
                      <a:lnTo>
                        <a:pt x="1361" y="479"/>
                      </a:lnTo>
                      <a:lnTo>
                        <a:pt x="1360" y="498"/>
                      </a:lnTo>
                      <a:lnTo>
                        <a:pt x="1359" y="516"/>
                      </a:lnTo>
                      <a:lnTo>
                        <a:pt x="1353" y="551"/>
                      </a:lnTo>
                      <a:lnTo>
                        <a:pt x="1353" y="551"/>
                      </a:lnTo>
                      <a:lnTo>
                        <a:pt x="1347" y="591"/>
                      </a:lnTo>
                      <a:lnTo>
                        <a:pt x="1345" y="612"/>
                      </a:lnTo>
                      <a:lnTo>
                        <a:pt x="1344" y="636"/>
                      </a:lnTo>
                      <a:lnTo>
                        <a:pt x="1344" y="636"/>
                      </a:lnTo>
                      <a:lnTo>
                        <a:pt x="1344" y="659"/>
                      </a:lnTo>
                      <a:lnTo>
                        <a:pt x="1345" y="684"/>
                      </a:lnTo>
                      <a:lnTo>
                        <a:pt x="1350" y="732"/>
                      </a:lnTo>
                      <a:lnTo>
                        <a:pt x="1350" y="732"/>
                      </a:lnTo>
                      <a:lnTo>
                        <a:pt x="1356" y="780"/>
                      </a:lnTo>
                      <a:lnTo>
                        <a:pt x="1358" y="804"/>
                      </a:lnTo>
                      <a:lnTo>
                        <a:pt x="1358" y="828"/>
                      </a:lnTo>
                      <a:lnTo>
                        <a:pt x="1356" y="853"/>
                      </a:lnTo>
                      <a:lnTo>
                        <a:pt x="1354" y="865"/>
                      </a:lnTo>
                      <a:lnTo>
                        <a:pt x="1352" y="877"/>
                      </a:lnTo>
                      <a:lnTo>
                        <a:pt x="1349" y="890"/>
                      </a:lnTo>
                      <a:lnTo>
                        <a:pt x="1345" y="902"/>
                      </a:lnTo>
                      <a:lnTo>
                        <a:pt x="1341" y="914"/>
                      </a:lnTo>
                      <a:lnTo>
                        <a:pt x="1336" y="926"/>
                      </a:lnTo>
                      <a:lnTo>
                        <a:pt x="1336" y="926"/>
                      </a:lnTo>
                      <a:lnTo>
                        <a:pt x="1329" y="913"/>
                      </a:lnTo>
                      <a:lnTo>
                        <a:pt x="1323" y="898"/>
                      </a:lnTo>
                      <a:lnTo>
                        <a:pt x="1323" y="898"/>
                      </a:lnTo>
                      <a:lnTo>
                        <a:pt x="1313" y="880"/>
                      </a:lnTo>
                      <a:lnTo>
                        <a:pt x="1299" y="854"/>
                      </a:lnTo>
                      <a:lnTo>
                        <a:pt x="1299" y="854"/>
                      </a:lnTo>
                      <a:lnTo>
                        <a:pt x="1280" y="820"/>
                      </a:lnTo>
                      <a:lnTo>
                        <a:pt x="1258" y="778"/>
                      </a:lnTo>
                      <a:lnTo>
                        <a:pt x="1247" y="754"/>
                      </a:lnTo>
                      <a:lnTo>
                        <a:pt x="1236" y="731"/>
                      </a:lnTo>
                      <a:lnTo>
                        <a:pt x="1224" y="706"/>
                      </a:lnTo>
                      <a:lnTo>
                        <a:pt x="1215" y="682"/>
                      </a:lnTo>
                      <a:lnTo>
                        <a:pt x="1206" y="657"/>
                      </a:lnTo>
                      <a:lnTo>
                        <a:pt x="1199" y="633"/>
                      </a:lnTo>
                      <a:lnTo>
                        <a:pt x="1194" y="609"/>
                      </a:lnTo>
                      <a:lnTo>
                        <a:pt x="1190" y="587"/>
                      </a:lnTo>
                      <a:lnTo>
                        <a:pt x="1190" y="575"/>
                      </a:lnTo>
                      <a:lnTo>
                        <a:pt x="1190" y="565"/>
                      </a:lnTo>
                      <a:lnTo>
                        <a:pt x="1190" y="555"/>
                      </a:lnTo>
                      <a:lnTo>
                        <a:pt x="1191" y="546"/>
                      </a:lnTo>
                      <a:lnTo>
                        <a:pt x="1193" y="536"/>
                      </a:lnTo>
                      <a:lnTo>
                        <a:pt x="1196" y="528"/>
                      </a:lnTo>
                      <a:lnTo>
                        <a:pt x="1200" y="520"/>
                      </a:lnTo>
                      <a:lnTo>
                        <a:pt x="1204" y="512"/>
                      </a:lnTo>
                      <a:lnTo>
                        <a:pt x="1204" y="512"/>
                      </a:lnTo>
                      <a:lnTo>
                        <a:pt x="1211" y="504"/>
                      </a:lnTo>
                      <a:lnTo>
                        <a:pt x="1221" y="495"/>
                      </a:lnTo>
                      <a:lnTo>
                        <a:pt x="1226" y="492"/>
                      </a:lnTo>
                      <a:lnTo>
                        <a:pt x="1234" y="488"/>
                      </a:lnTo>
                      <a:lnTo>
                        <a:pt x="1242" y="485"/>
                      </a:lnTo>
                      <a:lnTo>
                        <a:pt x="1250" y="482"/>
                      </a:lnTo>
                      <a:lnTo>
                        <a:pt x="1260" y="480"/>
                      </a:lnTo>
                      <a:lnTo>
                        <a:pt x="1270" y="478"/>
                      </a:lnTo>
                      <a:lnTo>
                        <a:pt x="1283" y="477"/>
                      </a:lnTo>
                      <a:lnTo>
                        <a:pt x="1296" y="476"/>
                      </a:lnTo>
                      <a:lnTo>
                        <a:pt x="1310" y="475"/>
                      </a:lnTo>
                      <a:lnTo>
                        <a:pt x="1326" y="476"/>
                      </a:lnTo>
                      <a:lnTo>
                        <a:pt x="1342" y="477"/>
                      </a:lnTo>
                      <a:lnTo>
                        <a:pt x="1361" y="479"/>
                      </a:lnTo>
                      <a:lnTo>
                        <a:pt x="1361" y="479"/>
                      </a:lnTo>
                      <a:close/>
                      <a:moveTo>
                        <a:pt x="1239" y="51"/>
                      </a:moveTo>
                      <a:lnTo>
                        <a:pt x="1239" y="51"/>
                      </a:lnTo>
                      <a:lnTo>
                        <a:pt x="1265" y="52"/>
                      </a:lnTo>
                      <a:lnTo>
                        <a:pt x="1292" y="54"/>
                      </a:lnTo>
                      <a:lnTo>
                        <a:pt x="1319" y="58"/>
                      </a:lnTo>
                      <a:lnTo>
                        <a:pt x="1343" y="63"/>
                      </a:lnTo>
                      <a:lnTo>
                        <a:pt x="1368" y="70"/>
                      </a:lnTo>
                      <a:lnTo>
                        <a:pt x="1391" y="77"/>
                      </a:lnTo>
                      <a:lnTo>
                        <a:pt x="1415" y="85"/>
                      </a:lnTo>
                      <a:lnTo>
                        <a:pt x="1436" y="95"/>
                      </a:lnTo>
                      <a:lnTo>
                        <a:pt x="1458" y="105"/>
                      </a:lnTo>
                      <a:lnTo>
                        <a:pt x="1478" y="118"/>
                      </a:lnTo>
                      <a:lnTo>
                        <a:pt x="1499" y="131"/>
                      </a:lnTo>
                      <a:lnTo>
                        <a:pt x="1517" y="145"/>
                      </a:lnTo>
                      <a:lnTo>
                        <a:pt x="1536" y="161"/>
                      </a:lnTo>
                      <a:lnTo>
                        <a:pt x="1553" y="178"/>
                      </a:lnTo>
                      <a:lnTo>
                        <a:pt x="1571" y="197"/>
                      </a:lnTo>
                      <a:lnTo>
                        <a:pt x="1586" y="215"/>
                      </a:lnTo>
                      <a:lnTo>
                        <a:pt x="1586" y="215"/>
                      </a:lnTo>
                      <a:lnTo>
                        <a:pt x="1592" y="224"/>
                      </a:lnTo>
                      <a:lnTo>
                        <a:pt x="1596" y="233"/>
                      </a:lnTo>
                      <a:lnTo>
                        <a:pt x="1600" y="246"/>
                      </a:lnTo>
                      <a:lnTo>
                        <a:pt x="1603" y="259"/>
                      </a:lnTo>
                      <a:lnTo>
                        <a:pt x="1607" y="273"/>
                      </a:lnTo>
                      <a:lnTo>
                        <a:pt x="1608" y="289"/>
                      </a:lnTo>
                      <a:lnTo>
                        <a:pt x="1609" y="306"/>
                      </a:lnTo>
                      <a:lnTo>
                        <a:pt x="1609" y="325"/>
                      </a:lnTo>
                      <a:lnTo>
                        <a:pt x="1609" y="345"/>
                      </a:lnTo>
                      <a:lnTo>
                        <a:pt x="1607" y="365"/>
                      </a:lnTo>
                      <a:lnTo>
                        <a:pt x="1604" y="387"/>
                      </a:lnTo>
                      <a:lnTo>
                        <a:pt x="1601" y="411"/>
                      </a:lnTo>
                      <a:lnTo>
                        <a:pt x="1597" y="434"/>
                      </a:lnTo>
                      <a:lnTo>
                        <a:pt x="1593" y="459"/>
                      </a:lnTo>
                      <a:lnTo>
                        <a:pt x="1582" y="511"/>
                      </a:lnTo>
                      <a:lnTo>
                        <a:pt x="1567" y="565"/>
                      </a:lnTo>
                      <a:lnTo>
                        <a:pt x="1549" y="622"/>
                      </a:lnTo>
                      <a:lnTo>
                        <a:pt x="1529" y="681"/>
                      </a:lnTo>
                      <a:lnTo>
                        <a:pt x="1516" y="710"/>
                      </a:lnTo>
                      <a:lnTo>
                        <a:pt x="1504" y="741"/>
                      </a:lnTo>
                      <a:lnTo>
                        <a:pt x="1491" y="771"/>
                      </a:lnTo>
                      <a:lnTo>
                        <a:pt x="1477" y="802"/>
                      </a:lnTo>
                      <a:lnTo>
                        <a:pt x="1462" y="832"/>
                      </a:lnTo>
                      <a:lnTo>
                        <a:pt x="1447" y="863"/>
                      </a:lnTo>
                      <a:lnTo>
                        <a:pt x="1430" y="894"/>
                      </a:lnTo>
                      <a:lnTo>
                        <a:pt x="1414" y="923"/>
                      </a:lnTo>
                      <a:lnTo>
                        <a:pt x="1395" y="954"/>
                      </a:lnTo>
                      <a:lnTo>
                        <a:pt x="1377" y="984"/>
                      </a:lnTo>
                      <a:lnTo>
                        <a:pt x="1377" y="984"/>
                      </a:lnTo>
                      <a:lnTo>
                        <a:pt x="1371" y="977"/>
                      </a:lnTo>
                      <a:lnTo>
                        <a:pt x="1371" y="977"/>
                      </a:lnTo>
                      <a:lnTo>
                        <a:pt x="1369" y="973"/>
                      </a:lnTo>
                      <a:lnTo>
                        <a:pt x="1369" y="973"/>
                      </a:lnTo>
                      <a:lnTo>
                        <a:pt x="1378" y="957"/>
                      </a:lnTo>
                      <a:lnTo>
                        <a:pt x="1385" y="941"/>
                      </a:lnTo>
                      <a:lnTo>
                        <a:pt x="1391" y="924"/>
                      </a:lnTo>
                      <a:lnTo>
                        <a:pt x="1398" y="908"/>
                      </a:lnTo>
                      <a:lnTo>
                        <a:pt x="1402" y="893"/>
                      </a:lnTo>
                      <a:lnTo>
                        <a:pt x="1405" y="876"/>
                      </a:lnTo>
                      <a:lnTo>
                        <a:pt x="1407" y="861"/>
                      </a:lnTo>
                      <a:lnTo>
                        <a:pt x="1408" y="846"/>
                      </a:lnTo>
                      <a:lnTo>
                        <a:pt x="1409" y="829"/>
                      </a:lnTo>
                      <a:lnTo>
                        <a:pt x="1409" y="814"/>
                      </a:lnTo>
                      <a:lnTo>
                        <a:pt x="1408" y="784"/>
                      </a:lnTo>
                      <a:lnTo>
                        <a:pt x="1405" y="754"/>
                      </a:lnTo>
                      <a:lnTo>
                        <a:pt x="1402" y="726"/>
                      </a:lnTo>
                      <a:lnTo>
                        <a:pt x="1402" y="726"/>
                      </a:lnTo>
                      <a:lnTo>
                        <a:pt x="1396" y="680"/>
                      </a:lnTo>
                      <a:lnTo>
                        <a:pt x="1395" y="658"/>
                      </a:lnTo>
                      <a:lnTo>
                        <a:pt x="1395" y="638"/>
                      </a:lnTo>
                      <a:lnTo>
                        <a:pt x="1395" y="638"/>
                      </a:lnTo>
                      <a:lnTo>
                        <a:pt x="1396" y="616"/>
                      </a:lnTo>
                      <a:lnTo>
                        <a:pt x="1399" y="596"/>
                      </a:lnTo>
                      <a:lnTo>
                        <a:pt x="1404" y="559"/>
                      </a:lnTo>
                      <a:lnTo>
                        <a:pt x="1404" y="559"/>
                      </a:lnTo>
                      <a:lnTo>
                        <a:pt x="1407" y="536"/>
                      </a:lnTo>
                      <a:lnTo>
                        <a:pt x="1410" y="513"/>
                      </a:lnTo>
                      <a:lnTo>
                        <a:pt x="1412" y="488"/>
                      </a:lnTo>
                      <a:lnTo>
                        <a:pt x="1412" y="462"/>
                      </a:lnTo>
                      <a:lnTo>
                        <a:pt x="1412" y="462"/>
                      </a:lnTo>
                      <a:lnTo>
                        <a:pt x="1413" y="456"/>
                      </a:lnTo>
                      <a:lnTo>
                        <a:pt x="1413" y="448"/>
                      </a:lnTo>
                      <a:lnTo>
                        <a:pt x="1413" y="448"/>
                      </a:lnTo>
                      <a:lnTo>
                        <a:pt x="1410" y="432"/>
                      </a:lnTo>
                      <a:lnTo>
                        <a:pt x="1403" y="409"/>
                      </a:lnTo>
                      <a:lnTo>
                        <a:pt x="1393" y="384"/>
                      </a:lnTo>
                      <a:lnTo>
                        <a:pt x="1379" y="353"/>
                      </a:lnTo>
                      <a:lnTo>
                        <a:pt x="1363" y="320"/>
                      </a:lnTo>
                      <a:lnTo>
                        <a:pt x="1352" y="303"/>
                      </a:lnTo>
                      <a:lnTo>
                        <a:pt x="1341" y="286"/>
                      </a:lnTo>
                      <a:lnTo>
                        <a:pt x="1329" y="267"/>
                      </a:lnTo>
                      <a:lnTo>
                        <a:pt x="1317" y="250"/>
                      </a:lnTo>
                      <a:lnTo>
                        <a:pt x="1302" y="231"/>
                      </a:lnTo>
                      <a:lnTo>
                        <a:pt x="1288" y="214"/>
                      </a:lnTo>
                      <a:lnTo>
                        <a:pt x="1288" y="214"/>
                      </a:lnTo>
                      <a:lnTo>
                        <a:pt x="1270" y="195"/>
                      </a:lnTo>
                      <a:lnTo>
                        <a:pt x="1251" y="174"/>
                      </a:lnTo>
                      <a:lnTo>
                        <a:pt x="1229" y="155"/>
                      </a:lnTo>
                      <a:lnTo>
                        <a:pt x="1205" y="135"/>
                      </a:lnTo>
                      <a:lnTo>
                        <a:pt x="1179" y="116"/>
                      </a:lnTo>
                      <a:lnTo>
                        <a:pt x="1152" y="97"/>
                      </a:lnTo>
                      <a:lnTo>
                        <a:pt x="1122" y="81"/>
                      </a:lnTo>
                      <a:lnTo>
                        <a:pt x="1107" y="73"/>
                      </a:lnTo>
                      <a:lnTo>
                        <a:pt x="1090" y="64"/>
                      </a:lnTo>
                      <a:lnTo>
                        <a:pt x="1090" y="64"/>
                      </a:lnTo>
                      <a:lnTo>
                        <a:pt x="1121" y="59"/>
                      </a:lnTo>
                      <a:lnTo>
                        <a:pt x="1157" y="54"/>
                      </a:lnTo>
                      <a:lnTo>
                        <a:pt x="1176" y="53"/>
                      </a:lnTo>
                      <a:lnTo>
                        <a:pt x="1196" y="51"/>
                      </a:lnTo>
                      <a:lnTo>
                        <a:pt x="1217" y="51"/>
                      </a:lnTo>
                      <a:lnTo>
                        <a:pt x="1239" y="51"/>
                      </a:lnTo>
                      <a:lnTo>
                        <a:pt x="1239" y="51"/>
                      </a:lnTo>
                      <a:close/>
                      <a:moveTo>
                        <a:pt x="411" y="1166"/>
                      </a:moveTo>
                      <a:lnTo>
                        <a:pt x="411" y="1166"/>
                      </a:lnTo>
                      <a:lnTo>
                        <a:pt x="404" y="1175"/>
                      </a:lnTo>
                      <a:lnTo>
                        <a:pt x="397" y="1182"/>
                      </a:lnTo>
                      <a:lnTo>
                        <a:pt x="389" y="1189"/>
                      </a:lnTo>
                      <a:lnTo>
                        <a:pt x="383" y="1194"/>
                      </a:lnTo>
                      <a:lnTo>
                        <a:pt x="376" y="1197"/>
                      </a:lnTo>
                      <a:lnTo>
                        <a:pt x="371" y="1200"/>
                      </a:lnTo>
                      <a:lnTo>
                        <a:pt x="360" y="1204"/>
                      </a:lnTo>
                      <a:lnTo>
                        <a:pt x="350" y="1206"/>
                      </a:lnTo>
                      <a:lnTo>
                        <a:pt x="343" y="1205"/>
                      </a:lnTo>
                      <a:lnTo>
                        <a:pt x="337" y="1204"/>
                      </a:lnTo>
                      <a:lnTo>
                        <a:pt x="333" y="1203"/>
                      </a:lnTo>
                      <a:lnTo>
                        <a:pt x="333" y="1203"/>
                      </a:lnTo>
                      <a:lnTo>
                        <a:pt x="321" y="1198"/>
                      </a:lnTo>
                      <a:lnTo>
                        <a:pt x="309" y="1191"/>
                      </a:lnTo>
                      <a:lnTo>
                        <a:pt x="297" y="1180"/>
                      </a:lnTo>
                      <a:lnTo>
                        <a:pt x="286" y="1168"/>
                      </a:lnTo>
                      <a:lnTo>
                        <a:pt x="274" y="1154"/>
                      </a:lnTo>
                      <a:lnTo>
                        <a:pt x="261" y="1136"/>
                      </a:lnTo>
                      <a:lnTo>
                        <a:pt x="249" y="1117"/>
                      </a:lnTo>
                      <a:lnTo>
                        <a:pt x="237" y="1096"/>
                      </a:lnTo>
                      <a:lnTo>
                        <a:pt x="224" y="1073"/>
                      </a:lnTo>
                      <a:lnTo>
                        <a:pt x="212" y="1047"/>
                      </a:lnTo>
                      <a:lnTo>
                        <a:pt x="200" y="1020"/>
                      </a:lnTo>
                      <a:lnTo>
                        <a:pt x="187" y="990"/>
                      </a:lnTo>
                      <a:lnTo>
                        <a:pt x="175" y="958"/>
                      </a:lnTo>
                      <a:lnTo>
                        <a:pt x="164" y="924"/>
                      </a:lnTo>
                      <a:lnTo>
                        <a:pt x="152" y="890"/>
                      </a:lnTo>
                      <a:lnTo>
                        <a:pt x="140" y="853"/>
                      </a:lnTo>
                      <a:lnTo>
                        <a:pt x="140" y="853"/>
                      </a:lnTo>
                      <a:lnTo>
                        <a:pt x="121" y="786"/>
                      </a:lnTo>
                      <a:lnTo>
                        <a:pt x="103" y="723"/>
                      </a:lnTo>
                      <a:lnTo>
                        <a:pt x="89" y="661"/>
                      </a:lnTo>
                      <a:lnTo>
                        <a:pt x="77" y="604"/>
                      </a:lnTo>
                      <a:lnTo>
                        <a:pt x="68" y="554"/>
                      </a:lnTo>
                      <a:lnTo>
                        <a:pt x="59" y="510"/>
                      </a:lnTo>
                      <a:lnTo>
                        <a:pt x="54" y="475"/>
                      </a:lnTo>
                      <a:lnTo>
                        <a:pt x="52" y="451"/>
                      </a:lnTo>
                      <a:lnTo>
                        <a:pt x="52" y="451"/>
                      </a:lnTo>
                      <a:lnTo>
                        <a:pt x="51" y="423"/>
                      </a:lnTo>
                      <a:lnTo>
                        <a:pt x="51" y="395"/>
                      </a:lnTo>
                      <a:lnTo>
                        <a:pt x="53" y="369"/>
                      </a:lnTo>
                      <a:lnTo>
                        <a:pt x="55" y="343"/>
                      </a:lnTo>
                      <a:lnTo>
                        <a:pt x="58" y="318"/>
                      </a:lnTo>
                      <a:lnTo>
                        <a:pt x="62" y="296"/>
                      </a:lnTo>
                      <a:lnTo>
                        <a:pt x="69" y="273"/>
                      </a:lnTo>
                      <a:lnTo>
                        <a:pt x="75" y="253"/>
                      </a:lnTo>
                      <a:lnTo>
                        <a:pt x="83" y="232"/>
                      </a:lnTo>
                      <a:lnTo>
                        <a:pt x="91" y="214"/>
                      </a:lnTo>
                      <a:lnTo>
                        <a:pt x="101" y="197"/>
                      </a:lnTo>
                      <a:lnTo>
                        <a:pt x="112" y="180"/>
                      </a:lnTo>
                      <a:lnTo>
                        <a:pt x="124" y="166"/>
                      </a:lnTo>
                      <a:lnTo>
                        <a:pt x="136" y="152"/>
                      </a:lnTo>
                      <a:lnTo>
                        <a:pt x="151" y="139"/>
                      </a:lnTo>
                      <a:lnTo>
                        <a:pt x="165" y="127"/>
                      </a:lnTo>
                      <a:lnTo>
                        <a:pt x="165" y="127"/>
                      </a:lnTo>
                      <a:lnTo>
                        <a:pt x="178" y="119"/>
                      </a:lnTo>
                      <a:lnTo>
                        <a:pt x="192" y="112"/>
                      </a:lnTo>
                      <a:lnTo>
                        <a:pt x="205" y="104"/>
                      </a:lnTo>
                      <a:lnTo>
                        <a:pt x="219" y="98"/>
                      </a:lnTo>
                      <a:lnTo>
                        <a:pt x="234" y="93"/>
                      </a:lnTo>
                      <a:lnTo>
                        <a:pt x="249" y="88"/>
                      </a:lnTo>
                      <a:lnTo>
                        <a:pt x="263" y="85"/>
                      </a:lnTo>
                      <a:lnTo>
                        <a:pt x="279" y="82"/>
                      </a:lnTo>
                      <a:lnTo>
                        <a:pt x="294" y="79"/>
                      </a:lnTo>
                      <a:lnTo>
                        <a:pt x="310" y="77"/>
                      </a:lnTo>
                      <a:lnTo>
                        <a:pt x="341" y="75"/>
                      </a:lnTo>
                      <a:lnTo>
                        <a:pt x="373" y="75"/>
                      </a:lnTo>
                      <a:lnTo>
                        <a:pt x="405" y="76"/>
                      </a:lnTo>
                      <a:lnTo>
                        <a:pt x="435" y="79"/>
                      </a:lnTo>
                      <a:lnTo>
                        <a:pt x="465" y="83"/>
                      </a:lnTo>
                      <a:lnTo>
                        <a:pt x="495" y="88"/>
                      </a:lnTo>
                      <a:lnTo>
                        <a:pt x="522" y="94"/>
                      </a:lnTo>
                      <a:lnTo>
                        <a:pt x="547" y="100"/>
                      </a:lnTo>
                      <a:lnTo>
                        <a:pt x="571" y="106"/>
                      </a:lnTo>
                      <a:lnTo>
                        <a:pt x="610" y="118"/>
                      </a:lnTo>
                      <a:lnTo>
                        <a:pt x="610" y="118"/>
                      </a:lnTo>
                      <a:lnTo>
                        <a:pt x="606" y="122"/>
                      </a:lnTo>
                      <a:lnTo>
                        <a:pt x="606" y="122"/>
                      </a:lnTo>
                      <a:lnTo>
                        <a:pt x="592" y="136"/>
                      </a:lnTo>
                      <a:lnTo>
                        <a:pt x="580" y="150"/>
                      </a:lnTo>
                      <a:lnTo>
                        <a:pt x="569" y="166"/>
                      </a:lnTo>
                      <a:lnTo>
                        <a:pt x="558" y="181"/>
                      </a:lnTo>
                      <a:lnTo>
                        <a:pt x="548" y="197"/>
                      </a:lnTo>
                      <a:lnTo>
                        <a:pt x="539" y="213"/>
                      </a:lnTo>
                      <a:lnTo>
                        <a:pt x="530" y="229"/>
                      </a:lnTo>
                      <a:lnTo>
                        <a:pt x="523" y="246"/>
                      </a:lnTo>
                      <a:lnTo>
                        <a:pt x="508" y="279"/>
                      </a:lnTo>
                      <a:lnTo>
                        <a:pt x="497" y="313"/>
                      </a:lnTo>
                      <a:lnTo>
                        <a:pt x="488" y="346"/>
                      </a:lnTo>
                      <a:lnTo>
                        <a:pt x="481" y="378"/>
                      </a:lnTo>
                      <a:lnTo>
                        <a:pt x="474" y="408"/>
                      </a:lnTo>
                      <a:lnTo>
                        <a:pt x="470" y="436"/>
                      </a:lnTo>
                      <a:lnTo>
                        <a:pt x="467" y="463"/>
                      </a:lnTo>
                      <a:lnTo>
                        <a:pt x="465" y="485"/>
                      </a:lnTo>
                      <a:lnTo>
                        <a:pt x="464" y="519"/>
                      </a:lnTo>
                      <a:lnTo>
                        <a:pt x="464" y="535"/>
                      </a:lnTo>
                      <a:lnTo>
                        <a:pt x="464" y="535"/>
                      </a:lnTo>
                      <a:lnTo>
                        <a:pt x="465" y="561"/>
                      </a:lnTo>
                      <a:lnTo>
                        <a:pt x="465" y="561"/>
                      </a:lnTo>
                      <a:lnTo>
                        <a:pt x="467" y="600"/>
                      </a:lnTo>
                      <a:lnTo>
                        <a:pt x="468" y="649"/>
                      </a:lnTo>
                      <a:lnTo>
                        <a:pt x="467" y="677"/>
                      </a:lnTo>
                      <a:lnTo>
                        <a:pt x="466" y="707"/>
                      </a:lnTo>
                      <a:lnTo>
                        <a:pt x="464" y="738"/>
                      </a:lnTo>
                      <a:lnTo>
                        <a:pt x="460" y="772"/>
                      </a:lnTo>
                      <a:lnTo>
                        <a:pt x="460" y="772"/>
                      </a:lnTo>
                      <a:lnTo>
                        <a:pt x="458" y="787"/>
                      </a:lnTo>
                      <a:lnTo>
                        <a:pt x="457" y="803"/>
                      </a:lnTo>
                      <a:lnTo>
                        <a:pt x="457" y="818"/>
                      </a:lnTo>
                      <a:lnTo>
                        <a:pt x="458" y="833"/>
                      </a:lnTo>
                      <a:lnTo>
                        <a:pt x="460" y="848"/>
                      </a:lnTo>
                      <a:lnTo>
                        <a:pt x="462" y="863"/>
                      </a:lnTo>
                      <a:lnTo>
                        <a:pt x="465" y="877"/>
                      </a:lnTo>
                      <a:lnTo>
                        <a:pt x="469" y="892"/>
                      </a:lnTo>
                      <a:lnTo>
                        <a:pt x="474" y="906"/>
                      </a:lnTo>
                      <a:lnTo>
                        <a:pt x="479" y="919"/>
                      </a:lnTo>
                      <a:lnTo>
                        <a:pt x="487" y="933"/>
                      </a:lnTo>
                      <a:lnTo>
                        <a:pt x="494" y="946"/>
                      </a:lnTo>
                      <a:lnTo>
                        <a:pt x="502" y="958"/>
                      </a:lnTo>
                      <a:lnTo>
                        <a:pt x="510" y="970"/>
                      </a:lnTo>
                      <a:lnTo>
                        <a:pt x="519" y="983"/>
                      </a:lnTo>
                      <a:lnTo>
                        <a:pt x="530" y="994"/>
                      </a:lnTo>
                      <a:lnTo>
                        <a:pt x="530" y="994"/>
                      </a:lnTo>
                      <a:lnTo>
                        <a:pt x="539" y="1002"/>
                      </a:lnTo>
                      <a:lnTo>
                        <a:pt x="548" y="1011"/>
                      </a:lnTo>
                      <a:lnTo>
                        <a:pt x="548" y="1011"/>
                      </a:lnTo>
                      <a:lnTo>
                        <a:pt x="492" y="1073"/>
                      </a:lnTo>
                      <a:lnTo>
                        <a:pt x="453" y="1117"/>
                      </a:lnTo>
                      <a:lnTo>
                        <a:pt x="411" y="1166"/>
                      </a:lnTo>
                      <a:lnTo>
                        <a:pt x="411" y="1166"/>
                      </a:lnTo>
                      <a:close/>
                      <a:moveTo>
                        <a:pt x="567" y="958"/>
                      </a:moveTo>
                      <a:lnTo>
                        <a:pt x="567" y="958"/>
                      </a:lnTo>
                      <a:lnTo>
                        <a:pt x="558" y="949"/>
                      </a:lnTo>
                      <a:lnTo>
                        <a:pt x="551" y="940"/>
                      </a:lnTo>
                      <a:lnTo>
                        <a:pt x="544" y="931"/>
                      </a:lnTo>
                      <a:lnTo>
                        <a:pt x="538" y="920"/>
                      </a:lnTo>
                      <a:lnTo>
                        <a:pt x="532" y="909"/>
                      </a:lnTo>
                      <a:lnTo>
                        <a:pt x="527" y="899"/>
                      </a:lnTo>
                      <a:lnTo>
                        <a:pt x="522" y="888"/>
                      </a:lnTo>
                      <a:lnTo>
                        <a:pt x="518" y="876"/>
                      </a:lnTo>
                      <a:lnTo>
                        <a:pt x="514" y="864"/>
                      </a:lnTo>
                      <a:lnTo>
                        <a:pt x="512" y="853"/>
                      </a:lnTo>
                      <a:lnTo>
                        <a:pt x="510" y="840"/>
                      </a:lnTo>
                      <a:lnTo>
                        <a:pt x="509" y="828"/>
                      </a:lnTo>
                      <a:lnTo>
                        <a:pt x="508" y="816"/>
                      </a:lnTo>
                      <a:lnTo>
                        <a:pt x="508" y="804"/>
                      </a:lnTo>
                      <a:lnTo>
                        <a:pt x="509" y="791"/>
                      </a:lnTo>
                      <a:lnTo>
                        <a:pt x="510" y="778"/>
                      </a:lnTo>
                      <a:lnTo>
                        <a:pt x="510" y="778"/>
                      </a:lnTo>
                      <a:lnTo>
                        <a:pt x="514" y="744"/>
                      </a:lnTo>
                      <a:lnTo>
                        <a:pt x="517" y="710"/>
                      </a:lnTo>
                      <a:lnTo>
                        <a:pt x="518" y="679"/>
                      </a:lnTo>
                      <a:lnTo>
                        <a:pt x="519" y="650"/>
                      </a:lnTo>
                      <a:lnTo>
                        <a:pt x="518" y="622"/>
                      </a:lnTo>
                      <a:lnTo>
                        <a:pt x="518" y="598"/>
                      </a:lnTo>
                      <a:lnTo>
                        <a:pt x="516" y="558"/>
                      </a:lnTo>
                      <a:lnTo>
                        <a:pt x="516" y="558"/>
                      </a:lnTo>
                      <a:lnTo>
                        <a:pt x="515" y="543"/>
                      </a:lnTo>
                      <a:lnTo>
                        <a:pt x="515" y="543"/>
                      </a:lnTo>
                      <a:lnTo>
                        <a:pt x="527" y="534"/>
                      </a:lnTo>
                      <a:lnTo>
                        <a:pt x="544" y="523"/>
                      </a:lnTo>
                      <a:lnTo>
                        <a:pt x="567" y="513"/>
                      </a:lnTo>
                      <a:lnTo>
                        <a:pt x="592" y="502"/>
                      </a:lnTo>
                      <a:lnTo>
                        <a:pt x="606" y="496"/>
                      </a:lnTo>
                      <a:lnTo>
                        <a:pt x="620" y="492"/>
                      </a:lnTo>
                      <a:lnTo>
                        <a:pt x="634" y="489"/>
                      </a:lnTo>
                      <a:lnTo>
                        <a:pt x="650" y="486"/>
                      </a:lnTo>
                      <a:lnTo>
                        <a:pt x="664" y="484"/>
                      </a:lnTo>
                      <a:lnTo>
                        <a:pt x="678" y="484"/>
                      </a:lnTo>
                      <a:lnTo>
                        <a:pt x="693" y="484"/>
                      </a:lnTo>
                      <a:lnTo>
                        <a:pt x="706" y="487"/>
                      </a:lnTo>
                      <a:lnTo>
                        <a:pt x="706" y="487"/>
                      </a:lnTo>
                      <a:lnTo>
                        <a:pt x="717" y="490"/>
                      </a:lnTo>
                      <a:lnTo>
                        <a:pt x="727" y="495"/>
                      </a:lnTo>
                      <a:lnTo>
                        <a:pt x="737" y="502"/>
                      </a:lnTo>
                      <a:lnTo>
                        <a:pt x="745" y="509"/>
                      </a:lnTo>
                      <a:lnTo>
                        <a:pt x="751" y="518"/>
                      </a:lnTo>
                      <a:lnTo>
                        <a:pt x="757" y="528"/>
                      </a:lnTo>
                      <a:lnTo>
                        <a:pt x="762" y="541"/>
                      </a:lnTo>
                      <a:lnTo>
                        <a:pt x="765" y="554"/>
                      </a:lnTo>
                      <a:lnTo>
                        <a:pt x="765" y="554"/>
                      </a:lnTo>
                      <a:lnTo>
                        <a:pt x="773" y="589"/>
                      </a:lnTo>
                      <a:lnTo>
                        <a:pt x="778" y="621"/>
                      </a:lnTo>
                      <a:lnTo>
                        <a:pt x="782" y="652"/>
                      </a:lnTo>
                      <a:lnTo>
                        <a:pt x="784" y="680"/>
                      </a:lnTo>
                      <a:lnTo>
                        <a:pt x="785" y="706"/>
                      </a:lnTo>
                      <a:lnTo>
                        <a:pt x="784" y="730"/>
                      </a:lnTo>
                      <a:lnTo>
                        <a:pt x="783" y="752"/>
                      </a:lnTo>
                      <a:lnTo>
                        <a:pt x="781" y="773"/>
                      </a:lnTo>
                      <a:lnTo>
                        <a:pt x="778" y="791"/>
                      </a:lnTo>
                      <a:lnTo>
                        <a:pt x="774" y="810"/>
                      </a:lnTo>
                      <a:lnTo>
                        <a:pt x="768" y="826"/>
                      </a:lnTo>
                      <a:lnTo>
                        <a:pt x="763" y="841"/>
                      </a:lnTo>
                      <a:lnTo>
                        <a:pt x="753" y="869"/>
                      </a:lnTo>
                      <a:lnTo>
                        <a:pt x="742" y="895"/>
                      </a:lnTo>
                      <a:lnTo>
                        <a:pt x="742" y="895"/>
                      </a:lnTo>
                      <a:lnTo>
                        <a:pt x="733" y="914"/>
                      </a:lnTo>
                      <a:lnTo>
                        <a:pt x="725" y="934"/>
                      </a:lnTo>
                      <a:lnTo>
                        <a:pt x="721" y="944"/>
                      </a:lnTo>
                      <a:lnTo>
                        <a:pt x="721" y="944"/>
                      </a:lnTo>
                      <a:lnTo>
                        <a:pt x="708" y="982"/>
                      </a:lnTo>
                      <a:lnTo>
                        <a:pt x="702" y="999"/>
                      </a:lnTo>
                      <a:lnTo>
                        <a:pt x="697" y="1017"/>
                      </a:lnTo>
                      <a:lnTo>
                        <a:pt x="697" y="1017"/>
                      </a:lnTo>
                      <a:lnTo>
                        <a:pt x="679" y="1016"/>
                      </a:lnTo>
                      <a:lnTo>
                        <a:pt x="662" y="1012"/>
                      </a:lnTo>
                      <a:lnTo>
                        <a:pt x="644" y="1007"/>
                      </a:lnTo>
                      <a:lnTo>
                        <a:pt x="627" y="1001"/>
                      </a:lnTo>
                      <a:lnTo>
                        <a:pt x="611" y="993"/>
                      </a:lnTo>
                      <a:lnTo>
                        <a:pt x="595" y="983"/>
                      </a:lnTo>
                      <a:lnTo>
                        <a:pt x="581" y="971"/>
                      </a:lnTo>
                      <a:lnTo>
                        <a:pt x="567" y="958"/>
                      </a:lnTo>
                      <a:lnTo>
                        <a:pt x="567" y="958"/>
                      </a:lnTo>
                      <a:close/>
                      <a:moveTo>
                        <a:pt x="574" y="1221"/>
                      </a:moveTo>
                      <a:lnTo>
                        <a:pt x="574" y="1221"/>
                      </a:lnTo>
                      <a:lnTo>
                        <a:pt x="564" y="1218"/>
                      </a:lnTo>
                      <a:lnTo>
                        <a:pt x="554" y="1214"/>
                      </a:lnTo>
                      <a:lnTo>
                        <a:pt x="546" y="1210"/>
                      </a:lnTo>
                      <a:lnTo>
                        <a:pt x="540" y="1206"/>
                      </a:lnTo>
                      <a:lnTo>
                        <a:pt x="540" y="1206"/>
                      </a:lnTo>
                      <a:lnTo>
                        <a:pt x="553" y="1202"/>
                      </a:lnTo>
                      <a:lnTo>
                        <a:pt x="564" y="1199"/>
                      </a:lnTo>
                      <a:lnTo>
                        <a:pt x="577" y="1196"/>
                      </a:lnTo>
                      <a:lnTo>
                        <a:pt x="577" y="1196"/>
                      </a:lnTo>
                      <a:lnTo>
                        <a:pt x="608" y="1189"/>
                      </a:lnTo>
                      <a:lnTo>
                        <a:pt x="632" y="1181"/>
                      </a:lnTo>
                      <a:lnTo>
                        <a:pt x="653" y="1175"/>
                      </a:lnTo>
                      <a:lnTo>
                        <a:pt x="668" y="1167"/>
                      </a:lnTo>
                      <a:lnTo>
                        <a:pt x="681" y="1159"/>
                      </a:lnTo>
                      <a:lnTo>
                        <a:pt x="693" y="1149"/>
                      </a:lnTo>
                      <a:lnTo>
                        <a:pt x="703" y="1137"/>
                      </a:lnTo>
                      <a:lnTo>
                        <a:pt x="714" y="1124"/>
                      </a:lnTo>
                      <a:lnTo>
                        <a:pt x="714" y="1124"/>
                      </a:lnTo>
                      <a:lnTo>
                        <a:pt x="726" y="1109"/>
                      </a:lnTo>
                      <a:lnTo>
                        <a:pt x="741" y="1091"/>
                      </a:lnTo>
                      <a:lnTo>
                        <a:pt x="741" y="1091"/>
                      </a:lnTo>
                      <a:lnTo>
                        <a:pt x="741" y="1091"/>
                      </a:lnTo>
                      <a:lnTo>
                        <a:pt x="741" y="1091"/>
                      </a:lnTo>
                      <a:lnTo>
                        <a:pt x="747" y="1086"/>
                      </a:lnTo>
                      <a:lnTo>
                        <a:pt x="752" y="1081"/>
                      </a:lnTo>
                      <a:lnTo>
                        <a:pt x="756" y="1079"/>
                      </a:lnTo>
                      <a:lnTo>
                        <a:pt x="761" y="1078"/>
                      </a:lnTo>
                      <a:lnTo>
                        <a:pt x="765" y="1078"/>
                      </a:lnTo>
                      <a:lnTo>
                        <a:pt x="769" y="1078"/>
                      </a:lnTo>
                      <a:lnTo>
                        <a:pt x="779" y="1082"/>
                      </a:lnTo>
                      <a:lnTo>
                        <a:pt x="779" y="1082"/>
                      </a:lnTo>
                      <a:lnTo>
                        <a:pt x="783" y="1084"/>
                      </a:lnTo>
                      <a:lnTo>
                        <a:pt x="787" y="1087"/>
                      </a:lnTo>
                      <a:lnTo>
                        <a:pt x="795" y="1095"/>
                      </a:lnTo>
                      <a:lnTo>
                        <a:pt x="801" y="1105"/>
                      </a:lnTo>
                      <a:lnTo>
                        <a:pt x="805" y="1116"/>
                      </a:lnTo>
                      <a:lnTo>
                        <a:pt x="805" y="1116"/>
                      </a:lnTo>
                      <a:lnTo>
                        <a:pt x="807" y="1123"/>
                      </a:lnTo>
                      <a:lnTo>
                        <a:pt x="807" y="1131"/>
                      </a:lnTo>
                      <a:lnTo>
                        <a:pt x="806" y="1139"/>
                      </a:lnTo>
                      <a:lnTo>
                        <a:pt x="804" y="1143"/>
                      </a:lnTo>
                      <a:lnTo>
                        <a:pt x="802" y="1149"/>
                      </a:lnTo>
                      <a:lnTo>
                        <a:pt x="802" y="1149"/>
                      </a:lnTo>
                      <a:lnTo>
                        <a:pt x="790" y="1164"/>
                      </a:lnTo>
                      <a:lnTo>
                        <a:pt x="777" y="1178"/>
                      </a:lnTo>
                      <a:lnTo>
                        <a:pt x="763" y="1191"/>
                      </a:lnTo>
                      <a:lnTo>
                        <a:pt x="749" y="1201"/>
                      </a:lnTo>
                      <a:lnTo>
                        <a:pt x="735" y="1209"/>
                      </a:lnTo>
                      <a:lnTo>
                        <a:pt x="719" y="1216"/>
                      </a:lnTo>
                      <a:lnTo>
                        <a:pt x="705" y="1221"/>
                      </a:lnTo>
                      <a:lnTo>
                        <a:pt x="690" y="1225"/>
                      </a:lnTo>
                      <a:lnTo>
                        <a:pt x="674" y="1227"/>
                      </a:lnTo>
                      <a:lnTo>
                        <a:pt x="659" y="1229"/>
                      </a:lnTo>
                      <a:lnTo>
                        <a:pt x="644" y="1230"/>
                      </a:lnTo>
                      <a:lnTo>
                        <a:pt x="629" y="1229"/>
                      </a:lnTo>
                      <a:lnTo>
                        <a:pt x="615" y="1228"/>
                      </a:lnTo>
                      <a:lnTo>
                        <a:pt x="600" y="1226"/>
                      </a:lnTo>
                      <a:lnTo>
                        <a:pt x="587" y="1224"/>
                      </a:lnTo>
                      <a:lnTo>
                        <a:pt x="574" y="1221"/>
                      </a:lnTo>
                      <a:lnTo>
                        <a:pt x="574" y="1221"/>
                      </a:lnTo>
                      <a:close/>
                      <a:moveTo>
                        <a:pt x="1058" y="1671"/>
                      </a:moveTo>
                      <a:lnTo>
                        <a:pt x="1058" y="1671"/>
                      </a:lnTo>
                      <a:lnTo>
                        <a:pt x="1038" y="1675"/>
                      </a:lnTo>
                      <a:lnTo>
                        <a:pt x="1018" y="1676"/>
                      </a:lnTo>
                      <a:lnTo>
                        <a:pt x="1002" y="1677"/>
                      </a:lnTo>
                      <a:lnTo>
                        <a:pt x="986" y="1675"/>
                      </a:lnTo>
                      <a:lnTo>
                        <a:pt x="971" y="1672"/>
                      </a:lnTo>
                      <a:lnTo>
                        <a:pt x="958" y="1668"/>
                      </a:lnTo>
                      <a:lnTo>
                        <a:pt x="947" y="1661"/>
                      </a:lnTo>
                      <a:lnTo>
                        <a:pt x="935" y="1655"/>
                      </a:lnTo>
                      <a:lnTo>
                        <a:pt x="926" y="1647"/>
                      </a:lnTo>
                      <a:lnTo>
                        <a:pt x="917" y="1638"/>
                      </a:lnTo>
                      <a:lnTo>
                        <a:pt x="909" y="1629"/>
                      </a:lnTo>
                      <a:lnTo>
                        <a:pt x="902" y="1618"/>
                      </a:lnTo>
                      <a:lnTo>
                        <a:pt x="895" y="1607"/>
                      </a:lnTo>
                      <a:lnTo>
                        <a:pt x="889" y="1596"/>
                      </a:lnTo>
                      <a:lnTo>
                        <a:pt x="878" y="1571"/>
                      </a:lnTo>
                      <a:lnTo>
                        <a:pt x="878" y="1571"/>
                      </a:lnTo>
                      <a:lnTo>
                        <a:pt x="875" y="1562"/>
                      </a:lnTo>
                      <a:lnTo>
                        <a:pt x="873" y="1549"/>
                      </a:lnTo>
                      <a:lnTo>
                        <a:pt x="870" y="1532"/>
                      </a:lnTo>
                      <a:lnTo>
                        <a:pt x="868" y="1514"/>
                      </a:lnTo>
                      <a:lnTo>
                        <a:pt x="864" y="1467"/>
                      </a:lnTo>
                      <a:lnTo>
                        <a:pt x="860" y="1412"/>
                      </a:lnTo>
                      <a:lnTo>
                        <a:pt x="858" y="1348"/>
                      </a:lnTo>
                      <a:lnTo>
                        <a:pt x="858" y="1279"/>
                      </a:lnTo>
                      <a:lnTo>
                        <a:pt x="858" y="1204"/>
                      </a:lnTo>
                      <a:lnTo>
                        <a:pt x="859" y="1125"/>
                      </a:lnTo>
                      <a:lnTo>
                        <a:pt x="859" y="1125"/>
                      </a:lnTo>
                      <a:lnTo>
                        <a:pt x="859" y="1121"/>
                      </a:lnTo>
                      <a:lnTo>
                        <a:pt x="858" y="1117"/>
                      </a:lnTo>
                      <a:lnTo>
                        <a:pt x="858" y="1117"/>
                      </a:lnTo>
                      <a:lnTo>
                        <a:pt x="854" y="1103"/>
                      </a:lnTo>
                      <a:lnTo>
                        <a:pt x="854" y="1103"/>
                      </a:lnTo>
                      <a:lnTo>
                        <a:pt x="850" y="1091"/>
                      </a:lnTo>
                      <a:lnTo>
                        <a:pt x="846" y="1080"/>
                      </a:lnTo>
                      <a:lnTo>
                        <a:pt x="840" y="1070"/>
                      </a:lnTo>
                      <a:lnTo>
                        <a:pt x="833" y="1061"/>
                      </a:lnTo>
                      <a:lnTo>
                        <a:pt x="826" y="1052"/>
                      </a:lnTo>
                      <a:lnTo>
                        <a:pt x="817" y="1045"/>
                      </a:lnTo>
                      <a:lnTo>
                        <a:pt x="808" y="1039"/>
                      </a:lnTo>
                      <a:lnTo>
                        <a:pt x="798" y="1035"/>
                      </a:lnTo>
                      <a:lnTo>
                        <a:pt x="798" y="1035"/>
                      </a:lnTo>
                      <a:lnTo>
                        <a:pt x="789" y="1031"/>
                      </a:lnTo>
                      <a:lnTo>
                        <a:pt x="778" y="1028"/>
                      </a:lnTo>
                      <a:lnTo>
                        <a:pt x="770" y="1027"/>
                      </a:lnTo>
                      <a:lnTo>
                        <a:pt x="763" y="1027"/>
                      </a:lnTo>
                      <a:lnTo>
                        <a:pt x="755" y="1027"/>
                      </a:lnTo>
                      <a:lnTo>
                        <a:pt x="747" y="1029"/>
                      </a:lnTo>
                      <a:lnTo>
                        <a:pt x="747" y="1029"/>
                      </a:lnTo>
                      <a:lnTo>
                        <a:pt x="751" y="1013"/>
                      </a:lnTo>
                      <a:lnTo>
                        <a:pt x="756" y="997"/>
                      </a:lnTo>
                      <a:lnTo>
                        <a:pt x="769" y="962"/>
                      </a:lnTo>
                      <a:lnTo>
                        <a:pt x="773" y="952"/>
                      </a:lnTo>
                      <a:lnTo>
                        <a:pt x="773" y="952"/>
                      </a:lnTo>
                      <a:lnTo>
                        <a:pt x="780" y="934"/>
                      </a:lnTo>
                      <a:lnTo>
                        <a:pt x="788" y="915"/>
                      </a:lnTo>
                      <a:lnTo>
                        <a:pt x="788" y="915"/>
                      </a:lnTo>
                      <a:lnTo>
                        <a:pt x="800" y="889"/>
                      </a:lnTo>
                      <a:lnTo>
                        <a:pt x="811" y="858"/>
                      </a:lnTo>
                      <a:lnTo>
                        <a:pt x="818" y="841"/>
                      </a:lnTo>
                      <a:lnTo>
                        <a:pt x="823" y="823"/>
                      </a:lnTo>
                      <a:lnTo>
                        <a:pt x="827" y="804"/>
                      </a:lnTo>
                      <a:lnTo>
                        <a:pt x="831" y="783"/>
                      </a:lnTo>
                      <a:lnTo>
                        <a:pt x="833" y="761"/>
                      </a:lnTo>
                      <a:lnTo>
                        <a:pt x="835" y="736"/>
                      </a:lnTo>
                      <a:lnTo>
                        <a:pt x="835" y="709"/>
                      </a:lnTo>
                      <a:lnTo>
                        <a:pt x="835" y="681"/>
                      </a:lnTo>
                      <a:lnTo>
                        <a:pt x="833" y="650"/>
                      </a:lnTo>
                      <a:lnTo>
                        <a:pt x="829" y="616"/>
                      </a:lnTo>
                      <a:lnTo>
                        <a:pt x="823" y="581"/>
                      </a:lnTo>
                      <a:lnTo>
                        <a:pt x="816" y="543"/>
                      </a:lnTo>
                      <a:lnTo>
                        <a:pt x="816" y="543"/>
                      </a:lnTo>
                      <a:lnTo>
                        <a:pt x="811" y="528"/>
                      </a:lnTo>
                      <a:lnTo>
                        <a:pt x="807" y="515"/>
                      </a:lnTo>
                      <a:lnTo>
                        <a:pt x="801" y="503"/>
                      </a:lnTo>
                      <a:lnTo>
                        <a:pt x="795" y="491"/>
                      </a:lnTo>
                      <a:lnTo>
                        <a:pt x="788" y="481"/>
                      </a:lnTo>
                      <a:lnTo>
                        <a:pt x="780" y="472"/>
                      </a:lnTo>
                      <a:lnTo>
                        <a:pt x="770" y="463"/>
                      </a:lnTo>
                      <a:lnTo>
                        <a:pt x="761" y="456"/>
                      </a:lnTo>
                      <a:lnTo>
                        <a:pt x="750" y="449"/>
                      </a:lnTo>
                      <a:lnTo>
                        <a:pt x="739" y="444"/>
                      </a:lnTo>
                      <a:lnTo>
                        <a:pt x="726" y="439"/>
                      </a:lnTo>
                      <a:lnTo>
                        <a:pt x="714" y="436"/>
                      </a:lnTo>
                      <a:lnTo>
                        <a:pt x="700" y="434"/>
                      </a:lnTo>
                      <a:lnTo>
                        <a:pt x="685" y="433"/>
                      </a:lnTo>
                      <a:lnTo>
                        <a:pt x="670" y="433"/>
                      </a:lnTo>
                      <a:lnTo>
                        <a:pt x="655" y="434"/>
                      </a:lnTo>
                      <a:lnTo>
                        <a:pt x="655" y="434"/>
                      </a:lnTo>
                      <a:lnTo>
                        <a:pt x="635" y="437"/>
                      </a:lnTo>
                      <a:lnTo>
                        <a:pt x="617" y="441"/>
                      </a:lnTo>
                      <a:lnTo>
                        <a:pt x="599" y="445"/>
                      </a:lnTo>
                      <a:lnTo>
                        <a:pt x="582" y="450"/>
                      </a:lnTo>
                      <a:lnTo>
                        <a:pt x="568" y="457"/>
                      </a:lnTo>
                      <a:lnTo>
                        <a:pt x="553" y="463"/>
                      </a:lnTo>
                      <a:lnTo>
                        <a:pt x="532" y="473"/>
                      </a:lnTo>
                      <a:lnTo>
                        <a:pt x="532" y="473"/>
                      </a:lnTo>
                      <a:lnTo>
                        <a:pt x="517" y="480"/>
                      </a:lnTo>
                      <a:lnTo>
                        <a:pt x="517" y="480"/>
                      </a:lnTo>
                      <a:lnTo>
                        <a:pt x="520" y="447"/>
                      </a:lnTo>
                      <a:lnTo>
                        <a:pt x="527" y="409"/>
                      </a:lnTo>
                      <a:lnTo>
                        <a:pt x="531" y="389"/>
                      </a:lnTo>
                      <a:lnTo>
                        <a:pt x="535" y="368"/>
                      </a:lnTo>
                      <a:lnTo>
                        <a:pt x="541" y="346"/>
                      </a:lnTo>
                      <a:lnTo>
                        <a:pt x="547" y="325"/>
                      </a:lnTo>
                      <a:lnTo>
                        <a:pt x="555" y="302"/>
                      </a:lnTo>
                      <a:lnTo>
                        <a:pt x="564" y="279"/>
                      </a:lnTo>
                      <a:lnTo>
                        <a:pt x="574" y="258"/>
                      </a:lnTo>
                      <a:lnTo>
                        <a:pt x="584" y="236"/>
                      </a:lnTo>
                      <a:lnTo>
                        <a:pt x="596" y="215"/>
                      </a:lnTo>
                      <a:lnTo>
                        <a:pt x="611" y="195"/>
                      </a:lnTo>
                      <a:lnTo>
                        <a:pt x="626" y="176"/>
                      </a:lnTo>
                      <a:lnTo>
                        <a:pt x="642" y="158"/>
                      </a:lnTo>
                      <a:lnTo>
                        <a:pt x="642" y="158"/>
                      </a:lnTo>
                      <a:lnTo>
                        <a:pt x="654" y="146"/>
                      </a:lnTo>
                      <a:lnTo>
                        <a:pt x="665" y="136"/>
                      </a:lnTo>
                      <a:lnTo>
                        <a:pt x="677" y="127"/>
                      </a:lnTo>
                      <a:lnTo>
                        <a:pt x="691" y="119"/>
                      </a:lnTo>
                      <a:lnTo>
                        <a:pt x="703" y="111"/>
                      </a:lnTo>
                      <a:lnTo>
                        <a:pt x="716" y="103"/>
                      </a:lnTo>
                      <a:lnTo>
                        <a:pt x="731" y="97"/>
                      </a:lnTo>
                      <a:lnTo>
                        <a:pt x="745" y="91"/>
                      </a:lnTo>
                      <a:lnTo>
                        <a:pt x="760" y="86"/>
                      </a:lnTo>
                      <a:lnTo>
                        <a:pt x="775" y="82"/>
                      </a:lnTo>
                      <a:lnTo>
                        <a:pt x="791" y="78"/>
                      </a:lnTo>
                      <a:lnTo>
                        <a:pt x="806" y="75"/>
                      </a:lnTo>
                      <a:lnTo>
                        <a:pt x="823" y="73"/>
                      </a:lnTo>
                      <a:lnTo>
                        <a:pt x="840" y="72"/>
                      </a:lnTo>
                      <a:lnTo>
                        <a:pt x="858" y="71"/>
                      </a:lnTo>
                      <a:lnTo>
                        <a:pt x="875" y="71"/>
                      </a:lnTo>
                      <a:lnTo>
                        <a:pt x="875" y="71"/>
                      </a:lnTo>
                      <a:lnTo>
                        <a:pt x="910" y="72"/>
                      </a:lnTo>
                      <a:lnTo>
                        <a:pt x="943" y="76"/>
                      </a:lnTo>
                      <a:lnTo>
                        <a:pt x="974" y="81"/>
                      </a:lnTo>
                      <a:lnTo>
                        <a:pt x="1004" y="88"/>
                      </a:lnTo>
                      <a:lnTo>
                        <a:pt x="1032" y="97"/>
                      </a:lnTo>
                      <a:lnTo>
                        <a:pt x="1059" y="107"/>
                      </a:lnTo>
                      <a:lnTo>
                        <a:pt x="1084" y="119"/>
                      </a:lnTo>
                      <a:lnTo>
                        <a:pt x="1109" y="131"/>
                      </a:lnTo>
                      <a:lnTo>
                        <a:pt x="1131" y="144"/>
                      </a:lnTo>
                      <a:lnTo>
                        <a:pt x="1153" y="159"/>
                      </a:lnTo>
                      <a:lnTo>
                        <a:pt x="1172" y="174"/>
                      </a:lnTo>
                      <a:lnTo>
                        <a:pt x="1191" y="188"/>
                      </a:lnTo>
                      <a:lnTo>
                        <a:pt x="1208" y="204"/>
                      </a:lnTo>
                      <a:lnTo>
                        <a:pt x="1224" y="220"/>
                      </a:lnTo>
                      <a:lnTo>
                        <a:pt x="1239" y="235"/>
                      </a:lnTo>
                      <a:lnTo>
                        <a:pt x="1252" y="250"/>
                      </a:lnTo>
                      <a:lnTo>
                        <a:pt x="1252" y="250"/>
                      </a:lnTo>
                      <a:lnTo>
                        <a:pt x="1273" y="276"/>
                      </a:lnTo>
                      <a:lnTo>
                        <a:pt x="1291" y="302"/>
                      </a:lnTo>
                      <a:lnTo>
                        <a:pt x="1307" y="327"/>
                      </a:lnTo>
                      <a:lnTo>
                        <a:pt x="1321" y="350"/>
                      </a:lnTo>
                      <a:lnTo>
                        <a:pt x="1332" y="373"/>
                      </a:lnTo>
                      <a:lnTo>
                        <a:pt x="1342" y="393"/>
                      </a:lnTo>
                      <a:lnTo>
                        <a:pt x="1349" y="412"/>
                      </a:lnTo>
                      <a:lnTo>
                        <a:pt x="1356" y="427"/>
                      </a:lnTo>
                      <a:lnTo>
                        <a:pt x="1356" y="427"/>
                      </a:lnTo>
                      <a:lnTo>
                        <a:pt x="1337" y="426"/>
                      </a:lnTo>
                      <a:lnTo>
                        <a:pt x="1321" y="425"/>
                      </a:lnTo>
                      <a:lnTo>
                        <a:pt x="1304" y="425"/>
                      </a:lnTo>
                      <a:lnTo>
                        <a:pt x="1289" y="425"/>
                      </a:lnTo>
                      <a:lnTo>
                        <a:pt x="1275" y="426"/>
                      </a:lnTo>
                      <a:lnTo>
                        <a:pt x="1260" y="428"/>
                      </a:lnTo>
                      <a:lnTo>
                        <a:pt x="1248" y="431"/>
                      </a:lnTo>
                      <a:lnTo>
                        <a:pt x="1235" y="434"/>
                      </a:lnTo>
                      <a:lnTo>
                        <a:pt x="1223" y="437"/>
                      </a:lnTo>
                      <a:lnTo>
                        <a:pt x="1212" y="442"/>
                      </a:lnTo>
                      <a:lnTo>
                        <a:pt x="1202" y="447"/>
                      </a:lnTo>
                      <a:lnTo>
                        <a:pt x="1193" y="453"/>
                      </a:lnTo>
                      <a:lnTo>
                        <a:pt x="1183" y="460"/>
                      </a:lnTo>
                      <a:lnTo>
                        <a:pt x="1176" y="467"/>
                      </a:lnTo>
                      <a:lnTo>
                        <a:pt x="1168" y="475"/>
                      </a:lnTo>
                      <a:lnTo>
                        <a:pt x="1162" y="483"/>
                      </a:lnTo>
                      <a:lnTo>
                        <a:pt x="1162" y="483"/>
                      </a:lnTo>
                      <a:lnTo>
                        <a:pt x="1156" y="492"/>
                      </a:lnTo>
                      <a:lnTo>
                        <a:pt x="1151" y="504"/>
                      </a:lnTo>
                      <a:lnTo>
                        <a:pt x="1146" y="514"/>
                      </a:lnTo>
                      <a:lnTo>
                        <a:pt x="1143" y="525"/>
                      </a:lnTo>
                      <a:lnTo>
                        <a:pt x="1141" y="537"/>
                      </a:lnTo>
                      <a:lnTo>
                        <a:pt x="1139" y="550"/>
                      </a:lnTo>
                      <a:lnTo>
                        <a:pt x="1138" y="562"/>
                      </a:lnTo>
                      <a:lnTo>
                        <a:pt x="1138" y="574"/>
                      </a:lnTo>
                      <a:lnTo>
                        <a:pt x="1139" y="588"/>
                      </a:lnTo>
                      <a:lnTo>
                        <a:pt x="1141" y="601"/>
                      </a:lnTo>
                      <a:lnTo>
                        <a:pt x="1145" y="628"/>
                      </a:lnTo>
                      <a:lnTo>
                        <a:pt x="1153" y="655"/>
                      </a:lnTo>
                      <a:lnTo>
                        <a:pt x="1162" y="684"/>
                      </a:lnTo>
                      <a:lnTo>
                        <a:pt x="1171" y="711"/>
                      </a:lnTo>
                      <a:lnTo>
                        <a:pt x="1182" y="738"/>
                      </a:lnTo>
                      <a:lnTo>
                        <a:pt x="1195" y="766"/>
                      </a:lnTo>
                      <a:lnTo>
                        <a:pt x="1207" y="791"/>
                      </a:lnTo>
                      <a:lnTo>
                        <a:pt x="1233" y="838"/>
                      </a:lnTo>
                      <a:lnTo>
                        <a:pt x="1254" y="878"/>
                      </a:lnTo>
                      <a:lnTo>
                        <a:pt x="1254" y="878"/>
                      </a:lnTo>
                      <a:lnTo>
                        <a:pt x="1267" y="902"/>
                      </a:lnTo>
                      <a:lnTo>
                        <a:pt x="1276" y="917"/>
                      </a:lnTo>
                      <a:lnTo>
                        <a:pt x="1276" y="917"/>
                      </a:lnTo>
                      <a:lnTo>
                        <a:pt x="1282" y="933"/>
                      </a:lnTo>
                      <a:lnTo>
                        <a:pt x="1289" y="947"/>
                      </a:lnTo>
                      <a:lnTo>
                        <a:pt x="1296" y="959"/>
                      </a:lnTo>
                      <a:lnTo>
                        <a:pt x="1303" y="970"/>
                      </a:lnTo>
                      <a:lnTo>
                        <a:pt x="1318" y="991"/>
                      </a:lnTo>
                      <a:lnTo>
                        <a:pt x="1331" y="1008"/>
                      </a:lnTo>
                      <a:lnTo>
                        <a:pt x="1331" y="1008"/>
                      </a:lnTo>
                      <a:lnTo>
                        <a:pt x="1345" y="1026"/>
                      </a:lnTo>
                      <a:lnTo>
                        <a:pt x="1345" y="1026"/>
                      </a:lnTo>
                      <a:lnTo>
                        <a:pt x="1333" y="1030"/>
                      </a:lnTo>
                      <a:lnTo>
                        <a:pt x="1320" y="1035"/>
                      </a:lnTo>
                      <a:lnTo>
                        <a:pt x="1313" y="1039"/>
                      </a:lnTo>
                      <a:lnTo>
                        <a:pt x="1306" y="1043"/>
                      </a:lnTo>
                      <a:lnTo>
                        <a:pt x="1300" y="1048"/>
                      </a:lnTo>
                      <a:lnTo>
                        <a:pt x="1294" y="1054"/>
                      </a:lnTo>
                      <a:lnTo>
                        <a:pt x="1288" y="1062"/>
                      </a:lnTo>
                      <a:lnTo>
                        <a:pt x="1283" y="1070"/>
                      </a:lnTo>
                      <a:lnTo>
                        <a:pt x="1279" y="1080"/>
                      </a:lnTo>
                      <a:lnTo>
                        <a:pt x="1275" y="1090"/>
                      </a:lnTo>
                      <a:lnTo>
                        <a:pt x="1271" y="1103"/>
                      </a:lnTo>
                      <a:lnTo>
                        <a:pt x="1269" y="1117"/>
                      </a:lnTo>
                      <a:lnTo>
                        <a:pt x="1268" y="1132"/>
                      </a:lnTo>
                      <a:lnTo>
                        <a:pt x="1268" y="1150"/>
                      </a:lnTo>
                      <a:lnTo>
                        <a:pt x="1268" y="1150"/>
                      </a:lnTo>
                      <a:lnTo>
                        <a:pt x="1262" y="1214"/>
                      </a:lnTo>
                      <a:lnTo>
                        <a:pt x="1250" y="1314"/>
                      </a:lnTo>
                      <a:lnTo>
                        <a:pt x="1237" y="1421"/>
                      </a:lnTo>
                      <a:lnTo>
                        <a:pt x="1229" y="1467"/>
                      </a:lnTo>
                      <a:lnTo>
                        <a:pt x="1224" y="1503"/>
                      </a:lnTo>
                      <a:lnTo>
                        <a:pt x="1224" y="1503"/>
                      </a:lnTo>
                      <a:lnTo>
                        <a:pt x="1220" y="1522"/>
                      </a:lnTo>
                      <a:lnTo>
                        <a:pt x="1216" y="1540"/>
                      </a:lnTo>
                      <a:lnTo>
                        <a:pt x="1211" y="1556"/>
                      </a:lnTo>
                      <a:lnTo>
                        <a:pt x="1206" y="1570"/>
                      </a:lnTo>
                      <a:lnTo>
                        <a:pt x="1200" y="1584"/>
                      </a:lnTo>
                      <a:lnTo>
                        <a:pt x="1193" y="1596"/>
                      </a:lnTo>
                      <a:lnTo>
                        <a:pt x="1184" y="1607"/>
                      </a:lnTo>
                      <a:lnTo>
                        <a:pt x="1175" y="1617"/>
                      </a:lnTo>
                      <a:lnTo>
                        <a:pt x="1165" y="1627"/>
                      </a:lnTo>
                      <a:lnTo>
                        <a:pt x="1154" y="1635"/>
                      </a:lnTo>
                      <a:lnTo>
                        <a:pt x="1141" y="1643"/>
                      </a:lnTo>
                      <a:lnTo>
                        <a:pt x="1127" y="1649"/>
                      </a:lnTo>
                      <a:lnTo>
                        <a:pt x="1113" y="1655"/>
                      </a:lnTo>
                      <a:lnTo>
                        <a:pt x="1095" y="1661"/>
                      </a:lnTo>
                      <a:lnTo>
                        <a:pt x="1078" y="1667"/>
                      </a:lnTo>
                      <a:lnTo>
                        <a:pt x="1058" y="1671"/>
                      </a:lnTo>
                      <a:lnTo>
                        <a:pt x="1058" y="1671"/>
                      </a:lnTo>
                      <a:close/>
                      <a:moveTo>
                        <a:pt x="1530" y="1131"/>
                      </a:moveTo>
                      <a:lnTo>
                        <a:pt x="1530" y="1131"/>
                      </a:lnTo>
                      <a:lnTo>
                        <a:pt x="1518" y="1136"/>
                      </a:lnTo>
                      <a:lnTo>
                        <a:pt x="1504" y="1140"/>
                      </a:lnTo>
                      <a:lnTo>
                        <a:pt x="1490" y="1144"/>
                      </a:lnTo>
                      <a:lnTo>
                        <a:pt x="1473" y="1149"/>
                      </a:lnTo>
                      <a:lnTo>
                        <a:pt x="1457" y="1152"/>
                      </a:lnTo>
                      <a:lnTo>
                        <a:pt x="1440" y="1154"/>
                      </a:lnTo>
                      <a:lnTo>
                        <a:pt x="1422" y="1156"/>
                      </a:lnTo>
                      <a:lnTo>
                        <a:pt x="1405" y="1157"/>
                      </a:lnTo>
                      <a:lnTo>
                        <a:pt x="1405" y="1157"/>
                      </a:lnTo>
                      <a:lnTo>
                        <a:pt x="1386" y="1158"/>
                      </a:lnTo>
                      <a:lnTo>
                        <a:pt x="1370" y="1158"/>
                      </a:lnTo>
                      <a:lnTo>
                        <a:pt x="1357" y="1156"/>
                      </a:lnTo>
                      <a:lnTo>
                        <a:pt x="1345" y="1155"/>
                      </a:lnTo>
                      <a:lnTo>
                        <a:pt x="1335" y="1153"/>
                      </a:lnTo>
                      <a:lnTo>
                        <a:pt x="1328" y="1151"/>
                      </a:lnTo>
                      <a:lnTo>
                        <a:pt x="1323" y="1149"/>
                      </a:lnTo>
                      <a:lnTo>
                        <a:pt x="1320" y="1147"/>
                      </a:lnTo>
                      <a:lnTo>
                        <a:pt x="1320" y="1147"/>
                      </a:lnTo>
                      <a:lnTo>
                        <a:pt x="1320" y="1126"/>
                      </a:lnTo>
                      <a:lnTo>
                        <a:pt x="1321" y="1118"/>
                      </a:lnTo>
                      <a:lnTo>
                        <a:pt x="1322" y="1111"/>
                      </a:lnTo>
                      <a:lnTo>
                        <a:pt x="1324" y="1105"/>
                      </a:lnTo>
                      <a:lnTo>
                        <a:pt x="1326" y="1098"/>
                      </a:lnTo>
                      <a:lnTo>
                        <a:pt x="1329" y="1094"/>
                      </a:lnTo>
                      <a:lnTo>
                        <a:pt x="1331" y="1090"/>
                      </a:lnTo>
                      <a:lnTo>
                        <a:pt x="1338" y="1084"/>
                      </a:lnTo>
                      <a:lnTo>
                        <a:pt x="1345" y="1079"/>
                      </a:lnTo>
                      <a:lnTo>
                        <a:pt x="1354" y="1076"/>
                      </a:lnTo>
                      <a:lnTo>
                        <a:pt x="1363" y="1074"/>
                      </a:lnTo>
                      <a:lnTo>
                        <a:pt x="1363" y="1074"/>
                      </a:lnTo>
                      <a:lnTo>
                        <a:pt x="1374" y="1071"/>
                      </a:lnTo>
                      <a:lnTo>
                        <a:pt x="1374" y="1071"/>
                      </a:lnTo>
                      <a:lnTo>
                        <a:pt x="1381" y="1076"/>
                      </a:lnTo>
                      <a:lnTo>
                        <a:pt x="1381" y="1076"/>
                      </a:lnTo>
                      <a:lnTo>
                        <a:pt x="1389" y="1080"/>
                      </a:lnTo>
                      <a:lnTo>
                        <a:pt x="1398" y="1085"/>
                      </a:lnTo>
                      <a:lnTo>
                        <a:pt x="1408" y="1088"/>
                      </a:lnTo>
                      <a:lnTo>
                        <a:pt x="1418" y="1091"/>
                      </a:lnTo>
                      <a:lnTo>
                        <a:pt x="1429" y="1094"/>
                      </a:lnTo>
                      <a:lnTo>
                        <a:pt x="1442" y="1096"/>
                      </a:lnTo>
                      <a:lnTo>
                        <a:pt x="1454" y="1097"/>
                      </a:lnTo>
                      <a:lnTo>
                        <a:pt x="1467" y="1098"/>
                      </a:lnTo>
                      <a:lnTo>
                        <a:pt x="1497" y="1098"/>
                      </a:lnTo>
                      <a:lnTo>
                        <a:pt x="1529" y="1096"/>
                      </a:lnTo>
                      <a:lnTo>
                        <a:pt x="1563" y="1091"/>
                      </a:lnTo>
                      <a:lnTo>
                        <a:pt x="1601" y="1084"/>
                      </a:lnTo>
                      <a:lnTo>
                        <a:pt x="1601" y="1084"/>
                      </a:lnTo>
                      <a:lnTo>
                        <a:pt x="1602" y="1084"/>
                      </a:lnTo>
                      <a:lnTo>
                        <a:pt x="1602" y="1084"/>
                      </a:lnTo>
                      <a:lnTo>
                        <a:pt x="1590" y="1094"/>
                      </a:lnTo>
                      <a:lnTo>
                        <a:pt x="1574" y="1107"/>
                      </a:lnTo>
                      <a:lnTo>
                        <a:pt x="1554" y="1119"/>
                      </a:lnTo>
                      <a:lnTo>
                        <a:pt x="1530" y="1131"/>
                      </a:lnTo>
                      <a:lnTo>
                        <a:pt x="1530" y="1131"/>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000000"/>
                    </a:solidFill>
                    <a:latin typeface="Segoe UI"/>
                  </a:endParaRPr>
                </a:p>
              </p:txBody>
            </p:sp>
            <p:sp>
              <p:nvSpPr>
                <p:cNvPr id="41" name="Freeform 40"/>
                <p:cNvSpPr>
                  <a:spLocks/>
                </p:cNvSpPr>
                <p:nvPr/>
              </p:nvSpPr>
              <p:spPr bwMode="auto">
                <a:xfrm>
                  <a:off x="11231109" y="2571836"/>
                  <a:ext cx="258762" cy="23813"/>
                </a:xfrm>
                <a:custGeom>
                  <a:avLst/>
                  <a:gdLst>
                    <a:gd name="connsiteX0" fmla="*/ 6960 w 258762"/>
                    <a:gd name="connsiteY0" fmla="*/ 6350 h 23813"/>
                    <a:gd name="connsiteX1" fmla="*/ 9667 w 258762"/>
                    <a:gd name="connsiteY1" fmla="*/ 6350 h 23813"/>
                    <a:gd name="connsiteX2" fmla="*/ 12761 w 258762"/>
                    <a:gd name="connsiteY2" fmla="*/ 6350 h 23813"/>
                    <a:gd name="connsiteX3" fmla="*/ 15854 w 258762"/>
                    <a:gd name="connsiteY3" fmla="*/ 6747 h 23813"/>
                    <a:gd name="connsiteX4" fmla="*/ 18948 w 258762"/>
                    <a:gd name="connsiteY4" fmla="*/ 7144 h 23813"/>
                    <a:gd name="connsiteX5" fmla="*/ 21655 w 258762"/>
                    <a:gd name="connsiteY5" fmla="*/ 7938 h 23813"/>
                    <a:gd name="connsiteX6" fmla="*/ 23975 w 258762"/>
                    <a:gd name="connsiteY6" fmla="*/ 8731 h 23813"/>
                    <a:gd name="connsiteX7" fmla="*/ 25908 w 258762"/>
                    <a:gd name="connsiteY7" fmla="*/ 9922 h 23813"/>
                    <a:gd name="connsiteX8" fmla="*/ 27842 w 258762"/>
                    <a:gd name="connsiteY8" fmla="*/ 11113 h 23813"/>
                    <a:gd name="connsiteX9" fmla="*/ 29389 w 258762"/>
                    <a:gd name="connsiteY9" fmla="*/ 12303 h 23813"/>
                    <a:gd name="connsiteX10" fmla="*/ 30162 w 258762"/>
                    <a:gd name="connsiteY10" fmla="*/ 13494 h 23813"/>
                    <a:gd name="connsiteX11" fmla="*/ 30162 w 258762"/>
                    <a:gd name="connsiteY11" fmla="*/ 15082 h 23813"/>
                    <a:gd name="connsiteX12" fmla="*/ 29775 w 258762"/>
                    <a:gd name="connsiteY12" fmla="*/ 16272 h 23813"/>
                    <a:gd name="connsiteX13" fmla="*/ 28229 w 258762"/>
                    <a:gd name="connsiteY13" fmla="*/ 17860 h 23813"/>
                    <a:gd name="connsiteX14" fmla="*/ 26682 w 258762"/>
                    <a:gd name="connsiteY14" fmla="*/ 19447 h 23813"/>
                    <a:gd name="connsiteX15" fmla="*/ 24748 w 258762"/>
                    <a:gd name="connsiteY15" fmla="*/ 21035 h 23813"/>
                    <a:gd name="connsiteX16" fmla="*/ 22815 w 258762"/>
                    <a:gd name="connsiteY16" fmla="*/ 22226 h 23813"/>
                    <a:gd name="connsiteX17" fmla="*/ 20108 w 258762"/>
                    <a:gd name="connsiteY17" fmla="*/ 23416 h 23813"/>
                    <a:gd name="connsiteX18" fmla="*/ 17401 w 258762"/>
                    <a:gd name="connsiteY18" fmla="*/ 23813 h 23813"/>
                    <a:gd name="connsiteX19" fmla="*/ 14308 w 258762"/>
                    <a:gd name="connsiteY19" fmla="*/ 23813 h 23813"/>
                    <a:gd name="connsiteX20" fmla="*/ 10827 w 258762"/>
                    <a:gd name="connsiteY20" fmla="*/ 23019 h 23813"/>
                    <a:gd name="connsiteX21" fmla="*/ 8121 w 258762"/>
                    <a:gd name="connsiteY21" fmla="*/ 21829 h 23813"/>
                    <a:gd name="connsiteX22" fmla="*/ 5800 w 258762"/>
                    <a:gd name="connsiteY22" fmla="*/ 20241 h 23813"/>
                    <a:gd name="connsiteX23" fmla="*/ 3867 w 258762"/>
                    <a:gd name="connsiteY23" fmla="*/ 18257 h 23813"/>
                    <a:gd name="connsiteX24" fmla="*/ 1933 w 258762"/>
                    <a:gd name="connsiteY24" fmla="*/ 15875 h 23813"/>
                    <a:gd name="connsiteX25" fmla="*/ 773 w 258762"/>
                    <a:gd name="connsiteY25" fmla="*/ 13494 h 23813"/>
                    <a:gd name="connsiteX26" fmla="*/ 0 w 258762"/>
                    <a:gd name="connsiteY26" fmla="*/ 11907 h 23813"/>
                    <a:gd name="connsiteX27" fmla="*/ 0 w 258762"/>
                    <a:gd name="connsiteY27" fmla="*/ 10319 h 23813"/>
                    <a:gd name="connsiteX28" fmla="*/ 387 w 258762"/>
                    <a:gd name="connsiteY28" fmla="*/ 9128 h 23813"/>
                    <a:gd name="connsiteX29" fmla="*/ 1547 w 258762"/>
                    <a:gd name="connsiteY29" fmla="*/ 8335 h 23813"/>
                    <a:gd name="connsiteX30" fmla="*/ 3094 w 258762"/>
                    <a:gd name="connsiteY30" fmla="*/ 7541 h 23813"/>
                    <a:gd name="connsiteX31" fmla="*/ 5027 w 258762"/>
                    <a:gd name="connsiteY31" fmla="*/ 6747 h 23813"/>
                    <a:gd name="connsiteX32" fmla="*/ 245835 w 258762"/>
                    <a:gd name="connsiteY32" fmla="*/ 0 h 23813"/>
                    <a:gd name="connsiteX33" fmla="*/ 248969 w 258762"/>
                    <a:gd name="connsiteY33" fmla="*/ 0 h 23813"/>
                    <a:gd name="connsiteX34" fmla="*/ 251319 w 258762"/>
                    <a:gd name="connsiteY34" fmla="*/ 388 h 23813"/>
                    <a:gd name="connsiteX35" fmla="*/ 253670 w 258762"/>
                    <a:gd name="connsiteY35" fmla="*/ 776 h 23813"/>
                    <a:gd name="connsiteX36" fmla="*/ 255628 w 258762"/>
                    <a:gd name="connsiteY36" fmla="*/ 1164 h 23813"/>
                    <a:gd name="connsiteX37" fmla="*/ 257195 w 258762"/>
                    <a:gd name="connsiteY37" fmla="*/ 1940 h 23813"/>
                    <a:gd name="connsiteX38" fmla="*/ 258370 w 258762"/>
                    <a:gd name="connsiteY38" fmla="*/ 3104 h 23813"/>
                    <a:gd name="connsiteX39" fmla="*/ 258762 w 258762"/>
                    <a:gd name="connsiteY39" fmla="*/ 4269 h 23813"/>
                    <a:gd name="connsiteX40" fmla="*/ 258370 w 258762"/>
                    <a:gd name="connsiteY40" fmla="*/ 5433 h 23813"/>
                    <a:gd name="connsiteX41" fmla="*/ 257979 w 258762"/>
                    <a:gd name="connsiteY41" fmla="*/ 7373 h 23813"/>
                    <a:gd name="connsiteX42" fmla="*/ 256412 w 258762"/>
                    <a:gd name="connsiteY42" fmla="*/ 9314 h 23813"/>
                    <a:gd name="connsiteX43" fmla="*/ 254845 w 258762"/>
                    <a:gd name="connsiteY43" fmla="*/ 11254 h 23813"/>
                    <a:gd name="connsiteX44" fmla="*/ 252886 w 258762"/>
                    <a:gd name="connsiteY44" fmla="*/ 13194 h 23813"/>
                    <a:gd name="connsiteX45" fmla="*/ 250144 w 258762"/>
                    <a:gd name="connsiteY45" fmla="*/ 15135 h 23813"/>
                    <a:gd name="connsiteX46" fmla="*/ 247402 w 258762"/>
                    <a:gd name="connsiteY46" fmla="*/ 16687 h 23813"/>
                    <a:gd name="connsiteX47" fmla="*/ 244660 w 258762"/>
                    <a:gd name="connsiteY47" fmla="*/ 17075 h 23813"/>
                    <a:gd name="connsiteX48" fmla="*/ 241135 w 258762"/>
                    <a:gd name="connsiteY48" fmla="*/ 17463 h 23813"/>
                    <a:gd name="connsiteX49" fmla="*/ 238393 w 258762"/>
                    <a:gd name="connsiteY49" fmla="*/ 16687 h 23813"/>
                    <a:gd name="connsiteX50" fmla="*/ 235651 w 258762"/>
                    <a:gd name="connsiteY50" fmla="*/ 15911 h 23813"/>
                    <a:gd name="connsiteX51" fmla="*/ 233301 w 258762"/>
                    <a:gd name="connsiteY51" fmla="*/ 14747 h 23813"/>
                    <a:gd name="connsiteX52" fmla="*/ 231342 w 258762"/>
                    <a:gd name="connsiteY52" fmla="*/ 12806 h 23813"/>
                    <a:gd name="connsiteX53" fmla="*/ 230167 w 258762"/>
                    <a:gd name="connsiteY53" fmla="*/ 11254 h 23813"/>
                    <a:gd name="connsiteX54" fmla="*/ 228992 w 258762"/>
                    <a:gd name="connsiteY54" fmla="*/ 9702 h 23813"/>
                    <a:gd name="connsiteX55" fmla="*/ 228600 w 258762"/>
                    <a:gd name="connsiteY55" fmla="*/ 8150 h 23813"/>
                    <a:gd name="connsiteX56" fmla="*/ 228600 w 258762"/>
                    <a:gd name="connsiteY56" fmla="*/ 6985 h 23813"/>
                    <a:gd name="connsiteX57" fmla="*/ 229383 w 258762"/>
                    <a:gd name="connsiteY57" fmla="*/ 5821 h 23813"/>
                    <a:gd name="connsiteX58" fmla="*/ 230559 w 258762"/>
                    <a:gd name="connsiteY58" fmla="*/ 4657 h 23813"/>
                    <a:gd name="connsiteX59" fmla="*/ 232517 w 258762"/>
                    <a:gd name="connsiteY59" fmla="*/ 3492 h 23813"/>
                    <a:gd name="connsiteX60" fmla="*/ 234476 w 258762"/>
                    <a:gd name="connsiteY60" fmla="*/ 2716 h 23813"/>
                    <a:gd name="connsiteX61" fmla="*/ 236826 w 258762"/>
                    <a:gd name="connsiteY61" fmla="*/ 1552 h 23813"/>
                    <a:gd name="connsiteX62" fmla="*/ 239568 w 258762"/>
                    <a:gd name="connsiteY62" fmla="*/ 1164 h 23813"/>
                    <a:gd name="connsiteX63" fmla="*/ 242702 w 258762"/>
                    <a:gd name="connsiteY63" fmla="*/ 388 h 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8762" h="23813">
                      <a:moveTo>
                        <a:pt x="6960" y="6350"/>
                      </a:moveTo>
                      <a:lnTo>
                        <a:pt x="9667" y="6350"/>
                      </a:lnTo>
                      <a:lnTo>
                        <a:pt x="12761" y="6350"/>
                      </a:lnTo>
                      <a:lnTo>
                        <a:pt x="15854" y="6747"/>
                      </a:lnTo>
                      <a:lnTo>
                        <a:pt x="18948" y="7144"/>
                      </a:lnTo>
                      <a:lnTo>
                        <a:pt x="21655" y="7938"/>
                      </a:lnTo>
                      <a:lnTo>
                        <a:pt x="23975" y="8731"/>
                      </a:lnTo>
                      <a:lnTo>
                        <a:pt x="25908" y="9922"/>
                      </a:lnTo>
                      <a:lnTo>
                        <a:pt x="27842" y="11113"/>
                      </a:lnTo>
                      <a:lnTo>
                        <a:pt x="29389" y="12303"/>
                      </a:lnTo>
                      <a:lnTo>
                        <a:pt x="30162" y="13494"/>
                      </a:lnTo>
                      <a:lnTo>
                        <a:pt x="30162" y="15082"/>
                      </a:lnTo>
                      <a:lnTo>
                        <a:pt x="29775" y="16272"/>
                      </a:lnTo>
                      <a:lnTo>
                        <a:pt x="28229" y="17860"/>
                      </a:lnTo>
                      <a:lnTo>
                        <a:pt x="26682" y="19447"/>
                      </a:lnTo>
                      <a:lnTo>
                        <a:pt x="24748" y="21035"/>
                      </a:lnTo>
                      <a:lnTo>
                        <a:pt x="22815" y="22226"/>
                      </a:lnTo>
                      <a:lnTo>
                        <a:pt x="20108" y="23416"/>
                      </a:lnTo>
                      <a:lnTo>
                        <a:pt x="17401" y="23813"/>
                      </a:lnTo>
                      <a:lnTo>
                        <a:pt x="14308" y="23813"/>
                      </a:lnTo>
                      <a:lnTo>
                        <a:pt x="10827" y="23019"/>
                      </a:lnTo>
                      <a:lnTo>
                        <a:pt x="8121" y="21829"/>
                      </a:lnTo>
                      <a:lnTo>
                        <a:pt x="5800" y="20241"/>
                      </a:lnTo>
                      <a:lnTo>
                        <a:pt x="3867" y="18257"/>
                      </a:lnTo>
                      <a:lnTo>
                        <a:pt x="1933" y="15875"/>
                      </a:lnTo>
                      <a:lnTo>
                        <a:pt x="773" y="13494"/>
                      </a:lnTo>
                      <a:lnTo>
                        <a:pt x="0" y="11907"/>
                      </a:lnTo>
                      <a:lnTo>
                        <a:pt x="0" y="10319"/>
                      </a:lnTo>
                      <a:lnTo>
                        <a:pt x="387" y="9128"/>
                      </a:lnTo>
                      <a:lnTo>
                        <a:pt x="1547" y="8335"/>
                      </a:lnTo>
                      <a:lnTo>
                        <a:pt x="3094" y="7541"/>
                      </a:lnTo>
                      <a:lnTo>
                        <a:pt x="5027" y="6747"/>
                      </a:lnTo>
                      <a:close/>
                      <a:moveTo>
                        <a:pt x="245835" y="0"/>
                      </a:moveTo>
                      <a:lnTo>
                        <a:pt x="248969" y="0"/>
                      </a:lnTo>
                      <a:lnTo>
                        <a:pt x="251319" y="388"/>
                      </a:lnTo>
                      <a:lnTo>
                        <a:pt x="253670" y="776"/>
                      </a:lnTo>
                      <a:lnTo>
                        <a:pt x="255628" y="1164"/>
                      </a:lnTo>
                      <a:lnTo>
                        <a:pt x="257195" y="1940"/>
                      </a:lnTo>
                      <a:lnTo>
                        <a:pt x="258370" y="3104"/>
                      </a:lnTo>
                      <a:lnTo>
                        <a:pt x="258762" y="4269"/>
                      </a:lnTo>
                      <a:lnTo>
                        <a:pt x="258370" y="5433"/>
                      </a:lnTo>
                      <a:lnTo>
                        <a:pt x="257979" y="7373"/>
                      </a:lnTo>
                      <a:lnTo>
                        <a:pt x="256412" y="9314"/>
                      </a:lnTo>
                      <a:lnTo>
                        <a:pt x="254845" y="11254"/>
                      </a:lnTo>
                      <a:lnTo>
                        <a:pt x="252886" y="13194"/>
                      </a:lnTo>
                      <a:lnTo>
                        <a:pt x="250144" y="15135"/>
                      </a:lnTo>
                      <a:lnTo>
                        <a:pt x="247402" y="16687"/>
                      </a:lnTo>
                      <a:lnTo>
                        <a:pt x="244660" y="17075"/>
                      </a:lnTo>
                      <a:lnTo>
                        <a:pt x="241135" y="17463"/>
                      </a:lnTo>
                      <a:lnTo>
                        <a:pt x="238393" y="16687"/>
                      </a:lnTo>
                      <a:lnTo>
                        <a:pt x="235651" y="15911"/>
                      </a:lnTo>
                      <a:lnTo>
                        <a:pt x="233301" y="14747"/>
                      </a:lnTo>
                      <a:lnTo>
                        <a:pt x="231342" y="12806"/>
                      </a:lnTo>
                      <a:lnTo>
                        <a:pt x="230167" y="11254"/>
                      </a:lnTo>
                      <a:lnTo>
                        <a:pt x="228992" y="9702"/>
                      </a:lnTo>
                      <a:lnTo>
                        <a:pt x="228600" y="8150"/>
                      </a:lnTo>
                      <a:lnTo>
                        <a:pt x="228600" y="6985"/>
                      </a:lnTo>
                      <a:lnTo>
                        <a:pt x="229383" y="5821"/>
                      </a:lnTo>
                      <a:lnTo>
                        <a:pt x="230559" y="4657"/>
                      </a:lnTo>
                      <a:lnTo>
                        <a:pt x="232517" y="3492"/>
                      </a:lnTo>
                      <a:lnTo>
                        <a:pt x="234476" y="2716"/>
                      </a:lnTo>
                      <a:lnTo>
                        <a:pt x="236826" y="1552"/>
                      </a:lnTo>
                      <a:lnTo>
                        <a:pt x="239568" y="1164"/>
                      </a:lnTo>
                      <a:lnTo>
                        <a:pt x="242702" y="388"/>
                      </a:lnTo>
                      <a:close/>
                    </a:path>
                  </a:pathLst>
                </a:custGeom>
                <a:solidFill>
                  <a:schemeClr val="bg1"/>
                </a:solidFill>
                <a:ln>
                  <a:noFill/>
                </a:ln>
                <a:extLst/>
              </p:spPr>
              <p:txBody>
                <a:bodyPr vert="horz" wrap="square" lIns="93260" tIns="46630" rIns="93260" bIns="46630" numCol="1" anchor="t" anchorCtr="0" compatLnSpc="1">
                  <a:prstTxWarp prst="textNoShape">
                    <a:avLst/>
                  </a:prstTxWarp>
                  <a:noAutofit/>
                </a:bodyPr>
                <a:lstStyle/>
                <a:p>
                  <a:pPr defTabSz="932597">
                    <a:defRPr/>
                  </a:pPr>
                  <a:endParaRPr lang="en-US" sz="1836">
                    <a:solidFill>
                      <a:srgbClr val="000000"/>
                    </a:solidFill>
                    <a:latin typeface="Segoe UI"/>
                  </a:endParaRPr>
                </a:p>
              </p:txBody>
            </p:sp>
          </p:grpSp>
        </p:grpSp>
        <p:sp>
          <p:nvSpPr>
            <p:cNvPr id="24" name="Freeform 23"/>
            <p:cNvSpPr/>
            <p:nvPr/>
          </p:nvSpPr>
          <p:spPr bwMode="auto">
            <a:xfrm>
              <a:off x="8796105" y="3086984"/>
              <a:ext cx="663067" cy="850416"/>
            </a:xfrm>
            <a:custGeom>
              <a:avLst/>
              <a:gdLst>
                <a:gd name="connsiteX0" fmla="*/ 737517 w 1455401"/>
                <a:gd name="connsiteY0" fmla="*/ 911351 h 1866625"/>
                <a:gd name="connsiteX1" fmla="*/ 785815 w 1455401"/>
                <a:gd name="connsiteY1" fmla="*/ 937839 h 1866625"/>
                <a:gd name="connsiteX2" fmla="*/ 803471 w 1455401"/>
                <a:gd name="connsiteY2" fmla="*/ 1010286 h 1866625"/>
                <a:gd name="connsiteX3" fmla="*/ 784774 w 1455401"/>
                <a:gd name="connsiteY3" fmla="*/ 1079356 h 1866625"/>
                <a:gd name="connsiteX4" fmla="*/ 735697 w 1455401"/>
                <a:gd name="connsiteY4" fmla="*/ 1105062 h 1866625"/>
                <a:gd name="connsiteX5" fmla="*/ 685192 w 1455401"/>
                <a:gd name="connsiteY5" fmla="*/ 1079616 h 1866625"/>
                <a:gd name="connsiteX6" fmla="*/ 666627 w 1455401"/>
                <a:gd name="connsiteY6" fmla="*/ 1008726 h 1866625"/>
                <a:gd name="connsiteX7" fmla="*/ 685324 w 1455401"/>
                <a:gd name="connsiteY7" fmla="*/ 936797 h 1866625"/>
                <a:gd name="connsiteX8" fmla="*/ 737517 w 1455401"/>
                <a:gd name="connsiteY8" fmla="*/ 911351 h 1866625"/>
                <a:gd name="connsiteX9" fmla="*/ 974881 w 1455401"/>
                <a:gd name="connsiteY9" fmla="*/ 822027 h 1866625"/>
                <a:gd name="connsiteX10" fmla="*/ 974881 w 1455401"/>
                <a:gd name="connsiteY10" fmla="*/ 1194390 h 1866625"/>
                <a:gd name="connsiteX11" fmla="*/ 1215333 w 1455401"/>
                <a:gd name="connsiteY11" fmla="*/ 1194390 h 1866625"/>
                <a:gd name="connsiteX12" fmla="*/ 1215333 w 1455401"/>
                <a:gd name="connsiteY12" fmla="*/ 1106622 h 1866625"/>
                <a:gd name="connsiteX13" fmla="*/ 1087058 w 1455401"/>
                <a:gd name="connsiteY13" fmla="*/ 1106622 h 1866625"/>
                <a:gd name="connsiteX14" fmla="*/ 1087058 w 1455401"/>
                <a:gd name="connsiteY14" fmla="*/ 822027 h 1866625"/>
                <a:gd name="connsiteX15" fmla="*/ 738555 w 1455401"/>
                <a:gd name="connsiteY15" fmla="*/ 815793 h 1866625"/>
                <a:gd name="connsiteX16" fmla="*/ 639361 w 1455401"/>
                <a:gd name="connsiteY16" fmla="*/ 840592 h 1866625"/>
                <a:gd name="connsiteX17" fmla="*/ 571587 w 1455401"/>
                <a:gd name="connsiteY17" fmla="*/ 910832 h 1866625"/>
                <a:gd name="connsiteX18" fmla="*/ 547438 w 1455401"/>
                <a:gd name="connsiteY18" fmla="*/ 1013140 h 1866625"/>
                <a:gd name="connsiteX19" fmla="*/ 571328 w 1455401"/>
                <a:gd name="connsiteY19" fmla="*/ 1110386 h 1866625"/>
                <a:gd name="connsiteX20" fmla="*/ 638192 w 1455401"/>
                <a:gd name="connsiteY20" fmla="*/ 1177121 h 1866625"/>
                <a:gd name="connsiteX21" fmla="*/ 733622 w 1455401"/>
                <a:gd name="connsiteY21" fmla="*/ 1200880 h 1866625"/>
                <a:gd name="connsiteX22" fmla="*/ 776983 w 1455401"/>
                <a:gd name="connsiteY22" fmla="*/ 1196466 h 1866625"/>
                <a:gd name="connsiteX23" fmla="*/ 824244 w 1455401"/>
                <a:gd name="connsiteY23" fmla="*/ 1244504 h 1866625"/>
                <a:gd name="connsiteX24" fmla="*/ 964983 w 1455401"/>
                <a:gd name="connsiteY24" fmla="*/ 1244504 h 1866625"/>
                <a:gd name="connsiteX25" fmla="*/ 866571 w 1455401"/>
                <a:gd name="connsiteY25" fmla="*/ 1149465 h 1866625"/>
                <a:gd name="connsiteX26" fmla="*/ 922399 w 1455401"/>
                <a:gd name="connsiteY26" fmla="*/ 1007169 h 1866625"/>
                <a:gd name="connsiteX27" fmla="*/ 899420 w 1455401"/>
                <a:gd name="connsiteY27" fmla="*/ 907325 h 1866625"/>
                <a:gd name="connsiteX28" fmla="*/ 834241 w 1455401"/>
                <a:gd name="connsiteY28" fmla="*/ 839555 h 1866625"/>
                <a:gd name="connsiteX29" fmla="*/ 738555 w 1455401"/>
                <a:gd name="connsiteY29" fmla="*/ 815793 h 1866625"/>
                <a:gd name="connsiteX30" fmla="*/ 391194 w 1455401"/>
                <a:gd name="connsiteY30" fmla="*/ 815793 h 1866625"/>
                <a:gd name="connsiteX31" fmla="*/ 281097 w 1455401"/>
                <a:gd name="connsiteY31" fmla="*/ 848123 h 1866625"/>
                <a:gd name="connsiteX32" fmla="*/ 240067 w 1455401"/>
                <a:gd name="connsiteY32" fmla="*/ 934462 h 1866625"/>
                <a:gd name="connsiteX33" fmla="*/ 329914 w 1455401"/>
                <a:gd name="connsiteY33" fmla="*/ 1046120 h 1866625"/>
                <a:gd name="connsiteX34" fmla="*/ 367955 w 1455401"/>
                <a:gd name="connsiteY34" fmla="*/ 1062479 h 1866625"/>
                <a:gd name="connsiteX35" fmla="*/ 383276 w 1455401"/>
                <a:gd name="connsiteY35" fmla="*/ 1075330 h 1866625"/>
                <a:gd name="connsiteX36" fmla="*/ 388337 w 1455401"/>
                <a:gd name="connsiteY36" fmla="*/ 1091301 h 1866625"/>
                <a:gd name="connsiteX37" fmla="*/ 378212 w 1455401"/>
                <a:gd name="connsiteY37" fmla="*/ 1110645 h 1866625"/>
                <a:gd name="connsiteX38" fmla="*/ 349649 w 1455401"/>
                <a:gd name="connsiteY38" fmla="*/ 1117266 h 1866625"/>
                <a:gd name="connsiteX39" fmla="*/ 296937 w 1455401"/>
                <a:gd name="connsiteY39" fmla="*/ 1106750 h 1866625"/>
                <a:gd name="connsiteX40" fmla="*/ 245263 w 1455401"/>
                <a:gd name="connsiteY40" fmla="*/ 1079097 h 1866625"/>
                <a:gd name="connsiteX41" fmla="*/ 245263 w 1455401"/>
                <a:gd name="connsiteY41" fmla="*/ 1181145 h 1866625"/>
                <a:gd name="connsiteX42" fmla="*/ 352243 w 1455401"/>
                <a:gd name="connsiteY42" fmla="*/ 1200880 h 1866625"/>
                <a:gd name="connsiteX43" fmla="*/ 438454 w 1455401"/>
                <a:gd name="connsiteY43" fmla="*/ 1187378 h 1866625"/>
                <a:gd name="connsiteX44" fmla="*/ 494152 w 1455401"/>
                <a:gd name="connsiteY44" fmla="*/ 1146351 h 1866625"/>
                <a:gd name="connsiteX45" fmla="*/ 514018 w 1455401"/>
                <a:gd name="connsiteY45" fmla="*/ 1081695 h 1866625"/>
                <a:gd name="connsiteX46" fmla="*/ 489997 w 1455401"/>
                <a:gd name="connsiteY46" fmla="*/ 1015737 h 1866625"/>
                <a:gd name="connsiteX47" fmla="*/ 408072 w 1455401"/>
                <a:gd name="connsiteY47" fmla="*/ 964582 h 1866625"/>
                <a:gd name="connsiteX48" fmla="*/ 369512 w 1455401"/>
                <a:gd name="connsiteY48" fmla="*/ 944719 h 1866625"/>
                <a:gd name="connsiteX49" fmla="*/ 360293 w 1455401"/>
                <a:gd name="connsiteY49" fmla="*/ 925372 h 1866625"/>
                <a:gd name="connsiteX50" fmla="*/ 371719 w 1455401"/>
                <a:gd name="connsiteY50" fmla="*/ 906159 h 1866625"/>
                <a:gd name="connsiteX51" fmla="*/ 401842 w 1455401"/>
                <a:gd name="connsiteY51" fmla="*/ 899147 h 1866625"/>
                <a:gd name="connsiteX52" fmla="*/ 494283 w 1455401"/>
                <a:gd name="connsiteY52" fmla="*/ 924853 h 1866625"/>
                <a:gd name="connsiteX53" fmla="*/ 494283 w 1455401"/>
                <a:gd name="connsiteY53" fmla="*/ 830076 h 1866625"/>
                <a:gd name="connsiteX54" fmla="*/ 456761 w 1455401"/>
                <a:gd name="connsiteY54" fmla="*/ 821245 h 1866625"/>
                <a:gd name="connsiteX55" fmla="*/ 427029 w 1455401"/>
                <a:gd name="connsiteY55" fmla="*/ 817350 h 1866625"/>
                <a:gd name="connsiteX56" fmla="*/ 391194 w 1455401"/>
                <a:gd name="connsiteY56" fmla="*/ 815793 h 1866625"/>
                <a:gd name="connsiteX57" fmla="*/ 1 w 1455401"/>
                <a:gd name="connsiteY57" fmla="*/ 235984 h 1866625"/>
                <a:gd name="connsiteX58" fmla="*/ 1 w 1455401"/>
                <a:gd name="connsiteY58" fmla="*/ 257081 h 1866625"/>
                <a:gd name="connsiteX59" fmla="*/ 1 w 1455401"/>
                <a:gd name="connsiteY59" fmla="*/ 296835 h 1866625"/>
                <a:gd name="connsiteX60" fmla="*/ 0 w 1455401"/>
                <a:gd name="connsiteY60" fmla="*/ 296838 h 1866625"/>
                <a:gd name="connsiteX61" fmla="*/ 1 w 1455401"/>
                <a:gd name="connsiteY61" fmla="*/ 235984 h 1866625"/>
                <a:gd name="connsiteX62" fmla="*/ 727701 w 1455401"/>
                <a:gd name="connsiteY62" fmla="*/ 107085 h 1866625"/>
                <a:gd name="connsiteX63" fmla="*/ 225411 w 1455401"/>
                <a:gd name="connsiteY63" fmla="*/ 254506 h 1866625"/>
                <a:gd name="connsiteX64" fmla="*/ 727701 w 1455401"/>
                <a:gd name="connsiteY64" fmla="*/ 401926 h 1866625"/>
                <a:gd name="connsiteX65" fmla="*/ 1229991 w 1455401"/>
                <a:gd name="connsiteY65" fmla="*/ 254506 h 1866625"/>
                <a:gd name="connsiteX66" fmla="*/ 727701 w 1455401"/>
                <a:gd name="connsiteY66" fmla="*/ 107085 h 1866625"/>
                <a:gd name="connsiteX67" fmla="*/ 727700 w 1455401"/>
                <a:gd name="connsiteY67" fmla="*/ 0 h 1866625"/>
                <a:gd name="connsiteX68" fmla="*/ 1451644 w 1455401"/>
                <a:gd name="connsiteY68" fmla="*/ 266488 h 1866625"/>
                <a:gd name="connsiteX69" fmla="*/ 1454289 w 1455401"/>
                <a:gd name="connsiteY69" fmla="*/ 287858 h 1866625"/>
                <a:gd name="connsiteX70" fmla="*/ 1455400 w 1455401"/>
                <a:gd name="connsiteY70" fmla="*/ 287858 h 1866625"/>
                <a:gd name="connsiteX71" fmla="*/ 1455400 w 1455401"/>
                <a:gd name="connsiteY71" fmla="*/ 296838 h 1866625"/>
                <a:gd name="connsiteX72" fmla="*/ 1455401 w 1455401"/>
                <a:gd name="connsiteY72" fmla="*/ 1569784 h 1866625"/>
                <a:gd name="connsiteX73" fmla="*/ 1455401 w 1455401"/>
                <a:gd name="connsiteY73" fmla="*/ 1569787 h 1866625"/>
                <a:gd name="connsiteX74" fmla="*/ 1455401 w 1455401"/>
                <a:gd name="connsiteY74" fmla="*/ 1569790 h 1866625"/>
                <a:gd name="connsiteX75" fmla="*/ 1455401 w 1455401"/>
                <a:gd name="connsiteY75" fmla="*/ 1578767 h 1866625"/>
                <a:gd name="connsiteX76" fmla="*/ 1454289 w 1455401"/>
                <a:gd name="connsiteY76" fmla="*/ 1578767 h 1866625"/>
                <a:gd name="connsiteX77" fmla="*/ 1451644 w 1455401"/>
                <a:gd name="connsiteY77" fmla="*/ 1600137 h 1866625"/>
                <a:gd name="connsiteX78" fmla="*/ 727701 w 1455401"/>
                <a:gd name="connsiteY78" fmla="*/ 1866625 h 1866625"/>
                <a:gd name="connsiteX79" fmla="*/ 3758 w 1455401"/>
                <a:gd name="connsiteY79" fmla="*/ 1600137 h 1866625"/>
                <a:gd name="connsiteX80" fmla="*/ 1113 w 1455401"/>
                <a:gd name="connsiteY80" fmla="*/ 1578767 h 1866625"/>
                <a:gd name="connsiteX81" fmla="*/ 1 w 1455401"/>
                <a:gd name="connsiteY81" fmla="*/ 1578767 h 1866625"/>
                <a:gd name="connsiteX82" fmla="*/ 1 w 1455401"/>
                <a:gd name="connsiteY82" fmla="*/ 1569787 h 1866625"/>
                <a:gd name="connsiteX83" fmla="*/ 1 w 1455401"/>
                <a:gd name="connsiteY83" fmla="*/ 296841 h 1866625"/>
                <a:gd name="connsiteX84" fmla="*/ 1 w 1455401"/>
                <a:gd name="connsiteY84" fmla="*/ 296835 h 1866625"/>
                <a:gd name="connsiteX85" fmla="*/ 1 w 1455401"/>
                <a:gd name="connsiteY85" fmla="*/ 296835 h 1866625"/>
                <a:gd name="connsiteX86" fmla="*/ 3758 w 1455401"/>
                <a:gd name="connsiteY86" fmla="*/ 266488 h 1866625"/>
                <a:gd name="connsiteX87" fmla="*/ 727700 w 1455401"/>
                <a:gd name="connsiteY87" fmla="*/ 0 h 18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455401" h="1866625">
                  <a:moveTo>
                    <a:pt x="737517" y="911351"/>
                  </a:moveTo>
                  <a:cubicBezTo>
                    <a:pt x="757941" y="911351"/>
                    <a:pt x="774041" y="920179"/>
                    <a:pt x="785815" y="937839"/>
                  </a:cubicBezTo>
                  <a:cubicBezTo>
                    <a:pt x="797585" y="955495"/>
                    <a:pt x="803471" y="979644"/>
                    <a:pt x="803471" y="1010286"/>
                  </a:cubicBezTo>
                  <a:cubicBezTo>
                    <a:pt x="803471" y="1039193"/>
                    <a:pt x="797241" y="1062219"/>
                    <a:pt x="784774" y="1079356"/>
                  </a:cubicBezTo>
                  <a:cubicBezTo>
                    <a:pt x="772310" y="1096493"/>
                    <a:pt x="755951" y="1105062"/>
                    <a:pt x="735697" y="1105062"/>
                  </a:cubicBezTo>
                  <a:cubicBezTo>
                    <a:pt x="714406" y="1105062"/>
                    <a:pt x="697571" y="1096582"/>
                    <a:pt x="685192" y="1079616"/>
                  </a:cubicBezTo>
                  <a:cubicBezTo>
                    <a:pt x="672814" y="1062649"/>
                    <a:pt x="666627" y="1039023"/>
                    <a:pt x="666627" y="1008726"/>
                  </a:cubicBezTo>
                  <a:cubicBezTo>
                    <a:pt x="666627" y="977739"/>
                    <a:pt x="672857" y="953764"/>
                    <a:pt x="685324" y="936797"/>
                  </a:cubicBezTo>
                  <a:cubicBezTo>
                    <a:pt x="697787" y="919834"/>
                    <a:pt x="715184" y="911351"/>
                    <a:pt x="737517" y="911351"/>
                  </a:cubicBezTo>
                  <a:close/>
                  <a:moveTo>
                    <a:pt x="974881" y="822027"/>
                  </a:moveTo>
                  <a:lnTo>
                    <a:pt x="974881" y="1194390"/>
                  </a:lnTo>
                  <a:lnTo>
                    <a:pt x="1215333" y="1194390"/>
                  </a:lnTo>
                  <a:lnTo>
                    <a:pt x="1215333" y="1106622"/>
                  </a:lnTo>
                  <a:lnTo>
                    <a:pt x="1087058" y="1106622"/>
                  </a:lnTo>
                  <a:lnTo>
                    <a:pt x="1087058" y="822027"/>
                  </a:lnTo>
                  <a:close/>
                  <a:moveTo>
                    <a:pt x="738555" y="815793"/>
                  </a:moveTo>
                  <a:cubicBezTo>
                    <a:pt x="701508" y="815793"/>
                    <a:pt x="668443" y="824059"/>
                    <a:pt x="639361" y="840592"/>
                  </a:cubicBezTo>
                  <a:cubicBezTo>
                    <a:pt x="610279" y="857125"/>
                    <a:pt x="587687" y="880538"/>
                    <a:pt x="571587" y="910832"/>
                  </a:cubicBezTo>
                  <a:cubicBezTo>
                    <a:pt x="555488" y="941126"/>
                    <a:pt x="547438" y="975230"/>
                    <a:pt x="547438" y="1013140"/>
                  </a:cubicBezTo>
                  <a:cubicBezTo>
                    <a:pt x="547438" y="1049322"/>
                    <a:pt x="555403" y="1081737"/>
                    <a:pt x="571328" y="1110386"/>
                  </a:cubicBezTo>
                  <a:cubicBezTo>
                    <a:pt x="587253" y="1139037"/>
                    <a:pt x="609543" y="1161282"/>
                    <a:pt x="638192" y="1177121"/>
                  </a:cubicBezTo>
                  <a:cubicBezTo>
                    <a:pt x="666843" y="1192961"/>
                    <a:pt x="698651" y="1200880"/>
                    <a:pt x="733622" y="1200880"/>
                  </a:cubicBezTo>
                  <a:cubicBezTo>
                    <a:pt x="748680" y="1200880"/>
                    <a:pt x="763137" y="1199408"/>
                    <a:pt x="776983" y="1196466"/>
                  </a:cubicBezTo>
                  <a:lnTo>
                    <a:pt x="824244" y="1244504"/>
                  </a:lnTo>
                  <a:lnTo>
                    <a:pt x="964983" y="1244504"/>
                  </a:lnTo>
                  <a:lnTo>
                    <a:pt x="866571" y="1149465"/>
                  </a:lnTo>
                  <a:cubicBezTo>
                    <a:pt x="903791" y="1112248"/>
                    <a:pt x="922399" y="1064814"/>
                    <a:pt x="922399" y="1007169"/>
                  </a:cubicBezTo>
                  <a:cubicBezTo>
                    <a:pt x="922399" y="969949"/>
                    <a:pt x="914737" y="936669"/>
                    <a:pt x="899420" y="907325"/>
                  </a:cubicBezTo>
                  <a:cubicBezTo>
                    <a:pt x="884099" y="877983"/>
                    <a:pt x="862373" y="855391"/>
                    <a:pt x="834241" y="839555"/>
                  </a:cubicBezTo>
                  <a:cubicBezTo>
                    <a:pt x="806111" y="823715"/>
                    <a:pt x="774215" y="815793"/>
                    <a:pt x="738555" y="815793"/>
                  </a:cubicBezTo>
                  <a:close/>
                  <a:moveTo>
                    <a:pt x="391194" y="815793"/>
                  </a:moveTo>
                  <a:cubicBezTo>
                    <a:pt x="345146" y="815793"/>
                    <a:pt x="308448" y="826569"/>
                    <a:pt x="281097" y="848123"/>
                  </a:cubicBezTo>
                  <a:cubicBezTo>
                    <a:pt x="253743" y="869674"/>
                    <a:pt x="240067" y="898454"/>
                    <a:pt x="240067" y="934462"/>
                  </a:cubicBezTo>
                  <a:cubicBezTo>
                    <a:pt x="240067" y="985877"/>
                    <a:pt x="270016" y="1023094"/>
                    <a:pt x="329914" y="1046120"/>
                  </a:cubicBezTo>
                  <a:cubicBezTo>
                    <a:pt x="348437" y="1053043"/>
                    <a:pt x="361117" y="1058495"/>
                    <a:pt x="367955" y="1062479"/>
                  </a:cubicBezTo>
                  <a:cubicBezTo>
                    <a:pt x="374793" y="1066459"/>
                    <a:pt x="379900" y="1070745"/>
                    <a:pt x="383276" y="1075330"/>
                  </a:cubicBezTo>
                  <a:cubicBezTo>
                    <a:pt x="386652" y="1079918"/>
                    <a:pt x="388337" y="1085242"/>
                    <a:pt x="388337" y="1091301"/>
                  </a:cubicBezTo>
                  <a:cubicBezTo>
                    <a:pt x="388337" y="1099784"/>
                    <a:pt x="384964" y="1106231"/>
                    <a:pt x="378212" y="1110645"/>
                  </a:cubicBezTo>
                  <a:cubicBezTo>
                    <a:pt x="371459" y="1115059"/>
                    <a:pt x="361938" y="1117266"/>
                    <a:pt x="349649" y="1117266"/>
                  </a:cubicBezTo>
                  <a:cubicBezTo>
                    <a:pt x="333375" y="1117266"/>
                    <a:pt x="315805" y="1113762"/>
                    <a:pt x="296937" y="1106750"/>
                  </a:cubicBezTo>
                  <a:cubicBezTo>
                    <a:pt x="278066" y="1099742"/>
                    <a:pt x="260843" y="1090523"/>
                    <a:pt x="245263" y="1079097"/>
                  </a:cubicBezTo>
                  <a:lnTo>
                    <a:pt x="245263" y="1181145"/>
                  </a:lnTo>
                  <a:cubicBezTo>
                    <a:pt x="277632" y="1194301"/>
                    <a:pt x="313296" y="1200880"/>
                    <a:pt x="352243" y="1200880"/>
                  </a:cubicBezTo>
                  <a:cubicBezTo>
                    <a:pt x="385828" y="1200880"/>
                    <a:pt x="414565" y="1196380"/>
                    <a:pt x="438454" y="1187378"/>
                  </a:cubicBezTo>
                  <a:cubicBezTo>
                    <a:pt x="462344" y="1178376"/>
                    <a:pt x="480910" y="1164700"/>
                    <a:pt x="494152" y="1146351"/>
                  </a:cubicBezTo>
                  <a:cubicBezTo>
                    <a:pt x="507397" y="1127999"/>
                    <a:pt x="514018" y="1106448"/>
                    <a:pt x="514018" y="1081695"/>
                  </a:cubicBezTo>
                  <a:cubicBezTo>
                    <a:pt x="514018" y="1056245"/>
                    <a:pt x="506011" y="1034260"/>
                    <a:pt x="489997" y="1015737"/>
                  </a:cubicBezTo>
                  <a:cubicBezTo>
                    <a:pt x="473987" y="997214"/>
                    <a:pt x="446678" y="980163"/>
                    <a:pt x="408072" y="964582"/>
                  </a:cubicBezTo>
                  <a:cubicBezTo>
                    <a:pt x="388511" y="956447"/>
                    <a:pt x="375657" y="949826"/>
                    <a:pt x="369512" y="944719"/>
                  </a:cubicBezTo>
                  <a:cubicBezTo>
                    <a:pt x="363367" y="939612"/>
                    <a:pt x="360293" y="933162"/>
                    <a:pt x="360293" y="925372"/>
                  </a:cubicBezTo>
                  <a:cubicBezTo>
                    <a:pt x="360293" y="917237"/>
                    <a:pt x="364103" y="910832"/>
                    <a:pt x="371719" y="906159"/>
                  </a:cubicBezTo>
                  <a:cubicBezTo>
                    <a:pt x="379338" y="901482"/>
                    <a:pt x="389378" y="899147"/>
                    <a:pt x="401842" y="899147"/>
                  </a:cubicBezTo>
                  <a:cubicBezTo>
                    <a:pt x="432136" y="899147"/>
                    <a:pt x="462948" y="907716"/>
                    <a:pt x="494283" y="924853"/>
                  </a:cubicBezTo>
                  <a:lnTo>
                    <a:pt x="494283" y="830076"/>
                  </a:lnTo>
                  <a:cubicBezTo>
                    <a:pt x="478184" y="825748"/>
                    <a:pt x="465677" y="822805"/>
                    <a:pt x="456761" y="821245"/>
                  </a:cubicBezTo>
                  <a:cubicBezTo>
                    <a:pt x="447847" y="819688"/>
                    <a:pt x="437936" y="818391"/>
                    <a:pt x="427029" y="817350"/>
                  </a:cubicBezTo>
                  <a:cubicBezTo>
                    <a:pt x="416122" y="816312"/>
                    <a:pt x="404177" y="815793"/>
                    <a:pt x="391194" y="815793"/>
                  </a:cubicBezTo>
                  <a:close/>
                  <a:moveTo>
                    <a:pt x="1" y="235984"/>
                  </a:moveTo>
                  <a:cubicBezTo>
                    <a:pt x="1" y="233280"/>
                    <a:pt x="1" y="238148"/>
                    <a:pt x="1" y="257081"/>
                  </a:cubicBezTo>
                  <a:lnTo>
                    <a:pt x="1" y="296835"/>
                  </a:lnTo>
                  <a:lnTo>
                    <a:pt x="0" y="296838"/>
                  </a:lnTo>
                  <a:cubicBezTo>
                    <a:pt x="0" y="296839"/>
                    <a:pt x="0" y="242745"/>
                    <a:pt x="1" y="235984"/>
                  </a:cubicBezTo>
                  <a:close/>
                  <a:moveTo>
                    <a:pt x="727701" y="107085"/>
                  </a:moveTo>
                  <a:cubicBezTo>
                    <a:pt x="450294" y="107085"/>
                    <a:pt x="225411" y="173087"/>
                    <a:pt x="225411" y="254506"/>
                  </a:cubicBezTo>
                  <a:cubicBezTo>
                    <a:pt x="225411" y="335924"/>
                    <a:pt x="450294" y="401926"/>
                    <a:pt x="727701" y="401926"/>
                  </a:cubicBezTo>
                  <a:cubicBezTo>
                    <a:pt x="1005108" y="401926"/>
                    <a:pt x="1229991" y="335924"/>
                    <a:pt x="1229991" y="254506"/>
                  </a:cubicBezTo>
                  <a:cubicBezTo>
                    <a:pt x="1229991" y="173087"/>
                    <a:pt x="1005108" y="107085"/>
                    <a:pt x="727701" y="107085"/>
                  </a:cubicBezTo>
                  <a:close/>
                  <a:moveTo>
                    <a:pt x="727700" y="0"/>
                  </a:moveTo>
                  <a:cubicBezTo>
                    <a:pt x="1104479" y="0"/>
                    <a:pt x="1414378" y="116806"/>
                    <a:pt x="1451644" y="266488"/>
                  </a:cubicBezTo>
                  <a:lnTo>
                    <a:pt x="1454289" y="287858"/>
                  </a:lnTo>
                  <a:lnTo>
                    <a:pt x="1455400" y="287858"/>
                  </a:lnTo>
                  <a:lnTo>
                    <a:pt x="1455400" y="296838"/>
                  </a:lnTo>
                  <a:cubicBezTo>
                    <a:pt x="1455400" y="510492"/>
                    <a:pt x="1455401" y="1357626"/>
                    <a:pt x="1455401" y="1569784"/>
                  </a:cubicBezTo>
                  <a:lnTo>
                    <a:pt x="1455401" y="1569787"/>
                  </a:lnTo>
                  <a:lnTo>
                    <a:pt x="1455401" y="1569790"/>
                  </a:lnTo>
                  <a:lnTo>
                    <a:pt x="1455401" y="1578767"/>
                  </a:lnTo>
                  <a:lnTo>
                    <a:pt x="1454289" y="1578767"/>
                  </a:lnTo>
                  <a:lnTo>
                    <a:pt x="1451644" y="1600137"/>
                  </a:lnTo>
                  <a:cubicBezTo>
                    <a:pt x="1414379" y="1749819"/>
                    <a:pt x="1104480" y="1866625"/>
                    <a:pt x="727701" y="1866625"/>
                  </a:cubicBezTo>
                  <a:cubicBezTo>
                    <a:pt x="350922" y="1866625"/>
                    <a:pt x="41024" y="1749819"/>
                    <a:pt x="3758" y="1600137"/>
                  </a:cubicBezTo>
                  <a:lnTo>
                    <a:pt x="1113" y="1578767"/>
                  </a:lnTo>
                  <a:lnTo>
                    <a:pt x="1" y="1578767"/>
                  </a:lnTo>
                  <a:lnTo>
                    <a:pt x="1" y="1569787"/>
                  </a:lnTo>
                  <a:lnTo>
                    <a:pt x="1" y="296841"/>
                  </a:lnTo>
                  <a:lnTo>
                    <a:pt x="1" y="296835"/>
                  </a:lnTo>
                  <a:lnTo>
                    <a:pt x="1" y="296835"/>
                  </a:lnTo>
                  <a:lnTo>
                    <a:pt x="3758" y="266488"/>
                  </a:lnTo>
                  <a:cubicBezTo>
                    <a:pt x="41023" y="116806"/>
                    <a:pt x="350921" y="0"/>
                    <a:pt x="727700" y="0"/>
                  </a:cubicBezTo>
                  <a:close/>
                </a:path>
              </a:pathLst>
            </a:custGeom>
            <a:solidFill>
              <a:schemeClr val="tx2"/>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299" dirty="0">
                <a:solidFill>
                  <a:srgbClr val="FFFFFF">
                    <a:lumMod val="85000"/>
                  </a:srgb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5" name="Freeform: Shape 27">
              <a:extLst/>
            </p:cNvPr>
            <p:cNvSpPr/>
            <p:nvPr/>
          </p:nvSpPr>
          <p:spPr bwMode="auto">
            <a:xfrm flipV="1">
              <a:off x="6479787" y="1407005"/>
              <a:ext cx="5218554" cy="287673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grpSp>
    </p:spTree>
    <p:extLst>
      <p:ext uri="{BB962C8B-B14F-4D97-AF65-F5344CB8AC3E}">
        <p14:creationId xmlns:p14="http://schemas.microsoft.com/office/powerpoint/2010/main" val="421230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11497" y="2916497"/>
            <a:ext cx="8013480" cy="990628"/>
          </a:xfrm>
          <a:prstGeom prst="rect">
            <a:avLst/>
          </a:prstGeom>
          <a:noFill/>
        </p:spPr>
        <p:txBody>
          <a:bodyPr wrap="square" lIns="93260" tIns="46630" rIns="93260" bIns="46630" rtlCol="0">
            <a:spAutoFit/>
          </a:bodyPr>
          <a:lstStyle/>
          <a:p>
            <a:pPr algn="ctr">
              <a:spcAft>
                <a:spcPts val="612"/>
              </a:spcAft>
              <a:defRPr/>
            </a:pPr>
            <a:r>
              <a:rPr lang="en-US" sz="2856" cap="all" spc="510" dirty="0">
                <a:ln w="3175">
                  <a:noFill/>
                </a:ln>
                <a:solidFill>
                  <a:srgbClr val="FFFFFF"/>
                </a:solidFill>
                <a:latin typeface="Segoe UI Semilight" charset="0"/>
                <a:cs typeface="Segoe UI Semilight" charset="0"/>
              </a:rPr>
              <a:t>Uncover insights with Big Data &amp; Advanced Analytics</a:t>
            </a:r>
          </a:p>
        </p:txBody>
      </p:sp>
    </p:spTree>
    <p:extLst>
      <p:ext uri="{BB962C8B-B14F-4D97-AF65-F5344CB8AC3E}">
        <p14:creationId xmlns:p14="http://schemas.microsoft.com/office/powerpoint/2010/main" val="36877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D899DF09-083F-4378-92F0-AF3C5EEF3B1D}"/>
              </a:ext>
            </a:extLst>
          </p:cNvPr>
          <p:cNvSpPr/>
          <p:nvPr/>
        </p:nvSpPr>
        <p:spPr bwMode="auto">
          <a:xfrm>
            <a:off x="1789378" y="1372957"/>
            <a:ext cx="8792274" cy="4348234"/>
          </a:xfrm>
          <a:prstGeom prst="rect">
            <a:avLst/>
          </a:prstGeom>
          <a:no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10" name="Rectangle 209"/>
          <p:cNvSpPr/>
          <p:nvPr/>
        </p:nvSpPr>
        <p:spPr bwMode="auto">
          <a:xfrm>
            <a:off x="7898054" y="1595215"/>
            <a:ext cx="2093084" cy="345149"/>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93247" tIns="46623" rIns="93247" bIns="46623" numCol="1" spcCol="1270" anchor="t" anchorCtr="0">
            <a:spAutoFit/>
          </a:bodyPr>
          <a:lstStyle/>
          <a:p>
            <a:pPr algn="ctr" defTabSz="724595">
              <a:spcBef>
                <a:spcPct val="0"/>
              </a:spcBef>
              <a:spcAft>
                <a:spcPct val="35000"/>
              </a:spcAft>
              <a:defRPr/>
            </a:pPr>
            <a:r>
              <a:rPr lang="en-US" sz="1599" kern="0" dirty="0">
                <a:solidFill>
                  <a:srgbClr val="0078D7"/>
                </a:solidFill>
                <a:latin typeface="Segoe UI Semibold" panose="020B0702040204020203" pitchFamily="34" charset="0"/>
                <a:cs typeface="Segoe UI Semibold" panose="020B0702040204020203" pitchFamily="34" charset="0"/>
              </a:rPr>
              <a:t>Model &amp; serve</a:t>
            </a:r>
          </a:p>
        </p:txBody>
      </p:sp>
      <p:sp>
        <p:nvSpPr>
          <p:cNvPr id="211" name="Rectangle 210"/>
          <p:cNvSpPr/>
          <p:nvPr/>
        </p:nvSpPr>
        <p:spPr bwMode="auto">
          <a:xfrm>
            <a:off x="6103778" y="1579709"/>
            <a:ext cx="1404676" cy="345149"/>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93247" tIns="46623" rIns="93247" bIns="46623" numCol="1" spcCol="1270" anchor="t" anchorCtr="0">
            <a:spAutoFit/>
          </a:bodyPr>
          <a:lstStyle/>
          <a:p>
            <a:pPr algn="ctr" defTabSz="724595">
              <a:spcBef>
                <a:spcPct val="0"/>
              </a:spcBef>
              <a:spcAft>
                <a:spcPct val="35000"/>
              </a:spcAft>
              <a:defRPr/>
            </a:pPr>
            <a:r>
              <a:rPr lang="en-US" sz="1599" kern="0" dirty="0">
                <a:solidFill>
                  <a:srgbClr val="0078D7"/>
                </a:solidFill>
                <a:latin typeface="Segoe UI Semibold" panose="020B0702040204020203" pitchFamily="34" charset="0"/>
                <a:cs typeface="Segoe UI Semibold" panose="020B0702040204020203" pitchFamily="34" charset="0"/>
              </a:rPr>
              <a:t>Prep &amp; train</a:t>
            </a:r>
          </a:p>
        </p:txBody>
      </p:sp>
      <p:sp>
        <p:nvSpPr>
          <p:cNvPr id="247" name="Rectangle 246"/>
          <p:cNvSpPr/>
          <p:nvPr/>
        </p:nvSpPr>
        <p:spPr>
          <a:xfrm>
            <a:off x="6317525" y="2396458"/>
            <a:ext cx="1540572" cy="446397"/>
          </a:xfrm>
          <a:prstGeom prst="rect">
            <a:avLst/>
          </a:prstGeom>
        </p:spPr>
        <p:txBody>
          <a:bodyPr wrap="square">
            <a:spAutoFit/>
          </a:bodyPr>
          <a:lstStyle/>
          <a:p>
            <a:pPr defTabSz="932205">
              <a:defRPr/>
            </a:pPr>
            <a:r>
              <a:rPr lang="en-US" sz="1122" kern="0" dirty="0">
                <a:solidFill>
                  <a:srgbClr val="0078D7"/>
                </a:solidFill>
                <a:latin typeface="Segoe UI Semibold" panose="020B0702040204020203" pitchFamily="34" charset="0"/>
                <a:ea typeface="MS PGothic" panose="020B0600070205080204" pitchFamily="34" charset="-128"/>
                <a:cs typeface="Segoe UI Semibold" panose="020B0702040204020203" pitchFamily="34" charset="0"/>
              </a:rPr>
              <a:t>Data Lake </a:t>
            </a:r>
            <a:br>
              <a:rPr lang="en-US" sz="1122" kern="0" dirty="0">
                <a:solidFill>
                  <a:srgbClr val="0078D7"/>
                </a:solidFill>
                <a:latin typeface="Segoe UI Semibold" panose="020B0702040204020203" pitchFamily="34" charset="0"/>
                <a:ea typeface="MS PGothic" panose="020B0600070205080204" pitchFamily="34" charset="-128"/>
                <a:cs typeface="Segoe UI Semibold" panose="020B0702040204020203" pitchFamily="34" charset="0"/>
              </a:rPr>
            </a:br>
            <a:r>
              <a:rPr lang="en-US" sz="1122" kern="0" dirty="0">
                <a:solidFill>
                  <a:srgbClr val="0078D7"/>
                </a:solidFill>
                <a:latin typeface="Segoe UI Semibold" panose="020B0702040204020203" pitchFamily="34" charset="0"/>
                <a:ea typeface="MS PGothic" panose="020B0600070205080204" pitchFamily="34" charset="-128"/>
                <a:cs typeface="Segoe UI Semibold" panose="020B0702040204020203" pitchFamily="34" charset="0"/>
              </a:rPr>
              <a:t>Analytics</a:t>
            </a:r>
          </a:p>
        </p:txBody>
      </p:sp>
      <p:sp>
        <p:nvSpPr>
          <p:cNvPr id="252" name="Rectangle 251"/>
          <p:cNvSpPr/>
          <p:nvPr/>
        </p:nvSpPr>
        <p:spPr>
          <a:xfrm>
            <a:off x="484088" y="6134452"/>
            <a:ext cx="956883" cy="382308"/>
          </a:xfrm>
          <a:prstGeom prst="rect">
            <a:avLst/>
          </a:prstGeom>
          <a:ln>
            <a:noFill/>
          </a:ln>
        </p:spPr>
        <p:txBody>
          <a:bodyPr wrap="none">
            <a:spAutoFit/>
          </a:bodyPr>
          <a:lstStyle/>
          <a:p>
            <a:pPr algn="ctr" defTabSz="724595">
              <a:spcBef>
                <a:spcPct val="0"/>
              </a:spcBef>
              <a:spcAft>
                <a:spcPct val="35000"/>
              </a:spcAft>
              <a:defRPr/>
            </a:pPr>
            <a:r>
              <a:rPr lang="en-US" sz="1836" cap="all" spc="510" dirty="0">
                <a:ln w="3175">
                  <a:noFill/>
                </a:ln>
                <a:solidFill>
                  <a:schemeClr val="tx2"/>
                </a:solidFill>
                <a:latin typeface="Segoe UI Semilight" charset="0"/>
                <a:cs typeface="Segoe UI Semilight" charset="0"/>
              </a:rPr>
              <a:t>DATA</a:t>
            </a:r>
          </a:p>
        </p:txBody>
      </p:sp>
      <p:sp>
        <p:nvSpPr>
          <p:cNvPr id="256" name="TextBox 255"/>
          <p:cNvSpPr txBox="1"/>
          <p:nvPr/>
        </p:nvSpPr>
        <p:spPr>
          <a:xfrm>
            <a:off x="203627" y="2455519"/>
            <a:ext cx="1503089" cy="262226"/>
          </a:xfrm>
          <a:prstGeom prst="rect">
            <a:avLst/>
          </a:prstGeom>
          <a:noFill/>
        </p:spPr>
        <p:txBody>
          <a:bodyPr wrap="square" lIns="93247" tIns="46623" rIns="93247" bIns="46623" rtlCol="0">
            <a:spAutoFit/>
          </a:bodyPr>
          <a:lstStyle/>
          <a:p>
            <a:pPr algn="ctr" defTabSz="950973">
              <a:defRPr/>
            </a:pPr>
            <a:r>
              <a:rPr lang="en-US" sz="1071" kern="0" dirty="0">
                <a:latin typeface="Segoe UI Semibold" panose="020B0702040204020203" pitchFamily="34" charset="0"/>
                <a:cs typeface="Segoe UI Semibold" panose="020B0702040204020203" pitchFamily="34" charset="0"/>
              </a:rPr>
              <a:t>Business apps</a:t>
            </a:r>
          </a:p>
        </p:txBody>
      </p:sp>
      <p:sp>
        <p:nvSpPr>
          <p:cNvPr id="258" name="TextBox 257"/>
          <p:cNvSpPr txBox="1"/>
          <p:nvPr/>
        </p:nvSpPr>
        <p:spPr>
          <a:xfrm>
            <a:off x="410872" y="3361652"/>
            <a:ext cx="1088598" cy="262226"/>
          </a:xfrm>
          <a:prstGeom prst="rect">
            <a:avLst/>
          </a:prstGeom>
          <a:noFill/>
        </p:spPr>
        <p:txBody>
          <a:bodyPr wrap="square" lIns="93247" tIns="46623" rIns="93247" bIns="46623" rtlCol="0">
            <a:spAutoFit/>
          </a:bodyPr>
          <a:lstStyle/>
          <a:p>
            <a:pPr algn="ctr" defTabSz="950973">
              <a:defRPr/>
            </a:pPr>
            <a:r>
              <a:rPr lang="en-US" sz="1071" kern="0">
                <a:latin typeface="Segoe UI Semibold" panose="020B0702040204020203" pitchFamily="34" charset="0"/>
                <a:cs typeface="Segoe UI Semibold" panose="020B0702040204020203" pitchFamily="34" charset="0"/>
              </a:rPr>
              <a:t>Custom apps</a:t>
            </a:r>
            <a:endParaRPr lang="en-US" sz="1071" kern="0" dirty="0">
              <a:latin typeface="Segoe UI Semibold" panose="020B0702040204020203" pitchFamily="34" charset="0"/>
              <a:cs typeface="Segoe UI Semibold" panose="020B0702040204020203" pitchFamily="34" charset="0"/>
            </a:endParaRPr>
          </a:p>
        </p:txBody>
      </p:sp>
      <p:sp>
        <p:nvSpPr>
          <p:cNvPr id="260" name="TextBox 259"/>
          <p:cNvSpPr txBox="1"/>
          <p:nvPr/>
        </p:nvSpPr>
        <p:spPr>
          <a:xfrm>
            <a:off x="53950" y="4375463"/>
            <a:ext cx="1802444" cy="262226"/>
          </a:xfrm>
          <a:prstGeom prst="rect">
            <a:avLst/>
          </a:prstGeom>
          <a:noFill/>
        </p:spPr>
        <p:txBody>
          <a:bodyPr wrap="square" lIns="93247" tIns="46623" rIns="93247" bIns="46623" rtlCol="0">
            <a:spAutoFit/>
          </a:bodyPr>
          <a:lstStyle/>
          <a:p>
            <a:pPr algn="ctr" defTabSz="950973">
              <a:defRPr/>
            </a:pPr>
            <a:r>
              <a:rPr lang="en-US" sz="1071" kern="0" dirty="0">
                <a:latin typeface="Segoe UI Semibold" panose="020B0702040204020203" pitchFamily="34" charset="0"/>
                <a:cs typeface="Segoe UI Semibold" panose="020B0702040204020203" pitchFamily="34" charset="0"/>
              </a:rPr>
              <a:t>Sensors and devices</a:t>
            </a:r>
          </a:p>
        </p:txBody>
      </p:sp>
      <p:sp>
        <p:nvSpPr>
          <p:cNvPr id="262" name="Rectangle 261"/>
          <p:cNvSpPr/>
          <p:nvPr/>
        </p:nvSpPr>
        <p:spPr>
          <a:xfrm>
            <a:off x="5031453" y="6134452"/>
            <a:ext cx="2373569" cy="382308"/>
          </a:xfrm>
          <a:prstGeom prst="rect">
            <a:avLst/>
          </a:prstGeom>
          <a:ln>
            <a:noFill/>
          </a:ln>
        </p:spPr>
        <p:txBody>
          <a:bodyPr wrap="none">
            <a:spAutoFit/>
          </a:bodyPr>
          <a:lstStyle/>
          <a:p>
            <a:pPr algn="ctr" defTabSz="724595">
              <a:spcBef>
                <a:spcPct val="0"/>
              </a:spcBef>
              <a:spcAft>
                <a:spcPct val="35000"/>
              </a:spcAft>
              <a:defRPr/>
            </a:pPr>
            <a:r>
              <a:rPr lang="en-US" sz="1836" cap="all" spc="510" dirty="0">
                <a:ln w="3175">
                  <a:noFill/>
                </a:ln>
                <a:solidFill>
                  <a:schemeClr val="tx2"/>
                </a:solidFill>
                <a:latin typeface="Segoe UI Semilight" charset="0"/>
                <a:cs typeface="Segoe UI Semilight" charset="0"/>
              </a:rPr>
              <a:t>INTELLIGENCE</a:t>
            </a:r>
          </a:p>
        </p:txBody>
      </p:sp>
      <p:sp>
        <p:nvSpPr>
          <p:cNvPr id="264" name="Rectangle 263"/>
          <p:cNvSpPr/>
          <p:nvPr/>
        </p:nvSpPr>
        <p:spPr>
          <a:xfrm>
            <a:off x="10852640" y="6134452"/>
            <a:ext cx="1346582" cy="382308"/>
          </a:xfrm>
          <a:prstGeom prst="rect">
            <a:avLst/>
          </a:prstGeom>
          <a:noFill/>
          <a:ln>
            <a:noFill/>
          </a:ln>
        </p:spPr>
        <p:txBody>
          <a:bodyPr wrap="none">
            <a:spAutoFit/>
          </a:bodyPr>
          <a:lstStyle/>
          <a:p>
            <a:pPr algn="ctr" defTabSz="724595">
              <a:spcBef>
                <a:spcPct val="0"/>
              </a:spcBef>
              <a:spcAft>
                <a:spcPct val="35000"/>
              </a:spcAft>
              <a:defRPr/>
            </a:pPr>
            <a:r>
              <a:rPr lang="en-US" sz="1836" cap="all" spc="510" dirty="0">
                <a:ln w="3175">
                  <a:noFill/>
                </a:ln>
                <a:solidFill>
                  <a:schemeClr val="tx2"/>
                </a:solidFill>
                <a:latin typeface="Segoe UI Semilight" charset="0"/>
                <a:cs typeface="Segoe UI Semilight" charset="0"/>
              </a:rPr>
              <a:t>ACTION</a:t>
            </a:r>
          </a:p>
        </p:txBody>
      </p:sp>
      <p:sp>
        <p:nvSpPr>
          <p:cNvPr id="266" name="Rectangle 265"/>
          <p:cNvSpPr/>
          <p:nvPr/>
        </p:nvSpPr>
        <p:spPr bwMode="auto">
          <a:xfrm>
            <a:off x="4143825" y="1579709"/>
            <a:ext cx="1420074" cy="345149"/>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93247" tIns="46623" rIns="93247" bIns="46623" numCol="1" spcCol="1270" anchor="t" anchorCtr="0">
            <a:spAutoFit/>
          </a:bodyPr>
          <a:lstStyle/>
          <a:p>
            <a:pPr algn="ctr" defTabSz="532897">
              <a:spcBef>
                <a:spcPct val="0"/>
              </a:spcBef>
              <a:spcAft>
                <a:spcPct val="35000"/>
              </a:spcAft>
              <a:defRPr/>
            </a:pPr>
            <a:r>
              <a:rPr lang="en-US" sz="1599" kern="0" dirty="0">
                <a:solidFill>
                  <a:srgbClr val="0078D7"/>
                </a:solidFill>
                <a:latin typeface="Segoe UI Semibold" panose="020B0702040204020203" pitchFamily="34" charset="0"/>
                <a:cs typeface="Segoe UI Semibold" panose="020B0702040204020203" pitchFamily="34" charset="0"/>
              </a:rPr>
              <a:t>Store</a:t>
            </a:r>
          </a:p>
        </p:txBody>
      </p:sp>
      <p:sp>
        <p:nvSpPr>
          <p:cNvPr id="285" name="Rectangle 284"/>
          <p:cNvSpPr/>
          <p:nvPr/>
        </p:nvSpPr>
        <p:spPr>
          <a:xfrm>
            <a:off x="4593364" y="2396458"/>
            <a:ext cx="1472109" cy="446397"/>
          </a:xfrm>
          <a:prstGeom prst="rect">
            <a:avLst/>
          </a:prstGeom>
        </p:spPr>
        <p:txBody>
          <a:bodyPr wrap="square">
            <a:spAutoFit/>
          </a:bodyPr>
          <a:lstStyle/>
          <a:p>
            <a:pPr defTabSz="932418">
              <a:defRPr/>
            </a:pPr>
            <a:r>
              <a:rPr lang="en-US" sz="1122" kern="0" dirty="0">
                <a:solidFill>
                  <a:srgbClr val="0078D7"/>
                </a:solidFill>
                <a:latin typeface="Segoe UI Semibold" panose="020B0702040204020203" pitchFamily="34" charset="0"/>
                <a:cs typeface="Segoe UI Semibold" panose="020B0702040204020203" pitchFamily="34" charset="0"/>
              </a:rPr>
              <a:t>Data Lake </a:t>
            </a:r>
          </a:p>
          <a:p>
            <a:pPr defTabSz="932418">
              <a:defRPr/>
            </a:pPr>
            <a:r>
              <a:rPr lang="en-US" sz="1122" kern="0" dirty="0">
                <a:solidFill>
                  <a:srgbClr val="0078D7"/>
                </a:solidFill>
                <a:latin typeface="Segoe UI Semibold" panose="020B0702040204020203" pitchFamily="34" charset="0"/>
                <a:cs typeface="Segoe UI Semibold" panose="020B0702040204020203" pitchFamily="34" charset="0"/>
              </a:rPr>
              <a:t>Store</a:t>
            </a:r>
          </a:p>
        </p:txBody>
      </p:sp>
      <p:sp>
        <p:nvSpPr>
          <p:cNvPr id="293" name="Rectangle 292"/>
          <p:cNvSpPr/>
          <p:nvPr/>
        </p:nvSpPr>
        <p:spPr bwMode="auto">
          <a:xfrm>
            <a:off x="2196754" y="1579709"/>
            <a:ext cx="1412061" cy="345149"/>
          </a:xfrm>
          <a:prstGeom prst="rect">
            <a:avLst/>
          </a:prstGeom>
          <a:noFill/>
          <a:ln w="3175">
            <a:noFill/>
          </a:ln>
        </p:spPr>
        <p:style>
          <a:lnRef idx="0">
            <a:scrgbClr r="0" g="0" b="0"/>
          </a:lnRef>
          <a:fillRef idx="0">
            <a:scrgbClr r="0" g="0" b="0"/>
          </a:fillRef>
          <a:effectRef idx="0">
            <a:scrgbClr r="0" g="0" b="0"/>
          </a:effectRef>
          <a:fontRef idx="minor">
            <a:schemeClr val="lt1"/>
          </a:fontRef>
        </p:style>
        <p:txBody>
          <a:bodyPr spcFirstLastPara="0" vert="horz" wrap="square" lIns="93247" tIns="46623" rIns="93247" bIns="46623" numCol="1" spcCol="1270" anchor="t" anchorCtr="0">
            <a:spAutoFit/>
          </a:bodyPr>
          <a:lstStyle/>
          <a:p>
            <a:pPr algn="ctr" defTabSz="724595">
              <a:spcBef>
                <a:spcPct val="0"/>
              </a:spcBef>
              <a:spcAft>
                <a:spcPct val="35000"/>
              </a:spcAft>
              <a:defRPr/>
            </a:pPr>
            <a:r>
              <a:rPr lang="en-US" sz="1599" kern="0" dirty="0">
                <a:solidFill>
                  <a:srgbClr val="0078D7"/>
                </a:solidFill>
                <a:latin typeface="Segoe UI Semibold" panose="020B0702040204020203" pitchFamily="34" charset="0"/>
                <a:cs typeface="Segoe UI Semibold" panose="020B0702040204020203" pitchFamily="34" charset="0"/>
              </a:rPr>
              <a:t>Ingest</a:t>
            </a:r>
          </a:p>
        </p:txBody>
      </p:sp>
      <p:sp>
        <p:nvSpPr>
          <p:cNvPr id="296" name="Rectangle 295"/>
          <p:cNvSpPr/>
          <p:nvPr/>
        </p:nvSpPr>
        <p:spPr>
          <a:xfrm>
            <a:off x="2623433" y="2477709"/>
            <a:ext cx="1127763" cy="265009"/>
          </a:xfrm>
          <a:prstGeom prst="rect">
            <a:avLst/>
          </a:prstGeom>
        </p:spPr>
        <p:txBody>
          <a:bodyPr wrap="square">
            <a:spAutoFit/>
          </a:bodyPr>
          <a:lstStyle/>
          <a:p>
            <a:pPr defTabSz="932205">
              <a:defRPr/>
            </a:pPr>
            <a:r>
              <a:rPr lang="en-US" sz="1122" kern="0" dirty="0">
                <a:solidFill>
                  <a:srgbClr val="0078D7"/>
                </a:solidFill>
                <a:latin typeface="Segoe UI Semibold" panose="020B0702040204020203" pitchFamily="34" charset="0"/>
                <a:ea typeface="MS PGothic" panose="020B0600070205080204" pitchFamily="34" charset="-128"/>
                <a:cs typeface="Segoe UI Semibold" panose="020B0702040204020203" pitchFamily="34" charset="0"/>
              </a:rPr>
              <a:t>Data Factory </a:t>
            </a:r>
          </a:p>
        </p:txBody>
      </p:sp>
      <p:cxnSp>
        <p:nvCxnSpPr>
          <p:cNvPr id="7" name="Straight Arrow Connector 6">
            <a:extLst>
              <a:ext uri="{FF2B5EF4-FFF2-40B4-BE49-F238E27FC236}">
                <a16:creationId xmlns:a16="http://schemas.microsoft.com/office/drawing/2014/main" id="{3236632B-36D3-47B3-9B6E-CC67F22C3454}"/>
              </a:ext>
            </a:extLst>
          </p:cNvPr>
          <p:cNvCxnSpPr/>
          <p:nvPr/>
        </p:nvCxnSpPr>
        <p:spPr>
          <a:xfrm>
            <a:off x="3682115" y="2616189"/>
            <a:ext cx="338839" cy="0"/>
          </a:xfrm>
          <a:prstGeom prst="straightConnector1">
            <a:avLst/>
          </a:prstGeom>
          <a:ln w="12700">
            <a:solidFill>
              <a:schemeClr val="tx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232" name="Rectangle 231"/>
          <p:cNvSpPr/>
          <p:nvPr/>
        </p:nvSpPr>
        <p:spPr>
          <a:xfrm>
            <a:off x="6317525" y="4004478"/>
            <a:ext cx="1587967" cy="265009"/>
          </a:xfrm>
          <a:prstGeom prst="rect">
            <a:avLst/>
          </a:prstGeom>
        </p:spPr>
        <p:txBody>
          <a:bodyPr wrap="square">
            <a:spAutoFit/>
          </a:bodyPr>
          <a:lstStyle/>
          <a:p>
            <a:pPr defTabSz="932205">
              <a:defRPr/>
            </a:pPr>
            <a:r>
              <a:rPr lang="en-US" sz="1122" kern="0" dirty="0">
                <a:solidFill>
                  <a:srgbClr val="0078D7"/>
                </a:solidFill>
                <a:latin typeface="Segoe UI Semibold" panose="020B0702040204020203" pitchFamily="34" charset="0"/>
                <a:ea typeface="MS PGothic" panose="020B0600070205080204" pitchFamily="34" charset="-128"/>
                <a:cs typeface="Segoe UI Semibold" panose="020B0702040204020203" pitchFamily="34" charset="0"/>
              </a:rPr>
              <a:t>Machine Learning</a:t>
            </a:r>
          </a:p>
        </p:txBody>
      </p:sp>
      <p:sp>
        <p:nvSpPr>
          <p:cNvPr id="90" name="Freeform 188">
            <a:extLst>
              <a:ext uri="{FF2B5EF4-FFF2-40B4-BE49-F238E27FC236}">
                <a16:creationId xmlns:a16="http://schemas.microsoft.com/office/drawing/2014/main" id="{F9B6CAEE-8043-4D99-BA67-37C8EA364435}"/>
              </a:ext>
            </a:extLst>
          </p:cNvPr>
          <p:cNvSpPr/>
          <p:nvPr/>
        </p:nvSpPr>
        <p:spPr bwMode="auto">
          <a:xfrm>
            <a:off x="5980810" y="4004479"/>
            <a:ext cx="283283" cy="261666"/>
          </a:xfrm>
          <a:custGeom>
            <a:avLst/>
            <a:gdLst>
              <a:gd name="connsiteX0" fmla="*/ 2182745 w 5136567"/>
              <a:gd name="connsiteY0" fmla="*/ 631371 h 5406253"/>
              <a:gd name="connsiteX1" fmla="*/ 2182745 w 5136567"/>
              <a:gd name="connsiteY1" fmla="*/ 1735832 h 5406253"/>
              <a:gd name="connsiteX2" fmla="*/ 697528 w 5136567"/>
              <a:gd name="connsiteY2" fmla="*/ 4553298 h 5406253"/>
              <a:gd name="connsiteX3" fmla="*/ 824661 w 5136567"/>
              <a:gd name="connsiteY3" fmla="*/ 4771571 h 5406253"/>
              <a:gd name="connsiteX4" fmla="*/ 1110209 w 5136567"/>
              <a:gd name="connsiteY4" fmla="*/ 4771571 h 5406253"/>
              <a:gd name="connsiteX5" fmla="*/ 2337230 w 5136567"/>
              <a:gd name="connsiteY5" fmla="*/ 2307772 h 5406253"/>
              <a:gd name="connsiteX6" fmla="*/ 3250167 w 5136567"/>
              <a:gd name="connsiteY6" fmla="*/ 2307772 h 5406253"/>
              <a:gd name="connsiteX7" fmla="*/ 2952394 w 5136567"/>
              <a:gd name="connsiteY7" fmla="*/ 1745343 h 5406253"/>
              <a:gd name="connsiteX8" fmla="*/ 2952394 w 5136567"/>
              <a:gd name="connsiteY8" fmla="*/ 631371 h 5406253"/>
              <a:gd name="connsiteX9" fmla="*/ 1250202 w 5136567"/>
              <a:gd name="connsiteY9" fmla="*/ 0 h 5406253"/>
              <a:gd name="connsiteX10" fmla="*/ 3888174 w 5136567"/>
              <a:gd name="connsiteY10" fmla="*/ 0 h 5406253"/>
              <a:gd name="connsiteX11" fmla="*/ 3888174 w 5136567"/>
              <a:gd name="connsiteY11" fmla="*/ 631371 h 5406253"/>
              <a:gd name="connsiteX12" fmla="*/ 3561994 w 5136567"/>
              <a:gd name="connsiteY12" fmla="*/ 631371 h 5406253"/>
              <a:gd name="connsiteX13" fmla="*/ 3561994 w 5136567"/>
              <a:gd name="connsiteY13" fmla="*/ 1585587 h 5406253"/>
              <a:gd name="connsiteX14" fmla="*/ 5135065 w 5136567"/>
              <a:gd name="connsiteY14" fmla="*/ 4566049 h 5406253"/>
              <a:gd name="connsiteX15" fmla="*/ 5136567 w 5136567"/>
              <a:gd name="connsiteY15" fmla="*/ 4566924 h 5406253"/>
              <a:gd name="connsiteX16" fmla="*/ 5136021 w 5136567"/>
              <a:gd name="connsiteY16" fmla="*/ 4567861 h 5406253"/>
              <a:gd name="connsiteX17" fmla="*/ 5136564 w 5136567"/>
              <a:gd name="connsiteY17" fmla="*/ 4568890 h 5406253"/>
              <a:gd name="connsiteX18" fmla="*/ 5134916 w 5136567"/>
              <a:gd name="connsiteY18" fmla="*/ 4569760 h 5406253"/>
              <a:gd name="connsiteX19" fmla="*/ 4647701 w 5136567"/>
              <a:gd name="connsiteY19" fmla="*/ 5406253 h 5406253"/>
              <a:gd name="connsiteX20" fmla="*/ 488866 w 5136567"/>
              <a:gd name="connsiteY20" fmla="*/ 5406253 h 5406253"/>
              <a:gd name="connsiteX21" fmla="*/ 1650 w 5136567"/>
              <a:gd name="connsiteY21" fmla="*/ 4569758 h 5406253"/>
              <a:gd name="connsiteX22" fmla="*/ 2 w 5136567"/>
              <a:gd name="connsiteY22" fmla="*/ 4568888 h 5406253"/>
              <a:gd name="connsiteX23" fmla="*/ 545 w 5136567"/>
              <a:gd name="connsiteY23" fmla="*/ 4567860 h 5406253"/>
              <a:gd name="connsiteX24" fmla="*/ 0 w 5136567"/>
              <a:gd name="connsiteY24" fmla="*/ 4566924 h 5406253"/>
              <a:gd name="connsiteX25" fmla="*/ 1500 w 5136567"/>
              <a:gd name="connsiteY25" fmla="*/ 4566051 h 5406253"/>
              <a:gd name="connsiteX26" fmla="*/ 1573145 w 5136567"/>
              <a:gd name="connsiteY26" fmla="*/ 1588289 h 5406253"/>
              <a:gd name="connsiteX27" fmla="*/ 1573145 w 5136567"/>
              <a:gd name="connsiteY27" fmla="*/ 631371 h 5406253"/>
              <a:gd name="connsiteX28" fmla="*/ 1250202 w 5136567"/>
              <a:gd name="connsiteY28" fmla="*/ 631371 h 540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36567" h="5406253">
                <a:moveTo>
                  <a:pt x="2182745" y="631371"/>
                </a:moveTo>
                <a:lnTo>
                  <a:pt x="2182745" y="1735832"/>
                </a:lnTo>
                <a:lnTo>
                  <a:pt x="697528" y="4553298"/>
                </a:lnTo>
                <a:lnTo>
                  <a:pt x="824661" y="4771571"/>
                </a:lnTo>
                <a:lnTo>
                  <a:pt x="1110209" y="4771571"/>
                </a:lnTo>
                <a:lnTo>
                  <a:pt x="2337230" y="2307772"/>
                </a:lnTo>
                <a:lnTo>
                  <a:pt x="3250167" y="2307772"/>
                </a:lnTo>
                <a:lnTo>
                  <a:pt x="2952394" y="1745343"/>
                </a:lnTo>
                <a:lnTo>
                  <a:pt x="2952394" y="631371"/>
                </a:lnTo>
                <a:close/>
                <a:moveTo>
                  <a:pt x="1250202" y="0"/>
                </a:moveTo>
                <a:lnTo>
                  <a:pt x="3888174" y="0"/>
                </a:lnTo>
                <a:lnTo>
                  <a:pt x="3888174" y="631371"/>
                </a:lnTo>
                <a:lnTo>
                  <a:pt x="3561994" y="631371"/>
                </a:lnTo>
                <a:lnTo>
                  <a:pt x="3561994" y="1585587"/>
                </a:lnTo>
                <a:lnTo>
                  <a:pt x="5135065" y="4566049"/>
                </a:lnTo>
                <a:lnTo>
                  <a:pt x="5136567" y="4566924"/>
                </a:lnTo>
                <a:lnTo>
                  <a:pt x="5136021" y="4567861"/>
                </a:lnTo>
                <a:lnTo>
                  <a:pt x="5136564" y="4568890"/>
                </a:lnTo>
                <a:lnTo>
                  <a:pt x="5134916" y="4569760"/>
                </a:lnTo>
                <a:lnTo>
                  <a:pt x="4647701" y="5406253"/>
                </a:lnTo>
                <a:lnTo>
                  <a:pt x="488866" y="5406253"/>
                </a:lnTo>
                <a:lnTo>
                  <a:pt x="1650" y="4569758"/>
                </a:lnTo>
                <a:lnTo>
                  <a:pt x="2" y="4568888"/>
                </a:lnTo>
                <a:lnTo>
                  <a:pt x="545" y="4567860"/>
                </a:lnTo>
                <a:lnTo>
                  <a:pt x="0" y="4566924"/>
                </a:lnTo>
                <a:lnTo>
                  <a:pt x="1500" y="4566051"/>
                </a:lnTo>
                <a:lnTo>
                  <a:pt x="1573145" y="1588289"/>
                </a:lnTo>
                <a:lnTo>
                  <a:pt x="1573145" y="631371"/>
                </a:lnTo>
                <a:lnTo>
                  <a:pt x="1250202" y="631371"/>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040" b="1" dirty="0">
              <a:solidFill>
                <a:srgbClr val="0078D7"/>
              </a:solidFill>
              <a:latin typeface="Segoe UI Light"/>
              <a:ea typeface="Segoe UI" pitchFamily="34" charset="0"/>
              <a:cs typeface="Segoe UI" pitchFamily="34" charset="0"/>
            </a:endParaRPr>
          </a:p>
        </p:txBody>
      </p:sp>
      <p:grpSp>
        <p:nvGrpSpPr>
          <p:cNvPr id="121" name="Group 4">
            <a:extLst>
              <a:ext uri="{FF2B5EF4-FFF2-40B4-BE49-F238E27FC236}">
                <a16:creationId xmlns:a16="http://schemas.microsoft.com/office/drawing/2014/main" id="{185746AA-3AA0-42E3-A441-80A6CABB7FCF}"/>
              </a:ext>
            </a:extLst>
          </p:cNvPr>
          <p:cNvGrpSpPr>
            <a:grpSpLocks noChangeAspect="1"/>
          </p:cNvGrpSpPr>
          <p:nvPr/>
        </p:nvGrpSpPr>
        <p:grpSpPr bwMode="auto">
          <a:xfrm>
            <a:off x="742931" y="2015888"/>
            <a:ext cx="424481" cy="414374"/>
            <a:chOff x="1759" y="236"/>
            <a:chExt cx="252" cy="246"/>
          </a:xfrm>
          <a:noFill/>
        </p:grpSpPr>
        <p:sp>
          <p:nvSpPr>
            <p:cNvPr id="122" name="Freeform 5">
              <a:extLst>
                <a:ext uri="{FF2B5EF4-FFF2-40B4-BE49-F238E27FC236}">
                  <a16:creationId xmlns:a16="http://schemas.microsoft.com/office/drawing/2014/main" id="{FD969B82-CB13-42C6-8A50-61A89EC19BB8}"/>
                </a:ext>
              </a:extLst>
            </p:cNvPr>
            <p:cNvSpPr>
              <a:spLocks/>
            </p:cNvSpPr>
            <p:nvPr/>
          </p:nvSpPr>
          <p:spPr bwMode="auto">
            <a:xfrm>
              <a:off x="1759" y="236"/>
              <a:ext cx="252" cy="246"/>
            </a:xfrm>
            <a:custGeom>
              <a:avLst/>
              <a:gdLst>
                <a:gd name="T0" fmla="*/ 0 w 252"/>
                <a:gd name="T1" fmla="*/ 0 h 246"/>
                <a:gd name="T2" fmla="*/ 0 w 252"/>
                <a:gd name="T3" fmla="*/ 246 h 246"/>
                <a:gd name="T4" fmla="*/ 252 w 252"/>
                <a:gd name="T5" fmla="*/ 246 h 246"/>
              </a:gdLst>
              <a:ahLst/>
              <a:cxnLst>
                <a:cxn ang="0">
                  <a:pos x="T0" y="T1"/>
                </a:cxn>
                <a:cxn ang="0">
                  <a:pos x="T2" y="T3"/>
                </a:cxn>
                <a:cxn ang="0">
                  <a:pos x="T4" y="T5"/>
                </a:cxn>
              </a:cxnLst>
              <a:rect l="0" t="0" r="r" b="b"/>
              <a:pathLst>
                <a:path w="252" h="246">
                  <a:moveTo>
                    <a:pt x="0" y="0"/>
                  </a:moveTo>
                  <a:lnTo>
                    <a:pt x="0" y="246"/>
                  </a:lnTo>
                  <a:lnTo>
                    <a:pt x="252" y="246"/>
                  </a:lnTo>
                </a:path>
              </a:pathLst>
            </a:custGeom>
            <a:grpFill/>
            <a:ln w="12700" cap="flat">
              <a:solidFill>
                <a:schemeClr val="tx1"/>
              </a:solidFill>
              <a:prstDash val="solid"/>
              <a:miter lim="800000"/>
              <a:headEnd/>
              <a:tailEnd/>
            </a:ln>
            <a:extLst/>
          </p:spPr>
          <p:txBody>
            <a:bodyPr vert="horz" wrap="square" lIns="73853" tIns="36927" rIns="73853" bIns="36927" numCol="1" anchor="t" anchorCtr="0" compatLnSpc="1">
              <a:prstTxWarp prst="textNoShape">
                <a:avLst/>
              </a:prstTxWarp>
            </a:bodyPr>
            <a:lstStyle/>
            <a:p>
              <a:pPr algn="ctr" defTabSz="913873">
                <a:defRPr/>
              </a:pPr>
              <a:endParaRPr lang="en-US" sz="962" kern="0" dirty="0">
                <a:solidFill>
                  <a:srgbClr val="505050"/>
                </a:solidFill>
                <a:latin typeface="Segoe UI Semilight"/>
              </a:endParaRPr>
            </a:p>
          </p:txBody>
        </p:sp>
        <p:sp>
          <p:nvSpPr>
            <p:cNvPr id="123" name="Rectangle 6">
              <a:extLst>
                <a:ext uri="{FF2B5EF4-FFF2-40B4-BE49-F238E27FC236}">
                  <a16:creationId xmlns:a16="http://schemas.microsoft.com/office/drawing/2014/main" id="{66D4BBBE-1A56-4262-B132-1834350BD581}"/>
                </a:ext>
              </a:extLst>
            </p:cNvPr>
            <p:cNvSpPr>
              <a:spLocks noChangeArrowheads="1"/>
            </p:cNvSpPr>
            <p:nvPr/>
          </p:nvSpPr>
          <p:spPr bwMode="auto">
            <a:xfrm>
              <a:off x="1799" y="376"/>
              <a:ext cx="32" cy="106"/>
            </a:xfrm>
            <a:prstGeom prst="rect">
              <a:avLst/>
            </a:prstGeom>
            <a:grpFill/>
            <a:ln w="12700" cap="flat">
              <a:solidFill>
                <a:schemeClr val="tx1"/>
              </a:solidFill>
              <a:prstDash val="solid"/>
              <a:miter lim="800000"/>
              <a:headEnd/>
              <a:tailEnd/>
            </a:ln>
            <a:extLst/>
          </p:spPr>
          <p:txBody>
            <a:bodyPr vert="horz" wrap="square" lIns="73853" tIns="36927" rIns="73853" bIns="36927" numCol="1" anchor="t" anchorCtr="0" compatLnSpc="1">
              <a:prstTxWarp prst="textNoShape">
                <a:avLst/>
              </a:prstTxWarp>
            </a:bodyPr>
            <a:lstStyle/>
            <a:p>
              <a:pPr algn="ctr" defTabSz="913873">
                <a:defRPr/>
              </a:pPr>
              <a:endParaRPr lang="en-US" sz="962" kern="0" dirty="0">
                <a:solidFill>
                  <a:srgbClr val="505050"/>
                </a:solidFill>
                <a:latin typeface="Segoe UI Semilight"/>
              </a:endParaRPr>
            </a:p>
          </p:txBody>
        </p:sp>
        <p:sp>
          <p:nvSpPr>
            <p:cNvPr id="124" name="Rectangle 7">
              <a:extLst>
                <a:ext uri="{FF2B5EF4-FFF2-40B4-BE49-F238E27FC236}">
                  <a16:creationId xmlns:a16="http://schemas.microsoft.com/office/drawing/2014/main" id="{7A0A8AC9-267A-4787-9DBC-41579B1DC841}"/>
                </a:ext>
              </a:extLst>
            </p:cNvPr>
            <p:cNvSpPr>
              <a:spLocks noChangeArrowheads="1"/>
            </p:cNvSpPr>
            <p:nvPr/>
          </p:nvSpPr>
          <p:spPr bwMode="auto">
            <a:xfrm>
              <a:off x="1862" y="283"/>
              <a:ext cx="33" cy="199"/>
            </a:xfrm>
            <a:prstGeom prst="rect">
              <a:avLst/>
            </a:prstGeom>
            <a:grpFill/>
            <a:ln w="12700" cap="flat">
              <a:solidFill>
                <a:schemeClr val="tx1"/>
              </a:solidFill>
              <a:prstDash val="solid"/>
              <a:miter lim="800000"/>
              <a:headEnd/>
              <a:tailEnd/>
            </a:ln>
            <a:extLst/>
          </p:spPr>
          <p:txBody>
            <a:bodyPr vert="horz" wrap="square" lIns="73853" tIns="36927" rIns="73853" bIns="36927" numCol="1" anchor="t" anchorCtr="0" compatLnSpc="1">
              <a:prstTxWarp prst="textNoShape">
                <a:avLst/>
              </a:prstTxWarp>
            </a:bodyPr>
            <a:lstStyle/>
            <a:p>
              <a:pPr algn="ctr" defTabSz="913873">
                <a:defRPr/>
              </a:pPr>
              <a:endParaRPr lang="en-US" sz="962" kern="0" dirty="0">
                <a:solidFill>
                  <a:srgbClr val="505050"/>
                </a:solidFill>
                <a:latin typeface="Segoe UI Semilight"/>
              </a:endParaRPr>
            </a:p>
          </p:txBody>
        </p:sp>
        <p:sp>
          <p:nvSpPr>
            <p:cNvPr id="125" name="Rectangle 8">
              <a:extLst>
                <a:ext uri="{FF2B5EF4-FFF2-40B4-BE49-F238E27FC236}">
                  <a16:creationId xmlns:a16="http://schemas.microsoft.com/office/drawing/2014/main" id="{206F2D3F-8E4F-4C62-B074-B6865145FB3D}"/>
                </a:ext>
              </a:extLst>
            </p:cNvPr>
            <p:cNvSpPr>
              <a:spLocks noChangeArrowheads="1"/>
            </p:cNvSpPr>
            <p:nvPr/>
          </p:nvSpPr>
          <p:spPr bwMode="auto">
            <a:xfrm>
              <a:off x="1926" y="324"/>
              <a:ext cx="33" cy="158"/>
            </a:xfrm>
            <a:prstGeom prst="rect">
              <a:avLst/>
            </a:prstGeom>
            <a:grpFill/>
            <a:ln w="12700" cap="flat">
              <a:solidFill>
                <a:schemeClr val="tx1"/>
              </a:solidFill>
              <a:prstDash val="solid"/>
              <a:miter lim="800000"/>
              <a:headEnd/>
              <a:tailEnd/>
            </a:ln>
            <a:extLst/>
          </p:spPr>
          <p:txBody>
            <a:bodyPr vert="horz" wrap="square" lIns="73853" tIns="36927" rIns="73853" bIns="36927" numCol="1" anchor="t" anchorCtr="0" compatLnSpc="1">
              <a:prstTxWarp prst="textNoShape">
                <a:avLst/>
              </a:prstTxWarp>
            </a:bodyPr>
            <a:lstStyle/>
            <a:p>
              <a:pPr algn="ctr" defTabSz="913873">
                <a:defRPr/>
              </a:pPr>
              <a:endParaRPr lang="en-US" sz="962" kern="0" dirty="0">
                <a:solidFill>
                  <a:srgbClr val="505050"/>
                </a:solidFill>
                <a:latin typeface="Segoe UI Semilight"/>
              </a:endParaRPr>
            </a:p>
          </p:txBody>
        </p:sp>
      </p:grpSp>
      <p:grpSp>
        <p:nvGrpSpPr>
          <p:cNvPr id="23" name="Group 22">
            <a:extLst>
              <a:ext uri="{FF2B5EF4-FFF2-40B4-BE49-F238E27FC236}">
                <a16:creationId xmlns:a16="http://schemas.microsoft.com/office/drawing/2014/main" id="{39925AA2-C05D-4BCA-A21C-F20BF3DA8DF2}"/>
              </a:ext>
            </a:extLst>
          </p:cNvPr>
          <p:cNvGrpSpPr/>
          <p:nvPr/>
        </p:nvGrpSpPr>
        <p:grpSpPr>
          <a:xfrm>
            <a:off x="685739" y="3928225"/>
            <a:ext cx="538864" cy="412919"/>
            <a:chOff x="356915" y="4558566"/>
            <a:chExt cx="528421" cy="404916"/>
          </a:xfrm>
        </p:grpSpPr>
        <p:sp>
          <p:nvSpPr>
            <p:cNvPr id="128" name="Line 5">
              <a:extLst>
                <a:ext uri="{FF2B5EF4-FFF2-40B4-BE49-F238E27FC236}">
                  <a16:creationId xmlns:a16="http://schemas.microsoft.com/office/drawing/2014/main" id="{FE187F41-5AD2-4EF9-A467-9B8A656C9945}"/>
                </a:ext>
              </a:extLst>
            </p:cNvPr>
            <p:cNvSpPr>
              <a:spLocks noChangeShapeType="1"/>
            </p:cNvSpPr>
            <p:nvPr/>
          </p:nvSpPr>
          <p:spPr bwMode="auto">
            <a:xfrm>
              <a:off x="717724" y="4963482"/>
              <a:ext cx="106743" cy="0"/>
            </a:xfrm>
            <a:prstGeom prst="line">
              <a:avLst/>
            </a:pr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418">
                <a:defRPr/>
              </a:pPr>
              <a:endParaRPr lang="en-US" sz="2040" dirty="0">
                <a:gradFill>
                  <a:gsLst>
                    <a:gs pos="0">
                      <a:srgbClr val="505050"/>
                    </a:gs>
                    <a:gs pos="100000">
                      <a:srgbClr val="505050"/>
                    </a:gs>
                  </a:gsLst>
                  <a:lin ang="5400000" scaled="1"/>
                </a:gradFill>
                <a:latin typeface="Segoe UI Semilight"/>
              </a:endParaRPr>
            </a:p>
          </p:txBody>
        </p:sp>
        <p:grpSp>
          <p:nvGrpSpPr>
            <p:cNvPr id="21" name="Group 20">
              <a:extLst>
                <a:ext uri="{FF2B5EF4-FFF2-40B4-BE49-F238E27FC236}">
                  <a16:creationId xmlns:a16="http://schemas.microsoft.com/office/drawing/2014/main" id="{5057D5B9-03EE-46B5-AE73-3B35F381C832}"/>
                </a:ext>
              </a:extLst>
            </p:cNvPr>
            <p:cNvGrpSpPr/>
            <p:nvPr/>
          </p:nvGrpSpPr>
          <p:grpSpPr>
            <a:xfrm>
              <a:off x="397495" y="4784401"/>
              <a:ext cx="105861" cy="179081"/>
              <a:chOff x="397495" y="4784401"/>
              <a:chExt cx="105861" cy="179081"/>
            </a:xfrm>
          </p:grpSpPr>
          <p:sp>
            <p:nvSpPr>
              <p:cNvPr id="129" name="Freeform 6">
                <a:extLst>
                  <a:ext uri="{FF2B5EF4-FFF2-40B4-BE49-F238E27FC236}">
                    <a16:creationId xmlns:a16="http://schemas.microsoft.com/office/drawing/2014/main" id="{9CFD8E92-7BB9-4546-99CF-0715887D7420}"/>
                  </a:ext>
                </a:extLst>
              </p:cNvPr>
              <p:cNvSpPr>
                <a:spLocks/>
              </p:cNvSpPr>
              <p:nvPr/>
            </p:nvSpPr>
            <p:spPr bwMode="auto">
              <a:xfrm>
                <a:off x="397495" y="4784401"/>
                <a:ext cx="105861" cy="179081"/>
              </a:xfrm>
              <a:custGeom>
                <a:avLst/>
                <a:gdLst>
                  <a:gd name="T0" fmla="*/ 65 w 68"/>
                  <a:gd name="T1" fmla="*/ 114 h 114"/>
                  <a:gd name="T2" fmla="*/ 4 w 68"/>
                  <a:gd name="T3" fmla="*/ 114 h 114"/>
                  <a:gd name="T4" fmla="*/ 0 w 68"/>
                  <a:gd name="T5" fmla="*/ 110 h 114"/>
                  <a:gd name="T6" fmla="*/ 0 w 68"/>
                  <a:gd name="T7" fmla="*/ 4 h 114"/>
                  <a:gd name="T8" fmla="*/ 4 w 68"/>
                  <a:gd name="T9" fmla="*/ 0 h 114"/>
                  <a:gd name="T10" fmla="*/ 65 w 68"/>
                  <a:gd name="T11" fmla="*/ 0 h 114"/>
                  <a:gd name="T12" fmla="*/ 68 w 68"/>
                  <a:gd name="T13" fmla="*/ 4 h 114"/>
                  <a:gd name="T14" fmla="*/ 68 w 68"/>
                  <a:gd name="T15" fmla="*/ 110 h 114"/>
                  <a:gd name="T16" fmla="*/ 65 w 68"/>
                  <a:gd name="T1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14">
                    <a:moveTo>
                      <a:pt x="65" y="114"/>
                    </a:moveTo>
                    <a:cubicBezTo>
                      <a:pt x="4" y="114"/>
                      <a:pt x="4" y="114"/>
                      <a:pt x="4" y="114"/>
                    </a:cubicBezTo>
                    <a:cubicBezTo>
                      <a:pt x="2" y="114"/>
                      <a:pt x="0" y="112"/>
                      <a:pt x="0" y="110"/>
                    </a:cubicBezTo>
                    <a:cubicBezTo>
                      <a:pt x="0" y="4"/>
                      <a:pt x="0" y="4"/>
                      <a:pt x="0" y="4"/>
                    </a:cubicBezTo>
                    <a:cubicBezTo>
                      <a:pt x="0" y="2"/>
                      <a:pt x="2" y="0"/>
                      <a:pt x="4" y="0"/>
                    </a:cubicBezTo>
                    <a:cubicBezTo>
                      <a:pt x="65" y="0"/>
                      <a:pt x="65" y="0"/>
                      <a:pt x="65" y="0"/>
                    </a:cubicBezTo>
                    <a:cubicBezTo>
                      <a:pt x="67" y="0"/>
                      <a:pt x="68" y="2"/>
                      <a:pt x="68" y="4"/>
                    </a:cubicBezTo>
                    <a:cubicBezTo>
                      <a:pt x="68" y="110"/>
                      <a:pt x="68" y="110"/>
                      <a:pt x="68" y="110"/>
                    </a:cubicBezTo>
                    <a:cubicBezTo>
                      <a:pt x="68" y="112"/>
                      <a:pt x="67" y="114"/>
                      <a:pt x="65" y="114"/>
                    </a:cubicBezTo>
                    <a:close/>
                  </a:path>
                </a:pathLst>
              </a:cu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418">
                  <a:defRPr/>
                </a:pPr>
                <a:endParaRPr lang="en-US" sz="2040" dirty="0">
                  <a:gradFill>
                    <a:gsLst>
                      <a:gs pos="0">
                        <a:srgbClr val="505050"/>
                      </a:gs>
                      <a:gs pos="100000">
                        <a:srgbClr val="505050"/>
                      </a:gs>
                    </a:gsLst>
                    <a:lin ang="5400000" scaled="1"/>
                  </a:gradFill>
                  <a:latin typeface="Segoe UI Semilight"/>
                </a:endParaRPr>
              </a:p>
            </p:txBody>
          </p:sp>
          <p:sp>
            <p:nvSpPr>
              <p:cNvPr id="134" name="Line 9">
                <a:extLst>
                  <a:ext uri="{FF2B5EF4-FFF2-40B4-BE49-F238E27FC236}">
                    <a16:creationId xmlns:a16="http://schemas.microsoft.com/office/drawing/2014/main" id="{D6913242-6E80-4FA6-8846-2DC834FE3C35}"/>
                  </a:ext>
                </a:extLst>
              </p:cNvPr>
              <p:cNvSpPr>
                <a:spLocks noChangeShapeType="1"/>
              </p:cNvSpPr>
              <p:nvPr/>
            </p:nvSpPr>
            <p:spPr bwMode="auto">
              <a:xfrm flipH="1">
                <a:off x="438957" y="4925548"/>
                <a:ext cx="24701" cy="0"/>
              </a:xfrm>
              <a:prstGeom prst="line">
                <a:avLst/>
              </a:pr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418">
                  <a:defRPr/>
                </a:pPr>
                <a:endParaRPr lang="en-US" sz="2040" dirty="0">
                  <a:gradFill>
                    <a:gsLst>
                      <a:gs pos="0">
                        <a:srgbClr val="505050"/>
                      </a:gs>
                      <a:gs pos="100000">
                        <a:srgbClr val="505050"/>
                      </a:gs>
                    </a:gsLst>
                    <a:lin ang="5400000" scaled="1"/>
                  </a:gradFill>
                  <a:latin typeface="Segoe UI Semilight"/>
                </a:endParaRPr>
              </a:p>
            </p:txBody>
          </p:sp>
        </p:grpSp>
        <p:sp>
          <p:nvSpPr>
            <p:cNvPr id="135" name="Freeform 10">
              <a:extLst>
                <a:ext uri="{FF2B5EF4-FFF2-40B4-BE49-F238E27FC236}">
                  <a16:creationId xmlns:a16="http://schemas.microsoft.com/office/drawing/2014/main" id="{520CC27B-4A27-41DF-9E10-2637EEAA6FDF}"/>
                </a:ext>
              </a:extLst>
            </p:cNvPr>
            <p:cNvSpPr>
              <a:spLocks/>
            </p:cNvSpPr>
            <p:nvPr/>
          </p:nvSpPr>
          <p:spPr bwMode="auto">
            <a:xfrm>
              <a:off x="356915" y="4558566"/>
              <a:ext cx="528421" cy="326403"/>
            </a:xfrm>
            <a:custGeom>
              <a:avLst/>
              <a:gdLst>
                <a:gd name="T0" fmla="*/ 0 w 338"/>
                <a:gd name="T1" fmla="*/ 93 h 208"/>
                <a:gd name="T2" fmla="*/ 0 w 338"/>
                <a:gd name="T3" fmla="*/ 10 h 208"/>
                <a:gd name="T4" fmla="*/ 10 w 338"/>
                <a:gd name="T5" fmla="*/ 0 h 208"/>
                <a:gd name="T6" fmla="*/ 328 w 338"/>
                <a:gd name="T7" fmla="*/ 0 h 208"/>
                <a:gd name="T8" fmla="*/ 338 w 338"/>
                <a:gd name="T9" fmla="*/ 10 h 208"/>
                <a:gd name="T10" fmla="*/ 338 w 338"/>
                <a:gd name="T11" fmla="*/ 198 h 208"/>
                <a:gd name="T12" fmla="*/ 328 w 338"/>
                <a:gd name="T13" fmla="*/ 208 h 208"/>
                <a:gd name="T14" fmla="*/ 242 w 338"/>
                <a:gd name="T15" fmla="*/ 208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 h="208">
                  <a:moveTo>
                    <a:pt x="0" y="93"/>
                  </a:moveTo>
                  <a:cubicBezTo>
                    <a:pt x="0" y="10"/>
                    <a:pt x="0" y="10"/>
                    <a:pt x="0" y="10"/>
                  </a:cubicBezTo>
                  <a:cubicBezTo>
                    <a:pt x="0" y="5"/>
                    <a:pt x="5" y="0"/>
                    <a:pt x="10" y="0"/>
                  </a:cubicBezTo>
                  <a:cubicBezTo>
                    <a:pt x="328" y="0"/>
                    <a:pt x="328" y="0"/>
                    <a:pt x="328" y="0"/>
                  </a:cubicBezTo>
                  <a:cubicBezTo>
                    <a:pt x="334" y="0"/>
                    <a:pt x="338" y="5"/>
                    <a:pt x="338" y="10"/>
                  </a:cubicBezTo>
                  <a:cubicBezTo>
                    <a:pt x="338" y="198"/>
                    <a:pt x="338" y="198"/>
                    <a:pt x="338" y="198"/>
                  </a:cubicBezTo>
                  <a:cubicBezTo>
                    <a:pt x="338" y="203"/>
                    <a:pt x="334" y="208"/>
                    <a:pt x="328" y="208"/>
                  </a:cubicBezTo>
                  <a:cubicBezTo>
                    <a:pt x="242" y="208"/>
                    <a:pt x="242" y="208"/>
                    <a:pt x="242" y="208"/>
                  </a:cubicBezTo>
                </a:path>
              </a:pathLst>
            </a:cu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418">
                <a:defRPr/>
              </a:pPr>
              <a:endParaRPr lang="en-US" sz="2040" dirty="0">
                <a:gradFill>
                  <a:gsLst>
                    <a:gs pos="0">
                      <a:srgbClr val="505050"/>
                    </a:gs>
                    <a:gs pos="100000">
                      <a:srgbClr val="505050"/>
                    </a:gs>
                  </a:gsLst>
                  <a:lin ang="5400000" scaled="1"/>
                </a:gradFill>
                <a:latin typeface="Segoe UI Semilight"/>
              </a:endParaRPr>
            </a:p>
          </p:txBody>
        </p:sp>
        <p:grpSp>
          <p:nvGrpSpPr>
            <p:cNvPr id="22" name="Group 21">
              <a:extLst>
                <a:ext uri="{FF2B5EF4-FFF2-40B4-BE49-F238E27FC236}">
                  <a16:creationId xmlns:a16="http://schemas.microsoft.com/office/drawing/2014/main" id="{886DF976-F8BF-471C-BBD4-A887E7A56A1A}"/>
                </a:ext>
              </a:extLst>
            </p:cNvPr>
            <p:cNvGrpSpPr/>
            <p:nvPr/>
          </p:nvGrpSpPr>
          <p:grpSpPr>
            <a:xfrm>
              <a:off x="356915" y="4685598"/>
              <a:ext cx="378452" cy="277884"/>
              <a:chOff x="356915" y="4685598"/>
              <a:chExt cx="378452" cy="277884"/>
            </a:xfrm>
          </p:grpSpPr>
          <p:sp>
            <p:nvSpPr>
              <p:cNvPr id="133" name="Freeform 7">
                <a:extLst>
                  <a:ext uri="{FF2B5EF4-FFF2-40B4-BE49-F238E27FC236}">
                    <a16:creationId xmlns:a16="http://schemas.microsoft.com/office/drawing/2014/main" id="{D10236BD-70B9-4B22-93D2-6BC7ADACF06C}"/>
                  </a:ext>
                </a:extLst>
              </p:cNvPr>
              <p:cNvSpPr>
                <a:spLocks/>
              </p:cNvSpPr>
              <p:nvPr/>
            </p:nvSpPr>
            <p:spPr bwMode="auto">
              <a:xfrm>
                <a:off x="356915" y="4685598"/>
                <a:ext cx="378452" cy="277884"/>
              </a:xfrm>
              <a:custGeom>
                <a:avLst/>
                <a:gdLst>
                  <a:gd name="T0" fmla="*/ 242 w 242"/>
                  <a:gd name="T1" fmla="*/ 165 h 177"/>
                  <a:gd name="T2" fmla="*/ 229 w 242"/>
                  <a:gd name="T3" fmla="*/ 177 h 177"/>
                  <a:gd name="T4" fmla="*/ 12 w 242"/>
                  <a:gd name="T5" fmla="*/ 177 h 177"/>
                  <a:gd name="T6" fmla="*/ 0 w 242"/>
                  <a:gd name="T7" fmla="*/ 165 h 177"/>
                  <a:gd name="T8" fmla="*/ 0 w 242"/>
                  <a:gd name="T9" fmla="*/ 12 h 177"/>
                  <a:gd name="T10" fmla="*/ 12 w 242"/>
                  <a:gd name="T11" fmla="*/ 0 h 177"/>
                  <a:gd name="T12" fmla="*/ 229 w 242"/>
                  <a:gd name="T13" fmla="*/ 0 h 177"/>
                  <a:gd name="T14" fmla="*/ 242 w 242"/>
                  <a:gd name="T15" fmla="*/ 12 h 177"/>
                  <a:gd name="T16" fmla="*/ 242 w 242"/>
                  <a:gd name="T17" fmla="*/ 16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177">
                    <a:moveTo>
                      <a:pt x="242" y="165"/>
                    </a:moveTo>
                    <a:cubicBezTo>
                      <a:pt x="242" y="172"/>
                      <a:pt x="236" y="177"/>
                      <a:pt x="229" y="177"/>
                    </a:cubicBezTo>
                    <a:cubicBezTo>
                      <a:pt x="12" y="177"/>
                      <a:pt x="12" y="177"/>
                      <a:pt x="12" y="177"/>
                    </a:cubicBezTo>
                    <a:cubicBezTo>
                      <a:pt x="6" y="177"/>
                      <a:pt x="0" y="172"/>
                      <a:pt x="0" y="165"/>
                    </a:cubicBezTo>
                    <a:cubicBezTo>
                      <a:pt x="0" y="12"/>
                      <a:pt x="0" y="12"/>
                      <a:pt x="0" y="12"/>
                    </a:cubicBezTo>
                    <a:cubicBezTo>
                      <a:pt x="0" y="5"/>
                      <a:pt x="6" y="0"/>
                      <a:pt x="12" y="0"/>
                    </a:cubicBezTo>
                    <a:cubicBezTo>
                      <a:pt x="229" y="0"/>
                      <a:pt x="229" y="0"/>
                      <a:pt x="229" y="0"/>
                    </a:cubicBezTo>
                    <a:cubicBezTo>
                      <a:pt x="236" y="0"/>
                      <a:pt x="242" y="5"/>
                      <a:pt x="242" y="12"/>
                    </a:cubicBezTo>
                    <a:lnTo>
                      <a:pt x="242" y="165"/>
                    </a:lnTo>
                    <a:close/>
                  </a:path>
                </a:pathLst>
              </a:cu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418">
                  <a:defRPr/>
                </a:pPr>
                <a:endParaRPr lang="en-US" sz="2040" dirty="0">
                  <a:gradFill>
                    <a:gsLst>
                      <a:gs pos="0">
                        <a:srgbClr val="505050"/>
                      </a:gs>
                      <a:gs pos="100000">
                        <a:srgbClr val="505050"/>
                      </a:gs>
                    </a:gsLst>
                    <a:lin ang="5400000" scaled="1"/>
                  </a:gradFill>
                  <a:latin typeface="Segoe UI Semilight"/>
                </a:endParaRPr>
              </a:p>
            </p:txBody>
          </p:sp>
          <p:sp>
            <p:nvSpPr>
              <p:cNvPr id="136" name="Line 9">
                <a:extLst>
                  <a:ext uri="{FF2B5EF4-FFF2-40B4-BE49-F238E27FC236}">
                    <a16:creationId xmlns:a16="http://schemas.microsoft.com/office/drawing/2014/main" id="{30745979-32A8-4669-99C8-46749D07BDD8}"/>
                  </a:ext>
                </a:extLst>
              </p:cNvPr>
              <p:cNvSpPr>
                <a:spLocks noChangeShapeType="1"/>
              </p:cNvSpPr>
              <p:nvPr/>
            </p:nvSpPr>
            <p:spPr bwMode="auto">
              <a:xfrm flipH="1">
                <a:off x="533790" y="4925548"/>
                <a:ext cx="24701" cy="0"/>
              </a:xfrm>
              <a:prstGeom prst="line">
                <a:avLst/>
              </a:prstGeom>
              <a:noFill/>
              <a:ln w="1270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algn="ctr" defTabSz="932418">
                  <a:defRPr/>
                </a:pPr>
                <a:endParaRPr lang="en-US" sz="2040" dirty="0">
                  <a:gradFill>
                    <a:gsLst>
                      <a:gs pos="0">
                        <a:srgbClr val="505050"/>
                      </a:gs>
                      <a:gs pos="100000">
                        <a:srgbClr val="505050"/>
                      </a:gs>
                    </a:gsLst>
                    <a:lin ang="5400000" scaled="1"/>
                  </a:gradFill>
                  <a:latin typeface="Segoe UI Semilight"/>
                </a:endParaRPr>
              </a:p>
            </p:txBody>
          </p:sp>
        </p:grpSp>
      </p:grpSp>
      <p:sp>
        <p:nvSpPr>
          <p:cNvPr id="250" name="Freeform 389"/>
          <p:cNvSpPr>
            <a:spLocks noEditPoints="1"/>
          </p:cNvSpPr>
          <p:nvPr/>
        </p:nvSpPr>
        <p:spPr bwMode="auto">
          <a:xfrm>
            <a:off x="8280782" y="2152106"/>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01" tIns="45700" rIns="91401" bIns="45700" numCol="1" anchor="t" anchorCtr="0" compatLnSpc="1">
            <a:prstTxWarp prst="textNoShape">
              <a:avLst/>
            </a:prstTxWarp>
          </a:bodyPr>
          <a:lstStyle/>
          <a:p>
            <a:pPr defTabSz="913837">
              <a:defRPr/>
            </a:pPr>
            <a:endParaRPr lang="en-US" sz="1700" kern="0" dirty="0">
              <a:solidFill>
                <a:srgbClr val="FFFFFF"/>
              </a:solidFill>
              <a:latin typeface="Segoe UI" panose="020B0502040204020203" pitchFamily="34" charset="0"/>
              <a:ea typeface="MS PGothic" panose="020B0600070205080204" pitchFamily="34" charset="-128"/>
            </a:endParaRPr>
          </a:p>
        </p:txBody>
      </p:sp>
      <p:sp>
        <p:nvSpPr>
          <p:cNvPr id="308" name="Shape 101"/>
          <p:cNvSpPr txBox="1"/>
          <p:nvPr/>
        </p:nvSpPr>
        <p:spPr>
          <a:xfrm>
            <a:off x="10620672" y="2452313"/>
            <a:ext cx="1680323" cy="262162"/>
          </a:xfrm>
          <a:prstGeom prst="rect">
            <a:avLst/>
          </a:prstGeom>
          <a:noFill/>
          <a:ln>
            <a:noFill/>
          </a:ln>
        </p:spPr>
        <p:txBody>
          <a:bodyPr lIns="93232" tIns="46604" rIns="93232" bIns="46604" anchor="t" anchorCtr="0">
            <a:spAutoFit/>
          </a:bodyPr>
          <a:lstStyle/>
          <a:p>
            <a:pPr algn="ctr" defTabSz="950973">
              <a:defRPr/>
            </a:pPr>
            <a:r>
              <a:rPr lang="en-US" sz="1071" kern="0" dirty="0">
                <a:latin typeface="Segoe UI Semibold" panose="020B0702040204020203" pitchFamily="34" charset="0"/>
                <a:cs typeface="Segoe UI Semibold" panose="020B0702040204020203" pitchFamily="34" charset="0"/>
                <a:sym typeface="Calibri"/>
              </a:rPr>
              <a:t>Web &amp; mobile apps</a:t>
            </a:r>
          </a:p>
        </p:txBody>
      </p:sp>
      <p:sp>
        <p:nvSpPr>
          <p:cNvPr id="291" name="Rectangle 290"/>
          <p:cNvSpPr/>
          <p:nvPr/>
        </p:nvSpPr>
        <p:spPr>
          <a:xfrm>
            <a:off x="8626587" y="2396458"/>
            <a:ext cx="1096388" cy="446397"/>
          </a:xfrm>
          <a:prstGeom prst="rect">
            <a:avLst/>
          </a:prstGeom>
        </p:spPr>
        <p:txBody>
          <a:bodyPr wrap="square">
            <a:spAutoFit/>
          </a:bodyPr>
          <a:lstStyle/>
          <a:p>
            <a:pPr defTabSz="950973">
              <a:defRPr/>
            </a:pPr>
            <a:r>
              <a:rPr lang="en-US" sz="1122" kern="0" dirty="0">
                <a:solidFill>
                  <a:srgbClr val="0078D7"/>
                </a:solidFill>
                <a:latin typeface="Segoe UI Semibold" panose="020B0702040204020203" pitchFamily="34" charset="0"/>
                <a:cs typeface="Segoe UI Semibold" panose="020B0702040204020203" pitchFamily="34" charset="0"/>
              </a:rPr>
              <a:t>Cosmos DB</a:t>
            </a:r>
          </a:p>
          <a:p>
            <a:pPr defTabSz="950973">
              <a:defRPr/>
            </a:pPr>
            <a:r>
              <a:rPr lang="en-US" sz="1122" kern="0" dirty="0">
                <a:solidFill>
                  <a:srgbClr val="0078D7"/>
                </a:solidFill>
                <a:latin typeface="Segoe UI Semibold" panose="020B0702040204020203" pitchFamily="34" charset="0"/>
                <a:cs typeface="Segoe UI Semibold" panose="020B0702040204020203" pitchFamily="34" charset="0"/>
              </a:rPr>
              <a:t>SQL DB</a:t>
            </a:r>
          </a:p>
        </p:txBody>
      </p:sp>
      <p:grpSp>
        <p:nvGrpSpPr>
          <p:cNvPr id="141" name="Group 140">
            <a:extLst>
              <a:ext uri="{FF2B5EF4-FFF2-40B4-BE49-F238E27FC236}">
                <a16:creationId xmlns:a16="http://schemas.microsoft.com/office/drawing/2014/main" id="{22E8DFDF-851C-4A6F-81C3-B619382A1014}"/>
              </a:ext>
            </a:extLst>
          </p:cNvPr>
          <p:cNvGrpSpPr/>
          <p:nvPr/>
        </p:nvGrpSpPr>
        <p:grpSpPr>
          <a:xfrm>
            <a:off x="11133904" y="1762391"/>
            <a:ext cx="653857" cy="666893"/>
            <a:chOff x="9095124" y="3288299"/>
            <a:chExt cx="916056" cy="1001411"/>
          </a:xfrm>
          <a:noFill/>
        </p:grpSpPr>
        <p:grpSp>
          <p:nvGrpSpPr>
            <p:cNvPr id="142" name="Group 141">
              <a:extLst>
                <a:ext uri="{FF2B5EF4-FFF2-40B4-BE49-F238E27FC236}">
                  <a16:creationId xmlns:a16="http://schemas.microsoft.com/office/drawing/2014/main" id="{F697DCF1-93EF-4827-A8D8-C2A9855298C3}"/>
                </a:ext>
              </a:extLst>
            </p:cNvPr>
            <p:cNvGrpSpPr/>
            <p:nvPr/>
          </p:nvGrpSpPr>
          <p:grpSpPr>
            <a:xfrm>
              <a:off x="9615713" y="3659076"/>
              <a:ext cx="288492" cy="206742"/>
              <a:chOff x="3751869" y="1754414"/>
              <a:chExt cx="4688258" cy="3381830"/>
            </a:xfrm>
            <a:grpFill/>
          </p:grpSpPr>
          <p:sp>
            <p:nvSpPr>
              <p:cNvPr id="162" name="Freeform: Shape 132">
                <a:extLst>
                  <a:ext uri="{FF2B5EF4-FFF2-40B4-BE49-F238E27FC236}">
                    <a16:creationId xmlns:a16="http://schemas.microsoft.com/office/drawing/2014/main" id="{7E447AF6-8D0A-4471-AEB3-C6EF097B2243}"/>
                  </a:ext>
                </a:extLst>
              </p:cNvPr>
              <p:cNvSpPr/>
              <p:nvPr/>
            </p:nvSpPr>
            <p:spPr bwMode="auto">
              <a:xfrm>
                <a:off x="3751869" y="1754414"/>
                <a:ext cx="1605717" cy="3381830"/>
              </a:xfrm>
              <a:custGeom>
                <a:avLst/>
                <a:gdLst>
                  <a:gd name="connsiteX0" fmla="*/ 1605716 w 1884207"/>
                  <a:gd name="connsiteY0" fmla="*/ 0 h 3381830"/>
                  <a:gd name="connsiteX1" fmla="*/ 1884206 w 1884207"/>
                  <a:gd name="connsiteY1" fmla="*/ 278490 h 3381830"/>
                  <a:gd name="connsiteX2" fmla="*/ 471783 w 1884207"/>
                  <a:gd name="connsiteY2" fmla="*/ 1690914 h 3381830"/>
                  <a:gd name="connsiteX3" fmla="*/ 1884207 w 1884207"/>
                  <a:gd name="connsiteY3" fmla="*/ 3103339 h 3381830"/>
                  <a:gd name="connsiteX4" fmla="*/ 1605717 w 1884207"/>
                  <a:gd name="connsiteY4" fmla="*/ 3381830 h 3381830"/>
                  <a:gd name="connsiteX5" fmla="*/ 60246 w 1884207"/>
                  <a:gd name="connsiteY5" fmla="*/ 1836358 h 3381830"/>
                  <a:gd name="connsiteX6" fmla="*/ 60246 w 1884207"/>
                  <a:gd name="connsiteY6" fmla="*/ 1545470 h 3381830"/>
                  <a:gd name="connsiteX7" fmla="*/ 1605716 w 1884207"/>
                  <a:gd name="connsiteY7" fmla="*/ 0 h 3381830"/>
                  <a:gd name="connsiteX0" fmla="*/ 1605716 w 1884207"/>
                  <a:gd name="connsiteY0" fmla="*/ 0 h 3381830"/>
                  <a:gd name="connsiteX1" fmla="*/ 1884206 w 1884207"/>
                  <a:gd name="connsiteY1" fmla="*/ 278490 h 3381830"/>
                  <a:gd name="connsiteX2" fmla="*/ 1884207 w 1884207"/>
                  <a:gd name="connsiteY2" fmla="*/ 3103339 h 3381830"/>
                  <a:gd name="connsiteX3" fmla="*/ 1605717 w 1884207"/>
                  <a:gd name="connsiteY3" fmla="*/ 3381830 h 3381830"/>
                  <a:gd name="connsiteX4" fmla="*/ 60246 w 1884207"/>
                  <a:gd name="connsiteY4" fmla="*/ 1836358 h 3381830"/>
                  <a:gd name="connsiteX5" fmla="*/ 60246 w 1884207"/>
                  <a:gd name="connsiteY5" fmla="*/ 1545470 h 3381830"/>
                  <a:gd name="connsiteX6" fmla="*/ 1605716 w 1884207"/>
                  <a:gd name="connsiteY6" fmla="*/ 0 h 3381830"/>
                  <a:gd name="connsiteX0" fmla="*/ 1884207 w 1975647"/>
                  <a:gd name="connsiteY0" fmla="*/ 3103339 h 3381830"/>
                  <a:gd name="connsiteX1" fmla="*/ 1605717 w 1975647"/>
                  <a:gd name="connsiteY1" fmla="*/ 3381830 h 3381830"/>
                  <a:gd name="connsiteX2" fmla="*/ 60246 w 1975647"/>
                  <a:gd name="connsiteY2" fmla="*/ 1836358 h 3381830"/>
                  <a:gd name="connsiteX3" fmla="*/ 60246 w 1975647"/>
                  <a:gd name="connsiteY3" fmla="*/ 1545470 h 3381830"/>
                  <a:gd name="connsiteX4" fmla="*/ 1605716 w 1975647"/>
                  <a:gd name="connsiteY4" fmla="*/ 0 h 3381830"/>
                  <a:gd name="connsiteX5" fmla="*/ 1884206 w 1975647"/>
                  <a:gd name="connsiteY5" fmla="*/ 278490 h 3381830"/>
                  <a:gd name="connsiteX6" fmla="*/ 1975647 w 1975647"/>
                  <a:gd name="connsiteY6" fmla="*/ 3194779 h 3381830"/>
                  <a:gd name="connsiteX0" fmla="*/ 1884207 w 1884207"/>
                  <a:gd name="connsiteY0" fmla="*/ 3103339 h 3381830"/>
                  <a:gd name="connsiteX1" fmla="*/ 1605717 w 1884207"/>
                  <a:gd name="connsiteY1" fmla="*/ 3381830 h 3381830"/>
                  <a:gd name="connsiteX2" fmla="*/ 60246 w 1884207"/>
                  <a:gd name="connsiteY2" fmla="*/ 1836358 h 3381830"/>
                  <a:gd name="connsiteX3" fmla="*/ 60246 w 1884207"/>
                  <a:gd name="connsiteY3" fmla="*/ 1545470 h 3381830"/>
                  <a:gd name="connsiteX4" fmla="*/ 1605716 w 1884207"/>
                  <a:gd name="connsiteY4" fmla="*/ 0 h 3381830"/>
                  <a:gd name="connsiteX5" fmla="*/ 1884206 w 1884207"/>
                  <a:gd name="connsiteY5" fmla="*/ 278490 h 3381830"/>
                  <a:gd name="connsiteX0" fmla="*/ 1884207 w 1884207"/>
                  <a:gd name="connsiteY0" fmla="*/ 3103339 h 3381830"/>
                  <a:gd name="connsiteX1" fmla="*/ 1605717 w 1884207"/>
                  <a:gd name="connsiteY1" fmla="*/ 3381830 h 3381830"/>
                  <a:gd name="connsiteX2" fmla="*/ 60246 w 1884207"/>
                  <a:gd name="connsiteY2" fmla="*/ 1836358 h 3381830"/>
                  <a:gd name="connsiteX3" fmla="*/ 60246 w 1884207"/>
                  <a:gd name="connsiteY3" fmla="*/ 1545470 h 3381830"/>
                  <a:gd name="connsiteX4" fmla="*/ 1605716 w 1884207"/>
                  <a:gd name="connsiteY4" fmla="*/ 0 h 3381830"/>
                  <a:gd name="connsiteX0" fmla="*/ 1605717 w 1605717"/>
                  <a:gd name="connsiteY0" fmla="*/ 3381830 h 3381830"/>
                  <a:gd name="connsiteX1" fmla="*/ 60246 w 1605717"/>
                  <a:gd name="connsiteY1" fmla="*/ 1836358 h 3381830"/>
                  <a:gd name="connsiteX2" fmla="*/ 60246 w 1605717"/>
                  <a:gd name="connsiteY2" fmla="*/ 1545470 h 3381830"/>
                  <a:gd name="connsiteX3" fmla="*/ 1605716 w 1605717"/>
                  <a:gd name="connsiteY3" fmla="*/ 0 h 3381830"/>
                </a:gdLst>
                <a:ahLst/>
                <a:cxnLst>
                  <a:cxn ang="0">
                    <a:pos x="connsiteX0" y="connsiteY0"/>
                  </a:cxn>
                  <a:cxn ang="0">
                    <a:pos x="connsiteX1" y="connsiteY1"/>
                  </a:cxn>
                  <a:cxn ang="0">
                    <a:pos x="connsiteX2" y="connsiteY2"/>
                  </a:cxn>
                  <a:cxn ang="0">
                    <a:pos x="connsiteX3" y="connsiteY3"/>
                  </a:cxn>
                </a:cxnLst>
                <a:rect l="l" t="t" r="r" b="b"/>
                <a:pathLst>
                  <a:path w="1605717" h="3381830">
                    <a:moveTo>
                      <a:pt x="1605717" y="3381830"/>
                    </a:moveTo>
                    <a:lnTo>
                      <a:pt x="60246" y="1836358"/>
                    </a:lnTo>
                    <a:cubicBezTo>
                      <a:pt x="-20081" y="1756032"/>
                      <a:pt x="-20081" y="1625797"/>
                      <a:pt x="60246" y="1545470"/>
                    </a:cubicBezTo>
                    <a:lnTo>
                      <a:pt x="1605716" y="0"/>
                    </a:lnTo>
                  </a:path>
                </a:pathLst>
              </a:cu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3" name="Freeform: Shape 133">
                <a:extLst>
                  <a:ext uri="{FF2B5EF4-FFF2-40B4-BE49-F238E27FC236}">
                    <a16:creationId xmlns:a16="http://schemas.microsoft.com/office/drawing/2014/main" id="{EA62FB34-E7A9-46D8-BD2C-EA9A8BEF0171}"/>
                  </a:ext>
                </a:extLst>
              </p:cNvPr>
              <p:cNvSpPr/>
              <p:nvPr/>
            </p:nvSpPr>
            <p:spPr bwMode="auto">
              <a:xfrm>
                <a:off x="6834412" y="1754415"/>
                <a:ext cx="1605715" cy="3381828"/>
              </a:xfrm>
              <a:custGeom>
                <a:avLst/>
                <a:gdLst>
                  <a:gd name="connsiteX0" fmla="*/ 278491 w 1884205"/>
                  <a:gd name="connsiteY0" fmla="*/ 0 h 3381828"/>
                  <a:gd name="connsiteX1" fmla="*/ 1823961 w 1884205"/>
                  <a:gd name="connsiteY1" fmla="*/ 1545469 h 3381828"/>
                  <a:gd name="connsiteX2" fmla="*/ 1823961 w 1884205"/>
                  <a:gd name="connsiteY2" fmla="*/ 1836357 h 3381828"/>
                  <a:gd name="connsiteX3" fmla="*/ 278490 w 1884205"/>
                  <a:gd name="connsiteY3" fmla="*/ 3381828 h 3381828"/>
                  <a:gd name="connsiteX4" fmla="*/ 0 w 1884205"/>
                  <a:gd name="connsiteY4" fmla="*/ 3103337 h 3381828"/>
                  <a:gd name="connsiteX5" fmla="*/ 1412423 w 1884205"/>
                  <a:gd name="connsiteY5" fmla="*/ 1690912 h 3381828"/>
                  <a:gd name="connsiteX6" fmla="*/ 1 w 1884205"/>
                  <a:gd name="connsiteY6" fmla="*/ 278491 h 3381828"/>
                  <a:gd name="connsiteX7" fmla="*/ 278491 w 1884205"/>
                  <a:gd name="connsiteY7" fmla="*/ 0 h 3381828"/>
                  <a:gd name="connsiteX0" fmla="*/ 1412423 w 1884205"/>
                  <a:gd name="connsiteY0" fmla="*/ 1690912 h 3381828"/>
                  <a:gd name="connsiteX1" fmla="*/ 1 w 1884205"/>
                  <a:gd name="connsiteY1" fmla="*/ 278491 h 3381828"/>
                  <a:gd name="connsiteX2" fmla="*/ 278491 w 1884205"/>
                  <a:gd name="connsiteY2" fmla="*/ 0 h 3381828"/>
                  <a:gd name="connsiteX3" fmla="*/ 1823961 w 1884205"/>
                  <a:gd name="connsiteY3" fmla="*/ 1545469 h 3381828"/>
                  <a:gd name="connsiteX4" fmla="*/ 1823961 w 1884205"/>
                  <a:gd name="connsiteY4" fmla="*/ 1836357 h 3381828"/>
                  <a:gd name="connsiteX5" fmla="*/ 278490 w 1884205"/>
                  <a:gd name="connsiteY5" fmla="*/ 3381828 h 3381828"/>
                  <a:gd name="connsiteX6" fmla="*/ 0 w 1884205"/>
                  <a:gd name="connsiteY6" fmla="*/ 3103337 h 3381828"/>
                  <a:gd name="connsiteX7" fmla="*/ 1503863 w 1884205"/>
                  <a:gd name="connsiteY7" fmla="*/ 1782352 h 3381828"/>
                  <a:gd name="connsiteX0" fmla="*/ 1412423 w 1884205"/>
                  <a:gd name="connsiteY0" fmla="*/ 1690912 h 3381828"/>
                  <a:gd name="connsiteX1" fmla="*/ 1 w 1884205"/>
                  <a:gd name="connsiteY1" fmla="*/ 278491 h 3381828"/>
                  <a:gd name="connsiteX2" fmla="*/ 278491 w 1884205"/>
                  <a:gd name="connsiteY2" fmla="*/ 0 h 3381828"/>
                  <a:gd name="connsiteX3" fmla="*/ 1823961 w 1884205"/>
                  <a:gd name="connsiteY3" fmla="*/ 1545469 h 3381828"/>
                  <a:gd name="connsiteX4" fmla="*/ 1823961 w 1884205"/>
                  <a:gd name="connsiteY4" fmla="*/ 1836357 h 3381828"/>
                  <a:gd name="connsiteX5" fmla="*/ 278490 w 1884205"/>
                  <a:gd name="connsiteY5" fmla="*/ 3381828 h 3381828"/>
                  <a:gd name="connsiteX6" fmla="*/ 0 w 1884205"/>
                  <a:gd name="connsiteY6" fmla="*/ 3103337 h 3381828"/>
                  <a:gd name="connsiteX0" fmla="*/ 1 w 1884205"/>
                  <a:gd name="connsiteY0" fmla="*/ 278491 h 3381828"/>
                  <a:gd name="connsiteX1" fmla="*/ 278491 w 1884205"/>
                  <a:gd name="connsiteY1" fmla="*/ 0 h 3381828"/>
                  <a:gd name="connsiteX2" fmla="*/ 1823961 w 1884205"/>
                  <a:gd name="connsiteY2" fmla="*/ 1545469 h 3381828"/>
                  <a:gd name="connsiteX3" fmla="*/ 1823961 w 1884205"/>
                  <a:gd name="connsiteY3" fmla="*/ 1836357 h 3381828"/>
                  <a:gd name="connsiteX4" fmla="*/ 278490 w 1884205"/>
                  <a:gd name="connsiteY4" fmla="*/ 3381828 h 3381828"/>
                  <a:gd name="connsiteX5" fmla="*/ 0 w 1884205"/>
                  <a:gd name="connsiteY5" fmla="*/ 3103337 h 3381828"/>
                  <a:gd name="connsiteX0" fmla="*/ 0 w 1884204"/>
                  <a:gd name="connsiteY0" fmla="*/ 278491 h 3381828"/>
                  <a:gd name="connsiteX1" fmla="*/ 278490 w 1884204"/>
                  <a:gd name="connsiteY1" fmla="*/ 0 h 3381828"/>
                  <a:gd name="connsiteX2" fmla="*/ 1823960 w 1884204"/>
                  <a:gd name="connsiteY2" fmla="*/ 1545469 h 3381828"/>
                  <a:gd name="connsiteX3" fmla="*/ 1823960 w 1884204"/>
                  <a:gd name="connsiteY3" fmla="*/ 1836357 h 3381828"/>
                  <a:gd name="connsiteX4" fmla="*/ 278489 w 1884204"/>
                  <a:gd name="connsiteY4" fmla="*/ 3381828 h 3381828"/>
                  <a:gd name="connsiteX0" fmla="*/ 1 w 1605715"/>
                  <a:gd name="connsiteY0" fmla="*/ 0 h 3381828"/>
                  <a:gd name="connsiteX1" fmla="*/ 1545471 w 1605715"/>
                  <a:gd name="connsiteY1" fmla="*/ 1545469 h 3381828"/>
                  <a:gd name="connsiteX2" fmla="*/ 1545471 w 1605715"/>
                  <a:gd name="connsiteY2" fmla="*/ 1836357 h 3381828"/>
                  <a:gd name="connsiteX3" fmla="*/ 0 w 1605715"/>
                  <a:gd name="connsiteY3" fmla="*/ 3381828 h 3381828"/>
                </a:gdLst>
                <a:ahLst/>
                <a:cxnLst>
                  <a:cxn ang="0">
                    <a:pos x="connsiteX0" y="connsiteY0"/>
                  </a:cxn>
                  <a:cxn ang="0">
                    <a:pos x="connsiteX1" y="connsiteY1"/>
                  </a:cxn>
                  <a:cxn ang="0">
                    <a:pos x="connsiteX2" y="connsiteY2"/>
                  </a:cxn>
                  <a:cxn ang="0">
                    <a:pos x="connsiteX3" y="connsiteY3"/>
                  </a:cxn>
                </a:cxnLst>
                <a:rect l="l" t="t" r="r" b="b"/>
                <a:pathLst>
                  <a:path w="1605715" h="3381828">
                    <a:moveTo>
                      <a:pt x="1" y="0"/>
                    </a:moveTo>
                    <a:lnTo>
                      <a:pt x="1545471" y="1545469"/>
                    </a:lnTo>
                    <a:cubicBezTo>
                      <a:pt x="1625797" y="1625796"/>
                      <a:pt x="1625797" y="1756031"/>
                      <a:pt x="1545471" y="1836357"/>
                    </a:cubicBezTo>
                    <a:lnTo>
                      <a:pt x="0" y="3381828"/>
                    </a:lnTo>
                  </a:path>
                </a:pathLst>
              </a:cu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4" name="Freeform: Shape 134">
                <a:extLst>
                  <a:ext uri="{FF2B5EF4-FFF2-40B4-BE49-F238E27FC236}">
                    <a16:creationId xmlns:a16="http://schemas.microsoft.com/office/drawing/2014/main" id="{951E7792-D8A9-4F6C-A8ED-9ACF3688E6E2}"/>
                  </a:ext>
                </a:extLst>
              </p:cNvPr>
              <p:cNvSpPr/>
              <p:nvPr/>
            </p:nvSpPr>
            <p:spPr bwMode="auto">
              <a:xfrm>
                <a:off x="5154384" y="3131457"/>
                <a:ext cx="627742" cy="627742"/>
              </a:xfrm>
              <a:custGeom>
                <a:avLst/>
                <a:gdLst>
                  <a:gd name="connsiteX0" fmla="*/ 250371 w 500742"/>
                  <a:gd name="connsiteY0" fmla="*/ 0 h 500742"/>
                  <a:gd name="connsiteX1" fmla="*/ 500742 w 500742"/>
                  <a:gd name="connsiteY1" fmla="*/ 250371 h 500742"/>
                  <a:gd name="connsiteX2" fmla="*/ 250371 w 500742"/>
                  <a:gd name="connsiteY2" fmla="*/ 500742 h 500742"/>
                  <a:gd name="connsiteX3" fmla="*/ 0 w 500742"/>
                  <a:gd name="connsiteY3" fmla="*/ 250371 h 500742"/>
                  <a:gd name="connsiteX4" fmla="*/ 250371 w 500742"/>
                  <a:gd name="connsiteY4" fmla="*/ 0 h 50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42" h="500742">
                    <a:moveTo>
                      <a:pt x="250371" y="0"/>
                    </a:moveTo>
                    <a:cubicBezTo>
                      <a:pt x="388647" y="0"/>
                      <a:pt x="500742" y="112095"/>
                      <a:pt x="500742" y="250371"/>
                    </a:cubicBezTo>
                    <a:cubicBezTo>
                      <a:pt x="500742" y="388647"/>
                      <a:pt x="388647" y="500742"/>
                      <a:pt x="250371" y="500742"/>
                    </a:cubicBezTo>
                    <a:cubicBezTo>
                      <a:pt x="112095" y="500742"/>
                      <a:pt x="0" y="388647"/>
                      <a:pt x="0" y="250371"/>
                    </a:cubicBezTo>
                    <a:cubicBezTo>
                      <a:pt x="0" y="112095"/>
                      <a:pt x="112095" y="0"/>
                      <a:pt x="250371" y="0"/>
                    </a:cubicBezTo>
                    <a:close/>
                  </a:path>
                </a:pathLst>
              </a:cu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65" name="Freeform: Shape 135">
                <a:extLst>
                  <a:ext uri="{FF2B5EF4-FFF2-40B4-BE49-F238E27FC236}">
                    <a16:creationId xmlns:a16="http://schemas.microsoft.com/office/drawing/2014/main" id="{DB12C2FC-53B5-4533-964B-4FFA3F46AD5A}"/>
                  </a:ext>
                </a:extLst>
              </p:cNvPr>
              <p:cNvSpPr/>
              <p:nvPr/>
            </p:nvSpPr>
            <p:spPr bwMode="auto">
              <a:xfrm>
                <a:off x="6409870" y="3131457"/>
                <a:ext cx="627742" cy="627742"/>
              </a:xfrm>
              <a:custGeom>
                <a:avLst/>
                <a:gdLst>
                  <a:gd name="connsiteX0" fmla="*/ 250371 w 500742"/>
                  <a:gd name="connsiteY0" fmla="*/ 0 h 500742"/>
                  <a:gd name="connsiteX1" fmla="*/ 500742 w 500742"/>
                  <a:gd name="connsiteY1" fmla="*/ 250371 h 500742"/>
                  <a:gd name="connsiteX2" fmla="*/ 250371 w 500742"/>
                  <a:gd name="connsiteY2" fmla="*/ 500742 h 500742"/>
                  <a:gd name="connsiteX3" fmla="*/ 0 w 500742"/>
                  <a:gd name="connsiteY3" fmla="*/ 250371 h 500742"/>
                  <a:gd name="connsiteX4" fmla="*/ 250371 w 500742"/>
                  <a:gd name="connsiteY4" fmla="*/ 0 h 50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42" h="500742">
                    <a:moveTo>
                      <a:pt x="250371" y="0"/>
                    </a:moveTo>
                    <a:cubicBezTo>
                      <a:pt x="388647" y="0"/>
                      <a:pt x="500742" y="112095"/>
                      <a:pt x="500742" y="250371"/>
                    </a:cubicBezTo>
                    <a:cubicBezTo>
                      <a:pt x="500742" y="388647"/>
                      <a:pt x="388647" y="500742"/>
                      <a:pt x="250371" y="500742"/>
                    </a:cubicBezTo>
                    <a:cubicBezTo>
                      <a:pt x="112095" y="500742"/>
                      <a:pt x="0" y="388647"/>
                      <a:pt x="0" y="250371"/>
                    </a:cubicBezTo>
                    <a:cubicBezTo>
                      <a:pt x="0" y="112095"/>
                      <a:pt x="112095" y="0"/>
                      <a:pt x="250371" y="0"/>
                    </a:cubicBezTo>
                    <a:close/>
                  </a:path>
                </a:pathLst>
              </a:custGeom>
              <a:grp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43" name="Group 142">
              <a:extLst>
                <a:ext uri="{FF2B5EF4-FFF2-40B4-BE49-F238E27FC236}">
                  <a16:creationId xmlns:a16="http://schemas.microsoft.com/office/drawing/2014/main" id="{765AC8AD-A6DB-42E1-A88A-6136F61E9EF6}"/>
                </a:ext>
              </a:extLst>
            </p:cNvPr>
            <p:cNvGrpSpPr/>
            <p:nvPr/>
          </p:nvGrpSpPr>
          <p:grpSpPr>
            <a:xfrm>
              <a:off x="9376759" y="3345220"/>
              <a:ext cx="202922" cy="182040"/>
              <a:chOff x="2760401" y="1824177"/>
              <a:chExt cx="285697" cy="257980"/>
            </a:xfrm>
            <a:grpFill/>
          </p:grpSpPr>
          <p:sp>
            <p:nvSpPr>
              <p:cNvPr id="157" name="Rectangle 48">
                <a:extLst>
                  <a:ext uri="{FF2B5EF4-FFF2-40B4-BE49-F238E27FC236}">
                    <a16:creationId xmlns:a16="http://schemas.microsoft.com/office/drawing/2014/main" id="{846B51E2-F4BD-4E4E-84D8-E30258A2040C}"/>
                  </a:ext>
                </a:extLst>
              </p:cNvPr>
              <p:cNvSpPr>
                <a:spLocks noChangeArrowheads="1"/>
              </p:cNvSpPr>
              <p:nvPr/>
            </p:nvSpPr>
            <p:spPr bwMode="auto">
              <a:xfrm>
                <a:off x="2760401" y="1824177"/>
                <a:ext cx="285697" cy="257980"/>
              </a:xfrm>
              <a:prstGeom prst="rect">
                <a:avLst/>
              </a:pr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sp>
            <p:nvSpPr>
              <p:cNvPr id="158" name="Freeform 49">
                <a:extLst>
                  <a:ext uri="{FF2B5EF4-FFF2-40B4-BE49-F238E27FC236}">
                    <a16:creationId xmlns:a16="http://schemas.microsoft.com/office/drawing/2014/main" id="{8DE7FEB3-ACF2-460F-A271-A2BBA7F631B8}"/>
                  </a:ext>
                </a:extLst>
              </p:cNvPr>
              <p:cNvSpPr>
                <a:spLocks/>
              </p:cNvSpPr>
              <p:nvPr/>
            </p:nvSpPr>
            <p:spPr bwMode="auto">
              <a:xfrm>
                <a:off x="2760401" y="1929714"/>
                <a:ext cx="285697" cy="140716"/>
              </a:xfrm>
              <a:custGeom>
                <a:avLst/>
                <a:gdLst>
                  <a:gd name="T0" fmla="*/ 268 w 268"/>
                  <a:gd name="T1" fmla="*/ 132 h 132"/>
                  <a:gd name="T2" fmla="*/ 179 w 268"/>
                  <a:gd name="T3" fmla="*/ 44 h 132"/>
                  <a:gd name="T4" fmla="*/ 156 w 268"/>
                  <a:gd name="T5" fmla="*/ 66 h 132"/>
                  <a:gd name="T6" fmla="*/ 89 w 268"/>
                  <a:gd name="T7" fmla="*/ 0 h 132"/>
                  <a:gd name="T8" fmla="*/ 0 w 268"/>
                  <a:gd name="T9" fmla="*/ 88 h 132"/>
                </a:gdLst>
                <a:ahLst/>
                <a:cxnLst>
                  <a:cxn ang="0">
                    <a:pos x="T0" y="T1"/>
                  </a:cxn>
                  <a:cxn ang="0">
                    <a:pos x="T2" y="T3"/>
                  </a:cxn>
                  <a:cxn ang="0">
                    <a:pos x="T4" y="T5"/>
                  </a:cxn>
                  <a:cxn ang="0">
                    <a:pos x="T6" y="T7"/>
                  </a:cxn>
                  <a:cxn ang="0">
                    <a:pos x="T8" y="T9"/>
                  </a:cxn>
                </a:cxnLst>
                <a:rect l="0" t="0" r="r" b="b"/>
                <a:pathLst>
                  <a:path w="268" h="132">
                    <a:moveTo>
                      <a:pt x="268" y="132"/>
                    </a:moveTo>
                    <a:lnTo>
                      <a:pt x="179" y="44"/>
                    </a:lnTo>
                    <a:lnTo>
                      <a:pt x="156" y="66"/>
                    </a:lnTo>
                    <a:lnTo>
                      <a:pt x="89" y="0"/>
                    </a:lnTo>
                    <a:lnTo>
                      <a:pt x="0" y="88"/>
                    </a:lnTo>
                  </a:path>
                </a:pathLst>
              </a:cu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sp>
            <p:nvSpPr>
              <p:cNvPr id="161" name="Oval 160">
                <a:extLst>
                  <a:ext uri="{FF2B5EF4-FFF2-40B4-BE49-F238E27FC236}">
                    <a16:creationId xmlns:a16="http://schemas.microsoft.com/office/drawing/2014/main" id="{DD3FA9B3-6754-48CC-8D7C-C67C08C6F3E7}"/>
                  </a:ext>
                </a:extLst>
              </p:cNvPr>
              <p:cNvSpPr>
                <a:spLocks noChangeArrowheads="1"/>
              </p:cNvSpPr>
              <p:nvPr/>
            </p:nvSpPr>
            <p:spPr bwMode="auto">
              <a:xfrm>
                <a:off x="2951221" y="1871082"/>
                <a:ext cx="47971" cy="46905"/>
              </a:xfrm>
              <a:prstGeom prst="ellipse">
                <a:avLst/>
              </a:prstGeom>
              <a:grpFill/>
              <a:ln w="12700">
                <a:solidFill>
                  <a:schemeClr val="tx1"/>
                </a:solidFill>
                <a:round/>
                <a:headEnd/>
                <a:tailEnd/>
              </a:ln>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grpSp>
        <p:sp>
          <p:nvSpPr>
            <p:cNvPr id="144" name="Freeform 9">
              <a:extLst>
                <a:ext uri="{FF2B5EF4-FFF2-40B4-BE49-F238E27FC236}">
                  <a16:creationId xmlns:a16="http://schemas.microsoft.com/office/drawing/2014/main" id="{5754EDA7-6DCC-4DD7-BCB4-09104A48C13A}"/>
                </a:ext>
              </a:extLst>
            </p:cNvPr>
            <p:cNvSpPr>
              <a:spLocks noEditPoints="1"/>
            </p:cNvSpPr>
            <p:nvPr/>
          </p:nvSpPr>
          <p:spPr bwMode="auto">
            <a:xfrm>
              <a:off x="9095124" y="4049312"/>
              <a:ext cx="325830" cy="237430"/>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sp>
          <p:nvSpPr>
            <p:cNvPr id="147" name="Freeform 448">
              <a:extLst>
                <a:ext uri="{FF2B5EF4-FFF2-40B4-BE49-F238E27FC236}">
                  <a16:creationId xmlns:a16="http://schemas.microsoft.com/office/drawing/2014/main" id="{6F05E337-A7C1-4B42-BD87-779E57B660F7}"/>
                </a:ext>
              </a:extLst>
            </p:cNvPr>
            <p:cNvSpPr>
              <a:spLocks noEditPoints="1"/>
            </p:cNvSpPr>
            <p:nvPr/>
          </p:nvSpPr>
          <p:spPr bwMode="auto">
            <a:xfrm>
              <a:off x="9095124" y="3644731"/>
              <a:ext cx="437121" cy="289564"/>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sp>
          <p:nvSpPr>
            <p:cNvPr id="148" name="Freeform 5">
              <a:extLst>
                <a:ext uri="{FF2B5EF4-FFF2-40B4-BE49-F238E27FC236}">
                  <a16:creationId xmlns:a16="http://schemas.microsoft.com/office/drawing/2014/main" id="{EE6651DF-F377-40AC-99C6-D2914BF0CBD2}"/>
                </a:ext>
              </a:extLst>
            </p:cNvPr>
            <p:cNvSpPr>
              <a:spLocks noEditPoints="1"/>
            </p:cNvSpPr>
            <p:nvPr/>
          </p:nvSpPr>
          <p:spPr bwMode="auto">
            <a:xfrm>
              <a:off x="9155155" y="3288299"/>
              <a:ext cx="142762" cy="235885"/>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grpSp>
          <p:nvGrpSpPr>
            <p:cNvPr id="149" name="Group 148">
              <a:extLst>
                <a:ext uri="{FF2B5EF4-FFF2-40B4-BE49-F238E27FC236}">
                  <a16:creationId xmlns:a16="http://schemas.microsoft.com/office/drawing/2014/main" id="{D44B5479-DAD6-43B8-8D79-661AC7D5A4A0}"/>
                </a:ext>
              </a:extLst>
            </p:cNvPr>
            <p:cNvGrpSpPr/>
            <p:nvPr/>
          </p:nvGrpSpPr>
          <p:grpSpPr>
            <a:xfrm>
              <a:off x="9528781" y="4077410"/>
              <a:ext cx="97135" cy="181233"/>
              <a:chOff x="4064485" y="1802065"/>
              <a:chExt cx="240628" cy="227361"/>
            </a:xfrm>
            <a:grpFill/>
          </p:grpSpPr>
          <p:sp>
            <p:nvSpPr>
              <p:cNvPr id="154" name="Line 46">
                <a:extLst>
                  <a:ext uri="{FF2B5EF4-FFF2-40B4-BE49-F238E27FC236}">
                    <a16:creationId xmlns:a16="http://schemas.microsoft.com/office/drawing/2014/main" id="{43779392-D854-4996-AF6F-147307963669}"/>
                  </a:ext>
                </a:extLst>
              </p:cNvPr>
              <p:cNvSpPr>
                <a:spLocks noChangeShapeType="1"/>
              </p:cNvSpPr>
              <p:nvPr/>
            </p:nvSpPr>
            <p:spPr bwMode="auto">
              <a:xfrm flipH="1">
                <a:off x="4064485" y="1802065"/>
                <a:ext cx="240620" cy="0"/>
              </a:xfrm>
              <a:prstGeom prst="line">
                <a:avLst/>
              </a:pr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sp>
            <p:nvSpPr>
              <p:cNvPr id="155" name="Line 47">
                <a:extLst>
                  <a:ext uri="{FF2B5EF4-FFF2-40B4-BE49-F238E27FC236}">
                    <a16:creationId xmlns:a16="http://schemas.microsoft.com/office/drawing/2014/main" id="{2555A14C-24D9-4B02-801C-25FC0A837D9A}"/>
                  </a:ext>
                </a:extLst>
              </p:cNvPr>
              <p:cNvSpPr>
                <a:spLocks noChangeShapeType="1"/>
              </p:cNvSpPr>
              <p:nvPr/>
            </p:nvSpPr>
            <p:spPr bwMode="auto">
              <a:xfrm>
                <a:off x="4064489" y="1917069"/>
                <a:ext cx="240620" cy="0"/>
              </a:xfrm>
              <a:prstGeom prst="line">
                <a:avLst/>
              </a:pr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sp>
            <p:nvSpPr>
              <p:cNvPr id="156" name="Line 54">
                <a:extLst>
                  <a:ext uri="{FF2B5EF4-FFF2-40B4-BE49-F238E27FC236}">
                    <a16:creationId xmlns:a16="http://schemas.microsoft.com/office/drawing/2014/main" id="{CA5D1864-B8FE-496B-82AB-568FC6B88C22}"/>
                  </a:ext>
                </a:extLst>
              </p:cNvPr>
              <p:cNvSpPr>
                <a:spLocks noChangeShapeType="1"/>
              </p:cNvSpPr>
              <p:nvPr/>
            </p:nvSpPr>
            <p:spPr bwMode="auto">
              <a:xfrm flipH="1">
                <a:off x="4064493" y="2029426"/>
                <a:ext cx="240620" cy="0"/>
              </a:xfrm>
              <a:prstGeom prst="line">
                <a:avLst/>
              </a:pr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grpSp>
        <p:sp>
          <p:nvSpPr>
            <p:cNvPr id="150" name="Freeform: Shape 168">
              <a:extLst>
                <a:ext uri="{FF2B5EF4-FFF2-40B4-BE49-F238E27FC236}">
                  <a16:creationId xmlns:a16="http://schemas.microsoft.com/office/drawing/2014/main" id="{139D9A4F-93FF-4E72-9AFD-367A63FA433D}"/>
                </a:ext>
              </a:extLst>
            </p:cNvPr>
            <p:cNvSpPr>
              <a:spLocks/>
            </p:cNvSpPr>
            <p:nvPr/>
          </p:nvSpPr>
          <p:spPr bwMode="auto">
            <a:xfrm flipH="1">
              <a:off x="9720227" y="4046344"/>
              <a:ext cx="290953" cy="243366"/>
            </a:xfrm>
            <a:custGeom>
              <a:avLst/>
              <a:gdLst>
                <a:gd name="connsiteX0" fmla="*/ 0 w 541845"/>
                <a:gd name="connsiteY0" fmla="*/ 0 h 456200"/>
                <a:gd name="connsiteX1" fmla="*/ 541845 w 541845"/>
                <a:gd name="connsiteY1" fmla="*/ 0 h 456200"/>
                <a:gd name="connsiteX2" fmla="*/ 541845 w 541845"/>
                <a:gd name="connsiteY2" fmla="*/ 336005 h 456200"/>
                <a:gd name="connsiteX3" fmla="*/ 170403 w 541845"/>
                <a:gd name="connsiteY3" fmla="*/ 336005 h 456200"/>
                <a:gd name="connsiteX4" fmla="*/ 50208 w 541845"/>
                <a:gd name="connsiteY4" fmla="*/ 456200 h 456200"/>
                <a:gd name="connsiteX5" fmla="*/ 50208 w 541845"/>
                <a:gd name="connsiteY5" fmla="*/ 336005 h 456200"/>
                <a:gd name="connsiteX6" fmla="*/ 0 w 541845"/>
                <a:gd name="connsiteY6" fmla="*/ 336005 h 4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845" h="456200">
                  <a:moveTo>
                    <a:pt x="0" y="0"/>
                  </a:moveTo>
                  <a:lnTo>
                    <a:pt x="541845" y="0"/>
                  </a:lnTo>
                  <a:lnTo>
                    <a:pt x="541845" y="336005"/>
                  </a:lnTo>
                  <a:lnTo>
                    <a:pt x="170403" y="336005"/>
                  </a:lnTo>
                  <a:lnTo>
                    <a:pt x="50208" y="456200"/>
                  </a:lnTo>
                  <a:lnTo>
                    <a:pt x="50208" y="336005"/>
                  </a:lnTo>
                  <a:lnTo>
                    <a:pt x="0" y="336005"/>
                  </a:lnTo>
                  <a:close/>
                </a:path>
              </a:pathLst>
            </a:custGeom>
            <a:grpFill/>
            <a:ln w="12700">
              <a:solidFill>
                <a:schemeClr val="tx1"/>
              </a:solidFill>
              <a:round/>
              <a:headEnd/>
              <a:tailEnd/>
            </a:ln>
          </p:spPr>
          <p:txBody>
            <a:bodyPr vert="horz" wrap="square" lIns="93247" tIns="46623" rIns="93247" bIns="46623" numCol="1" anchor="t" anchorCtr="0" compatLnSpc="1">
              <a:prstTxWarp prst="textNoShape">
                <a:avLst/>
              </a:prstTxWarp>
              <a:noAutofit/>
            </a:bodyPr>
            <a:lstStyle/>
            <a:p>
              <a:pPr algn="ctr" defTabSz="932418">
                <a:defRPr/>
              </a:pPr>
              <a:endParaRPr lang="en-US" sz="1836" dirty="0">
                <a:solidFill>
                  <a:srgbClr val="505050"/>
                </a:solidFill>
                <a:latin typeface="Segoe UI Semilight"/>
              </a:endParaRPr>
            </a:p>
          </p:txBody>
        </p:sp>
        <p:grpSp>
          <p:nvGrpSpPr>
            <p:cNvPr id="151" name="Group 150">
              <a:extLst>
                <a:ext uri="{FF2B5EF4-FFF2-40B4-BE49-F238E27FC236}">
                  <a16:creationId xmlns:a16="http://schemas.microsoft.com/office/drawing/2014/main" id="{DA2FE695-946F-4718-9A54-74BDF917701A}"/>
                </a:ext>
              </a:extLst>
            </p:cNvPr>
            <p:cNvGrpSpPr/>
            <p:nvPr/>
          </p:nvGrpSpPr>
          <p:grpSpPr>
            <a:xfrm>
              <a:off x="9670408" y="3437294"/>
              <a:ext cx="97134" cy="89562"/>
              <a:chOff x="9541035" y="4221497"/>
              <a:chExt cx="118216" cy="109717"/>
            </a:xfrm>
            <a:grpFill/>
          </p:grpSpPr>
          <p:sp>
            <p:nvSpPr>
              <p:cNvPr id="152" name="Line 47">
                <a:extLst>
                  <a:ext uri="{FF2B5EF4-FFF2-40B4-BE49-F238E27FC236}">
                    <a16:creationId xmlns:a16="http://schemas.microsoft.com/office/drawing/2014/main" id="{0198489B-9170-4826-85D9-2BEC8C6FF9E4}"/>
                  </a:ext>
                </a:extLst>
              </p:cNvPr>
              <p:cNvSpPr>
                <a:spLocks noChangeShapeType="1"/>
              </p:cNvSpPr>
              <p:nvPr/>
            </p:nvSpPr>
            <p:spPr bwMode="auto">
              <a:xfrm>
                <a:off x="9541035" y="4221497"/>
                <a:ext cx="118214" cy="0"/>
              </a:xfrm>
              <a:prstGeom prst="line">
                <a:avLst/>
              </a:pr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sp>
            <p:nvSpPr>
              <p:cNvPr id="153" name="Line 54">
                <a:extLst>
                  <a:ext uri="{FF2B5EF4-FFF2-40B4-BE49-F238E27FC236}">
                    <a16:creationId xmlns:a16="http://schemas.microsoft.com/office/drawing/2014/main" id="{F701F9A3-75E6-423A-9A70-E79733C6611B}"/>
                  </a:ext>
                </a:extLst>
              </p:cNvPr>
              <p:cNvSpPr>
                <a:spLocks noChangeShapeType="1"/>
              </p:cNvSpPr>
              <p:nvPr/>
            </p:nvSpPr>
            <p:spPr bwMode="auto">
              <a:xfrm flipH="1">
                <a:off x="9541037" y="4331214"/>
                <a:ext cx="118214" cy="0"/>
              </a:xfrm>
              <a:prstGeom prst="line">
                <a:avLst/>
              </a:pr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grpSp>
      </p:grpSp>
      <p:grpSp>
        <p:nvGrpSpPr>
          <p:cNvPr id="186" name="Group 185">
            <a:extLst>
              <a:ext uri="{FF2B5EF4-FFF2-40B4-BE49-F238E27FC236}">
                <a16:creationId xmlns:a16="http://schemas.microsoft.com/office/drawing/2014/main" id="{7A79524A-CDB1-416C-BC84-0830844D7619}"/>
              </a:ext>
            </a:extLst>
          </p:cNvPr>
          <p:cNvGrpSpPr/>
          <p:nvPr/>
        </p:nvGrpSpPr>
        <p:grpSpPr>
          <a:xfrm>
            <a:off x="715661" y="2906995"/>
            <a:ext cx="479020" cy="392765"/>
            <a:chOff x="1778647" y="1301093"/>
            <a:chExt cx="307813" cy="252387"/>
          </a:xfrm>
          <a:noFill/>
        </p:grpSpPr>
        <p:grpSp>
          <p:nvGrpSpPr>
            <p:cNvPr id="187" name="Group 186">
              <a:extLst>
                <a:ext uri="{FF2B5EF4-FFF2-40B4-BE49-F238E27FC236}">
                  <a16:creationId xmlns:a16="http://schemas.microsoft.com/office/drawing/2014/main" id="{68327355-F76B-4C67-97CA-7FD99C2F6579}"/>
                </a:ext>
              </a:extLst>
            </p:cNvPr>
            <p:cNvGrpSpPr/>
            <p:nvPr/>
          </p:nvGrpSpPr>
          <p:grpSpPr>
            <a:xfrm>
              <a:off x="1778647" y="1301093"/>
              <a:ext cx="307813" cy="252387"/>
              <a:chOff x="2107086" y="1452805"/>
              <a:chExt cx="307813" cy="252387"/>
            </a:xfrm>
            <a:grpFill/>
          </p:grpSpPr>
          <p:sp>
            <p:nvSpPr>
              <p:cNvPr id="190" name="Rectangle 189">
                <a:extLst>
                  <a:ext uri="{FF2B5EF4-FFF2-40B4-BE49-F238E27FC236}">
                    <a16:creationId xmlns:a16="http://schemas.microsoft.com/office/drawing/2014/main" id="{2CE6022C-915D-4DDA-BA96-C74A82DB6E2E}"/>
                  </a:ext>
                </a:extLst>
              </p:cNvPr>
              <p:cNvSpPr/>
              <p:nvPr/>
            </p:nvSpPr>
            <p:spPr bwMode="auto">
              <a:xfrm>
                <a:off x="2107086" y="1596776"/>
                <a:ext cx="108416" cy="108416"/>
              </a:xfrm>
              <a:prstGeom prst="rect">
                <a:avLst/>
              </a:prstGeom>
              <a:grpFill/>
              <a:ln w="12700" cap="flat">
                <a:solidFill>
                  <a:schemeClr val="tx1"/>
                </a:solidFill>
                <a:prstDash val="solid"/>
                <a:miter lim="800000"/>
                <a:headEnd/>
                <a:tailEnd/>
              </a:ln>
              <a:extLst/>
            </p:spPr>
            <p:txBody>
              <a:bodyPr vert="horz" wrap="square" lIns="91401" tIns="45700" rIns="91401" bIns="45700" numCol="1" anchor="t" anchorCtr="0" compatLnSpc="1">
                <a:prstTxWarp prst="textNoShape">
                  <a:avLst/>
                </a:prstTxWarp>
              </a:bodyPr>
              <a:lstStyle/>
              <a:p>
                <a:pPr algn="ctr" defTabSz="913873">
                  <a:defRPr/>
                </a:pPr>
                <a:endParaRPr lang="en-US" kern="0" dirty="0">
                  <a:solidFill>
                    <a:srgbClr val="505050"/>
                  </a:solidFill>
                  <a:latin typeface="Segoe UI"/>
                </a:endParaRPr>
              </a:p>
            </p:txBody>
          </p:sp>
          <p:sp>
            <p:nvSpPr>
              <p:cNvPr id="191" name="Rectangle 190">
                <a:extLst>
                  <a:ext uri="{FF2B5EF4-FFF2-40B4-BE49-F238E27FC236}">
                    <a16:creationId xmlns:a16="http://schemas.microsoft.com/office/drawing/2014/main" id="{A25AA2D7-6EA3-4418-AE46-C81B7D117693}"/>
                  </a:ext>
                </a:extLst>
              </p:cNvPr>
              <p:cNvSpPr/>
              <p:nvPr/>
            </p:nvSpPr>
            <p:spPr bwMode="auto">
              <a:xfrm>
                <a:off x="2252041" y="1452805"/>
                <a:ext cx="162858" cy="162858"/>
              </a:xfrm>
              <a:prstGeom prst="rect">
                <a:avLst/>
              </a:prstGeom>
              <a:grpFill/>
              <a:ln w="12700" cap="flat">
                <a:solidFill>
                  <a:schemeClr val="tx1"/>
                </a:solidFill>
                <a:prstDash val="solid"/>
                <a:miter lim="800000"/>
                <a:headEnd/>
                <a:tailEnd/>
              </a:ln>
              <a:extLst/>
            </p:spPr>
            <p:txBody>
              <a:bodyPr vert="horz" wrap="square" lIns="91401" tIns="45700" rIns="91401" bIns="45700" numCol="1" anchor="t" anchorCtr="0" compatLnSpc="1">
                <a:prstTxWarp prst="textNoShape">
                  <a:avLst/>
                </a:prstTxWarp>
              </a:bodyPr>
              <a:lstStyle/>
              <a:p>
                <a:pPr algn="ctr" defTabSz="913873">
                  <a:defRPr/>
                </a:pPr>
                <a:endParaRPr lang="en-US" kern="0" dirty="0">
                  <a:solidFill>
                    <a:srgbClr val="505050"/>
                  </a:solidFill>
                  <a:latin typeface="Segoe UI"/>
                </a:endParaRPr>
              </a:p>
            </p:txBody>
          </p:sp>
          <p:sp>
            <p:nvSpPr>
              <p:cNvPr id="192" name="Rectangle 191">
                <a:extLst>
                  <a:ext uri="{FF2B5EF4-FFF2-40B4-BE49-F238E27FC236}">
                    <a16:creationId xmlns:a16="http://schemas.microsoft.com/office/drawing/2014/main" id="{C7D5D51B-B481-400C-995F-D96F516188A1}"/>
                  </a:ext>
                </a:extLst>
              </p:cNvPr>
              <p:cNvSpPr/>
              <p:nvPr/>
            </p:nvSpPr>
            <p:spPr bwMode="auto">
              <a:xfrm>
                <a:off x="2107086" y="1453330"/>
                <a:ext cx="108416" cy="108416"/>
              </a:xfrm>
              <a:prstGeom prst="rect">
                <a:avLst/>
              </a:prstGeom>
              <a:grpFill/>
              <a:ln w="12700" cap="flat">
                <a:solidFill>
                  <a:schemeClr val="tx1"/>
                </a:solidFill>
                <a:prstDash val="solid"/>
                <a:miter lim="800000"/>
                <a:headEnd/>
                <a:tailEnd/>
              </a:ln>
              <a:extLst/>
            </p:spPr>
            <p:txBody>
              <a:bodyPr vert="horz" wrap="square" lIns="91401" tIns="45700" rIns="91401" bIns="45700" numCol="1" anchor="t" anchorCtr="0" compatLnSpc="1">
                <a:prstTxWarp prst="textNoShape">
                  <a:avLst/>
                </a:prstTxWarp>
              </a:bodyPr>
              <a:lstStyle/>
              <a:p>
                <a:pPr algn="ctr" defTabSz="913873">
                  <a:defRPr/>
                </a:pPr>
                <a:endParaRPr lang="en-US" kern="0" dirty="0">
                  <a:solidFill>
                    <a:srgbClr val="505050"/>
                  </a:solidFill>
                  <a:latin typeface="Segoe UI"/>
                </a:endParaRPr>
              </a:p>
            </p:txBody>
          </p:sp>
          <p:sp>
            <p:nvSpPr>
              <p:cNvPr id="193" name="Rectangle 192">
                <a:extLst>
                  <a:ext uri="{FF2B5EF4-FFF2-40B4-BE49-F238E27FC236}">
                    <a16:creationId xmlns:a16="http://schemas.microsoft.com/office/drawing/2014/main" id="{14358BF0-FACD-44B0-BFB9-E392D7B20A5E}"/>
                  </a:ext>
                </a:extLst>
              </p:cNvPr>
              <p:cNvSpPr/>
              <p:nvPr/>
            </p:nvSpPr>
            <p:spPr bwMode="auto">
              <a:xfrm>
                <a:off x="2253489" y="1652588"/>
                <a:ext cx="159337" cy="51699"/>
              </a:xfrm>
              <a:prstGeom prst="rect">
                <a:avLst/>
              </a:prstGeom>
              <a:grpFill/>
              <a:ln w="12700" cap="flat">
                <a:solidFill>
                  <a:schemeClr val="tx1"/>
                </a:solidFill>
                <a:prstDash val="solid"/>
                <a:miter lim="800000"/>
                <a:headEnd/>
                <a:tailEnd/>
              </a:ln>
              <a:extLst/>
            </p:spPr>
            <p:txBody>
              <a:bodyPr vert="horz" wrap="square" lIns="91401" tIns="45700" rIns="91401" bIns="45700" numCol="1" anchor="t" anchorCtr="0" compatLnSpc="1">
                <a:prstTxWarp prst="textNoShape">
                  <a:avLst/>
                </a:prstTxWarp>
              </a:bodyPr>
              <a:lstStyle/>
              <a:p>
                <a:pPr algn="ctr" defTabSz="913873">
                  <a:defRPr/>
                </a:pPr>
                <a:endParaRPr lang="en-US" kern="0" dirty="0">
                  <a:solidFill>
                    <a:srgbClr val="505050"/>
                  </a:solidFill>
                  <a:latin typeface="Segoe UI"/>
                </a:endParaRPr>
              </a:p>
            </p:txBody>
          </p:sp>
        </p:grpSp>
        <p:cxnSp>
          <p:nvCxnSpPr>
            <p:cNvPr id="188" name="Straight Connector 187">
              <a:extLst>
                <a:ext uri="{FF2B5EF4-FFF2-40B4-BE49-F238E27FC236}">
                  <a16:creationId xmlns:a16="http://schemas.microsoft.com/office/drawing/2014/main" id="{21A7CB8E-DD96-4C7B-92DD-CF7FF0C2C569}"/>
                </a:ext>
              </a:extLst>
            </p:cNvPr>
            <p:cNvCxnSpPr/>
            <p:nvPr/>
          </p:nvCxnSpPr>
          <p:spPr>
            <a:xfrm>
              <a:off x="1979319" y="1500876"/>
              <a:ext cx="0" cy="51699"/>
            </a:xfrm>
            <a:prstGeom prst="line">
              <a:avLst/>
            </a:prstGeom>
            <a:grpFill/>
            <a:ln w="12700" cap="flat">
              <a:solidFill>
                <a:schemeClr val="tx1"/>
              </a:solidFill>
              <a:prstDash val="solid"/>
              <a:miter lim="800000"/>
              <a:headEnd/>
              <a:tailEnd/>
            </a:ln>
            <a:extLst/>
          </p:spPr>
        </p:cxnSp>
        <p:cxnSp>
          <p:nvCxnSpPr>
            <p:cNvPr id="189" name="Straight Connector 188">
              <a:extLst>
                <a:ext uri="{FF2B5EF4-FFF2-40B4-BE49-F238E27FC236}">
                  <a16:creationId xmlns:a16="http://schemas.microsoft.com/office/drawing/2014/main" id="{9D3D50D1-623B-4B5D-86AA-7AC69EFEB8BA}"/>
                </a:ext>
              </a:extLst>
            </p:cNvPr>
            <p:cNvCxnSpPr/>
            <p:nvPr/>
          </p:nvCxnSpPr>
          <p:spPr>
            <a:xfrm>
              <a:off x="2031707" y="1500876"/>
              <a:ext cx="0" cy="51699"/>
            </a:xfrm>
            <a:prstGeom prst="line">
              <a:avLst/>
            </a:prstGeom>
            <a:grpFill/>
            <a:ln w="12700" cap="flat">
              <a:solidFill>
                <a:schemeClr val="tx1"/>
              </a:solidFill>
              <a:prstDash val="solid"/>
              <a:miter lim="800000"/>
              <a:headEnd/>
              <a:tailEnd/>
            </a:ln>
            <a:extLst/>
          </p:spPr>
        </p:cxnSp>
      </p:grpSp>
      <p:grpSp>
        <p:nvGrpSpPr>
          <p:cNvPr id="106" name="Group 105"/>
          <p:cNvGrpSpPr/>
          <p:nvPr/>
        </p:nvGrpSpPr>
        <p:grpSpPr>
          <a:xfrm rot="16200000">
            <a:off x="674" y="3472404"/>
            <a:ext cx="3978224" cy="176193"/>
            <a:chOff x="3142887" y="5221476"/>
            <a:chExt cx="781948" cy="172778"/>
          </a:xfrm>
        </p:grpSpPr>
        <p:sp>
          <p:nvSpPr>
            <p:cNvPr id="107" name="Freeform 106"/>
            <p:cNvSpPr/>
            <p:nvPr/>
          </p:nvSpPr>
          <p:spPr bwMode="auto">
            <a:xfrm rot="16200000">
              <a:off x="3490047" y="4959466"/>
              <a:ext cx="87628" cy="781948"/>
            </a:xfrm>
            <a:custGeom>
              <a:avLst/>
              <a:gdLst>
                <a:gd name="connsiteX0" fmla="*/ 5475 w 235444"/>
                <a:gd name="connsiteY0" fmla="*/ 0 h 3860192"/>
                <a:gd name="connsiteX1" fmla="*/ 235444 w 235444"/>
                <a:gd name="connsiteY1" fmla="*/ 0 h 3860192"/>
                <a:gd name="connsiteX2" fmla="*/ 235444 w 235444"/>
                <a:gd name="connsiteY2" fmla="*/ 3860192 h 3860192"/>
                <a:gd name="connsiteX3" fmla="*/ 0 w 235444"/>
                <a:gd name="connsiteY3" fmla="*/ 3860192 h 3860192"/>
              </a:gdLst>
              <a:ahLst/>
              <a:cxnLst>
                <a:cxn ang="0">
                  <a:pos x="connsiteX0" y="connsiteY0"/>
                </a:cxn>
                <a:cxn ang="0">
                  <a:pos x="connsiteX1" y="connsiteY1"/>
                </a:cxn>
                <a:cxn ang="0">
                  <a:pos x="connsiteX2" y="connsiteY2"/>
                </a:cxn>
                <a:cxn ang="0">
                  <a:pos x="connsiteX3" y="connsiteY3"/>
                </a:cxn>
              </a:cxnLst>
              <a:rect l="l" t="t" r="r" b="b"/>
              <a:pathLst>
                <a:path w="235444" h="3860192">
                  <a:moveTo>
                    <a:pt x="5475" y="0"/>
                  </a:moveTo>
                  <a:lnTo>
                    <a:pt x="235444" y="0"/>
                  </a:lnTo>
                  <a:lnTo>
                    <a:pt x="235444" y="3860192"/>
                  </a:lnTo>
                  <a:lnTo>
                    <a:pt x="0" y="3860192"/>
                  </a:lnTo>
                </a:path>
              </a:pathLst>
            </a:custGeom>
            <a:noFill/>
            <a:ln w="12700">
              <a:solidFill>
                <a:srgbClr val="0078D7"/>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418">
                <a:defRPr/>
              </a:pPr>
              <a:endParaRPr lang="en-US" sz="1836">
                <a:solidFill>
                  <a:srgbClr val="FFFFFF"/>
                </a:solidFill>
                <a:latin typeface="Segoe UI Semilight"/>
              </a:endParaRPr>
            </a:p>
          </p:txBody>
        </p:sp>
        <p:sp>
          <p:nvSpPr>
            <p:cNvPr id="112" name="Freeform 111"/>
            <p:cNvSpPr/>
            <p:nvPr/>
          </p:nvSpPr>
          <p:spPr bwMode="auto">
            <a:xfrm rot="16200000">
              <a:off x="3539973" y="5216947"/>
              <a:ext cx="81318" cy="90376"/>
            </a:xfrm>
            <a:custGeom>
              <a:avLst/>
              <a:gdLst>
                <a:gd name="connsiteX0" fmla="*/ 0 w 171450"/>
                <a:gd name="connsiteY0" fmla="*/ 161925 h 161925"/>
                <a:gd name="connsiteX1" fmla="*/ 0 w 171450"/>
                <a:gd name="connsiteY1" fmla="*/ 0 h 161925"/>
                <a:gd name="connsiteX2" fmla="*/ 171450 w 171450"/>
                <a:gd name="connsiteY2" fmla="*/ 0 h 161925"/>
                <a:gd name="connsiteX0" fmla="*/ 0 w 171450"/>
                <a:gd name="connsiteY0" fmla="*/ 0 h 0"/>
                <a:gd name="connsiteX1" fmla="*/ 171450 w 171450"/>
                <a:gd name="connsiteY1" fmla="*/ 0 h 0"/>
              </a:gdLst>
              <a:ahLst/>
              <a:cxnLst>
                <a:cxn ang="0">
                  <a:pos x="connsiteX0" y="connsiteY0"/>
                </a:cxn>
                <a:cxn ang="0">
                  <a:pos x="connsiteX1" y="connsiteY1"/>
                </a:cxn>
              </a:cxnLst>
              <a:rect l="l" t="t" r="r" b="b"/>
              <a:pathLst>
                <a:path w="171450">
                  <a:moveTo>
                    <a:pt x="0" y="0"/>
                  </a:moveTo>
                  <a:lnTo>
                    <a:pt x="171450" y="0"/>
                  </a:lnTo>
                </a:path>
              </a:pathLst>
            </a:custGeom>
            <a:noFill/>
            <a:ln w="12700">
              <a:solidFill>
                <a:srgbClr val="0078D7"/>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32418">
                <a:defRPr/>
              </a:pPr>
              <a:endParaRPr lang="en-US" sz="1836">
                <a:solidFill>
                  <a:srgbClr val="FFFFFF"/>
                </a:solidFill>
                <a:latin typeface="Segoe UI Semilight"/>
              </a:endParaRPr>
            </a:p>
          </p:txBody>
        </p:sp>
      </p:grpSp>
      <p:sp>
        <p:nvSpPr>
          <p:cNvPr id="299" name="Shape 101"/>
          <p:cNvSpPr txBox="1"/>
          <p:nvPr/>
        </p:nvSpPr>
        <p:spPr>
          <a:xfrm>
            <a:off x="10678446" y="4375537"/>
            <a:ext cx="1564773" cy="262187"/>
          </a:xfrm>
          <a:prstGeom prst="rect">
            <a:avLst/>
          </a:prstGeom>
          <a:noFill/>
          <a:ln>
            <a:noFill/>
          </a:ln>
        </p:spPr>
        <p:txBody>
          <a:bodyPr wrap="square" lIns="93232" tIns="46604" rIns="93232" bIns="46604" anchor="t" anchorCtr="0">
            <a:spAutoFit/>
          </a:bodyPr>
          <a:lstStyle/>
          <a:p>
            <a:pPr algn="ctr" defTabSz="950973">
              <a:defRPr/>
            </a:pPr>
            <a:r>
              <a:rPr lang="en-US" sz="1071" kern="0" dirty="0">
                <a:latin typeface="Segoe UI Semibold" panose="020B0702040204020203" pitchFamily="34" charset="0"/>
                <a:cs typeface="Segoe UI Semibold" panose="020B0702040204020203" pitchFamily="34" charset="0"/>
                <a:sym typeface="Calibri"/>
              </a:rPr>
              <a:t>Analytical dashboards</a:t>
            </a:r>
          </a:p>
        </p:txBody>
      </p:sp>
      <p:sp>
        <p:nvSpPr>
          <p:cNvPr id="288" name="Rectangle 287"/>
          <p:cNvSpPr/>
          <p:nvPr/>
        </p:nvSpPr>
        <p:spPr>
          <a:xfrm>
            <a:off x="8668321" y="3155812"/>
            <a:ext cx="1011336" cy="446397"/>
          </a:xfrm>
          <a:prstGeom prst="rect">
            <a:avLst/>
          </a:prstGeom>
        </p:spPr>
        <p:txBody>
          <a:bodyPr wrap="square">
            <a:spAutoFit/>
          </a:bodyPr>
          <a:lstStyle/>
          <a:p>
            <a:pPr defTabSz="950973">
              <a:defRPr/>
            </a:pPr>
            <a:r>
              <a:rPr lang="en-US" sz="1122" kern="0" dirty="0">
                <a:solidFill>
                  <a:srgbClr val="0078D7"/>
                </a:solidFill>
                <a:latin typeface="Segoe UI Semibold" panose="020B0702040204020203" pitchFamily="34" charset="0"/>
                <a:cs typeface="Segoe UI Semibold" panose="020B0702040204020203" pitchFamily="34" charset="0"/>
              </a:rPr>
              <a:t>SQL Data </a:t>
            </a:r>
          </a:p>
          <a:p>
            <a:pPr defTabSz="950973">
              <a:defRPr/>
            </a:pPr>
            <a:r>
              <a:rPr lang="en-US" sz="1122" kern="0" dirty="0">
                <a:solidFill>
                  <a:srgbClr val="0078D7"/>
                </a:solidFill>
                <a:latin typeface="Segoe UI Semibold" panose="020B0702040204020203" pitchFamily="34" charset="0"/>
                <a:cs typeface="Segoe UI Semibold" panose="020B0702040204020203" pitchFamily="34" charset="0"/>
              </a:rPr>
              <a:t>Warehouse</a:t>
            </a:r>
          </a:p>
        </p:txBody>
      </p:sp>
      <p:sp>
        <p:nvSpPr>
          <p:cNvPr id="320" name="Rectangle 319"/>
          <p:cNvSpPr/>
          <p:nvPr/>
        </p:nvSpPr>
        <p:spPr>
          <a:xfrm>
            <a:off x="8767108" y="3987976"/>
            <a:ext cx="1888307" cy="446397"/>
          </a:xfrm>
          <a:prstGeom prst="rect">
            <a:avLst/>
          </a:prstGeom>
        </p:spPr>
        <p:txBody>
          <a:bodyPr wrap="square">
            <a:spAutoFit/>
          </a:bodyPr>
          <a:lstStyle/>
          <a:p>
            <a:pPr defTabSz="950973">
              <a:defRPr/>
            </a:pPr>
            <a:r>
              <a:rPr lang="en-US" sz="1122" kern="0" dirty="0">
                <a:solidFill>
                  <a:srgbClr val="0078D7"/>
                </a:solidFill>
                <a:latin typeface="Segoe UI Semibold" panose="020B0702040204020203" pitchFamily="34" charset="0"/>
                <a:cs typeface="Segoe UI Semibold" panose="020B0702040204020203" pitchFamily="34" charset="0"/>
              </a:rPr>
              <a:t>Analysis</a:t>
            </a:r>
          </a:p>
          <a:p>
            <a:pPr defTabSz="950973">
              <a:defRPr/>
            </a:pPr>
            <a:r>
              <a:rPr lang="en-US" sz="1122" kern="0" dirty="0">
                <a:solidFill>
                  <a:srgbClr val="0078D7"/>
                </a:solidFill>
                <a:latin typeface="Segoe UI Semibold" panose="020B0702040204020203" pitchFamily="34" charset="0"/>
                <a:cs typeface="Segoe UI Semibold" panose="020B0702040204020203" pitchFamily="34" charset="0"/>
              </a:rPr>
              <a:t>Services</a:t>
            </a:r>
          </a:p>
        </p:txBody>
      </p:sp>
      <p:cxnSp>
        <p:nvCxnSpPr>
          <p:cNvPr id="103" name="Straight Arrow Connector 102">
            <a:extLst>
              <a:ext uri="{FF2B5EF4-FFF2-40B4-BE49-F238E27FC236}">
                <a16:creationId xmlns:a16="http://schemas.microsoft.com/office/drawing/2014/main" id="{A4E24056-F253-428D-AE21-91B82ED3BE5F}"/>
              </a:ext>
            </a:extLst>
          </p:cNvPr>
          <p:cNvCxnSpPr>
            <a:cxnSpLocks/>
          </p:cNvCxnSpPr>
          <p:nvPr/>
        </p:nvCxnSpPr>
        <p:spPr>
          <a:xfrm>
            <a:off x="9064056" y="3610093"/>
            <a:ext cx="0" cy="349741"/>
          </a:xfrm>
          <a:prstGeom prst="straightConnector1">
            <a:avLst/>
          </a:prstGeom>
          <a:ln>
            <a:solidFill>
              <a:schemeClr val="tx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08" name="Freeform: Shape 107">
            <a:extLst>
              <a:ext uri="{FF2B5EF4-FFF2-40B4-BE49-F238E27FC236}">
                <a16:creationId xmlns:a16="http://schemas.microsoft.com/office/drawing/2014/main" id="{84F3B77E-E297-4819-BB98-4B4B21AE29B8}"/>
              </a:ext>
            </a:extLst>
          </p:cNvPr>
          <p:cNvSpPr/>
          <p:nvPr/>
        </p:nvSpPr>
        <p:spPr>
          <a:xfrm>
            <a:off x="8195400" y="4036335"/>
            <a:ext cx="518614" cy="402693"/>
          </a:xfrm>
          <a:custGeom>
            <a:avLst/>
            <a:gdLst>
              <a:gd name="connsiteX0" fmla="*/ 389860 w 1425158"/>
              <a:gd name="connsiteY0" fmla="*/ 651501 h 1109587"/>
              <a:gd name="connsiteX1" fmla="*/ 688826 w 1425158"/>
              <a:gd name="connsiteY1" fmla="*/ 651501 h 1109587"/>
              <a:gd name="connsiteX2" fmla="*/ 688826 w 1425158"/>
              <a:gd name="connsiteY2" fmla="*/ 711477 h 1109587"/>
              <a:gd name="connsiteX3" fmla="*/ 599090 w 1425158"/>
              <a:gd name="connsiteY3" fmla="*/ 759660 h 1109587"/>
              <a:gd name="connsiteX4" fmla="*/ 405906 w 1425158"/>
              <a:gd name="connsiteY4" fmla="*/ 759660 h 1109587"/>
              <a:gd name="connsiteX5" fmla="*/ 101797 w 1425158"/>
              <a:gd name="connsiteY5" fmla="*/ 651501 h 1109587"/>
              <a:gd name="connsiteX6" fmla="*/ 316855 w 1425158"/>
              <a:gd name="connsiteY6" fmla="*/ 651501 h 1109587"/>
              <a:gd name="connsiteX7" fmla="*/ 332901 w 1425158"/>
              <a:gd name="connsiteY7" fmla="*/ 759660 h 1109587"/>
              <a:gd name="connsiteX8" fmla="*/ 159058 w 1425158"/>
              <a:gd name="connsiteY8" fmla="*/ 759660 h 1109587"/>
              <a:gd name="connsiteX9" fmla="*/ 159058 w 1425158"/>
              <a:gd name="connsiteY9" fmla="*/ 1052327 h 1109587"/>
              <a:gd name="connsiteX10" fmla="*/ 631566 w 1425158"/>
              <a:gd name="connsiteY10" fmla="*/ 1052327 h 1109587"/>
              <a:gd name="connsiteX11" fmla="*/ 631566 w 1425158"/>
              <a:gd name="connsiteY11" fmla="*/ 824189 h 1109587"/>
              <a:gd name="connsiteX12" fmla="*/ 688826 w 1425158"/>
              <a:gd name="connsiteY12" fmla="*/ 793443 h 1109587"/>
              <a:gd name="connsiteX13" fmla="*/ 688826 w 1425158"/>
              <a:gd name="connsiteY13" fmla="*/ 1109587 h 1109587"/>
              <a:gd name="connsiteX14" fmla="*/ 101797 w 1425158"/>
              <a:gd name="connsiteY14" fmla="*/ 1109587 h 1109587"/>
              <a:gd name="connsiteX15" fmla="*/ 838129 w 1425158"/>
              <a:gd name="connsiteY15" fmla="*/ 464948 h 1109587"/>
              <a:gd name="connsiteX16" fmla="*/ 895390 w 1425158"/>
              <a:gd name="connsiteY16" fmla="*/ 484141 h 1109587"/>
              <a:gd name="connsiteX17" fmla="*/ 895390 w 1425158"/>
              <a:gd name="connsiteY17" fmla="*/ 600562 h 1109587"/>
              <a:gd name="connsiteX18" fmla="*/ 838129 w 1425158"/>
              <a:gd name="connsiteY18" fmla="*/ 631309 h 1109587"/>
              <a:gd name="connsiteX19" fmla="*/ 529769 w 1425158"/>
              <a:gd name="connsiteY19" fmla="*/ 361593 h 1109587"/>
              <a:gd name="connsiteX20" fmla="*/ 587029 w 1425158"/>
              <a:gd name="connsiteY20" fmla="*/ 380785 h 1109587"/>
              <a:gd name="connsiteX21" fmla="*/ 587029 w 1425158"/>
              <a:gd name="connsiteY21" fmla="*/ 458086 h 1109587"/>
              <a:gd name="connsiteX22" fmla="*/ 361165 w 1425158"/>
              <a:gd name="connsiteY22" fmla="*/ 458086 h 1109587"/>
              <a:gd name="connsiteX23" fmla="*/ 352670 w 1425158"/>
              <a:gd name="connsiteY23" fmla="*/ 400826 h 1109587"/>
              <a:gd name="connsiteX24" fmla="*/ 529769 w 1425158"/>
              <a:gd name="connsiteY24" fmla="*/ 400826 h 1109587"/>
              <a:gd name="connsiteX25" fmla="*/ 359677 w 1425158"/>
              <a:gd name="connsiteY25" fmla="*/ 290886 h 1109587"/>
              <a:gd name="connsiteX26" fmla="*/ 347006 w 1425158"/>
              <a:gd name="connsiteY26" fmla="*/ 309679 h 1109587"/>
              <a:gd name="connsiteX27" fmla="*/ 326542 w 1425158"/>
              <a:gd name="connsiteY27" fmla="*/ 323477 h 1109587"/>
              <a:gd name="connsiteX28" fmla="*/ 402143 w 1425158"/>
              <a:gd name="connsiteY28" fmla="*/ 833064 h 1109587"/>
              <a:gd name="connsiteX29" fmla="*/ 423996 w 1425158"/>
              <a:gd name="connsiteY29" fmla="*/ 837475 h 1109587"/>
              <a:gd name="connsiteX30" fmla="*/ 448803 w 1425158"/>
              <a:gd name="connsiteY30" fmla="*/ 854201 h 1109587"/>
              <a:gd name="connsiteX31" fmla="*/ 450445 w 1425158"/>
              <a:gd name="connsiteY31" fmla="*/ 856636 h 1109587"/>
              <a:gd name="connsiteX32" fmla="*/ 1055784 w 1425158"/>
              <a:gd name="connsiteY32" fmla="*/ 531601 h 1109587"/>
              <a:gd name="connsiteX33" fmla="*/ 1054183 w 1425158"/>
              <a:gd name="connsiteY33" fmla="*/ 523670 h 1109587"/>
              <a:gd name="connsiteX34" fmla="*/ 838129 w 1425158"/>
              <a:gd name="connsiteY34" fmla="*/ 254492 h 1109587"/>
              <a:gd name="connsiteX35" fmla="*/ 1425158 w 1425158"/>
              <a:gd name="connsiteY35" fmla="*/ 254492 h 1109587"/>
              <a:gd name="connsiteX36" fmla="*/ 1425158 w 1425158"/>
              <a:gd name="connsiteY36" fmla="*/ 712578 h 1109587"/>
              <a:gd name="connsiteX37" fmla="*/ 839428 w 1425158"/>
              <a:gd name="connsiteY37" fmla="*/ 712578 h 1109587"/>
              <a:gd name="connsiteX38" fmla="*/ 946067 w 1425158"/>
              <a:gd name="connsiteY38" fmla="*/ 655318 h 1109587"/>
              <a:gd name="connsiteX39" fmla="*/ 1367898 w 1425158"/>
              <a:gd name="connsiteY39" fmla="*/ 655318 h 1109587"/>
              <a:gd name="connsiteX40" fmla="*/ 1367898 w 1425158"/>
              <a:gd name="connsiteY40" fmla="*/ 362651 h 1109587"/>
              <a:gd name="connsiteX41" fmla="*/ 895390 w 1425158"/>
              <a:gd name="connsiteY41" fmla="*/ 362651 h 1109587"/>
              <a:gd name="connsiteX42" fmla="*/ 895390 w 1425158"/>
              <a:gd name="connsiteY42" fmla="*/ 407978 h 1109587"/>
              <a:gd name="connsiteX43" fmla="*/ 838129 w 1425158"/>
              <a:gd name="connsiteY43" fmla="*/ 388785 h 1109587"/>
              <a:gd name="connsiteX44" fmla="*/ 291820 w 1425158"/>
              <a:gd name="connsiteY44" fmla="*/ 176448 h 1109587"/>
              <a:gd name="connsiteX45" fmla="*/ 363732 w 1425158"/>
              <a:gd name="connsiteY45" fmla="*/ 224115 h 1109587"/>
              <a:gd name="connsiteX46" fmla="*/ 368177 w 1425158"/>
              <a:gd name="connsiteY46" fmla="*/ 246133 h 1109587"/>
              <a:gd name="connsiteX47" fmla="*/ 710036 w 1425158"/>
              <a:gd name="connsiteY47" fmla="*/ 360717 h 1109587"/>
              <a:gd name="connsiteX48" fmla="*/ 1060589 w 1425158"/>
              <a:gd name="connsiteY48" fmla="*/ 478215 h 1109587"/>
              <a:gd name="connsiteX49" fmla="*/ 1074762 w 1425158"/>
              <a:gd name="connsiteY49" fmla="*/ 457193 h 1109587"/>
              <a:gd name="connsiteX50" fmla="*/ 1129948 w 1425158"/>
              <a:gd name="connsiteY50" fmla="*/ 434334 h 1109587"/>
              <a:gd name="connsiteX51" fmla="*/ 1207993 w 1425158"/>
              <a:gd name="connsiteY51" fmla="*/ 512379 h 1109587"/>
              <a:gd name="connsiteX52" fmla="*/ 1129948 w 1425158"/>
              <a:gd name="connsiteY52" fmla="*/ 590424 h 1109587"/>
              <a:gd name="connsiteX53" fmla="*/ 1099570 w 1425158"/>
              <a:gd name="connsiteY53" fmla="*/ 584291 h 1109587"/>
              <a:gd name="connsiteX54" fmla="*/ 1078951 w 1425158"/>
              <a:gd name="connsiteY54" fmla="*/ 570390 h 1109587"/>
              <a:gd name="connsiteX55" fmla="*/ 469310 w 1425158"/>
              <a:gd name="connsiteY55" fmla="*/ 897736 h 1109587"/>
              <a:gd name="connsiteX56" fmla="*/ 471662 w 1425158"/>
              <a:gd name="connsiteY56" fmla="*/ 909387 h 1109587"/>
              <a:gd name="connsiteX57" fmla="*/ 393617 w 1425158"/>
              <a:gd name="connsiteY57" fmla="*/ 987432 h 1109587"/>
              <a:gd name="connsiteX58" fmla="*/ 315572 w 1425158"/>
              <a:gd name="connsiteY58" fmla="*/ 909387 h 1109587"/>
              <a:gd name="connsiteX59" fmla="*/ 338431 w 1425158"/>
              <a:gd name="connsiteY59" fmla="*/ 854201 h 1109587"/>
              <a:gd name="connsiteX60" fmla="*/ 357722 w 1425158"/>
              <a:gd name="connsiteY60" fmla="*/ 841195 h 1109587"/>
              <a:gd name="connsiteX61" fmla="*/ 281963 w 1425158"/>
              <a:gd name="connsiteY61" fmla="*/ 330548 h 1109587"/>
              <a:gd name="connsiteX62" fmla="*/ 261442 w 1425158"/>
              <a:gd name="connsiteY62" fmla="*/ 326405 h 1109587"/>
              <a:gd name="connsiteX63" fmla="*/ 213775 w 1425158"/>
              <a:gd name="connsiteY63" fmla="*/ 254493 h 1109587"/>
              <a:gd name="connsiteX64" fmla="*/ 291820 w 1425158"/>
              <a:gd name="connsiteY64" fmla="*/ 176448 h 1109587"/>
              <a:gd name="connsiteX65" fmla="*/ 0 w 1425158"/>
              <a:gd name="connsiteY65" fmla="*/ 0 h 1109587"/>
              <a:gd name="connsiteX66" fmla="*/ 587029 w 1425158"/>
              <a:gd name="connsiteY66" fmla="*/ 0 h 1109587"/>
              <a:gd name="connsiteX67" fmla="*/ 587029 w 1425158"/>
              <a:gd name="connsiteY67" fmla="*/ 304622 h 1109587"/>
              <a:gd name="connsiteX68" fmla="*/ 529769 w 1425158"/>
              <a:gd name="connsiteY68" fmla="*/ 285430 h 1109587"/>
              <a:gd name="connsiteX69" fmla="*/ 529769 w 1425158"/>
              <a:gd name="connsiteY69" fmla="*/ 108159 h 1109587"/>
              <a:gd name="connsiteX70" fmla="*/ 57261 w 1425158"/>
              <a:gd name="connsiteY70" fmla="*/ 108159 h 1109587"/>
              <a:gd name="connsiteX71" fmla="*/ 57261 w 1425158"/>
              <a:gd name="connsiteY71" fmla="*/ 400826 h 1109587"/>
              <a:gd name="connsiteX72" fmla="*/ 279666 w 1425158"/>
              <a:gd name="connsiteY72" fmla="*/ 400826 h 1109587"/>
              <a:gd name="connsiteX73" fmla="*/ 288160 w 1425158"/>
              <a:gd name="connsiteY73" fmla="*/ 458086 h 1109587"/>
              <a:gd name="connsiteX74" fmla="*/ 0 w 1425158"/>
              <a:gd name="connsiteY74" fmla="*/ 458086 h 1109587"/>
              <a:gd name="connsiteX0" fmla="*/ 389860 w 1425158"/>
              <a:gd name="connsiteY0" fmla="*/ 651501 h 1109587"/>
              <a:gd name="connsiteX1" fmla="*/ 688826 w 1425158"/>
              <a:gd name="connsiteY1" fmla="*/ 651501 h 1109587"/>
              <a:gd name="connsiteX2" fmla="*/ 688826 w 1425158"/>
              <a:gd name="connsiteY2" fmla="*/ 711477 h 1109587"/>
              <a:gd name="connsiteX3" fmla="*/ 599090 w 1425158"/>
              <a:gd name="connsiteY3" fmla="*/ 759660 h 1109587"/>
              <a:gd name="connsiteX4" fmla="*/ 405906 w 1425158"/>
              <a:gd name="connsiteY4" fmla="*/ 759660 h 1109587"/>
              <a:gd name="connsiteX5" fmla="*/ 389860 w 1425158"/>
              <a:gd name="connsiteY5" fmla="*/ 651501 h 1109587"/>
              <a:gd name="connsiteX6" fmla="*/ 101797 w 1425158"/>
              <a:gd name="connsiteY6" fmla="*/ 651501 h 1109587"/>
              <a:gd name="connsiteX7" fmla="*/ 316855 w 1425158"/>
              <a:gd name="connsiteY7" fmla="*/ 651501 h 1109587"/>
              <a:gd name="connsiteX8" fmla="*/ 332901 w 1425158"/>
              <a:gd name="connsiteY8" fmla="*/ 759660 h 1109587"/>
              <a:gd name="connsiteX9" fmla="*/ 159058 w 1425158"/>
              <a:gd name="connsiteY9" fmla="*/ 759660 h 1109587"/>
              <a:gd name="connsiteX10" fmla="*/ 159058 w 1425158"/>
              <a:gd name="connsiteY10" fmla="*/ 1052327 h 1109587"/>
              <a:gd name="connsiteX11" fmla="*/ 631566 w 1425158"/>
              <a:gd name="connsiteY11" fmla="*/ 1052327 h 1109587"/>
              <a:gd name="connsiteX12" fmla="*/ 631566 w 1425158"/>
              <a:gd name="connsiteY12" fmla="*/ 824189 h 1109587"/>
              <a:gd name="connsiteX13" fmla="*/ 688826 w 1425158"/>
              <a:gd name="connsiteY13" fmla="*/ 793443 h 1109587"/>
              <a:gd name="connsiteX14" fmla="*/ 688826 w 1425158"/>
              <a:gd name="connsiteY14" fmla="*/ 1109587 h 1109587"/>
              <a:gd name="connsiteX15" fmla="*/ 101797 w 1425158"/>
              <a:gd name="connsiteY15" fmla="*/ 1109587 h 1109587"/>
              <a:gd name="connsiteX16" fmla="*/ 101797 w 1425158"/>
              <a:gd name="connsiteY16" fmla="*/ 651501 h 1109587"/>
              <a:gd name="connsiteX17" fmla="*/ 838129 w 1425158"/>
              <a:gd name="connsiteY17" fmla="*/ 464948 h 1109587"/>
              <a:gd name="connsiteX18" fmla="*/ 895390 w 1425158"/>
              <a:gd name="connsiteY18" fmla="*/ 484141 h 1109587"/>
              <a:gd name="connsiteX19" fmla="*/ 895390 w 1425158"/>
              <a:gd name="connsiteY19" fmla="*/ 600562 h 1109587"/>
              <a:gd name="connsiteX20" fmla="*/ 838129 w 1425158"/>
              <a:gd name="connsiteY20" fmla="*/ 631309 h 1109587"/>
              <a:gd name="connsiteX21" fmla="*/ 838129 w 1425158"/>
              <a:gd name="connsiteY21" fmla="*/ 464948 h 1109587"/>
              <a:gd name="connsiteX22" fmla="*/ 529769 w 1425158"/>
              <a:gd name="connsiteY22" fmla="*/ 361593 h 1109587"/>
              <a:gd name="connsiteX23" fmla="*/ 587029 w 1425158"/>
              <a:gd name="connsiteY23" fmla="*/ 380785 h 1109587"/>
              <a:gd name="connsiteX24" fmla="*/ 587029 w 1425158"/>
              <a:gd name="connsiteY24" fmla="*/ 458086 h 1109587"/>
              <a:gd name="connsiteX25" fmla="*/ 361165 w 1425158"/>
              <a:gd name="connsiteY25" fmla="*/ 458086 h 1109587"/>
              <a:gd name="connsiteX26" fmla="*/ 352670 w 1425158"/>
              <a:gd name="connsiteY26" fmla="*/ 400826 h 1109587"/>
              <a:gd name="connsiteX27" fmla="*/ 529769 w 1425158"/>
              <a:gd name="connsiteY27" fmla="*/ 400826 h 1109587"/>
              <a:gd name="connsiteX28" fmla="*/ 529769 w 1425158"/>
              <a:gd name="connsiteY28" fmla="*/ 361593 h 1109587"/>
              <a:gd name="connsiteX29" fmla="*/ 359677 w 1425158"/>
              <a:gd name="connsiteY29" fmla="*/ 290886 h 1109587"/>
              <a:gd name="connsiteX30" fmla="*/ 347006 w 1425158"/>
              <a:gd name="connsiteY30" fmla="*/ 309679 h 1109587"/>
              <a:gd name="connsiteX31" fmla="*/ 326542 w 1425158"/>
              <a:gd name="connsiteY31" fmla="*/ 323477 h 1109587"/>
              <a:gd name="connsiteX32" fmla="*/ 402143 w 1425158"/>
              <a:gd name="connsiteY32" fmla="*/ 833064 h 1109587"/>
              <a:gd name="connsiteX33" fmla="*/ 423996 w 1425158"/>
              <a:gd name="connsiteY33" fmla="*/ 837475 h 1109587"/>
              <a:gd name="connsiteX34" fmla="*/ 448803 w 1425158"/>
              <a:gd name="connsiteY34" fmla="*/ 854201 h 1109587"/>
              <a:gd name="connsiteX35" fmla="*/ 450445 w 1425158"/>
              <a:gd name="connsiteY35" fmla="*/ 856636 h 1109587"/>
              <a:gd name="connsiteX36" fmla="*/ 1055784 w 1425158"/>
              <a:gd name="connsiteY36" fmla="*/ 531601 h 1109587"/>
              <a:gd name="connsiteX37" fmla="*/ 1054183 w 1425158"/>
              <a:gd name="connsiteY37" fmla="*/ 523670 h 1109587"/>
              <a:gd name="connsiteX38" fmla="*/ 359677 w 1425158"/>
              <a:gd name="connsiteY38" fmla="*/ 290886 h 1109587"/>
              <a:gd name="connsiteX39" fmla="*/ 838129 w 1425158"/>
              <a:gd name="connsiteY39" fmla="*/ 254492 h 1109587"/>
              <a:gd name="connsiteX40" fmla="*/ 1425158 w 1425158"/>
              <a:gd name="connsiteY40" fmla="*/ 254492 h 1109587"/>
              <a:gd name="connsiteX41" fmla="*/ 1425158 w 1425158"/>
              <a:gd name="connsiteY41" fmla="*/ 712578 h 1109587"/>
              <a:gd name="connsiteX42" fmla="*/ 839428 w 1425158"/>
              <a:gd name="connsiteY42" fmla="*/ 712578 h 1109587"/>
              <a:gd name="connsiteX43" fmla="*/ 946067 w 1425158"/>
              <a:gd name="connsiteY43" fmla="*/ 655318 h 1109587"/>
              <a:gd name="connsiteX44" fmla="*/ 1367898 w 1425158"/>
              <a:gd name="connsiteY44" fmla="*/ 655318 h 1109587"/>
              <a:gd name="connsiteX45" fmla="*/ 1367898 w 1425158"/>
              <a:gd name="connsiteY45" fmla="*/ 362651 h 1109587"/>
              <a:gd name="connsiteX46" fmla="*/ 895390 w 1425158"/>
              <a:gd name="connsiteY46" fmla="*/ 362651 h 1109587"/>
              <a:gd name="connsiteX47" fmla="*/ 895390 w 1425158"/>
              <a:gd name="connsiteY47" fmla="*/ 407978 h 1109587"/>
              <a:gd name="connsiteX48" fmla="*/ 838129 w 1425158"/>
              <a:gd name="connsiteY48" fmla="*/ 388785 h 1109587"/>
              <a:gd name="connsiteX49" fmla="*/ 838129 w 1425158"/>
              <a:gd name="connsiteY49" fmla="*/ 254492 h 1109587"/>
              <a:gd name="connsiteX50" fmla="*/ 291820 w 1425158"/>
              <a:gd name="connsiteY50" fmla="*/ 176448 h 1109587"/>
              <a:gd name="connsiteX51" fmla="*/ 363732 w 1425158"/>
              <a:gd name="connsiteY51" fmla="*/ 224115 h 1109587"/>
              <a:gd name="connsiteX52" fmla="*/ 368177 w 1425158"/>
              <a:gd name="connsiteY52" fmla="*/ 246133 h 1109587"/>
              <a:gd name="connsiteX53" fmla="*/ 1060589 w 1425158"/>
              <a:gd name="connsiteY53" fmla="*/ 478215 h 1109587"/>
              <a:gd name="connsiteX54" fmla="*/ 1074762 w 1425158"/>
              <a:gd name="connsiteY54" fmla="*/ 457193 h 1109587"/>
              <a:gd name="connsiteX55" fmla="*/ 1129948 w 1425158"/>
              <a:gd name="connsiteY55" fmla="*/ 434334 h 1109587"/>
              <a:gd name="connsiteX56" fmla="*/ 1207993 w 1425158"/>
              <a:gd name="connsiteY56" fmla="*/ 512379 h 1109587"/>
              <a:gd name="connsiteX57" fmla="*/ 1129948 w 1425158"/>
              <a:gd name="connsiteY57" fmla="*/ 590424 h 1109587"/>
              <a:gd name="connsiteX58" fmla="*/ 1099570 w 1425158"/>
              <a:gd name="connsiteY58" fmla="*/ 584291 h 1109587"/>
              <a:gd name="connsiteX59" fmla="*/ 1078951 w 1425158"/>
              <a:gd name="connsiteY59" fmla="*/ 570390 h 1109587"/>
              <a:gd name="connsiteX60" fmla="*/ 469310 w 1425158"/>
              <a:gd name="connsiteY60" fmla="*/ 897736 h 1109587"/>
              <a:gd name="connsiteX61" fmla="*/ 471662 w 1425158"/>
              <a:gd name="connsiteY61" fmla="*/ 909387 h 1109587"/>
              <a:gd name="connsiteX62" fmla="*/ 393617 w 1425158"/>
              <a:gd name="connsiteY62" fmla="*/ 987432 h 1109587"/>
              <a:gd name="connsiteX63" fmla="*/ 315572 w 1425158"/>
              <a:gd name="connsiteY63" fmla="*/ 909387 h 1109587"/>
              <a:gd name="connsiteX64" fmla="*/ 338431 w 1425158"/>
              <a:gd name="connsiteY64" fmla="*/ 854201 h 1109587"/>
              <a:gd name="connsiteX65" fmla="*/ 357722 w 1425158"/>
              <a:gd name="connsiteY65" fmla="*/ 841195 h 1109587"/>
              <a:gd name="connsiteX66" fmla="*/ 281963 w 1425158"/>
              <a:gd name="connsiteY66" fmla="*/ 330548 h 1109587"/>
              <a:gd name="connsiteX67" fmla="*/ 261442 w 1425158"/>
              <a:gd name="connsiteY67" fmla="*/ 326405 h 1109587"/>
              <a:gd name="connsiteX68" fmla="*/ 213775 w 1425158"/>
              <a:gd name="connsiteY68" fmla="*/ 254493 h 1109587"/>
              <a:gd name="connsiteX69" fmla="*/ 291820 w 1425158"/>
              <a:gd name="connsiteY69" fmla="*/ 176448 h 1109587"/>
              <a:gd name="connsiteX70" fmla="*/ 0 w 1425158"/>
              <a:gd name="connsiteY70" fmla="*/ 0 h 1109587"/>
              <a:gd name="connsiteX71" fmla="*/ 587029 w 1425158"/>
              <a:gd name="connsiteY71" fmla="*/ 0 h 1109587"/>
              <a:gd name="connsiteX72" fmla="*/ 587029 w 1425158"/>
              <a:gd name="connsiteY72" fmla="*/ 304622 h 1109587"/>
              <a:gd name="connsiteX73" fmla="*/ 529769 w 1425158"/>
              <a:gd name="connsiteY73" fmla="*/ 285430 h 1109587"/>
              <a:gd name="connsiteX74" fmla="*/ 529769 w 1425158"/>
              <a:gd name="connsiteY74" fmla="*/ 108159 h 1109587"/>
              <a:gd name="connsiteX75" fmla="*/ 57261 w 1425158"/>
              <a:gd name="connsiteY75" fmla="*/ 108159 h 1109587"/>
              <a:gd name="connsiteX76" fmla="*/ 57261 w 1425158"/>
              <a:gd name="connsiteY76" fmla="*/ 400826 h 1109587"/>
              <a:gd name="connsiteX77" fmla="*/ 279666 w 1425158"/>
              <a:gd name="connsiteY77" fmla="*/ 400826 h 1109587"/>
              <a:gd name="connsiteX78" fmla="*/ 288160 w 1425158"/>
              <a:gd name="connsiteY78" fmla="*/ 458086 h 1109587"/>
              <a:gd name="connsiteX79" fmla="*/ 0 w 1425158"/>
              <a:gd name="connsiteY79" fmla="*/ 458086 h 1109587"/>
              <a:gd name="connsiteX80" fmla="*/ 0 w 1425158"/>
              <a:gd name="connsiteY80" fmla="*/ 0 h 11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25158" h="1109587">
                <a:moveTo>
                  <a:pt x="389860" y="651501"/>
                </a:moveTo>
                <a:lnTo>
                  <a:pt x="688826" y="651501"/>
                </a:lnTo>
                <a:lnTo>
                  <a:pt x="688826" y="711477"/>
                </a:lnTo>
                <a:lnTo>
                  <a:pt x="599090" y="759660"/>
                </a:lnTo>
                <a:lnTo>
                  <a:pt x="405906" y="759660"/>
                </a:lnTo>
                <a:lnTo>
                  <a:pt x="389860" y="651501"/>
                </a:lnTo>
                <a:close/>
                <a:moveTo>
                  <a:pt x="101797" y="651501"/>
                </a:moveTo>
                <a:lnTo>
                  <a:pt x="316855" y="651501"/>
                </a:lnTo>
                <a:lnTo>
                  <a:pt x="332901" y="759660"/>
                </a:lnTo>
                <a:lnTo>
                  <a:pt x="159058" y="759660"/>
                </a:lnTo>
                <a:lnTo>
                  <a:pt x="159058" y="1052327"/>
                </a:lnTo>
                <a:lnTo>
                  <a:pt x="631566" y="1052327"/>
                </a:lnTo>
                <a:lnTo>
                  <a:pt x="631566" y="824189"/>
                </a:lnTo>
                <a:lnTo>
                  <a:pt x="688826" y="793443"/>
                </a:lnTo>
                <a:lnTo>
                  <a:pt x="688826" y="1109587"/>
                </a:lnTo>
                <a:lnTo>
                  <a:pt x="101797" y="1109587"/>
                </a:lnTo>
                <a:lnTo>
                  <a:pt x="101797" y="651501"/>
                </a:lnTo>
                <a:close/>
                <a:moveTo>
                  <a:pt x="838129" y="464948"/>
                </a:moveTo>
                <a:lnTo>
                  <a:pt x="895390" y="484141"/>
                </a:lnTo>
                <a:lnTo>
                  <a:pt x="895390" y="600562"/>
                </a:lnTo>
                <a:lnTo>
                  <a:pt x="838129" y="631309"/>
                </a:lnTo>
                <a:lnTo>
                  <a:pt x="838129" y="464948"/>
                </a:lnTo>
                <a:close/>
                <a:moveTo>
                  <a:pt x="529769" y="361593"/>
                </a:moveTo>
                <a:lnTo>
                  <a:pt x="587029" y="380785"/>
                </a:lnTo>
                <a:lnTo>
                  <a:pt x="587029" y="458086"/>
                </a:lnTo>
                <a:lnTo>
                  <a:pt x="361165" y="458086"/>
                </a:lnTo>
                <a:lnTo>
                  <a:pt x="352670" y="400826"/>
                </a:lnTo>
                <a:lnTo>
                  <a:pt x="529769" y="400826"/>
                </a:lnTo>
                <a:lnTo>
                  <a:pt x="529769" y="361593"/>
                </a:lnTo>
                <a:close/>
                <a:moveTo>
                  <a:pt x="359677" y="290886"/>
                </a:moveTo>
                <a:lnTo>
                  <a:pt x="347006" y="309679"/>
                </a:lnTo>
                <a:lnTo>
                  <a:pt x="326542" y="323477"/>
                </a:lnTo>
                <a:lnTo>
                  <a:pt x="402143" y="833064"/>
                </a:lnTo>
                <a:lnTo>
                  <a:pt x="423996" y="837475"/>
                </a:lnTo>
                <a:cubicBezTo>
                  <a:pt x="433333" y="841425"/>
                  <a:pt x="441742" y="847139"/>
                  <a:pt x="448803" y="854201"/>
                </a:cubicBezTo>
                <a:lnTo>
                  <a:pt x="450445" y="856636"/>
                </a:lnTo>
                <a:lnTo>
                  <a:pt x="1055784" y="531601"/>
                </a:lnTo>
                <a:lnTo>
                  <a:pt x="1054183" y="523670"/>
                </a:lnTo>
                <a:lnTo>
                  <a:pt x="359677" y="290886"/>
                </a:lnTo>
                <a:close/>
                <a:moveTo>
                  <a:pt x="838129" y="254492"/>
                </a:moveTo>
                <a:lnTo>
                  <a:pt x="1425158" y="254492"/>
                </a:lnTo>
                <a:lnTo>
                  <a:pt x="1425158" y="712578"/>
                </a:lnTo>
                <a:lnTo>
                  <a:pt x="839428" y="712578"/>
                </a:lnTo>
                <a:lnTo>
                  <a:pt x="946067" y="655318"/>
                </a:lnTo>
                <a:lnTo>
                  <a:pt x="1367898" y="655318"/>
                </a:lnTo>
                <a:lnTo>
                  <a:pt x="1367898" y="362651"/>
                </a:lnTo>
                <a:lnTo>
                  <a:pt x="895390" y="362651"/>
                </a:lnTo>
                <a:lnTo>
                  <a:pt x="895390" y="407978"/>
                </a:lnTo>
                <a:lnTo>
                  <a:pt x="838129" y="388785"/>
                </a:lnTo>
                <a:lnTo>
                  <a:pt x="838129" y="254492"/>
                </a:lnTo>
                <a:close/>
                <a:moveTo>
                  <a:pt x="291820" y="176448"/>
                </a:moveTo>
                <a:cubicBezTo>
                  <a:pt x="324147" y="176448"/>
                  <a:pt x="351884" y="196103"/>
                  <a:pt x="363732" y="224115"/>
                </a:cubicBezTo>
                <a:lnTo>
                  <a:pt x="368177" y="246133"/>
                </a:lnTo>
                <a:lnTo>
                  <a:pt x="1060589" y="478215"/>
                </a:lnTo>
                <a:lnTo>
                  <a:pt x="1074762" y="457193"/>
                </a:lnTo>
                <a:cubicBezTo>
                  <a:pt x="1088885" y="443070"/>
                  <a:pt x="1108397" y="434334"/>
                  <a:pt x="1129948" y="434334"/>
                </a:cubicBezTo>
                <a:cubicBezTo>
                  <a:pt x="1173051" y="434334"/>
                  <a:pt x="1207993" y="469276"/>
                  <a:pt x="1207993" y="512379"/>
                </a:cubicBezTo>
                <a:cubicBezTo>
                  <a:pt x="1207993" y="555482"/>
                  <a:pt x="1173051" y="590424"/>
                  <a:pt x="1129948" y="590424"/>
                </a:cubicBezTo>
                <a:cubicBezTo>
                  <a:pt x="1119172" y="590424"/>
                  <a:pt x="1108907" y="588240"/>
                  <a:pt x="1099570" y="584291"/>
                </a:cubicBezTo>
                <a:lnTo>
                  <a:pt x="1078951" y="570390"/>
                </a:lnTo>
                <a:lnTo>
                  <a:pt x="469310" y="897736"/>
                </a:lnTo>
                <a:lnTo>
                  <a:pt x="471662" y="909387"/>
                </a:lnTo>
                <a:cubicBezTo>
                  <a:pt x="471662" y="952490"/>
                  <a:pt x="436720" y="987432"/>
                  <a:pt x="393617" y="987432"/>
                </a:cubicBezTo>
                <a:cubicBezTo>
                  <a:pt x="350514" y="987432"/>
                  <a:pt x="315572" y="952490"/>
                  <a:pt x="315572" y="909387"/>
                </a:cubicBezTo>
                <a:cubicBezTo>
                  <a:pt x="315572" y="887836"/>
                  <a:pt x="324308" y="868324"/>
                  <a:pt x="338431" y="854201"/>
                </a:cubicBezTo>
                <a:lnTo>
                  <a:pt x="357722" y="841195"/>
                </a:lnTo>
                <a:lnTo>
                  <a:pt x="281963" y="330548"/>
                </a:lnTo>
                <a:lnTo>
                  <a:pt x="261442" y="326405"/>
                </a:lnTo>
                <a:cubicBezTo>
                  <a:pt x="233430" y="314557"/>
                  <a:pt x="213775" y="286821"/>
                  <a:pt x="213775" y="254493"/>
                </a:cubicBezTo>
                <a:cubicBezTo>
                  <a:pt x="213775" y="211390"/>
                  <a:pt x="248717" y="176448"/>
                  <a:pt x="291820" y="176448"/>
                </a:cubicBezTo>
                <a:close/>
                <a:moveTo>
                  <a:pt x="0" y="0"/>
                </a:moveTo>
                <a:lnTo>
                  <a:pt x="587029" y="0"/>
                </a:lnTo>
                <a:lnTo>
                  <a:pt x="587029" y="304622"/>
                </a:lnTo>
                <a:lnTo>
                  <a:pt x="529769" y="285430"/>
                </a:lnTo>
                <a:lnTo>
                  <a:pt x="529769" y="108159"/>
                </a:lnTo>
                <a:lnTo>
                  <a:pt x="57261" y="108159"/>
                </a:lnTo>
                <a:lnTo>
                  <a:pt x="57261" y="400826"/>
                </a:lnTo>
                <a:lnTo>
                  <a:pt x="279666" y="400826"/>
                </a:lnTo>
                <a:lnTo>
                  <a:pt x="288160" y="458086"/>
                </a:lnTo>
                <a:lnTo>
                  <a:pt x="0" y="45808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32418">
              <a:defRPr/>
            </a:pPr>
            <a:endParaRPr lang="en-US" sz="1836" dirty="0">
              <a:solidFill>
                <a:srgbClr val="505050"/>
              </a:solidFill>
              <a:latin typeface="Segoe UI Semilight"/>
            </a:endParaRPr>
          </a:p>
        </p:txBody>
      </p:sp>
      <p:grpSp>
        <p:nvGrpSpPr>
          <p:cNvPr id="9" name="Group 8">
            <a:extLst>
              <a:ext uri="{FF2B5EF4-FFF2-40B4-BE49-F238E27FC236}">
                <a16:creationId xmlns:a16="http://schemas.microsoft.com/office/drawing/2014/main" id="{54298406-C5CE-4ED4-80C5-AC299CCF0CCC}"/>
              </a:ext>
            </a:extLst>
          </p:cNvPr>
          <p:cNvGrpSpPr/>
          <p:nvPr/>
        </p:nvGrpSpPr>
        <p:grpSpPr>
          <a:xfrm>
            <a:off x="11178224" y="3823113"/>
            <a:ext cx="565219" cy="501340"/>
            <a:chOff x="10162435" y="3290509"/>
            <a:chExt cx="691001" cy="587819"/>
          </a:xfrm>
          <a:noFill/>
        </p:grpSpPr>
        <p:sp>
          <p:nvSpPr>
            <p:cNvPr id="194" name="graph_2">
              <a:extLst>
                <a:ext uri="{FF2B5EF4-FFF2-40B4-BE49-F238E27FC236}">
                  <a16:creationId xmlns:a16="http://schemas.microsoft.com/office/drawing/2014/main" id="{55D37732-EEBF-4B63-B2DB-EC15152E8E3E}"/>
                </a:ext>
              </a:extLst>
            </p:cNvPr>
            <p:cNvSpPr>
              <a:spLocks noChangeAspect="1" noEditPoints="1"/>
            </p:cNvSpPr>
            <p:nvPr/>
          </p:nvSpPr>
          <p:spPr bwMode="auto">
            <a:xfrm>
              <a:off x="10306048" y="3539989"/>
              <a:ext cx="403776" cy="236752"/>
            </a:xfrm>
            <a:custGeom>
              <a:avLst/>
              <a:gdLst>
                <a:gd name="T0" fmla="*/ 195 w 249"/>
                <a:gd name="T1" fmla="*/ 0 h 146"/>
                <a:gd name="T2" fmla="*/ 244 w 249"/>
                <a:gd name="T3" fmla="*/ 0 h 146"/>
                <a:gd name="T4" fmla="*/ 244 w 249"/>
                <a:gd name="T5" fmla="*/ 50 h 146"/>
                <a:gd name="T6" fmla="*/ 244 w 249"/>
                <a:gd name="T7" fmla="*/ 0 h 146"/>
                <a:gd name="T8" fmla="*/ 141 w 249"/>
                <a:gd name="T9" fmla="*/ 106 h 146"/>
                <a:gd name="T10" fmla="*/ 109 w 249"/>
                <a:gd name="T11" fmla="*/ 106 h 146"/>
                <a:gd name="T12" fmla="*/ 0 w 249"/>
                <a:gd name="T13" fmla="*/ 146 h 146"/>
                <a:gd name="T14" fmla="*/ 249 w 249"/>
                <a:gd name="T15" fmla="*/ 146 h 146"/>
                <a:gd name="T16" fmla="*/ 88 w 249"/>
                <a:gd name="T17" fmla="*/ 106 h 146"/>
                <a:gd name="T18" fmla="*/ 54 w 249"/>
                <a:gd name="T19" fmla="*/ 106 h 146"/>
                <a:gd name="T20" fmla="*/ 35 w 249"/>
                <a:gd name="T21" fmla="*/ 106 h 146"/>
                <a:gd name="T22" fmla="*/ 1 w 249"/>
                <a:gd name="T23" fmla="*/ 10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146">
                  <a:moveTo>
                    <a:pt x="195" y="0"/>
                  </a:moveTo>
                  <a:lnTo>
                    <a:pt x="244" y="0"/>
                  </a:lnTo>
                  <a:lnTo>
                    <a:pt x="244" y="50"/>
                  </a:lnTo>
                  <a:moveTo>
                    <a:pt x="244" y="0"/>
                  </a:moveTo>
                  <a:lnTo>
                    <a:pt x="141" y="106"/>
                  </a:lnTo>
                  <a:lnTo>
                    <a:pt x="109" y="106"/>
                  </a:lnTo>
                  <a:moveTo>
                    <a:pt x="0" y="146"/>
                  </a:moveTo>
                  <a:lnTo>
                    <a:pt x="249" y="146"/>
                  </a:lnTo>
                  <a:moveTo>
                    <a:pt x="88" y="106"/>
                  </a:moveTo>
                  <a:lnTo>
                    <a:pt x="54" y="106"/>
                  </a:lnTo>
                  <a:moveTo>
                    <a:pt x="35" y="106"/>
                  </a:moveTo>
                  <a:lnTo>
                    <a:pt x="1" y="106"/>
                  </a:lnTo>
                </a:path>
              </a:pathLst>
            </a:cu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32418">
                <a:defRPr/>
              </a:pPr>
              <a:endParaRPr lang="en-US" sz="1836" dirty="0">
                <a:solidFill>
                  <a:srgbClr val="505050"/>
                </a:solidFill>
                <a:latin typeface="Segoe UI Semilight"/>
              </a:endParaRPr>
            </a:p>
          </p:txBody>
        </p:sp>
        <p:grpSp>
          <p:nvGrpSpPr>
            <p:cNvPr id="24" name="Group 23">
              <a:extLst>
                <a:ext uri="{FF2B5EF4-FFF2-40B4-BE49-F238E27FC236}">
                  <a16:creationId xmlns:a16="http://schemas.microsoft.com/office/drawing/2014/main" id="{F6BAF35B-F1C6-47AB-B29C-ED6C9DC63ED7}"/>
                </a:ext>
              </a:extLst>
            </p:cNvPr>
            <p:cNvGrpSpPr/>
            <p:nvPr/>
          </p:nvGrpSpPr>
          <p:grpSpPr>
            <a:xfrm>
              <a:off x="10162435" y="3290509"/>
              <a:ext cx="691001" cy="587819"/>
              <a:chOff x="10725498" y="5087603"/>
              <a:chExt cx="498940" cy="424437"/>
            </a:xfrm>
            <a:grpFill/>
          </p:grpSpPr>
          <p:sp>
            <p:nvSpPr>
              <p:cNvPr id="198" name="Rectangle 9">
                <a:extLst>
                  <a:ext uri="{FF2B5EF4-FFF2-40B4-BE49-F238E27FC236}">
                    <a16:creationId xmlns:a16="http://schemas.microsoft.com/office/drawing/2014/main" id="{C94AE980-EB38-46BD-8FB2-9D3E3E57FD52}"/>
                  </a:ext>
                </a:extLst>
              </p:cNvPr>
              <p:cNvSpPr>
                <a:spLocks noChangeArrowheads="1"/>
              </p:cNvSpPr>
              <p:nvPr/>
            </p:nvSpPr>
            <p:spPr bwMode="auto">
              <a:xfrm>
                <a:off x="10725498" y="5087603"/>
                <a:ext cx="498940" cy="424437"/>
              </a:xfrm>
              <a:prstGeom prst="rect">
                <a:avLst/>
              </a:pr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51121">
                  <a:defRPr/>
                </a:pPr>
                <a:endParaRPr lang="en-US" sz="1836" dirty="0">
                  <a:solidFill>
                    <a:srgbClr val="3F3F3F"/>
                  </a:solidFill>
                  <a:latin typeface="Segoe UI"/>
                </a:endParaRPr>
              </a:p>
            </p:txBody>
          </p:sp>
          <p:sp>
            <p:nvSpPr>
              <p:cNvPr id="199" name="Line 10">
                <a:extLst>
                  <a:ext uri="{FF2B5EF4-FFF2-40B4-BE49-F238E27FC236}">
                    <a16:creationId xmlns:a16="http://schemas.microsoft.com/office/drawing/2014/main" id="{0CD8DEDD-5B74-45A7-A005-61BFAD569DF3}"/>
                  </a:ext>
                </a:extLst>
              </p:cNvPr>
              <p:cNvSpPr>
                <a:spLocks noChangeShapeType="1"/>
              </p:cNvSpPr>
              <p:nvPr/>
            </p:nvSpPr>
            <p:spPr bwMode="auto">
              <a:xfrm flipH="1">
                <a:off x="10725498" y="5202743"/>
                <a:ext cx="498940" cy="0"/>
              </a:xfrm>
              <a:prstGeom prst="line">
                <a:avLst/>
              </a:pr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51121">
                  <a:defRPr/>
                </a:pPr>
                <a:endParaRPr lang="en-US" sz="1836" dirty="0">
                  <a:solidFill>
                    <a:srgbClr val="3F3F3F"/>
                  </a:solidFill>
                  <a:latin typeface="Segoe UI"/>
                </a:endParaRPr>
              </a:p>
            </p:txBody>
          </p:sp>
          <p:sp>
            <p:nvSpPr>
              <p:cNvPr id="200" name="Oval 11">
                <a:extLst>
                  <a:ext uri="{FF2B5EF4-FFF2-40B4-BE49-F238E27FC236}">
                    <a16:creationId xmlns:a16="http://schemas.microsoft.com/office/drawing/2014/main" id="{DF3C3C4E-8CFF-4176-A7D9-971EDB16533A}"/>
                  </a:ext>
                </a:extLst>
              </p:cNvPr>
              <p:cNvSpPr>
                <a:spLocks noChangeArrowheads="1"/>
              </p:cNvSpPr>
              <p:nvPr/>
            </p:nvSpPr>
            <p:spPr bwMode="auto">
              <a:xfrm>
                <a:off x="11014477" y="5125983"/>
                <a:ext cx="38380" cy="38380"/>
              </a:xfrm>
              <a:prstGeom prst="ellipse">
                <a:avLst/>
              </a:prstGeom>
              <a:grpFill/>
              <a:ln w="12700">
                <a:solidFill>
                  <a:schemeClr val="tx1"/>
                </a:solidFill>
                <a:round/>
                <a:headEnd/>
                <a:tailEnd/>
              </a:ln>
            </p:spPr>
            <p:txBody>
              <a:bodyPr vert="horz" wrap="square" lIns="93247" tIns="46623" rIns="93247" bIns="46623" numCol="1" anchor="t" anchorCtr="0" compatLnSpc="1">
                <a:prstTxWarp prst="textNoShape">
                  <a:avLst/>
                </a:prstTxWarp>
              </a:bodyPr>
              <a:lstStyle/>
              <a:p>
                <a:pPr algn="ctr" defTabSz="951121">
                  <a:defRPr/>
                </a:pPr>
                <a:endParaRPr lang="en-US" sz="1836" dirty="0">
                  <a:solidFill>
                    <a:srgbClr val="3F3F3F"/>
                  </a:solidFill>
                  <a:latin typeface="Segoe UI"/>
                </a:endParaRPr>
              </a:p>
            </p:txBody>
          </p:sp>
          <p:sp>
            <p:nvSpPr>
              <p:cNvPr id="201" name="Oval 12">
                <a:extLst>
                  <a:ext uri="{FF2B5EF4-FFF2-40B4-BE49-F238E27FC236}">
                    <a16:creationId xmlns:a16="http://schemas.microsoft.com/office/drawing/2014/main" id="{F46D44F1-B6E5-4C02-80E4-0FF710690B3F}"/>
                  </a:ext>
                </a:extLst>
              </p:cNvPr>
              <p:cNvSpPr>
                <a:spLocks noChangeArrowheads="1"/>
              </p:cNvSpPr>
              <p:nvPr/>
            </p:nvSpPr>
            <p:spPr bwMode="auto">
              <a:xfrm>
                <a:off x="11070918" y="5125983"/>
                <a:ext cx="38380" cy="38380"/>
              </a:xfrm>
              <a:prstGeom prst="ellipse">
                <a:avLst/>
              </a:prstGeom>
              <a:grpFill/>
              <a:ln w="12700">
                <a:solidFill>
                  <a:schemeClr val="tx1"/>
                </a:solidFill>
                <a:round/>
                <a:headEnd/>
                <a:tailEnd/>
              </a:ln>
            </p:spPr>
            <p:txBody>
              <a:bodyPr vert="horz" wrap="square" lIns="93247" tIns="46623" rIns="93247" bIns="46623" numCol="1" anchor="t" anchorCtr="0" compatLnSpc="1">
                <a:prstTxWarp prst="textNoShape">
                  <a:avLst/>
                </a:prstTxWarp>
              </a:bodyPr>
              <a:lstStyle/>
              <a:p>
                <a:pPr algn="ctr" defTabSz="951121">
                  <a:defRPr/>
                </a:pPr>
                <a:endParaRPr lang="en-US" sz="1836" dirty="0">
                  <a:solidFill>
                    <a:srgbClr val="3F3F3F"/>
                  </a:solidFill>
                  <a:latin typeface="Segoe UI"/>
                </a:endParaRPr>
              </a:p>
            </p:txBody>
          </p:sp>
          <p:sp>
            <p:nvSpPr>
              <p:cNvPr id="202" name="Oval 13">
                <a:extLst>
                  <a:ext uri="{FF2B5EF4-FFF2-40B4-BE49-F238E27FC236}">
                    <a16:creationId xmlns:a16="http://schemas.microsoft.com/office/drawing/2014/main" id="{439A2BC6-7F24-4009-A587-F12B6D451663}"/>
                  </a:ext>
                </a:extLst>
              </p:cNvPr>
              <p:cNvSpPr>
                <a:spLocks noChangeArrowheads="1"/>
              </p:cNvSpPr>
              <p:nvPr/>
            </p:nvSpPr>
            <p:spPr bwMode="auto">
              <a:xfrm>
                <a:off x="11129617" y="5125983"/>
                <a:ext cx="38380" cy="38380"/>
              </a:xfrm>
              <a:prstGeom prst="ellipse">
                <a:avLst/>
              </a:prstGeom>
              <a:grpFill/>
              <a:ln w="12700">
                <a:solidFill>
                  <a:schemeClr val="tx1"/>
                </a:solidFill>
                <a:round/>
                <a:headEnd/>
                <a:tailEnd/>
              </a:ln>
            </p:spPr>
            <p:txBody>
              <a:bodyPr vert="horz" wrap="square" lIns="93247" tIns="46623" rIns="93247" bIns="46623" numCol="1" anchor="t" anchorCtr="0" compatLnSpc="1">
                <a:prstTxWarp prst="textNoShape">
                  <a:avLst/>
                </a:prstTxWarp>
              </a:bodyPr>
              <a:lstStyle/>
              <a:p>
                <a:pPr algn="ctr" defTabSz="951121">
                  <a:defRPr/>
                </a:pPr>
                <a:endParaRPr lang="en-US" sz="1836" dirty="0">
                  <a:solidFill>
                    <a:srgbClr val="3F3F3F"/>
                  </a:solidFill>
                  <a:latin typeface="Segoe UI"/>
                </a:endParaRPr>
              </a:p>
            </p:txBody>
          </p:sp>
        </p:grpSp>
      </p:grpSp>
      <p:sp>
        <p:nvSpPr>
          <p:cNvPr id="238" name="Shape 101">
            <a:extLst>
              <a:ext uri="{FF2B5EF4-FFF2-40B4-BE49-F238E27FC236}">
                <a16:creationId xmlns:a16="http://schemas.microsoft.com/office/drawing/2014/main" id="{B2737DD1-7D22-451D-A367-0EDC6532EE0B}"/>
              </a:ext>
            </a:extLst>
          </p:cNvPr>
          <p:cNvSpPr txBox="1"/>
          <p:nvPr/>
        </p:nvSpPr>
        <p:spPr>
          <a:xfrm>
            <a:off x="10678446" y="3360648"/>
            <a:ext cx="1564773" cy="262162"/>
          </a:xfrm>
          <a:prstGeom prst="rect">
            <a:avLst/>
          </a:prstGeom>
          <a:noFill/>
          <a:ln>
            <a:noFill/>
          </a:ln>
        </p:spPr>
        <p:txBody>
          <a:bodyPr wrap="square" lIns="93232" tIns="46604" rIns="93232" bIns="46604" anchor="t" anchorCtr="0">
            <a:spAutoFit/>
          </a:bodyPr>
          <a:lstStyle/>
          <a:p>
            <a:pPr algn="ctr" defTabSz="950973">
              <a:defRPr/>
            </a:pPr>
            <a:r>
              <a:rPr lang="en-US" sz="1071" kern="0" dirty="0">
                <a:latin typeface="Segoe UI Semibold" panose="020B0702040204020203" pitchFamily="34" charset="0"/>
                <a:cs typeface="Segoe UI Semibold" panose="020B0702040204020203" pitchFamily="34" charset="0"/>
                <a:sym typeface="Calibri"/>
              </a:rPr>
              <a:t>Operational reports</a:t>
            </a:r>
          </a:p>
        </p:txBody>
      </p:sp>
      <p:grpSp>
        <p:nvGrpSpPr>
          <p:cNvPr id="5" name="Group 4">
            <a:extLst>
              <a:ext uri="{FF2B5EF4-FFF2-40B4-BE49-F238E27FC236}">
                <a16:creationId xmlns:a16="http://schemas.microsoft.com/office/drawing/2014/main" id="{B7BA254B-F70E-4A24-ADE4-305FBD8BCE9E}"/>
              </a:ext>
            </a:extLst>
          </p:cNvPr>
          <p:cNvGrpSpPr/>
          <p:nvPr/>
        </p:nvGrpSpPr>
        <p:grpSpPr>
          <a:xfrm>
            <a:off x="11183142" y="2906214"/>
            <a:ext cx="555383" cy="445622"/>
            <a:chOff x="10149829" y="2148765"/>
            <a:chExt cx="691001" cy="587819"/>
          </a:xfrm>
          <a:noFill/>
        </p:grpSpPr>
        <p:grpSp>
          <p:nvGrpSpPr>
            <p:cNvPr id="231" name="Group 230">
              <a:extLst>
                <a:ext uri="{FF2B5EF4-FFF2-40B4-BE49-F238E27FC236}">
                  <a16:creationId xmlns:a16="http://schemas.microsoft.com/office/drawing/2014/main" id="{2B6089EC-A82E-4D63-94B4-56F7B0236774}"/>
                </a:ext>
              </a:extLst>
            </p:cNvPr>
            <p:cNvGrpSpPr/>
            <p:nvPr/>
          </p:nvGrpSpPr>
          <p:grpSpPr>
            <a:xfrm>
              <a:off x="10149829" y="2148765"/>
              <a:ext cx="691001" cy="587819"/>
              <a:chOff x="10725498" y="5087603"/>
              <a:chExt cx="498940" cy="424437"/>
            </a:xfrm>
            <a:grpFill/>
          </p:grpSpPr>
          <p:sp>
            <p:nvSpPr>
              <p:cNvPr id="233" name="Rectangle 9">
                <a:extLst>
                  <a:ext uri="{FF2B5EF4-FFF2-40B4-BE49-F238E27FC236}">
                    <a16:creationId xmlns:a16="http://schemas.microsoft.com/office/drawing/2014/main" id="{64DF5A8B-8562-43DF-A75F-01BE6030547D}"/>
                  </a:ext>
                </a:extLst>
              </p:cNvPr>
              <p:cNvSpPr>
                <a:spLocks noChangeArrowheads="1"/>
              </p:cNvSpPr>
              <p:nvPr/>
            </p:nvSpPr>
            <p:spPr bwMode="auto">
              <a:xfrm>
                <a:off x="10725498" y="5087603"/>
                <a:ext cx="498940" cy="424437"/>
              </a:xfrm>
              <a:prstGeom prst="rect">
                <a:avLst/>
              </a:pr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51121">
                  <a:defRPr/>
                </a:pPr>
                <a:endParaRPr lang="en-US" sz="1836" dirty="0">
                  <a:solidFill>
                    <a:srgbClr val="3F3F3F"/>
                  </a:solidFill>
                  <a:latin typeface="Segoe UI"/>
                </a:endParaRPr>
              </a:p>
            </p:txBody>
          </p:sp>
          <p:sp>
            <p:nvSpPr>
              <p:cNvPr id="234" name="Line 10">
                <a:extLst>
                  <a:ext uri="{FF2B5EF4-FFF2-40B4-BE49-F238E27FC236}">
                    <a16:creationId xmlns:a16="http://schemas.microsoft.com/office/drawing/2014/main" id="{55D2C6BD-31EC-43D4-8BD4-3D073D4A0B42}"/>
                  </a:ext>
                </a:extLst>
              </p:cNvPr>
              <p:cNvSpPr>
                <a:spLocks noChangeShapeType="1"/>
              </p:cNvSpPr>
              <p:nvPr/>
            </p:nvSpPr>
            <p:spPr bwMode="auto">
              <a:xfrm flipH="1">
                <a:off x="10725498" y="5202743"/>
                <a:ext cx="498940" cy="0"/>
              </a:xfrm>
              <a:prstGeom prst="line">
                <a:avLst/>
              </a:prstGeom>
              <a:grpFill/>
              <a:ln w="12700" cap="flat">
                <a:solidFill>
                  <a:schemeClr val="tx1"/>
                </a:solidFill>
                <a:prstDash val="solid"/>
                <a:miter lim="800000"/>
                <a:headEnd/>
                <a:tailEnd/>
              </a:ln>
              <a:extLst/>
            </p:spPr>
            <p:txBody>
              <a:bodyPr vert="horz" wrap="square" lIns="93247" tIns="46623" rIns="93247" bIns="46623" numCol="1" anchor="t" anchorCtr="0" compatLnSpc="1">
                <a:prstTxWarp prst="textNoShape">
                  <a:avLst/>
                </a:prstTxWarp>
              </a:bodyPr>
              <a:lstStyle/>
              <a:p>
                <a:pPr algn="ctr" defTabSz="951121">
                  <a:defRPr/>
                </a:pPr>
                <a:endParaRPr lang="en-US" sz="1836" dirty="0">
                  <a:solidFill>
                    <a:srgbClr val="3F3F3F"/>
                  </a:solidFill>
                  <a:latin typeface="Segoe UI"/>
                </a:endParaRPr>
              </a:p>
            </p:txBody>
          </p:sp>
          <p:sp>
            <p:nvSpPr>
              <p:cNvPr id="235" name="Oval 11">
                <a:extLst>
                  <a:ext uri="{FF2B5EF4-FFF2-40B4-BE49-F238E27FC236}">
                    <a16:creationId xmlns:a16="http://schemas.microsoft.com/office/drawing/2014/main" id="{2FB7F8B0-3B91-4436-BCE0-C9174BA3C4C6}"/>
                  </a:ext>
                </a:extLst>
              </p:cNvPr>
              <p:cNvSpPr>
                <a:spLocks noChangeArrowheads="1"/>
              </p:cNvSpPr>
              <p:nvPr/>
            </p:nvSpPr>
            <p:spPr bwMode="auto">
              <a:xfrm>
                <a:off x="11014477" y="5125983"/>
                <a:ext cx="38380" cy="38380"/>
              </a:xfrm>
              <a:prstGeom prst="ellipse">
                <a:avLst/>
              </a:prstGeom>
              <a:grpFill/>
              <a:ln w="12700">
                <a:solidFill>
                  <a:schemeClr val="tx1"/>
                </a:solidFill>
                <a:round/>
                <a:headEnd/>
                <a:tailEnd/>
              </a:ln>
            </p:spPr>
            <p:txBody>
              <a:bodyPr vert="horz" wrap="square" lIns="93247" tIns="46623" rIns="93247" bIns="46623" numCol="1" anchor="t" anchorCtr="0" compatLnSpc="1">
                <a:prstTxWarp prst="textNoShape">
                  <a:avLst/>
                </a:prstTxWarp>
              </a:bodyPr>
              <a:lstStyle/>
              <a:p>
                <a:pPr algn="ctr" defTabSz="951121">
                  <a:defRPr/>
                </a:pPr>
                <a:endParaRPr lang="en-US" sz="1836" dirty="0">
                  <a:solidFill>
                    <a:srgbClr val="3F3F3F"/>
                  </a:solidFill>
                  <a:latin typeface="Segoe UI"/>
                </a:endParaRPr>
              </a:p>
            </p:txBody>
          </p:sp>
          <p:sp>
            <p:nvSpPr>
              <p:cNvPr id="236" name="Oval 12">
                <a:extLst>
                  <a:ext uri="{FF2B5EF4-FFF2-40B4-BE49-F238E27FC236}">
                    <a16:creationId xmlns:a16="http://schemas.microsoft.com/office/drawing/2014/main" id="{F482BAFD-6614-47C8-A692-AEF4463D03B6}"/>
                  </a:ext>
                </a:extLst>
              </p:cNvPr>
              <p:cNvSpPr>
                <a:spLocks noChangeArrowheads="1"/>
              </p:cNvSpPr>
              <p:nvPr/>
            </p:nvSpPr>
            <p:spPr bwMode="auto">
              <a:xfrm>
                <a:off x="11070918" y="5125983"/>
                <a:ext cx="38380" cy="38380"/>
              </a:xfrm>
              <a:prstGeom prst="ellipse">
                <a:avLst/>
              </a:prstGeom>
              <a:grpFill/>
              <a:ln w="12700">
                <a:solidFill>
                  <a:schemeClr val="tx1"/>
                </a:solidFill>
                <a:round/>
                <a:headEnd/>
                <a:tailEnd/>
              </a:ln>
            </p:spPr>
            <p:txBody>
              <a:bodyPr vert="horz" wrap="square" lIns="93247" tIns="46623" rIns="93247" bIns="46623" numCol="1" anchor="t" anchorCtr="0" compatLnSpc="1">
                <a:prstTxWarp prst="textNoShape">
                  <a:avLst/>
                </a:prstTxWarp>
              </a:bodyPr>
              <a:lstStyle/>
              <a:p>
                <a:pPr algn="ctr" defTabSz="951121">
                  <a:defRPr/>
                </a:pPr>
                <a:endParaRPr lang="en-US" sz="1836" dirty="0">
                  <a:solidFill>
                    <a:srgbClr val="3F3F3F"/>
                  </a:solidFill>
                  <a:latin typeface="Segoe UI"/>
                </a:endParaRPr>
              </a:p>
            </p:txBody>
          </p:sp>
          <p:sp>
            <p:nvSpPr>
              <p:cNvPr id="237" name="Oval 13">
                <a:extLst>
                  <a:ext uri="{FF2B5EF4-FFF2-40B4-BE49-F238E27FC236}">
                    <a16:creationId xmlns:a16="http://schemas.microsoft.com/office/drawing/2014/main" id="{64AAA125-35D5-4E98-8591-D42E30551362}"/>
                  </a:ext>
                </a:extLst>
              </p:cNvPr>
              <p:cNvSpPr>
                <a:spLocks noChangeArrowheads="1"/>
              </p:cNvSpPr>
              <p:nvPr/>
            </p:nvSpPr>
            <p:spPr bwMode="auto">
              <a:xfrm>
                <a:off x="11129617" y="5125983"/>
                <a:ext cx="38380" cy="38380"/>
              </a:xfrm>
              <a:prstGeom prst="ellipse">
                <a:avLst/>
              </a:prstGeom>
              <a:grpFill/>
              <a:ln w="12700">
                <a:solidFill>
                  <a:schemeClr val="tx1"/>
                </a:solidFill>
                <a:round/>
                <a:headEnd/>
                <a:tailEnd/>
              </a:ln>
            </p:spPr>
            <p:txBody>
              <a:bodyPr vert="horz" wrap="square" lIns="93247" tIns="46623" rIns="93247" bIns="46623" numCol="1" anchor="t" anchorCtr="0" compatLnSpc="1">
                <a:prstTxWarp prst="textNoShape">
                  <a:avLst/>
                </a:prstTxWarp>
              </a:bodyPr>
              <a:lstStyle/>
              <a:p>
                <a:pPr algn="ctr" defTabSz="951121">
                  <a:defRPr/>
                </a:pPr>
                <a:endParaRPr lang="en-US" sz="1836" dirty="0">
                  <a:solidFill>
                    <a:srgbClr val="3F3F3F"/>
                  </a:solidFill>
                  <a:latin typeface="Segoe UI"/>
                </a:endParaRPr>
              </a:p>
            </p:txBody>
          </p:sp>
        </p:grpSp>
        <p:sp>
          <p:nvSpPr>
            <p:cNvPr id="239" name="Rectangle 6">
              <a:extLst>
                <a:ext uri="{FF2B5EF4-FFF2-40B4-BE49-F238E27FC236}">
                  <a16:creationId xmlns:a16="http://schemas.microsoft.com/office/drawing/2014/main" id="{E5E9C6B9-DE53-4643-9C4A-7728FC14FABF}"/>
                </a:ext>
              </a:extLst>
            </p:cNvPr>
            <p:cNvSpPr>
              <a:spLocks noChangeArrowheads="1"/>
            </p:cNvSpPr>
            <p:nvPr/>
          </p:nvSpPr>
          <p:spPr bwMode="auto">
            <a:xfrm>
              <a:off x="10380968" y="2513009"/>
              <a:ext cx="53910" cy="178577"/>
            </a:xfrm>
            <a:prstGeom prst="rect">
              <a:avLst/>
            </a:prstGeom>
            <a:grpFill/>
            <a:ln w="12700" cap="flat">
              <a:solidFill>
                <a:schemeClr val="tx1"/>
              </a:solidFill>
              <a:prstDash val="solid"/>
              <a:miter lim="800000"/>
              <a:headEnd/>
              <a:tailEnd/>
            </a:ln>
            <a:extLst/>
          </p:spPr>
          <p:txBody>
            <a:bodyPr vert="horz" wrap="square" lIns="73853" tIns="36927" rIns="73853" bIns="36927" numCol="1" anchor="t" anchorCtr="0" compatLnSpc="1">
              <a:prstTxWarp prst="textNoShape">
                <a:avLst/>
              </a:prstTxWarp>
            </a:bodyPr>
            <a:lstStyle/>
            <a:p>
              <a:pPr algn="ctr" defTabSz="913873">
                <a:defRPr/>
              </a:pPr>
              <a:endParaRPr lang="en-US" sz="962" kern="0" dirty="0">
                <a:solidFill>
                  <a:srgbClr val="505050"/>
                </a:solidFill>
                <a:latin typeface="Segoe UI Semilight"/>
              </a:endParaRPr>
            </a:p>
          </p:txBody>
        </p:sp>
        <p:sp>
          <p:nvSpPr>
            <p:cNvPr id="240" name="Rectangle 7">
              <a:extLst>
                <a:ext uri="{FF2B5EF4-FFF2-40B4-BE49-F238E27FC236}">
                  <a16:creationId xmlns:a16="http://schemas.microsoft.com/office/drawing/2014/main" id="{ACD3FB5E-29BB-4681-A71E-6B9903AD0E39}"/>
                </a:ext>
              </a:extLst>
            </p:cNvPr>
            <p:cNvSpPr>
              <a:spLocks noChangeArrowheads="1"/>
            </p:cNvSpPr>
            <p:nvPr/>
          </p:nvSpPr>
          <p:spPr bwMode="auto">
            <a:xfrm>
              <a:off x="10487104" y="2356332"/>
              <a:ext cx="55595" cy="335253"/>
            </a:xfrm>
            <a:prstGeom prst="rect">
              <a:avLst/>
            </a:prstGeom>
            <a:grpFill/>
            <a:ln w="12700" cap="flat">
              <a:solidFill>
                <a:schemeClr val="tx1"/>
              </a:solidFill>
              <a:prstDash val="solid"/>
              <a:miter lim="800000"/>
              <a:headEnd/>
              <a:tailEnd/>
            </a:ln>
            <a:extLst/>
          </p:spPr>
          <p:txBody>
            <a:bodyPr vert="horz" wrap="square" lIns="73853" tIns="36927" rIns="73853" bIns="36927" numCol="1" anchor="t" anchorCtr="0" compatLnSpc="1">
              <a:prstTxWarp prst="textNoShape">
                <a:avLst/>
              </a:prstTxWarp>
            </a:bodyPr>
            <a:lstStyle/>
            <a:p>
              <a:pPr algn="ctr" defTabSz="913873">
                <a:defRPr/>
              </a:pPr>
              <a:endParaRPr lang="en-US" sz="962" kern="0" dirty="0">
                <a:solidFill>
                  <a:srgbClr val="505050"/>
                </a:solidFill>
                <a:latin typeface="Segoe UI Semilight"/>
              </a:endParaRPr>
            </a:p>
          </p:txBody>
        </p:sp>
        <p:sp>
          <p:nvSpPr>
            <p:cNvPr id="241" name="Rectangle 8">
              <a:extLst>
                <a:ext uri="{FF2B5EF4-FFF2-40B4-BE49-F238E27FC236}">
                  <a16:creationId xmlns:a16="http://schemas.microsoft.com/office/drawing/2014/main" id="{9D3E2615-C536-4356-B157-AC746377EE72}"/>
                </a:ext>
              </a:extLst>
            </p:cNvPr>
            <p:cNvSpPr>
              <a:spLocks noChangeArrowheads="1"/>
            </p:cNvSpPr>
            <p:nvPr/>
          </p:nvSpPr>
          <p:spPr bwMode="auto">
            <a:xfrm>
              <a:off x="10594924" y="2425405"/>
              <a:ext cx="55595" cy="266181"/>
            </a:xfrm>
            <a:prstGeom prst="rect">
              <a:avLst/>
            </a:prstGeom>
            <a:grpFill/>
            <a:ln w="12700" cap="flat">
              <a:solidFill>
                <a:schemeClr val="tx1"/>
              </a:solidFill>
              <a:prstDash val="solid"/>
              <a:miter lim="800000"/>
              <a:headEnd/>
              <a:tailEnd/>
            </a:ln>
            <a:extLst/>
          </p:spPr>
          <p:txBody>
            <a:bodyPr vert="horz" wrap="square" lIns="73853" tIns="36927" rIns="73853" bIns="36927" numCol="1" anchor="t" anchorCtr="0" compatLnSpc="1">
              <a:prstTxWarp prst="textNoShape">
                <a:avLst/>
              </a:prstTxWarp>
            </a:bodyPr>
            <a:lstStyle/>
            <a:p>
              <a:pPr algn="ctr" defTabSz="913873">
                <a:defRPr/>
              </a:pPr>
              <a:endParaRPr lang="en-US" sz="962" kern="0" dirty="0">
                <a:solidFill>
                  <a:srgbClr val="505050"/>
                </a:solidFill>
                <a:latin typeface="Segoe UI Semilight"/>
              </a:endParaRPr>
            </a:p>
          </p:txBody>
        </p:sp>
      </p:grpSp>
      <p:sp>
        <p:nvSpPr>
          <p:cNvPr id="140" name="Rectangle 139">
            <a:extLst>
              <a:ext uri="{FF2B5EF4-FFF2-40B4-BE49-F238E27FC236}">
                <a16:creationId xmlns:a16="http://schemas.microsoft.com/office/drawing/2014/main" id="{A1306F8A-0BB2-4770-91A4-D164ED853CEF}"/>
              </a:ext>
            </a:extLst>
          </p:cNvPr>
          <p:cNvSpPr/>
          <p:nvPr/>
        </p:nvSpPr>
        <p:spPr>
          <a:xfrm>
            <a:off x="6317525" y="3155812"/>
            <a:ext cx="1540572" cy="446397"/>
          </a:xfrm>
          <a:prstGeom prst="rect">
            <a:avLst/>
          </a:prstGeom>
        </p:spPr>
        <p:txBody>
          <a:bodyPr wrap="square">
            <a:spAutoFit/>
          </a:bodyPr>
          <a:lstStyle/>
          <a:p>
            <a:pPr defTabSz="932205">
              <a:defRPr/>
            </a:pPr>
            <a:r>
              <a:rPr lang="en-US" sz="1122" kern="0" dirty="0">
                <a:solidFill>
                  <a:srgbClr val="0078D7"/>
                </a:solidFill>
                <a:latin typeface="Segoe UI Semibold" panose="020B0702040204020203" pitchFamily="34" charset="0"/>
                <a:ea typeface="MS PGothic" panose="020B0600070205080204" pitchFamily="34" charset="-128"/>
                <a:cs typeface="Segoe UI Semibold" panose="020B0702040204020203" pitchFamily="34" charset="0"/>
              </a:rPr>
              <a:t>HDInsight (Hadoop/Spark)</a:t>
            </a:r>
          </a:p>
        </p:txBody>
      </p:sp>
      <p:sp>
        <p:nvSpPr>
          <p:cNvPr id="145" name="Rectangle 144">
            <a:extLst>
              <a:ext uri="{FF2B5EF4-FFF2-40B4-BE49-F238E27FC236}">
                <a16:creationId xmlns:a16="http://schemas.microsoft.com/office/drawing/2014/main" id="{FD827FAC-8817-42EA-A9D7-A05476FF100E}"/>
              </a:ext>
            </a:extLst>
          </p:cNvPr>
          <p:cNvSpPr/>
          <p:nvPr/>
        </p:nvSpPr>
        <p:spPr>
          <a:xfrm>
            <a:off x="6317525" y="4638825"/>
            <a:ext cx="1540572" cy="265009"/>
          </a:xfrm>
          <a:prstGeom prst="rect">
            <a:avLst/>
          </a:prstGeom>
        </p:spPr>
        <p:txBody>
          <a:bodyPr wrap="square">
            <a:spAutoFit/>
          </a:bodyPr>
          <a:lstStyle/>
          <a:p>
            <a:pPr defTabSz="932205">
              <a:defRPr/>
            </a:pPr>
            <a:r>
              <a:rPr lang="en-US" sz="1122" kern="0" dirty="0">
                <a:solidFill>
                  <a:srgbClr val="0078D7"/>
                </a:solidFill>
                <a:latin typeface="Segoe UI Semibold" panose="020B0702040204020203" pitchFamily="34" charset="0"/>
                <a:ea typeface="MS PGothic" panose="020B0600070205080204" pitchFamily="34" charset="-128"/>
                <a:cs typeface="Segoe UI Semibold" panose="020B0702040204020203" pitchFamily="34" charset="0"/>
              </a:rPr>
              <a:t>Stream Analytics</a:t>
            </a:r>
          </a:p>
        </p:txBody>
      </p:sp>
      <p:sp>
        <p:nvSpPr>
          <p:cNvPr id="146" name="Rectangle 145">
            <a:extLst>
              <a:ext uri="{FF2B5EF4-FFF2-40B4-BE49-F238E27FC236}">
                <a16:creationId xmlns:a16="http://schemas.microsoft.com/office/drawing/2014/main" id="{62153E1D-136B-499D-BE5B-AC1759ACCB84}"/>
              </a:ext>
            </a:extLst>
          </p:cNvPr>
          <p:cNvSpPr/>
          <p:nvPr/>
        </p:nvSpPr>
        <p:spPr>
          <a:xfrm>
            <a:off x="2600406" y="4296473"/>
            <a:ext cx="1540572" cy="265009"/>
          </a:xfrm>
          <a:prstGeom prst="rect">
            <a:avLst/>
          </a:prstGeom>
        </p:spPr>
        <p:txBody>
          <a:bodyPr wrap="square">
            <a:spAutoFit/>
          </a:bodyPr>
          <a:lstStyle/>
          <a:p>
            <a:pPr defTabSz="932205">
              <a:defRPr/>
            </a:pPr>
            <a:r>
              <a:rPr lang="en-US" sz="1122" kern="0" dirty="0">
                <a:solidFill>
                  <a:srgbClr val="0078D7"/>
                </a:solidFill>
                <a:latin typeface="Segoe UI Semibold" panose="020B0702040204020203" pitchFamily="34" charset="0"/>
                <a:ea typeface="MS PGothic" panose="020B0600070205080204" pitchFamily="34" charset="-128"/>
                <a:cs typeface="Segoe UI Semibold" panose="020B0702040204020203" pitchFamily="34" charset="0"/>
              </a:rPr>
              <a:t>Event Hubs</a:t>
            </a:r>
          </a:p>
        </p:txBody>
      </p:sp>
      <p:sp>
        <p:nvSpPr>
          <p:cNvPr id="159" name="Rectangle 158">
            <a:extLst>
              <a:ext uri="{FF2B5EF4-FFF2-40B4-BE49-F238E27FC236}">
                <a16:creationId xmlns:a16="http://schemas.microsoft.com/office/drawing/2014/main" id="{F156E49F-1EFF-4D50-B7FB-5D32EDBF5B37}"/>
              </a:ext>
            </a:extLst>
          </p:cNvPr>
          <p:cNvSpPr/>
          <p:nvPr/>
        </p:nvSpPr>
        <p:spPr>
          <a:xfrm>
            <a:off x="2600406" y="4955381"/>
            <a:ext cx="1540572" cy="265009"/>
          </a:xfrm>
          <a:prstGeom prst="rect">
            <a:avLst/>
          </a:prstGeom>
        </p:spPr>
        <p:txBody>
          <a:bodyPr wrap="square">
            <a:spAutoFit/>
          </a:bodyPr>
          <a:lstStyle/>
          <a:p>
            <a:pPr defTabSz="932205">
              <a:defRPr/>
            </a:pPr>
            <a:r>
              <a:rPr lang="en-US" sz="1122" kern="0" dirty="0">
                <a:solidFill>
                  <a:srgbClr val="0078D7"/>
                </a:solidFill>
                <a:latin typeface="Segoe UI Semibold" panose="020B0702040204020203" pitchFamily="34" charset="0"/>
                <a:ea typeface="MS PGothic" panose="020B0600070205080204" pitchFamily="34" charset="-128"/>
                <a:cs typeface="Segoe UI Semibold" panose="020B0702040204020203" pitchFamily="34" charset="0"/>
              </a:rPr>
              <a:t>Kafka on HDInsight</a:t>
            </a:r>
          </a:p>
        </p:txBody>
      </p:sp>
      <p:sp>
        <p:nvSpPr>
          <p:cNvPr id="166" name="Rectangle 165">
            <a:extLst>
              <a:ext uri="{FF2B5EF4-FFF2-40B4-BE49-F238E27FC236}">
                <a16:creationId xmlns:a16="http://schemas.microsoft.com/office/drawing/2014/main" id="{568B4BBF-3DC6-4E8B-8963-49678B5182EE}"/>
              </a:ext>
            </a:extLst>
          </p:cNvPr>
          <p:cNvSpPr/>
          <p:nvPr/>
        </p:nvSpPr>
        <p:spPr>
          <a:xfrm>
            <a:off x="4605307" y="3237064"/>
            <a:ext cx="1472109" cy="265009"/>
          </a:xfrm>
          <a:prstGeom prst="rect">
            <a:avLst/>
          </a:prstGeom>
        </p:spPr>
        <p:txBody>
          <a:bodyPr wrap="square">
            <a:spAutoFit/>
          </a:bodyPr>
          <a:lstStyle/>
          <a:p>
            <a:pPr defTabSz="932418">
              <a:defRPr/>
            </a:pPr>
            <a:r>
              <a:rPr lang="en-US" sz="1122" kern="0" dirty="0">
                <a:solidFill>
                  <a:srgbClr val="0078D7"/>
                </a:solidFill>
                <a:latin typeface="Segoe UI Semibold" panose="020B0702040204020203" pitchFamily="34" charset="0"/>
                <a:cs typeface="Segoe UI Semibold" panose="020B0702040204020203" pitchFamily="34" charset="0"/>
              </a:rPr>
              <a:t>Blobs </a:t>
            </a:r>
          </a:p>
        </p:txBody>
      </p:sp>
      <p:cxnSp>
        <p:nvCxnSpPr>
          <p:cNvPr id="173" name="Straight Arrow Connector 172">
            <a:extLst>
              <a:ext uri="{FF2B5EF4-FFF2-40B4-BE49-F238E27FC236}">
                <a16:creationId xmlns:a16="http://schemas.microsoft.com/office/drawing/2014/main" id="{1C7375DB-FF98-4880-9FBB-B0DF32A36EE3}"/>
              </a:ext>
            </a:extLst>
          </p:cNvPr>
          <p:cNvCxnSpPr>
            <a:cxnSpLocks/>
          </p:cNvCxnSpPr>
          <p:nvPr/>
        </p:nvCxnSpPr>
        <p:spPr>
          <a:xfrm>
            <a:off x="6854569" y="4312040"/>
            <a:ext cx="0" cy="349741"/>
          </a:xfrm>
          <a:prstGeom prst="straightConnector1">
            <a:avLst/>
          </a:prstGeom>
          <a:ln w="12700">
            <a:solidFill>
              <a:schemeClr val="tx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73B5011A-DBC1-40FB-8F1E-614B602B9517}"/>
              </a:ext>
            </a:extLst>
          </p:cNvPr>
          <p:cNvCxnSpPr>
            <a:cxnSpLocks/>
          </p:cNvCxnSpPr>
          <p:nvPr/>
        </p:nvCxnSpPr>
        <p:spPr>
          <a:xfrm flipV="1">
            <a:off x="6854569" y="3627230"/>
            <a:ext cx="0" cy="341107"/>
          </a:xfrm>
          <a:prstGeom prst="straightConnector1">
            <a:avLst/>
          </a:prstGeom>
          <a:ln w="12700">
            <a:solidFill>
              <a:schemeClr val="tx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32" name="Freeform 131"/>
          <p:cNvSpPr/>
          <p:nvPr/>
        </p:nvSpPr>
        <p:spPr bwMode="auto">
          <a:xfrm rot="18000000">
            <a:off x="2182154" y="4983866"/>
            <a:ext cx="364835" cy="330254"/>
          </a:xfrm>
          <a:custGeom>
            <a:avLst/>
            <a:gdLst>
              <a:gd name="connsiteX0" fmla="*/ 815044 w 3875288"/>
              <a:gd name="connsiteY0" fmla="*/ 2001143 h 3507959"/>
              <a:gd name="connsiteX1" fmla="*/ 426617 w 3875288"/>
              <a:gd name="connsiteY1" fmla="*/ 1897064 h 3507959"/>
              <a:gd name="connsiteX2" fmla="*/ 322539 w 3875288"/>
              <a:gd name="connsiteY2" fmla="*/ 2285491 h 3507959"/>
              <a:gd name="connsiteX3" fmla="*/ 710965 w 3875288"/>
              <a:gd name="connsiteY3" fmla="*/ 2389569 h 3507959"/>
              <a:gd name="connsiteX4" fmla="*/ 815044 w 3875288"/>
              <a:gd name="connsiteY4" fmla="*/ 2001143 h 3507959"/>
              <a:gd name="connsiteX5" fmla="*/ 2187092 w 3875288"/>
              <a:gd name="connsiteY5" fmla="*/ 2828581 h 3507959"/>
              <a:gd name="connsiteX6" fmla="*/ 1925089 w 3875288"/>
              <a:gd name="connsiteY6" fmla="*/ 2654914 h 3507959"/>
              <a:gd name="connsiteX7" fmla="*/ 1640741 w 3875288"/>
              <a:gd name="connsiteY7" fmla="*/ 2939262 h 3507959"/>
              <a:gd name="connsiteX8" fmla="*/ 1925089 w 3875288"/>
              <a:gd name="connsiteY8" fmla="*/ 3223610 h 3507959"/>
              <a:gd name="connsiteX9" fmla="*/ 2209437 w 3875288"/>
              <a:gd name="connsiteY9" fmla="*/ 2939262 h 3507959"/>
              <a:gd name="connsiteX10" fmla="*/ 2187092 w 3875288"/>
              <a:gd name="connsiteY10" fmla="*/ 2828581 h 3507959"/>
              <a:gd name="connsiteX11" fmla="*/ 2237430 w 3875288"/>
              <a:gd name="connsiteY11" fmla="*/ 1179928 h 3507959"/>
              <a:gd name="connsiteX12" fmla="*/ 1750447 w 3875288"/>
              <a:gd name="connsiteY12" fmla="*/ 1049441 h 3507959"/>
              <a:gd name="connsiteX13" fmla="*/ 1619961 w 3875288"/>
              <a:gd name="connsiteY13" fmla="*/ 1536424 h 3507959"/>
              <a:gd name="connsiteX14" fmla="*/ 2106944 w 3875288"/>
              <a:gd name="connsiteY14" fmla="*/ 1666910 h 3507959"/>
              <a:gd name="connsiteX15" fmla="*/ 2237430 w 3875288"/>
              <a:gd name="connsiteY15" fmla="*/ 1179928 h 3507959"/>
              <a:gd name="connsiteX16" fmla="*/ 3533351 w 3875288"/>
              <a:gd name="connsiteY16" fmla="*/ 1982617 h 3507959"/>
              <a:gd name="connsiteX17" fmla="*/ 3448672 w 3875288"/>
              <a:gd name="connsiteY17" fmla="*/ 1907925 h 3507959"/>
              <a:gd name="connsiteX18" fmla="*/ 3060245 w 3875288"/>
              <a:gd name="connsiteY18" fmla="*/ 2012003 h 3507959"/>
              <a:gd name="connsiteX19" fmla="*/ 3164324 w 3875288"/>
              <a:gd name="connsiteY19" fmla="*/ 2400430 h 3507959"/>
              <a:gd name="connsiteX20" fmla="*/ 3552750 w 3875288"/>
              <a:gd name="connsiteY20" fmla="*/ 2296351 h 3507959"/>
              <a:gd name="connsiteX21" fmla="*/ 3533351 w 3875288"/>
              <a:gd name="connsiteY21" fmla="*/ 1982617 h 3507959"/>
              <a:gd name="connsiteX22" fmla="*/ 3542202 w 3875288"/>
              <a:gd name="connsiteY22" fmla="*/ 426617 h 3507959"/>
              <a:gd name="connsiteX23" fmla="*/ 3153776 w 3875288"/>
              <a:gd name="connsiteY23" fmla="*/ 322538 h 3507959"/>
              <a:gd name="connsiteX24" fmla="*/ 3049697 w 3875288"/>
              <a:gd name="connsiteY24" fmla="*/ 710965 h 3507959"/>
              <a:gd name="connsiteX25" fmla="*/ 3438124 w 3875288"/>
              <a:gd name="connsiteY25" fmla="*/ 815044 h 3507959"/>
              <a:gd name="connsiteX26" fmla="*/ 3542202 w 3875288"/>
              <a:gd name="connsiteY26" fmla="*/ 426617 h 3507959"/>
              <a:gd name="connsiteX27" fmla="*/ 3788456 w 3875288"/>
              <a:gd name="connsiteY27" fmla="*/ 284443 h 3507959"/>
              <a:gd name="connsiteX28" fmla="*/ 3580299 w 3875288"/>
              <a:gd name="connsiteY28" fmla="*/ 1061298 h 3507959"/>
              <a:gd name="connsiteX29" fmla="*/ 2870756 w 3875288"/>
              <a:gd name="connsiteY29" fmla="*/ 946621 h 3507959"/>
              <a:gd name="connsiteX30" fmla="*/ 2860772 w 3875288"/>
              <a:gd name="connsiteY30" fmla="*/ 932756 h 3507959"/>
              <a:gd name="connsiteX31" fmla="*/ 2586451 w 3875288"/>
              <a:gd name="connsiteY31" fmla="*/ 1091135 h 3507959"/>
              <a:gd name="connsiteX32" fmla="*/ 2605468 w 3875288"/>
              <a:gd name="connsiteY32" fmla="*/ 1133365 h 3507959"/>
              <a:gd name="connsiteX33" fmla="*/ 2596554 w 3875288"/>
              <a:gd name="connsiteY33" fmla="*/ 1607882 h 3507959"/>
              <a:gd name="connsiteX34" fmla="*/ 2587761 w 3875288"/>
              <a:gd name="connsiteY34" fmla="*/ 1626502 h 3507959"/>
              <a:gd name="connsiteX35" fmla="*/ 2871319 w 3875288"/>
              <a:gd name="connsiteY35" fmla="*/ 1790215 h 3507959"/>
              <a:gd name="connsiteX36" fmla="*/ 2881303 w 3875288"/>
              <a:gd name="connsiteY36" fmla="*/ 1776350 h 3507959"/>
              <a:gd name="connsiteX37" fmla="*/ 3590846 w 3875288"/>
              <a:gd name="connsiteY37" fmla="*/ 1661672 h 3507959"/>
              <a:gd name="connsiteX38" fmla="*/ 3817648 w 3875288"/>
              <a:gd name="connsiteY38" fmla="*/ 1904767 h 3507959"/>
              <a:gd name="connsiteX39" fmla="*/ 3799003 w 3875288"/>
              <a:gd name="connsiteY39" fmla="*/ 2438527 h 3507959"/>
              <a:gd name="connsiteX40" fmla="*/ 3022149 w 3875288"/>
              <a:gd name="connsiteY40" fmla="*/ 2646684 h 3507959"/>
              <a:gd name="connsiteX41" fmla="*/ 2766691 w 3875288"/>
              <a:gd name="connsiteY41" fmla="*/ 1974864 h 3507959"/>
              <a:gd name="connsiteX42" fmla="*/ 2773707 w 3875288"/>
              <a:gd name="connsiteY42" fmla="*/ 1959283 h 3507959"/>
              <a:gd name="connsiteX43" fmla="*/ 2489964 w 3875288"/>
              <a:gd name="connsiteY43" fmla="*/ 1795464 h 3507959"/>
              <a:gd name="connsiteX44" fmla="*/ 2475867 w 3875288"/>
              <a:gd name="connsiteY44" fmla="*/ 1815603 h 3507959"/>
              <a:gd name="connsiteX45" fmla="*/ 2285193 w 3875288"/>
              <a:gd name="connsiteY45" fmla="*/ 1975647 h 3507959"/>
              <a:gd name="connsiteX46" fmla="*/ 2153508 w 3875288"/>
              <a:gd name="connsiteY46" fmla="*/ 2034948 h 3507959"/>
              <a:gd name="connsiteX47" fmla="*/ 2022701 w 3875288"/>
              <a:gd name="connsiteY47" fmla="*/ 2064558 h 3507959"/>
              <a:gd name="connsiteX48" fmla="*/ 2022701 w 3875288"/>
              <a:gd name="connsiteY48" fmla="*/ 2380405 h 3507959"/>
              <a:gd name="connsiteX49" fmla="*/ 2039703 w 3875288"/>
              <a:gd name="connsiteY49" fmla="*/ 2382119 h 3507959"/>
              <a:gd name="connsiteX50" fmla="*/ 2493787 w 3875288"/>
              <a:gd name="connsiteY50" fmla="*/ 2939262 h 3507959"/>
              <a:gd name="connsiteX51" fmla="*/ 1925090 w 3875288"/>
              <a:gd name="connsiteY51" fmla="*/ 3507959 h 3507959"/>
              <a:gd name="connsiteX52" fmla="*/ 1356393 w 3875288"/>
              <a:gd name="connsiteY52" fmla="*/ 2939262 h 3507959"/>
              <a:gd name="connsiteX53" fmla="*/ 1810478 w 3875288"/>
              <a:gd name="connsiteY53" fmla="*/ 2382119 h 3507959"/>
              <a:gd name="connsiteX54" fmla="*/ 1827477 w 3875288"/>
              <a:gd name="connsiteY54" fmla="*/ 2380405 h 3507959"/>
              <a:gd name="connsiteX55" fmla="*/ 1827477 w 3875288"/>
              <a:gd name="connsiteY55" fmla="*/ 2060855 h 3507959"/>
              <a:gd name="connsiteX56" fmla="*/ 1744160 w 3875288"/>
              <a:gd name="connsiteY56" fmla="*/ 2046875 h 3507959"/>
              <a:gd name="connsiteX57" fmla="*/ 1395617 w 3875288"/>
              <a:gd name="connsiteY57" fmla="*/ 1831872 h 3507959"/>
              <a:gd name="connsiteX58" fmla="*/ 1368554 w 3875288"/>
              <a:gd name="connsiteY58" fmla="*/ 1794288 h 3507959"/>
              <a:gd name="connsiteX59" fmla="*/ 1101583 w 3875288"/>
              <a:gd name="connsiteY59" fmla="*/ 1948424 h 3507959"/>
              <a:gd name="connsiteX60" fmla="*/ 1108598 w 3875288"/>
              <a:gd name="connsiteY60" fmla="*/ 1964003 h 3507959"/>
              <a:gd name="connsiteX61" fmla="*/ 853140 w 3875288"/>
              <a:gd name="connsiteY61" fmla="*/ 2635824 h 3507959"/>
              <a:gd name="connsiteX62" fmla="*/ 76286 w 3875288"/>
              <a:gd name="connsiteY62" fmla="*/ 2427666 h 3507959"/>
              <a:gd name="connsiteX63" fmla="*/ 284443 w 3875288"/>
              <a:gd name="connsiteY63" fmla="*/ 1650811 h 3507959"/>
              <a:gd name="connsiteX64" fmla="*/ 993986 w 3875288"/>
              <a:gd name="connsiteY64" fmla="*/ 1765489 h 3507959"/>
              <a:gd name="connsiteX65" fmla="*/ 1003971 w 3875288"/>
              <a:gd name="connsiteY65" fmla="*/ 1779355 h 3507959"/>
              <a:gd name="connsiteX66" fmla="*/ 1270942 w 3875288"/>
              <a:gd name="connsiteY66" fmla="*/ 1625219 h 3507959"/>
              <a:gd name="connsiteX67" fmla="*/ 1251924 w 3875288"/>
              <a:gd name="connsiteY67" fmla="*/ 1582988 h 3507959"/>
              <a:gd name="connsiteX68" fmla="*/ 1572199 w 3875288"/>
              <a:gd name="connsiteY68" fmla="*/ 740706 h 3507959"/>
              <a:gd name="connsiteX69" fmla="*/ 2461775 w 3875288"/>
              <a:gd name="connsiteY69" fmla="*/ 884481 h 3507959"/>
              <a:gd name="connsiteX70" fmla="*/ 2488839 w 3875288"/>
              <a:gd name="connsiteY70" fmla="*/ 922066 h 3507959"/>
              <a:gd name="connsiteX71" fmla="*/ 2763160 w 3875288"/>
              <a:gd name="connsiteY71" fmla="*/ 763687 h 3507959"/>
              <a:gd name="connsiteX72" fmla="*/ 2756144 w 3875288"/>
              <a:gd name="connsiteY72" fmla="*/ 748106 h 3507959"/>
              <a:gd name="connsiteX73" fmla="*/ 3011602 w 3875288"/>
              <a:gd name="connsiteY73" fmla="*/ 76286 h 3507959"/>
              <a:gd name="connsiteX74" fmla="*/ 3788456 w 3875288"/>
              <a:gd name="connsiteY74" fmla="*/ 284443 h 350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875288" h="3507959">
                <a:moveTo>
                  <a:pt x="815044" y="2001143"/>
                </a:moveTo>
                <a:cubicBezTo>
                  <a:pt x="736523" y="1865141"/>
                  <a:pt x="562619" y="1818544"/>
                  <a:pt x="426617" y="1897064"/>
                </a:cubicBezTo>
                <a:cubicBezTo>
                  <a:pt x="290616" y="1975585"/>
                  <a:pt x="244018" y="2149489"/>
                  <a:pt x="322539" y="2285491"/>
                </a:cubicBezTo>
                <a:cubicBezTo>
                  <a:pt x="401059" y="2421492"/>
                  <a:pt x="574964" y="2468090"/>
                  <a:pt x="710965" y="2389569"/>
                </a:cubicBezTo>
                <a:cubicBezTo>
                  <a:pt x="846967" y="2311049"/>
                  <a:pt x="893564" y="2137144"/>
                  <a:pt x="815044" y="2001143"/>
                </a:cubicBezTo>
                <a:close/>
                <a:moveTo>
                  <a:pt x="2187092" y="2828581"/>
                </a:moveTo>
                <a:cubicBezTo>
                  <a:pt x="2143926" y="2726524"/>
                  <a:pt x="2042870" y="2654914"/>
                  <a:pt x="1925089" y="2654914"/>
                </a:cubicBezTo>
                <a:cubicBezTo>
                  <a:pt x="1768048" y="2654914"/>
                  <a:pt x="1640741" y="2782221"/>
                  <a:pt x="1640741" y="2939262"/>
                </a:cubicBezTo>
                <a:cubicBezTo>
                  <a:pt x="1640741" y="3096303"/>
                  <a:pt x="1768048" y="3223610"/>
                  <a:pt x="1925089" y="3223610"/>
                </a:cubicBezTo>
                <a:cubicBezTo>
                  <a:pt x="2082130" y="3223610"/>
                  <a:pt x="2209437" y="3096303"/>
                  <a:pt x="2209437" y="2939262"/>
                </a:cubicBezTo>
                <a:cubicBezTo>
                  <a:pt x="2209437" y="2900002"/>
                  <a:pt x="2201481" y="2862600"/>
                  <a:pt x="2187092" y="2828581"/>
                </a:cubicBezTo>
                <a:close/>
                <a:moveTo>
                  <a:pt x="2237430" y="1179928"/>
                </a:moveTo>
                <a:cubicBezTo>
                  <a:pt x="2138987" y="1009418"/>
                  <a:pt x="1920957" y="950997"/>
                  <a:pt x="1750447" y="1049441"/>
                </a:cubicBezTo>
                <a:cubicBezTo>
                  <a:pt x="1579938" y="1147885"/>
                  <a:pt x="1521517" y="1365914"/>
                  <a:pt x="1619961" y="1536424"/>
                </a:cubicBezTo>
                <a:cubicBezTo>
                  <a:pt x="1718404" y="1706933"/>
                  <a:pt x="1936434" y="1765354"/>
                  <a:pt x="2106944" y="1666910"/>
                </a:cubicBezTo>
                <a:cubicBezTo>
                  <a:pt x="2277453" y="1568467"/>
                  <a:pt x="2335874" y="1350437"/>
                  <a:pt x="2237430" y="1179928"/>
                </a:cubicBezTo>
                <a:close/>
                <a:moveTo>
                  <a:pt x="3533351" y="1982617"/>
                </a:moveTo>
                <a:cubicBezTo>
                  <a:pt x="3511084" y="1953147"/>
                  <a:pt x="3482672" y="1927555"/>
                  <a:pt x="3448672" y="1907925"/>
                </a:cubicBezTo>
                <a:cubicBezTo>
                  <a:pt x="3312670" y="1829404"/>
                  <a:pt x="3138766" y="1876002"/>
                  <a:pt x="3060245" y="2012003"/>
                </a:cubicBezTo>
                <a:cubicBezTo>
                  <a:pt x="2981725" y="2148005"/>
                  <a:pt x="3028322" y="2321910"/>
                  <a:pt x="3164324" y="2400430"/>
                </a:cubicBezTo>
                <a:cubicBezTo>
                  <a:pt x="3300325" y="2478951"/>
                  <a:pt x="3474230" y="2432353"/>
                  <a:pt x="3552750" y="2296351"/>
                </a:cubicBezTo>
                <a:cubicBezTo>
                  <a:pt x="3611641" y="2194350"/>
                  <a:pt x="3600152" y="2071029"/>
                  <a:pt x="3533351" y="1982617"/>
                </a:cubicBezTo>
                <a:close/>
                <a:moveTo>
                  <a:pt x="3542202" y="426617"/>
                </a:moveTo>
                <a:cubicBezTo>
                  <a:pt x="3463682" y="290616"/>
                  <a:pt x="3289777" y="244018"/>
                  <a:pt x="3153776" y="322538"/>
                </a:cubicBezTo>
                <a:cubicBezTo>
                  <a:pt x="3017774" y="401059"/>
                  <a:pt x="2971177" y="574964"/>
                  <a:pt x="3049697" y="710965"/>
                </a:cubicBezTo>
                <a:cubicBezTo>
                  <a:pt x="3128218" y="846967"/>
                  <a:pt x="3302122" y="893564"/>
                  <a:pt x="3438124" y="815044"/>
                </a:cubicBezTo>
                <a:cubicBezTo>
                  <a:pt x="3574125" y="736523"/>
                  <a:pt x="3620723" y="562619"/>
                  <a:pt x="3542202" y="426617"/>
                </a:cubicBezTo>
                <a:close/>
                <a:moveTo>
                  <a:pt x="3788456" y="284443"/>
                </a:moveTo>
                <a:cubicBezTo>
                  <a:pt x="3945498" y="556447"/>
                  <a:pt x="3852302" y="904256"/>
                  <a:pt x="3580299" y="1061298"/>
                </a:cubicBezTo>
                <a:cubicBezTo>
                  <a:pt x="3342295" y="1198709"/>
                  <a:pt x="3046253" y="1144533"/>
                  <a:pt x="2870756" y="946621"/>
                </a:cubicBezTo>
                <a:lnTo>
                  <a:pt x="2860772" y="932756"/>
                </a:lnTo>
                <a:lnTo>
                  <a:pt x="2586451" y="1091135"/>
                </a:lnTo>
                <a:lnTo>
                  <a:pt x="2605468" y="1133365"/>
                </a:lnTo>
                <a:cubicBezTo>
                  <a:pt x="2657904" y="1290671"/>
                  <a:pt x="2652433" y="1458172"/>
                  <a:pt x="2596554" y="1607882"/>
                </a:cubicBezTo>
                <a:lnTo>
                  <a:pt x="2587761" y="1626502"/>
                </a:lnTo>
                <a:lnTo>
                  <a:pt x="2871319" y="1790215"/>
                </a:lnTo>
                <a:lnTo>
                  <a:pt x="2881303" y="1776350"/>
                </a:lnTo>
                <a:cubicBezTo>
                  <a:pt x="3056800" y="1578437"/>
                  <a:pt x="3352842" y="1524261"/>
                  <a:pt x="3590846" y="1661672"/>
                </a:cubicBezTo>
                <a:cubicBezTo>
                  <a:pt x="3692847" y="1720563"/>
                  <a:pt x="3769703" y="1806280"/>
                  <a:pt x="3817648" y="1904767"/>
                </a:cubicBezTo>
                <a:cubicBezTo>
                  <a:pt x="3897556" y="2068911"/>
                  <a:pt x="3897154" y="2268524"/>
                  <a:pt x="3799003" y="2438527"/>
                </a:cubicBezTo>
                <a:cubicBezTo>
                  <a:pt x="3641962" y="2710531"/>
                  <a:pt x="3294153" y="2803726"/>
                  <a:pt x="3022149" y="2646684"/>
                </a:cubicBezTo>
                <a:cubicBezTo>
                  <a:pt x="2784145" y="2509273"/>
                  <a:pt x="2683042" y="2225805"/>
                  <a:pt x="2766691" y="1974864"/>
                </a:cubicBezTo>
                <a:lnTo>
                  <a:pt x="2773707" y="1959283"/>
                </a:lnTo>
                <a:lnTo>
                  <a:pt x="2489964" y="1795464"/>
                </a:lnTo>
                <a:lnTo>
                  <a:pt x="2475867" y="1815603"/>
                </a:lnTo>
                <a:cubicBezTo>
                  <a:pt x="2423661" y="1878063"/>
                  <a:pt x="2359791" y="1932577"/>
                  <a:pt x="2285193" y="1975647"/>
                </a:cubicBezTo>
                <a:cubicBezTo>
                  <a:pt x="2242565" y="2000258"/>
                  <a:pt x="2198453" y="2019967"/>
                  <a:pt x="2153508" y="2034948"/>
                </a:cubicBezTo>
                <a:lnTo>
                  <a:pt x="2022701" y="2064558"/>
                </a:lnTo>
                <a:lnTo>
                  <a:pt x="2022701" y="2380405"/>
                </a:lnTo>
                <a:lnTo>
                  <a:pt x="2039703" y="2382119"/>
                </a:lnTo>
                <a:cubicBezTo>
                  <a:pt x="2298849" y="2435148"/>
                  <a:pt x="2493787" y="2664439"/>
                  <a:pt x="2493787" y="2939262"/>
                </a:cubicBezTo>
                <a:cubicBezTo>
                  <a:pt x="2493787" y="3253345"/>
                  <a:pt x="2239173" y="3507959"/>
                  <a:pt x="1925090" y="3507959"/>
                </a:cubicBezTo>
                <a:cubicBezTo>
                  <a:pt x="1611007" y="3507959"/>
                  <a:pt x="1356393" y="3253345"/>
                  <a:pt x="1356393" y="2939262"/>
                </a:cubicBezTo>
                <a:cubicBezTo>
                  <a:pt x="1356393" y="2664439"/>
                  <a:pt x="1551332" y="2435147"/>
                  <a:pt x="1810478" y="2382119"/>
                </a:cubicBezTo>
                <a:lnTo>
                  <a:pt x="1827477" y="2380405"/>
                </a:lnTo>
                <a:lnTo>
                  <a:pt x="1827477" y="2060855"/>
                </a:lnTo>
                <a:lnTo>
                  <a:pt x="1744160" y="2046875"/>
                </a:lnTo>
                <a:cubicBezTo>
                  <a:pt x="1611970" y="2011455"/>
                  <a:pt x="1489914" y="1938213"/>
                  <a:pt x="1395617" y="1831872"/>
                </a:cubicBezTo>
                <a:lnTo>
                  <a:pt x="1368554" y="1794288"/>
                </a:lnTo>
                <a:lnTo>
                  <a:pt x="1101583" y="1948424"/>
                </a:lnTo>
                <a:lnTo>
                  <a:pt x="1108598" y="1964003"/>
                </a:lnTo>
                <a:cubicBezTo>
                  <a:pt x="1192247" y="2214944"/>
                  <a:pt x="1091144" y="2498412"/>
                  <a:pt x="853140" y="2635824"/>
                </a:cubicBezTo>
                <a:cubicBezTo>
                  <a:pt x="581136" y="2792865"/>
                  <a:pt x="233327" y="2699670"/>
                  <a:pt x="76286" y="2427666"/>
                </a:cubicBezTo>
                <a:cubicBezTo>
                  <a:pt x="-80756" y="2155662"/>
                  <a:pt x="12439" y="1807853"/>
                  <a:pt x="284443" y="1650811"/>
                </a:cubicBezTo>
                <a:cubicBezTo>
                  <a:pt x="522447" y="1513400"/>
                  <a:pt x="818489" y="1567576"/>
                  <a:pt x="993986" y="1765489"/>
                </a:cubicBezTo>
                <a:lnTo>
                  <a:pt x="1003971" y="1779355"/>
                </a:lnTo>
                <a:lnTo>
                  <a:pt x="1270942" y="1625219"/>
                </a:lnTo>
                <a:lnTo>
                  <a:pt x="1251924" y="1582988"/>
                </a:lnTo>
                <a:cubicBezTo>
                  <a:pt x="1147052" y="1268376"/>
                  <a:pt x="1273808" y="912983"/>
                  <a:pt x="1572199" y="740706"/>
                </a:cubicBezTo>
                <a:cubicBezTo>
                  <a:pt x="1870591" y="568430"/>
                  <a:pt x="2241749" y="636352"/>
                  <a:pt x="2461775" y="884481"/>
                </a:cubicBezTo>
                <a:lnTo>
                  <a:pt x="2488839" y="922066"/>
                </a:lnTo>
                <a:lnTo>
                  <a:pt x="2763160" y="763687"/>
                </a:lnTo>
                <a:lnTo>
                  <a:pt x="2756144" y="748106"/>
                </a:lnTo>
                <a:cubicBezTo>
                  <a:pt x="2672495" y="497165"/>
                  <a:pt x="2773598" y="213697"/>
                  <a:pt x="3011602" y="76286"/>
                </a:cubicBezTo>
                <a:cubicBezTo>
                  <a:pt x="3283605" y="-80756"/>
                  <a:pt x="3631415" y="12440"/>
                  <a:pt x="3788456" y="284443"/>
                </a:cubicBez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37" name="Freeform 136"/>
          <p:cNvSpPr/>
          <p:nvPr/>
        </p:nvSpPr>
        <p:spPr>
          <a:xfrm>
            <a:off x="2227793" y="4258139"/>
            <a:ext cx="343303" cy="354848"/>
          </a:xfrm>
          <a:custGeom>
            <a:avLst/>
            <a:gdLst>
              <a:gd name="connsiteX0" fmla="*/ 2007579 w 2309448"/>
              <a:gd name="connsiteY0" fmla="*/ 1828800 h 2387112"/>
              <a:gd name="connsiteX1" fmla="*/ 2309448 w 2309448"/>
              <a:gd name="connsiteY1" fmla="*/ 1828800 h 2387112"/>
              <a:gd name="connsiteX2" fmla="*/ 2309448 w 2309448"/>
              <a:gd name="connsiteY2" fmla="*/ 2387111 h 2387112"/>
              <a:gd name="connsiteX3" fmla="*/ 2309447 w 2309448"/>
              <a:gd name="connsiteY3" fmla="*/ 2387111 h 2387112"/>
              <a:gd name="connsiteX4" fmla="*/ 0 w 2309448"/>
              <a:gd name="connsiteY4" fmla="*/ 2387112 h 2387112"/>
              <a:gd name="connsiteX5" fmla="*/ 0 w 2309448"/>
              <a:gd name="connsiteY5" fmla="*/ 2387111 h 2387112"/>
              <a:gd name="connsiteX6" fmla="*/ 0 w 2309448"/>
              <a:gd name="connsiteY6" fmla="*/ 1828801 h 2387112"/>
              <a:gd name="connsiteX7" fmla="*/ 301869 w 2309448"/>
              <a:gd name="connsiteY7" fmla="*/ 1828801 h 2387112"/>
              <a:gd name="connsiteX8" fmla="*/ 301869 w 2309448"/>
              <a:gd name="connsiteY8" fmla="*/ 2085242 h 2387112"/>
              <a:gd name="connsiteX9" fmla="*/ 2007579 w 2309448"/>
              <a:gd name="connsiteY9" fmla="*/ 2085242 h 2387112"/>
              <a:gd name="connsiteX10" fmla="*/ 495301 w 2309448"/>
              <a:gd name="connsiteY10" fmla="*/ 1538655 h 2387112"/>
              <a:gd name="connsiteX11" fmla="*/ 858717 w 2309448"/>
              <a:gd name="connsiteY11" fmla="*/ 1538655 h 2387112"/>
              <a:gd name="connsiteX12" fmla="*/ 858717 w 2309448"/>
              <a:gd name="connsiteY12" fmla="*/ 1818541 h 2387112"/>
              <a:gd name="connsiteX13" fmla="*/ 495301 w 2309448"/>
              <a:gd name="connsiteY13" fmla="*/ 1818541 h 2387112"/>
              <a:gd name="connsiteX14" fmla="*/ 1060094 w 2309448"/>
              <a:gd name="connsiteY14" fmla="*/ 1296134 h 2387112"/>
              <a:gd name="connsiteX15" fmla="*/ 1423510 w 2309448"/>
              <a:gd name="connsiteY15" fmla="*/ 1296134 h 2387112"/>
              <a:gd name="connsiteX16" fmla="*/ 1423510 w 2309448"/>
              <a:gd name="connsiteY16" fmla="*/ 1576020 h 2387112"/>
              <a:gd name="connsiteX17" fmla="*/ 1060094 w 2309448"/>
              <a:gd name="connsiteY17" fmla="*/ 1576020 h 2387112"/>
              <a:gd name="connsiteX18" fmla="*/ 1624886 w 2309448"/>
              <a:gd name="connsiteY18" fmla="*/ 1053613 h 2387112"/>
              <a:gd name="connsiteX19" fmla="*/ 1988302 w 2309448"/>
              <a:gd name="connsiteY19" fmla="*/ 1053613 h 2387112"/>
              <a:gd name="connsiteX20" fmla="*/ 1988302 w 2309448"/>
              <a:gd name="connsiteY20" fmla="*/ 1333499 h 2387112"/>
              <a:gd name="connsiteX21" fmla="*/ 1624886 w 2309448"/>
              <a:gd name="connsiteY21" fmla="*/ 1333499 h 2387112"/>
              <a:gd name="connsiteX22" fmla="*/ 495301 w 2309448"/>
              <a:gd name="connsiteY22" fmla="*/ 1053613 h 2387112"/>
              <a:gd name="connsiteX23" fmla="*/ 858717 w 2309448"/>
              <a:gd name="connsiteY23" fmla="*/ 1053613 h 2387112"/>
              <a:gd name="connsiteX24" fmla="*/ 858717 w 2309448"/>
              <a:gd name="connsiteY24" fmla="*/ 1333499 h 2387112"/>
              <a:gd name="connsiteX25" fmla="*/ 495301 w 2309448"/>
              <a:gd name="connsiteY25" fmla="*/ 1333499 h 2387112"/>
              <a:gd name="connsiteX26" fmla="*/ 1060094 w 2309448"/>
              <a:gd name="connsiteY26" fmla="*/ 811092 h 2387112"/>
              <a:gd name="connsiteX27" fmla="*/ 1423510 w 2309448"/>
              <a:gd name="connsiteY27" fmla="*/ 811092 h 2387112"/>
              <a:gd name="connsiteX28" fmla="*/ 1423510 w 2309448"/>
              <a:gd name="connsiteY28" fmla="*/ 1090978 h 2387112"/>
              <a:gd name="connsiteX29" fmla="*/ 1060094 w 2309448"/>
              <a:gd name="connsiteY29" fmla="*/ 1090978 h 2387112"/>
              <a:gd name="connsiteX30" fmla="*/ 495301 w 2309448"/>
              <a:gd name="connsiteY30" fmla="*/ 568571 h 2387112"/>
              <a:gd name="connsiteX31" fmla="*/ 858717 w 2309448"/>
              <a:gd name="connsiteY31" fmla="*/ 568571 h 2387112"/>
              <a:gd name="connsiteX32" fmla="*/ 858717 w 2309448"/>
              <a:gd name="connsiteY32" fmla="*/ 848457 h 2387112"/>
              <a:gd name="connsiteX33" fmla="*/ 495301 w 2309448"/>
              <a:gd name="connsiteY33" fmla="*/ 848457 h 2387112"/>
              <a:gd name="connsiteX34" fmla="*/ 2309448 w 2309448"/>
              <a:gd name="connsiteY34" fmla="*/ 0 h 2387112"/>
              <a:gd name="connsiteX35" fmla="*/ 2309448 w 2309448"/>
              <a:gd name="connsiteY35" fmla="*/ 1 h 2387112"/>
              <a:gd name="connsiteX36" fmla="*/ 2309448 w 2309448"/>
              <a:gd name="connsiteY36" fmla="*/ 558311 h 2387112"/>
              <a:gd name="connsiteX37" fmla="*/ 2007579 w 2309448"/>
              <a:gd name="connsiteY37" fmla="*/ 558311 h 2387112"/>
              <a:gd name="connsiteX38" fmla="*/ 2007579 w 2309448"/>
              <a:gd name="connsiteY38" fmla="*/ 301870 h 2387112"/>
              <a:gd name="connsiteX39" fmla="*/ 301869 w 2309448"/>
              <a:gd name="connsiteY39" fmla="*/ 301870 h 2387112"/>
              <a:gd name="connsiteX40" fmla="*/ 301869 w 2309448"/>
              <a:gd name="connsiteY40" fmla="*/ 558312 h 2387112"/>
              <a:gd name="connsiteX41" fmla="*/ 0 w 2309448"/>
              <a:gd name="connsiteY41" fmla="*/ 558312 h 2387112"/>
              <a:gd name="connsiteX42" fmla="*/ 0 w 2309448"/>
              <a:gd name="connsiteY42" fmla="*/ 1 h 2387112"/>
              <a:gd name="connsiteX43" fmla="*/ 1 w 2309448"/>
              <a:gd name="connsiteY43" fmla="*/ 1 h 2387112"/>
              <a:gd name="connsiteX44" fmla="*/ 2309448 w 2309448"/>
              <a:gd name="connsiteY44" fmla="*/ 0 h 238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09448" h="2387112">
                <a:moveTo>
                  <a:pt x="2007579" y="1828800"/>
                </a:moveTo>
                <a:lnTo>
                  <a:pt x="2309448" y="1828800"/>
                </a:lnTo>
                <a:lnTo>
                  <a:pt x="2309448" y="2387111"/>
                </a:lnTo>
                <a:lnTo>
                  <a:pt x="2309447" y="2387111"/>
                </a:lnTo>
                <a:cubicBezTo>
                  <a:pt x="1539631" y="2387111"/>
                  <a:pt x="769816" y="2387112"/>
                  <a:pt x="0" y="2387112"/>
                </a:cubicBezTo>
                <a:lnTo>
                  <a:pt x="0" y="2387111"/>
                </a:lnTo>
                <a:lnTo>
                  <a:pt x="0" y="1828801"/>
                </a:lnTo>
                <a:lnTo>
                  <a:pt x="301869" y="1828801"/>
                </a:lnTo>
                <a:lnTo>
                  <a:pt x="301869" y="2085242"/>
                </a:lnTo>
                <a:lnTo>
                  <a:pt x="2007579" y="2085242"/>
                </a:lnTo>
                <a:close/>
                <a:moveTo>
                  <a:pt x="495301" y="1538655"/>
                </a:moveTo>
                <a:lnTo>
                  <a:pt x="858717" y="1538655"/>
                </a:lnTo>
                <a:lnTo>
                  <a:pt x="858717" y="1818541"/>
                </a:lnTo>
                <a:lnTo>
                  <a:pt x="495301" y="1818541"/>
                </a:lnTo>
                <a:close/>
                <a:moveTo>
                  <a:pt x="1060094" y="1296134"/>
                </a:moveTo>
                <a:lnTo>
                  <a:pt x="1423510" y="1296134"/>
                </a:lnTo>
                <a:lnTo>
                  <a:pt x="1423510" y="1576020"/>
                </a:lnTo>
                <a:lnTo>
                  <a:pt x="1060094" y="1576020"/>
                </a:lnTo>
                <a:close/>
                <a:moveTo>
                  <a:pt x="1624886" y="1053613"/>
                </a:moveTo>
                <a:lnTo>
                  <a:pt x="1988302" y="1053613"/>
                </a:lnTo>
                <a:lnTo>
                  <a:pt x="1988302" y="1333499"/>
                </a:lnTo>
                <a:lnTo>
                  <a:pt x="1624886" y="1333499"/>
                </a:lnTo>
                <a:close/>
                <a:moveTo>
                  <a:pt x="495301" y="1053613"/>
                </a:moveTo>
                <a:lnTo>
                  <a:pt x="858717" y="1053613"/>
                </a:lnTo>
                <a:lnTo>
                  <a:pt x="858717" y="1333499"/>
                </a:lnTo>
                <a:lnTo>
                  <a:pt x="495301" y="1333499"/>
                </a:lnTo>
                <a:close/>
                <a:moveTo>
                  <a:pt x="1060094" y="811092"/>
                </a:moveTo>
                <a:lnTo>
                  <a:pt x="1423510" y="811092"/>
                </a:lnTo>
                <a:lnTo>
                  <a:pt x="1423510" y="1090978"/>
                </a:lnTo>
                <a:lnTo>
                  <a:pt x="1060094" y="1090978"/>
                </a:lnTo>
                <a:close/>
                <a:moveTo>
                  <a:pt x="495301" y="568571"/>
                </a:moveTo>
                <a:lnTo>
                  <a:pt x="858717" y="568571"/>
                </a:lnTo>
                <a:lnTo>
                  <a:pt x="858717" y="848457"/>
                </a:lnTo>
                <a:lnTo>
                  <a:pt x="495301" y="848457"/>
                </a:lnTo>
                <a:close/>
                <a:moveTo>
                  <a:pt x="2309448" y="0"/>
                </a:moveTo>
                <a:lnTo>
                  <a:pt x="2309448" y="1"/>
                </a:lnTo>
                <a:lnTo>
                  <a:pt x="2309448" y="558311"/>
                </a:lnTo>
                <a:lnTo>
                  <a:pt x="2007579" y="558311"/>
                </a:lnTo>
                <a:lnTo>
                  <a:pt x="2007579" y="301870"/>
                </a:lnTo>
                <a:lnTo>
                  <a:pt x="301869" y="301870"/>
                </a:lnTo>
                <a:lnTo>
                  <a:pt x="301869" y="558312"/>
                </a:lnTo>
                <a:lnTo>
                  <a:pt x="0" y="558312"/>
                </a:lnTo>
                <a:lnTo>
                  <a:pt x="0" y="1"/>
                </a:lnTo>
                <a:lnTo>
                  <a:pt x="1" y="1"/>
                </a:lnTo>
                <a:cubicBezTo>
                  <a:pt x="769817" y="1"/>
                  <a:pt x="1539632" y="0"/>
                  <a:pt x="2309448" y="0"/>
                </a:cubicBezTo>
                <a:close/>
              </a:path>
            </a:pathLst>
          </a:cu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nvGrpSpPr>
          <p:cNvPr id="175" name="Group 174"/>
          <p:cNvGrpSpPr/>
          <p:nvPr/>
        </p:nvGrpSpPr>
        <p:grpSpPr>
          <a:xfrm>
            <a:off x="5949872" y="2444351"/>
            <a:ext cx="345159" cy="343676"/>
            <a:chOff x="2148168" y="645460"/>
            <a:chExt cx="2587625" cy="2576512"/>
          </a:xfrm>
          <a:solidFill>
            <a:srgbClr val="0078D7"/>
          </a:solidFill>
        </p:grpSpPr>
        <p:sp>
          <p:nvSpPr>
            <p:cNvPr id="176" name="Freeform 19"/>
            <p:cNvSpPr>
              <a:spLocks noEditPoints="1"/>
            </p:cNvSpPr>
            <p:nvPr/>
          </p:nvSpPr>
          <p:spPr bwMode="auto">
            <a:xfrm>
              <a:off x="2364068" y="861360"/>
              <a:ext cx="2154238" cy="2149475"/>
            </a:xfrm>
            <a:custGeom>
              <a:avLst/>
              <a:gdLst>
                <a:gd name="T0" fmla="*/ 14609 w 16392"/>
                <a:gd name="T1" fmla="*/ 16392 h 16392"/>
                <a:gd name="T2" fmla="*/ 1782 w 16392"/>
                <a:gd name="T3" fmla="*/ 16392 h 16392"/>
                <a:gd name="T4" fmla="*/ 0 w 16392"/>
                <a:gd name="T5" fmla="*/ 14610 h 16392"/>
                <a:gd name="T6" fmla="*/ 0 w 16392"/>
                <a:gd name="T7" fmla="*/ 1782 h 16392"/>
                <a:gd name="T8" fmla="*/ 1782 w 16392"/>
                <a:gd name="T9" fmla="*/ 0 h 16392"/>
                <a:gd name="T10" fmla="*/ 14609 w 16392"/>
                <a:gd name="T11" fmla="*/ 0 h 16392"/>
                <a:gd name="T12" fmla="*/ 16392 w 16392"/>
                <a:gd name="T13" fmla="*/ 1782 h 16392"/>
                <a:gd name="T14" fmla="*/ 16392 w 16392"/>
                <a:gd name="T15" fmla="*/ 14610 h 16392"/>
                <a:gd name="T16" fmla="*/ 14609 w 16392"/>
                <a:gd name="T17" fmla="*/ 16392 h 16392"/>
                <a:gd name="T18" fmla="*/ 1782 w 16392"/>
                <a:gd name="T19" fmla="*/ 1175 h 16392"/>
                <a:gd name="T20" fmla="*/ 1194 w 16392"/>
                <a:gd name="T21" fmla="*/ 1763 h 16392"/>
                <a:gd name="T22" fmla="*/ 1194 w 16392"/>
                <a:gd name="T23" fmla="*/ 14590 h 16392"/>
                <a:gd name="T24" fmla="*/ 1782 w 16392"/>
                <a:gd name="T25" fmla="*/ 15178 h 16392"/>
                <a:gd name="T26" fmla="*/ 14609 w 16392"/>
                <a:gd name="T27" fmla="*/ 15178 h 16392"/>
                <a:gd name="T28" fmla="*/ 15197 w 16392"/>
                <a:gd name="T29" fmla="*/ 14590 h 16392"/>
                <a:gd name="T30" fmla="*/ 15197 w 16392"/>
                <a:gd name="T31" fmla="*/ 1763 h 16392"/>
                <a:gd name="T32" fmla="*/ 14609 w 16392"/>
                <a:gd name="T33" fmla="*/ 1175 h 16392"/>
                <a:gd name="T34" fmla="*/ 1782 w 16392"/>
                <a:gd name="T35" fmla="*/ 1175 h 16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92" h="16392">
                  <a:moveTo>
                    <a:pt x="14609" y="16392"/>
                  </a:moveTo>
                  <a:lnTo>
                    <a:pt x="1782" y="16392"/>
                  </a:lnTo>
                  <a:cubicBezTo>
                    <a:pt x="803" y="16392"/>
                    <a:pt x="0" y="15589"/>
                    <a:pt x="0" y="14610"/>
                  </a:cubicBezTo>
                  <a:lnTo>
                    <a:pt x="0" y="1782"/>
                  </a:lnTo>
                  <a:cubicBezTo>
                    <a:pt x="0" y="803"/>
                    <a:pt x="803" y="0"/>
                    <a:pt x="1782" y="0"/>
                  </a:cubicBezTo>
                  <a:lnTo>
                    <a:pt x="14609" y="0"/>
                  </a:lnTo>
                  <a:cubicBezTo>
                    <a:pt x="15589" y="0"/>
                    <a:pt x="16392" y="803"/>
                    <a:pt x="16392" y="1782"/>
                  </a:cubicBezTo>
                  <a:lnTo>
                    <a:pt x="16392" y="14610"/>
                  </a:lnTo>
                  <a:cubicBezTo>
                    <a:pt x="16392" y="15589"/>
                    <a:pt x="15589" y="16392"/>
                    <a:pt x="14609" y="16392"/>
                  </a:cubicBezTo>
                  <a:close/>
                  <a:moveTo>
                    <a:pt x="1782" y="1175"/>
                  </a:moveTo>
                  <a:cubicBezTo>
                    <a:pt x="1449" y="1175"/>
                    <a:pt x="1194" y="1449"/>
                    <a:pt x="1194" y="1763"/>
                  </a:cubicBezTo>
                  <a:lnTo>
                    <a:pt x="1194" y="14590"/>
                  </a:lnTo>
                  <a:cubicBezTo>
                    <a:pt x="1194" y="14923"/>
                    <a:pt x="1469" y="15178"/>
                    <a:pt x="1782" y="15178"/>
                  </a:cubicBezTo>
                  <a:lnTo>
                    <a:pt x="14609" y="15178"/>
                  </a:lnTo>
                  <a:cubicBezTo>
                    <a:pt x="14942" y="15178"/>
                    <a:pt x="15197" y="14904"/>
                    <a:pt x="15197" y="14590"/>
                  </a:cubicBezTo>
                  <a:lnTo>
                    <a:pt x="15197" y="1763"/>
                  </a:lnTo>
                  <a:cubicBezTo>
                    <a:pt x="15197" y="1430"/>
                    <a:pt x="14923" y="1175"/>
                    <a:pt x="14609" y="1175"/>
                  </a:cubicBezTo>
                  <a:lnTo>
                    <a:pt x="1782" y="1175"/>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sz="2448" kern="0" dirty="0">
                <a:solidFill>
                  <a:sysClr val="windowText" lastClr="000000"/>
                </a:solidFill>
              </a:endParaRPr>
            </a:p>
          </p:txBody>
        </p:sp>
        <p:sp>
          <p:nvSpPr>
            <p:cNvPr id="177" name="Freeform 20"/>
            <p:cNvSpPr>
              <a:spLocks/>
            </p:cNvSpPr>
            <p:nvPr/>
          </p:nvSpPr>
          <p:spPr bwMode="auto">
            <a:xfrm>
              <a:off x="2860955" y="645460"/>
              <a:ext cx="758825" cy="220662"/>
            </a:xfrm>
            <a:custGeom>
              <a:avLst/>
              <a:gdLst>
                <a:gd name="T0" fmla="*/ 2683 w 5778"/>
                <a:gd name="T1" fmla="*/ 235 h 1684"/>
                <a:gd name="T2" fmla="*/ 1293 w 5778"/>
                <a:gd name="T3" fmla="*/ 176 h 1684"/>
                <a:gd name="T4" fmla="*/ 275 w 5778"/>
                <a:gd name="T5" fmla="*/ 1116 h 1684"/>
                <a:gd name="T6" fmla="*/ 0 w 5778"/>
                <a:gd name="T7" fmla="*/ 1684 h 1684"/>
                <a:gd name="T8" fmla="*/ 5778 w 5778"/>
                <a:gd name="T9" fmla="*/ 1684 h 1684"/>
                <a:gd name="T10" fmla="*/ 2683 w 5778"/>
                <a:gd name="T11" fmla="*/ 235 h 1684"/>
              </a:gdLst>
              <a:ahLst/>
              <a:cxnLst>
                <a:cxn ang="0">
                  <a:pos x="T0" y="T1"/>
                </a:cxn>
                <a:cxn ang="0">
                  <a:pos x="T2" y="T3"/>
                </a:cxn>
                <a:cxn ang="0">
                  <a:pos x="T4" y="T5"/>
                </a:cxn>
                <a:cxn ang="0">
                  <a:pos x="T6" y="T7"/>
                </a:cxn>
                <a:cxn ang="0">
                  <a:pos x="T8" y="T9"/>
                </a:cxn>
                <a:cxn ang="0">
                  <a:pos x="T10" y="T11"/>
                </a:cxn>
              </a:cxnLst>
              <a:rect l="0" t="0" r="r" b="b"/>
              <a:pathLst>
                <a:path w="5778" h="1684">
                  <a:moveTo>
                    <a:pt x="2683" y="235"/>
                  </a:moveTo>
                  <a:cubicBezTo>
                    <a:pt x="2253" y="39"/>
                    <a:pt x="1743" y="0"/>
                    <a:pt x="1293" y="176"/>
                  </a:cubicBezTo>
                  <a:cubicBezTo>
                    <a:pt x="843" y="333"/>
                    <a:pt x="471" y="666"/>
                    <a:pt x="275" y="1116"/>
                  </a:cubicBezTo>
                  <a:lnTo>
                    <a:pt x="0" y="1684"/>
                  </a:lnTo>
                  <a:lnTo>
                    <a:pt x="5778" y="1684"/>
                  </a:lnTo>
                  <a:lnTo>
                    <a:pt x="2683" y="235"/>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sz="2448" kern="0" dirty="0">
                <a:solidFill>
                  <a:sysClr val="windowText" lastClr="000000"/>
                </a:solidFill>
              </a:endParaRPr>
            </a:p>
          </p:txBody>
        </p:sp>
        <p:sp>
          <p:nvSpPr>
            <p:cNvPr id="178" name="Freeform 21"/>
            <p:cNvSpPr>
              <a:spLocks/>
            </p:cNvSpPr>
            <p:nvPr/>
          </p:nvSpPr>
          <p:spPr bwMode="auto">
            <a:xfrm>
              <a:off x="4515130" y="1356660"/>
              <a:ext cx="220663" cy="760412"/>
            </a:xfrm>
            <a:custGeom>
              <a:avLst/>
              <a:gdLst>
                <a:gd name="T0" fmla="*/ 1508 w 1684"/>
                <a:gd name="T1" fmla="*/ 1292 h 5797"/>
                <a:gd name="T2" fmla="*/ 568 w 1684"/>
                <a:gd name="T3" fmla="*/ 274 h 5797"/>
                <a:gd name="T4" fmla="*/ 0 w 1684"/>
                <a:gd name="T5" fmla="*/ 0 h 5797"/>
                <a:gd name="T6" fmla="*/ 0 w 1684"/>
                <a:gd name="T7" fmla="*/ 5797 h 5797"/>
                <a:gd name="T8" fmla="*/ 1449 w 1684"/>
                <a:gd name="T9" fmla="*/ 2702 h 5797"/>
                <a:gd name="T10" fmla="*/ 1508 w 1684"/>
                <a:gd name="T11" fmla="*/ 1292 h 5797"/>
              </a:gdLst>
              <a:ahLst/>
              <a:cxnLst>
                <a:cxn ang="0">
                  <a:pos x="T0" y="T1"/>
                </a:cxn>
                <a:cxn ang="0">
                  <a:pos x="T2" y="T3"/>
                </a:cxn>
                <a:cxn ang="0">
                  <a:pos x="T4" y="T5"/>
                </a:cxn>
                <a:cxn ang="0">
                  <a:pos x="T6" y="T7"/>
                </a:cxn>
                <a:cxn ang="0">
                  <a:pos x="T8" y="T9"/>
                </a:cxn>
                <a:cxn ang="0">
                  <a:pos x="T10" y="T11"/>
                </a:cxn>
              </a:cxnLst>
              <a:rect l="0" t="0" r="r" b="b"/>
              <a:pathLst>
                <a:path w="1684" h="5797">
                  <a:moveTo>
                    <a:pt x="1508" y="1292"/>
                  </a:moveTo>
                  <a:cubicBezTo>
                    <a:pt x="1351" y="842"/>
                    <a:pt x="1018" y="470"/>
                    <a:pt x="568" y="274"/>
                  </a:cubicBezTo>
                  <a:lnTo>
                    <a:pt x="0" y="0"/>
                  </a:lnTo>
                  <a:lnTo>
                    <a:pt x="0" y="5797"/>
                  </a:lnTo>
                  <a:lnTo>
                    <a:pt x="1449" y="2702"/>
                  </a:lnTo>
                  <a:cubicBezTo>
                    <a:pt x="1665" y="2252"/>
                    <a:pt x="1684" y="1762"/>
                    <a:pt x="1508" y="1292"/>
                  </a:cubicBez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sz="2448" kern="0" dirty="0">
                <a:solidFill>
                  <a:sysClr val="windowText" lastClr="000000"/>
                </a:solidFill>
              </a:endParaRPr>
            </a:p>
          </p:txBody>
        </p:sp>
        <p:sp>
          <p:nvSpPr>
            <p:cNvPr id="179" name="Freeform 22"/>
            <p:cNvSpPr>
              <a:spLocks/>
            </p:cNvSpPr>
            <p:nvPr/>
          </p:nvSpPr>
          <p:spPr bwMode="auto">
            <a:xfrm>
              <a:off x="2148168" y="1934510"/>
              <a:ext cx="222250" cy="758825"/>
            </a:xfrm>
            <a:custGeom>
              <a:avLst/>
              <a:gdLst>
                <a:gd name="T0" fmla="*/ 235 w 1684"/>
                <a:gd name="T1" fmla="*/ 3095 h 5778"/>
                <a:gd name="T2" fmla="*/ 176 w 1684"/>
                <a:gd name="T3" fmla="*/ 4485 h 5778"/>
                <a:gd name="T4" fmla="*/ 1116 w 1684"/>
                <a:gd name="T5" fmla="*/ 5503 h 5778"/>
                <a:gd name="T6" fmla="*/ 1684 w 1684"/>
                <a:gd name="T7" fmla="*/ 5778 h 5778"/>
                <a:gd name="T8" fmla="*/ 1684 w 1684"/>
                <a:gd name="T9" fmla="*/ 0 h 5778"/>
                <a:gd name="T10" fmla="*/ 235 w 1684"/>
                <a:gd name="T11" fmla="*/ 3095 h 5778"/>
              </a:gdLst>
              <a:ahLst/>
              <a:cxnLst>
                <a:cxn ang="0">
                  <a:pos x="T0" y="T1"/>
                </a:cxn>
                <a:cxn ang="0">
                  <a:pos x="T2" y="T3"/>
                </a:cxn>
                <a:cxn ang="0">
                  <a:pos x="T4" y="T5"/>
                </a:cxn>
                <a:cxn ang="0">
                  <a:pos x="T6" y="T7"/>
                </a:cxn>
                <a:cxn ang="0">
                  <a:pos x="T8" y="T9"/>
                </a:cxn>
                <a:cxn ang="0">
                  <a:pos x="T10" y="T11"/>
                </a:cxn>
              </a:cxnLst>
              <a:rect l="0" t="0" r="r" b="b"/>
              <a:pathLst>
                <a:path w="1684" h="5778">
                  <a:moveTo>
                    <a:pt x="235" y="3095"/>
                  </a:moveTo>
                  <a:cubicBezTo>
                    <a:pt x="39" y="3525"/>
                    <a:pt x="0" y="4035"/>
                    <a:pt x="176" y="4485"/>
                  </a:cubicBezTo>
                  <a:cubicBezTo>
                    <a:pt x="333" y="4935"/>
                    <a:pt x="666" y="5308"/>
                    <a:pt x="1116" y="5503"/>
                  </a:cubicBezTo>
                  <a:lnTo>
                    <a:pt x="1684" y="5778"/>
                  </a:lnTo>
                  <a:lnTo>
                    <a:pt x="1684" y="0"/>
                  </a:lnTo>
                  <a:lnTo>
                    <a:pt x="235" y="3095"/>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sz="2448" kern="0" dirty="0">
                <a:solidFill>
                  <a:sysClr val="windowText" lastClr="000000"/>
                </a:solidFill>
              </a:endParaRPr>
            </a:p>
          </p:txBody>
        </p:sp>
        <p:sp>
          <p:nvSpPr>
            <p:cNvPr id="182" name="Freeform 23"/>
            <p:cNvSpPr>
              <a:spLocks/>
            </p:cNvSpPr>
            <p:nvPr/>
          </p:nvSpPr>
          <p:spPr bwMode="auto">
            <a:xfrm>
              <a:off x="3440393" y="3009247"/>
              <a:ext cx="758825" cy="212725"/>
            </a:xfrm>
            <a:custGeom>
              <a:avLst/>
              <a:gdLst>
                <a:gd name="T0" fmla="*/ 3094 w 5777"/>
                <a:gd name="T1" fmla="*/ 1450 h 1626"/>
                <a:gd name="T2" fmla="*/ 3858 w 5777"/>
                <a:gd name="T3" fmla="*/ 1626 h 1626"/>
                <a:gd name="T4" fmla="*/ 4485 w 5777"/>
                <a:gd name="T5" fmla="*/ 1508 h 1626"/>
                <a:gd name="T6" fmla="*/ 5503 w 5777"/>
                <a:gd name="T7" fmla="*/ 568 h 1626"/>
                <a:gd name="T8" fmla="*/ 5777 w 5777"/>
                <a:gd name="T9" fmla="*/ 0 h 1626"/>
                <a:gd name="T10" fmla="*/ 0 w 5777"/>
                <a:gd name="T11" fmla="*/ 0 h 1626"/>
                <a:gd name="T12" fmla="*/ 3094 w 5777"/>
                <a:gd name="T13" fmla="*/ 1450 h 1626"/>
              </a:gdLst>
              <a:ahLst/>
              <a:cxnLst>
                <a:cxn ang="0">
                  <a:pos x="T0" y="T1"/>
                </a:cxn>
                <a:cxn ang="0">
                  <a:pos x="T2" y="T3"/>
                </a:cxn>
                <a:cxn ang="0">
                  <a:pos x="T4" y="T5"/>
                </a:cxn>
                <a:cxn ang="0">
                  <a:pos x="T6" y="T7"/>
                </a:cxn>
                <a:cxn ang="0">
                  <a:pos x="T8" y="T9"/>
                </a:cxn>
                <a:cxn ang="0">
                  <a:pos x="T10" y="T11"/>
                </a:cxn>
                <a:cxn ang="0">
                  <a:pos x="T12" y="T13"/>
                </a:cxn>
              </a:cxnLst>
              <a:rect l="0" t="0" r="r" b="b"/>
              <a:pathLst>
                <a:path w="5777" h="1626">
                  <a:moveTo>
                    <a:pt x="3094" y="1450"/>
                  </a:moveTo>
                  <a:cubicBezTo>
                    <a:pt x="3329" y="1567"/>
                    <a:pt x="3603" y="1626"/>
                    <a:pt x="3858" y="1626"/>
                  </a:cubicBezTo>
                  <a:cubicBezTo>
                    <a:pt x="4073" y="1626"/>
                    <a:pt x="4269" y="1587"/>
                    <a:pt x="4485" y="1508"/>
                  </a:cubicBezTo>
                  <a:cubicBezTo>
                    <a:pt x="4935" y="1352"/>
                    <a:pt x="5307" y="1019"/>
                    <a:pt x="5503" y="568"/>
                  </a:cubicBezTo>
                  <a:lnTo>
                    <a:pt x="5777" y="0"/>
                  </a:lnTo>
                  <a:lnTo>
                    <a:pt x="0" y="0"/>
                  </a:lnTo>
                  <a:lnTo>
                    <a:pt x="3094" y="1450"/>
                  </a:ln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sz="2448" kern="0" dirty="0">
                <a:solidFill>
                  <a:sysClr val="windowText" lastClr="000000"/>
                </a:solidFill>
              </a:endParaRPr>
            </a:p>
          </p:txBody>
        </p:sp>
        <p:sp>
          <p:nvSpPr>
            <p:cNvPr id="184" name="Freeform 25"/>
            <p:cNvSpPr>
              <a:spLocks/>
            </p:cNvSpPr>
            <p:nvPr/>
          </p:nvSpPr>
          <p:spPr bwMode="auto">
            <a:xfrm>
              <a:off x="3046693" y="1288397"/>
              <a:ext cx="792163" cy="1311275"/>
            </a:xfrm>
            <a:custGeom>
              <a:avLst/>
              <a:gdLst>
                <a:gd name="T0" fmla="*/ 5836 w 6031"/>
                <a:gd name="T1" fmla="*/ 3721 h 10008"/>
                <a:gd name="T2" fmla="*/ 3348 w 6031"/>
                <a:gd name="T3" fmla="*/ 3721 h 10008"/>
                <a:gd name="T4" fmla="*/ 4386 w 6031"/>
                <a:gd name="T5" fmla="*/ 255 h 10008"/>
                <a:gd name="T6" fmla="*/ 4288 w 6031"/>
                <a:gd name="T7" fmla="*/ 20 h 10008"/>
                <a:gd name="T8" fmla="*/ 4210 w 6031"/>
                <a:gd name="T9" fmla="*/ 0 h 10008"/>
                <a:gd name="T10" fmla="*/ 4053 w 6031"/>
                <a:gd name="T11" fmla="*/ 78 h 10008"/>
                <a:gd name="T12" fmla="*/ 39 w 6031"/>
                <a:gd name="T13" fmla="*/ 5934 h 10008"/>
                <a:gd name="T14" fmla="*/ 19 w 6031"/>
                <a:gd name="T15" fmla="*/ 6130 h 10008"/>
                <a:gd name="T16" fmla="*/ 195 w 6031"/>
                <a:gd name="T17" fmla="*/ 6228 h 10008"/>
                <a:gd name="T18" fmla="*/ 2604 w 6031"/>
                <a:gd name="T19" fmla="*/ 6228 h 10008"/>
                <a:gd name="T20" fmla="*/ 1527 w 6031"/>
                <a:gd name="T21" fmla="*/ 9753 h 10008"/>
                <a:gd name="T22" fmla="*/ 1625 w 6031"/>
                <a:gd name="T23" fmla="*/ 9988 h 10008"/>
                <a:gd name="T24" fmla="*/ 1703 w 6031"/>
                <a:gd name="T25" fmla="*/ 10008 h 10008"/>
                <a:gd name="T26" fmla="*/ 1860 w 6031"/>
                <a:gd name="T27" fmla="*/ 9929 h 10008"/>
                <a:gd name="T28" fmla="*/ 5992 w 6031"/>
                <a:gd name="T29" fmla="*/ 4015 h 10008"/>
                <a:gd name="T30" fmla="*/ 6031 w 6031"/>
                <a:gd name="T31" fmla="*/ 3897 h 10008"/>
                <a:gd name="T32" fmla="*/ 5836 w 6031"/>
                <a:gd name="T33" fmla="*/ 3721 h 10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31" h="10008">
                  <a:moveTo>
                    <a:pt x="5836" y="3721"/>
                  </a:moveTo>
                  <a:lnTo>
                    <a:pt x="3348" y="3721"/>
                  </a:lnTo>
                  <a:lnTo>
                    <a:pt x="4386" y="255"/>
                  </a:lnTo>
                  <a:cubicBezTo>
                    <a:pt x="4406" y="157"/>
                    <a:pt x="4367" y="59"/>
                    <a:pt x="4288" y="20"/>
                  </a:cubicBezTo>
                  <a:cubicBezTo>
                    <a:pt x="4269" y="0"/>
                    <a:pt x="4230" y="0"/>
                    <a:pt x="4210" y="0"/>
                  </a:cubicBezTo>
                  <a:cubicBezTo>
                    <a:pt x="4151" y="0"/>
                    <a:pt x="4093" y="39"/>
                    <a:pt x="4053" y="78"/>
                  </a:cubicBezTo>
                  <a:lnTo>
                    <a:pt x="39" y="5934"/>
                  </a:lnTo>
                  <a:cubicBezTo>
                    <a:pt x="0" y="5993"/>
                    <a:pt x="0" y="6071"/>
                    <a:pt x="19" y="6130"/>
                  </a:cubicBezTo>
                  <a:cubicBezTo>
                    <a:pt x="58" y="6189"/>
                    <a:pt x="117" y="6228"/>
                    <a:pt x="195" y="6228"/>
                  </a:cubicBezTo>
                  <a:lnTo>
                    <a:pt x="2604" y="6228"/>
                  </a:lnTo>
                  <a:lnTo>
                    <a:pt x="1527" y="9753"/>
                  </a:lnTo>
                  <a:cubicBezTo>
                    <a:pt x="1508" y="9851"/>
                    <a:pt x="1547" y="9949"/>
                    <a:pt x="1625" y="9988"/>
                  </a:cubicBezTo>
                  <a:cubicBezTo>
                    <a:pt x="1645" y="10008"/>
                    <a:pt x="1684" y="10008"/>
                    <a:pt x="1703" y="10008"/>
                  </a:cubicBezTo>
                  <a:cubicBezTo>
                    <a:pt x="1762" y="10008"/>
                    <a:pt x="1821" y="9968"/>
                    <a:pt x="1860" y="9929"/>
                  </a:cubicBezTo>
                  <a:lnTo>
                    <a:pt x="5992" y="4015"/>
                  </a:lnTo>
                  <a:cubicBezTo>
                    <a:pt x="6012" y="3976"/>
                    <a:pt x="6031" y="3936"/>
                    <a:pt x="6031" y="3897"/>
                  </a:cubicBezTo>
                  <a:cubicBezTo>
                    <a:pt x="6031" y="3799"/>
                    <a:pt x="5933" y="3721"/>
                    <a:pt x="5836" y="3721"/>
                  </a:cubicBezTo>
                  <a:close/>
                </a:path>
              </a:pathLst>
            </a:custGeom>
            <a:grpFill/>
            <a:ln w="0">
              <a:noFill/>
              <a:prstDash val="solid"/>
              <a:round/>
              <a:headEnd/>
              <a:tailEnd/>
            </a:ln>
          </p:spPr>
          <p:txBody>
            <a:bodyPr vert="horz" wrap="square" lIns="93247" tIns="46623" rIns="93247" bIns="46623" numCol="1" anchor="t" anchorCtr="0" compatLnSpc="1">
              <a:prstTxWarp prst="textNoShape">
                <a:avLst/>
              </a:prstTxWarp>
            </a:bodyPr>
            <a:lstStyle/>
            <a:p>
              <a:pPr defTabSz="932418">
                <a:defRPr/>
              </a:pPr>
              <a:endParaRPr lang="en-US" sz="2448" kern="0" dirty="0">
                <a:solidFill>
                  <a:sysClr val="windowText" lastClr="000000"/>
                </a:solidFill>
              </a:endParaRPr>
            </a:p>
          </p:txBody>
        </p:sp>
      </p:grpSp>
      <p:sp>
        <p:nvSpPr>
          <p:cNvPr id="204" name="Freeform 203"/>
          <p:cNvSpPr/>
          <p:nvPr/>
        </p:nvSpPr>
        <p:spPr bwMode="auto">
          <a:xfrm>
            <a:off x="5940525" y="4606698"/>
            <a:ext cx="363852" cy="282504"/>
          </a:xfrm>
          <a:custGeom>
            <a:avLst/>
            <a:gdLst>
              <a:gd name="connsiteX0" fmla="*/ 2872895 w 6005359"/>
              <a:gd name="connsiteY0" fmla="*/ 2451096 h 4662711"/>
              <a:gd name="connsiteX1" fmla="*/ 3517361 w 6005359"/>
              <a:gd name="connsiteY1" fmla="*/ 2725050 h 4662711"/>
              <a:gd name="connsiteX2" fmla="*/ 3369823 w 6005359"/>
              <a:gd name="connsiteY2" fmla="*/ 2908295 h 4662711"/>
              <a:gd name="connsiteX3" fmla="*/ 2856088 w 6005359"/>
              <a:gd name="connsiteY3" fmla="*/ 2685137 h 4662711"/>
              <a:gd name="connsiteX4" fmla="*/ 1259622 w 6005359"/>
              <a:gd name="connsiteY4" fmla="*/ 3419922 h 4662711"/>
              <a:gd name="connsiteX5" fmla="*/ 25456 w 6005359"/>
              <a:gd name="connsiteY5" fmla="*/ 2842979 h 4662711"/>
              <a:gd name="connsiteX6" fmla="*/ 169704 w 6005359"/>
              <a:gd name="connsiteY6" fmla="*/ 2663366 h 4662711"/>
              <a:gd name="connsiteX7" fmla="*/ 1274016 w 6005359"/>
              <a:gd name="connsiteY7" fmla="*/ 3178623 h 4662711"/>
              <a:gd name="connsiteX8" fmla="*/ 2872895 w 6005359"/>
              <a:gd name="connsiteY8" fmla="*/ 2451096 h 4662711"/>
              <a:gd name="connsiteX9" fmla="*/ 2902933 w 6005359"/>
              <a:gd name="connsiteY9" fmla="*/ 1845126 h 4662711"/>
              <a:gd name="connsiteX10" fmla="*/ 3806450 w 6005359"/>
              <a:gd name="connsiteY10" fmla="*/ 2293252 h 4662711"/>
              <a:gd name="connsiteX11" fmla="*/ 3661306 w 6005359"/>
              <a:gd name="connsiteY11" fmla="*/ 2494639 h 4662711"/>
              <a:gd name="connsiteX12" fmla="*/ 2873905 w 6005359"/>
              <a:gd name="connsiteY12" fmla="*/ 2115453 h 4662711"/>
              <a:gd name="connsiteX13" fmla="*/ 1340834 w 6005359"/>
              <a:gd name="connsiteY13" fmla="*/ 2813953 h 4662711"/>
              <a:gd name="connsiteX14" fmla="*/ 433692 w 6005359"/>
              <a:gd name="connsiteY14" fmla="*/ 2485566 h 4662711"/>
              <a:gd name="connsiteX15" fmla="*/ 379264 w 6005359"/>
              <a:gd name="connsiteY15" fmla="*/ 2189838 h 4662711"/>
              <a:gd name="connsiteX16" fmla="*/ 593346 w 6005359"/>
              <a:gd name="connsiteY16" fmla="*/ 2264227 h 4662711"/>
              <a:gd name="connsiteX17" fmla="*/ 1333576 w 6005359"/>
              <a:gd name="connsiteY17" fmla="*/ 2556324 h 4662711"/>
              <a:gd name="connsiteX18" fmla="*/ 2902933 w 6005359"/>
              <a:gd name="connsiteY18" fmla="*/ 1845126 h 4662711"/>
              <a:gd name="connsiteX19" fmla="*/ 2939216 w 6005359"/>
              <a:gd name="connsiteY19" fmla="*/ 1244596 h 4662711"/>
              <a:gd name="connsiteX20" fmla="*/ 4006017 w 6005359"/>
              <a:gd name="connsiteY20" fmla="*/ 1705423 h 4662711"/>
              <a:gd name="connsiteX21" fmla="*/ 4136647 w 6005359"/>
              <a:gd name="connsiteY21" fmla="*/ 1883224 h 4662711"/>
              <a:gd name="connsiteX22" fmla="*/ 4136646 w 6005359"/>
              <a:gd name="connsiteY22" fmla="*/ 1883224 h 4662711"/>
              <a:gd name="connsiteX23" fmla="*/ 3995131 w 6005359"/>
              <a:gd name="connsiteY23" fmla="*/ 2024739 h 4662711"/>
              <a:gd name="connsiteX24" fmla="*/ 2928331 w 6005359"/>
              <a:gd name="connsiteY24" fmla="*/ 1509481 h 4662711"/>
              <a:gd name="connsiteX25" fmla="*/ 1244674 w 6005359"/>
              <a:gd name="connsiteY25" fmla="*/ 2264224 h 4662711"/>
              <a:gd name="connsiteX26" fmla="*/ 740304 w 6005359"/>
              <a:gd name="connsiteY26" fmla="*/ 2062837 h 4662711"/>
              <a:gd name="connsiteX27" fmla="*/ 693133 w 6005359"/>
              <a:gd name="connsiteY27" fmla="*/ 1788881 h 4662711"/>
              <a:gd name="connsiteX28" fmla="*/ 909029 w 6005359"/>
              <a:gd name="connsiteY28" fmla="*/ 1826984 h 4662711"/>
              <a:gd name="connsiteX29" fmla="*/ 1201131 w 6005359"/>
              <a:gd name="connsiteY29" fmla="*/ 1970310 h 4662711"/>
              <a:gd name="connsiteX30" fmla="*/ 2939216 w 6005359"/>
              <a:gd name="connsiteY30" fmla="*/ 1244596 h 4662711"/>
              <a:gd name="connsiteX31" fmla="*/ 3405494 w 6005359"/>
              <a:gd name="connsiteY31" fmla="*/ 0 h 4662711"/>
              <a:gd name="connsiteX32" fmla="*/ 3942516 w 6005359"/>
              <a:gd name="connsiteY32" fmla="*/ 0 h 4662711"/>
              <a:gd name="connsiteX33" fmla="*/ 4175075 w 6005359"/>
              <a:gd name="connsiteY33" fmla="*/ 638390 h 4662711"/>
              <a:gd name="connsiteX34" fmla="*/ 4176609 w 6005359"/>
              <a:gd name="connsiteY34" fmla="*/ 638764 h 4662711"/>
              <a:gd name="connsiteX35" fmla="*/ 4494947 w 6005359"/>
              <a:gd name="connsiteY35" fmla="*/ 768026 h 4662711"/>
              <a:gd name="connsiteX36" fmla="*/ 4515854 w 6005359"/>
              <a:gd name="connsiteY36" fmla="*/ 780380 h 4662711"/>
              <a:gd name="connsiteX37" fmla="*/ 5132655 w 6005359"/>
              <a:gd name="connsiteY37" fmla="*/ 492973 h 4662711"/>
              <a:gd name="connsiteX38" fmla="*/ 5512387 w 6005359"/>
              <a:gd name="connsiteY38" fmla="*/ 872705 h 4662711"/>
              <a:gd name="connsiteX39" fmla="*/ 5224980 w 6005359"/>
              <a:gd name="connsiteY39" fmla="*/ 1489506 h 4662711"/>
              <a:gd name="connsiteX40" fmla="*/ 5237334 w 6005359"/>
              <a:gd name="connsiteY40" fmla="*/ 1510412 h 4662711"/>
              <a:gd name="connsiteX41" fmla="*/ 5366595 w 6005359"/>
              <a:gd name="connsiteY41" fmla="*/ 1828751 h 4662711"/>
              <a:gd name="connsiteX42" fmla="*/ 5366970 w 6005359"/>
              <a:gd name="connsiteY42" fmla="*/ 1830287 h 4662711"/>
              <a:gd name="connsiteX43" fmla="*/ 6005359 w 6005359"/>
              <a:gd name="connsiteY43" fmla="*/ 2062845 h 4662711"/>
              <a:gd name="connsiteX44" fmla="*/ 6005359 w 6005359"/>
              <a:gd name="connsiteY44" fmla="*/ 2599867 h 4662711"/>
              <a:gd name="connsiteX45" fmla="*/ 5366970 w 6005359"/>
              <a:gd name="connsiteY45" fmla="*/ 2832426 h 4662711"/>
              <a:gd name="connsiteX46" fmla="*/ 5366595 w 6005359"/>
              <a:gd name="connsiteY46" fmla="*/ 2833962 h 4662711"/>
              <a:gd name="connsiteX47" fmla="*/ 5237334 w 6005359"/>
              <a:gd name="connsiteY47" fmla="*/ 3152300 h 4662711"/>
              <a:gd name="connsiteX48" fmla="*/ 5224981 w 6005359"/>
              <a:gd name="connsiteY48" fmla="*/ 3173204 h 4662711"/>
              <a:gd name="connsiteX49" fmla="*/ 5512389 w 6005359"/>
              <a:gd name="connsiteY49" fmla="*/ 3790005 h 4662711"/>
              <a:gd name="connsiteX50" fmla="*/ 5132657 w 6005359"/>
              <a:gd name="connsiteY50" fmla="*/ 4169737 h 4662711"/>
              <a:gd name="connsiteX51" fmla="*/ 4515857 w 6005359"/>
              <a:gd name="connsiteY51" fmla="*/ 3882331 h 4662711"/>
              <a:gd name="connsiteX52" fmla="*/ 4494947 w 6005359"/>
              <a:gd name="connsiteY52" fmla="*/ 3894687 h 4662711"/>
              <a:gd name="connsiteX53" fmla="*/ 4176609 w 6005359"/>
              <a:gd name="connsiteY53" fmla="*/ 4023948 h 4662711"/>
              <a:gd name="connsiteX54" fmla="*/ 4175075 w 6005359"/>
              <a:gd name="connsiteY54" fmla="*/ 4024322 h 4662711"/>
              <a:gd name="connsiteX55" fmla="*/ 3942517 w 6005359"/>
              <a:gd name="connsiteY55" fmla="*/ 4662711 h 4662711"/>
              <a:gd name="connsiteX56" fmla="*/ 3405495 w 6005359"/>
              <a:gd name="connsiteY56" fmla="*/ 4662711 h 4662711"/>
              <a:gd name="connsiteX57" fmla="*/ 3172937 w 6005359"/>
              <a:gd name="connsiteY57" fmla="*/ 4024324 h 4662711"/>
              <a:gd name="connsiteX58" fmla="*/ 3171398 w 6005359"/>
              <a:gd name="connsiteY58" fmla="*/ 4023948 h 4662711"/>
              <a:gd name="connsiteX59" fmla="*/ 2853060 w 6005359"/>
              <a:gd name="connsiteY59" fmla="*/ 3894687 h 4662711"/>
              <a:gd name="connsiteX60" fmla="*/ 2832154 w 6005359"/>
              <a:gd name="connsiteY60" fmla="*/ 3882333 h 4662711"/>
              <a:gd name="connsiteX61" fmla="*/ 2215353 w 6005359"/>
              <a:gd name="connsiteY61" fmla="*/ 4169740 h 4662711"/>
              <a:gd name="connsiteX62" fmla="*/ 1835621 w 6005359"/>
              <a:gd name="connsiteY62" fmla="*/ 3790008 h 4662711"/>
              <a:gd name="connsiteX63" fmla="*/ 1926018 w 6005359"/>
              <a:gd name="connsiteY63" fmla="*/ 3596008 h 4662711"/>
              <a:gd name="connsiteX64" fmla="*/ 3047624 w 6005359"/>
              <a:gd name="connsiteY64" fmla="*/ 2952993 h 4662711"/>
              <a:gd name="connsiteX65" fmla="*/ 4298131 w 6005359"/>
              <a:gd name="connsiteY65" fmla="*/ 2955483 h 4662711"/>
              <a:gd name="connsiteX66" fmla="*/ 4298131 w 6005359"/>
              <a:gd name="connsiteY66" fmla="*/ 1707228 h 4662711"/>
              <a:gd name="connsiteX67" fmla="*/ 4084475 w 6005359"/>
              <a:gd name="connsiteY67" fmla="*/ 1549691 h 4662711"/>
              <a:gd name="connsiteX68" fmla="*/ 2017033 w 6005359"/>
              <a:gd name="connsiteY68" fmla="*/ 1262028 h 4662711"/>
              <a:gd name="connsiteX69" fmla="*/ 1835621 w 6005359"/>
              <a:gd name="connsiteY69" fmla="*/ 872703 h 4662711"/>
              <a:gd name="connsiteX70" fmla="*/ 2215353 w 6005359"/>
              <a:gd name="connsiteY70" fmla="*/ 492971 h 4662711"/>
              <a:gd name="connsiteX71" fmla="*/ 2832155 w 6005359"/>
              <a:gd name="connsiteY71" fmla="*/ 780379 h 4662711"/>
              <a:gd name="connsiteX72" fmla="*/ 2853060 w 6005359"/>
              <a:gd name="connsiteY72" fmla="*/ 768026 h 4662711"/>
              <a:gd name="connsiteX73" fmla="*/ 3171398 w 6005359"/>
              <a:gd name="connsiteY73" fmla="*/ 638765 h 4662711"/>
              <a:gd name="connsiteX74" fmla="*/ 3172935 w 6005359"/>
              <a:gd name="connsiteY74" fmla="*/ 638389 h 466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005359" h="4662711">
                <a:moveTo>
                  <a:pt x="2872895" y="2451096"/>
                </a:moveTo>
                <a:cubicBezTo>
                  <a:pt x="3254059" y="2453876"/>
                  <a:pt x="3458125" y="2632521"/>
                  <a:pt x="3517361" y="2725050"/>
                </a:cubicBezTo>
                <a:cubicBezTo>
                  <a:pt x="3576596" y="2817579"/>
                  <a:pt x="3480035" y="2914947"/>
                  <a:pt x="3369823" y="2908295"/>
                </a:cubicBezTo>
                <a:cubicBezTo>
                  <a:pt x="3259611" y="2901643"/>
                  <a:pt x="3117388" y="2686742"/>
                  <a:pt x="2856088" y="2685137"/>
                </a:cubicBezTo>
                <a:cubicBezTo>
                  <a:pt x="2560630" y="2683322"/>
                  <a:pt x="2095973" y="3434610"/>
                  <a:pt x="1259622" y="3419922"/>
                </a:cubicBezTo>
                <a:cubicBezTo>
                  <a:pt x="480502" y="3406239"/>
                  <a:pt x="112766" y="2952743"/>
                  <a:pt x="25456" y="2842979"/>
                </a:cubicBezTo>
                <a:cubicBezTo>
                  <a:pt x="-61854" y="2733215"/>
                  <a:pt x="97681" y="2600167"/>
                  <a:pt x="169704" y="2663366"/>
                </a:cubicBezTo>
                <a:cubicBezTo>
                  <a:pt x="320141" y="2795373"/>
                  <a:pt x="822086" y="3184094"/>
                  <a:pt x="1274016" y="3178623"/>
                </a:cubicBezTo>
                <a:cubicBezTo>
                  <a:pt x="2098292" y="3168645"/>
                  <a:pt x="2291644" y="2446857"/>
                  <a:pt x="2872895" y="2451096"/>
                </a:cubicBezTo>
                <a:close/>
                <a:moveTo>
                  <a:pt x="2902933" y="1845126"/>
                </a:moveTo>
                <a:cubicBezTo>
                  <a:pt x="3334590" y="1864811"/>
                  <a:pt x="3723598" y="2161414"/>
                  <a:pt x="3806450" y="2293252"/>
                </a:cubicBezTo>
                <a:cubicBezTo>
                  <a:pt x="3889302" y="2425090"/>
                  <a:pt x="3735087" y="2540600"/>
                  <a:pt x="3661306" y="2494639"/>
                </a:cubicBezTo>
                <a:cubicBezTo>
                  <a:pt x="3587525" y="2448678"/>
                  <a:pt x="3373136" y="2152948"/>
                  <a:pt x="2873905" y="2115453"/>
                </a:cubicBezTo>
                <a:cubicBezTo>
                  <a:pt x="2374674" y="2077958"/>
                  <a:pt x="1907194" y="2826654"/>
                  <a:pt x="1340834" y="2813953"/>
                </a:cubicBezTo>
                <a:cubicBezTo>
                  <a:pt x="774474" y="2801252"/>
                  <a:pt x="581254" y="2602285"/>
                  <a:pt x="433692" y="2485566"/>
                </a:cubicBezTo>
                <a:cubicBezTo>
                  <a:pt x="286130" y="2368847"/>
                  <a:pt x="310926" y="2226728"/>
                  <a:pt x="379264" y="2189838"/>
                </a:cubicBezTo>
                <a:cubicBezTo>
                  <a:pt x="447602" y="2152948"/>
                  <a:pt x="506866" y="2155975"/>
                  <a:pt x="593346" y="2264227"/>
                </a:cubicBezTo>
                <a:cubicBezTo>
                  <a:pt x="679826" y="2372479"/>
                  <a:pt x="942447" y="2564601"/>
                  <a:pt x="1333576" y="2556324"/>
                </a:cubicBezTo>
                <a:cubicBezTo>
                  <a:pt x="1890863" y="2544531"/>
                  <a:pt x="2274378" y="1816462"/>
                  <a:pt x="2902933" y="1845126"/>
                </a:cubicBezTo>
                <a:close/>
                <a:moveTo>
                  <a:pt x="2939216" y="1244596"/>
                </a:moveTo>
                <a:cubicBezTo>
                  <a:pt x="3431559" y="1268032"/>
                  <a:pt x="3674386" y="1455591"/>
                  <a:pt x="4006017" y="1705423"/>
                </a:cubicBezTo>
                <a:cubicBezTo>
                  <a:pt x="4109574" y="1783437"/>
                  <a:pt x="4136647" y="1805067"/>
                  <a:pt x="4136647" y="1883224"/>
                </a:cubicBezTo>
                <a:lnTo>
                  <a:pt x="4136646" y="1883224"/>
                </a:lnTo>
                <a:cubicBezTo>
                  <a:pt x="4136646" y="1961381"/>
                  <a:pt x="4073288" y="2024739"/>
                  <a:pt x="3995131" y="2024739"/>
                </a:cubicBezTo>
                <a:cubicBezTo>
                  <a:pt x="3793140" y="2061630"/>
                  <a:pt x="3633483" y="1545767"/>
                  <a:pt x="2928331" y="1509481"/>
                </a:cubicBezTo>
                <a:cubicBezTo>
                  <a:pt x="2223179" y="1473195"/>
                  <a:pt x="1809671" y="2256756"/>
                  <a:pt x="1244674" y="2264224"/>
                </a:cubicBezTo>
                <a:cubicBezTo>
                  <a:pt x="969105" y="2267866"/>
                  <a:pt x="832228" y="2142061"/>
                  <a:pt x="740304" y="2062837"/>
                </a:cubicBezTo>
                <a:cubicBezTo>
                  <a:pt x="648381" y="1983613"/>
                  <a:pt x="612398" y="1857218"/>
                  <a:pt x="693133" y="1788881"/>
                </a:cubicBezTo>
                <a:cubicBezTo>
                  <a:pt x="773868" y="1720544"/>
                  <a:pt x="824363" y="1744131"/>
                  <a:pt x="909029" y="1826984"/>
                </a:cubicBezTo>
                <a:cubicBezTo>
                  <a:pt x="993695" y="1909837"/>
                  <a:pt x="1009740" y="1973989"/>
                  <a:pt x="1201131" y="1970310"/>
                </a:cubicBezTo>
                <a:cubicBezTo>
                  <a:pt x="1806386" y="1958674"/>
                  <a:pt x="2015759" y="1200638"/>
                  <a:pt x="2939216" y="1244596"/>
                </a:cubicBezTo>
                <a:close/>
                <a:moveTo>
                  <a:pt x="3405494" y="0"/>
                </a:moveTo>
                <a:lnTo>
                  <a:pt x="3942516" y="0"/>
                </a:lnTo>
                <a:lnTo>
                  <a:pt x="4175075" y="638390"/>
                </a:lnTo>
                <a:lnTo>
                  <a:pt x="4176609" y="638764"/>
                </a:lnTo>
                <a:cubicBezTo>
                  <a:pt x="4285789" y="671080"/>
                  <a:pt x="4392460" y="714167"/>
                  <a:pt x="4494947" y="768026"/>
                </a:cubicBezTo>
                <a:lnTo>
                  <a:pt x="4515854" y="780380"/>
                </a:lnTo>
                <a:lnTo>
                  <a:pt x="5132655" y="492973"/>
                </a:lnTo>
                <a:lnTo>
                  <a:pt x="5512387" y="872705"/>
                </a:lnTo>
                <a:lnTo>
                  <a:pt x="5224980" y="1489506"/>
                </a:lnTo>
                <a:lnTo>
                  <a:pt x="5237334" y="1510412"/>
                </a:lnTo>
                <a:cubicBezTo>
                  <a:pt x="5291193" y="1612900"/>
                  <a:pt x="5334280" y="1719571"/>
                  <a:pt x="5366595" y="1828751"/>
                </a:cubicBezTo>
                <a:lnTo>
                  <a:pt x="5366970" y="1830287"/>
                </a:lnTo>
                <a:lnTo>
                  <a:pt x="6005359" y="2062845"/>
                </a:lnTo>
                <a:lnTo>
                  <a:pt x="6005359" y="2599867"/>
                </a:lnTo>
                <a:lnTo>
                  <a:pt x="5366970" y="2832426"/>
                </a:lnTo>
                <a:lnTo>
                  <a:pt x="5366595" y="2833962"/>
                </a:lnTo>
                <a:cubicBezTo>
                  <a:pt x="5334280" y="2943142"/>
                  <a:pt x="5291193" y="3049813"/>
                  <a:pt x="5237334" y="3152300"/>
                </a:cubicBezTo>
                <a:lnTo>
                  <a:pt x="5224981" y="3173204"/>
                </a:lnTo>
                <a:lnTo>
                  <a:pt x="5512389" y="3790005"/>
                </a:lnTo>
                <a:lnTo>
                  <a:pt x="5132657" y="4169737"/>
                </a:lnTo>
                <a:lnTo>
                  <a:pt x="4515857" y="3882331"/>
                </a:lnTo>
                <a:lnTo>
                  <a:pt x="4494947" y="3894687"/>
                </a:lnTo>
                <a:cubicBezTo>
                  <a:pt x="4392460" y="3948546"/>
                  <a:pt x="4285789" y="3991632"/>
                  <a:pt x="4176609" y="4023948"/>
                </a:cubicBezTo>
                <a:lnTo>
                  <a:pt x="4175075" y="4024322"/>
                </a:lnTo>
                <a:lnTo>
                  <a:pt x="3942517" y="4662711"/>
                </a:lnTo>
                <a:lnTo>
                  <a:pt x="3405495" y="4662711"/>
                </a:lnTo>
                <a:lnTo>
                  <a:pt x="3172937" y="4024324"/>
                </a:lnTo>
                <a:lnTo>
                  <a:pt x="3171398" y="4023948"/>
                </a:lnTo>
                <a:cubicBezTo>
                  <a:pt x="3062218" y="3991633"/>
                  <a:pt x="2955547" y="3948545"/>
                  <a:pt x="2853060" y="3894687"/>
                </a:cubicBezTo>
                <a:lnTo>
                  <a:pt x="2832154" y="3882333"/>
                </a:lnTo>
                <a:lnTo>
                  <a:pt x="2215353" y="4169740"/>
                </a:lnTo>
                <a:lnTo>
                  <a:pt x="1835621" y="3790008"/>
                </a:lnTo>
                <a:lnTo>
                  <a:pt x="1926018" y="3596008"/>
                </a:lnTo>
                <a:cubicBezTo>
                  <a:pt x="2426887" y="3519556"/>
                  <a:pt x="2593926" y="3116531"/>
                  <a:pt x="3047624" y="2952993"/>
                </a:cubicBezTo>
                <a:cubicBezTo>
                  <a:pt x="3413947" y="3346982"/>
                  <a:pt x="4089713" y="3163111"/>
                  <a:pt x="4298131" y="2955483"/>
                </a:cubicBezTo>
                <a:cubicBezTo>
                  <a:pt x="4642827" y="2610787"/>
                  <a:pt x="4642827" y="2051924"/>
                  <a:pt x="4298131" y="1707228"/>
                </a:cubicBezTo>
                <a:cubicBezTo>
                  <a:pt x="4233501" y="1642598"/>
                  <a:pt x="4161341" y="1590085"/>
                  <a:pt x="4084475" y="1549691"/>
                </a:cubicBezTo>
                <a:cubicBezTo>
                  <a:pt x="3707385" y="1101832"/>
                  <a:pt x="2971066" y="875316"/>
                  <a:pt x="2017033" y="1262028"/>
                </a:cubicBezTo>
                <a:lnTo>
                  <a:pt x="1835621" y="872703"/>
                </a:lnTo>
                <a:lnTo>
                  <a:pt x="2215353" y="492971"/>
                </a:lnTo>
                <a:lnTo>
                  <a:pt x="2832155" y="780379"/>
                </a:lnTo>
                <a:lnTo>
                  <a:pt x="2853060" y="768026"/>
                </a:lnTo>
                <a:cubicBezTo>
                  <a:pt x="2955547" y="714167"/>
                  <a:pt x="3062218" y="671080"/>
                  <a:pt x="3171398" y="638765"/>
                </a:cubicBezTo>
                <a:lnTo>
                  <a:pt x="3172935" y="638389"/>
                </a:lnTo>
                <a:close/>
              </a:path>
            </a:pathLst>
          </a:cu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040" b="1" dirty="0">
              <a:solidFill>
                <a:schemeClr val="tx1"/>
              </a:solidFill>
              <a:latin typeface="+mj-lt"/>
              <a:ea typeface="Segoe UI" pitchFamily="34" charset="0"/>
              <a:cs typeface="Segoe UI" pitchFamily="34" charset="0"/>
            </a:endParaRPr>
          </a:p>
        </p:txBody>
      </p:sp>
      <p:sp>
        <p:nvSpPr>
          <p:cNvPr id="3" name="Freeform 2"/>
          <p:cNvSpPr/>
          <p:nvPr/>
        </p:nvSpPr>
        <p:spPr bwMode="auto">
          <a:xfrm rot="5400000">
            <a:off x="3603978" y="4422605"/>
            <a:ext cx="662034" cy="655490"/>
          </a:xfrm>
          <a:custGeom>
            <a:avLst/>
            <a:gdLst>
              <a:gd name="connsiteX0" fmla="*/ 0 w 1162756"/>
              <a:gd name="connsiteY0" fmla="*/ 237067 h 248355"/>
              <a:gd name="connsiteX1" fmla="*/ 0 w 1162756"/>
              <a:gd name="connsiteY1" fmla="*/ 0 h 248355"/>
              <a:gd name="connsiteX2" fmla="*/ 1162756 w 1162756"/>
              <a:gd name="connsiteY2" fmla="*/ 0 h 248355"/>
              <a:gd name="connsiteX3" fmla="*/ 1162756 w 1162756"/>
              <a:gd name="connsiteY3" fmla="*/ 248355 h 248355"/>
              <a:gd name="connsiteX0" fmla="*/ 0 w 1162756"/>
              <a:gd name="connsiteY0" fmla="*/ 1131151 h 1131151"/>
              <a:gd name="connsiteX1" fmla="*/ 0 w 1162756"/>
              <a:gd name="connsiteY1" fmla="*/ 0 h 1131151"/>
              <a:gd name="connsiteX2" fmla="*/ 1162756 w 1162756"/>
              <a:gd name="connsiteY2" fmla="*/ 0 h 1131151"/>
              <a:gd name="connsiteX3" fmla="*/ 1162756 w 1162756"/>
              <a:gd name="connsiteY3" fmla="*/ 248355 h 1131151"/>
            </a:gdLst>
            <a:ahLst/>
            <a:cxnLst>
              <a:cxn ang="0">
                <a:pos x="connsiteX0" y="connsiteY0"/>
              </a:cxn>
              <a:cxn ang="0">
                <a:pos x="connsiteX1" y="connsiteY1"/>
              </a:cxn>
              <a:cxn ang="0">
                <a:pos x="connsiteX2" y="connsiteY2"/>
              </a:cxn>
              <a:cxn ang="0">
                <a:pos x="connsiteX3" y="connsiteY3"/>
              </a:cxn>
            </a:cxnLst>
            <a:rect l="l" t="t" r="r" b="b"/>
            <a:pathLst>
              <a:path w="1162756" h="1131151">
                <a:moveTo>
                  <a:pt x="0" y="1131151"/>
                </a:moveTo>
                <a:lnTo>
                  <a:pt x="0" y="0"/>
                </a:lnTo>
                <a:lnTo>
                  <a:pt x="1162756" y="0"/>
                </a:lnTo>
                <a:lnTo>
                  <a:pt x="1162756" y="248355"/>
                </a:lnTo>
              </a:path>
            </a:pathLst>
          </a:custGeom>
          <a:noFill/>
          <a:ln w="12700">
            <a:solidFill>
              <a:srgbClr val="0078D7"/>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8" name="Straight Connector 7"/>
          <p:cNvCxnSpPr/>
          <p:nvPr/>
        </p:nvCxnSpPr>
        <p:spPr>
          <a:xfrm>
            <a:off x="4274253" y="4753225"/>
            <a:ext cx="1508285" cy="0"/>
          </a:xfrm>
          <a:prstGeom prst="line">
            <a:avLst/>
          </a:prstGeom>
          <a:ln w="12700">
            <a:solidFill>
              <a:srgbClr val="0078D7"/>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bwMode="auto">
          <a:xfrm>
            <a:off x="5632860" y="3486726"/>
            <a:ext cx="161191" cy="1266500"/>
          </a:xfrm>
          <a:custGeom>
            <a:avLst/>
            <a:gdLst>
              <a:gd name="connsiteX0" fmla="*/ 0 w 372534"/>
              <a:gd name="connsiteY0" fmla="*/ 1332089 h 1332089"/>
              <a:gd name="connsiteX1" fmla="*/ 0 w 372534"/>
              <a:gd name="connsiteY1" fmla="*/ 0 h 1332089"/>
              <a:gd name="connsiteX2" fmla="*/ 372534 w 372534"/>
              <a:gd name="connsiteY2" fmla="*/ 0 h 1332089"/>
            </a:gdLst>
            <a:ahLst/>
            <a:cxnLst>
              <a:cxn ang="0">
                <a:pos x="connsiteX0" y="connsiteY0"/>
              </a:cxn>
              <a:cxn ang="0">
                <a:pos x="connsiteX1" y="connsiteY1"/>
              </a:cxn>
              <a:cxn ang="0">
                <a:pos x="connsiteX2" y="connsiteY2"/>
              </a:cxn>
            </a:cxnLst>
            <a:rect l="l" t="t" r="r" b="b"/>
            <a:pathLst>
              <a:path w="372534" h="1332089">
                <a:moveTo>
                  <a:pt x="0" y="1332089"/>
                </a:moveTo>
                <a:lnTo>
                  <a:pt x="0" y="0"/>
                </a:lnTo>
                <a:lnTo>
                  <a:pt x="372534" y="0"/>
                </a:lnTo>
              </a:path>
            </a:pathLst>
          </a:custGeom>
          <a:noFill/>
          <a:ln w="12700">
            <a:solidFill>
              <a:srgbClr val="0078D7"/>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227" name="Straight Arrow Connector 226">
            <a:extLst>
              <a:ext uri="{FF2B5EF4-FFF2-40B4-BE49-F238E27FC236}">
                <a16:creationId xmlns:a16="http://schemas.microsoft.com/office/drawing/2014/main" id="{3236632B-36D3-47B3-9B6E-CC67F22C3454}"/>
              </a:ext>
            </a:extLst>
          </p:cNvPr>
          <p:cNvCxnSpPr/>
          <p:nvPr/>
        </p:nvCxnSpPr>
        <p:spPr>
          <a:xfrm>
            <a:off x="9743223" y="4171001"/>
            <a:ext cx="621736" cy="0"/>
          </a:xfrm>
          <a:prstGeom prst="straightConnector1">
            <a:avLst/>
          </a:prstGeom>
          <a:ln w="12700">
            <a:solidFill>
              <a:schemeClr val="tx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bwMode="auto">
          <a:xfrm>
            <a:off x="7613202" y="4166030"/>
            <a:ext cx="2429376" cy="587194"/>
          </a:xfrm>
          <a:custGeom>
            <a:avLst/>
            <a:gdLst>
              <a:gd name="connsiteX0" fmla="*/ 0 w 4312356"/>
              <a:gd name="connsiteY0" fmla="*/ 575734 h 575734"/>
              <a:gd name="connsiteX1" fmla="*/ 3443112 w 4312356"/>
              <a:gd name="connsiteY1" fmla="*/ 575734 h 575734"/>
              <a:gd name="connsiteX2" fmla="*/ 3443112 w 4312356"/>
              <a:gd name="connsiteY2" fmla="*/ 0 h 575734"/>
              <a:gd name="connsiteX3" fmla="*/ 4312356 w 4312356"/>
              <a:gd name="connsiteY3" fmla="*/ 0 h 575734"/>
              <a:gd name="connsiteX0" fmla="*/ 0 w 3443112"/>
              <a:gd name="connsiteY0" fmla="*/ 575734 h 575734"/>
              <a:gd name="connsiteX1" fmla="*/ 3443112 w 3443112"/>
              <a:gd name="connsiteY1" fmla="*/ 575734 h 575734"/>
              <a:gd name="connsiteX2" fmla="*/ 3443112 w 3443112"/>
              <a:gd name="connsiteY2" fmla="*/ 0 h 575734"/>
            </a:gdLst>
            <a:ahLst/>
            <a:cxnLst>
              <a:cxn ang="0">
                <a:pos x="connsiteX0" y="connsiteY0"/>
              </a:cxn>
              <a:cxn ang="0">
                <a:pos x="connsiteX1" y="connsiteY1"/>
              </a:cxn>
              <a:cxn ang="0">
                <a:pos x="connsiteX2" y="connsiteY2"/>
              </a:cxn>
            </a:cxnLst>
            <a:rect l="l" t="t" r="r" b="b"/>
            <a:pathLst>
              <a:path w="3443112" h="575734">
                <a:moveTo>
                  <a:pt x="0" y="575734"/>
                </a:moveTo>
                <a:lnTo>
                  <a:pt x="3443112" y="575734"/>
                </a:lnTo>
                <a:lnTo>
                  <a:pt x="3443112" y="0"/>
                </a:lnTo>
              </a:path>
            </a:pathLst>
          </a:custGeom>
          <a:noFill/>
          <a:ln w="12700">
            <a:solidFill>
              <a:srgbClr val="0078D7"/>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228" name="Straight Arrow Connector 227">
            <a:extLst>
              <a:ext uri="{FF2B5EF4-FFF2-40B4-BE49-F238E27FC236}">
                <a16:creationId xmlns:a16="http://schemas.microsoft.com/office/drawing/2014/main" id="{3236632B-36D3-47B3-9B6E-CC67F22C3454}"/>
              </a:ext>
            </a:extLst>
          </p:cNvPr>
          <p:cNvCxnSpPr/>
          <p:nvPr/>
        </p:nvCxnSpPr>
        <p:spPr>
          <a:xfrm>
            <a:off x="9743223" y="3385923"/>
            <a:ext cx="621736" cy="0"/>
          </a:xfrm>
          <a:prstGeom prst="straightConnector1">
            <a:avLst/>
          </a:prstGeom>
          <a:ln w="12700">
            <a:solidFill>
              <a:schemeClr val="tx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3236632B-36D3-47B3-9B6E-CC67F22C3454}"/>
              </a:ext>
            </a:extLst>
          </p:cNvPr>
          <p:cNvCxnSpPr/>
          <p:nvPr/>
        </p:nvCxnSpPr>
        <p:spPr>
          <a:xfrm>
            <a:off x="9743223" y="2610206"/>
            <a:ext cx="621736" cy="0"/>
          </a:xfrm>
          <a:prstGeom prst="straightConnector1">
            <a:avLst/>
          </a:prstGeom>
          <a:ln w="12700">
            <a:solidFill>
              <a:schemeClr val="tx2"/>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bwMode="auto">
          <a:xfrm rot="5400000">
            <a:off x="4946359" y="2831532"/>
            <a:ext cx="722124" cy="351524"/>
          </a:xfrm>
          <a:custGeom>
            <a:avLst/>
            <a:gdLst>
              <a:gd name="connsiteX0" fmla="*/ 0 w 857956"/>
              <a:gd name="connsiteY0" fmla="*/ 158045 h 180622"/>
              <a:gd name="connsiteX1" fmla="*/ 0 w 857956"/>
              <a:gd name="connsiteY1" fmla="*/ 0 h 180622"/>
              <a:gd name="connsiteX2" fmla="*/ 857956 w 857956"/>
              <a:gd name="connsiteY2" fmla="*/ 0 h 180622"/>
              <a:gd name="connsiteX3" fmla="*/ 857956 w 857956"/>
              <a:gd name="connsiteY3" fmla="*/ 180622 h 180622"/>
              <a:gd name="connsiteX0" fmla="*/ 0 w 857959"/>
              <a:gd name="connsiteY0" fmla="*/ 158045 h 551460"/>
              <a:gd name="connsiteX1" fmla="*/ 0 w 857959"/>
              <a:gd name="connsiteY1" fmla="*/ 0 h 551460"/>
              <a:gd name="connsiteX2" fmla="*/ 857956 w 857959"/>
              <a:gd name="connsiteY2" fmla="*/ 0 h 551460"/>
              <a:gd name="connsiteX3" fmla="*/ 857959 w 857959"/>
              <a:gd name="connsiteY3" fmla="*/ 551460 h 551460"/>
            </a:gdLst>
            <a:ahLst/>
            <a:cxnLst>
              <a:cxn ang="0">
                <a:pos x="connsiteX0" y="connsiteY0"/>
              </a:cxn>
              <a:cxn ang="0">
                <a:pos x="connsiteX1" y="connsiteY1"/>
              </a:cxn>
              <a:cxn ang="0">
                <a:pos x="connsiteX2" y="connsiteY2"/>
              </a:cxn>
              <a:cxn ang="0">
                <a:pos x="connsiteX3" y="connsiteY3"/>
              </a:cxn>
            </a:cxnLst>
            <a:rect l="l" t="t" r="r" b="b"/>
            <a:pathLst>
              <a:path w="857959" h="551460">
                <a:moveTo>
                  <a:pt x="0" y="158045"/>
                </a:moveTo>
                <a:lnTo>
                  <a:pt x="0" y="0"/>
                </a:lnTo>
                <a:lnTo>
                  <a:pt x="857956" y="0"/>
                </a:lnTo>
                <a:lnTo>
                  <a:pt x="857959" y="551460"/>
                </a:lnTo>
              </a:path>
            </a:pathLst>
          </a:custGeom>
          <a:noFill/>
          <a:ln w="12700">
            <a:solidFill>
              <a:srgbClr val="0078D7"/>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30" name="Freeform 229"/>
          <p:cNvSpPr/>
          <p:nvPr/>
        </p:nvSpPr>
        <p:spPr bwMode="auto">
          <a:xfrm rot="16200000">
            <a:off x="5363915" y="2915184"/>
            <a:ext cx="722117" cy="184218"/>
          </a:xfrm>
          <a:custGeom>
            <a:avLst/>
            <a:gdLst>
              <a:gd name="connsiteX0" fmla="*/ 0 w 857956"/>
              <a:gd name="connsiteY0" fmla="*/ 158045 h 180622"/>
              <a:gd name="connsiteX1" fmla="*/ 0 w 857956"/>
              <a:gd name="connsiteY1" fmla="*/ 0 h 180622"/>
              <a:gd name="connsiteX2" fmla="*/ 857956 w 857956"/>
              <a:gd name="connsiteY2" fmla="*/ 0 h 180622"/>
              <a:gd name="connsiteX3" fmla="*/ 857956 w 857956"/>
              <a:gd name="connsiteY3" fmla="*/ 180622 h 180622"/>
            </a:gdLst>
            <a:ahLst/>
            <a:cxnLst>
              <a:cxn ang="0">
                <a:pos x="connsiteX0" y="connsiteY0"/>
              </a:cxn>
              <a:cxn ang="0">
                <a:pos x="connsiteX1" y="connsiteY1"/>
              </a:cxn>
              <a:cxn ang="0">
                <a:pos x="connsiteX2" y="connsiteY2"/>
              </a:cxn>
              <a:cxn ang="0">
                <a:pos x="connsiteX3" y="connsiteY3"/>
              </a:cxn>
            </a:cxnLst>
            <a:rect l="l" t="t" r="r" b="b"/>
            <a:pathLst>
              <a:path w="857956" h="180622">
                <a:moveTo>
                  <a:pt x="0" y="158045"/>
                </a:moveTo>
                <a:lnTo>
                  <a:pt x="0" y="0"/>
                </a:lnTo>
                <a:lnTo>
                  <a:pt x="857956" y="0"/>
                </a:lnTo>
                <a:lnTo>
                  <a:pt x="857956" y="180622"/>
                </a:lnTo>
              </a:path>
            </a:pathLst>
          </a:custGeom>
          <a:noFill/>
          <a:ln w="12700">
            <a:solidFill>
              <a:srgbClr val="0078D7"/>
            </a:solidFill>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243" name="Straight Arrow Connector 242">
            <a:extLst>
              <a:ext uri="{FF2B5EF4-FFF2-40B4-BE49-F238E27FC236}">
                <a16:creationId xmlns:a16="http://schemas.microsoft.com/office/drawing/2014/main" id="{3236632B-36D3-47B3-9B6E-CC67F22C3454}"/>
              </a:ext>
            </a:extLst>
          </p:cNvPr>
          <p:cNvCxnSpPr/>
          <p:nvPr/>
        </p:nvCxnSpPr>
        <p:spPr>
          <a:xfrm>
            <a:off x="5489754" y="3013952"/>
            <a:ext cx="135551" cy="0"/>
          </a:xfrm>
          <a:prstGeom prst="straightConnector1">
            <a:avLst/>
          </a:prstGeom>
          <a:ln w="1270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44" name="Freeform 243"/>
          <p:cNvSpPr/>
          <p:nvPr/>
        </p:nvSpPr>
        <p:spPr bwMode="auto">
          <a:xfrm rot="16200000">
            <a:off x="7638770" y="2915184"/>
            <a:ext cx="722117" cy="184218"/>
          </a:xfrm>
          <a:custGeom>
            <a:avLst/>
            <a:gdLst>
              <a:gd name="connsiteX0" fmla="*/ 0 w 857956"/>
              <a:gd name="connsiteY0" fmla="*/ 158045 h 180622"/>
              <a:gd name="connsiteX1" fmla="*/ 0 w 857956"/>
              <a:gd name="connsiteY1" fmla="*/ 0 h 180622"/>
              <a:gd name="connsiteX2" fmla="*/ 857956 w 857956"/>
              <a:gd name="connsiteY2" fmla="*/ 0 h 180622"/>
              <a:gd name="connsiteX3" fmla="*/ 857956 w 857956"/>
              <a:gd name="connsiteY3" fmla="*/ 180622 h 180622"/>
            </a:gdLst>
            <a:ahLst/>
            <a:cxnLst>
              <a:cxn ang="0">
                <a:pos x="connsiteX0" y="connsiteY0"/>
              </a:cxn>
              <a:cxn ang="0">
                <a:pos x="connsiteX1" y="connsiteY1"/>
              </a:cxn>
              <a:cxn ang="0">
                <a:pos x="connsiteX2" y="connsiteY2"/>
              </a:cxn>
              <a:cxn ang="0">
                <a:pos x="connsiteX3" y="connsiteY3"/>
              </a:cxn>
            </a:cxnLst>
            <a:rect l="l" t="t" r="r" b="b"/>
            <a:pathLst>
              <a:path w="857956" h="180622">
                <a:moveTo>
                  <a:pt x="0" y="158045"/>
                </a:moveTo>
                <a:lnTo>
                  <a:pt x="0" y="0"/>
                </a:lnTo>
                <a:lnTo>
                  <a:pt x="857956" y="0"/>
                </a:lnTo>
                <a:lnTo>
                  <a:pt x="857956" y="180622"/>
                </a:lnTo>
              </a:path>
            </a:pathLst>
          </a:custGeom>
          <a:noFill/>
          <a:ln w="12700">
            <a:solidFill>
              <a:srgbClr val="0078D7"/>
            </a:solidFill>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46" name="Freeform 245"/>
          <p:cNvSpPr/>
          <p:nvPr/>
        </p:nvSpPr>
        <p:spPr bwMode="auto">
          <a:xfrm rot="16200000" flipV="1">
            <a:off x="7092995" y="2755608"/>
            <a:ext cx="722124" cy="503371"/>
          </a:xfrm>
          <a:custGeom>
            <a:avLst/>
            <a:gdLst>
              <a:gd name="connsiteX0" fmla="*/ 0 w 857956"/>
              <a:gd name="connsiteY0" fmla="*/ 158045 h 180622"/>
              <a:gd name="connsiteX1" fmla="*/ 0 w 857956"/>
              <a:gd name="connsiteY1" fmla="*/ 0 h 180622"/>
              <a:gd name="connsiteX2" fmla="*/ 857956 w 857956"/>
              <a:gd name="connsiteY2" fmla="*/ 0 h 180622"/>
              <a:gd name="connsiteX3" fmla="*/ 857956 w 857956"/>
              <a:gd name="connsiteY3" fmla="*/ 180622 h 180622"/>
              <a:gd name="connsiteX0" fmla="*/ 0 w 857959"/>
              <a:gd name="connsiteY0" fmla="*/ 158045 h 551460"/>
              <a:gd name="connsiteX1" fmla="*/ 0 w 857959"/>
              <a:gd name="connsiteY1" fmla="*/ 0 h 551460"/>
              <a:gd name="connsiteX2" fmla="*/ 857956 w 857959"/>
              <a:gd name="connsiteY2" fmla="*/ 0 h 551460"/>
              <a:gd name="connsiteX3" fmla="*/ 857959 w 857959"/>
              <a:gd name="connsiteY3" fmla="*/ 551460 h 551460"/>
            </a:gdLst>
            <a:ahLst/>
            <a:cxnLst>
              <a:cxn ang="0">
                <a:pos x="connsiteX0" y="connsiteY0"/>
              </a:cxn>
              <a:cxn ang="0">
                <a:pos x="connsiteX1" y="connsiteY1"/>
              </a:cxn>
              <a:cxn ang="0">
                <a:pos x="connsiteX2" y="connsiteY2"/>
              </a:cxn>
              <a:cxn ang="0">
                <a:pos x="connsiteX3" y="connsiteY3"/>
              </a:cxn>
            </a:cxnLst>
            <a:rect l="l" t="t" r="r" b="b"/>
            <a:pathLst>
              <a:path w="857959" h="551460">
                <a:moveTo>
                  <a:pt x="0" y="158045"/>
                </a:moveTo>
                <a:lnTo>
                  <a:pt x="0" y="0"/>
                </a:lnTo>
                <a:lnTo>
                  <a:pt x="857956" y="0"/>
                </a:lnTo>
                <a:lnTo>
                  <a:pt x="857959" y="551460"/>
                </a:lnTo>
              </a:path>
            </a:pathLst>
          </a:custGeom>
          <a:noFill/>
          <a:ln w="12700">
            <a:solidFill>
              <a:srgbClr val="0078D7"/>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249" name="Straight Arrow Connector 248">
            <a:extLst>
              <a:ext uri="{FF2B5EF4-FFF2-40B4-BE49-F238E27FC236}">
                <a16:creationId xmlns:a16="http://schemas.microsoft.com/office/drawing/2014/main" id="{3236632B-36D3-47B3-9B6E-CC67F22C3454}"/>
              </a:ext>
            </a:extLst>
          </p:cNvPr>
          <p:cNvCxnSpPr/>
          <p:nvPr/>
        </p:nvCxnSpPr>
        <p:spPr>
          <a:xfrm>
            <a:off x="7703596" y="3013952"/>
            <a:ext cx="204765" cy="0"/>
          </a:xfrm>
          <a:prstGeom prst="straightConnector1">
            <a:avLst/>
          </a:prstGeom>
          <a:ln w="12700">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64935" y="6322794"/>
            <a:ext cx="3417582" cy="0"/>
          </a:xfrm>
          <a:prstGeom prst="line">
            <a:avLst/>
          </a:prstGeom>
          <a:ln w="12700">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7457771" y="6322794"/>
            <a:ext cx="3248377" cy="0"/>
          </a:xfrm>
          <a:prstGeom prst="line">
            <a:avLst/>
          </a:prstGeom>
          <a:ln w="12700">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254" name="Title 1">
            <a:extLst>
              <a:ext uri="{FF2B5EF4-FFF2-40B4-BE49-F238E27FC236}">
                <a16:creationId xmlns:a16="http://schemas.microsoft.com/office/drawing/2014/main" id="{4FE8BE13-F2AF-4588-85F2-5CAEC933ABFE}"/>
              </a:ext>
            </a:extLst>
          </p:cNvPr>
          <p:cNvSpPr txBox="1">
            <a:spLocks/>
          </p:cNvSpPr>
          <p:nvPr/>
        </p:nvSpPr>
        <p:spPr>
          <a:xfrm>
            <a:off x="855768" y="-8009"/>
            <a:ext cx="10724938" cy="1351952"/>
          </a:xfrm>
          <a:prstGeom prst="rect">
            <a:avLst/>
          </a:prstGeom>
        </p:spPr>
        <p:txBody>
          <a:bodyPr tIns="559562" anchor="t">
            <a:norm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2856" cap="all" spc="510" dirty="0">
                <a:solidFill>
                  <a:schemeClr val="tx2"/>
                </a:solidFill>
                <a:latin typeface="Segoe UI Semilight" charset="0"/>
                <a:cs typeface="Segoe UI Semilight" charset="0"/>
              </a:rPr>
              <a:t>Big Data &amp; Advanced Analytics</a:t>
            </a:r>
          </a:p>
        </p:txBody>
      </p:sp>
      <p:sp>
        <p:nvSpPr>
          <p:cNvPr id="180" name="Freeform 184">
            <a:extLst>
              <a:ext uri="{FF2B5EF4-FFF2-40B4-BE49-F238E27FC236}">
                <a16:creationId xmlns:a16="http://schemas.microsoft.com/office/drawing/2014/main" id="{0985A4D1-65D5-44FF-BD72-20AAC8289D62}"/>
              </a:ext>
            </a:extLst>
          </p:cNvPr>
          <p:cNvSpPr/>
          <p:nvPr/>
        </p:nvSpPr>
        <p:spPr bwMode="auto">
          <a:xfrm>
            <a:off x="2227793" y="2419015"/>
            <a:ext cx="395640" cy="394352"/>
          </a:xfrm>
          <a:custGeom>
            <a:avLst/>
            <a:gdLst>
              <a:gd name="connsiteX0" fmla="*/ 3231086 w 4158080"/>
              <a:gd name="connsiteY0" fmla="*/ 3012228 h 4144545"/>
              <a:gd name="connsiteX1" fmla="*/ 3231086 w 4158080"/>
              <a:gd name="connsiteY1" fmla="*/ 3475725 h 4144545"/>
              <a:gd name="connsiteX2" fmla="*/ 3694583 w 4158080"/>
              <a:gd name="connsiteY2" fmla="*/ 3475725 h 4144545"/>
              <a:gd name="connsiteX3" fmla="*/ 3694583 w 4158080"/>
              <a:gd name="connsiteY3" fmla="*/ 3012228 h 4144545"/>
              <a:gd name="connsiteX4" fmla="*/ 2425129 w 4158080"/>
              <a:gd name="connsiteY4" fmla="*/ 3012228 h 4144545"/>
              <a:gd name="connsiteX5" fmla="*/ 2425129 w 4158080"/>
              <a:gd name="connsiteY5" fmla="*/ 3475725 h 4144545"/>
              <a:gd name="connsiteX6" fmla="*/ 2888626 w 4158080"/>
              <a:gd name="connsiteY6" fmla="*/ 3475725 h 4144545"/>
              <a:gd name="connsiteX7" fmla="*/ 2888626 w 4158080"/>
              <a:gd name="connsiteY7" fmla="*/ 3012228 h 4144545"/>
              <a:gd name="connsiteX8" fmla="*/ 1619172 w 4158080"/>
              <a:gd name="connsiteY8" fmla="*/ 3012228 h 4144545"/>
              <a:gd name="connsiteX9" fmla="*/ 1619172 w 4158080"/>
              <a:gd name="connsiteY9" fmla="*/ 3475725 h 4144545"/>
              <a:gd name="connsiteX10" fmla="*/ 2082669 w 4158080"/>
              <a:gd name="connsiteY10" fmla="*/ 3475725 h 4144545"/>
              <a:gd name="connsiteX11" fmla="*/ 2082669 w 4158080"/>
              <a:gd name="connsiteY11" fmla="*/ 3012228 h 4144545"/>
              <a:gd name="connsiteX12" fmla="*/ 1 w 4158080"/>
              <a:gd name="connsiteY12" fmla="*/ 300015 h 4144545"/>
              <a:gd name="connsiteX13" fmla="*/ 1 w 4158080"/>
              <a:gd name="connsiteY13" fmla="*/ 348372 h 4144545"/>
              <a:gd name="connsiteX14" fmla="*/ 1 w 4158080"/>
              <a:gd name="connsiteY14" fmla="*/ 377378 h 4144545"/>
              <a:gd name="connsiteX15" fmla="*/ 0 w 4158080"/>
              <a:gd name="connsiteY15" fmla="*/ 377381 h 4144545"/>
              <a:gd name="connsiteX16" fmla="*/ 1 w 4158080"/>
              <a:gd name="connsiteY16" fmla="*/ 300015 h 4144545"/>
              <a:gd name="connsiteX17" fmla="*/ 925155 w 4158080"/>
              <a:gd name="connsiteY17" fmla="*/ 136141 h 4144545"/>
              <a:gd name="connsiteX18" fmla="*/ 286574 w 4158080"/>
              <a:gd name="connsiteY18" fmla="*/ 323563 h 4144545"/>
              <a:gd name="connsiteX19" fmla="*/ 925155 w 4158080"/>
              <a:gd name="connsiteY19" fmla="*/ 510984 h 4144545"/>
              <a:gd name="connsiteX20" fmla="*/ 1563737 w 4158080"/>
              <a:gd name="connsiteY20" fmla="*/ 323563 h 4144545"/>
              <a:gd name="connsiteX21" fmla="*/ 925155 w 4158080"/>
              <a:gd name="connsiteY21" fmla="*/ 136141 h 4144545"/>
              <a:gd name="connsiteX22" fmla="*/ 925154 w 4158080"/>
              <a:gd name="connsiteY22" fmla="*/ 0 h 4144545"/>
              <a:gd name="connsiteX23" fmla="*/ 1845533 w 4158080"/>
              <a:gd name="connsiteY23" fmla="*/ 338796 h 4144545"/>
              <a:gd name="connsiteX24" fmla="*/ 1848895 w 4158080"/>
              <a:gd name="connsiteY24" fmla="*/ 365965 h 4144545"/>
              <a:gd name="connsiteX25" fmla="*/ 1850308 w 4158080"/>
              <a:gd name="connsiteY25" fmla="*/ 365965 h 4144545"/>
              <a:gd name="connsiteX26" fmla="*/ 1850308 w 4158080"/>
              <a:gd name="connsiteY26" fmla="*/ 377381 h 4144545"/>
              <a:gd name="connsiteX27" fmla="*/ 1850309 w 4158080"/>
              <a:gd name="connsiteY27" fmla="*/ 2420253 h 4144545"/>
              <a:gd name="connsiteX28" fmla="*/ 3004195 w 4158080"/>
              <a:gd name="connsiteY28" fmla="*/ 1412231 h 4144545"/>
              <a:gd name="connsiteX29" fmla="*/ 3004195 w 4158080"/>
              <a:gd name="connsiteY29" fmla="*/ 2420252 h 4144545"/>
              <a:gd name="connsiteX30" fmla="*/ 4158080 w 4158080"/>
              <a:gd name="connsiteY30" fmla="*/ 1412231 h 4144545"/>
              <a:gd name="connsiteX31" fmla="*/ 4158079 w 4158080"/>
              <a:gd name="connsiteY31" fmla="*/ 4144544 h 4144545"/>
              <a:gd name="connsiteX32" fmla="*/ 1 w 4158080"/>
              <a:gd name="connsiteY32" fmla="*/ 4144545 h 4144545"/>
              <a:gd name="connsiteX33" fmla="*/ 1 w 4158080"/>
              <a:gd name="connsiteY33" fmla="*/ 377385 h 4144545"/>
              <a:gd name="connsiteX34" fmla="*/ 1 w 4158080"/>
              <a:gd name="connsiteY34" fmla="*/ 377378 h 4144545"/>
              <a:gd name="connsiteX35" fmla="*/ 4778 w 4158080"/>
              <a:gd name="connsiteY35" fmla="*/ 338796 h 4144545"/>
              <a:gd name="connsiteX36" fmla="*/ 925154 w 4158080"/>
              <a:gd name="connsiteY36" fmla="*/ 0 h 414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158080" h="4144545">
                <a:moveTo>
                  <a:pt x="3231086" y="3012228"/>
                </a:moveTo>
                <a:lnTo>
                  <a:pt x="3231086" y="3475725"/>
                </a:lnTo>
                <a:lnTo>
                  <a:pt x="3694583" y="3475725"/>
                </a:lnTo>
                <a:lnTo>
                  <a:pt x="3694583" y="3012228"/>
                </a:lnTo>
                <a:close/>
                <a:moveTo>
                  <a:pt x="2425129" y="3012228"/>
                </a:moveTo>
                <a:lnTo>
                  <a:pt x="2425129" y="3475725"/>
                </a:lnTo>
                <a:lnTo>
                  <a:pt x="2888626" y="3475725"/>
                </a:lnTo>
                <a:lnTo>
                  <a:pt x="2888626" y="3012228"/>
                </a:lnTo>
                <a:close/>
                <a:moveTo>
                  <a:pt x="1619172" y="3012228"/>
                </a:moveTo>
                <a:lnTo>
                  <a:pt x="1619172" y="3475725"/>
                </a:lnTo>
                <a:lnTo>
                  <a:pt x="2082669" y="3475725"/>
                </a:lnTo>
                <a:lnTo>
                  <a:pt x="2082669" y="3012228"/>
                </a:lnTo>
                <a:close/>
                <a:moveTo>
                  <a:pt x="1" y="300015"/>
                </a:moveTo>
                <a:lnTo>
                  <a:pt x="1" y="348372"/>
                </a:lnTo>
                <a:lnTo>
                  <a:pt x="1" y="377378"/>
                </a:lnTo>
                <a:cubicBezTo>
                  <a:pt x="1" y="377379"/>
                  <a:pt x="0" y="377380"/>
                  <a:pt x="0" y="377381"/>
                </a:cubicBezTo>
                <a:cubicBezTo>
                  <a:pt x="0" y="377382"/>
                  <a:pt x="0" y="308611"/>
                  <a:pt x="1" y="300015"/>
                </a:cubicBezTo>
                <a:close/>
                <a:moveTo>
                  <a:pt x="925155" y="136141"/>
                </a:moveTo>
                <a:cubicBezTo>
                  <a:pt x="572477" y="136141"/>
                  <a:pt x="286574" y="220052"/>
                  <a:pt x="286574" y="323563"/>
                </a:cubicBezTo>
                <a:cubicBezTo>
                  <a:pt x="286574" y="427073"/>
                  <a:pt x="572477" y="510984"/>
                  <a:pt x="925155" y="510984"/>
                </a:cubicBezTo>
                <a:cubicBezTo>
                  <a:pt x="1277834" y="510984"/>
                  <a:pt x="1563737" y="427073"/>
                  <a:pt x="1563737" y="323563"/>
                </a:cubicBezTo>
                <a:cubicBezTo>
                  <a:pt x="1563737" y="220052"/>
                  <a:pt x="1277834" y="136141"/>
                  <a:pt x="925155" y="136141"/>
                </a:cubicBezTo>
                <a:close/>
                <a:moveTo>
                  <a:pt x="925154" y="0"/>
                </a:moveTo>
                <a:cubicBezTo>
                  <a:pt x="1404168" y="0"/>
                  <a:pt x="1798155" y="148500"/>
                  <a:pt x="1845533" y="338796"/>
                </a:cubicBezTo>
                <a:lnTo>
                  <a:pt x="1848895" y="365965"/>
                </a:lnTo>
                <a:lnTo>
                  <a:pt x="1850308" y="365965"/>
                </a:lnTo>
                <a:lnTo>
                  <a:pt x="1850308" y="377381"/>
                </a:lnTo>
                <a:cubicBezTo>
                  <a:pt x="1850308" y="719762"/>
                  <a:pt x="1850309" y="2051836"/>
                  <a:pt x="1850309" y="2420253"/>
                </a:cubicBezTo>
                <a:lnTo>
                  <a:pt x="3004195" y="1412231"/>
                </a:lnTo>
                <a:lnTo>
                  <a:pt x="3004195" y="2420252"/>
                </a:lnTo>
                <a:lnTo>
                  <a:pt x="4158080" y="1412231"/>
                </a:lnTo>
                <a:cubicBezTo>
                  <a:pt x="4158080" y="2323002"/>
                  <a:pt x="4158079" y="3233773"/>
                  <a:pt x="4158079" y="4144544"/>
                </a:cubicBezTo>
                <a:lnTo>
                  <a:pt x="1" y="4144545"/>
                </a:lnTo>
                <a:lnTo>
                  <a:pt x="1" y="377385"/>
                </a:lnTo>
                <a:lnTo>
                  <a:pt x="1" y="377378"/>
                </a:lnTo>
                <a:lnTo>
                  <a:pt x="4778" y="338796"/>
                </a:lnTo>
                <a:cubicBezTo>
                  <a:pt x="52154" y="148500"/>
                  <a:pt x="446140" y="0"/>
                  <a:pt x="925154" y="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040" b="1" dirty="0">
              <a:solidFill>
                <a:schemeClr val="tx1"/>
              </a:solidFill>
              <a:latin typeface="+mj-lt"/>
              <a:ea typeface="Segoe UI" pitchFamily="34" charset="0"/>
              <a:cs typeface="Segoe UI" pitchFamily="34" charset="0"/>
            </a:endParaRPr>
          </a:p>
        </p:txBody>
      </p:sp>
      <p:sp>
        <p:nvSpPr>
          <p:cNvPr id="181" name="Freeform 182">
            <a:extLst>
              <a:ext uri="{FF2B5EF4-FFF2-40B4-BE49-F238E27FC236}">
                <a16:creationId xmlns:a16="http://schemas.microsoft.com/office/drawing/2014/main" id="{BF2841D8-9511-4C90-8A32-BFC4D70F5DF3}"/>
              </a:ext>
            </a:extLst>
          </p:cNvPr>
          <p:cNvSpPr/>
          <p:nvPr/>
        </p:nvSpPr>
        <p:spPr bwMode="auto">
          <a:xfrm flipH="1">
            <a:off x="8181524" y="3173589"/>
            <a:ext cx="422446" cy="403910"/>
          </a:xfrm>
          <a:custGeom>
            <a:avLst/>
            <a:gdLst>
              <a:gd name="connsiteX0" fmla="*/ 144517 w 665158"/>
              <a:gd name="connsiteY0" fmla="*/ 432643 h 635971"/>
              <a:gd name="connsiteX1" fmla="*/ 134794 w 665158"/>
              <a:gd name="connsiteY1" fmla="*/ 438281 h 635971"/>
              <a:gd name="connsiteX2" fmla="*/ 131240 w 665158"/>
              <a:gd name="connsiteY2" fmla="*/ 453701 h 635971"/>
              <a:gd name="connsiteX3" fmla="*/ 135004 w 665158"/>
              <a:gd name="connsiteY3" fmla="*/ 468403 h 635971"/>
              <a:gd name="connsiteX4" fmla="*/ 144883 w 665158"/>
              <a:gd name="connsiteY4" fmla="*/ 473874 h 635971"/>
              <a:gd name="connsiteX5" fmla="*/ 155050 w 665158"/>
              <a:gd name="connsiteY5" fmla="*/ 468458 h 635971"/>
              <a:gd name="connsiteX6" fmla="*/ 158788 w 665158"/>
              <a:gd name="connsiteY6" fmla="*/ 453369 h 635971"/>
              <a:gd name="connsiteX7" fmla="*/ 155024 w 665158"/>
              <a:gd name="connsiteY7" fmla="*/ 438059 h 635971"/>
              <a:gd name="connsiteX8" fmla="*/ 144517 w 665158"/>
              <a:gd name="connsiteY8" fmla="*/ 432643 h 635971"/>
              <a:gd name="connsiteX9" fmla="*/ 96733 w 665158"/>
              <a:gd name="connsiteY9" fmla="*/ 413631 h 635971"/>
              <a:gd name="connsiteX10" fmla="*/ 96733 w 665158"/>
              <a:gd name="connsiteY10" fmla="*/ 492888 h 635971"/>
              <a:gd name="connsiteX11" fmla="*/ 48328 w 665158"/>
              <a:gd name="connsiteY11" fmla="*/ 492888 h 635971"/>
              <a:gd name="connsiteX12" fmla="*/ 48328 w 665158"/>
              <a:gd name="connsiteY12" fmla="*/ 474206 h 635971"/>
              <a:gd name="connsiteX13" fmla="*/ 74151 w 665158"/>
              <a:gd name="connsiteY13" fmla="*/ 474206 h 635971"/>
              <a:gd name="connsiteX14" fmla="*/ 74151 w 665158"/>
              <a:gd name="connsiteY14" fmla="*/ 413631 h 635971"/>
              <a:gd name="connsiteX15" fmla="*/ 144308 w 665158"/>
              <a:gd name="connsiteY15" fmla="*/ 412304 h 635971"/>
              <a:gd name="connsiteX16" fmla="*/ 164277 w 665158"/>
              <a:gd name="connsiteY16" fmla="*/ 417582 h 635971"/>
              <a:gd name="connsiteX17" fmla="*/ 177920 w 665158"/>
              <a:gd name="connsiteY17" fmla="*/ 432533 h 635971"/>
              <a:gd name="connsiteX18" fmla="*/ 182782 w 665158"/>
              <a:gd name="connsiteY18" fmla="*/ 454309 h 635971"/>
              <a:gd name="connsiteX19" fmla="*/ 177972 w 665158"/>
              <a:gd name="connsiteY19" fmla="*/ 475007 h 635971"/>
              <a:gd name="connsiteX20" fmla="*/ 164512 w 665158"/>
              <a:gd name="connsiteY20" fmla="*/ 489212 h 635971"/>
              <a:gd name="connsiteX21" fmla="*/ 145301 w 665158"/>
              <a:gd name="connsiteY21" fmla="*/ 494269 h 635971"/>
              <a:gd name="connsiteX22" fmla="*/ 136572 w 665158"/>
              <a:gd name="connsiteY22" fmla="*/ 493329 h 635971"/>
              <a:gd name="connsiteX23" fmla="*/ 127058 w 665158"/>
              <a:gd name="connsiteY23" fmla="*/ 503554 h 635971"/>
              <a:gd name="connsiteX24" fmla="*/ 98726 w 665158"/>
              <a:gd name="connsiteY24" fmla="*/ 503554 h 635971"/>
              <a:gd name="connsiteX25" fmla="*/ 118537 w 665158"/>
              <a:gd name="connsiteY25" fmla="*/ 483325 h 635971"/>
              <a:gd name="connsiteX26" fmla="*/ 107298 w 665158"/>
              <a:gd name="connsiteY26" fmla="*/ 453038 h 635971"/>
              <a:gd name="connsiteX27" fmla="*/ 111924 w 665158"/>
              <a:gd name="connsiteY27" fmla="*/ 431786 h 635971"/>
              <a:gd name="connsiteX28" fmla="*/ 125045 w 665158"/>
              <a:gd name="connsiteY28" fmla="*/ 417362 h 635971"/>
              <a:gd name="connsiteX29" fmla="*/ 144308 w 665158"/>
              <a:gd name="connsiteY29" fmla="*/ 412304 h 635971"/>
              <a:gd name="connsiteX30" fmla="*/ 214235 w 665158"/>
              <a:gd name="connsiteY30" fmla="*/ 412304 h 635971"/>
              <a:gd name="connsiteX31" fmla="*/ 236399 w 665158"/>
              <a:gd name="connsiteY31" fmla="*/ 419185 h 635971"/>
              <a:gd name="connsiteX32" fmla="*/ 244658 w 665158"/>
              <a:gd name="connsiteY32" fmla="*/ 437562 h 635971"/>
              <a:gd name="connsiteX33" fmla="*/ 226571 w 665158"/>
              <a:gd name="connsiteY33" fmla="*/ 461329 h 635971"/>
              <a:gd name="connsiteX34" fmla="*/ 218913 w 665158"/>
              <a:gd name="connsiteY34" fmla="*/ 464811 h 635971"/>
              <a:gd name="connsiteX35" fmla="*/ 215829 w 665158"/>
              <a:gd name="connsiteY35" fmla="*/ 467546 h 635971"/>
              <a:gd name="connsiteX36" fmla="*/ 214810 w 665158"/>
              <a:gd name="connsiteY36" fmla="*/ 470945 h 635971"/>
              <a:gd name="connsiteX37" fmla="*/ 216848 w 665158"/>
              <a:gd name="connsiteY37" fmla="*/ 475063 h 635971"/>
              <a:gd name="connsiteX38" fmla="*/ 222598 w 665158"/>
              <a:gd name="connsiteY38" fmla="*/ 476472 h 635971"/>
              <a:gd name="connsiteX39" fmla="*/ 233210 w 665158"/>
              <a:gd name="connsiteY39" fmla="*/ 474234 h 635971"/>
              <a:gd name="connsiteX40" fmla="*/ 243612 w 665158"/>
              <a:gd name="connsiteY40" fmla="*/ 468348 h 635971"/>
              <a:gd name="connsiteX41" fmla="*/ 243612 w 665158"/>
              <a:gd name="connsiteY41" fmla="*/ 490068 h 635971"/>
              <a:gd name="connsiteX42" fmla="*/ 222076 w 665158"/>
              <a:gd name="connsiteY42" fmla="*/ 494269 h 635971"/>
              <a:gd name="connsiteX43" fmla="*/ 204721 w 665158"/>
              <a:gd name="connsiteY43" fmla="*/ 491395 h 635971"/>
              <a:gd name="connsiteX44" fmla="*/ 193509 w 665158"/>
              <a:gd name="connsiteY44" fmla="*/ 482663 h 635971"/>
              <a:gd name="connsiteX45" fmla="*/ 189509 w 665158"/>
              <a:gd name="connsiteY45" fmla="*/ 468901 h 635971"/>
              <a:gd name="connsiteX46" fmla="*/ 194345 w 665158"/>
              <a:gd name="connsiteY46" fmla="*/ 454862 h 635971"/>
              <a:gd name="connsiteX47" fmla="*/ 210837 w 665158"/>
              <a:gd name="connsiteY47" fmla="*/ 443973 h 635971"/>
              <a:gd name="connsiteX48" fmla="*/ 218600 w 665158"/>
              <a:gd name="connsiteY48" fmla="*/ 439746 h 635971"/>
              <a:gd name="connsiteX49" fmla="*/ 220456 w 665158"/>
              <a:gd name="connsiteY49" fmla="*/ 435628 h 635971"/>
              <a:gd name="connsiteX50" fmla="*/ 218155 w 665158"/>
              <a:gd name="connsiteY50" fmla="*/ 431538 h 635971"/>
              <a:gd name="connsiteX51" fmla="*/ 212091 w 665158"/>
              <a:gd name="connsiteY51" fmla="*/ 430046 h 635971"/>
              <a:gd name="connsiteX52" fmla="*/ 193482 w 665158"/>
              <a:gd name="connsiteY52" fmla="*/ 435517 h 635971"/>
              <a:gd name="connsiteX53" fmla="*/ 193482 w 665158"/>
              <a:gd name="connsiteY53" fmla="*/ 415344 h 635971"/>
              <a:gd name="connsiteX54" fmla="*/ 201036 w 665158"/>
              <a:gd name="connsiteY54" fmla="*/ 413464 h 635971"/>
              <a:gd name="connsiteX55" fmla="*/ 207021 w 665158"/>
              <a:gd name="connsiteY55" fmla="*/ 412635 h 635971"/>
              <a:gd name="connsiteX56" fmla="*/ 214235 w 665158"/>
              <a:gd name="connsiteY56" fmla="*/ 412304 h 635971"/>
              <a:gd name="connsiteX57" fmla="*/ 420744 w 665158"/>
              <a:gd name="connsiteY57" fmla="*/ 354477 h 635971"/>
              <a:gd name="connsiteX58" fmla="*/ 372634 w 665158"/>
              <a:gd name="connsiteY58" fmla="*/ 354477 h 635971"/>
              <a:gd name="connsiteX59" fmla="*/ 372634 w 665158"/>
              <a:gd name="connsiteY59" fmla="*/ 402262 h 635971"/>
              <a:gd name="connsiteX60" fmla="*/ 420744 w 665158"/>
              <a:gd name="connsiteY60" fmla="*/ 402262 h 635971"/>
              <a:gd name="connsiteX61" fmla="*/ 496460 w 665158"/>
              <a:gd name="connsiteY61" fmla="*/ 354477 h 635971"/>
              <a:gd name="connsiteX62" fmla="*/ 448350 w 665158"/>
              <a:gd name="connsiteY62" fmla="*/ 354477 h 635971"/>
              <a:gd name="connsiteX63" fmla="*/ 448350 w 665158"/>
              <a:gd name="connsiteY63" fmla="*/ 402262 h 635971"/>
              <a:gd name="connsiteX64" fmla="*/ 496460 w 665158"/>
              <a:gd name="connsiteY64" fmla="*/ 402262 h 635971"/>
              <a:gd name="connsiteX65" fmla="*/ 572175 w 665158"/>
              <a:gd name="connsiteY65" fmla="*/ 354477 h 635971"/>
              <a:gd name="connsiteX66" fmla="*/ 524065 w 665158"/>
              <a:gd name="connsiteY66" fmla="*/ 354477 h 635971"/>
              <a:gd name="connsiteX67" fmla="*/ 524065 w 665158"/>
              <a:gd name="connsiteY67" fmla="*/ 402262 h 635971"/>
              <a:gd name="connsiteX68" fmla="*/ 572175 w 665158"/>
              <a:gd name="connsiteY68" fmla="*/ 402262 h 635971"/>
              <a:gd name="connsiteX69" fmla="*/ 496460 w 665158"/>
              <a:gd name="connsiteY69" fmla="*/ 287115 h 635971"/>
              <a:gd name="connsiteX70" fmla="*/ 448350 w 665158"/>
              <a:gd name="connsiteY70" fmla="*/ 287115 h 635971"/>
              <a:gd name="connsiteX71" fmla="*/ 448350 w 665158"/>
              <a:gd name="connsiteY71" fmla="*/ 334900 h 635971"/>
              <a:gd name="connsiteX72" fmla="*/ 496460 w 665158"/>
              <a:gd name="connsiteY72" fmla="*/ 334900 h 635971"/>
              <a:gd name="connsiteX73" fmla="*/ 572175 w 665158"/>
              <a:gd name="connsiteY73" fmla="*/ 287115 h 635971"/>
              <a:gd name="connsiteX74" fmla="*/ 524065 w 665158"/>
              <a:gd name="connsiteY74" fmla="*/ 287115 h 635971"/>
              <a:gd name="connsiteX75" fmla="*/ 524065 w 665158"/>
              <a:gd name="connsiteY75" fmla="*/ 334900 h 635971"/>
              <a:gd name="connsiteX76" fmla="*/ 572175 w 665158"/>
              <a:gd name="connsiteY76" fmla="*/ 334900 h 635971"/>
              <a:gd name="connsiteX77" fmla="*/ 146493 w 665158"/>
              <a:gd name="connsiteY77" fmla="*/ 261457 h 635971"/>
              <a:gd name="connsiteX78" fmla="*/ 247609 w 665158"/>
              <a:gd name="connsiteY78" fmla="*/ 292835 h 635971"/>
              <a:gd name="connsiteX79" fmla="*/ 146493 w 665158"/>
              <a:gd name="connsiteY79" fmla="*/ 324213 h 635971"/>
              <a:gd name="connsiteX80" fmla="*/ 45377 w 665158"/>
              <a:gd name="connsiteY80" fmla="*/ 292835 h 635971"/>
              <a:gd name="connsiteX81" fmla="*/ 146493 w 665158"/>
              <a:gd name="connsiteY81" fmla="*/ 261457 h 635971"/>
              <a:gd name="connsiteX82" fmla="*/ 146493 w 665158"/>
              <a:gd name="connsiteY82" fmla="*/ 238664 h 635971"/>
              <a:gd name="connsiteX83" fmla="*/ 756 w 665158"/>
              <a:gd name="connsiteY83" fmla="*/ 295386 h 635971"/>
              <a:gd name="connsiteX84" fmla="*/ 224 w 665158"/>
              <a:gd name="connsiteY84" fmla="*/ 299934 h 635971"/>
              <a:gd name="connsiteX85" fmla="*/ 0 w 665158"/>
              <a:gd name="connsiteY85" fmla="*/ 299934 h 635971"/>
              <a:gd name="connsiteX86" fmla="*/ 0 w 665158"/>
              <a:gd name="connsiteY86" fmla="*/ 301846 h 635971"/>
              <a:gd name="connsiteX87" fmla="*/ 0 w 665158"/>
              <a:gd name="connsiteY87" fmla="*/ 572789 h 635971"/>
              <a:gd name="connsiteX88" fmla="*/ 0 w 665158"/>
              <a:gd name="connsiteY88" fmla="*/ 572790 h 635971"/>
              <a:gd name="connsiteX89" fmla="*/ 0 w 665158"/>
              <a:gd name="connsiteY89" fmla="*/ 572791 h 635971"/>
              <a:gd name="connsiteX90" fmla="*/ 0 w 665158"/>
              <a:gd name="connsiteY90" fmla="*/ 574701 h 635971"/>
              <a:gd name="connsiteX91" fmla="*/ 224 w 665158"/>
              <a:gd name="connsiteY91" fmla="*/ 574701 h 635971"/>
              <a:gd name="connsiteX92" fmla="*/ 756 w 665158"/>
              <a:gd name="connsiteY92" fmla="*/ 579250 h 635971"/>
              <a:gd name="connsiteX93" fmla="*/ 146493 w 665158"/>
              <a:gd name="connsiteY93" fmla="*/ 635971 h 635971"/>
              <a:gd name="connsiteX94" fmla="*/ 292229 w 665158"/>
              <a:gd name="connsiteY94" fmla="*/ 579250 h 635971"/>
              <a:gd name="connsiteX95" fmla="*/ 292762 w 665158"/>
              <a:gd name="connsiteY95" fmla="*/ 574701 h 635971"/>
              <a:gd name="connsiteX96" fmla="*/ 292986 w 665158"/>
              <a:gd name="connsiteY96" fmla="*/ 574701 h 635971"/>
              <a:gd name="connsiteX97" fmla="*/ 292986 w 665158"/>
              <a:gd name="connsiteY97" fmla="*/ 572790 h 635971"/>
              <a:gd name="connsiteX98" fmla="*/ 292986 w 665158"/>
              <a:gd name="connsiteY98" fmla="*/ 301846 h 635971"/>
              <a:gd name="connsiteX99" fmla="*/ 292986 w 665158"/>
              <a:gd name="connsiteY99" fmla="*/ 301846 h 635971"/>
              <a:gd name="connsiteX100" fmla="*/ 292986 w 665158"/>
              <a:gd name="connsiteY100" fmla="*/ 301845 h 635971"/>
              <a:gd name="connsiteX101" fmla="*/ 292229 w 665158"/>
              <a:gd name="connsiteY101" fmla="*/ 295386 h 635971"/>
              <a:gd name="connsiteX102" fmla="*/ 146493 w 665158"/>
              <a:gd name="connsiteY102" fmla="*/ 238664 h 635971"/>
              <a:gd name="connsiteX103" fmla="*/ 534317 w 665158"/>
              <a:gd name="connsiteY103" fmla="*/ 219753 h 635971"/>
              <a:gd name="connsiteX104" fmla="*/ 486207 w 665158"/>
              <a:gd name="connsiteY104" fmla="*/ 219753 h 635971"/>
              <a:gd name="connsiteX105" fmla="*/ 486207 w 665158"/>
              <a:gd name="connsiteY105" fmla="*/ 267538 h 635971"/>
              <a:gd name="connsiteX106" fmla="*/ 534317 w 665158"/>
              <a:gd name="connsiteY106" fmla="*/ 267538 h 635971"/>
              <a:gd name="connsiteX107" fmla="*/ 449628 w 665158"/>
              <a:gd name="connsiteY107" fmla="*/ 0 h 635971"/>
              <a:gd name="connsiteX108" fmla="*/ 230694 w 665158"/>
              <a:gd name="connsiteY108" fmla="*/ 119160 h 635971"/>
              <a:gd name="connsiteX109" fmla="*/ 230694 w 665158"/>
              <a:gd name="connsiteY109" fmla="*/ 162466 h 635971"/>
              <a:gd name="connsiteX110" fmla="*/ 272097 w 665158"/>
              <a:gd name="connsiteY110" fmla="*/ 162466 h 635971"/>
              <a:gd name="connsiteX111" fmla="*/ 272097 w 665158"/>
              <a:gd name="connsiteY111" fmla="*/ 251850 h 635971"/>
              <a:gd name="connsiteX112" fmla="*/ 309810 w 665158"/>
              <a:gd name="connsiteY112" fmla="*/ 251850 h 635971"/>
              <a:gd name="connsiteX113" fmla="*/ 309810 w 665158"/>
              <a:gd name="connsiteY113" fmla="*/ 162466 h 635971"/>
              <a:gd name="connsiteX114" fmla="*/ 592776 w 665158"/>
              <a:gd name="connsiteY114" fmla="*/ 162466 h 635971"/>
              <a:gd name="connsiteX115" fmla="*/ 592776 w 665158"/>
              <a:gd name="connsiteY115" fmla="*/ 403380 h 635971"/>
              <a:gd name="connsiteX116" fmla="*/ 639160 w 665158"/>
              <a:gd name="connsiteY116" fmla="*/ 403380 h 635971"/>
              <a:gd name="connsiteX117" fmla="*/ 639160 w 665158"/>
              <a:gd name="connsiteY117" fmla="*/ 162466 h 635971"/>
              <a:gd name="connsiteX118" fmla="*/ 665158 w 665158"/>
              <a:gd name="connsiteY118" fmla="*/ 162466 h 635971"/>
              <a:gd name="connsiteX119" fmla="*/ 665158 w 665158"/>
              <a:gd name="connsiteY119" fmla="*/ 119160 h 63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65158" h="635971">
                <a:moveTo>
                  <a:pt x="144517" y="432643"/>
                </a:moveTo>
                <a:cubicBezTo>
                  <a:pt x="140405" y="432643"/>
                  <a:pt x="137164" y="434522"/>
                  <a:pt x="134794" y="438281"/>
                </a:cubicBezTo>
                <a:cubicBezTo>
                  <a:pt x="132425" y="442039"/>
                  <a:pt x="131240" y="447179"/>
                  <a:pt x="131240" y="453701"/>
                </a:cubicBezTo>
                <a:cubicBezTo>
                  <a:pt x="131240" y="459854"/>
                  <a:pt x="132494" y="464755"/>
                  <a:pt x="135004" y="468403"/>
                </a:cubicBezTo>
                <a:cubicBezTo>
                  <a:pt x="137513" y="472050"/>
                  <a:pt x="140806" y="473874"/>
                  <a:pt x="144883" y="473874"/>
                </a:cubicBezTo>
                <a:cubicBezTo>
                  <a:pt x="149169" y="473874"/>
                  <a:pt x="152558" y="472069"/>
                  <a:pt x="155050" y="468458"/>
                </a:cubicBezTo>
                <a:cubicBezTo>
                  <a:pt x="157542" y="464847"/>
                  <a:pt x="158788" y="459818"/>
                  <a:pt x="158788" y="453369"/>
                </a:cubicBezTo>
                <a:cubicBezTo>
                  <a:pt x="158788" y="446774"/>
                  <a:pt x="157534" y="441671"/>
                  <a:pt x="155024" y="438059"/>
                </a:cubicBezTo>
                <a:cubicBezTo>
                  <a:pt x="152515" y="434449"/>
                  <a:pt x="149013" y="432643"/>
                  <a:pt x="144517" y="432643"/>
                </a:cubicBezTo>
                <a:close/>
                <a:moveTo>
                  <a:pt x="96733" y="413631"/>
                </a:moveTo>
                <a:lnTo>
                  <a:pt x="96733" y="492888"/>
                </a:lnTo>
                <a:lnTo>
                  <a:pt x="48328" y="492888"/>
                </a:lnTo>
                <a:lnTo>
                  <a:pt x="48328" y="474206"/>
                </a:lnTo>
                <a:lnTo>
                  <a:pt x="74151" y="474206"/>
                </a:lnTo>
                <a:lnTo>
                  <a:pt x="74151" y="413631"/>
                </a:lnTo>
                <a:close/>
                <a:moveTo>
                  <a:pt x="144308" y="412304"/>
                </a:moveTo>
                <a:cubicBezTo>
                  <a:pt x="151766" y="412304"/>
                  <a:pt x="158422" y="414063"/>
                  <a:pt x="164277" y="417582"/>
                </a:cubicBezTo>
                <a:cubicBezTo>
                  <a:pt x="170131" y="421101"/>
                  <a:pt x="174679" y="426085"/>
                  <a:pt x="177920" y="432533"/>
                </a:cubicBezTo>
                <a:cubicBezTo>
                  <a:pt x="181161" y="438981"/>
                  <a:pt x="182782" y="446240"/>
                  <a:pt x="182782" y="454309"/>
                </a:cubicBezTo>
                <a:cubicBezTo>
                  <a:pt x="182782" y="462010"/>
                  <a:pt x="181178" y="468910"/>
                  <a:pt x="177972" y="475007"/>
                </a:cubicBezTo>
                <a:cubicBezTo>
                  <a:pt x="174766" y="481106"/>
                  <a:pt x="170279" y="485841"/>
                  <a:pt x="164512" y="489212"/>
                </a:cubicBezTo>
                <a:cubicBezTo>
                  <a:pt x="158744" y="492583"/>
                  <a:pt x="152341" y="494269"/>
                  <a:pt x="145301" y="494269"/>
                </a:cubicBezTo>
                <a:cubicBezTo>
                  <a:pt x="142270" y="494269"/>
                  <a:pt x="139359" y="493956"/>
                  <a:pt x="136572" y="493329"/>
                </a:cubicBezTo>
                <a:lnTo>
                  <a:pt x="127058" y="503554"/>
                </a:lnTo>
                <a:lnTo>
                  <a:pt x="98726" y="503554"/>
                </a:lnTo>
                <a:lnTo>
                  <a:pt x="118537" y="483325"/>
                </a:lnTo>
                <a:cubicBezTo>
                  <a:pt x="111044" y="475404"/>
                  <a:pt x="107298" y="465308"/>
                  <a:pt x="107298" y="453038"/>
                </a:cubicBezTo>
                <a:cubicBezTo>
                  <a:pt x="107298" y="445116"/>
                  <a:pt x="108841" y="438032"/>
                  <a:pt x="111924" y="431786"/>
                </a:cubicBezTo>
                <a:cubicBezTo>
                  <a:pt x="115008" y="425541"/>
                  <a:pt x="119382" y="420732"/>
                  <a:pt x="125045" y="417362"/>
                </a:cubicBezTo>
                <a:cubicBezTo>
                  <a:pt x="130708" y="413990"/>
                  <a:pt x="137129" y="412304"/>
                  <a:pt x="144308" y="412304"/>
                </a:cubicBezTo>
                <a:close/>
                <a:moveTo>
                  <a:pt x="214235" y="412304"/>
                </a:moveTo>
                <a:cubicBezTo>
                  <a:pt x="223505" y="412304"/>
                  <a:pt x="230892" y="414598"/>
                  <a:pt x="236399" y="419185"/>
                </a:cubicBezTo>
                <a:cubicBezTo>
                  <a:pt x="241905" y="423772"/>
                  <a:pt x="244658" y="429898"/>
                  <a:pt x="244658" y="437562"/>
                </a:cubicBezTo>
                <a:cubicBezTo>
                  <a:pt x="244658" y="448506"/>
                  <a:pt x="238629" y="456428"/>
                  <a:pt x="226571" y="461329"/>
                </a:cubicBezTo>
                <a:cubicBezTo>
                  <a:pt x="222842" y="462802"/>
                  <a:pt x="220290" y="463963"/>
                  <a:pt x="218913" y="464811"/>
                </a:cubicBezTo>
                <a:cubicBezTo>
                  <a:pt x="217537" y="465658"/>
                  <a:pt x="216509" y="466570"/>
                  <a:pt x="215829" y="467546"/>
                </a:cubicBezTo>
                <a:cubicBezTo>
                  <a:pt x="215149" y="468522"/>
                  <a:pt x="214810" y="469656"/>
                  <a:pt x="214810" y="470945"/>
                </a:cubicBezTo>
                <a:cubicBezTo>
                  <a:pt x="214810" y="472751"/>
                  <a:pt x="215489" y="474123"/>
                  <a:pt x="216848" y="475063"/>
                </a:cubicBezTo>
                <a:cubicBezTo>
                  <a:pt x="218208" y="476002"/>
                  <a:pt x="220124" y="476472"/>
                  <a:pt x="222598" y="476472"/>
                </a:cubicBezTo>
                <a:cubicBezTo>
                  <a:pt x="225874" y="476472"/>
                  <a:pt x="229411" y="475726"/>
                  <a:pt x="233210" y="474234"/>
                </a:cubicBezTo>
                <a:cubicBezTo>
                  <a:pt x="237009" y="472742"/>
                  <a:pt x="240476" y="470780"/>
                  <a:pt x="243612" y="468348"/>
                </a:cubicBezTo>
                <a:lnTo>
                  <a:pt x="243612" y="490068"/>
                </a:lnTo>
                <a:cubicBezTo>
                  <a:pt x="237096" y="492869"/>
                  <a:pt x="229917" y="494269"/>
                  <a:pt x="222076" y="494269"/>
                </a:cubicBezTo>
                <a:cubicBezTo>
                  <a:pt x="215315" y="494269"/>
                  <a:pt x="209530" y="493311"/>
                  <a:pt x="204721" y="491395"/>
                </a:cubicBezTo>
                <a:cubicBezTo>
                  <a:pt x="199912" y="489479"/>
                  <a:pt x="196174" y="486568"/>
                  <a:pt x="193509" y="482663"/>
                </a:cubicBezTo>
                <a:cubicBezTo>
                  <a:pt x="190842" y="478756"/>
                  <a:pt x="189509" y="474169"/>
                  <a:pt x="189509" y="468901"/>
                </a:cubicBezTo>
                <a:cubicBezTo>
                  <a:pt x="189509" y="463484"/>
                  <a:pt x="191121" y="458804"/>
                  <a:pt x="194345" y="454862"/>
                </a:cubicBezTo>
                <a:cubicBezTo>
                  <a:pt x="197568" y="450919"/>
                  <a:pt x="203065" y="447290"/>
                  <a:pt x="210837" y="443973"/>
                </a:cubicBezTo>
                <a:cubicBezTo>
                  <a:pt x="214775" y="442242"/>
                  <a:pt x="217363" y="440833"/>
                  <a:pt x="218600" y="439746"/>
                </a:cubicBezTo>
                <a:cubicBezTo>
                  <a:pt x="219837" y="438659"/>
                  <a:pt x="220456" y="437286"/>
                  <a:pt x="220456" y="435628"/>
                </a:cubicBezTo>
                <a:cubicBezTo>
                  <a:pt x="220456" y="433896"/>
                  <a:pt x="219689" y="432533"/>
                  <a:pt x="218155" y="431538"/>
                </a:cubicBezTo>
                <a:cubicBezTo>
                  <a:pt x="216622" y="430543"/>
                  <a:pt x="214601" y="430046"/>
                  <a:pt x="212091" y="430046"/>
                </a:cubicBezTo>
                <a:cubicBezTo>
                  <a:pt x="205993" y="430046"/>
                  <a:pt x="199790" y="431870"/>
                  <a:pt x="193482" y="435517"/>
                </a:cubicBezTo>
                <a:lnTo>
                  <a:pt x="193482" y="415344"/>
                </a:lnTo>
                <a:cubicBezTo>
                  <a:pt x="196723" y="414423"/>
                  <a:pt x="199241" y="413796"/>
                  <a:pt x="201036" y="413464"/>
                </a:cubicBezTo>
                <a:cubicBezTo>
                  <a:pt x="202830" y="413133"/>
                  <a:pt x="204825" y="412857"/>
                  <a:pt x="207021" y="412635"/>
                </a:cubicBezTo>
                <a:cubicBezTo>
                  <a:pt x="209217" y="412414"/>
                  <a:pt x="211621" y="412304"/>
                  <a:pt x="214235" y="412304"/>
                </a:cubicBezTo>
                <a:close/>
                <a:moveTo>
                  <a:pt x="420744" y="354477"/>
                </a:moveTo>
                <a:lnTo>
                  <a:pt x="372634" y="354477"/>
                </a:lnTo>
                <a:lnTo>
                  <a:pt x="372634" y="402262"/>
                </a:lnTo>
                <a:lnTo>
                  <a:pt x="420744" y="402262"/>
                </a:lnTo>
                <a:close/>
                <a:moveTo>
                  <a:pt x="496460" y="354477"/>
                </a:moveTo>
                <a:lnTo>
                  <a:pt x="448350" y="354477"/>
                </a:lnTo>
                <a:lnTo>
                  <a:pt x="448350" y="402262"/>
                </a:lnTo>
                <a:lnTo>
                  <a:pt x="496460" y="402262"/>
                </a:lnTo>
                <a:close/>
                <a:moveTo>
                  <a:pt x="572175" y="354477"/>
                </a:moveTo>
                <a:lnTo>
                  <a:pt x="524065" y="354477"/>
                </a:lnTo>
                <a:lnTo>
                  <a:pt x="524065" y="402262"/>
                </a:lnTo>
                <a:lnTo>
                  <a:pt x="572175" y="402262"/>
                </a:lnTo>
                <a:close/>
                <a:moveTo>
                  <a:pt x="496460" y="287115"/>
                </a:moveTo>
                <a:lnTo>
                  <a:pt x="448350" y="287115"/>
                </a:lnTo>
                <a:lnTo>
                  <a:pt x="448350" y="334900"/>
                </a:lnTo>
                <a:lnTo>
                  <a:pt x="496460" y="334900"/>
                </a:lnTo>
                <a:close/>
                <a:moveTo>
                  <a:pt x="572175" y="287115"/>
                </a:moveTo>
                <a:lnTo>
                  <a:pt x="524065" y="287115"/>
                </a:lnTo>
                <a:lnTo>
                  <a:pt x="524065" y="334900"/>
                </a:lnTo>
                <a:lnTo>
                  <a:pt x="572175" y="334900"/>
                </a:lnTo>
                <a:close/>
                <a:moveTo>
                  <a:pt x="146493" y="261457"/>
                </a:moveTo>
                <a:cubicBezTo>
                  <a:pt x="202338" y="261457"/>
                  <a:pt x="247609" y="275505"/>
                  <a:pt x="247609" y="292835"/>
                </a:cubicBezTo>
                <a:cubicBezTo>
                  <a:pt x="247609" y="310165"/>
                  <a:pt x="202338" y="324213"/>
                  <a:pt x="146493" y="324213"/>
                </a:cubicBezTo>
                <a:cubicBezTo>
                  <a:pt x="90648" y="324213"/>
                  <a:pt x="45377" y="310165"/>
                  <a:pt x="45377" y="292835"/>
                </a:cubicBezTo>
                <a:cubicBezTo>
                  <a:pt x="45377" y="275505"/>
                  <a:pt x="90648" y="261457"/>
                  <a:pt x="146493" y="261457"/>
                </a:cubicBezTo>
                <a:close/>
                <a:moveTo>
                  <a:pt x="146493" y="238664"/>
                </a:moveTo>
                <a:cubicBezTo>
                  <a:pt x="70644" y="238664"/>
                  <a:pt x="8258" y="263526"/>
                  <a:pt x="756" y="295386"/>
                </a:cubicBezTo>
                <a:lnTo>
                  <a:pt x="224" y="299934"/>
                </a:lnTo>
                <a:lnTo>
                  <a:pt x="0" y="299934"/>
                </a:lnTo>
                <a:lnTo>
                  <a:pt x="0" y="301846"/>
                </a:lnTo>
                <a:cubicBezTo>
                  <a:pt x="0" y="347321"/>
                  <a:pt x="0" y="527632"/>
                  <a:pt x="0" y="572789"/>
                </a:cubicBezTo>
                <a:lnTo>
                  <a:pt x="0" y="572790"/>
                </a:lnTo>
                <a:lnTo>
                  <a:pt x="0" y="572791"/>
                </a:lnTo>
                <a:lnTo>
                  <a:pt x="0" y="574701"/>
                </a:lnTo>
                <a:lnTo>
                  <a:pt x="224" y="574701"/>
                </a:lnTo>
                <a:lnTo>
                  <a:pt x="756" y="579250"/>
                </a:lnTo>
                <a:cubicBezTo>
                  <a:pt x="8258" y="611109"/>
                  <a:pt x="70644" y="635971"/>
                  <a:pt x="146493" y="635971"/>
                </a:cubicBezTo>
                <a:cubicBezTo>
                  <a:pt x="222342" y="635971"/>
                  <a:pt x="284727" y="611109"/>
                  <a:pt x="292229" y="579250"/>
                </a:cubicBezTo>
                <a:lnTo>
                  <a:pt x="292762" y="574701"/>
                </a:lnTo>
                <a:lnTo>
                  <a:pt x="292986" y="574701"/>
                </a:lnTo>
                <a:lnTo>
                  <a:pt x="292986" y="572790"/>
                </a:lnTo>
                <a:lnTo>
                  <a:pt x="292986" y="301846"/>
                </a:lnTo>
                <a:lnTo>
                  <a:pt x="292986" y="301846"/>
                </a:lnTo>
                <a:lnTo>
                  <a:pt x="292986" y="301845"/>
                </a:lnTo>
                <a:lnTo>
                  <a:pt x="292229" y="295386"/>
                </a:lnTo>
                <a:cubicBezTo>
                  <a:pt x="284728" y="263526"/>
                  <a:pt x="222342" y="238664"/>
                  <a:pt x="146493" y="238664"/>
                </a:cubicBezTo>
                <a:close/>
                <a:moveTo>
                  <a:pt x="534317" y="219753"/>
                </a:moveTo>
                <a:lnTo>
                  <a:pt x="486207" y="219753"/>
                </a:lnTo>
                <a:lnTo>
                  <a:pt x="486207" y="267538"/>
                </a:lnTo>
                <a:lnTo>
                  <a:pt x="534317" y="267538"/>
                </a:lnTo>
                <a:close/>
                <a:moveTo>
                  <a:pt x="449628" y="0"/>
                </a:moveTo>
                <a:lnTo>
                  <a:pt x="230694" y="119160"/>
                </a:lnTo>
                <a:lnTo>
                  <a:pt x="230694" y="162466"/>
                </a:lnTo>
                <a:lnTo>
                  <a:pt x="272097" y="162466"/>
                </a:lnTo>
                <a:lnTo>
                  <a:pt x="272097" y="251850"/>
                </a:lnTo>
                <a:lnTo>
                  <a:pt x="309810" y="251850"/>
                </a:lnTo>
                <a:lnTo>
                  <a:pt x="309810" y="162466"/>
                </a:lnTo>
                <a:lnTo>
                  <a:pt x="592776" y="162466"/>
                </a:lnTo>
                <a:lnTo>
                  <a:pt x="592776" y="403380"/>
                </a:lnTo>
                <a:lnTo>
                  <a:pt x="639160" y="403380"/>
                </a:lnTo>
                <a:lnTo>
                  <a:pt x="639160" y="162466"/>
                </a:lnTo>
                <a:lnTo>
                  <a:pt x="665158" y="162466"/>
                </a:lnTo>
                <a:lnTo>
                  <a:pt x="665158" y="119160"/>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040" b="1" dirty="0">
              <a:solidFill>
                <a:schemeClr val="tx1"/>
              </a:solidFill>
              <a:latin typeface="Segoe UI Light"/>
              <a:ea typeface="Segoe UI" pitchFamily="34" charset="0"/>
              <a:cs typeface="Segoe UI" pitchFamily="34" charset="0"/>
            </a:endParaRPr>
          </a:p>
        </p:txBody>
      </p:sp>
      <p:sp>
        <p:nvSpPr>
          <p:cNvPr id="183" name="Freeform 163">
            <a:extLst>
              <a:ext uri="{FF2B5EF4-FFF2-40B4-BE49-F238E27FC236}">
                <a16:creationId xmlns:a16="http://schemas.microsoft.com/office/drawing/2014/main" id="{9D595BF4-667B-4C38-9546-13B6AB902E9C}"/>
              </a:ext>
            </a:extLst>
          </p:cNvPr>
          <p:cNvSpPr/>
          <p:nvPr/>
        </p:nvSpPr>
        <p:spPr bwMode="auto">
          <a:xfrm>
            <a:off x="4197661" y="3199341"/>
            <a:ext cx="407647" cy="352408"/>
          </a:xfrm>
          <a:custGeom>
            <a:avLst/>
            <a:gdLst>
              <a:gd name="connsiteX0" fmla="*/ 2045820 w 4638512"/>
              <a:gd name="connsiteY0" fmla="*/ 2246179 h 4009962"/>
              <a:gd name="connsiteX1" fmla="*/ 2135116 w 4638512"/>
              <a:gd name="connsiteY1" fmla="*/ 2478723 h 4009962"/>
              <a:gd name="connsiteX2" fmla="*/ 2043959 w 4638512"/>
              <a:gd name="connsiteY2" fmla="*/ 2711267 h 4009962"/>
              <a:gd name="connsiteX3" fmla="*/ 1950477 w 4638512"/>
              <a:gd name="connsiteY3" fmla="*/ 2485699 h 4009962"/>
              <a:gd name="connsiteX4" fmla="*/ 2045820 w 4638512"/>
              <a:gd name="connsiteY4" fmla="*/ 2246179 h 4009962"/>
              <a:gd name="connsiteX5" fmla="*/ 2052331 w 4638512"/>
              <a:gd name="connsiteY5" fmla="*/ 2134093 h 4009962"/>
              <a:gd name="connsiteX6" fmla="*/ 1865598 w 4638512"/>
              <a:gd name="connsiteY6" fmla="*/ 2225018 h 4009962"/>
              <a:gd name="connsiteX7" fmla="*/ 1801183 w 4638512"/>
              <a:gd name="connsiteY7" fmla="*/ 2489420 h 4009962"/>
              <a:gd name="connsiteX8" fmla="*/ 2039308 w 4638512"/>
              <a:gd name="connsiteY8" fmla="*/ 2823818 h 4009962"/>
              <a:gd name="connsiteX9" fmla="*/ 2221390 w 4638512"/>
              <a:gd name="connsiteY9" fmla="*/ 2733591 h 4009962"/>
              <a:gd name="connsiteX10" fmla="*/ 2284875 w 4638512"/>
              <a:gd name="connsiteY10" fmla="*/ 2474072 h 4009962"/>
              <a:gd name="connsiteX11" fmla="*/ 2052331 w 4638512"/>
              <a:gd name="connsiteY11" fmla="*/ 2134093 h 4009962"/>
              <a:gd name="connsiteX12" fmla="*/ 2619664 w 4638512"/>
              <a:gd name="connsiteY12" fmla="*/ 2130372 h 4009962"/>
              <a:gd name="connsiteX13" fmla="*/ 2528041 w 4638512"/>
              <a:gd name="connsiteY13" fmla="*/ 2187578 h 4009962"/>
              <a:gd name="connsiteX14" fmla="*/ 2420141 w 4638512"/>
              <a:gd name="connsiteY14" fmla="*/ 2230366 h 4009962"/>
              <a:gd name="connsiteX15" fmla="*/ 2420141 w 4638512"/>
              <a:gd name="connsiteY15" fmla="*/ 2354080 h 4009962"/>
              <a:gd name="connsiteX16" fmla="*/ 2459673 w 4638512"/>
              <a:gd name="connsiteY16" fmla="*/ 2346406 h 4009962"/>
              <a:gd name="connsiteX17" fmla="*/ 2498276 w 4638512"/>
              <a:gd name="connsiteY17" fmla="*/ 2333383 h 4009962"/>
              <a:gd name="connsiteX18" fmla="*/ 2533390 w 4638512"/>
              <a:gd name="connsiteY18" fmla="*/ 2316175 h 4009962"/>
              <a:gd name="connsiteX19" fmla="*/ 2561993 w 4638512"/>
              <a:gd name="connsiteY19" fmla="*/ 2295944 h 4009962"/>
              <a:gd name="connsiteX20" fmla="*/ 2561993 w 4638512"/>
              <a:gd name="connsiteY20" fmla="*/ 2812191 h 4009962"/>
              <a:gd name="connsiteX21" fmla="*/ 2708495 w 4638512"/>
              <a:gd name="connsiteY21" fmla="*/ 2812191 h 4009962"/>
              <a:gd name="connsiteX22" fmla="*/ 2708495 w 4638512"/>
              <a:gd name="connsiteY22" fmla="*/ 2130372 h 4009962"/>
              <a:gd name="connsiteX23" fmla="*/ 2598269 w 4638512"/>
              <a:gd name="connsiteY23" fmla="*/ 1315451 h 4009962"/>
              <a:gd name="connsiteX24" fmla="*/ 2687566 w 4638512"/>
              <a:gd name="connsiteY24" fmla="*/ 1547995 h 4009962"/>
              <a:gd name="connsiteX25" fmla="*/ 2596409 w 4638512"/>
              <a:gd name="connsiteY25" fmla="*/ 1780539 h 4009962"/>
              <a:gd name="connsiteX26" fmla="*/ 2502926 w 4638512"/>
              <a:gd name="connsiteY26" fmla="*/ 1554971 h 4009962"/>
              <a:gd name="connsiteX27" fmla="*/ 2598269 w 4638512"/>
              <a:gd name="connsiteY27" fmla="*/ 1315451 h 4009962"/>
              <a:gd name="connsiteX28" fmla="*/ 2604781 w 4638512"/>
              <a:gd name="connsiteY28" fmla="*/ 1203365 h 4009962"/>
              <a:gd name="connsiteX29" fmla="*/ 2418048 w 4638512"/>
              <a:gd name="connsiteY29" fmla="*/ 1294290 h 4009962"/>
              <a:gd name="connsiteX30" fmla="*/ 2353633 w 4638512"/>
              <a:gd name="connsiteY30" fmla="*/ 1558692 h 4009962"/>
              <a:gd name="connsiteX31" fmla="*/ 2591758 w 4638512"/>
              <a:gd name="connsiteY31" fmla="*/ 1893090 h 4009962"/>
              <a:gd name="connsiteX32" fmla="*/ 2773840 w 4638512"/>
              <a:gd name="connsiteY32" fmla="*/ 1802863 h 4009962"/>
              <a:gd name="connsiteX33" fmla="*/ 2837325 w 4638512"/>
              <a:gd name="connsiteY33" fmla="*/ 1543344 h 4009962"/>
              <a:gd name="connsiteX34" fmla="*/ 2604781 w 4638512"/>
              <a:gd name="connsiteY34" fmla="*/ 1203365 h 4009962"/>
              <a:gd name="connsiteX35" fmla="*/ 2067214 w 4638512"/>
              <a:gd name="connsiteY35" fmla="*/ 1199644 h 4009962"/>
              <a:gd name="connsiteX36" fmla="*/ 1975591 w 4638512"/>
              <a:gd name="connsiteY36" fmla="*/ 1256850 h 4009962"/>
              <a:gd name="connsiteX37" fmla="*/ 1867691 w 4638512"/>
              <a:gd name="connsiteY37" fmla="*/ 1299638 h 4009962"/>
              <a:gd name="connsiteX38" fmla="*/ 1867691 w 4638512"/>
              <a:gd name="connsiteY38" fmla="*/ 1423352 h 4009962"/>
              <a:gd name="connsiteX39" fmla="*/ 1907223 w 4638512"/>
              <a:gd name="connsiteY39" fmla="*/ 1415678 h 4009962"/>
              <a:gd name="connsiteX40" fmla="*/ 1945826 w 4638512"/>
              <a:gd name="connsiteY40" fmla="*/ 1402655 h 4009962"/>
              <a:gd name="connsiteX41" fmla="*/ 1980940 w 4638512"/>
              <a:gd name="connsiteY41" fmla="*/ 1385447 h 4009962"/>
              <a:gd name="connsiteX42" fmla="*/ 2009543 w 4638512"/>
              <a:gd name="connsiteY42" fmla="*/ 1365216 h 4009962"/>
              <a:gd name="connsiteX43" fmla="*/ 2009543 w 4638512"/>
              <a:gd name="connsiteY43" fmla="*/ 1881463 h 4009962"/>
              <a:gd name="connsiteX44" fmla="*/ 2156045 w 4638512"/>
              <a:gd name="connsiteY44" fmla="*/ 1881463 h 4009962"/>
              <a:gd name="connsiteX45" fmla="*/ 2156045 w 4638512"/>
              <a:gd name="connsiteY45" fmla="*/ 1199644 h 4009962"/>
              <a:gd name="connsiteX46" fmla="*/ 1451717 w 4638512"/>
              <a:gd name="connsiteY46" fmla="*/ 975276 h 4009962"/>
              <a:gd name="connsiteX47" fmla="*/ 2932580 w 4638512"/>
              <a:gd name="connsiteY47" fmla="*/ 975277 h 4009962"/>
              <a:gd name="connsiteX48" fmla="*/ 2932580 w 4638512"/>
              <a:gd name="connsiteY48" fmla="*/ 1360287 h 4009962"/>
              <a:gd name="connsiteX49" fmla="*/ 3300325 w 4638512"/>
              <a:gd name="connsiteY49" fmla="*/ 1360287 h 4009962"/>
              <a:gd name="connsiteX50" fmla="*/ 3300325 w 4638512"/>
              <a:gd name="connsiteY50" fmla="*/ 2920137 h 4009962"/>
              <a:gd name="connsiteX51" fmla="*/ 3185379 w 4638512"/>
              <a:gd name="connsiteY51" fmla="*/ 3035083 h 4009962"/>
              <a:gd name="connsiteX52" fmla="*/ 1451717 w 4638512"/>
              <a:gd name="connsiteY52" fmla="*/ 3035083 h 4009962"/>
              <a:gd name="connsiteX53" fmla="*/ 1336771 w 4638512"/>
              <a:gd name="connsiteY53" fmla="*/ 2920137 h 4009962"/>
              <a:gd name="connsiteX54" fmla="*/ 1336771 w 4638512"/>
              <a:gd name="connsiteY54" fmla="*/ 1090222 h 4009962"/>
              <a:gd name="connsiteX55" fmla="*/ 1451717 w 4638512"/>
              <a:gd name="connsiteY55" fmla="*/ 975276 h 4009962"/>
              <a:gd name="connsiteX56" fmla="*/ 1471468 w 4638512"/>
              <a:gd name="connsiteY56" fmla="*/ 797915 h 4009962"/>
              <a:gd name="connsiteX57" fmla="*/ 1156956 w 4638512"/>
              <a:gd name="connsiteY57" fmla="*/ 1112426 h 4009962"/>
              <a:gd name="connsiteX58" fmla="*/ 1156956 w 4638512"/>
              <a:gd name="connsiteY58" fmla="*/ 2900449 h 4009962"/>
              <a:gd name="connsiteX59" fmla="*/ 1471468 w 4638512"/>
              <a:gd name="connsiteY59" fmla="*/ 3214961 h 4009962"/>
              <a:gd name="connsiteX60" fmla="*/ 3166302 w 4638512"/>
              <a:gd name="connsiteY60" fmla="*/ 3214961 h 4009962"/>
              <a:gd name="connsiteX61" fmla="*/ 3480814 w 4638512"/>
              <a:gd name="connsiteY61" fmla="*/ 2900449 h 4009962"/>
              <a:gd name="connsiteX62" fmla="*/ 3480814 w 4638512"/>
              <a:gd name="connsiteY62" fmla="*/ 1279104 h 4009962"/>
              <a:gd name="connsiteX63" fmla="*/ 2999625 w 4638512"/>
              <a:gd name="connsiteY63" fmla="*/ 797915 h 4009962"/>
              <a:gd name="connsiteX64" fmla="*/ 1168463 w 4638512"/>
              <a:gd name="connsiteY64" fmla="*/ 0 h 4009962"/>
              <a:gd name="connsiteX65" fmla="*/ 3470048 w 4638512"/>
              <a:gd name="connsiteY65" fmla="*/ 0 h 4009962"/>
              <a:gd name="connsiteX66" fmla="*/ 4638512 w 4638512"/>
              <a:gd name="connsiteY66" fmla="*/ 2004981 h 4009962"/>
              <a:gd name="connsiteX67" fmla="*/ 3470048 w 4638512"/>
              <a:gd name="connsiteY67" fmla="*/ 4009962 h 4009962"/>
              <a:gd name="connsiteX68" fmla="*/ 1168463 w 4638512"/>
              <a:gd name="connsiteY68" fmla="*/ 4009962 h 4009962"/>
              <a:gd name="connsiteX69" fmla="*/ 0 w 4638512"/>
              <a:gd name="connsiteY69" fmla="*/ 2004981 h 400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638512" h="4009962">
                <a:moveTo>
                  <a:pt x="2045820" y="2246179"/>
                </a:moveTo>
                <a:cubicBezTo>
                  <a:pt x="2105351" y="2246179"/>
                  <a:pt x="2135116" y="2323694"/>
                  <a:pt x="2135116" y="2478723"/>
                </a:cubicBezTo>
                <a:cubicBezTo>
                  <a:pt x="2135116" y="2633753"/>
                  <a:pt x="2104731" y="2711267"/>
                  <a:pt x="2043959" y="2711267"/>
                </a:cubicBezTo>
                <a:cubicBezTo>
                  <a:pt x="1981637" y="2711267"/>
                  <a:pt x="1950477" y="2636078"/>
                  <a:pt x="1950477" y="2485699"/>
                </a:cubicBezTo>
                <a:cubicBezTo>
                  <a:pt x="1950477" y="2326019"/>
                  <a:pt x="1982258" y="2246179"/>
                  <a:pt x="2045820" y="2246179"/>
                </a:cubicBezTo>
                <a:close/>
                <a:moveTo>
                  <a:pt x="2052331" y="2134093"/>
                </a:moveTo>
                <a:cubicBezTo>
                  <a:pt x="1970785" y="2134093"/>
                  <a:pt x="1908541" y="2164401"/>
                  <a:pt x="1865598" y="2225018"/>
                </a:cubicBezTo>
                <a:cubicBezTo>
                  <a:pt x="1822655" y="2285634"/>
                  <a:pt x="1801183" y="2373768"/>
                  <a:pt x="1801183" y="2489420"/>
                </a:cubicBezTo>
                <a:cubicBezTo>
                  <a:pt x="1801183" y="2712352"/>
                  <a:pt x="1880558" y="2823818"/>
                  <a:pt x="2039308" y="2823818"/>
                </a:cubicBezTo>
                <a:cubicBezTo>
                  <a:pt x="2118373" y="2823818"/>
                  <a:pt x="2179067" y="2793743"/>
                  <a:pt x="2221390" y="2733591"/>
                </a:cubicBezTo>
                <a:cubicBezTo>
                  <a:pt x="2263713" y="2673440"/>
                  <a:pt x="2284875" y="2586934"/>
                  <a:pt x="2284875" y="2474072"/>
                </a:cubicBezTo>
                <a:cubicBezTo>
                  <a:pt x="2284875" y="2247419"/>
                  <a:pt x="2207360" y="2134093"/>
                  <a:pt x="2052331" y="2134093"/>
                </a:cubicBezTo>
                <a:close/>
                <a:moveTo>
                  <a:pt x="2619664" y="2130372"/>
                </a:moveTo>
                <a:cubicBezTo>
                  <a:pt x="2592378" y="2151146"/>
                  <a:pt x="2561838" y="2170215"/>
                  <a:pt x="2528041" y="2187578"/>
                </a:cubicBezTo>
                <a:cubicBezTo>
                  <a:pt x="2494245" y="2204941"/>
                  <a:pt x="2458278" y="2219204"/>
                  <a:pt x="2420141" y="2230366"/>
                </a:cubicBezTo>
                <a:lnTo>
                  <a:pt x="2420141" y="2354080"/>
                </a:lnTo>
                <a:cubicBezTo>
                  <a:pt x="2433163" y="2352529"/>
                  <a:pt x="2446341" y="2349971"/>
                  <a:pt x="2459673" y="2346406"/>
                </a:cubicBezTo>
                <a:cubicBezTo>
                  <a:pt x="2473006" y="2342840"/>
                  <a:pt x="2485873" y="2338499"/>
                  <a:pt x="2498276" y="2333383"/>
                </a:cubicBezTo>
                <a:cubicBezTo>
                  <a:pt x="2510678" y="2328267"/>
                  <a:pt x="2522383" y="2322531"/>
                  <a:pt x="2533390" y="2316175"/>
                </a:cubicBezTo>
                <a:cubicBezTo>
                  <a:pt x="2544397" y="2309819"/>
                  <a:pt x="2553931" y="2303075"/>
                  <a:pt x="2561993" y="2295944"/>
                </a:cubicBezTo>
                <a:lnTo>
                  <a:pt x="2561993" y="2812191"/>
                </a:lnTo>
                <a:lnTo>
                  <a:pt x="2708495" y="2812191"/>
                </a:lnTo>
                <a:lnTo>
                  <a:pt x="2708495" y="2130372"/>
                </a:lnTo>
                <a:close/>
                <a:moveTo>
                  <a:pt x="2598269" y="1315451"/>
                </a:moveTo>
                <a:cubicBezTo>
                  <a:pt x="2657801" y="1315451"/>
                  <a:pt x="2687566" y="1392966"/>
                  <a:pt x="2687566" y="1547995"/>
                </a:cubicBezTo>
                <a:cubicBezTo>
                  <a:pt x="2687566" y="1703024"/>
                  <a:pt x="2657181" y="1780539"/>
                  <a:pt x="2596409" y="1780539"/>
                </a:cubicBezTo>
                <a:cubicBezTo>
                  <a:pt x="2534087" y="1780539"/>
                  <a:pt x="2502926" y="1705350"/>
                  <a:pt x="2502926" y="1554971"/>
                </a:cubicBezTo>
                <a:cubicBezTo>
                  <a:pt x="2502926" y="1395291"/>
                  <a:pt x="2534707" y="1315451"/>
                  <a:pt x="2598269" y="1315451"/>
                </a:cubicBezTo>
                <a:close/>
                <a:moveTo>
                  <a:pt x="2604781" y="1203365"/>
                </a:moveTo>
                <a:cubicBezTo>
                  <a:pt x="2523235" y="1203365"/>
                  <a:pt x="2460991" y="1233673"/>
                  <a:pt x="2418048" y="1294290"/>
                </a:cubicBezTo>
                <a:cubicBezTo>
                  <a:pt x="2375105" y="1354906"/>
                  <a:pt x="2353633" y="1443040"/>
                  <a:pt x="2353633" y="1558692"/>
                </a:cubicBezTo>
                <a:cubicBezTo>
                  <a:pt x="2353633" y="1781624"/>
                  <a:pt x="2433008" y="1893090"/>
                  <a:pt x="2591758" y="1893090"/>
                </a:cubicBezTo>
                <a:cubicBezTo>
                  <a:pt x="2670823" y="1893090"/>
                  <a:pt x="2731517" y="1863015"/>
                  <a:pt x="2773840" y="1802863"/>
                </a:cubicBezTo>
                <a:cubicBezTo>
                  <a:pt x="2816163" y="1742712"/>
                  <a:pt x="2837325" y="1656206"/>
                  <a:pt x="2837325" y="1543344"/>
                </a:cubicBezTo>
                <a:cubicBezTo>
                  <a:pt x="2837325" y="1316691"/>
                  <a:pt x="2759810" y="1203365"/>
                  <a:pt x="2604781" y="1203365"/>
                </a:cubicBezTo>
                <a:close/>
                <a:moveTo>
                  <a:pt x="2067214" y="1199644"/>
                </a:moveTo>
                <a:cubicBezTo>
                  <a:pt x="2039928" y="1220418"/>
                  <a:pt x="2009388" y="1239487"/>
                  <a:pt x="1975591" y="1256850"/>
                </a:cubicBezTo>
                <a:cubicBezTo>
                  <a:pt x="1941795" y="1274213"/>
                  <a:pt x="1905828" y="1288476"/>
                  <a:pt x="1867691" y="1299638"/>
                </a:cubicBezTo>
                <a:lnTo>
                  <a:pt x="1867691" y="1423352"/>
                </a:lnTo>
                <a:cubicBezTo>
                  <a:pt x="1880713" y="1421801"/>
                  <a:pt x="1893891" y="1419243"/>
                  <a:pt x="1907223" y="1415678"/>
                </a:cubicBezTo>
                <a:cubicBezTo>
                  <a:pt x="1920556" y="1412112"/>
                  <a:pt x="1933423" y="1407771"/>
                  <a:pt x="1945826" y="1402655"/>
                </a:cubicBezTo>
                <a:cubicBezTo>
                  <a:pt x="1958228" y="1397539"/>
                  <a:pt x="1969933" y="1391803"/>
                  <a:pt x="1980940" y="1385447"/>
                </a:cubicBezTo>
                <a:cubicBezTo>
                  <a:pt x="1991947" y="1379091"/>
                  <a:pt x="2001481" y="1372347"/>
                  <a:pt x="2009543" y="1365216"/>
                </a:cubicBezTo>
                <a:lnTo>
                  <a:pt x="2009543" y="1881463"/>
                </a:lnTo>
                <a:lnTo>
                  <a:pt x="2156045" y="1881463"/>
                </a:lnTo>
                <a:lnTo>
                  <a:pt x="2156045" y="1199644"/>
                </a:lnTo>
                <a:close/>
                <a:moveTo>
                  <a:pt x="1451717" y="975276"/>
                </a:moveTo>
                <a:lnTo>
                  <a:pt x="2932580" y="975277"/>
                </a:lnTo>
                <a:lnTo>
                  <a:pt x="2932580" y="1360287"/>
                </a:lnTo>
                <a:lnTo>
                  <a:pt x="3300325" y="1360287"/>
                </a:lnTo>
                <a:lnTo>
                  <a:pt x="3300325" y="2920137"/>
                </a:lnTo>
                <a:cubicBezTo>
                  <a:pt x="3300325" y="2983620"/>
                  <a:pt x="3248862" y="3035083"/>
                  <a:pt x="3185379" y="3035083"/>
                </a:cubicBezTo>
                <a:lnTo>
                  <a:pt x="1451717" y="3035083"/>
                </a:lnTo>
                <a:cubicBezTo>
                  <a:pt x="1388234" y="3035083"/>
                  <a:pt x="1336771" y="2983619"/>
                  <a:pt x="1336771" y="2920137"/>
                </a:cubicBezTo>
                <a:lnTo>
                  <a:pt x="1336771" y="1090222"/>
                </a:lnTo>
                <a:cubicBezTo>
                  <a:pt x="1336771" y="1026739"/>
                  <a:pt x="1388234" y="975276"/>
                  <a:pt x="1451717" y="975276"/>
                </a:cubicBezTo>
                <a:close/>
                <a:moveTo>
                  <a:pt x="1471468" y="797915"/>
                </a:moveTo>
                <a:cubicBezTo>
                  <a:pt x="1297768" y="797915"/>
                  <a:pt x="1156956" y="938726"/>
                  <a:pt x="1156956" y="1112426"/>
                </a:cubicBezTo>
                <a:lnTo>
                  <a:pt x="1156956" y="2900449"/>
                </a:lnTo>
                <a:cubicBezTo>
                  <a:pt x="1156956" y="3074149"/>
                  <a:pt x="1297768" y="3214960"/>
                  <a:pt x="1471468" y="3214961"/>
                </a:cubicBezTo>
                <a:lnTo>
                  <a:pt x="3166302" y="3214961"/>
                </a:lnTo>
                <a:cubicBezTo>
                  <a:pt x="3340003" y="3214960"/>
                  <a:pt x="3480814" y="3074149"/>
                  <a:pt x="3480814" y="2900449"/>
                </a:cubicBezTo>
                <a:lnTo>
                  <a:pt x="3480814" y="1279104"/>
                </a:lnTo>
                <a:lnTo>
                  <a:pt x="2999625" y="797915"/>
                </a:lnTo>
                <a:close/>
                <a:moveTo>
                  <a:pt x="1168463" y="0"/>
                </a:moveTo>
                <a:lnTo>
                  <a:pt x="3470048" y="0"/>
                </a:lnTo>
                <a:lnTo>
                  <a:pt x="4638512" y="2004981"/>
                </a:lnTo>
                <a:lnTo>
                  <a:pt x="3470048" y="4009962"/>
                </a:lnTo>
                <a:lnTo>
                  <a:pt x="1168463" y="4009962"/>
                </a:lnTo>
                <a:lnTo>
                  <a:pt x="0" y="2004981"/>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25" name="Freeform: Shape 224">
            <a:extLst>
              <a:ext uri="{FF2B5EF4-FFF2-40B4-BE49-F238E27FC236}">
                <a16:creationId xmlns:a16="http://schemas.microsoft.com/office/drawing/2014/main" id="{2EEE08AA-999B-4476-92C6-6B323742D3BE}"/>
              </a:ext>
            </a:extLst>
          </p:cNvPr>
          <p:cNvSpPr>
            <a:spLocks/>
          </p:cNvSpPr>
          <p:nvPr/>
        </p:nvSpPr>
        <p:spPr bwMode="auto">
          <a:xfrm>
            <a:off x="5933541" y="3239901"/>
            <a:ext cx="377821" cy="271287"/>
          </a:xfrm>
          <a:custGeom>
            <a:avLst/>
            <a:gdLst>
              <a:gd name="connsiteX0" fmla="*/ 3221632 w 5336589"/>
              <a:gd name="connsiteY0" fmla="*/ 2948204 h 3831857"/>
              <a:gd name="connsiteX1" fmla="*/ 3360482 w 5336589"/>
              <a:gd name="connsiteY1" fmla="*/ 3245280 h 3831857"/>
              <a:gd name="connsiteX2" fmla="*/ 3342722 w 5336589"/>
              <a:gd name="connsiteY2" fmla="*/ 3484231 h 3831857"/>
              <a:gd name="connsiteX3" fmla="*/ 3396003 w 5336589"/>
              <a:gd name="connsiteY3" fmla="*/ 3655372 h 3831857"/>
              <a:gd name="connsiteX4" fmla="*/ 3098926 w 5336589"/>
              <a:gd name="connsiteY4" fmla="*/ 3719954 h 3831857"/>
              <a:gd name="connsiteX5" fmla="*/ 2801850 w 5336589"/>
              <a:gd name="connsiteY5" fmla="*/ 3658602 h 3831857"/>
              <a:gd name="connsiteX6" fmla="*/ 3221632 w 5336589"/>
              <a:gd name="connsiteY6" fmla="*/ 2948204 h 3831857"/>
              <a:gd name="connsiteX7" fmla="*/ 325133 w 5336589"/>
              <a:gd name="connsiteY7" fmla="*/ 2651130 h 3831857"/>
              <a:gd name="connsiteX8" fmla="*/ 628668 w 5336589"/>
              <a:gd name="connsiteY8" fmla="*/ 3277571 h 3831857"/>
              <a:gd name="connsiteX9" fmla="*/ 467213 w 5336589"/>
              <a:gd name="connsiteY9" fmla="*/ 3408348 h 3831857"/>
              <a:gd name="connsiteX10" fmla="*/ 78108 w 5336589"/>
              <a:gd name="connsiteY10" fmla="*/ 3017631 h 3831857"/>
              <a:gd name="connsiteX11" fmla="*/ 325133 w 5336589"/>
              <a:gd name="connsiteY11" fmla="*/ 2651130 h 3831857"/>
              <a:gd name="connsiteX12" fmla="*/ 3683393 w 5336589"/>
              <a:gd name="connsiteY12" fmla="*/ 922762 h 3831857"/>
              <a:gd name="connsiteX13" fmla="*/ 3249079 w 5336589"/>
              <a:gd name="connsiteY13" fmla="*/ 1251322 h 3831857"/>
              <a:gd name="connsiteX14" fmla="*/ 3336263 w 5336589"/>
              <a:gd name="connsiteY14" fmla="*/ 1177862 h 3831857"/>
              <a:gd name="connsiteX15" fmla="*/ 3477115 w 5336589"/>
              <a:gd name="connsiteY15" fmla="*/ 1303862 h 3831857"/>
              <a:gd name="connsiteX16" fmla="*/ 3386316 w 5336589"/>
              <a:gd name="connsiteY16" fmla="*/ 1441839 h 3831857"/>
              <a:gd name="connsiteX17" fmla="*/ 3860993 w 5336589"/>
              <a:gd name="connsiteY17" fmla="*/ 1094711 h 3831857"/>
              <a:gd name="connsiteX18" fmla="*/ 3736440 w 5336589"/>
              <a:gd name="connsiteY18" fmla="*/ 1125953 h 3831857"/>
              <a:gd name="connsiteX19" fmla="*/ 3611142 w 5336589"/>
              <a:gd name="connsiteY19" fmla="*/ 974427 h 3831857"/>
              <a:gd name="connsiteX20" fmla="*/ 3683393 w 5336589"/>
              <a:gd name="connsiteY20" fmla="*/ 922762 h 3831857"/>
              <a:gd name="connsiteX21" fmla="*/ 3202477 w 5336589"/>
              <a:gd name="connsiteY21" fmla="*/ 625701 h 3831857"/>
              <a:gd name="connsiteX22" fmla="*/ 3048875 w 5336589"/>
              <a:gd name="connsiteY22" fmla="*/ 991380 h 3831857"/>
              <a:gd name="connsiteX23" fmla="*/ 3391159 w 5336589"/>
              <a:gd name="connsiteY23" fmla="*/ 649097 h 3831857"/>
              <a:gd name="connsiteX24" fmla="*/ 3243832 w 5336589"/>
              <a:gd name="connsiteY24" fmla="*/ 626367 h 3831857"/>
              <a:gd name="connsiteX25" fmla="*/ 3202477 w 5336589"/>
              <a:gd name="connsiteY25" fmla="*/ 625701 h 3831857"/>
              <a:gd name="connsiteX26" fmla="*/ 2674610 w 5336589"/>
              <a:gd name="connsiteY26" fmla="*/ 621340 h 3831857"/>
              <a:gd name="connsiteX27" fmla="*/ 2673929 w 5336589"/>
              <a:gd name="connsiteY27" fmla="*/ 621683 h 3831857"/>
              <a:gd name="connsiteX28" fmla="*/ 2673248 w 5336589"/>
              <a:gd name="connsiteY28" fmla="*/ 621683 h 3831857"/>
              <a:gd name="connsiteX29" fmla="*/ 2671886 w 5336589"/>
              <a:gd name="connsiteY29" fmla="*/ 622370 h 3831857"/>
              <a:gd name="connsiteX30" fmla="*/ 2670184 w 5336589"/>
              <a:gd name="connsiteY30" fmla="*/ 622713 h 3831857"/>
              <a:gd name="connsiteX31" fmla="*/ 2667800 w 5336589"/>
              <a:gd name="connsiteY31" fmla="*/ 623400 h 3831857"/>
              <a:gd name="connsiteX32" fmla="*/ 2665416 w 5336589"/>
              <a:gd name="connsiteY32" fmla="*/ 624087 h 3831857"/>
              <a:gd name="connsiteX33" fmla="*/ 2662692 w 5336589"/>
              <a:gd name="connsiteY33" fmla="*/ 624773 h 3831857"/>
              <a:gd name="connsiteX34" fmla="*/ 2659628 w 5336589"/>
              <a:gd name="connsiteY34" fmla="*/ 625803 h 3831857"/>
              <a:gd name="connsiteX35" fmla="*/ 2655542 w 5336589"/>
              <a:gd name="connsiteY35" fmla="*/ 627176 h 3831857"/>
              <a:gd name="connsiteX36" fmla="*/ 2651796 w 5336589"/>
              <a:gd name="connsiteY36" fmla="*/ 628206 h 3831857"/>
              <a:gd name="connsiteX37" fmla="*/ 2647029 w 5336589"/>
              <a:gd name="connsiteY37" fmla="*/ 629236 h 3831857"/>
              <a:gd name="connsiteX38" fmla="*/ 2642602 w 5336589"/>
              <a:gd name="connsiteY38" fmla="*/ 630610 h 3831857"/>
              <a:gd name="connsiteX39" fmla="*/ 2637495 w 5336589"/>
              <a:gd name="connsiteY39" fmla="*/ 631983 h 3831857"/>
              <a:gd name="connsiteX40" fmla="*/ 2631706 w 5336589"/>
              <a:gd name="connsiteY40" fmla="*/ 633356 h 3831857"/>
              <a:gd name="connsiteX41" fmla="*/ 2625577 w 5336589"/>
              <a:gd name="connsiteY41" fmla="*/ 634729 h 3831857"/>
              <a:gd name="connsiteX42" fmla="*/ 2619448 w 5336589"/>
              <a:gd name="connsiteY42" fmla="*/ 636103 h 3831857"/>
              <a:gd name="connsiteX43" fmla="*/ 2612297 w 5336589"/>
              <a:gd name="connsiteY43" fmla="*/ 637819 h 3831857"/>
              <a:gd name="connsiteX44" fmla="*/ 2605487 w 5336589"/>
              <a:gd name="connsiteY44" fmla="*/ 639536 h 3831857"/>
              <a:gd name="connsiteX45" fmla="*/ 2597655 w 5336589"/>
              <a:gd name="connsiteY45" fmla="*/ 641252 h 3831857"/>
              <a:gd name="connsiteX46" fmla="*/ 2589483 w 5336589"/>
              <a:gd name="connsiteY46" fmla="*/ 642969 h 3831857"/>
              <a:gd name="connsiteX47" fmla="*/ 2580970 w 5336589"/>
              <a:gd name="connsiteY47" fmla="*/ 644685 h 3831857"/>
              <a:gd name="connsiteX48" fmla="*/ 2572458 w 5336589"/>
              <a:gd name="connsiteY48" fmla="*/ 646402 h 3831857"/>
              <a:gd name="connsiteX49" fmla="*/ 2562923 w 5336589"/>
              <a:gd name="connsiteY49" fmla="*/ 648462 h 3831857"/>
              <a:gd name="connsiteX50" fmla="*/ 2553049 w 5336589"/>
              <a:gd name="connsiteY50" fmla="*/ 650522 h 3831857"/>
              <a:gd name="connsiteX51" fmla="*/ 2543174 w 5336589"/>
              <a:gd name="connsiteY51" fmla="*/ 652238 h 3831857"/>
              <a:gd name="connsiteX52" fmla="*/ 2532618 w 5336589"/>
              <a:gd name="connsiteY52" fmla="*/ 654298 h 3831857"/>
              <a:gd name="connsiteX53" fmla="*/ 2521381 w 5336589"/>
              <a:gd name="connsiteY53" fmla="*/ 656358 h 3831857"/>
              <a:gd name="connsiteX54" fmla="*/ 2510145 w 5336589"/>
              <a:gd name="connsiteY54" fmla="*/ 658075 h 3831857"/>
              <a:gd name="connsiteX55" fmla="*/ 2498227 w 5336589"/>
              <a:gd name="connsiteY55" fmla="*/ 660135 h 3831857"/>
              <a:gd name="connsiteX56" fmla="*/ 2485968 w 5336589"/>
              <a:gd name="connsiteY56" fmla="*/ 662194 h 3831857"/>
              <a:gd name="connsiteX57" fmla="*/ 2473029 w 5336589"/>
              <a:gd name="connsiteY57" fmla="*/ 664254 h 3831857"/>
              <a:gd name="connsiteX58" fmla="*/ 2449534 w 5336589"/>
              <a:gd name="connsiteY58" fmla="*/ 667687 h 3831857"/>
              <a:gd name="connsiteX59" fmla="*/ 2426720 w 5336589"/>
              <a:gd name="connsiteY59" fmla="*/ 670777 h 3831857"/>
              <a:gd name="connsiteX60" fmla="*/ 2404927 w 5336589"/>
              <a:gd name="connsiteY60" fmla="*/ 673524 h 3831857"/>
              <a:gd name="connsiteX61" fmla="*/ 2383475 w 5336589"/>
              <a:gd name="connsiteY61" fmla="*/ 675584 h 3831857"/>
              <a:gd name="connsiteX62" fmla="*/ 2363045 w 5336589"/>
              <a:gd name="connsiteY62" fmla="*/ 677300 h 3831857"/>
              <a:gd name="connsiteX63" fmla="*/ 2343636 w 5336589"/>
              <a:gd name="connsiteY63" fmla="*/ 678674 h 3831857"/>
              <a:gd name="connsiteX64" fmla="*/ 2324227 w 5336589"/>
              <a:gd name="connsiteY64" fmla="*/ 680047 h 3831857"/>
              <a:gd name="connsiteX65" fmla="*/ 2305839 w 5336589"/>
              <a:gd name="connsiteY65" fmla="*/ 681420 h 3831857"/>
              <a:gd name="connsiteX66" fmla="*/ 2288814 w 5336589"/>
              <a:gd name="connsiteY66" fmla="*/ 683136 h 3831857"/>
              <a:gd name="connsiteX67" fmla="*/ 2271789 w 5336589"/>
              <a:gd name="connsiteY67" fmla="*/ 684853 h 3831857"/>
              <a:gd name="connsiteX68" fmla="*/ 2255444 w 5336589"/>
              <a:gd name="connsiteY68" fmla="*/ 687256 h 3831857"/>
              <a:gd name="connsiteX69" fmla="*/ 2240462 w 5336589"/>
              <a:gd name="connsiteY69" fmla="*/ 689659 h 3831857"/>
              <a:gd name="connsiteX70" fmla="*/ 2225820 w 5336589"/>
              <a:gd name="connsiteY70" fmla="*/ 692749 h 3831857"/>
              <a:gd name="connsiteX71" fmla="*/ 2211859 w 5336589"/>
              <a:gd name="connsiteY71" fmla="*/ 696526 h 3831857"/>
              <a:gd name="connsiteX72" fmla="*/ 2198920 w 5336589"/>
              <a:gd name="connsiteY72" fmla="*/ 701332 h 3831857"/>
              <a:gd name="connsiteX73" fmla="*/ 2186661 w 5336589"/>
              <a:gd name="connsiteY73" fmla="*/ 706825 h 3831857"/>
              <a:gd name="connsiteX74" fmla="*/ 2169295 w 5336589"/>
              <a:gd name="connsiteY74" fmla="*/ 717125 h 3831857"/>
              <a:gd name="connsiteX75" fmla="*/ 2153292 w 5336589"/>
              <a:gd name="connsiteY75" fmla="*/ 728454 h 3831857"/>
              <a:gd name="connsiteX76" fmla="*/ 2138309 w 5336589"/>
              <a:gd name="connsiteY76" fmla="*/ 740470 h 3831857"/>
              <a:gd name="connsiteX77" fmla="*/ 2124008 w 5336589"/>
              <a:gd name="connsiteY77" fmla="*/ 753172 h 3831857"/>
              <a:gd name="connsiteX78" fmla="*/ 2111068 w 5336589"/>
              <a:gd name="connsiteY78" fmla="*/ 766905 h 3831857"/>
              <a:gd name="connsiteX79" fmla="*/ 2098810 w 5336589"/>
              <a:gd name="connsiteY79" fmla="*/ 782011 h 3831857"/>
              <a:gd name="connsiteX80" fmla="*/ 2087233 w 5336589"/>
              <a:gd name="connsiteY80" fmla="*/ 797460 h 3831857"/>
              <a:gd name="connsiteX81" fmla="*/ 2076677 w 5336589"/>
              <a:gd name="connsiteY81" fmla="*/ 813939 h 3831857"/>
              <a:gd name="connsiteX82" fmla="*/ 2066462 w 5336589"/>
              <a:gd name="connsiteY82" fmla="*/ 831448 h 3831857"/>
              <a:gd name="connsiteX83" fmla="*/ 2056587 w 5336589"/>
              <a:gd name="connsiteY83" fmla="*/ 850330 h 3831857"/>
              <a:gd name="connsiteX84" fmla="*/ 2047393 w 5336589"/>
              <a:gd name="connsiteY84" fmla="*/ 869556 h 3831857"/>
              <a:gd name="connsiteX85" fmla="*/ 2039221 w 5336589"/>
              <a:gd name="connsiteY85" fmla="*/ 890498 h 3831857"/>
              <a:gd name="connsiteX86" fmla="*/ 2030708 w 5336589"/>
              <a:gd name="connsiteY86" fmla="*/ 912470 h 3831857"/>
              <a:gd name="connsiteX87" fmla="*/ 2022196 w 5336589"/>
              <a:gd name="connsiteY87" fmla="*/ 935472 h 3831857"/>
              <a:gd name="connsiteX88" fmla="*/ 2014024 w 5336589"/>
              <a:gd name="connsiteY88" fmla="*/ 959847 h 3831857"/>
              <a:gd name="connsiteX89" fmla="*/ 2006532 w 5336589"/>
              <a:gd name="connsiteY89" fmla="*/ 985252 h 3831857"/>
              <a:gd name="connsiteX90" fmla="*/ 2001425 w 5336589"/>
              <a:gd name="connsiteY90" fmla="*/ 1000358 h 3831857"/>
              <a:gd name="connsiteX91" fmla="*/ 1996998 w 5336589"/>
              <a:gd name="connsiteY91" fmla="*/ 1015807 h 3831857"/>
              <a:gd name="connsiteX92" fmla="*/ 1989166 w 5336589"/>
              <a:gd name="connsiteY92" fmla="*/ 1046705 h 3831857"/>
              <a:gd name="connsiteX93" fmla="*/ 1982356 w 5336589"/>
              <a:gd name="connsiteY93" fmla="*/ 1078290 h 3831857"/>
              <a:gd name="connsiteX94" fmla="*/ 1977249 w 5336589"/>
              <a:gd name="connsiteY94" fmla="*/ 1109875 h 3831857"/>
              <a:gd name="connsiteX95" fmla="*/ 1972822 w 5336589"/>
              <a:gd name="connsiteY95" fmla="*/ 1140430 h 3831857"/>
              <a:gd name="connsiteX96" fmla="*/ 1969417 w 5336589"/>
              <a:gd name="connsiteY96" fmla="*/ 1170642 h 3831857"/>
              <a:gd name="connsiteX97" fmla="*/ 1968055 w 5336589"/>
              <a:gd name="connsiteY97" fmla="*/ 1185404 h 3831857"/>
              <a:gd name="connsiteX98" fmla="*/ 1967033 w 5336589"/>
              <a:gd name="connsiteY98" fmla="*/ 1199480 h 3831857"/>
              <a:gd name="connsiteX99" fmla="*/ 1966012 w 5336589"/>
              <a:gd name="connsiteY99" fmla="*/ 1213556 h 3831857"/>
              <a:gd name="connsiteX100" fmla="*/ 1965331 w 5336589"/>
              <a:gd name="connsiteY100" fmla="*/ 1227288 h 3831857"/>
              <a:gd name="connsiteX101" fmla="*/ 1964650 w 5336589"/>
              <a:gd name="connsiteY101" fmla="*/ 1240334 h 3831857"/>
              <a:gd name="connsiteX102" fmla="*/ 1963969 w 5336589"/>
              <a:gd name="connsiteY102" fmla="*/ 1252693 h 3831857"/>
              <a:gd name="connsiteX103" fmla="*/ 1963628 w 5336589"/>
              <a:gd name="connsiteY103" fmla="*/ 1264709 h 3831857"/>
              <a:gd name="connsiteX104" fmla="*/ 1963288 w 5336589"/>
              <a:gd name="connsiteY104" fmla="*/ 1276039 h 3831857"/>
              <a:gd name="connsiteX105" fmla="*/ 1963288 w 5336589"/>
              <a:gd name="connsiteY105" fmla="*/ 1287025 h 3831857"/>
              <a:gd name="connsiteX106" fmla="*/ 1962947 w 5336589"/>
              <a:gd name="connsiteY106" fmla="*/ 1296638 h 3831857"/>
              <a:gd name="connsiteX107" fmla="*/ 1962947 w 5336589"/>
              <a:gd name="connsiteY107" fmla="*/ 1305907 h 3831857"/>
              <a:gd name="connsiteX108" fmla="*/ 1963288 w 5336589"/>
              <a:gd name="connsiteY108" fmla="*/ 1314490 h 3831857"/>
              <a:gd name="connsiteX109" fmla="*/ 1963288 w 5336589"/>
              <a:gd name="connsiteY109" fmla="*/ 1322386 h 3831857"/>
              <a:gd name="connsiteX110" fmla="*/ 1963288 w 5336589"/>
              <a:gd name="connsiteY110" fmla="*/ 1328909 h 3831857"/>
              <a:gd name="connsiteX111" fmla="*/ 1963288 w 5336589"/>
              <a:gd name="connsiteY111" fmla="*/ 1335089 h 3831857"/>
              <a:gd name="connsiteX112" fmla="*/ 1963628 w 5336589"/>
              <a:gd name="connsiteY112" fmla="*/ 1339895 h 3831857"/>
              <a:gd name="connsiteX113" fmla="*/ 1963628 w 5336589"/>
              <a:gd name="connsiteY113" fmla="*/ 1343671 h 3831857"/>
              <a:gd name="connsiteX114" fmla="*/ 1963969 w 5336589"/>
              <a:gd name="connsiteY114" fmla="*/ 1346761 h 3831857"/>
              <a:gd name="connsiteX115" fmla="*/ 1963969 w 5336589"/>
              <a:gd name="connsiteY115" fmla="*/ 1348135 h 3831857"/>
              <a:gd name="connsiteX116" fmla="*/ 1963969 w 5336589"/>
              <a:gd name="connsiteY116" fmla="*/ 1348821 h 3831857"/>
              <a:gd name="connsiteX117" fmla="*/ 1964309 w 5336589"/>
              <a:gd name="connsiteY117" fmla="*/ 1348135 h 3831857"/>
              <a:gd name="connsiteX118" fmla="*/ 1964309 w 5336589"/>
              <a:gd name="connsiteY118" fmla="*/ 1347105 h 3831857"/>
              <a:gd name="connsiteX119" fmla="*/ 1964650 w 5336589"/>
              <a:gd name="connsiteY119" fmla="*/ 1345731 h 3831857"/>
              <a:gd name="connsiteX120" fmla="*/ 1965331 w 5336589"/>
              <a:gd name="connsiteY120" fmla="*/ 1343671 h 3831857"/>
              <a:gd name="connsiteX121" fmla="*/ 1965671 w 5336589"/>
              <a:gd name="connsiteY121" fmla="*/ 1341612 h 3831857"/>
              <a:gd name="connsiteX122" fmla="*/ 1966352 w 5336589"/>
              <a:gd name="connsiteY122" fmla="*/ 1339208 h 3831857"/>
              <a:gd name="connsiteX123" fmla="*/ 1967033 w 5336589"/>
              <a:gd name="connsiteY123" fmla="*/ 1336119 h 3831857"/>
              <a:gd name="connsiteX124" fmla="*/ 1969076 w 5336589"/>
              <a:gd name="connsiteY124" fmla="*/ 1329252 h 3831857"/>
              <a:gd name="connsiteX125" fmla="*/ 1971119 w 5336589"/>
              <a:gd name="connsiteY125" fmla="*/ 1321699 h 3831857"/>
              <a:gd name="connsiteX126" fmla="*/ 1973844 w 5336589"/>
              <a:gd name="connsiteY126" fmla="*/ 1312430 h 3831857"/>
              <a:gd name="connsiteX127" fmla="*/ 1976568 w 5336589"/>
              <a:gd name="connsiteY127" fmla="*/ 1302131 h 3831857"/>
              <a:gd name="connsiteX128" fmla="*/ 1979632 w 5336589"/>
              <a:gd name="connsiteY128" fmla="*/ 1290801 h 3831857"/>
              <a:gd name="connsiteX129" fmla="*/ 1983037 w 5336589"/>
              <a:gd name="connsiteY129" fmla="*/ 1278442 h 3831857"/>
              <a:gd name="connsiteX130" fmla="*/ 1987123 w 5336589"/>
              <a:gd name="connsiteY130" fmla="*/ 1265739 h 3831857"/>
              <a:gd name="connsiteX131" fmla="*/ 1991209 w 5336589"/>
              <a:gd name="connsiteY131" fmla="*/ 1252007 h 3831857"/>
              <a:gd name="connsiteX132" fmla="*/ 1995636 w 5336589"/>
              <a:gd name="connsiteY132" fmla="*/ 1237244 h 3831857"/>
              <a:gd name="connsiteX133" fmla="*/ 2000403 w 5336589"/>
              <a:gd name="connsiteY133" fmla="*/ 1222482 h 3831857"/>
              <a:gd name="connsiteX134" fmla="*/ 2004830 w 5336589"/>
              <a:gd name="connsiteY134" fmla="*/ 1207033 h 3831857"/>
              <a:gd name="connsiteX135" fmla="*/ 2010278 w 5336589"/>
              <a:gd name="connsiteY135" fmla="*/ 1190897 h 3831857"/>
              <a:gd name="connsiteX136" fmla="*/ 2021174 w 5336589"/>
              <a:gd name="connsiteY136" fmla="*/ 1158626 h 3831857"/>
              <a:gd name="connsiteX137" fmla="*/ 2032752 w 5336589"/>
              <a:gd name="connsiteY137" fmla="*/ 1125324 h 3831857"/>
              <a:gd name="connsiteX138" fmla="*/ 2045010 w 5336589"/>
              <a:gd name="connsiteY138" fmla="*/ 1092366 h 3831857"/>
              <a:gd name="connsiteX139" fmla="*/ 2051479 w 5336589"/>
              <a:gd name="connsiteY139" fmla="*/ 1076230 h 3831857"/>
              <a:gd name="connsiteX140" fmla="*/ 2057609 w 5336589"/>
              <a:gd name="connsiteY140" fmla="*/ 1059751 h 3831857"/>
              <a:gd name="connsiteX141" fmla="*/ 2064419 w 5336589"/>
              <a:gd name="connsiteY141" fmla="*/ 1044302 h 3831857"/>
              <a:gd name="connsiteX142" fmla="*/ 2070888 w 5336589"/>
              <a:gd name="connsiteY142" fmla="*/ 1029540 h 3831857"/>
              <a:gd name="connsiteX143" fmla="*/ 2077699 w 5336589"/>
              <a:gd name="connsiteY143" fmla="*/ 1014434 h 3831857"/>
              <a:gd name="connsiteX144" fmla="*/ 2084849 w 5336589"/>
              <a:gd name="connsiteY144" fmla="*/ 1000701 h 3831857"/>
              <a:gd name="connsiteX145" fmla="*/ 2091319 w 5336589"/>
              <a:gd name="connsiteY145" fmla="*/ 987312 h 3831857"/>
              <a:gd name="connsiteX146" fmla="*/ 2098470 w 5336589"/>
              <a:gd name="connsiteY146" fmla="*/ 974953 h 3831857"/>
              <a:gd name="connsiteX147" fmla="*/ 2105620 w 5336589"/>
              <a:gd name="connsiteY147" fmla="*/ 963624 h 3831857"/>
              <a:gd name="connsiteX148" fmla="*/ 2112090 w 5336589"/>
              <a:gd name="connsiteY148" fmla="*/ 952981 h 3831857"/>
              <a:gd name="connsiteX149" fmla="*/ 2117198 w 5336589"/>
              <a:gd name="connsiteY149" fmla="*/ 945428 h 3831857"/>
              <a:gd name="connsiteX150" fmla="*/ 2121965 w 5336589"/>
              <a:gd name="connsiteY150" fmla="*/ 937875 h 3831857"/>
              <a:gd name="connsiteX151" fmla="*/ 2126732 w 5336589"/>
              <a:gd name="connsiteY151" fmla="*/ 930665 h 3831857"/>
              <a:gd name="connsiteX152" fmla="*/ 2131158 w 5336589"/>
              <a:gd name="connsiteY152" fmla="*/ 923799 h 3831857"/>
              <a:gd name="connsiteX153" fmla="*/ 2140012 w 5336589"/>
              <a:gd name="connsiteY153" fmla="*/ 911440 h 3831857"/>
              <a:gd name="connsiteX154" fmla="*/ 2148184 w 5336589"/>
              <a:gd name="connsiteY154" fmla="*/ 900454 h 3831857"/>
              <a:gd name="connsiteX155" fmla="*/ 2155335 w 5336589"/>
              <a:gd name="connsiteY155" fmla="*/ 890498 h 3831857"/>
              <a:gd name="connsiteX156" fmla="*/ 2162485 w 5336589"/>
              <a:gd name="connsiteY156" fmla="*/ 881572 h 3831857"/>
              <a:gd name="connsiteX157" fmla="*/ 2168614 w 5336589"/>
              <a:gd name="connsiteY157" fmla="*/ 874019 h 3831857"/>
              <a:gd name="connsiteX158" fmla="*/ 2174744 w 5336589"/>
              <a:gd name="connsiteY158" fmla="*/ 867496 h 3831857"/>
              <a:gd name="connsiteX159" fmla="*/ 2179511 w 5336589"/>
              <a:gd name="connsiteY159" fmla="*/ 862003 h 3831857"/>
              <a:gd name="connsiteX160" fmla="*/ 2184278 w 5336589"/>
              <a:gd name="connsiteY160" fmla="*/ 857196 h 3831857"/>
              <a:gd name="connsiteX161" fmla="*/ 2188023 w 5336589"/>
              <a:gd name="connsiteY161" fmla="*/ 853763 h 3831857"/>
              <a:gd name="connsiteX162" fmla="*/ 2191429 w 5336589"/>
              <a:gd name="connsiteY162" fmla="*/ 851017 h 3831857"/>
              <a:gd name="connsiteX163" fmla="*/ 2194153 w 5336589"/>
              <a:gd name="connsiteY163" fmla="*/ 848614 h 3831857"/>
              <a:gd name="connsiteX164" fmla="*/ 2195855 w 5336589"/>
              <a:gd name="connsiteY164" fmla="*/ 846897 h 3831857"/>
              <a:gd name="connsiteX165" fmla="*/ 2196877 w 5336589"/>
              <a:gd name="connsiteY165" fmla="*/ 846210 h 3831857"/>
              <a:gd name="connsiteX166" fmla="*/ 2197217 w 5336589"/>
              <a:gd name="connsiteY166" fmla="*/ 845867 h 3831857"/>
              <a:gd name="connsiteX167" fmla="*/ 2196877 w 5336589"/>
              <a:gd name="connsiteY167" fmla="*/ 846554 h 3831857"/>
              <a:gd name="connsiteX168" fmla="*/ 2196196 w 5336589"/>
              <a:gd name="connsiteY168" fmla="*/ 848270 h 3831857"/>
              <a:gd name="connsiteX169" fmla="*/ 2195515 w 5336589"/>
              <a:gd name="connsiteY169" fmla="*/ 851360 h 3831857"/>
              <a:gd name="connsiteX170" fmla="*/ 2194153 w 5336589"/>
              <a:gd name="connsiteY170" fmla="*/ 855137 h 3831857"/>
              <a:gd name="connsiteX171" fmla="*/ 2192791 w 5336589"/>
              <a:gd name="connsiteY171" fmla="*/ 859600 h 3831857"/>
              <a:gd name="connsiteX172" fmla="*/ 2191088 w 5336589"/>
              <a:gd name="connsiteY172" fmla="*/ 865436 h 3831857"/>
              <a:gd name="connsiteX173" fmla="*/ 2189385 w 5336589"/>
              <a:gd name="connsiteY173" fmla="*/ 871272 h 3831857"/>
              <a:gd name="connsiteX174" fmla="*/ 2188023 w 5336589"/>
              <a:gd name="connsiteY174" fmla="*/ 878139 h 3831857"/>
              <a:gd name="connsiteX175" fmla="*/ 2186661 w 5336589"/>
              <a:gd name="connsiteY175" fmla="*/ 885691 h 3831857"/>
              <a:gd name="connsiteX176" fmla="*/ 2185299 w 5336589"/>
              <a:gd name="connsiteY176" fmla="*/ 892901 h 3831857"/>
              <a:gd name="connsiteX177" fmla="*/ 2184278 w 5336589"/>
              <a:gd name="connsiteY177" fmla="*/ 901141 h 3831857"/>
              <a:gd name="connsiteX178" fmla="*/ 2183937 w 5336589"/>
              <a:gd name="connsiteY178" fmla="*/ 909380 h 3831857"/>
              <a:gd name="connsiteX179" fmla="*/ 2183597 w 5336589"/>
              <a:gd name="connsiteY179" fmla="*/ 917620 h 3831857"/>
              <a:gd name="connsiteX180" fmla="*/ 2183937 w 5336589"/>
              <a:gd name="connsiteY180" fmla="*/ 925859 h 3831857"/>
              <a:gd name="connsiteX181" fmla="*/ 2184959 w 5336589"/>
              <a:gd name="connsiteY181" fmla="*/ 934442 h 3831857"/>
              <a:gd name="connsiteX182" fmla="*/ 2186661 w 5336589"/>
              <a:gd name="connsiteY182" fmla="*/ 942338 h 3831857"/>
              <a:gd name="connsiteX183" fmla="*/ 2188704 w 5336589"/>
              <a:gd name="connsiteY183" fmla="*/ 960190 h 3831857"/>
              <a:gd name="connsiteX184" fmla="*/ 2191769 w 5336589"/>
              <a:gd name="connsiteY184" fmla="*/ 977356 h 3831857"/>
              <a:gd name="connsiteX185" fmla="*/ 2194493 w 5336589"/>
              <a:gd name="connsiteY185" fmla="*/ 993835 h 3831857"/>
              <a:gd name="connsiteX186" fmla="*/ 2197558 w 5336589"/>
              <a:gd name="connsiteY186" fmla="*/ 1009628 h 3831857"/>
              <a:gd name="connsiteX187" fmla="*/ 2200963 w 5336589"/>
              <a:gd name="connsiteY187" fmla="*/ 1024733 h 3831857"/>
              <a:gd name="connsiteX188" fmla="*/ 2204708 w 5336589"/>
              <a:gd name="connsiteY188" fmla="*/ 1038809 h 3831857"/>
              <a:gd name="connsiteX189" fmla="*/ 2208113 w 5336589"/>
              <a:gd name="connsiteY189" fmla="*/ 1052198 h 3831857"/>
              <a:gd name="connsiteX190" fmla="*/ 2211859 w 5336589"/>
              <a:gd name="connsiteY190" fmla="*/ 1064214 h 3831857"/>
              <a:gd name="connsiteX191" fmla="*/ 2215264 w 5336589"/>
              <a:gd name="connsiteY191" fmla="*/ 1075200 h 3831857"/>
              <a:gd name="connsiteX192" fmla="*/ 2218329 w 5336589"/>
              <a:gd name="connsiteY192" fmla="*/ 1084470 h 3831857"/>
              <a:gd name="connsiteX193" fmla="*/ 2221393 w 5336589"/>
              <a:gd name="connsiteY193" fmla="*/ 1093053 h 3831857"/>
              <a:gd name="connsiteX194" fmla="*/ 2222415 w 5336589"/>
              <a:gd name="connsiteY194" fmla="*/ 1096829 h 3831857"/>
              <a:gd name="connsiteX195" fmla="*/ 2224117 w 5336589"/>
              <a:gd name="connsiteY195" fmla="*/ 1100262 h 3831857"/>
              <a:gd name="connsiteX196" fmla="*/ 2225139 w 5336589"/>
              <a:gd name="connsiteY196" fmla="*/ 1103352 h 3831857"/>
              <a:gd name="connsiteX197" fmla="*/ 2226160 w 5336589"/>
              <a:gd name="connsiteY197" fmla="*/ 1105755 h 3831857"/>
              <a:gd name="connsiteX198" fmla="*/ 2227182 w 5336589"/>
              <a:gd name="connsiteY198" fmla="*/ 1108158 h 3831857"/>
              <a:gd name="connsiteX199" fmla="*/ 2227863 w 5336589"/>
              <a:gd name="connsiteY199" fmla="*/ 1110218 h 3831857"/>
              <a:gd name="connsiteX200" fmla="*/ 2228203 w 5336589"/>
              <a:gd name="connsiteY200" fmla="*/ 1111592 h 3831857"/>
              <a:gd name="connsiteX201" fmla="*/ 2228884 w 5336589"/>
              <a:gd name="connsiteY201" fmla="*/ 1112622 h 3831857"/>
              <a:gd name="connsiteX202" fmla="*/ 2228884 w 5336589"/>
              <a:gd name="connsiteY202" fmla="*/ 1113308 h 3831857"/>
              <a:gd name="connsiteX203" fmla="*/ 2229225 w 5336589"/>
              <a:gd name="connsiteY203" fmla="*/ 1113651 h 3831857"/>
              <a:gd name="connsiteX204" fmla="*/ 2229225 w 5336589"/>
              <a:gd name="connsiteY204" fmla="*/ 1112965 h 3831857"/>
              <a:gd name="connsiteX205" fmla="*/ 2229225 w 5336589"/>
              <a:gd name="connsiteY205" fmla="*/ 1111248 h 3831857"/>
              <a:gd name="connsiteX206" fmla="*/ 2229565 w 5336589"/>
              <a:gd name="connsiteY206" fmla="*/ 1108158 h 3831857"/>
              <a:gd name="connsiteX207" fmla="*/ 2229565 w 5336589"/>
              <a:gd name="connsiteY207" fmla="*/ 1104382 h 3831857"/>
              <a:gd name="connsiteX208" fmla="*/ 2229906 w 5336589"/>
              <a:gd name="connsiteY208" fmla="*/ 1099919 h 3831857"/>
              <a:gd name="connsiteX209" fmla="*/ 2230587 w 5336589"/>
              <a:gd name="connsiteY209" fmla="*/ 1094083 h 3831857"/>
              <a:gd name="connsiteX210" fmla="*/ 2231268 w 5336589"/>
              <a:gd name="connsiteY210" fmla="*/ 1087560 h 3831857"/>
              <a:gd name="connsiteX211" fmla="*/ 2231949 w 5336589"/>
              <a:gd name="connsiteY211" fmla="*/ 1080350 h 3831857"/>
              <a:gd name="connsiteX212" fmla="*/ 2232630 w 5336589"/>
              <a:gd name="connsiteY212" fmla="*/ 1072111 h 3831857"/>
              <a:gd name="connsiteX213" fmla="*/ 2233652 w 5336589"/>
              <a:gd name="connsiteY213" fmla="*/ 1063528 h 3831857"/>
              <a:gd name="connsiteX214" fmla="*/ 2235014 w 5336589"/>
              <a:gd name="connsiteY214" fmla="*/ 1054258 h 3831857"/>
              <a:gd name="connsiteX215" fmla="*/ 2236376 w 5336589"/>
              <a:gd name="connsiteY215" fmla="*/ 1043959 h 3831857"/>
              <a:gd name="connsiteX216" fmla="*/ 2238078 w 5336589"/>
              <a:gd name="connsiteY216" fmla="*/ 1033659 h 3831857"/>
              <a:gd name="connsiteX217" fmla="*/ 2239781 w 5336589"/>
              <a:gd name="connsiteY217" fmla="*/ 1022673 h 3831857"/>
              <a:gd name="connsiteX218" fmla="*/ 2241483 w 5336589"/>
              <a:gd name="connsiteY218" fmla="*/ 1011344 h 3831857"/>
              <a:gd name="connsiteX219" fmla="*/ 2243526 w 5336589"/>
              <a:gd name="connsiteY219" fmla="*/ 999671 h 3831857"/>
              <a:gd name="connsiteX220" fmla="*/ 2248634 w 5336589"/>
              <a:gd name="connsiteY220" fmla="*/ 975640 h 3831857"/>
              <a:gd name="connsiteX221" fmla="*/ 2254423 w 5336589"/>
              <a:gd name="connsiteY221" fmla="*/ 950921 h 3831857"/>
              <a:gd name="connsiteX222" fmla="*/ 2261233 w 5336589"/>
              <a:gd name="connsiteY222" fmla="*/ 926202 h 3831857"/>
              <a:gd name="connsiteX223" fmla="*/ 2269405 w 5336589"/>
              <a:gd name="connsiteY223" fmla="*/ 901484 h 3831857"/>
              <a:gd name="connsiteX224" fmla="*/ 2278599 w 5336589"/>
              <a:gd name="connsiteY224" fmla="*/ 877452 h 3831857"/>
              <a:gd name="connsiteX225" fmla="*/ 2283706 w 5336589"/>
              <a:gd name="connsiteY225" fmla="*/ 865779 h 3831857"/>
              <a:gd name="connsiteX226" fmla="*/ 2289154 w 5336589"/>
              <a:gd name="connsiteY226" fmla="*/ 854450 h 3831857"/>
              <a:gd name="connsiteX227" fmla="*/ 2294603 w 5336589"/>
              <a:gd name="connsiteY227" fmla="*/ 843464 h 3831857"/>
              <a:gd name="connsiteX228" fmla="*/ 2301072 w 5336589"/>
              <a:gd name="connsiteY228" fmla="*/ 833164 h 3831857"/>
              <a:gd name="connsiteX229" fmla="*/ 2307201 w 5336589"/>
              <a:gd name="connsiteY229" fmla="*/ 823208 h 3831857"/>
              <a:gd name="connsiteX230" fmla="*/ 2314012 w 5336589"/>
              <a:gd name="connsiteY230" fmla="*/ 813939 h 3831857"/>
              <a:gd name="connsiteX231" fmla="*/ 2322184 w 5336589"/>
              <a:gd name="connsiteY231" fmla="*/ 804326 h 3831857"/>
              <a:gd name="connsiteX232" fmla="*/ 2330697 w 5336589"/>
              <a:gd name="connsiteY232" fmla="*/ 795057 h 3831857"/>
              <a:gd name="connsiteX233" fmla="*/ 2339890 w 5336589"/>
              <a:gd name="connsiteY233" fmla="*/ 786131 h 3831857"/>
              <a:gd name="connsiteX234" fmla="*/ 2349765 w 5336589"/>
              <a:gd name="connsiteY234" fmla="*/ 777548 h 3831857"/>
              <a:gd name="connsiteX235" fmla="*/ 2359640 w 5336589"/>
              <a:gd name="connsiteY235" fmla="*/ 769995 h 3831857"/>
              <a:gd name="connsiteX236" fmla="*/ 2370196 w 5336589"/>
              <a:gd name="connsiteY236" fmla="*/ 762099 h 3831857"/>
              <a:gd name="connsiteX237" fmla="*/ 2381092 w 5336589"/>
              <a:gd name="connsiteY237" fmla="*/ 754889 h 3831857"/>
              <a:gd name="connsiteX238" fmla="*/ 2392329 w 5336589"/>
              <a:gd name="connsiteY238" fmla="*/ 748366 h 3831857"/>
              <a:gd name="connsiteX239" fmla="*/ 2403906 w 5336589"/>
              <a:gd name="connsiteY239" fmla="*/ 741843 h 3831857"/>
              <a:gd name="connsiteX240" fmla="*/ 2415824 w 5336589"/>
              <a:gd name="connsiteY240" fmla="*/ 736007 h 3831857"/>
              <a:gd name="connsiteX241" fmla="*/ 2440681 w 5336589"/>
              <a:gd name="connsiteY241" fmla="*/ 725021 h 3831857"/>
              <a:gd name="connsiteX242" fmla="*/ 2467240 w 5336589"/>
              <a:gd name="connsiteY242" fmla="*/ 715408 h 3831857"/>
              <a:gd name="connsiteX243" fmla="*/ 2494141 w 5336589"/>
              <a:gd name="connsiteY243" fmla="*/ 706825 h 3831857"/>
              <a:gd name="connsiteX244" fmla="*/ 2508783 w 5336589"/>
              <a:gd name="connsiteY244" fmla="*/ 702362 h 3831857"/>
              <a:gd name="connsiteX245" fmla="*/ 2523424 w 5336589"/>
              <a:gd name="connsiteY245" fmla="*/ 697212 h 3831857"/>
              <a:gd name="connsiteX246" fmla="*/ 2538407 w 5336589"/>
              <a:gd name="connsiteY246" fmla="*/ 691033 h 3831857"/>
              <a:gd name="connsiteX247" fmla="*/ 2554070 w 5336589"/>
              <a:gd name="connsiteY247" fmla="*/ 684510 h 3831857"/>
              <a:gd name="connsiteX248" fmla="*/ 2569053 w 5336589"/>
              <a:gd name="connsiteY248" fmla="*/ 677643 h 3831857"/>
              <a:gd name="connsiteX249" fmla="*/ 2584375 w 5336589"/>
              <a:gd name="connsiteY249" fmla="*/ 670434 h 3831857"/>
              <a:gd name="connsiteX250" fmla="*/ 2598677 w 5336589"/>
              <a:gd name="connsiteY250" fmla="*/ 663224 h 3831857"/>
              <a:gd name="connsiteX251" fmla="*/ 2612297 w 5336589"/>
              <a:gd name="connsiteY251" fmla="*/ 656015 h 3831857"/>
              <a:gd name="connsiteX252" fmla="*/ 2625236 w 5336589"/>
              <a:gd name="connsiteY252" fmla="*/ 649149 h 3831857"/>
              <a:gd name="connsiteX253" fmla="*/ 2637495 w 5336589"/>
              <a:gd name="connsiteY253" fmla="*/ 642969 h 3831857"/>
              <a:gd name="connsiteX254" fmla="*/ 2642602 w 5336589"/>
              <a:gd name="connsiteY254" fmla="*/ 639879 h 3831857"/>
              <a:gd name="connsiteX255" fmla="*/ 2648051 w 5336589"/>
              <a:gd name="connsiteY255" fmla="*/ 636789 h 3831857"/>
              <a:gd name="connsiteX256" fmla="*/ 2652818 w 5336589"/>
              <a:gd name="connsiteY256" fmla="*/ 634043 h 3831857"/>
              <a:gd name="connsiteX257" fmla="*/ 2656904 w 5336589"/>
              <a:gd name="connsiteY257" fmla="*/ 631639 h 3831857"/>
              <a:gd name="connsiteX258" fmla="*/ 2660990 w 5336589"/>
              <a:gd name="connsiteY258" fmla="*/ 629580 h 3831857"/>
              <a:gd name="connsiteX259" fmla="*/ 2664395 w 5336589"/>
              <a:gd name="connsiteY259" fmla="*/ 627520 h 3831857"/>
              <a:gd name="connsiteX260" fmla="*/ 2667460 w 5336589"/>
              <a:gd name="connsiteY260" fmla="*/ 625460 h 3831857"/>
              <a:gd name="connsiteX261" fmla="*/ 2670184 w 5336589"/>
              <a:gd name="connsiteY261" fmla="*/ 624087 h 3831857"/>
              <a:gd name="connsiteX262" fmla="*/ 2672227 w 5336589"/>
              <a:gd name="connsiteY262" fmla="*/ 622713 h 3831857"/>
              <a:gd name="connsiteX263" fmla="*/ 2673589 w 5336589"/>
              <a:gd name="connsiteY263" fmla="*/ 622027 h 3831857"/>
              <a:gd name="connsiteX264" fmla="*/ 5059675 w 5336589"/>
              <a:gd name="connsiteY264" fmla="*/ 226079 h 3831857"/>
              <a:gd name="connsiteX265" fmla="*/ 4892564 w 5336589"/>
              <a:gd name="connsiteY265" fmla="*/ 394121 h 3831857"/>
              <a:gd name="connsiteX266" fmla="*/ 4690898 w 5336589"/>
              <a:gd name="connsiteY266" fmla="*/ 514113 h 3831857"/>
              <a:gd name="connsiteX267" fmla="*/ 4911291 w 5336589"/>
              <a:gd name="connsiteY267" fmla="*/ 478060 h 3831857"/>
              <a:gd name="connsiteX268" fmla="*/ 5059675 w 5336589"/>
              <a:gd name="connsiteY268" fmla="*/ 226079 h 3831857"/>
              <a:gd name="connsiteX269" fmla="*/ 3210329 w 5336589"/>
              <a:gd name="connsiteY269" fmla="*/ 56 h 3831857"/>
              <a:gd name="connsiteX270" fmla="*/ 3977240 w 5336589"/>
              <a:gd name="connsiteY270" fmla="*/ 469886 h 3831857"/>
              <a:gd name="connsiteX271" fmla="*/ 3837379 w 5336589"/>
              <a:gd name="connsiteY271" fmla="*/ 513025 h 3831857"/>
              <a:gd name="connsiteX272" fmla="*/ 3837216 w 5336589"/>
              <a:gd name="connsiteY272" fmla="*/ 513453 h 3831857"/>
              <a:gd name="connsiteX273" fmla="*/ 3857107 w 5336589"/>
              <a:gd name="connsiteY273" fmla="*/ 514512 h 3831857"/>
              <a:gd name="connsiteX274" fmla="*/ 4072498 w 5336589"/>
              <a:gd name="connsiteY274" fmla="*/ 540924 h 3831857"/>
              <a:gd name="connsiteX275" fmla="*/ 4279160 w 5336589"/>
              <a:gd name="connsiteY275" fmla="*/ 804094 h 3831857"/>
              <a:gd name="connsiteX276" fmla="*/ 4075728 w 5336589"/>
              <a:gd name="connsiteY276" fmla="*/ 850916 h 3831857"/>
              <a:gd name="connsiteX277" fmla="*/ 4033634 w 5336589"/>
              <a:gd name="connsiteY277" fmla="*/ 863267 h 3831857"/>
              <a:gd name="connsiteX278" fmla="*/ 4005556 w 5336589"/>
              <a:gd name="connsiteY278" fmla="*/ 873348 h 3831857"/>
              <a:gd name="connsiteX279" fmla="*/ 4039703 w 5336589"/>
              <a:gd name="connsiteY279" fmla="*/ 873116 h 3831857"/>
              <a:gd name="connsiteX280" fmla="*/ 4162913 w 5336589"/>
              <a:gd name="connsiteY280" fmla="*/ 930029 h 3831857"/>
              <a:gd name="connsiteX281" fmla="*/ 4101560 w 5336589"/>
              <a:gd name="connsiteY281" fmla="*/ 1070494 h 3831857"/>
              <a:gd name="connsiteX282" fmla="*/ 4314680 w 5336589"/>
              <a:gd name="connsiteY282" fmla="*/ 1072108 h 3831857"/>
              <a:gd name="connsiteX283" fmla="*/ 4290462 w 5336589"/>
              <a:gd name="connsiteY283" fmla="*/ 1261010 h 3831857"/>
              <a:gd name="connsiteX284" fmla="*/ 4518113 w 5336589"/>
              <a:gd name="connsiteY284" fmla="*/ 1217417 h 3831857"/>
              <a:gd name="connsiteX285" fmla="*/ 4459762 w 5336589"/>
              <a:gd name="connsiteY285" fmla="*/ 1562828 h 3831857"/>
              <a:gd name="connsiteX286" fmla="*/ 4454121 w 5336589"/>
              <a:gd name="connsiteY286" fmla="*/ 1573706 h 3831857"/>
              <a:gd name="connsiteX287" fmla="*/ 4480917 w 5336589"/>
              <a:gd name="connsiteY287" fmla="*/ 1552564 h 3831857"/>
              <a:gd name="connsiteX288" fmla="*/ 4634362 w 5336589"/>
              <a:gd name="connsiteY288" fmla="*/ 452124 h 3831857"/>
              <a:gd name="connsiteX289" fmla="*/ 4879773 w 5336589"/>
              <a:gd name="connsiteY289" fmla="*/ 327805 h 3831857"/>
              <a:gd name="connsiteX290" fmla="*/ 5047686 w 5336589"/>
              <a:gd name="connsiteY290" fmla="*/ 134060 h 3831857"/>
              <a:gd name="connsiteX291" fmla="*/ 4832951 w 5336589"/>
              <a:gd name="connsiteY291" fmla="*/ 2253951 h 3831857"/>
              <a:gd name="connsiteX292" fmla="*/ 3533920 w 5336589"/>
              <a:gd name="connsiteY292" fmla="*/ 1925500 h 3831857"/>
              <a:gd name="connsiteX293" fmla="*/ 3502202 w 5336589"/>
              <a:gd name="connsiteY293" fmla="*/ 1890933 h 3831857"/>
              <a:gd name="connsiteX294" fmla="*/ 3485470 w 5336589"/>
              <a:gd name="connsiteY294" fmla="*/ 1977379 h 3831857"/>
              <a:gd name="connsiteX295" fmla="*/ 3988542 w 5336589"/>
              <a:gd name="connsiteY295" fmla="*/ 2378272 h 3831857"/>
              <a:gd name="connsiteX296" fmla="*/ 4048279 w 5336589"/>
              <a:gd name="connsiteY296" fmla="*/ 2383116 h 3831857"/>
              <a:gd name="connsiteX297" fmla="*/ 3668861 w 5336589"/>
              <a:gd name="connsiteY297" fmla="*/ 2715711 h 3831857"/>
              <a:gd name="connsiteX298" fmla="*/ 3282985 w 5336589"/>
              <a:gd name="connsiteY298" fmla="*/ 2454156 h 3831857"/>
              <a:gd name="connsiteX299" fmla="*/ 2936059 w 5336589"/>
              <a:gd name="connsiteY299" fmla="*/ 2262076 h 3831857"/>
              <a:gd name="connsiteX300" fmla="*/ 2888664 w 5336589"/>
              <a:gd name="connsiteY300" fmla="*/ 2232241 h 3831857"/>
              <a:gd name="connsiteX301" fmla="*/ 2892176 w 5336589"/>
              <a:gd name="connsiteY301" fmla="*/ 2241439 h 3831857"/>
              <a:gd name="connsiteX302" fmla="*/ 3197413 w 5336589"/>
              <a:gd name="connsiteY302" fmla="*/ 2572016 h 3831857"/>
              <a:gd name="connsiteX303" fmla="*/ 2851900 w 5336589"/>
              <a:gd name="connsiteY303" fmla="*/ 3329236 h 3831857"/>
              <a:gd name="connsiteX304" fmla="*/ 2217382 w 5336589"/>
              <a:gd name="connsiteY304" fmla="*/ 3831358 h 3831857"/>
              <a:gd name="connsiteX305" fmla="*/ 1875099 w 5336589"/>
              <a:gd name="connsiteY305" fmla="*/ 3416420 h 3831857"/>
              <a:gd name="connsiteX306" fmla="*/ 2183477 w 5336589"/>
              <a:gd name="connsiteY306" fmla="*/ 3187156 h 3831857"/>
              <a:gd name="connsiteX307" fmla="*/ 2167331 w 5336589"/>
              <a:gd name="connsiteY307" fmla="*/ 2938517 h 3831857"/>
              <a:gd name="connsiteX308" fmla="*/ 1454676 w 5336589"/>
              <a:gd name="connsiteY308" fmla="*/ 2978382 h 3831857"/>
              <a:gd name="connsiteX309" fmla="*/ 1425919 w 5336589"/>
              <a:gd name="connsiteY309" fmla="*/ 2944899 h 3831857"/>
              <a:gd name="connsiteX310" fmla="*/ 1429686 w 5336589"/>
              <a:gd name="connsiteY310" fmla="*/ 3047700 h 3831857"/>
              <a:gd name="connsiteX311" fmla="*/ 1424641 w 5336589"/>
              <a:gd name="connsiteY311" fmla="*/ 3321163 h 3831857"/>
              <a:gd name="connsiteX312" fmla="*/ 1305164 w 5336589"/>
              <a:gd name="connsiteY312" fmla="*/ 3577875 h 3831857"/>
              <a:gd name="connsiteX313" fmla="*/ 1284175 w 5336589"/>
              <a:gd name="connsiteY313" fmla="*/ 3774849 h 3831857"/>
              <a:gd name="connsiteX314" fmla="*/ 665804 w 5336589"/>
              <a:gd name="connsiteY314" fmla="*/ 3655372 h 3831857"/>
              <a:gd name="connsiteX315" fmla="*/ 725542 w 5336589"/>
              <a:gd name="connsiteY315" fmla="*/ 3450326 h 3831857"/>
              <a:gd name="connsiteX316" fmla="*/ 750895 w 5336589"/>
              <a:gd name="connsiteY316" fmla="*/ 3207010 h 3831857"/>
              <a:gd name="connsiteX317" fmla="*/ 751509 w 5336589"/>
              <a:gd name="connsiteY317" fmla="*/ 3191301 h 3831857"/>
              <a:gd name="connsiteX318" fmla="*/ 734096 w 5336589"/>
              <a:gd name="connsiteY318" fmla="*/ 3157825 h 3831857"/>
              <a:gd name="connsiteX319" fmla="*/ 404246 w 5336589"/>
              <a:gd name="connsiteY319" fmla="*/ 1879378 h 3831857"/>
              <a:gd name="connsiteX320" fmla="*/ 50283 w 5336589"/>
              <a:gd name="connsiteY320" fmla="*/ 1628721 h 3831857"/>
              <a:gd name="connsiteX321" fmla="*/ 48072 w 5336589"/>
              <a:gd name="connsiteY321" fmla="*/ 1607470 h 3831857"/>
              <a:gd name="connsiteX322" fmla="*/ 33171 w 5336589"/>
              <a:gd name="connsiteY322" fmla="*/ 1600317 h 3831857"/>
              <a:gd name="connsiteX323" fmla="*/ 216958 w 5336589"/>
              <a:gd name="connsiteY323" fmla="*/ 1233562 h 3831857"/>
              <a:gd name="connsiteX324" fmla="*/ 145882 w 5336589"/>
              <a:gd name="connsiteY324" fmla="*/ 1591444 h 3831857"/>
              <a:gd name="connsiteX325" fmla="*/ 126829 w 5336589"/>
              <a:gd name="connsiteY325" fmla="*/ 1602136 h 3831857"/>
              <a:gd name="connsiteX326" fmla="*/ 191997 w 5336589"/>
              <a:gd name="connsiteY326" fmla="*/ 1660810 h 3831857"/>
              <a:gd name="connsiteX327" fmla="*/ 1631301 w 5336589"/>
              <a:gd name="connsiteY327" fmla="*/ 808937 h 3831857"/>
              <a:gd name="connsiteX328" fmla="*/ 1087199 w 5336589"/>
              <a:gd name="connsiteY328" fmla="*/ 1638812 h 3831857"/>
              <a:gd name="connsiteX329" fmla="*/ 1393964 w 5336589"/>
              <a:gd name="connsiteY329" fmla="*/ 2124788 h 3831857"/>
              <a:gd name="connsiteX330" fmla="*/ 1284667 w 5336589"/>
              <a:gd name="connsiteY330" fmla="*/ 2283076 h 3831857"/>
              <a:gd name="connsiteX331" fmla="*/ 1253706 w 5336589"/>
              <a:gd name="connsiteY331" fmla="*/ 2334812 h 3831857"/>
              <a:gd name="connsiteX332" fmla="*/ 1261937 w 5336589"/>
              <a:gd name="connsiteY332" fmla="*/ 2345475 h 3831857"/>
              <a:gd name="connsiteX333" fmla="*/ 1663592 w 5336589"/>
              <a:gd name="connsiteY333" fmla="*/ 2664045 h 3831857"/>
              <a:gd name="connsiteX334" fmla="*/ 2368873 w 5336589"/>
              <a:gd name="connsiteY334" fmla="*/ 2377439 h 3831857"/>
              <a:gd name="connsiteX335" fmla="*/ 2379579 w 5336589"/>
              <a:gd name="connsiteY335" fmla="*/ 2376508 h 3831857"/>
              <a:gd name="connsiteX336" fmla="*/ 2397307 w 5336589"/>
              <a:gd name="connsiteY336" fmla="*/ 2372375 h 3831857"/>
              <a:gd name="connsiteX337" fmla="*/ 2519040 w 5336589"/>
              <a:gd name="connsiteY337" fmla="*/ 2376501 h 3831857"/>
              <a:gd name="connsiteX338" fmla="*/ 2532815 w 5336589"/>
              <a:gd name="connsiteY338" fmla="*/ 2379692 h 3831857"/>
              <a:gd name="connsiteX339" fmla="*/ 2581963 w 5336589"/>
              <a:gd name="connsiteY339" fmla="*/ 2387364 h 3831857"/>
              <a:gd name="connsiteX340" fmla="*/ 2629946 w 5336589"/>
              <a:gd name="connsiteY340" fmla="*/ 2399633 h 3831857"/>
              <a:gd name="connsiteX341" fmla="*/ 2667842 w 5336589"/>
              <a:gd name="connsiteY341" fmla="*/ 2405842 h 3831857"/>
              <a:gd name="connsiteX342" fmla="*/ 2654801 w 5336589"/>
              <a:gd name="connsiteY342" fmla="*/ 1005291 h 3831857"/>
              <a:gd name="connsiteX343" fmla="*/ 2542653 w 5336589"/>
              <a:gd name="connsiteY343" fmla="*/ 2246748 h 3831857"/>
              <a:gd name="connsiteX344" fmla="*/ 2229679 w 5336589"/>
              <a:gd name="connsiteY344" fmla="*/ 2278045 h 3831857"/>
              <a:gd name="connsiteX345" fmla="*/ 1741465 w 5336589"/>
              <a:gd name="connsiteY345" fmla="*/ 2519729 h 3831857"/>
              <a:gd name="connsiteX346" fmla="*/ 1455068 w 5336589"/>
              <a:gd name="connsiteY346" fmla="*/ 2351072 h 3831857"/>
              <a:gd name="connsiteX347" fmla="*/ 1760218 w 5336589"/>
              <a:gd name="connsiteY347" fmla="*/ 1719911 h 3831857"/>
              <a:gd name="connsiteX348" fmla="*/ 1499406 w 5336589"/>
              <a:gd name="connsiteY348" fmla="*/ 2017234 h 3831857"/>
              <a:gd name="connsiteX349" fmla="*/ 1248034 w 5336589"/>
              <a:gd name="connsiteY349" fmla="*/ 1619686 h 3831857"/>
              <a:gd name="connsiteX350" fmla="*/ 2083625 w 5336589"/>
              <a:gd name="connsiteY350" fmla="*/ 535832 h 3831857"/>
              <a:gd name="connsiteX351" fmla="*/ 2525883 w 5336589"/>
              <a:gd name="connsiteY351" fmla="*/ 443835 h 3831857"/>
              <a:gd name="connsiteX352" fmla="*/ 2569214 w 5336589"/>
              <a:gd name="connsiteY352" fmla="*/ 432048 h 3831857"/>
              <a:gd name="connsiteX353" fmla="*/ 2558835 w 5336589"/>
              <a:gd name="connsiteY353" fmla="*/ 430557 h 3831857"/>
              <a:gd name="connsiteX354" fmla="*/ 2302954 w 5336589"/>
              <a:gd name="connsiteY354" fmla="*/ 424679 h 3831857"/>
              <a:gd name="connsiteX355" fmla="*/ 3210329 w 5336589"/>
              <a:gd name="connsiteY355" fmla="*/ 56 h 383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5336589" h="3831857">
                <a:moveTo>
                  <a:pt x="3221632" y="2948204"/>
                </a:moveTo>
                <a:cubicBezTo>
                  <a:pt x="3280831" y="3014939"/>
                  <a:pt x="3340301" y="3155943"/>
                  <a:pt x="3360482" y="3245280"/>
                </a:cubicBezTo>
                <a:cubicBezTo>
                  <a:pt x="3380664" y="3334618"/>
                  <a:pt x="3328729" y="3417497"/>
                  <a:pt x="3342722" y="3484231"/>
                </a:cubicBezTo>
                <a:cubicBezTo>
                  <a:pt x="3370169" y="3545045"/>
                  <a:pt x="3413764" y="3592944"/>
                  <a:pt x="3396003" y="3655372"/>
                </a:cubicBezTo>
                <a:cubicBezTo>
                  <a:pt x="3369633" y="3746055"/>
                  <a:pt x="3197951" y="3719416"/>
                  <a:pt x="3098926" y="3719954"/>
                </a:cubicBezTo>
                <a:cubicBezTo>
                  <a:pt x="2999901" y="3720493"/>
                  <a:pt x="2777093" y="3791532"/>
                  <a:pt x="2801850" y="3658602"/>
                </a:cubicBezTo>
                <a:cubicBezTo>
                  <a:pt x="3046722" y="3476697"/>
                  <a:pt x="3139828" y="3272188"/>
                  <a:pt x="3221632" y="2948204"/>
                </a:cubicBezTo>
                <a:close/>
                <a:moveTo>
                  <a:pt x="325133" y="2651130"/>
                </a:moveTo>
                <a:cubicBezTo>
                  <a:pt x="421467" y="2964889"/>
                  <a:pt x="482283" y="3070372"/>
                  <a:pt x="628668" y="3277571"/>
                </a:cubicBezTo>
                <a:cubicBezTo>
                  <a:pt x="582922" y="3355608"/>
                  <a:pt x="572696" y="3411038"/>
                  <a:pt x="467213" y="3408348"/>
                </a:cubicBezTo>
                <a:cubicBezTo>
                  <a:pt x="339663" y="3396510"/>
                  <a:pt x="82951" y="3113426"/>
                  <a:pt x="78108" y="3017631"/>
                </a:cubicBezTo>
                <a:cubicBezTo>
                  <a:pt x="78106" y="2940671"/>
                  <a:pt x="237948" y="2750693"/>
                  <a:pt x="325133" y="2651130"/>
                </a:cubicBezTo>
                <a:close/>
                <a:moveTo>
                  <a:pt x="3683393" y="922762"/>
                </a:moveTo>
                <a:cubicBezTo>
                  <a:pt x="3501488" y="978733"/>
                  <a:pt x="3379318" y="995149"/>
                  <a:pt x="3249079" y="1251322"/>
                </a:cubicBezTo>
                <a:cubicBezTo>
                  <a:pt x="3323214" y="1176380"/>
                  <a:pt x="3331353" y="1180552"/>
                  <a:pt x="3336263" y="1177862"/>
                </a:cubicBezTo>
                <a:cubicBezTo>
                  <a:pt x="3373527" y="1269912"/>
                  <a:pt x="3396260" y="1276391"/>
                  <a:pt x="3477115" y="1303862"/>
                </a:cubicBezTo>
                <a:cubicBezTo>
                  <a:pt x="3476782" y="1305055"/>
                  <a:pt x="3435156" y="1345773"/>
                  <a:pt x="3386316" y="1441839"/>
                </a:cubicBezTo>
                <a:cubicBezTo>
                  <a:pt x="3540773" y="1271236"/>
                  <a:pt x="3648411" y="1179743"/>
                  <a:pt x="3860993" y="1094711"/>
                </a:cubicBezTo>
                <a:cubicBezTo>
                  <a:pt x="3767351" y="1103389"/>
                  <a:pt x="3740306" y="1125213"/>
                  <a:pt x="3736440" y="1125953"/>
                </a:cubicBezTo>
                <a:cubicBezTo>
                  <a:pt x="3722118" y="1027547"/>
                  <a:pt x="3693273" y="1001796"/>
                  <a:pt x="3611142" y="974427"/>
                </a:cubicBezTo>
                <a:cubicBezTo>
                  <a:pt x="3630988" y="945095"/>
                  <a:pt x="3682719" y="925858"/>
                  <a:pt x="3683393" y="922762"/>
                </a:cubicBezTo>
                <a:close/>
                <a:moveTo>
                  <a:pt x="3202477" y="625701"/>
                </a:moveTo>
                <a:cubicBezTo>
                  <a:pt x="3113729" y="632735"/>
                  <a:pt x="3077129" y="706716"/>
                  <a:pt x="3048875" y="991380"/>
                </a:cubicBezTo>
                <a:cubicBezTo>
                  <a:pt x="3133908" y="793330"/>
                  <a:pt x="3189879" y="680851"/>
                  <a:pt x="3391159" y="649097"/>
                </a:cubicBezTo>
                <a:cubicBezTo>
                  <a:pt x="3331960" y="640082"/>
                  <a:pt x="3283657" y="629857"/>
                  <a:pt x="3243832" y="626367"/>
                </a:cubicBezTo>
                <a:cubicBezTo>
                  <a:pt x="3228898" y="625059"/>
                  <a:pt x="3215155" y="624697"/>
                  <a:pt x="3202477" y="625701"/>
                </a:cubicBezTo>
                <a:close/>
                <a:moveTo>
                  <a:pt x="2674610" y="621340"/>
                </a:moveTo>
                <a:lnTo>
                  <a:pt x="2673929" y="621683"/>
                </a:lnTo>
                <a:lnTo>
                  <a:pt x="2673248" y="621683"/>
                </a:lnTo>
                <a:lnTo>
                  <a:pt x="2671886" y="622370"/>
                </a:lnTo>
                <a:lnTo>
                  <a:pt x="2670184" y="622713"/>
                </a:lnTo>
                <a:lnTo>
                  <a:pt x="2667800" y="623400"/>
                </a:lnTo>
                <a:lnTo>
                  <a:pt x="2665416" y="624087"/>
                </a:lnTo>
                <a:lnTo>
                  <a:pt x="2662692" y="624773"/>
                </a:lnTo>
                <a:lnTo>
                  <a:pt x="2659628" y="625803"/>
                </a:lnTo>
                <a:lnTo>
                  <a:pt x="2655542" y="627176"/>
                </a:lnTo>
                <a:lnTo>
                  <a:pt x="2651796" y="628206"/>
                </a:lnTo>
                <a:lnTo>
                  <a:pt x="2647029" y="629236"/>
                </a:lnTo>
                <a:lnTo>
                  <a:pt x="2642602" y="630610"/>
                </a:lnTo>
                <a:lnTo>
                  <a:pt x="2637495" y="631983"/>
                </a:lnTo>
                <a:lnTo>
                  <a:pt x="2631706" y="633356"/>
                </a:lnTo>
                <a:lnTo>
                  <a:pt x="2625577" y="634729"/>
                </a:lnTo>
                <a:lnTo>
                  <a:pt x="2619448" y="636103"/>
                </a:lnTo>
                <a:lnTo>
                  <a:pt x="2612297" y="637819"/>
                </a:lnTo>
                <a:lnTo>
                  <a:pt x="2605487" y="639536"/>
                </a:lnTo>
                <a:lnTo>
                  <a:pt x="2597655" y="641252"/>
                </a:lnTo>
                <a:lnTo>
                  <a:pt x="2589483" y="642969"/>
                </a:lnTo>
                <a:lnTo>
                  <a:pt x="2580970" y="644685"/>
                </a:lnTo>
                <a:lnTo>
                  <a:pt x="2572458" y="646402"/>
                </a:lnTo>
                <a:lnTo>
                  <a:pt x="2562923" y="648462"/>
                </a:lnTo>
                <a:lnTo>
                  <a:pt x="2553049" y="650522"/>
                </a:lnTo>
                <a:lnTo>
                  <a:pt x="2543174" y="652238"/>
                </a:lnTo>
                <a:lnTo>
                  <a:pt x="2532618" y="654298"/>
                </a:lnTo>
                <a:lnTo>
                  <a:pt x="2521381" y="656358"/>
                </a:lnTo>
                <a:lnTo>
                  <a:pt x="2510145" y="658075"/>
                </a:lnTo>
                <a:lnTo>
                  <a:pt x="2498227" y="660135"/>
                </a:lnTo>
                <a:lnTo>
                  <a:pt x="2485968" y="662194"/>
                </a:lnTo>
                <a:lnTo>
                  <a:pt x="2473029" y="664254"/>
                </a:lnTo>
                <a:lnTo>
                  <a:pt x="2449534" y="667687"/>
                </a:lnTo>
                <a:lnTo>
                  <a:pt x="2426720" y="670777"/>
                </a:lnTo>
                <a:lnTo>
                  <a:pt x="2404927" y="673524"/>
                </a:lnTo>
                <a:lnTo>
                  <a:pt x="2383475" y="675584"/>
                </a:lnTo>
                <a:lnTo>
                  <a:pt x="2363045" y="677300"/>
                </a:lnTo>
                <a:lnTo>
                  <a:pt x="2343636" y="678674"/>
                </a:lnTo>
                <a:lnTo>
                  <a:pt x="2324227" y="680047"/>
                </a:lnTo>
                <a:lnTo>
                  <a:pt x="2305839" y="681420"/>
                </a:lnTo>
                <a:lnTo>
                  <a:pt x="2288814" y="683136"/>
                </a:lnTo>
                <a:lnTo>
                  <a:pt x="2271789" y="684853"/>
                </a:lnTo>
                <a:lnTo>
                  <a:pt x="2255444" y="687256"/>
                </a:lnTo>
                <a:lnTo>
                  <a:pt x="2240462" y="689659"/>
                </a:lnTo>
                <a:lnTo>
                  <a:pt x="2225820" y="692749"/>
                </a:lnTo>
                <a:lnTo>
                  <a:pt x="2211859" y="696526"/>
                </a:lnTo>
                <a:lnTo>
                  <a:pt x="2198920" y="701332"/>
                </a:lnTo>
                <a:lnTo>
                  <a:pt x="2186661" y="706825"/>
                </a:lnTo>
                <a:lnTo>
                  <a:pt x="2169295" y="717125"/>
                </a:lnTo>
                <a:lnTo>
                  <a:pt x="2153292" y="728454"/>
                </a:lnTo>
                <a:lnTo>
                  <a:pt x="2138309" y="740470"/>
                </a:lnTo>
                <a:lnTo>
                  <a:pt x="2124008" y="753172"/>
                </a:lnTo>
                <a:lnTo>
                  <a:pt x="2111068" y="766905"/>
                </a:lnTo>
                <a:lnTo>
                  <a:pt x="2098810" y="782011"/>
                </a:lnTo>
                <a:lnTo>
                  <a:pt x="2087233" y="797460"/>
                </a:lnTo>
                <a:lnTo>
                  <a:pt x="2076677" y="813939"/>
                </a:lnTo>
                <a:lnTo>
                  <a:pt x="2066462" y="831448"/>
                </a:lnTo>
                <a:lnTo>
                  <a:pt x="2056587" y="850330"/>
                </a:lnTo>
                <a:lnTo>
                  <a:pt x="2047393" y="869556"/>
                </a:lnTo>
                <a:lnTo>
                  <a:pt x="2039221" y="890498"/>
                </a:lnTo>
                <a:lnTo>
                  <a:pt x="2030708" y="912470"/>
                </a:lnTo>
                <a:lnTo>
                  <a:pt x="2022196" y="935472"/>
                </a:lnTo>
                <a:lnTo>
                  <a:pt x="2014024" y="959847"/>
                </a:lnTo>
                <a:lnTo>
                  <a:pt x="2006532" y="985252"/>
                </a:lnTo>
                <a:lnTo>
                  <a:pt x="2001425" y="1000358"/>
                </a:lnTo>
                <a:lnTo>
                  <a:pt x="1996998" y="1015807"/>
                </a:lnTo>
                <a:lnTo>
                  <a:pt x="1989166" y="1046705"/>
                </a:lnTo>
                <a:lnTo>
                  <a:pt x="1982356" y="1078290"/>
                </a:lnTo>
                <a:lnTo>
                  <a:pt x="1977249" y="1109875"/>
                </a:lnTo>
                <a:lnTo>
                  <a:pt x="1972822" y="1140430"/>
                </a:lnTo>
                <a:lnTo>
                  <a:pt x="1969417" y="1170642"/>
                </a:lnTo>
                <a:lnTo>
                  <a:pt x="1968055" y="1185404"/>
                </a:lnTo>
                <a:lnTo>
                  <a:pt x="1967033" y="1199480"/>
                </a:lnTo>
                <a:lnTo>
                  <a:pt x="1966012" y="1213556"/>
                </a:lnTo>
                <a:lnTo>
                  <a:pt x="1965331" y="1227288"/>
                </a:lnTo>
                <a:lnTo>
                  <a:pt x="1964650" y="1240334"/>
                </a:lnTo>
                <a:lnTo>
                  <a:pt x="1963969" y="1252693"/>
                </a:lnTo>
                <a:lnTo>
                  <a:pt x="1963628" y="1264709"/>
                </a:lnTo>
                <a:lnTo>
                  <a:pt x="1963288" y="1276039"/>
                </a:lnTo>
                <a:lnTo>
                  <a:pt x="1963288" y="1287025"/>
                </a:lnTo>
                <a:lnTo>
                  <a:pt x="1962947" y="1296638"/>
                </a:lnTo>
                <a:lnTo>
                  <a:pt x="1962947" y="1305907"/>
                </a:lnTo>
                <a:lnTo>
                  <a:pt x="1963288" y="1314490"/>
                </a:lnTo>
                <a:lnTo>
                  <a:pt x="1963288" y="1322386"/>
                </a:lnTo>
                <a:lnTo>
                  <a:pt x="1963288" y="1328909"/>
                </a:lnTo>
                <a:lnTo>
                  <a:pt x="1963288" y="1335089"/>
                </a:lnTo>
                <a:lnTo>
                  <a:pt x="1963628" y="1339895"/>
                </a:lnTo>
                <a:lnTo>
                  <a:pt x="1963628" y="1343671"/>
                </a:lnTo>
                <a:lnTo>
                  <a:pt x="1963969" y="1346761"/>
                </a:lnTo>
                <a:lnTo>
                  <a:pt x="1963969" y="1348135"/>
                </a:lnTo>
                <a:lnTo>
                  <a:pt x="1963969" y="1348821"/>
                </a:lnTo>
                <a:lnTo>
                  <a:pt x="1964309" y="1348135"/>
                </a:lnTo>
                <a:lnTo>
                  <a:pt x="1964309" y="1347105"/>
                </a:lnTo>
                <a:lnTo>
                  <a:pt x="1964650" y="1345731"/>
                </a:lnTo>
                <a:lnTo>
                  <a:pt x="1965331" y="1343671"/>
                </a:lnTo>
                <a:lnTo>
                  <a:pt x="1965671" y="1341612"/>
                </a:lnTo>
                <a:lnTo>
                  <a:pt x="1966352" y="1339208"/>
                </a:lnTo>
                <a:lnTo>
                  <a:pt x="1967033" y="1336119"/>
                </a:lnTo>
                <a:lnTo>
                  <a:pt x="1969076" y="1329252"/>
                </a:lnTo>
                <a:lnTo>
                  <a:pt x="1971119" y="1321699"/>
                </a:lnTo>
                <a:lnTo>
                  <a:pt x="1973844" y="1312430"/>
                </a:lnTo>
                <a:lnTo>
                  <a:pt x="1976568" y="1302131"/>
                </a:lnTo>
                <a:lnTo>
                  <a:pt x="1979632" y="1290801"/>
                </a:lnTo>
                <a:lnTo>
                  <a:pt x="1983037" y="1278442"/>
                </a:lnTo>
                <a:lnTo>
                  <a:pt x="1987123" y="1265739"/>
                </a:lnTo>
                <a:lnTo>
                  <a:pt x="1991209" y="1252007"/>
                </a:lnTo>
                <a:lnTo>
                  <a:pt x="1995636" y="1237244"/>
                </a:lnTo>
                <a:lnTo>
                  <a:pt x="2000403" y="1222482"/>
                </a:lnTo>
                <a:lnTo>
                  <a:pt x="2004830" y="1207033"/>
                </a:lnTo>
                <a:lnTo>
                  <a:pt x="2010278" y="1190897"/>
                </a:lnTo>
                <a:lnTo>
                  <a:pt x="2021174" y="1158626"/>
                </a:lnTo>
                <a:lnTo>
                  <a:pt x="2032752" y="1125324"/>
                </a:lnTo>
                <a:lnTo>
                  <a:pt x="2045010" y="1092366"/>
                </a:lnTo>
                <a:lnTo>
                  <a:pt x="2051479" y="1076230"/>
                </a:lnTo>
                <a:lnTo>
                  <a:pt x="2057609" y="1059751"/>
                </a:lnTo>
                <a:lnTo>
                  <a:pt x="2064419" y="1044302"/>
                </a:lnTo>
                <a:lnTo>
                  <a:pt x="2070888" y="1029540"/>
                </a:lnTo>
                <a:lnTo>
                  <a:pt x="2077699" y="1014434"/>
                </a:lnTo>
                <a:lnTo>
                  <a:pt x="2084849" y="1000701"/>
                </a:lnTo>
                <a:lnTo>
                  <a:pt x="2091319" y="987312"/>
                </a:lnTo>
                <a:lnTo>
                  <a:pt x="2098470" y="974953"/>
                </a:lnTo>
                <a:lnTo>
                  <a:pt x="2105620" y="963624"/>
                </a:lnTo>
                <a:lnTo>
                  <a:pt x="2112090" y="952981"/>
                </a:lnTo>
                <a:lnTo>
                  <a:pt x="2117198" y="945428"/>
                </a:lnTo>
                <a:lnTo>
                  <a:pt x="2121965" y="937875"/>
                </a:lnTo>
                <a:lnTo>
                  <a:pt x="2126732" y="930665"/>
                </a:lnTo>
                <a:lnTo>
                  <a:pt x="2131158" y="923799"/>
                </a:lnTo>
                <a:lnTo>
                  <a:pt x="2140012" y="911440"/>
                </a:lnTo>
                <a:lnTo>
                  <a:pt x="2148184" y="900454"/>
                </a:lnTo>
                <a:lnTo>
                  <a:pt x="2155335" y="890498"/>
                </a:lnTo>
                <a:lnTo>
                  <a:pt x="2162485" y="881572"/>
                </a:lnTo>
                <a:lnTo>
                  <a:pt x="2168614" y="874019"/>
                </a:lnTo>
                <a:lnTo>
                  <a:pt x="2174744" y="867496"/>
                </a:lnTo>
                <a:lnTo>
                  <a:pt x="2179511" y="862003"/>
                </a:lnTo>
                <a:lnTo>
                  <a:pt x="2184278" y="857196"/>
                </a:lnTo>
                <a:lnTo>
                  <a:pt x="2188023" y="853763"/>
                </a:lnTo>
                <a:lnTo>
                  <a:pt x="2191429" y="851017"/>
                </a:lnTo>
                <a:lnTo>
                  <a:pt x="2194153" y="848614"/>
                </a:lnTo>
                <a:lnTo>
                  <a:pt x="2195855" y="846897"/>
                </a:lnTo>
                <a:lnTo>
                  <a:pt x="2196877" y="846210"/>
                </a:lnTo>
                <a:lnTo>
                  <a:pt x="2197217" y="845867"/>
                </a:lnTo>
                <a:lnTo>
                  <a:pt x="2196877" y="846554"/>
                </a:lnTo>
                <a:lnTo>
                  <a:pt x="2196196" y="848270"/>
                </a:lnTo>
                <a:lnTo>
                  <a:pt x="2195515" y="851360"/>
                </a:lnTo>
                <a:lnTo>
                  <a:pt x="2194153" y="855137"/>
                </a:lnTo>
                <a:lnTo>
                  <a:pt x="2192791" y="859600"/>
                </a:lnTo>
                <a:lnTo>
                  <a:pt x="2191088" y="865436"/>
                </a:lnTo>
                <a:lnTo>
                  <a:pt x="2189385" y="871272"/>
                </a:lnTo>
                <a:lnTo>
                  <a:pt x="2188023" y="878139"/>
                </a:lnTo>
                <a:lnTo>
                  <a:pt x="2186661" y="885691"/>
                </a:lnTo>
                <a:lnTo>
                  <a:pt x="2185299" y="892901"/>
                </a:lnTo>
                <a:lnTo>
                  <a:pt x="2184278" y="901141"/>
                </a:lnTo>
                <a:lnTo>
                  <a:pt x="2183937" y="909380"/>
                </a:lnTo>
                <a:lnTo>
                  <a:pt x="2183597" y="917620"/>
                </a:lnTo>
                <a:lnTo>
                  <a:pt x="2183937" y="925859"/>
                </a:lnTo>
                <a:lnTo>
                  <a:pt x="2184959" y="934442"/>
                </a:lnTo>
                <a:lnTo>
                  <a:pt x="2186661" y="942338"/>
                </a:lnTo>
                <a:lnTo>
                  <a:pt x="2188704" y="960190"/>
                </a:lnTo>
                <a:lnTo>
                  <a:pt x="2191769" y="977356"/>
                </a:lnTo>
                <a:lnTo>
                  <a:pt x="2194493" y="993835"/>
                </a:lnTo>
                <a:lnTo>
                  <a:pt x="2197558" y="1009628"/>
                </a:lnTo>
                <a:lnTo>
                  <a:pt x="2200963" y="1024733"/>
                </a:lnTo>
                <a:lnTo>
                  <a:pt x="2204708" y="1038809"/>
                </a:lnTo>
                <a:lnTo>
                  <a:pt x="2208113" y="1052198"/>
                </a:lnTo>
                <a:lnTo>
                  <a:pt x="2211859" y="1064214"/>
                </a:lnTo>
                <a:lnTo>
                  <a:pt x="2215264" y="1075200"/>
                </a:lnTo>
                <a:lnTo>
                  <a:pt x="2218329" y="1084470"/>
                </a:lnTo>
                <a:lnTo>
                  <a:pt x="2221393" y="1093053"/>
                </a:lnTo>
                <a:lnTo>
                  <a:pt x="2222415" y="1096829"/>
                </a:lnTo>
                <a:lnTo>
                  <a:pt x="2224117" y="1100262"/>
                </a:lnTo>
                <a:lnTo>
                  <a:pt x="2225139" y="1103352"/>
                </a:lnTo>
                <a:lnTo>
                  <a:pt x="2226160" y="1105755"/>
                </a:lnTo>
                <a:lnTo>
                  <a:pt x="2227182" y="1108158"/>
                </a:lnTo>
                <a:lnTo>
                  <a:pt x="2227863" y="1110218"/>
                </a:lnTo>
                <a:lnTo>
                  <a:pt x="2228203" y="1111592"/>
                </a:lnTo>
                <a:lnTo>
                  <a:pt x="2228884" y="1112622"/>
                </a:lnTo>
                <a:lnTo>
                  <a:pt x="2228884" y="1113308"/>
                </a:lnTo>
                <a:lnTo>
                  <a:pt x="2229225" y="1113651"/>
                </a:lnTo>
                <a:lnTo>
                  <a:pt x="2229225" y="1112965"/>
                </a:lnTo>
                <a:lnTo>
                  <a:pt x="2229225" y="1111248"/>
                </a:lnTo>
                <a:lnTo>
                  <a:pt x="2229565" y="1108158"/>
                </a:lnTo>
                <a:lnTo>
                  <a:pt x="2229565" y="1104382"/>
                </a:lnTo>
                <a:lnTo>
                  <a:pt x="2229906" y="1099919"/>
                </a:lnTo>
                <a:lnTo>
                  <a:pt x="2230587" y="1094083"/>
                </a:lnTo>
                <a:lnTo>
                  <a:pt x="2231268" y="1087560"/>
                </a:lnTo>
                <a:lnTo>
                  <a:pt x="2231949" y="1080350"/>
                </a:lnTo>
                <a:lnTo>
                  <a:pt x="2232630" y="1072111"/>
                </a:lnTo>
                <a:lnTo>
                  <a:pt x="2233652" y="1063528"/>
                </a:lnTo>
                <a:lnTo>
                  <a:pt x="2235014" y="1054258"/>
                </a:lnTo>
                <a:lnTo>
                  <a:pt x="2236376" y="1043959"/>
                </a:lnTo>
                <a:lnTo>
                  <a:pt x="2238078" y="1033659"/>
                </a:lnTo>
                <a:lnTo>
                  <a:pt x="2239781" y="1022673"/>
                </a:lnTo>
                <a:lnTo>
                  <a:pt x="2241483" y="1011344"/>
                </a:lnTo>
                <a:lnTo>
                  <a:pt x="2243526" y="999671"/>
                </a:lnTo>
                <a:lnTo>
                  <a:pt x="2248634" y="975640"/>
                </a:lnTo>
                <a:lnTo>
                  <a:pt x="2254423" y="950921"/>
                </a:lnTo>
                <a:lnTo>
                  <a:pt x="2261233" y="926202"/>
                </a:lnTo>
                <a:lnTo>
                  <a:pt x="2269405" y="901484"/>
                </a:lnTo>
                <a:lnTo>
                  <a:pt x="2278599" y="877452"/>
                </a:lnTo>
                <a:lnTo>
                  <a:pt x="2283706" y="865779"/>
                </a:lnTo>
                <a:lnTo>
                  <a:pt x="2289154" y="854450"/>
                </a:lnTo>
                <a:lnTo>
                  <a:pt x="2294603" y="843464"/>
                </a:lnTo>
                <a:lnTo>
                  <a:pt x="2301072" y="833164"/>
                </a:lnTo>
                <a:lnTo>
                  <a:pt x="2307201" y="823208"/>
                </a:lnTo>
                <a:lnTo>
                  <a:pt x="2314012" y="813939"/>
                </a:lnTo>
                <a:lnTo>
                  <a:pt x="2322184" y="804326"/>
                </a:lnTo>
                <a:lnTo>
                  <a:pt x="2330697" y="795057"/>
                </a:lnTo>
                <a:lnTo>
                  <a:pt x="2339890" y="786131"/>
                </a:lnTo>
                <a:lnTo>
                  <a:pt x="2349765" y="777548"/>
                </a:lnTo>
                <a:lnTo>
                  <a:pt x="2359640" y="769995"/>
                </a:lnTo>
                <a:lnTo>
                  <a:pt x="2370196" y="762099"/>
                </a:lnTo>
                <a:lnTo>
                  <a:pt x="2381092" y="754889"/>
                </a:lnTo>
                <a:lnTo>
                  <a:pt x="2392329" y="748366"/>
                </a:lnTo>
                <a:lnTo>
                  <a:pt x="2403906" y="741843"/>
                </a:lnTo>
                <a:lnTo>
                  <a:pt x="2415824" y="736007"/>
                </a:lnTo>
                <a:lnTo>
                  <a:pt x="2440681" y="725021"/>
                </a:lnTo>
                <a:lnTo>
                  <a:pt x="2467240" y="715408"/>
                </a:lnTo>
                <a:lnTo>
                  <a:pt x="2494141" y="706825"/>
                </a:lnTo>
                <a:lnTo>
                  <a:pt x="2508783" y="702362"/>
                </a:lnTo>
                <a:lnTo>
                  <a:pt x="2523424" y="697212"/>
                </a:lnTo>
                <a:lnTo>
                  <a:pt x="2538407" y="691033"/>
                </a:lnTo>
                <a:lnTo>
                  <a:pt x="2554070" y="684510"/>
                </a:lnTo>
                <a:lnTo>
                  <a:pt x="2569053" y="677643"/>
                </a:lnTo>
                <a:lnTo>
                  <a:pt x="2584375" y="670434"/>
                </a:lnTo>
                <a:lnTo>
                  <a:pt x="2598677" y="663224"/>
                </a:lnTo>
                <a:lnTo>
                  <a:pt x="2612297" y="656015"/>
                </a:lnTo>
                <a:lnTo>
                  <a:pt x="2625236" y="649149"/>
                </a:lnTo>
                <a:lnTo>
                  <a:pt x="2637495" y="642969"/>
                </a:lnTo>
                <a:lnTo>
                  <a:pt x="2642602" y="639879"/>
                </a:lnTo>
                <a:lnTo>
                  <a:pt x="2648051" y="636789"/>
                </a:lnTo>
                <a:lnTo>
                  <a:pt x="2652818" y="634043"/>
                </a:lnTo>
                <a:lnTo>
                  <a:pt x="2656904" y="631639"/>
                </a:lnTo>
                <a:lnTo>
                  <a:pt x="2660990" y="629580"/>
                </a:lnTo>
                <a:lnTo>
                  <a:pt x="2664395" y="627520"/>
                </a:lnTo>
                <a:lnTo>
                  <a:pt x="2667460" y="625460"/>
                </a:lnTo>
                <a:lnTo>
                  <a:pt x="2670184" y="624087"/>
                </a:lnTo>
                <a:lnTo>
                  <a:pt x="2672227" y="622713"/>
                </a:lnTo>
                <a:lnTo>
                  <a:pt x="2673589" y="622027"/>
                </a:lnTo>
                <a:close/>
                <a:moveTo>
                  <a:pt x="5059675" y="226079"/>
                </a:moveTo>
                <a:cubicBezTo>
                  <a:pt x="5039238" y="208231"/>
                  <a:pt x="4954026" y="346116"/>
                  <a:pt x="4892564" y="394121"/>
                </a:cubicBezTo>
                <a:cubicBezTo>
                  <a:pt x="4831100" y="442127"/>
                  <a:pt x="4691408" y="483172"/>
                  <a:pt x="4690898" y="514113"/>
                </a:cubicBezTo>
                <a:cubicBezTo>
                  <a:pt x="4690387" y="545056"/>
                  <a:pt x="4821977" y="552705"/>
                  <a:pt x="4911291" y="478060"/>
                </a:cubicBezTo>
                <a:cubicBezTo>
                  <a:pt x="5000605" y="403415"/>
                  <a:pt x="5088588" y="263302"/>
                  <a:pt x="5059675" y="226079"/>
                </a:cubicBezTo>
                <a:close/>
                <a:moveTo>
                  <a:pt x="3210329" y="56"/>
                </a:moveTo>
                <a:cubicBezTo>
                  <a:pt x="3464351" y="-3711"/>
                  <a:pt x="3758737" y="181422"/>
                  <a:pt x="3977240" y="469886"/>
                </a:cubicBezTo>
                <a:cubicBezTo>
                  <a:pt x="3925171" y="474730"/>
                  <a:pt x="3857662" y="485022"/>
                  <a:pt x="3837379" y="513025"/>
                </a:cubicBezTo>
                <a:lnTo>
                  <a:pt x="3837216" y="513453"/>
                </a:lnTo>
                <a:lnTo>
                  <a:pt x="3857107" y="514512"/>
                </a:lnTo>
                <a:cubicBezTo>
                  <a:pt x="3942526" y="520137"/>
                  <a:pt x="4036574" y="529622"/>
                  <a:pt x="4072498" y="540924"/>
                </a:cubicBezTo>
                <a:cubicBezTo>
                  <a:pt x="4139771" y="555992"/>
                  <a:pt x="4291000" y="743818"/>
                  <a:pt x="4279160" y="804094"/>
                </a:cubicBezTo>
                <a:cubicBezTo>
                  <a:pt x="4278622" y="859258"/>
                  <a:pt x="4172600" y="828850"/>
                  <a:pt x="4075728" y="850916"/>
                </a:cubicBezTo>
                <a:cubicBezTo>
                  <a:pt x="4063619" y="853673"/>
                  <a:pt x="4049379" y="857971"/>
                  <a:pt x="4033634" y="863267"/>
                </a:cubicBezTo>
                <a:lnTo>
                  <a:pt x="4005556" y="873348"/>
                </a:lnTo>
                <a:lnTo>
                  <a:pt x="4039703" y="873116"/>
                </a:lnTo>
                <a:cubicBezTo>
                  <a:pt x="4088946" y="869382"/>
                  <a:pt x="4113670" y="863833"/>
                  <a:pt x="4162913" y="930029"/>
                </a:cubicBezTo>
                <a:cubicBezTo>
                  <a:pt x="4198971" y="1036588"/>
                  <a:pt x="4175292" y="1015600"/>
                  <a:pt x="4101560" y="1070494"/>
                </a:cubicBezTo>
                <a:cubicBezTo>
                  <a:pt x="4217807" y="1040357"/>
                  <a:pt x="4251713" y="1029592"/>
                  <a:pt x="4314680" y="1072108"/>
                </a:cubicBezTo>
                <a:cubicBezTo>
                  <a:pt x="4393793" y="1198042"/>
                  <a:pt x="4337283" y="1207731"/>
                  <a:pt x="4290462" y="1261010"/>
                </a:cubicBezTo>
                <a:cubicBezTo>
                  <a:pt x="4363116" y="1199657"/>
                  <a:pt x="4422855" y="1141534"/>
                  <a:pt x="4518113" y="1217417"/>
                </a:cubicBezTo>
                <a:cubicBezTo>
                  <a:pt x="4599244" y="1280788"/>
                  <a:pt x="4527800" y="1431344"/>
                  <a:pt x="4459762" y="1562828"/>
                </a:cubicBezTo>
                <a:lnTo>
                  <a:pt x="4454121" y="1573706"/>
                </a:lnTo>
                <a:lnTo>
                  <a:pt x="4480917" y="1552564"/>
                </a:lnTo>
                <a:cubicBezTo>
                  <a:pt x="4839997" y="1212535"/>
                  <a:pt x="4557671" y="564132"/>
                  <a:pt x="4634362" y="452124"/>
                </a:cubicBezTo>
                <a:cubicBezTo>
                  <a:pt x="4673111" y="392386"/>
                  <a:pt x="4736079" y="403689"/>
                  <a:pt x="4879773" y="327805"/>
                </a:cubicBezTo>
                <a:cubicBezTo>
                  <a:pt x="4926595" y="300358"/>
                  <a:pt x="4976377" y="116569"/>
                  <a:pt x="5047686" y="134060"/>
                </a:cubicBezTo>
                <a:cubicBezTo>
                  <a:pt x="5359562" y="210554"/>
                  <a:pt x="5577796" y="1794884"/>
                  <a:pt x="4832951" y="2253951"/>
                </a:cubicBezTo>
                <a:cubicBezTo>
                  <a:pt x="4561002" y="2402288"/>
                  <a:pt x="4081872" y="2483928"/>
                  <a:pt x="3533920" y="1925500"/>
                </a:cubicBezTo>
                <a:lnTo>
                  <a:pt x="3502202" y="1890933"/>
                </a:lnTo>
                <a:lnTo>
                  <a:pt x="3485470" y="1977379"/>
                </a:lnTo>
                <a:cubicBezTo>
                  <a:pt x="3423986" y="2418763"/>
                  <a:pt x="3714069" y="2838416"/>
                  <a:pt x="3988542" y="2378272"/>
                </a:cubicBezTo>
                <a:lnTo>
                  <a:pt x="4048279" y="2383116"/>
                </a:lnTo>
                <a:cubicBezTo>
                  <a:pt x="3983698" y="2573092"/>
                  <a:pt x="3852920" y="2746925"/>
                  <a:pt x="3668861" y="2715711"/>
                </a:cubicBezTo>
                <a:cubicBezTo>
                  <a:pt x="3453050" y="2688264"/>
                  <a:pt x="3361559" y="2544569"/>
                  <a:pt x="3282985" y="2454156"/>
                </a:cubicBezTo>
                <a:cubicBezTo>
                  <a:pt x="3176425" y="2428727"/>
                  <a:pt x="3055334" y="2341542"/>
                  <a:pt x="2936059" y="2262076"/>
                </a:cubicBezTo>
                <a:lnTo>
                  <a:pt x="2888664" y="2232241"/>
                </a:lnTo>
                <a:lnTo>
                  <a:pt x="2892176" y="2241439"/>
                </a:lnTo>
                <a:cubicBezTo>
                  <a:pt x="2970350" y="2414538"/>
                  <a:pt x="3104703" y="2525456"/>
                  <a:pt x="3197413" y="2572016"/>
                </a:cubicBezTo>
                <a:cubicBezTo>
                  <a:pt x="3106460" y="2898691"/>
                  <a:pt x="2905139" y="3280579"/>
                  <a:pt x="2851900" y="3329236"/>
                </a:cubicBezTo>
                <a:cubicBezTo>
                  <a:pt x="2508001" y="3643534"/>
                  <a:pt x="2319100" y="3843197"/>
                  <a:pt x="2217382" y="3831358"/>
                </a:cubicBezTo>
                <a:cubicBezTo>
                  <a:pt x="2077456" y="3818979"/>
                  <a:pt x="1858415" y="3474006"/>
                  <a:pt x="1875099" y="3416420"/>
                </a:cubicBezTo>
                <a:cubicBezTo>
                  <a:pt x="1931069" y="3278647"/>
                  <a:pt x="2137194" y="3261963"/>
                  <a:pt x="2183477" y="3187156"/>
                </a:cubicBezTo>
                <a:cubicBezTo>
                  <a:pt x="2199622" y="3068757"/>
                  <a:pt x="2168946" y="3032698"/>
                  <a:pt x="2167331" y="2938517"/>
                </a:cubicBezTo>
                <a:cubicBezTo>
                  <a:pt x="2035007" y="3231894"/>
                  <a:pt x="1640619" y="3168026"/>
                  <a:pt x="1454676" y="2978382"/>
                </a:cubicBezTo>
                <a:lnTo>
                  <a:pt x="1425919" y="2944899"/>
                </a:lnTo>
                <a:lnTo>
                  <a:pt x="1429686" y="3047700"/>
                </a:lnTo>
                <a:cubicBezTo>
                  <a:pt x="1432848" y="3145043"/>
                  <a:pt x="1433790" y="3238553"/>
                  <a:pt x="1424641" y="3321163"/>
                </a:cubicBezTo>
                <a:cubicBezTo>
                  <a:pt x="1410649" y="3425031"/>
                  <a:pt x="1315928" y="3504682"/>
                  <a:pt x="1305164" y="3577875"/>
                </a:cubicBezTo>
                <a:cubicBezTo>
                  <a:pt x="1298168" y="3643533"/>
                  <a:pt x="1308932" y="3735024"/>
                  <a:pt x="1284175" y="3774849"/>
                </a:cubicBezTo>
                <a:cubicBezTo>
                  <a:pt x="1199142" y="3890019"/>
                  <a:pt x="671724" y="3745249"/>
                  <a:pt x="665804" y="3655372"/>
                </a:cubicBezTo>
                <a:cubicBezTo>
                  <a:pt x="656655" y="3511140"/>
                  <a:pt x="705629" y="3518675"/>
                  <a:pt x="725542" y="3450326"/>
                </a:cubicBezTo>
                <a:cubicBezTo>
                  <a:pt x="732404" y="3363544"/>
                  <a:pt x="745623" y="3299468"/>
                  <a:pt x="750895" y="3207010"/>
                </a:cubicBezTo>
                <a:lnTo>
                  <a:pt x="751509" y="3191301"/>
                </a:lnTo>
                <a:lnTo>
                  <a:pt x="734096" y="3157825"/>
                </a:lnTo>
                <a:cubicBezTo>
                  <a:pt x="558939" y="2854980"/>
                  <a:pt x="281337" y="2531585"/>
                  <a:pt x="404246" y="1879378"/>
                </a:cubicBezTo>
                <a:cubicBezTo>
                  <a:pt x="118472" y="1948399"/>
                  <a:pt x="68825" y="1780386"/>
                  <a:pt x="50283" y="1628721"/>
                </a:cubicBezTo>
                <a:lnTo>
                  <a:pt x="48072" y="1607470"/>
                </a:lnTo>
                <a:lnTo>
                  <a:pt x="33171" y="1600317"/>
                </a:lnTo>
                <a:cubicBezTo>
                  <a:pt x="-51225" y="1526584"/>
                  <a:pt x="30949" y="1314558"/>
                  <a:pt x="216958" y="1233562"/>
                </a:cubicBezTo>
                <a:cubicBezTo>
                  <a:pt x="124661" y="1402147"/>
                  <a:pt x="261049" y="1513870"/>
                  <a:pt x="145882" y="1591444"/>
                </a:cubicBezTo>
                <a:lnTo>
                  <a:pt x="126829" y="1602136"/>
                </a:lnTo>
                <a:lnTo>
                  <a:pt x="191997" y="1660810"/>
                </a:lnTo>
                <a:cubicBezTo>
                  <a:pt x="504474" y="1880783"/>
                  <a:pt x="501119" y="970929"/>
                  <a:pt x="1631301" y="808937"/>
                </a:cubicBezTo>
                <a:cubicBezTo>
                  <a:pt x="1206137" y="1240557"/>
                  <a:pt x="1171694" y="1397706"/>
                  <a:pt x="1087199" y="1638812"/>
                </a:cubicBezTo>
                <a:cubicBezTo>
                  <a:pt x="1139402" y="1871843"/>
                  <a:pt x="1324000" y="1936963"/>
                  <a:pt x="1393964" y="2124788"/>
                </a:cubicBezTo>
                <a:cubicBezTo>
                  <a:pt x="1353937" y="2178876"/>
                  <a:pt x="1317744" y="2231550"/>
                  <a:pt x="1284667" y="2283076"/>
                </a:cubicBezTo>
                <a:lnTo>
                  <a:pt x="1253706" y="2334812"/>
                </a:lnTo>
                <a:lnTo>
                  <a:pt x="1261937" y="2345475"/>
                </a:lnTo>
                <a:cubicBezTo>
                  <a:pt x="1368627" y="2475152"/>
                  <a:pt x="1550103" y="2641913"/>
                  <a:pt x="1663592" y="2664045"/>
                </a:cubicBezTo>
                <a:cubicBezTo>
                  <a:pt x="2044223" y="2623681"/>
                  <a:pt x="2131509" y="2414397"/>
                  <a:pt x="2368873" y="2377439"/>
                </a:cubicBezTo>
                <a:lnTo>
                  <a:pt x="2379579" y="2376508"/>
                </a:lnTo>
                <a:lnTo>
                  <a:pt x="2397307" y="2372375"/>
                </a:lnTo>
                <a:cubicBezTo>
                  <a:pt x="2442709" y="2365236"/>
                  <a:pt x="2481840" y="2369166"/>
                  <a:pt x="2519040" y="2376501"/>
                </a:cubicBezTo>
                <a:lnTo>
                  <a:pt x="2532815" y="2379692"/>
                </a:lnTo>
                <a:lnTo>
                  <a:pt x="2581963" y="2387364"/>
                </a:lnTo>
                <a:lnTo>
                  <a:pt x="2629946" y="2399633"/>
                </a:lnTo>
                <a:lnTo>
                  <a:pt x="2667842" y="2405842"/>
                </a:lnTo>
                <a:cubicBezTo>
                  <a:pt x="2905677" y="1528899"/>
                  <a:pt x="2570348" y="1528650"/>
                  <a:pt x="2654801" y="1005291"/>
                </a:cubicBezTo>
                <a:cubicBezTo>
                  <a:pt x="2417215" y="1653217"/>
                  <a:pt x="2762480" y="1650486"/>
                  <a:pt x="2542653" y="2246748"/>
                </a:cubicBezTo>
                <a:cubicBezTo>
                  <a:pt x="2438328" y="2257180"/>
                  <a:pt x="2390513" y="2211103"/>
                  <a:pt x="2229679" y="2278045"/>
                </a:cubicBezTo>
                <a:cubicBezTo>
                  <a:pt x="2066941" y="2358606"/>
                  <a:pt x="1910661" y="2497291"/>
                  <a:pt x="1741465" y="2519729"/>
                </a:cubicBezTo>
                <a:cubicBezTo>
                  <a:pt x="1583032" y="2521635"/>
                  <a:pt x="1531160" y="2462185"/>
                  <a:pt x="1455068" y="2351072"/>
                </a:cubicBezTo>
                <a:lnTo>
                  <a:pt x="1760218" y="1719911"/>
                </a:lnTo>
                <a:lnTo>
                  <a:pt x="1499406" y="2017234"/>
                </a:lnTo>
                <a:cubicBezTo>
                  <a:pt x="1335965" y="1676443"/>
                  <a:pt x="1322053" y="1813180"/>
                  <a:pt x="1248034" y="1619686"/>
                </a:cubicBezTo>
                <a:cubicBezTo>
                  <a:pt x="1276847" y="1255172"/>
                  <a:pt x="1975699" y="611343"/>
                  <a:pt x="2083625" y="535832"/>
                </a:cubicBezTo>
                <a:cubicBezTo>
                  <a:pt x="2135244" y="490951"/>
                  <a:pt x="2295643" y="499223"/>
                  <a:pt x="2525883" y="443835"/>
                </a:cubicBezTo>
                <a:lnTo>
                  <a:pt x="2569214" y="432048"/>
                </a:lnTo>
                <a:lnTo>
                  <a:pt x="2558835" y="430557"/>
                </a:lnTo>
                <a:cubicBezTo>
                  <a:pt x="2496767" y="423973"/>
                  <a:pt x="2414088" y="423468"/>
                  <a:pt x="2302954" y="424679"/>
                </a:cubicBezTo>
                <a:cubicBezTo>
                  <a:pt x="2520380" y="87778"/>
                  <a:pt x="2904103" y="9205"/>
                  <a:pt x="3210329" y="56"/>
                </a:cubicBezTo>
                <a:close/>
              </a:path>
            </a:pathLst>
          </a:custGeom>
          <a:solidFill>
            <a:schemeClr val="tx2"/>
          </a:solidFill>
          <a:ln>
            <a:noFill/>
          </a:ln>
          <a:extLst/>
        </p:spPr>
        <p:txBody>
          <a:bodyPr vert="horz" wrap="square" lIns="93247" tIns="46623" rIns="93247" bIns="46623" numCol="1" anchor="t" anchorCtr="0" compatLnSpc="1">
            <a:prstTxWarp prst="textNoShape">
              <a:avLst/>
            </a:prstTxWarp>
            <a:noAutofit/>
          </a:bodyPr>
          <a:lstStyle/>
          <a:p>
            <a:pPr defTabSz="932418">
              <a:defRPr/>
            </a:pPr>
            <a:endParaRPr lang="en-US" sz="2448" kern="0" dirty="0">
              <a:solidFill>
                <a:sysClr val="windowText" lastClr="000000"/>
              </a:solidFill>
            </a:endParaRPr>
          </a:p>
        </p:txBody>
      </p:sp>
      <p:sp>
        <p:nvSpPr>
          <p:cNvPr id="226" name="Freeform 5">
            <a:extLst>
              <a:ext uri="{FF2B5EF4-FFF2-40B4-BE49-F238E27FC236}">
                <a16:creationId xmlns:a16="http://schemas.microsoft.com/office/drawing/2014/main" id="{D6AFF73B-FAC5-40CE-9495-6549651AA238}"/>
              </a:ext>
            </a:extLst>
          </p:cNvPr>
          <p:cNvSpPr>
            <a:spLocks noEditPoints="1"/>
          </p:cNvSpPr>
          <p:nvPr/>
        </p:nvSpPr>
        <p:spPr bwMode="auto">
          <a:xfrm>
            <a:off x="4185961" y="2459308"/>
            <a:ext cx="398685" cy="313762"/>
          </a:xfrm>
          <a:custGeom>
            <a:avLst/>
            <a:gdLst>
              <a:gd name="T0" fmla="*/ 3752 w 5983"/>
              <a:gd name="T1" fmla="*/ 2549 h 4697"/>
              <a:gd name="T2" fmla="*/ 2693 w 5983"/>
              <a:gd name="T3" fmla="*/ 4063 h 4697"/>
              <a:gd name="T4" fmla="*/ 2651 w 5983"/>
              <a:gd name="T5" fmla="*/ 4087 h 4697"/>
              <a:gd name="T6" fmla="*/ 2627 w 5983"/>
              <a:gd name="T7" fmla="*/ 4081 h 4697"/>
              <a:gd name="T8" fmla="*/ 2603 w 5983"/>
              <a:gd name="T9" fmla="*/ 4021 h 4697"/>
              <a:gd name="T10" fmla="*/ 2878 w 5983"/>
              <a:gd name="T11" fmla="*/ 3117 h 4697"/>
              <a:gd name="T12" fmla="*/ 2262 w 5983"/>
              <a:gd name="T13" fmla="*/ 3117 h 4697"/>
              <a:gd name="T14" fmla="*/ 2214 w 5983"/>
              <a:gd name="T15" fmla="*/ 3087 h 4697"/>
              <a:gd name="T16" fmla="*/ 2220 w 5983"/>
              <a:gd name="T17" fmla="*/ 3034 h 4697"/>
              <a:gd name="T18" fmla="*/ 3249 w 5983"/>
              <a:gd name="T19" fmla="*/ 1538 h 4697"/>
              <a:gd name="T20" fmla="*/ 3291 w 5983"/>
              <a:gd name="T21" fmla="*/ 1514 h 4697"/>
              <a:gd name="T22" fmla="*/ 3315 w 5983"/>
              <a:gd name="T23" fmla="*/ 1520 h 4697"/>
              <a:gd name="T24" fmla="*/ 3339 w 5983"/>
              <a:gd name="T25" fmla="*/ 1580 h 4697"/>
              <a:gd name="T26" fmla="*/ 3075 w 5983"/>
              <a:gd name="T27" fmla="*/ 2465 h 4697"/>
              <a:gd name="T28" fmla="*/ 3710 w 5983"/>
              <a:gd name="T29" fmla="*/ 2465 h 4697"/>
              <a:gd name="T30" fmla="*/ 3763 w 5983"/>
              <a:gd name="T31" fmla="*/ 2519 h 4697"/>
              <a:gd name="T32" fmla="*/ 3752 w 5983"/>
              <a:gd name="T33" fmla="*/ 2549 h 4697"/>
              <a:gd name="T34" fmla="*/ 5750 w 5983"/>
              <a:gd name="T35" fmla="*/ 754 h 4697"/>
              <a:gd name="T36" fmla="*/ 0 w 5983"/>
              <a:gd name="T37" fmla="*/ 754 h 4697"/>
              <a:gd name="T38" fmla="*/ 0 w 5983"/>
              <a:gd name="T39" fmla="*/ 4326 h 4697"/>
              <a:gd name="T40" fmla="*/ 371 w 5983"/>
              <a:gd name="T41" fmla="*/ 4697 h 4697"/>
              <a:gd name="T42" fmla="*/ 5612 w 5983"/>
              <a:gd name="T43" fmla="*/ 4697 h 4697"/>
              <a:gd name="T44" fmla="*/ 5983 w 5983"/>
              <a:gd name="T45" fmla="*/ 4326 h 4697"/>
              <a:gd name="T46" fmla="*/ 5983 w 5983"/>
              <a:gd name="T47" fmla="*/ 1095 h 4697"/>
              <a:gd name="T48" fmla="*/ 5750 w 5983"/>
              <a:gd name="T49" fmla="*/ 754 h 4697"/>
              <a:gd name="T50" fmla="*/ 3536 w 5983"/>
              <a:gd name="T51" fmla="*/ 485 h 4697"/>
              <a:gd name="T52" fmla="*/ 3363 w 5983"/>
              <a:gd name="T53" fmla="*/ 186 h 4697"/>
              <a:gd name="T54" fmla="*/ 3040 w 5983"/>
              <a:gd name="T55" fmla="*/ 0 h 4697"/>
              <a:gd name="T56" fmla="*/ 371 w 5983"/>
              <a:gd name="T57" fmla="*/ 0 h 4697"/>
              <a:gd name="T58" fmla="*/ 0 w 5983"/>
              <a:gd name="T59" fmla="*/ 371 h 4697"/>
              <a:gd name="T60" fmla="*/ 0 w 5983"/>
              <a:gd name="T61" fmla="*/ 563 h 4697"/>
              <a:gd name="T62" fmla="*/ 3602 w 5983"/>
              <a:gd name="T63" fmla="*/ 563 h 4697"/>
              <a:gd name="T64" fmla="*/ 3536 w 5983"/>
              <a:gd name="T65" fmla="*/ 485 h 4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83" h="4697">
                <a:moveTo>
                  <a:pt x="3752" y="2549"/>
                </a:moveTo>
                <a:lnTo>
                  <a:pt x="2693" y="4063"/>
                </a:lnTo>
                <a:cubicBezTo>
                  <a:pt x="2681" y="4075"/>
                  <a:pt x="2669" y="4087"/>
                  <a:pt x="2651" y="4087"/>
                </a:cubicBezTo>
                <a:cubicBezTo>
                  <a:pt x="2645" y="4087"/>
                  <a:pt x="2633" y="4087"/>
                  <a:pt x="2627" y="4081"/>
                </a:cubicBezTo>
                <a:cubicBezTo>
                  <a:pt x="2603" y="4069"/>
                  <a:pt x="2591" y="4045"/>
                  <a:pt x="2603" y="4021"/>
                </a:cubicBezTo>
                <a:lnTo>
                  <a:pt x="2878" y="3117"/>
                </a:lnTo>
                <a:lnTo>
                  <a:pt x="2262" y="3117"/>
                </a:lnTo>
                <a:cubicBezTo>
                  <a:pt x="2244" y="3117"/>
                  <a:pt x="2226" y="3105"/>
                  <a:pt x="2214" y="3087"/>
                </a:cubicBezTo>
                <a:cubicBezTo>
                  <a:pt x="2208" y="3070"/>
                  <a:pt x="2208" y="3052"/>
                  <a:pt x="2220" y="3034"/>
                </a:cubicBezTo>
                <a:lnTo>
                  <a:pt x="3249" y="1538"/>
                </a:lnTo>
                <a:cubicBezTo>
                  <a:pt x="3261" y="1526"/>
                  <a:pt x="3273" y="1514"/>
                  <a:pt x="3291" y="1514"/>
                </a:cubicBezTo>
                <a:cubicBezTo>
                  <a:pt x="3297" y="1514"/>
                  <a:pt x="3303" y="1514"/>
                  <a:pt x="3315" y="1520"/>
                </a:cubicBezTo>
                <a:cubicBezTo>
                  <a:pt x="3339" y="1532"/>
                  <a:pt x="3351" y="1556"/>
                  <a:pt x="3339" y="1580"/>
                </a:cubicBezTo>
                <a:lnTo>
                  <a:pt x="3075" y="2465"/>
                </a:lnTo>
                <a:lnTo>
                  <a:pt x="3710" y="2465"/>
                </a:lnTo>
                <a:cubicBezTo>
                  <a:pt x="3740" y="2465"/>
                  <a:pt x="3763" y="2489"/>
                  <a:pt x="3763" y="2519"/>
                </a:cubicBezTo>
                <a:cubicBezTo>
                  <a:pt x="3763" y="2531"/>
                  <a:pt x="3758" y="2537"/>
                  <a:pt x="3752" y="2549"/>
                </a:cubicBezTo>
                <a:close/>
                <a:moveTo>
                  <a:pt x="5750" y="754"/>
                </a:moveTo>
                <a:lnTo>
                  <a:pt x="0" y="754"/>
                </a:lnTo>
                <a:lnTo>
                  <a:pt x="0" y="4326"/>
                </a:lnTo>
                <a:cubicBezTo>
                  <a:pt x="0" y="4529"/>
                  <a:pt x="168" y="4697"/>
                  <a:pt x="371" y="4697"/>
                </a:cubicBezTo>
                <a:lnTo>
                  <a:pt x="5612" y="4697"/>
                </a:lnTo>
                <a:cubicBezTo>
                  <a:pt x="5816" y="4697"/>
                  <a:pt x="5983" y="4529"/>
                  <a:pt x="5983" y="4326"/>
                </a:cubicBezTo>
                <a:lnTo>
                  <a:pt x="5983" y="1095"/>
                </a:lnTo>
                <a:cubicBezTo>
                  <a:pt x="5983" y="946"/>
                  <a:pt x="5887" y="814"/>
                  <a:pt x="5750" y="754"/>
                </a:cubicBezTo>
                <a:close/>
                <a:moveTo>
                  <a:pt x="3536" y="485"/>
                </a:moveTo>
                <a:lnTo>
                  <a:pt x="3363" y="186"/>
                </a:lnTo>
                <a:cubicBezTo>
                  <a:pt x="3297" y="72"/>
                  <a:pt x="3171" y="0"/>
                  <a:pt x="3040" y="0"/>
                </a:cubicBezTo>
                <a:lnTo>
                  <a:pt x="371" y="0"/>
                </a:lnTo>
                <a:cubicBezTo>
                  <a:pt x="168" y="0"/>
                  <a:pt x="0" y="168"/>
                  <a:pt x="0" y="371"/>
                </a:cubicBezTo>
                <a:lnTo>
                  <a:pt x="0" y="563"/>
                </a:lnTo>
                <a:lnTo>
                  <a:pt x="3602" y="563"/>
                </a:lnTo>
                <a:cubicBezTo>
                  <a:pt x="3572" y="545"/>
                  <a:pt x="3554" y="515"/>
                  <a:pt x="3536" y="485"/>
                </a:cubicBezTo>
                <a:close/>
              </a:path>
            </a:pathLst>
          </a:custGeom>
          <a:solidFill>
            <a:schemeClr val="tx2"/>
          </a:solidFill>
          <a:ln w="0">
            <a:noFill/>
            <a:prstDash val="solid"/>
            <a:round/>
            <a:headEnd/>
            <a:tailEnd/>
          </a:ln>
        </p:spPr>
        <p:txBody>
          <a:bodyPr vert="horz" wrap="square" lIns="76189" tIns="38095" rIns="76189" bIns="38095" numCol="1" anchor="t" anchorCtr="0" compatLnSpc="1">
            <a:prstTxWarp prst="textNoShape">
              <a:avLst/>
            </a:prstTxWarp>
          </a:bodyPr>
          <a:lstStyle/>
          <a:p>
            <a:pPr defTabSz="914187" fontAlgn="base">
              <a:spcBef>
                <a:spcPct val="0"/>
              </a:spcBef>
              <a:spcAft>
                <a:spcPct val="0"/>
              </a:spcAft>
            </a:pPr>
            <a:endParaRPr lang="en-US" sz="2400">
              <a:solidFill>
                <a:prstClr val="white"/>
              </a:solidFill>
            </a:endParaRPr>
          </a:p>
        </p:txBody>
      </p:sp>
      <p:sp>
        <p:nvSpPr>
          <p:cNvPr id="242" name="Freeform: Shape 241">
            <a:extLst>
              <a:ext uri="{FF2B5EF4-FFF2-40B4-BE49-F238E27FC236}">
                <a16:creationId xmlns:a16="http://schemas.microsoft.com/office/drawing/2014/main" id="{9999CAFF-D1CE-4FF9-9729-EDC7883CA4EE}"/>
              </a:ext>
            </a:extLst>
          </p:cNvPr>
          <p:cNvSpPr/>
          <p:nvPr/>
        </p:nvSpPr>
        <p:spPr bwMode="auto">
          <a:xfrm>
            <a:off x="8164028" y="2436062"/>
            <a:ext cx="389024" cy="360257"/>
          </a:xfrm>
          <a:custGeom>
            <a:avLst/>
            <a:gdLst>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367946 w 4761797"/>
              <a:gd name="connsiteY16" fmla="*/ 1101995 h 4409679"/>
              <a:gd name="connsiteX17" fmla="*/ 3367946 w 4761797"/>
              <a:gd name="connsiteY17" fmla="*/ 1110661 h 4409679"/>
              <a:gd name="connsiteX18" fmla="*/ 3466595 w 4761797"/>
              <a:gd name="connsiteY18" fmla="*/ 1193397 h 4409679"/>
              <a:gd name="connsiteX19" fmla="*/ 3582738 w 4761797"/>
              <a:gd name="connsiteY19" fmla="*/ 1312220 h 4409679"/>
              <a:gd name="connsiteX20" fmla="*/ 3881231 w 4761797"/>
              <a:gd name="connsiteY20" fmla="*/ 1761204 h 4409679"/>
              <a:gd name="connsiteX21" fmla="*/ 3806611 w 4761797"/>
              <a:gd name="connsiteY21" fmla="*/ 1873450 h 4409679"/>
              <a:gd name="connsiteX22" fmla="*/ 2649956 w 4761797"/>
              <a:gd name="connsiteY22" fmla="*/ 2734000 h 4409679"/>
              <a:gd name="connsiteX23" fmla="*/ 1344072 w 4761797"/>
              <a:gd name="connsiteY23" fmla="*/ 3370057 h 4409679"/>
              <a:gd name="connsiteX24" fmla="*/ 1232136 w 4761797"/>
              <a:gd name="connsiteY24" fmla="*/ 3407476 h 4409679"/>
              <a:gd name="connsiteX25" fmla="*/ 882338 w 4761797"/>
              <a:gd name="connsiteY25" fmla="*/ 2752706 h 4409679"/>
              <a:gd name="connsiteX26" fmla="*/ 856367 w 4761797"/>
              <a:gd name="connsiteY26" fmla="*/ 2610450 h 4409679"/>
              <a:gd name="connsiteX27" fmla="*/ 853261 w 4761797"/>
              <a:gd name="connsiteY27" fmla="*/ 2610450 h 4409679"/>
              <a:gd name="connsiteX28" fmla="*/ 858908 w 4761797"/>
              <a:gd name="connsiteY28" fmla="*/ 2697843 h 4409679"/>
              <a:gd name="connsiteX29" fmla="*/ 374375 w 4761797"/>
              <a:gd name="connsiteY29" fmla="*/ 3596787 h 4409679"/>
              <a:gd name="connsiteX30" fmla="*/ 1417980 w 4761797"/>
              <a:gd name="connsiteY30" fmla="*/ 3559334 h 4409679"/>
              <a:gd name="connsiteX31" fmla="*/ 2759768 w 4761797"/>
              <a:gd name="connsiteY31" fmla="*/ 2922576 h 4409679"/>
              <a:gd name="connsiteX32" fmla="*/ 3952465 w 4761797"/>
              <a:gd name="connsiteY32" fmla="*/ 2023632 h 4409679"/>
              <a:gd name="connsiteX33" fmla="*/ 4138826 w 4761797"/>
              <a:gd name="connsiteY33" fmla="*/ 1798899 h 4409679"/>
              <a:gd name="connsiteX34" fmla="*/ 4474268 w 4761797"/>
              <a:gd name="connsiteY34" fmla="*/ 1087234 h 4409679"/>
              <a:gd name="connsiteX35" fmla="*/ 4138826 w 4761797"/>
              <a:gd name="connsiteY35" fmla="*/ 974873 h 4409679"/>
              <a:gd name="connsiteX36" fmla="*/ 4165395 w 4761797"/>
              <a:gd name="connsiteY36" fmla="*/ 700025 h 4409679"/>
              <a:gd name="connsiteX37" fmla="*/ 4311207 w 4761797"/>
              <a:gd name="connsiteY37" fmla="*/ 708003 h 4409679"/>
              <a:gd name="connsiteX38" fmla="*/ 4697899 w 4761797"/>
              <a:gd name="connsiteY38" fmla="*/ 937420 h 4409679"/>
              <a:gd name="connsiteX39" fmla="*/ 4362458 w 4761797"/>
              <a:gd name="connsiteY39" fmla="*/ 1986178 h 4409679"/>
              <a:gd name="connsiteX40" fmla="*/ 3989735 w 4761797"/>
              <a:gd name="connsiteY40" fmla="*/ 2360738 h 4409679"/>
              <a:gd name="connsiteX41" fmla="*/ 3989253 w 4761797"/>
              <a:gd name="connsiteY41" fmla="*/ 2361116 h 4409679"/>
              <a:gd name="connsiteX42" fmla="*/ 3943902 w 4761797"/>
              <a:gd name="connsiteY42" fmla="*/ 2721741 h 4409679"/>
              <a:gd name="connsiteX43" fmla="*/ 3841218 w 4761797"/>
              <a:gd name="connsiteY43" fmla="*/ 3064677 h 4409679"/>
              <a:gd name="connsiteX44" fmla="*/ 2318452 w 4761797"/>
              <a:gd name="connsiteY44" fmla="*/ 3936717 h 4409679"/>
              <a:gd name="connsiteX45" fmla="*/ 1721994 w 4761797"/>
              <a:gd name="connsiteY45" fmla="*/ 3781140 h 4409679"/>
              <a:gd name="connsiteX46" fmla="*/ 1716163 w 4761797"/>
              <a:gd name="connsiteY46" fmla="*/ 3784067 h 4409679"/>
              <a:gd name="connsiteX47" fmla="*/ 709817 w 4761797"/>
              <a:gd name="connsiteY47" fmla="*/ 4008800 h 4409679"/>
              <a:gd name="connsiteX48" fmla="*/ 113474 w 4761797"/>
              <a:gd name="connsiteY48" fmla="*/ 3746613 h 4409679"/>
              <a:gd name="connsiteX49" fmla="*/ 821638 w 4761797"/>
              <a:gd name="connsiteY49" fmla="*/ 2323284 h 4409679"/>
              <a:gd name="connsiteX50" fmla="*/ 826248 w 4761797"/>
              <a:gd name="connsiteY50" fmla="*/ 2394628 h 4409679"/>
              <a:gd name="connsiteX51" fmla="*/ 839562 w 4761797"/>
              <a:gd name="connsiteY51" fmla="*/ 2394628 h 4409679"/>
              <a:gd name="connsiteX52" fmla="*/ 838613 w 4761797"/>
              <a:gd name="connsiteY52" fmla="*/ 2376216 h 4409679"/>
              <a:gd name="connsiteX53" fmla="*/ 896327 w 4761797"/>
              <a:gd name="connsiteY53" fmla="*/ 1985696 h 4409679"/>
              <a:gd name="connsiteX54" fmla="*/ 1344072 w 4761797"/>
              <a:gd name="connsiteY54" fmla="*/ 1199974 h 4409679"/>
              <a:gd name="connsiteX55" fmla="*/ 2491383 w 4761797"/>
              <a:gd name="connsiteY55" fmla="*/ 779042 h 4409679"/>
              <a:gd name="connsiteX56" fmla="*/ 3075538 w 4761797"/>
              <a:gd name="connsiteY56" fmla="*/ 926370 h 4409679"/>
              <a:gd name="connsiteX57" fmla="*/ 3095617 w 4761797"/>
              <a:gd name="connsiteY57" fmla="*/ 937273 h 4409679"/>
              <a:gd name="connsiteX58" fmla="*/ 3095221 w 4761797"/>
              <a:gd name="connsiteY58" fmla="*/ 937420 h 4409679"/>
              <a:gd name="connsiteX59" fmla="*/ 3098039 w 4761797"/>
              <a:gd name="connsiteY59" fmla="*/ 938588 h 4409679"/>
              <a:gd name="connsiteX60" fmla="*/ 3148954 w 4761797"/>
              <a:gd name="connsiteY60" fmla="*/ 966233 h 4409679"/>
              <a:gd name="connsiteX61" fmla="*/ 3164715 w 4761797"/>
              <a:gd name="connsiteY61" fmla="*/ 966233 h 4409679"/>
              <a:gd name="connsiteX62" fmla="*/ 3098039 w 4761797"/>
              <a:gd name="connsiteY62" fmla="*/ 938588 h 4409679"/>
              <a:gd name="connsiteX63" fmla="*/ 3095617 w 4761797"/>
              <a:gd name="connsiteY63" fmla="*/ 937273 h 4409679"/>
              <a:gd name="connsiteX64" fmla="*/ 3229162 w 4761797"/>
              <a:gd name="connsiteY64" fmla="*/ 887670 h 4409679"/>
              <a:gd name="connsiteX65" fmla="*/ 3617024 w 4761797"/>
              <a:gd name="connsiteY65" fmla="*/ 787593 h 4409679"/>
              <a:gd name="connsiteX66" fmla="*/ 4165395 w 4761797"/>
              <a:gd name="connsiteY66" fmla="*/ 700025 h 4409679"/>
              <a:gd name="connsiteX67" fmla="*/ 637239 w 4761797"/>
              <a:gd name="connsiteY67" fmla="*/ 0 h 4409679"/>
              <a:gd name="connsiteX68" fmla="*/ 712216 w 4761797"/>
              <a:gd name="connsiteY68" fmla="*/ 74965 h 4409679"/>
              <a:gd name="connsiteX69" fmla="*/ 1237002 w 4761797"/>
              <a:gd name="connsiteY69" fmla="*/ 599752 h 4409679"/>
              <a:gd name="connsiteX70" fmla="*/ 1311967 w 4761797"/>
              <a:gd name="connsiteY70" fmla="*/ 674728 h 4409679"/>
              <a:gd name="connsiteX71" fmla="*/ 1237002 w 4761797"/>
              <a:gd name="connsiteY71" fmla="*/ 712216 h 4409679"/>
              <a:gd name="connsiteX72" fmla="*/ 712216 w 4761797"/>
              <a:gd name="connsiteY72" fmla="*/ 1274479 h 4409679"/>
              <a:gd name="connsiteX73" fmla="*/ 637239 w 4761797"/>
              <a:gd name="connsiteY73" fmla="*/ 1311967 h 4409679"/>
              <a:gd name="connsiteX74" fmla="*/ 599751 w 4761797"/>
              <a:gd name="connsiteY74" fmla="*/ 1274479 h 4409679"/>
              <a:gd name="connsiteX75" fmla="*/ 37488 w 4761797"/>
              <a:gd name="connsiteY75" fmla="*/ 712216 h 4409679"/>
              <a:gd name="connsiteX76" fmla="*/ 0 w 4761797"/>
              <a:gd name="connsiteY76" fmla="*/ 674728 h 4409679"/>
              <a:gd name="connsiteX77" fmla="*/ 37488 w 4761797"/>
              <a:gd name="connsiteY77" fmla="*/ 599752 h 4409679"/>
              <a:gd name="connsiteX78" fmla="*/ 599751 w 4761797"/>
              <a:gd name="connsiteY78" fmla="*/ 74965 h 4409679"/>
              <a:gd name="connsiteX79" fmla="*/ 637239 w 4761797"/>
              <a:gd name="connsiteY79"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367946 w 4761797"/>
              <a:gd name="connsiteY16" fmla="*/ 1101995 h 4409679"/>
              <a:gd name="connsiteX17" fmla="*/ 3367946 w 4761797"/>
              <a:gd name="connsiteY17" fmla="*/ 1110661 h 4409679"/>
              <a:gd name="connsiteX18" fmla="*/ 3466595 w 4761797"/>
              <a:gd name="connsiteY18" fmla="*/ 1193397 h 4409679"/>
              <a:gd name="connsiteX19" fmla="*/ 3582738 w 4761797"/>
              <a:gd name="connsiteY19" fmla="*/ 1312220 h 4409679"/>
              <a:gd name="connsiteX20" fmla="*/ 3881231 w 4761797"/>
              <a:gd name="connsiteY20" fmla="*/ 1761204 h 4409679"/>
              <a:gd name="connsiteX21" fmla="*/ 3806611 w 4761797"/>
              <a:gd name="connsiteY21" fmla="*/ 1873450 h 4409679"/>
              <a:gd name="connsiteX22" fmla="*/ 2649956 w 4761797"/>
              <a:gd name="connsiteY22" fmla="*/ 2734000 h 4409679"/>
              <a:gd name="connsiteX23" fmla="*/ 1344072 w 4761797"/>
              <a:gd name="connsiteY23" fmla="*/ 3370057 h 4409679"/>
              <a:gd name="connsiteX24" fmla="*/ 1232136 w 4761797"/>
              <a:gd name="connsiteY24" fmla="*/ 3407476 h 4409679"/>
              <a:gd name="connsiteX25" fmla="*/ 882338 w 4761797"/>
              <a:gd name="connsiteY25" fmla="*/ 2752706 h 4409679"/>
              <a:gd name="connsiteX26" fmla="*/ 856367 w 4761797"/>
              <a:gd name="connsiteY26" fmla="*/ 2610450 h 4409679"/>
              <a:gd name="connsiteX27" fmla="*/ 853261 w 4761797"/>
              <a:gd name="connsiteY27" fmla="*/ 2610450 h 4409679"/>
              <a:gd name="connsiteX28" fmla="*/ 858908 w 4761797"/>
              <a:gd name="connsiteY28" fmla="*/ 2697843 h 4409679"/>
              <a:gd name="connsiteX29" fmla="*/ 374375 w 4761797"/>
              <a:gd name="connsiteY29" fmla="*/ 3596787 h 4409679"/>
              <a:gd name="connsiteX30" fmla="*/ 1417980 w 4761797"/>
              <a:gd name="connsiteY30" fmla="*/ 3559334 h 4409679"/>
              <a:gd name="connsiteX31" fmla="*/ 2759768 w 4761797"/>
              <a:gd name="connsiteY31" fmla="*/ 2922576 h 4409679"/>
              <a:gd name="connsiteX32" fmla="*/ 3952465 w 4761797"/>
              <a:gd name="connsiteY32" fmla="*/ 2023632 h 4409679"/>
              <a:gd name="connsiteX33" fmla="*/ 4138826 w 4761797"/>
              <a:gd name="connsiteY33" fmla="*/ 1798899 h 4409679"/>
              <a:gd name="connsiteX34" fmla="*/ 4474268 w 4761797"/>
              <a:gd name="connsiteY34" fmla="*/ 1087234 h 4409679"/>
              <a:gd name="connsiteX35" fmla="*/ 4138826 w 4761797"/>
              <a:gd name="connsiteY35" fmla="*/ 974873 h 4409679"/>
              <a:gd name="connsiteX36" fmla="*/ 4165395 w 4761797"/>
              <a:gd name="connsiteY36" fmla="*/ 700025 h 4409679"/>
              <a:gd name="connsiteX37" fmla="*/ 4311207 w 4761797"/>
              <a:gd name="connsiteY37" fmla="*/ 708003 h 4409679"/>
              <a:gd name="connsiteX38" fmla="*/ 4697899 w 4761797"/>
              <a:gd name="connsiteY38" fmla="*/ 937420 h 4409679"/>
              <a:gd name="connsiteX39" fmla="*/ 4362458 w 4761797"/>
              <a:gd name="connsiteY39" fmla="*/ 1986178 h 4409679"/>
              <a:gd name="connsiteX40" fmla="*/ 3989735 w 4761797"/>
              <a:gd name="connsiteY40" fmla="*/ 2360738 h 4409679"/>
              <a:gd name="connsiteX41" fmla="*/ 3989253 w 4761797"/>
              <a:gd name="connsiteY41" fmla="*/ 2361116 h 4409679"/>
              <a:gd name="connsiteX42" fmla="*/ 3943902 w 4761797"/>
              <a:gd name="connsiteY42" fmla="*/ 2721741 h 4409679"/>
              <a:gd name="connsiteX43" fmla="*/ 3841218 w 4761797"/>
              <a:gd name="connsiteY43" fmla="*/ 3064677 h 4409679"/>
              <a:gd name="connsiteX44" fmla="*/ 2318452 w 4761797"/>
              <a:gd name="connsiteY44" fmla="*/ 3936717 h 4409679"/>
              <a:gd name="connsiteX45" fmla="*/ 1721994 w 4761797"/>
              <a:gd name="connsiteY45" fmla="*/ 3781140 h 4409679"/>
              <a:gd name="connsiteX46" fmla="*/ 1716163 w 4761797"/>
              <a:gd name="connsiteY46" fmla="*/ 3784067 h 4409679"/>
              <a:gd name="connsiteX47" fmla="*/ 709817 w 4761797"/>
              <a:gd name="connsiteY47" fmla="*/ 4008800 h 4409679"/>
              <a:gd name="connsiteX48" fmla="*/ 113474 w 4761797"/>
              <a:gd name="connsiteY48" fmla="*/ 3746613 h 4409679"/>
              <a:gd name="connsiteX49" fmla="*/ 821638 w 4761797"/>
              <a:gd name="connsiteY49" fmla="*/ 2323284 h 4409679"/>
              <a:gd name="connsiteX50" fmla="*/ 826248 w 4761797"/>
              <a:gd name="connsiteY50" fmla="*/ 2394628 h 4409679"/>
              <a:gd name="connsiteX51" fmla="*/ 838613 w 4761797"/>
              <a:gd name="connsiteY51" fmla="*/ 2376216 h 4409679"/>
              <a:gd name="connsiteX52" fmla="*/ 896327 w 4761797"/>
              <a:gd name="connsiteY52" fmla="*/ 1985696 h 4409679"/>
              <a:gd name="connsiteX53" fmla="*/ 1344072 w 4761797"/>
              <a:gd name="connsiteY53" fmla="*/ 1199974 h 4409679"/>
              <a:gd name="connsiteX54" fmla="*/ 2491383 w 4761797"/>
              <a:gd name="connsiteY54" fmla="*/ 779042 h 4409679"/>
              <a:gd name="connsiteX55" fmla="*/ 3075538 w 4761797"/>
              <a:gd name="connsiteY55" fmla="*/ 926370 h 4409679"/>
              <a:gd name="connsiteX56" fmla="*/ 3095617 w 4761797"/>
              <a:gd name="connsiteY56" fmla="*/ 937273 h 4409679"/>
              <a:gd name="connsiteX57" fmla="*/ 3095221 w 4761797"/>
              <a:gd name="connsiteY57" fmla="*/ 937420 h 4409679"/>
              <a:gd name="connsiteX58" fmla="*/ 3098039 w 4761797"/>
              <a:gd name="connsiteY58" fmla="*/ 938588 h 4409679"/>
              <a:gd name="connsiteX59" fmla="*/ 3148954 w 4761797"/>
              <a:gd name="connsiteY59" fmla="*/ 966233 h 4409679"/>
              <a:gd name="connsiteX60" fmla="*/ 3164715 w 4761797"/>
              <a:gd name="connsiteY60" fmla="*/ 966233 h 4409679"/>
              <a:gd name="connsiteX61" fmla="*/ 3098039 w 4761797"/>
              <a:gd name="connsiteY61" fmla="*/ 938588 h 4409679"/>
              <a:gd name="connsiteX62" fmla="*/ 3095617 w 4761797"/>
              <a:gd name="connsiteY62" fmla="*/ 937273 h 4409679"/>
              <a:gd name="connsiteX63" fmla="*/ 3229162 w 4761797"/>
              <a:gd name="connsiteY63" fmla="*/ 887670 h 4409679"/>
              <a:gd name="connsiteX64" fmla="*/ 3617024 w 4761797"/>
              <a:gd name="connsiteY64" fmla="*/ 787593 h 4409679"/>
              <a:gd name="connsiteX65" fmla="*/ 4165395 w 4761797"/>
              <a:gd name="connsiteY65" fmla="*/ 700025 h 4409679"/>
              <a:gd name="connsiteX66" fmla="*/ 637239 w 4761797"/>
              <a:gd name="connsiteY66" fmla="*/ 0 h 4409679"/>
              <a:gd name="connsiteX67" fmla="*/ 712216 w 4761797"/>
              <a:gd name="connsiteY67" fmla="*/ 74965 h 4409679"/>
              <a:gd name="connsiteX68" fmla="*/ 1237002 w 4761797"/>
              <a:gd name="connsiteY68" fmla="*/ 599752 h 4409679"/>
              <a:gd name="connsiteX69" fmla="*/ 1311967 w 4761797"/>
              <a:gd name="connsiteY69" fmla="*/ 674728 h 4409679"/>
              <a:gd name="connsiteX70" fmla="*/ 1237002 w 4761797"/>
              <a:gd name="connsiteY70" fmla="*/ 712216 h 4409679"/>
              <a:gd name="connsiteX71" fmla="*/ 712216 w 4761797"/>
              <a:gd name="connsiteY71" fmla="*/ 1274479 h 4409679"/>
              <a:gd name="connsiteX72" fmla="*/ 637239 w 4761797"/>
              <a:gd name="connsiteY72" fmla="*/ 1311967 h 4409679"/>
              <a:gd name="connsiteX73" fmla="*/ 599751 w 4761797"/>
              <a:gd name="connsiteY73" fmla="*/ 1274479 h 4409679"/>
              <a:gd name="connsiteX74" fmla="*/ 37488 w 4761797"/>
              <a:gd name="connsiteY74" fmla="*/ 712216 h 4409679"/>
              <a:gd name="connsiteX75" fmla="*/ 0 w 4761797"/>
              <a:gd name="connsiteY75" fmla="*/ 674728 h 4409679"/>
              <a:gd name="connsiteX76" fmla="*/ 37488 w 4761797"/>
              <a:gd name="connsiteY76" fmla="*/ 599752 h 4409679"/>
              <a:gd name="connsiteX77" fmla="*/ 599751 w 4761797"/>
              <a:gd name="connsiteY77" fmla="*/ 74965 h 4409679"/>
              <a:gd name="connsiteX78" fmla="*/ 637239 w 4761797"/>
              <a:gd name="connsiteY78"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367946 w 4761797"/>
              <a:gd name="connsiteY16" fmla="*/ 1101995 h 4409679"/>
              <a:gd name="connsiteX17" fmla="*/ 3367946 w 4761797"/>
              <a:gd name="connsiteY17" fmla="*/ 1110661 h 4409679"/>
              <a:gd name="connsiteX18" fmla="*/ 3466595 w 4761797"/>
              <a:gd name="connsiteY18" fmla="*/ 1193397 h 4409679"/>
              <a:gd name="connsiteX19" fmla="*/ 3582738 w 4761797"/>
              <a:gd name="connsiteY19" fmla="*/ 1312220 h 4409679"/>
              <a:gd name="connsiteX20" fmla="*/ 3881231 w 4761797"/>
              <a:gd name="connsiteY20" fmla="*/ 1761204 h 4409679"/>
              <a:gd name="connsiteX21" fmla="*/ 3806611 w 4761797"/>
              <a:gd name="connsiteY21" fmla="*/ 1873450 h 4409679"/>
              <a:gd name="connsiteX22" fmla="*/ 2649956 w 4761797"/>
              <a:gd name="connsiteY22" fmla="*/ 2734000 h 4409679"/>
              <a:gd name="connsiteX23" fmla="*/ 1344072 w 4761797"/>
              <a:gd name="connsiteY23" fmla="*/ 3370057 h 4409679"/>
              <a:gd name="connsiteX24" fmla="*/ 1232136 w 4761797"/>
              <a:gd name="connsiteY24" fmla="*/ 3407476 h 4409679"/>
              <a:gd name="connsiteX25" fmla="*/ 882338 w 4761797"/>
              <a:gd name="connsiteY25" fmla="*/ 2752706 h 4409679"/>
              <a:gd name="connsiteX26" fmla="*/ 856367 w 4761797"/>
              <a:gd name="connsiteY26" fmla="*/ 2610450 h 4409679"/>
              <a:gd name="connsiteX27" fmla="*/ 853261 w 4761797"/>
              <a:gd name="connsiteY27" fmla="*/ 2610450 h 4409679"/>
              <a:gd name="connsiteX28" fmla="*/ 858908 w 4761797"/>
              <a:gd name="connsiteY28" fmla="*/ 2697843 h 4409679"/>
              <a:gd name="connsiteX29" fmla="*/ 374375 w 4761797"/>
              <a:gd name="connsiteY29" fmla="*/ 3596787 h 4409679"/>
              <a:gd name="connsiteX30" fmla="*/ 1417980 w 4761797"/>
              <a:gd name="connsiteY30" fmla="*/ 3559334 h 4409679"/>
              <a:gd name="connsiteX31" fmla="*/ 2759768 w 4761797"/>
              <a:gd name="connsiteY31" fmla="*/ 2922576 h 4409679"/>
              <a:gd name="connsiteX32" fmla="*/ 3952465 w 4761797"/>
              <a:gd name="connsiteY32" fmla="*/ 2023632 h 4409679"/>
              <a:gd name="connsiteX33" fmla="*/ 4138826 w 4761797"/>
              <a:gd name="connsiteY33" fmla="*/ 1798899 h 4409679"/>
              <a:gd name="connsiteX34" fmla="*/ 4474268 w 4761797"/>
              <a:gd name="connsiteY34" fmla="*/ 1087234 h 4409679"/>
              <a:gd name="connsiteX35" fmla="*/ 4138826 w 4761797"/>
              <a:gd name="connsiteY35" fmla="*/ 974873 h 4409679"/>
              <a:gd name="connsiteX36" fmla="*/ 4165395 w 4761797"/>
              <a:gd name="connsiteY36" fmla="*/ 700025 h 4409679"/>
              <a:gd name="connsiteX37" fmla="*/ 4311207 w 4761797"/>
              <a:gd name="connsiteY37" fmla="*/ 708003 h 4409679"/>
              <a:gd name="connsiteX38" fmla="*/ 4697899 w 4761797"/>
              <a:gd name="connsiteY38" fmla="*/ 937420 h 4409679"/>
              <a:gd name="connsiteX39" fmla="*/ 4362458 w 4761797"/>
              <a:gd name="connsiteY39" fmla="*/ 1986178 h 4409679"/>
              <a:gd name="connsiteX40" fmla="*/ 3989735 w 4761797"/>
              <a:gd name="connsiteY40" fmla="*/ 2360738 h 4409679"/>
              <a:gd name="connsiteX41" fmla="*/ 3989253 w 4761797"/>
              <a:gd name="connsiteY41" fmla="*/ 2361116 h 4409679"/>
              <a:gd name="connsiteX42" fmla="*/ 3943902 w 4761797"/>
              <a:gd name="connsiteY42" fmla="*/ 2721741 h 4409679"/>
              <a:gd name="connsiteX43" fmla="*/ 3841218 w 4761797"/>
              <a:gd name="connsiteY43" fmla="*/ 3064677 h 4409679"/>
              <a:gd name="connsiteX44" fmla="*/ 2318452 w 4761797"/>
              <a:gd name="connsiteY44" fmla="*/ 3936717 h 4409679"/>
              <a:gd name="connsiteX45" fmla="*/ 1721994 w 4761797"/>
              <a:gd name="connsiteY45" fmla="*/ 3781140 h 4409679"/>
              <a:gd name="connsiteX46" fmla="*/ 1716163 w 4761797"/>
              <a:gd name="connsiteY46" fmla="*/ 3784067 h 4409679"/>
              <a:gd name="connsiteX47" fmla="*/ 709817 w 4761797"/>
              <a:gd name="connsiteY47" fmla="*/ 4008800 h 4409679"/>
              <a:gd name="connsiteX48" fmla="*/ 113474 w 4761797"/>
              <a:gd name="connsiteY48" fmla="*/ 3746613 h 4409679"/>
              <a:gd name="connsiteX49" fmla="*/ 821638 w 4761797"/>
              <a:gd name="connsiteY49" fmla="*/ 2323284 h 4409679"/>
              <a:gd name="connsiteX50" fmla="*/ 838613 w 4761797"/>
              <a:gd name="connsiteY50" fmla="*/ 2376216 h 4409679"/>
              <a:gd name="connsiteX51" fmla="*/ 896327 w 4761797"/>
              <a:gd name="connsiteY51" fmla="*/ 1985696 h 4409679"/>
              <a:gd name="connsiteX52" fmla="*/ 1344072 w 4761797"/>
              <a:gd name="connsiteY52" fmla="*/ 1199974 h 4409679"/>
              <a:gd name="connsiteX53" fmla="*/ 2491383 w 4761797"/>
              <a:gd name="connsiteY53" fmla="*/ 779042 h 4409679"/>
              <a:gd name="connsiteX54" fmla="*/ 3075538 w 4761797"/>
              <a:gd name="connsiteY54" fmla="*/ 926370 h 4409679"/>
              <a:gd name="connsiteX55" fmla="*/ 3095617 w 4761797"/>
              <a:gd name="connsiteY55" fmla="*/ 937273 h 4409679"/>
              <a:gd name="connsiteX56" fmla="*/ 3095221 w 4761797"/>
              <a:gd name="connsiteY56" fmla="*/ 937420 h 4409679"/>
              <a:gd name="connsiteX57" fmla="*/ 3098039 w 4761797"/>
              <a:gd name="connsiteY57" fmla="*/ 938588 h 4409679"/>
              <a:gd name="connsiteX58" fmla="*/ 3148954 w 4761797"/>
              <a:gd name="connsiteY58" fmla="*/ 966233 h 4409679"/>
              <a:gd name="connsiteX59" fmla="*/ 3164715 w 4761797"/>
              <a:gd name="connsiteY59" fmla="*/ 966233 h 4409679"/>
              <a:gd name="connsiteX60" fmla="*/ 3098039 w 4761797"/>
              <a:gd name="connsiteY60" fmla="*/ 938588 h 4409679"/>
              <a:gd name="connsiteX61" fmla="*/ 3095617 w 4761797"/>
              <a:gd name="connsiteY61" fmla="*/ 937273 h 4409679"/>
              <a:gd name="connsiteX62" fmla="*/ 3229162 w 4761797"/>
              <a:gd name="connsiteY62" fmla="*/ 887670 h 4409679"/>
              <a:gd name="connsiteX63" fmla="*/ 3617024 w 4761797"/>
              <a:gd name="connsiteY63" fmla="*/ 787593 h 4409679"/>
              <a:gd name="connsiteX64" fmla="*/ 4165395 w 4761797"/>
              <a:gd name="connsiteY64" fmla="*/ 700025 h 4409679"/>
              <a:gd name="connsiteX65" fmla="*/ 637239 w 4761797"/>
              <a:gd name="connsiteY65" fmla="*/ 0 h 4409679"/>
              <a:gd name="connsiteX66" fmla="*/ 712216 w 4761797"/>
              <a:gd name="connsiteY66" fmla="*/ 74965 h 4409679"/>
              <a:gd name="connsiteX67" fmla="*/ 1237002 w 4761797"/>
              <a:gd name="connsiteY67" fmla="*/ 599752 h 4409679"/>
              <a:gd name="connsiteX68" fmla="*/ 1311967 w 4761797"/>
              <a:gd name="connsiteY68" fmla="*/ 674728 h 4409679"/>
              <a:gd name="connsiteX69" fmla="*/ 1237002 w 4761797"/>
              <a:gd name="connsiteY69" fmla="*/ 712216 h 4409679"/>
              <a:gd name="connsiteX70" fmla="*/ 712216 w 4761797"/>
              <a:gd name="connsiteY70" fmla="*/ 1274479 h 4409679"/>
              <a:gd name="connsiteX71" fmla="*/ 637239 w 4761797"/>
              <a:gd name="connsiteY71" fmla="*/ 1311967 h 4409679"/>
              <a:gd name="connsiteX72" fmla="*/ 599751 w 4761797"/>
              <a:gd name="connsiteY72" fmla="*/ 1274479 h 4409679"/>
              <a:gd name="connsiteX73" fmla="*/ 37488 w 4761797"/>
              <a:gd name="connsiteY73" fmla="*/ 712216 h 4409679"/>
              <a:gd name="connsiteX74" fmla="*/ 0 w 4761797"/>
              <a:gd name="connsiteY74" fmla="*/ 674728 h 4409679"/>
              <a:gd name="connsiteX75" fmla="*/ 37488 w 4761797"/>
              <a:gd name="connsiteY75" fmla="*/ 599752 h 4409679"/>
              <a:gd name="connsiteX76" fmla="*/ 599751 w 4761797"/>
              <a:gd name="connsiteY76" fmla="*/ 74965 h 4409679"/>
              <a:gd name="connsiteX77" fmla="*/ 637239 w 4761797"/>
              <a:gd name="connsiteY77"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367946 w 4761797"/>
              <a:gd name="connsiteY16" fmla="*/ 1101995 h 4409679"/>
              <a:gd name="connsiteX17" fmla="*/ 3367946 w 4761797"/>
              <a:gd name="connsiteY17" fmla="*/ 1110661 h 4409679"/>
              <a:gd name="connsiteX18" fmla="*/ 3466595 w 4761797"/>
              <a:gd name="connsiteY18" fmla="*/ 1193397 h 4409679"/>
              <a:gd name="connsiteX19" fmla="*/ 3582738 w 4761797"/>
              <a:gd name="connsiteY19" fmla="*/ 1312220 h 4409679"/>
              <a:gd name="connsiteX20" fmla="*/ 3881231 w 4761797"/>
              <a:gd name="connsiteY20" fmla="*/ 1761204 h 4409679"/>
              <a:gd name="connsiteX21" fmla="*/ 3806611 w 4761797"/>
              <a:gd name="connsiteY21" fmla="*/ 1873450 h 4409679"/>
              <a:gd name="connsiteX22" fmla="*/ 2649956 w 4761797"/>
              <a:gd name="connsiteY22" fmla="*/ 2734000 h 4409679"/>
              <a:gd name="connsiteX23" fmla="*/ 1344072 w 4761797"/>
              <a:gd name="connsiteY23" fmla="*/ 3370057 h 4409679"/>
              <a:gd name="connsiteX24" fmla="*/ 1232136 w 4761797"/>
              <a:gd name="connsiteY24" fmla="*/ 3407476 h 4409679"/>
              <a:gd name="connsiteX25" fmla="*/ 882338 w 4761797"/>
              <a:gd name="connsiteY25" fmla="*/ 2752706 h 4409679"/>
              <a:gd name="connsiteX26" fmla="*/ 856367 w 4761797"/>
              <a:gd name="connsiteY26" fmla="*/ 2610450 h 4409679"/>
              <a:gd name="connsiteX27" fmla="*/ 853261 w 4761797"/>
              <a:gd name="connsiteY27" fmla="*/ 2610450 h 4409679"/>
              <a:gd name="connsiteX28" fmla="*/ 858908 w 4761797"/>
              <a:gd name="connsiteY28" fmla="*/ 2697843 h 4409679"/>
              <a:gd name="connsiteX29" fmla="*/ 374375 w 4761797"/>
              <a:gd name="connsiteY29" fmla="*/ 3596787 h 4409679"/>
              <a:gd name="connsiteX30" fmla="*/ 1417980 w 4761797"/>
              <a:gd name="connsiteY30" fmla="*/ 3559334 h 4409679"/>
              <a:gd name="connsiteX31" fmla="*/ 2759768 w 4761797"/>
              <a:gd name="connsiteY31" fmla="*/ 2922576 h 4409679"/>
              <a:gd name="connsiteX32" fmla="*/ 3952465 w 4761797"/>
              <a:gd name="connsiteY32" fmla="*/ 2023632 h 4409679"/>
              <a:gd name="connsiteX33" fmla="*/ 4138826 w 4761797"/>
              <a:gd name="connsiteY33" fmla="*/ 1798899 h 4409679"/>
              <a:gd name="connsiteX34" fmla="*/ 4474268 w 4761797"/>
              <a:gd name="connsiteY34" fmla="*/ 1087234 h 4409679"/>
              <a:gd name="connsiteX35" fmla="*/ 4138826 w 4761797"/>
              <a:gd name="connsiteY35" fmla="*/ 974873 h 4409679"/>
              <a:gd name="connsiteX36" fmla="*/ 4165395 w 4761797"/>
              <a:gd name="connsiteY36" fmla="*/ 700025 h 4409679"/>
              <a:gd name="connsiteX37" fmla="*/ 4311207 w 4761797"/>
              <a:gd name="connsiteY37" fmla="*/ 708003 h 4409679"/>
              <a:gd name="connsiteX38" fmla="*/ 4697899 w 4761797"/>
              <a:gd name="connsiteY38" fmla="*/ 937420 h 4409679"/>
              <a:gd name="connsiteX39" fmla="*/ 4362458 w 4761797"/>
              <a:gd name="connsiteY39" fmla="*/ 1986178 h 4409679"/>
              <a:gd name="connsiteX40" fmla="*/ 3989735 w 4761797"/>
              <a:gd name="connsiteY40" fmla="*/ 2360738 h 4409679"/>
              <a:gd name="connsiteX41" fmla="*/ 3989253 w 4761797"/>
              <a:gd name="connsiteY41" fmla="*/ 2361116 h 4409679"/>
              <a:gd name="connsiteX42" fmla="*/ 3943902 w 4761797"/>
              <a:gd name="connsiteY42" fmla="*/ 2721741 h 4409679"/>
              <a:gd name="connsiteX43" fmla="*/ 3841218 w 4761797"/>
              <a:gd name="connsiteY43" fmla="*/ 3064677 h 4409679"/>
              <a:gd name="connsiteX44" fmla="*/ 2318452 w 4761797"/>
              <a:gd name="connsiteY44" fmla="*/ 3936717 h 4409679"/>
              <a:gd name="connsiteX45" fmla="*/ 1721994 w 4761797"/>
              <a:gd name="connsiteY45" fmla="*/ 3781140 h 4409679"/>
              <a:gd name="connsiteX46" fmla="*/ 1716163 w 4761797"/>
              <a:gd name="connsiteY46" fmla="*/ 3784067 h 4409679"/>
              <a:gd name="connsiteX47" fmla="*/ 709817 w 4761797"/>
              <a:gd name="connsiteY47" fmla="*/ 4008800 h 4409679"/>
              <a:gd name="connsiteX48" fmla="*/ 113474 w 4761797"/>
              <a:gd name="connsiteY48" fmla="*/ 3746613 h 4409679"/>
              <a:gd name="connsiteX49" fmla="*/ 821638 w 4761797"/>
              <a:gd name="connsiteY49" fmla="*/ 2323284 h 4409679"/>
              <a:gd name="connsiteX50" fmla="*/ 896327 w 4761797"/>
              <a:gd name="connsiteY50" fmla="*/ 1985696 h 4409679"/>
              <a:gd name="connsiteX51" fmla="*/ 1344072 w 4761797"/>
              <a:gd name="connsiteY51" fmla="*/ 1199974 h 4409679"/>
              <a:gd name="connsiteX52" fmla="*/ 2491383 w 4761797"/>
              <a:gd name="connsiteY52" fmla="*/ 779042 h 4409679"/>
              <a:gd name="connsiteX53" fmla="*/ 3075538 w 4761797"/>
              <a:gd name="connsiteY53" fmla="*/ 926370 h 4409679"/>
              <a:gd name="connsiteX54" fmla="*/ 3095617 w 4761797"/>
              <a:gd name="connsiteY54" fmla="*/ 937273 h 4409679"/>
              <a:gd name="connsiteX55" fmla="*/ 3095221 w 4761797"/>
              <a:gd name="connsiteY55" fmla="*/ 937420 h 4409679"/>
              <a:gd name="connsiteX56" fmla="*/ 3098039 w 4761797"/>
              <a:gd name="connsiteY56" fmla="*/ 938588 h 4409679"/>
              <a:gd name="connsiteX57" fmla="*/ 3148954 w 4761797"/>
              <a:gd name="connsiteY57" fmla="*/ 966233 h 4409679"/>
              <a:gd name="connsiteX58" fmla="*/ 3164715 w 4761797"/>
              <a:gd name="connsiteY58" fmla="*/ 966233 h 4409679"/>
              <a:gd name="connsiteX59" fmla="*/ 3098039 w 4761797"/>
              <a:gd name="connsiteY59" fmla="*/ 938588 h 4409679"/>
              <a:gd name="connsiteX60" fmla="*/ 3095617 w 4761797"/>
              <a:gd name="connsiteY60" fmla="*/ 937273 h 4409679"/>
              <a:gd name="connsiteX61" fmla="*/ 3229162 w 4761797"/>
              <a:gd name="connsiteY61" fmla="*/ 887670 h 4409679"/>
              <a:gd name="connsiteX62" fmla="*/ 3617024 w 4761797"/>
              <a:gd name="connsiteY62" fmla="*/ 787593 h 4409679"/>
              <a:gd name="connsiteX63" fmla="*/ 4165395 w 4761797"/>
              <a:gd name="connsiteY63" fmla="*/ 700025 h 4409679"/>
              <a:gd name="connsiteX64" fmla="*/ 637239 w 4761797"/>
              <a:gd name="connsiteY64" fmla="*/ 0 h 4409679"/>
              <a:gd name="connsiteX65" fmla="*/ 712216 w 4761797"/>
              <a:gd name="connsiteY65" fmla="*/ 74965 h 4409679"/>
              <a:gd name="connsiteX66" fmla="*/ 1237002 w 4761797"/>
              <a:gd name="connsiteY66" fmla="*/ 599752 h 4409679"/>
              <a:gd name="connsiteX67" fmla="*/ 1311967 w 4761797"/>
              <a:gd name="connsiteY67" fmla="*/ 674728 h 4409679"/>
              <a:gd name="connsiteX68" fmla="*/ 1237002 w 4761797"/>
              <a:gd name="connsiteY68" fmla="*/ 712216 h 4409679"/>
              <a:gd name="connsiteX69" fmla="*/ 712216 w 4761797"/>
              <a:gd name="connsiteY69" fmla="*/ 1274479 h 4409679"/>
              <a:gd name="connsiteX70" fmla="*/ 637239 w 4761797"/>
              <a:gd name="connsiteY70" fmla="*/ 1311967 h 4409679"/>
              <a:gd name="connsiteX71" fmla="*/ 599751 w 4761797"/>
              <a:gd name="connsiteY71" fmla="*/ 1274479 h 4409679"/>
              <a:gd name="connsiteX72" fmla="*/ 37488 w 4761797"/>
              <a:gd name="connsiteY72" fmla="*/ 712216 h 4409679"/>
              <a:gd name="connsiteX73" fmla="*/ 0 w 4761797"/>
              <a:gd name="connsiteY73" fmla="*/ 674728 h 4409679"/>
              <a:gd name="connsiteX74" fmla="*/ 37488 w 4761797"/>
              <a:gd name="connsiteY74" fmla="*/ 599752 h 4409679"/>
              <a:gd name="connsiteX75" fmla="*/ 599751 w 4761797"/>
              <a:gd name="connsiteY75" fmla="*/ 74965 h 4409679"/>
              <a:gd name="connsiteX76" fmla="*/ 637239 w 4761797"/>
              <a:gd name="connsiteY76"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367946 w 4761797"/>
              <a:gd name="connsiteY16" fmla="*/ 1101995 h 4409679"/>
              <a:gd name="connsiteX17" fmla="*/ 3367946 w 4761797"/>
              <a:gd name="connsiteY17" fmla="*/ 1110661 h 4409679"/>
              <a:gd name="connsiteX18" fmla="*/ 3466595 w 4761797"/>
              <a:gd name="connsiteY18" fmla="*/ 1193397 h 4409679"/>
              <a:gd name="connsiteX19" fmla="*/ 3582738 w 4761797"/>
              <a:gd name="connsiteY19" fmla="*/ 1312220 h 4409679"/>
              <a:gd name="connsiteX20" fmla="*/ 3881231 w 4761797"/>
              <a:gd name="connsiteY20" fmla="*/ 1761204 h 4409679"/>
              <a:gd name="connsiteX21" fmla="*/ 3806611 w 4761797"/>
              <a:gd name="connsiteY21" fmla="*/ 1873450 h 4409679"/>
              <a:gd name="connsiteX22" fmla="*/ 2649956 w 4761797"/>
              <a:gd name="connsiteY22" fmla="*/ 2734000 h 4409679"/>
              <a:gd name="connsiteX23" fmla="*/ 1344072 w 4761797"/>
              <a:gd name="connsiteY23" fmla="*/ 3370057 h 4409679"/>
              <a:gd name="connsiteX24" fmla="*/ 1232136 w 4761797"/>
              <a:gd name="connsiteY24" fmla="*/ 3407476 h 4409679"/>
              <a:gd name="connsiteX25" fmla="*/ 882338 w 4761797"/>
              <a:gd name="connsiteY25" fmla="*/ 2752706 h 4409679"/>
              <a:gd name="connsiteX26" fmla="*/ 856367 w 4761797"/>
              <a:gd name="connsiteY26" fmla="*/ 2610450 h 4409679"/>
              <a:gd name="connsiteX27" fmla="*/ 858908 w 4761797"/>
              <a:gd name="connsiteY27" fmla="*/ 2697843 h 4409679"/>
              <a:gd name="connsiteX28" fmla="*/ 374375 w 4761797"/>
              <a:gd name="connsiteY28" fmla="*/ 3596787 h 4409679"/>
              <a:gd name="connsiteX29" fmla="*/ 1417980 w 4761797"/>
              <a:gd name="connsiteY29" fmla="*/ 3559334 h 4409679"/>
              <a:gd name="connsiteX30" fmla="*/ 2759768 w 4761797"/>
              <a:gd name="connsiteY30" fmla="*/ 2922576 h 4409679"/>
              <a:gd name="connsiteX31" fmla="*/ 3952465 w 4761797"/>
              <a:gd name="connsiteY31" fmla="*/ 2023632 h 4409679"/>
              <a:gd name="connsiteX32" fmla="*/ 4138826 w 4761797"/>
              <a:gd name="connsiteY32" fmla="*/ 1798899 h 4409679"/>
              <a:gd name="connsiteX33" fmla="*/ 4474268 w 4761797"/>
              <a:gd name="connsiteY33" fmla="*/ 1087234 h 4409679"/>
              <a:gd name="connsiteX34" fmla="*/ 4138826 w 4761797"/>
              <a:gd name="connsiteY34" fmla="*/ 974873 h 4409679"/>
              <a:gd name="connsiteX35" fmla="*/ 4165395 w 4761797"/>
              <a:gd name="connsiteY35" fmla="*/ 700025 h 4409679"/>
              <a:gd name="connsiteX36" fmla="*/ 4311207 w 4761797"/>
              <a:gd name="connsiteY36" fmla="*/ 708003 h 4409679"/>
              <a:gd name="connsiteX37" fmla="*/ 4697899 w 4761797"/>
              <a:gd name="connsiteY37" fmla="*/ 937420 h 4409679"/>
              <a:gd name="connsiteX38" fmla="*/ 4362458 w 4761797"/>
              <a:gd name="connsiteY38" fmla="*/ 1986178 h 4409679"/>
              <a:gd name="connsiteX39" fmla="*/ 3989735 w 4761797"/>
              <a:gd name="connsiteY39" fmla="*/ 2360738 h 4409679"/>
              <a:gd name="connsiteX40" fmla="*/ 3989253 w 4761797"/>
              <a:gd name="connsiteY40" fmla="*/ 2361116 h 4409679"/>
              <a:gd name="connsiteX41" fmla="*/ 3943902 w 4761797"/>
              <a:gd name="connsiteY41" fmla="*/ 2721741 h 4409679"/>
              <a:gd name="connsiteX42" fmla="*/ 3841218 w 4761797"/>
              <a:gd name="connsiteY42" fmla="*/ 3064677 h 4409679"/>
              <a:gd name="connsiteX43" fmla="*/ 2318452 w 4761797"/>
              <a:gd name="connsiteY43" fmla="*/ 3936717 h 4409679"/>
              <a:gd name="connsiteX44" fmla="*/ 1721994 w 4761797"/>
              <a:gd name="connsiteY44" fmla="*/ 3781140 h 4409679"/>
              <a:gd name="connsiteX45" fmla="*/ 1716163 w 4761797"/>
              <a:gd name="connsiteY45" fmla="*/ 3784067 h 4409679"/>
              <a:gd name="connsiteX46" fmla="*/ 709817 w 4761797"/>
              <a:gd name="connsiteY46" fmla="*/ 4008800 h 4409679"/>
              <a:gd name="connsiteX47" fmla="*/ 113474 w 4761797"/>
              <a:gd name="connsiteY47" fmla="*/ 3746613 h 4409679"/>
              <a:gd name="connsiteX48" fmla="*/ 821638 w 4761797"/>
              <a:gd name="connsiteY48" fmla="*/ 2323284 h 4409679"/>
              <a:gd name="connsiteX49" fmla="*/ 896327 w 4761797"/>
              <a:gd name="connsiteY49" fmla="*/ 1985696 h 4409679"/>
              <a:gd name="connsiteX50" fmla="*/ 1344072 w 4761797"/>
              <a:gd name="connsiteY50" fmla="*/ 1199974 h 4409679"/>
              <a:gd name="connsiteX51" fmla="*/ 2491383 w 4761797"/>
              <a:gd name="connsiteY51" fmla="*/ 779042 h 4409679"/>
              <a:gd name="connsiteX52" fmla="*/ 3075538 w 4761797"/>
              <a:gd name="connsiteY52" fmla="*/ 926370 h 4409679"/>
              <a:gd name="connsiteX53" fmla="*/ 3095617 w 4761797"/>
              <a:gd name="connsiteY53" fmla="*/ 937273 h 4409679"/>
              <a:gd name="connsiteX54" fmla="*/ 3095221 w 4761797"/>
              <a:gd name="connsiteY54" fmla="*/ 937420 h 4409679"/>
              <a:gd name="connsiteX55" fmla="*/ 3098039 w 4761797"/>
              <a:gd name="connsiteY55" fmla="*/ 938588 h 4409679"/>
              <a:gd name="connsiteX56" fmla="*/ 3148954 w 4761797"/>
              <a:gd name="connsiteY56" fmla="*/ 966233 h 4409679"/>
              <a:gd name="connsiteX57" fmla="*/ 3164715 w 4761797"/>
              <a:gd name="connsiteY57" fmla="*/ 966233 h 4409679"/>
              <a:gd name="connsiteX58" fmla="*/ 3098039 w 4761797"/>
              <a:gd name="connsiteY58" fmla="*/ 938588 h 4409679"/>
              <a:gd name="connsiteX59" fmla="*/ 3095617 w 4761797"/>
              <a:gd name="connsiteY59" fmla="*/ 937273 h 4409679"/>
              <a:gd name="connsiteX60" fmla="*/ 3229162 w 4761797"/>
              <a:gd name="connsiteY60" fmla="*/ 887670 h 4409679"/>
              <a:gd name="connsiteX61" fmla="*/ 3617024 w 4761797"/>
              <a:gd name="connsiteY61" fmla="*/ 787593 h 4409679"/>
              <a:gd name="connsiteX62" fmla="*/ 4165395 w 4761797"/>
              <a:gd name="connsiteY62" fmla="*/ 700025 h 4409679"/>
              <a:gd name="connsiteX63" fmla="*/ 637239 w 4761797"/>
              <a:gd name="connsiteY63" fmla="*/ 0 h 4409679"/>
              <a:gd name="connsiteX64" fmla="*/ 712216 w 4761797"/>
              <a:gd name="connsiteY64" fmla="*/ 74965 h 4409679"/>
              <a:gd name="connsiteX65" fmla="*/ 1237002 w 4761797"/>
              <a:gd name="connsiteY65" fmla="*/ 599752 h 4409679"/>
              <a:gd name="connsiteX66" fmla="*/ 1311967 w 4761797"/>
              <a:gd name="connsiteY66" fmla="*/ 674728 h 4409679"/>
              <a:gd name="connsiteX67" fmla="*/ 1237002 w 4761797"/>
              <a:gd name="connsiteY67" fmla="*/ 712216 h 4409679"/>
              <a:gd name="connsiteX68" fmla="*/ 712216 w 4761797"/>
              <a:gd name="connsiteY68" fmla="*/ 1274479 h 4409679"/>
              <a:gd name="connsiteX69" fmla="*/ 637239 w 4761797"/>
              <a:gd name="connsiteY69" fmla="*/ 1311967 h 4409679"/>
              <a:gd name="connsiteX70" fmla="*/ 599751 w 4761797"/>
              <a:gd name="connsiteY70" fmla="*/ 1274479 h 4409679"/>
              <a:gd name="connsiteX71" fmla="*/ 37488 w 4761797"/>
              <a:gd name="connsiteY71" fmla="*/ 712216 h 4409679"/>
              <a:gd name="connsiteX72" fmla="*/ 0 w 4761797"/>
              <a:gd name="connsiteY72" fmla="*/ 674728 h 4409679"/>
              <a:gd name="connsiteX73" fmla="*/ 37488 w 4761797"/>
              <a:gd name="connsiteY73" fmla="*/ 599752 h 4409679"/>
              <a:gd name="connsiteX74" fmla="*/ 599751 w 4761797"/>
              <a:gd name="connsiteY74" fmla="*/ 74965 h 4409679"/>
              <a:gd name="connsiteX75" fmla="*/ 637239 w 4761797"/>
              <a:gd name="connsiteY75"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367946 w 4761797"/>
              <a:gd name="connsiteY16" fmla="*/ 1101995 h 4409679"/>
              <a:gd name="connsiteX17" fmla="*/ 3367946 w 4761797"/>
              <a:gd name="connsiteY17" fmla="*/ 1110661 h 4409679"/>
              <a:gd name="connsiteX18" fmla="*/ 3466595 w 4761797"/>
              <a:gd name="connsiteY18" fmla="*/ 1193397 h 4409679"/>
              <a:gd name="connsiteX19" fmla="*/ 3582738 w 4761797"/>
              <a:gd name="connsiteY19" fmla="*/ 1312220 h 4409679"/>
              <a:gd name="connsiteX20" fmla="*/ 3881231 w 4761797"/>
              <a:gd name="connsiteY20" fmla="*/ 1761204 h 4409679"/>
              <a:gd name="connsiteX21" fmla="*/ 3806611 w 4761797"/>
              <a:gd name="connsiteY21" fmla="*/ 1873450 h 4409679"/>
              <a:gd name="connsiteX22" fmla="*/ 2649956 w 4761797"/>
              <a:gd name="connsiteY22" fmla="*/ 2734000 h 4409679"/>
              <a:gd name="connsiteX23" fmla="*/ 1344072 w 4761797"/>
              <a:gd name="connsiteY23" fmla="*/ 3370057 h 4409679"/>
              <a:gd name="connsiteX24" fmla="*/ 1232136 w 4761797"/>
              <a:gd name="connsiteY24" fmla="*/ 3407476 h 4409679"/>
              <a:gd name="connsiteX25" fmla="*/ 882338 w 4761797"/>
              <a:gd name="connsiteY25" fmla="*/ 2752706 h 4409679"/>
              <a:gd name="connsiteX26" fmla="*/ 856367 w 4761797"/>
              <a:gd name="connsiteY26" fmla="*/ 2610450 h 4409679"/>
              <a:gd name="connsiteX27" fmla="*/ 858908 w 4761797"/>
              <a:gd name="connsiteY27" fmla="*/ 2697843 h 4409679"/>
              <a:gd name="connsiteX28" fmla="*/ 374375 w 4761797"/>
              <a:gd name="connsiteY28" fmla="*/ 3596787 h 4409679"/>
              <a:gd name="connsiteX29" fmla="*/ 1417980 w 4761797"/>
              <a:gd name="connsiteY29" fmla="*/ 3559334 h 4409679"/>
              <a:gd name="connsiteX30" fmla="*/ 2759768 w 4761797"/>
              <a:gd name="connsiteY30" fmla="*/ 2922576 h 4409679"/>
              <a:gd name="connsiteX31" fmla="*/ 3952465 w 4761797"/>
              <a:gd name="connsiteY31" fmla="*/ 2023632 h 4409679"/>
              <a:gd name="connsiteX32" fmla="*/ 4138826 w 4761797"/>
              <a:gd name="connsiteY32" fmla="*/ 1798899 h 4409679"/>
              <a:gd name="connsiteX33" fmla="*/ 4474268 w 4761797"/>
              <a:gd name="connsiteY33" fmla="*/ 1087234 h 4409679"/>
              <a:gd name="connsiteX34" fmla="*/ 4138826 w 4761797"/>
              <a:gd name="connsiteY34" fmla="*/ 974873 h 4409679"/>
              <a:gd name="connsiteX35" fmla="*/ 4165395 w 4761797"/>
              <a:gd name="connsiteY35" fmla="*/ 700025 h 4409679"/>
              <a:gd name="connsiteX36" fmla="*/ 4311207 w 4761797"/>
              <a:gd name="connsiteY36" fmla="*/ 708003 h 4409679"/>
              <a:gd name="connsiteX37" fmla="*/ 4697899 w 4761797"/>
              <a:gd name="connsiteY37" fmla="*/ 937420 h 4409679"/>
              <a:gd name="connsiteX38" fmla="*/ 4362458 w 4761797"/>
              <a:gd name="connsiteY38" fmla="*/ 1986178 h 4409679"/>
              <a:gd name="connsiteX39" fmla="*/ 3989735 w 4761797"/>
              <a:gd name="connsiteY39" fmla="*/ 2360738 h 4409679"/>
              <a:gd name="connsiteX40" fmla="*/ 3989253 w 4761797"/>
              <a:gd name="connsiteY40" fmla="*/ 2361116 h 4409679"/>
              <a:gd name="connsiteX41" fmla="*/ 3943902 w 4761797"/>
              <a:gd name="connsiteY41" fmla="*/ 2721741 h 4409679"/>
              <a:gd name="connsiteX42" fmla="*/ 3841218 w 4761797"/>
              <a:gd name="connsiteY42" fmla="*/ 3064677 h 4409679"/>
              <a:gd name="connsiteX43" fmla="*/ 2318452 w 4761797"/>
              <a:gd name="connsiteY43" fmla="*/ 3936717 h 4409679"/>
              <a:gd name="connsiteX44" fmla="*/ 1721994 w 4761797"/>
              <a:gd name="connsiteY44" fmla="*/ 3781140 h 4409679"/>
              <a:gd name="connsiteX45" fmla="*/ 1716163 w 4761797"/>
              <a:gd name="connsiteY45" fmla="*/ 3784067 h 4409679"/>
              <a:gd name="connsiteX46" fmla="*/ 709817 w 4761797"/>
              <a:gd name="connsiteY46" fmla="*/ 4008800 h 4409679"/>
              <a:gd name="connsiteX47" fmla="*/ 113474 w 4761797"/>
              <a:gd name="connsiteY47" fmla="*/ 3746613 h 4409679"/>
              <a:gd name="connsiteX48" fmla="*/ 821638 w 4761797"/>
              <a:gd name="connsiteY48" fmla="*/ 2323284 h 4409679"/>
              <a:gd name="connsiteX49" fmla="*/ 896327 w 4761797"/>
              <a:gd name="connsiteY49" fmla="*/ 1985696 h 4409679"/>
              <a:gd name="connsiteX50" fmla="*/ 1344072 w 4761797"/>
              <a:gd name="connsiteY50" fmla="*/ 1199974 h 4409679"/>
              <a:gd name="connsiteX51" fmla="*/ 2491383 w 4761797"/>
              <a:gd name="connsiteY51" fmla="*/ 779042 h 4409679"/>
              <a:gd name="connsiteX52" fmla="*/ 3075538 w 4761797"/>
              <a:gd name="connsiteY52" fmla="*/ 926370 h 4409679"/>
              <a:gd name="connsiteX53" fmla="*/ 3095617 w 4761797"/>
              <a:gd name="connsiteY53" fmla="*/ 937273 h 4409679"/>
              <a:gd name="connsiteX54" fmla="*/ 3095221 w 4761797"/>
              <a:gd name="connsiteY54" fmla="*/ 937420 h 4409679"/>
              <a:gd name="connsiteX55" fmla="*/ 3098039 w 4761797"/>
              <a:gd name="connsiteY55" fmla="*/ 938588 h 4409679"/>
              <a:gd name="connsiteX56" fmla="*/ 3148954 w 4761797"/>
              <a:gd name="connsiteY56" fmla="*/ 966233 h 4409679"/>
              <a:gd name="connsiteX57" fmla="*/ 3098039 w 4761797"/>
              <a:gd name="connsiteY57" fmla="*/ 938588 h 4409679"/>
              <a:gd name="connsiteX58" fmla="*/ 3095617 w 4761797"/>
              <a:gd name="connsiteY58" fmla="*/ 937273 h 4409679"/>
              <a:gd name="connsiteX59" fmla="*/ 3229162 w 4761797"/>
              <a:gd name="connsiteY59" fmla="*/ 887670 h 4409679"/>
              <a:gd name="connsiteX60" fmla="*/ 3617024 w 4761797"/>
              <a:gd name="connsiteY60" fmla="*/ 787593 h 4409679"/>
              <a:gd name="connsiteX61" fmla="*/ 4165395 w 4761797"/>
              <a:gd name="connsiteY61" fmla="*/ 700025 h 4409679"/>
              <a:gd name="connsiteX62" fmla="*/ 637239 w 4761797"/>
              <a:gd name="connsiteY62" fmla="*/ 0 h 4409679"/>
              <a:gd name="connsiteX63" fmla="*/ 712216 w 4761797"/>
              <a:gd name="connsiteY63" fmla="*/ 74965 h 4409679"/>
              <a:gd name="connsiteX64" fmla="*/ 1237002 w 4761797"/>
              <a:gd name="connsiteY64" fmla="*/ 599752 h 4409679"/>
              <a:gd name="connsiteX65" fmla="*/ 1311967 w 4761797"/>
              <a:gd name="connsiteY65" fmla="*/ 674728 h 4409679"/>
              <a:gd name="connsiteX66" fmla="*/ 1237002 w 4761797"/>
              <a:gd name="connsiteY66" fmla="*/ 712216 h 4409679"/>
              <a:gd name="connsiteX67" fmla="*/ 712216 w 4761797"/>
              <a:gd name="connsiteY67" fmla="*/ 1274479 h 4409679"/>
              <a:gd name="connsiteX68" fmla="*/ 637239 w 4761797"/>
              <a:gd name="connsiteY68" fmla="*/ 1311967 h 4409679"/>
              <a:gd name="connsiteX69" fmla="*/ 599751 w 4761797"/>
              <a:gd name="connsiteY69" fmla="*/ 1274479 h 4409679"/>
              <a:gd name="connsiteX70" fmla="*/ 37488 w 4761797"/>
              <a:gd name="connsiteY70" fmla="*/ 712216 h 4409679"/>
              <a:gd name="connsiteX71" fmla="*/ 0 w 4761797"/>
              <a:gd name="connsiteY71" fmla="*/ 674728 h 4409679"/>
              <a:gd name="connsiteX72" fmla="*/ 37488 w 4761797"/>
              <a:gd name="connsiteY72" fmla="*/ 599752 h 4409679"/>
              <a:gd name="connsiteX73" fmla="*/ 599751 w 4761797"/>
              <a:gd name="connsiteY73" fmla="*/ 74965 h 4409679"/>
              <a:gd name="connsiteX74" fmla="*/ 637239 w 4761797"/>
              <a:gd name="connsiteY74"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367946 w 4761797"/>
              <a:gd name="connsiteY16" fmla="*/ 1101995 h 4409679"/>
              <a:gd name="connsiteX17" fmla="*/ 3367946 w 4761797"/>
              <a:gd name="connsiteY17" fmla="*/ 1110661 h 4409679"/>
              <a:gd name="connsiteX18" fmla="*/ 3466595 w 4761797"/>
              <a:gd name="connsiteY18" fmla="*/ 1193397 h 4409679"/>
              <a:gd name="connsiteX19" fmla="*/ 3582738 w 4761797"/>
              <a:gd name="connsiteY19" fmla="*/ 1312220 h 4409679"/>
              <a:gd name="connsiteX20" fmla="*/ 3881231 w 4761797"/>
              <a:gd name="connsiteY20" fmla="*/ 1761204 h 4409679"/>
              <a:gd name="connsiteX21" fmla="*/ 3806611 w 4761797"/>
              <a:gd name="connsiteY21" fmla="*/ 1873450 h 4409679"/>
              <a:gd name="connsiteX22" fmla="*/ 2649956 w 4761797"/>
              <a:gd name="connsiteY22" fmla="*/ 2734000 h 4409679"/>
              <a:gd name="connsiteX23" fmla="*/ 1344072 w 4761797"/>
              <a:gd name="connsiteY23" fmla="*/ 3370057 h 4409679"/>
              <a:gd name="connsiteX24" fmla="*/ 1232136 w 4761797"/>
              <a:gd name="connsiteY24" fmla="*/ 3407476 h 4409679"/>
              <a:gd name="connsiteX25" fmla="*/ 882338 w 4761797"/>
              <a:gd name="connsiteY25" fmla="*/ 2752706 h 4409679"/>
              <a:gd name="connsiteX26" fmla="*/ 856367 w 4761797"/>
              <a:gd name="connsiteY26" fmla="*/ 2610450 h 4409679"/>
              <a:gd name="connsiteX27" fmla="*/ 858908 w 4761797"/>
              <a:gd name="connsiteY27" fmla="*/ 2697843 h 4409679"/>
              <a:gd name="connsiteX28" fmla="*/ 374375 w 4761797"/>
              <a:gd name="connsiteY28" fmla="*/ 3596787 h 4409679"/>
              <a:gd name="connsiteX29" fmla="*/ 1417980 w 4761797"/>
              <a:gd name="connsiteY29" fmla="*/ 3559334 h 4409679"/>
              <a:gd name="connsiteX30" fmla="*/ 2759768 w 4761797"/>
              <a:gd name="connsiteY30" fmla="*/ 2922576 h 4409679"/>
              <a:gd name="connsiteX31" fmla="*/ 3952465 w 4761797"/>
              <a:gd name="connsiteY31" fmla="*/ 2023632 h 4409679"/>
              <a:gd name="connsiteX32" fmla="*/ 4138826 w 4761797"/>
              <a:gd name="connsiteY32" fmla="*/ 1798899 h 4409679"/>
              <a:gd name="connsiteX33" fmla="*/ 4474268 w 4761797"/>
              <a:gd name="connsiteY33" fmla="*/ 1087234 h 4409679"/>
              <a:gd name="connsiteX34" fmla="*/ 4138826 w 4761797"/>
              <a:gd name="connsiteY34" fmla="*/ 974873 h 4409679"/>
              <a:gd name="connsiteX35" fmla="*/ 4165395 w 4761797"/>
              <a:gd name="connsiteY35" fmla="*/ 700025 h 4409679"/>
              <a:gd name="connsiteX36" fmla="*/ 4311207 w 4761797"/>
              <a:gd name="connsiteY36" fmla="*/ 708003 h 4409679"/>
              <a:gd name="connsiteX37" fmla="*/ 4697899 w 4761797"/>
              <a:gd name="connsiteY37" fmla="*/ 937420 h 4409679"/>
              <a:gd name="connsiteX38" fmla="*/ 4362458 w 4761797"/>
              <a:gd name="connsiteY38" fmla="*/ 1986178 h 4409679"/>
              <a:gd name="connsiteX39" fmla="*/ 3989735 w 4761797"/>
              <a:gd name="connsiteY39" fmla="*/ 2360738 h 4409679"/>
              <a:gd name="connsiteX40" fmla="*/ 3989253 w 4761797"/>
              <a:gd name="connsiteY40" fmla="*/ 2361116 h 4409679"/>
              <a:gd name="connsiteX41" fmla="*/ 3943902 w 4761797"/>
              <a:gd name="connsiteY41" fmla="*/ 2721741 h 4409679"/>
              <a:gd name="connsiteX42" fmla="*/ 3841218 w 4761797"/>
              <a:gd name="connsiteY42" fmla="*/ 3064677 h 4409679"/>
              <a:gd name="connsiteX43" fmla="*/ 2318452 w 4761797"/>
              <a:gd name="connsiteY43" fmla="*/ 3936717 h 4409679"/>
              <a:gd name="connsiteX44" fmla="*/ 1721994 w 4761797"/>
              <a:gd name="connsiteY44" fmla="*/ 3781140 h 4409679"/>
              <a:gd name="connsiteX45" fmla="*/ 1716163 w 4761797"/>
              <a:gd name="connsiteY45" fmla="*/ 3784067 h 4409679"/>
              <a:gd name="connsiteX46" fmla="*/ 709817 w 4761797"/>
              <a:gd name="connsiteY46" fmla="*/ 4008800 h 4409679"/>
              <a:gd name="connsiteX47" fmla="*/ 113474 w 4761797"/>
              <a:gd name="connsiteY47" fmla="*/ 3746613 h 4409679"/>
              <a:gd name="connsiteX48" fmla="*/ 821638 w 4761797"/>
              <a:gd name="connsiteY48" fmla="*/ 2323284 h 4409679"/>
              <a:gd name="connsiteX49" fmla="*/ 896327 w 4761797"/>
              <a:gd name="connsiteY49" fmla="*/ 1985696 h 4409679"/>
              <a:gd name="connsiteX50" fmla="*/ 1344072 w 4761797"/>
              <a:gd name="connsiteY50" fmla="*/ 1199974 h 4409679"/>
              <a:gd name="connsiteX51" fmla="*/ 2491383 w 4761797"/>
              <a:gd name="connsiteY51" fmla="*/ 779042 h 4409679"/>
              <a:gd name="connsiteX52" fmla="*/ 3075538 w 4761797"/>
              <a:gd name="connsiteY52" fmla="*/ 926370 h 4409679"/>
              <a:gd name="connsiteX53" fmla="*/ 3095617 w 4761797"/>
              <a:gd name="connsiteY53" fmla="*/ 937273 h 4409679"/>
              <a:gd name="connsiteX54" fmla="*/ 3095221 w 4761797"/>
              <a:gd name="connsiteY54" fmla="*/ 937420 h 4409679"/>
              <a:gd name="connsiteX55" fmla="*/ 3098039 w 4761797"/>
              <a:gd name="connsiteY55" fmla="*/ 938588 h 4409679"/>
              <a:gd name="connsiteX56" fmla="*/ 3098039 w 4761797"/>
              <a:gd name="connsiteY56" fmla="*/ 938588 h 4409679"/>
              <a:gd name="connsiteX57" fmla="*/ 3095617 w 4761797"/>
              <a:gd name="connsiteY57" fmla="*/ 937273 h 4409679"/>
              <a:gd name="connsiteX58" fmla="*/ 3229162 w 4761797"/>
              <a:gd name="connsiteY58" fmla="*/ 887670 h 4409679"/>
              <a:gd name="connsiteX59" fmla="*/ 3617024 w 4761797"/>
              <a:gd name="connsiteY59" fmla="*/ 787593 h 4409679"/>
              <a:gd name="connsiteX60" fmla="*/ 4165395 w 4761797"/>
              <a:gd name="connsiteY60" fmla="*/ 700025 h 4409679"/>
              <a:gd name="connsiteX61" fmla="*/ 637239 w 4761797"/>
              <a:gd name="connsiteY61" fmla="*/ 0 h 4409679"/>
              <a:gd name="connsiteX62" fmla="*/ 712216 w 4761797"/>
              <a:gd name="connsiteY62" fmla="*/ 74965 h 4409679"/>
              <a:gd name="connsiteX63" fmla="*/ 1237002 w 4761797"/>
              <a:gd name="connsiteY63" fmla="*/ 599752 h 4409679"/>
              <a:gd name="connsiteX64" fmla="*/ 1311967 w 4761797"/>
              <a:gd name="connsiteY64" fmla="*/ 674728 h 4409679"/>
              <a:gd name="connsiteX65" fmla="*/ 1237002 w 4761797"/>
              <a:gd name="connsiteY65" fmla="*/ 712216 h 4409679"/>
              <a:gd name="connsiteX66" fmla="*/ 712216 w 4761797"/>
              <a:gd name="connsiteY66" fmla="*/ 1274479 h 4409679"/>
              <a:gd name="connsiteX67" fmla="*/ 637239 w 4761797"/>
              <a:gd name="connsiteY67" fmla="*/ 1311967 h 4409679"/>
              <a:gd name="connsiteX68" fmla="*/ 599751 w 4761797"/>
              <a:gd name="connsiteY68" fmla="*/ 1274479 h 4409679"/>
              <a:gd name="connsiteX69" fmla="*/ 37488 w 4761797"/>
              <a:gd name="connsiteY69" fmla="*/ 712216 h 4409679"/>
              <a:gd name="connsiteX70" fmla="*/ 0 w 4761797"/>
              <a:gd name="connsiteY70" fmla="*/ 674728 h 4409679"/>
              <a:gd name="connsiteX71" fmla="*/ 37488 w 4761797"/>
              <a:gd name="connsiteY71" fmla="*/ 599752 h 4409679"/>
              <a:gd name="connsiteX72" fmla="*/ 599751 w 4761797"/>
              <a:gd name="connsiteY72" fmla="*/ 74965 h 4409679"/>
              <a:gd name="connsiteX73" fmla="*/ 637239 w 4761797"/>
              <a:gd name="connsiteY73"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367946 w 4761797"/>
              <a:gd name="connsiteY16" fmla="*/ 1101995 h 4409679"/>
              <a:gd name="connsiteX17" fmla="*/ 3367946 w 4761797"/>
              <a:gd name="connsiteY17" fmla="*/ 1110661 h 4409679"/>
              <a:gd name="connsiteX18" fmla="*/ 3466595 w 4761797"/>
              <a:gd name="connsiteY18" fmla="*/ 1193397 h 4409679"/>
              <a:gd name="connsiteX19" fmla="*/ 3582738 w 4761797"/>
              <a:gd name="connsiteY19" fmla="*/ 1312220 h 4409679"/>
              <a:gd name="connsiteX20" fmla="*/ 3881231 w 4761797"/>
              <a:gd name="connsiteY20" fmla="*/ 1761204 h 4409679"/>
              <a:gd name="connsiteX21" fmla="*/ 3806611 w 4761797"/>
              <a:gd name="connsiteY21" fmla="*/ 1873450 h 4409679"/>
              <a:gd name="connsiteX22" fmla="*/ 2649956 w 4761797"/>
              <a:gd name="connsiteY22" fmla="*/ 2734000 h 4409679"/>
              <a:gd name="connsiteX23" fmla="*/ 1344072 w 4761797"/>
              <a:gd name="connsiteY23" fmla="*/ 3370057 h 4409679"/>
              <a:gd name="connsiteX24" fmla="*/ 1232136 w 4761797"/>
              <a:gd name="connsiteY24" fmla="*/ 3407476 h 4409679"/>
              <a:gd name="connsiteX25" fmla="*/ 882338 w 4761797"/>
              <a:gd name="connsiteY25" fmla="*/ 2752706 h 4409679"/>
              <a:gd name="connsiteX26" fmla="*/ 856367 w 4761797"/>
              <a:gd name="connsiteY26" fmla="*/ 2610450 h 4409679"/>
              <a:gd name="connsiteX27" fmla="*/ 858908 w 4761797"/>
              <a:gd name="connsiteY27" fmla="*/ 2697843 h 4409679"/>
              <a:gd name="connsiteX28" fmla="*/ 374375 w 4761797"/>
              <a:gd name="connsiteY28" fmla="*/ 3596787 h 4409679"/>
              <a:gd name="connsiteX29" fmla="*/ 1417980 w 4761797"/>
              <a:gd name="connsiteY29" fmla="*/ 3559334 h 4409679"/>
              <a:gd name="connsiteX30" fmla="*/ 2759768 w 4761797"/>
              <a:gd name="connsiteY30" fmla="*/ 2922576 h 4409679"/>
              <a:gd name="connsiteX31" fmla="*/ 3952465 w 4761797"/>
              <a:gd name="connsiteY31" fmla="*/ 2023632 h 4409679"/>
              <a:gd name="connsiteX32" fmla="*/ 4138826 w 4761797"/>
              <a:gd name="connsiteY32" fmla="*/ 1798899 h 4409679"/>
              <a:gd name="connsiteX33" fmla="*/ 4474268 w 4761797"/>
              <a:gd name="connsiteY33" fmla="*/ 1087234 h 4409679"/>
              <a:gd name="connsiteX34" fmla="*/ 4138826 w 4761797"/>
              <a:gd name="connsiteY34" fmla="*/ 974873 h 4409679"/>
              <a:gd name="connsiteX35" fmla="*/ 4165395 w 4761797"/>
              <a:gd name="connsiteY35" fmla="*/ 700025 h 4409679"/>
              <a:gd name="connsiteX36" fmla="*/ 4311207 w 4761797"/>
              <a:gd name="connsiteY36" fmla="*/ 708003 h 4409679"/>
              <a:gd name="connsiteX37" fmla="*/ 4697899 w 4761797"/>
              <a:gd name="connsiteY37" fmla="*/ 937420 h 4409679"/>
              <a:gd name="connsiteX38" fmla="*/ 4362458 w 4761797"/>
              <a:gd name="connsiteY38" fmla="*/ 1986178 h 4409679"/>
              <a:gd name="connsiteX39" fmla="*/ 3989735 w 4761797"/>
              <a:gd name="connsiteY39" fmla="*/ 2360738 h 4409679"/>
              <a:gd name="connsiteX40" fmla="*/ 3989253 w 4761797"/>
              <a:gd name="connsiteY40" fmla="*/ 2361116 h 4409679"/>
              <a:gd name="connsiteX41" fmla="*/ 3943902 w 4761797"/>
              <a:gd name="connsiteY41" fmla="*/ 2721741 h 4409679"/>
              <a:gd name="connsiteX42" fmla="*/ 3841218 w 4761797"/>
              <a:gd name="connsiteY42" fmla="*/ 3064677 h 4409679"/>
              <a:gd name="connsiteX43" fmla="*/ 2318452 w 4761797"/>
              <a:gd name="connsiteY43" fmla="*/ 3936717 h 4409679"/>
              <a:gd name="connsiteX44" fmla="*/ 1721994 w 4761797"/>
              <a:gd name="connsiteY44" fmla="*/ 3781140 h 4409679"/>
              <a:gd name="connsiteX45" fmla="*/ 1716163 w 4761797"/>
              <a:gd name="connsiteY45" fmla="*/ 3784067 h 4409679"/>
              <a:gd name="connsiteX46" fmla="*/ 709817 w 4761797"/>
              <a:gd name="connsiteY46" fmla="*/ 4008800 h 4409679"/>
              <a:gd name="connsiteX47" fmla="*/ 113474 w 4761797"/>
              <a:gd name="connsiteY47" fmla="*/ 3746613 h 4409679"/>
              <a:gd name="connsiteX48" fmla="*/ 821638 w 4761797"/>
              <a:gd name="connsiteY48" fmla="*/ 2323284 h 4409679"/>
              <a:gd name="connsiteX49" fmla="*/ 896327 w 4761797"/>
              <a:gd name="connsiteY49" fmla="*/ 1985696 h 4409679"/>
              <a:gd name="connsiteX50" fmla="*/ 1344072 w 4761797"/>
              <a:gd name="connsiteY50" fmla="*/ 1199974 h 4409679"/>
              <a:gd name="connsiteX51" fmla="*/ 2491383 w 4761797"/>
              <a:gd name="connsiteY51" fmla="*/ 779042 h 4409679"/>
              <a:gd name="connsiteX52" fmla="*/ 3075538 w 4761797"/>
              <a:gd name="connsiteY52" fmla="*/ 926370 h 4409679"/>
              <a:gd name="connsiteX53" fmla="*/ 3095617 w 4761797"/>
              <a:gd name="connsiteY53" fmla="*/ 937273 h 4409679"/>
              <a:gd name="connsiteX54" fmla="*/ 3095221 w 4761797"/>
              <a:gd name="connsiteY54" fmla="*/ 937420 h 4409679"/>
              <a:gd name="connsiteX55" fmla="*/ 3098039 w 4761797"/>
              <a:gd name="connsiteY55" fmla="*/ 938588 h 4409679"/>
              <a:gd name="connsiteX56" fmla="*/ 3098039 w 4761797"/>
              <a:gd name="connsiteY56" fmla="*/ 938588 h 4409679"/>
              <a:gd name="connsiteX57" fmla="*/ 3229162 w 4761797"/>
              <a:gd name="connsiteY57" fmla="*/ 887670 h 4409679"/>
              <a:gd name="connsiteX58" fmla="*/ 3617024 w 4761797"/>
              <a:gd name="connsiteY58" fmla="*/ 787593 h 4409679"/>
              <a:gd name="connsiteX59" fmla="*/ 4165395 w 4761797"/>
              <a:gd name="connsiteY59" fmla="*/ 700025 h 4409679"/>
              <a:gd name="connsiteX60" fmla="*/ 637239 w 4761797"/>
              <a:gd name="connsiteY60" fmla="*/ 0 h 4409679"/>
              <a:gd name="connsiteX61" fmla="*/ 712216 w 4761797"/>
              <a:gd name="connsiteY61" fmla="*/ 74965 h 4409679"/>
              <a:gd name="connsiteX62" fmla="*/ 1237002 w 4761797"/>
              <a:gd name="connsiteY62" fmla="*/ 599752 h 4409679"/>
              <a:gd name="connsiteX63" fmla="*/ 1311967 w 4761797"/>
              <a:gd name="connsiteY63" fmla="*/ 674728 h 4409679"/>
              <a:gd name="connsiteX64" fmla="*/ 1237002 w 4761797"/>
              <a:gd name="connsiteY64" fmla="*/ 712216 h 4409679"/>
              <a:gd name="connsiteX65" fmla="*/ 712216 w 4761797"/>
              <a:gd name="connsiteY65" fmla="*/ 1274479 h 4409679"/>
              <a:gd name="connsiteX66" fmla="*/ 637239 w 4761797"/>
              <a:gd name="connsiteY66" fmla="*/ 1311967 h 4409679"/>
              <a:gd name="connsiteX67" fmla="*/ 599751 w 4761797"/>
              <a:gd name="connsiteY67" fmla="*/ 1274479 h 4409679"/>
              <a:gd name="connsiteX68" fmla="*/ 37488 w 4761797"/>
              <a:gd name="connsiteY68" fmla="*/ 712216 h 4409679"/>
              <a:gd name="connsiteX69" fmla="*/ 0 w 4761797"/>
              <a:gd name="connsiteY69" fmla="*/ 674728 h 4409679"/>
              <a:gd name="connsiteX70" fmla="*/ 37488 w 4761797"/>
              <a:gd name="connsiteY70" fmla="*/ 599752 h 4409679"/>
              <a:gd name="connsiteX71" fmla="*/ 599751 w 4761797"/>
              <a:gd name="connsiteY71" fmla="*/ 74965 h 4409679"/>
              <a:gd name="connsiteX72" fmla="*/ 637239 w 4761797"/>
              <a:gd name="connsiteY72"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367946 w 4761797"/>
              <a:gd name="connsiteY16" fmla="*/ 1101995 h 4409679"/>
              <a:gd name="connsiteX17" fmla="*/ 3367946 w 4761797"/>
              <a:gd name="connsiteY17" fmla="*/ 1110661 h 4409679"/>
              <a:gd name="connsiteX18" fmla="*/ 3466595 w 4761797"/>
              <a:gd name="connsiteY18" fmla="*/ 1193397 h 4409679"/>
              <a:gd name="connsiteX19" fmla="*/ 3582738 w 4761797"/>
              <a:gd name="connsiteY19" fmla="*/ 1312220 h 4409679"/>
              <a:gd name="connsiteX20" fmla="*/ 3881231 w 4761797"/>
              <a:gd name="connsiteY20" fmla="*/ 1761204 h 4409679"/>
              <a:gd name="connsiteX21" fmla="*/ 3806611 w 4761797"/>
              <a:gd name="connsiteY21" fmla="*/ 1873450 h 4409679"/>
              <a:gd name="connsiteX22" fmla="*/ 2649956 w 4761797"/>
              <a:gd name="connsiteY22" fmla="*/ 2734000 h 4409679"/>
              <a:gd name="connsiteX23" fmla="*/ 1344072 w 4761797"/>
              <a:gd name="connsiteY23" fmla="*/ 3370057 h 4409679"/>
              <a:gd name="connsiteX24" fmla="*/ 1232136 w 4761797"/>
              <a:gd name="connsiteY24" fmla="*/ 3407476 h 4409679"/>
              <a:gd name="connsiteX25" fmla="*/ 882338 w 4761797"/>
              <a:gd name="connsiteY25" fmla="*/ 2752706 h 4409679"/>
              <a:gd name="connsiteX26" fmla="*/ 856367 w 4761797"/>
              <a:gd name="connsiteY26" fmla="*/ 2610450 h 4409679"/>
              <a:gd name="connsiteX27" fmla="*/ 858908 w 4761797"/>
              <a:gd name="connsiteY27" fmla="*/ 2697843 h 4409679"/>
              <a:gd name="connsiteX28" fmla="*/ 374375 w 4761797"/>
              <a:gd name="connsiteY28" fmla="*/ 3596787 h 4409679"/>
              <a:gd name="connsiteX29" fmla="*/ 1417980 w 4761797"/>
              <a:gd name="connsiteY29" fmla="*/ 3559334 h 4409679"/>
              <a:gd name="connsiteX30" fmla="*/ 2759768 w 4761797"/>
              <a:gd name="connsiteY30" fmla="*/ 2922576 h 4409679"/>
              <a:gd name="connsiteX31" fmla="*/ 3952465 w 4761797"/>
              <a:gd name="connsiteY31" fmla="*/ 2023632 h 4409679"/>
              <a:gd name="connsiteX32" fmla="*/ 4138826 w 4761797"/>
              <a:gd name="connsiteY32" fmla="*/ 1798899 h 4409679"/>
              <a:gd name="connsiteX33" fmla="*/ 4474268 w 4761797"/>
              <a:gd name="connsiteY33" fmla="*/ 1087234 h 4409679"/>
              <a:gd name="connsiteX34" fmla="*/ 4138826 w 4761797"/>
              <a:gd name="connsiteY34" fmla="*/ 974873 h 4409679"/>
              <a:gd name="connsiteX35" fmla="*/ 4165395 w 4761797"/>
              <a:gd name="connsiteY35" fmla="*/ 700025 h 4409679"/>
              <a:gd name="connsiteX36" fmla="*/ 4311207 w 4761797"/>
              <a:gd name="connsiteY36" fmla="*/ 708003 h 4409679"/>
              <a:gd name="connsiteX37" fmla="*/ 4697899 w 4761797"/>
              <a:gd name="connsiteY37" fmla="*/ 937420 h 4409679"/>
              <a:gd name="connsiteX38" fmla="*/ 4362458 w 4761797"/>
              <a:gd name="connsiteY38" fmla="*/ 1986178 h 4409679"/>
              <a:gd name="connsiteX39" fmla="*/ 3989735 w 4761797"/>
              <a:gd name="connsiteY39" fmla="*/ 2360738 h 4409679"/>
              <a:gd name="connsiteX40" fmla="*/ 3989253 w 4761797"/>
              <a:gd name="connsiteY40" fmla="*/ 2361116 h 4409679"/>
              <a:gd name="connsiteX41" fmla="*/ 3943902 w 4761797"/>
              <a:gd name="connsiteY41" fmla="*/ 2721741 h 4409679"/>
              <a:gd name="connsiteX42" fmla="*/ 3841218 w 4761797"/>
              <a:gd name="connsiteY42" fmla="*/ 3064677 h 4409679"/>
              <a:gd name="connsiteX43" fmla="*/ 2318452 w 4761797"/>
              <a:gd name="connsiteY43" fmla="*/ 3936717 h 4409679"/>
              <a:gd name="connsiteX44" fmla="*/ 1721994 w 4761797"/>
              <a:gd name="connsiteY44" fmla="*/ 3781140 h 4409679"/>
              <a:gd name="connsiteX45" fmla="*/ 1716163 w 4761797"/>
              <a:gd name="connsiteY45" fmla="*/ 3784067 h 4409679"/>
              <a:gd name="connsiteX46" fmla="*/ 709817 w 4761797"/>
              <a:gd name="connsiteY46" fmla="*/ 4008800 h 4409679"/>
              <a:gd name="connsiteX47" fmla="*/ 113474 w 4761797"/>
              <a:gd name="connsiteY47" fmla="*/ 3746613 h 4409679"/>
              <a:gd name="connsiteX48" fmla="*/ 821638 w 4761797"/>
              <a:gd name="connsiteY48" fmla="*/ 2323284 h 4409679"/>
              <a:gd name="connsiteX49" fmla="*/ 896327 w 4761797"/>
              <a:gd name="connsiteY49" fmla="*/ 1985696 h 4409679"/>
              <a:gd name="connsiteX50" fmla="*/ 1344072 w 4761797"/>
              <a:gd name="connsiteY50" fmla="*/ 1199974 h 4409679"/>
              <a:gd name="connsiteX51" fmla="*/ 2491383 w 4761797"/>
              <a:gd name="connsiteY51" fmla="*/ 779042 h 4409679"/>
              <a:gd name="connsiteX52" fmla="*/ 3075538 w 4761797"/>
              <a:gd name="connsiteY52" fmla="*/ 926370 h 4409679"/>
              <a:gd name="connsiteX53" fmla="*/ 3095617 w 4761797"/>
              <a:gd name="connsiteY53" fmla="*/ 937273 h 4409679"/>
              <a:gd name="connsiteX54" fmla="*/ 3095221 w 4761797"/>
              <a:gd name="connsiteY54" fmla="*/ 937420 h 4409679"/>
              <a:gd name="connsiteX55" fmla="*/ 3098039 w 4761797"/>
              <a:gd name="connsiteY55" fmla="*/ 938588 h 4409679"/>
              <a:gd name="connsiteX56" fmla="*/ 3229162 w 4761797"/>
              <a:gd name="connsiteY56" fmla="*/ 887670 h 4409679"/>
              <a:gd name="connsiteX57" fmla="*/ 3617024 w 4761797"/>
              <a:gd name="connsiteY57" fmla="*/ 787593 h 4409679"/>
              <a:gd name="connsiteX58" fmla="*/ 4165395 w 4761797"/>
              <a:gd name="connsiteY58" fmla="*/ 700025 h 4409679"/>
              <a:gd name="connsiteX59" fmla="*/ 637239 w 4761797"/>
              <a:gd name="connsiteY59" fmla="*/ 0 h 4409679"/>
              <a:gd name="connsiteX60" fmla="*/ 712216 w 4761797"/>
              <a:gd name="connsiteY60" fmla="*/ 74965 h 4409679"/>
              <a:gd name="connsiteX61" fmla="*/ 1237002 w 4761797"/>
              <a:gd name="connsiteY61" fmla="*/ 599752 h 4409679"/>
              <a:gd name="connsiteX62" fmla="*/ 1311967 w 4761797"/>
              <a:gd name="connsiteY62" fmla="*/ 674728 h 4409679"/>
              <a:gd name="connsiteX63" fmla="*/ 1237002 w 4761797"/>
              <a:gd name="connsiteY63" fmla="*/ 712216 h 4409679"/>
              <a:gd name="connsiteX64" fmla="*/ 712216 w 4761797"/>
              <a:gd name="connsiteY64" fmla="*/ 1274479 h 4409679"/>
              <a:gd name="connsiteX65" fmla="*/ 637239 w 4761797"/>
              <a:gd name="connsiteY65" fmla="*/ 1311967 h 4409679"/>
              <a:gd name="connsiteX66" fmla="*/ 599751 w 4761797"/>
              <a:gd name="connsiteY66" fmla="*/ 1274479 h 4409679"/>
              <a:gd name="connsiteX67" fmla="*/ 37488 w 4761797"/>
              <a:gd name="connsiteY67" fmla="*/ 712216 h 4409679"/>
              <a:gd name="connsiteX68" fmla="*/ 0 w 4761797"/>
              <a:gd name="connsiteY68" fmla="*/ 674728 h 4409679"/>
              <a:gd name="connsiteX69" fmla="*/ 37488 w 4761797"/>
              <a:gd name="connsiteY69" fmla="*/ 599752 h 4409679"/>
              <a:gd name="connsiteX70" fmla="*/ 599751 w 4761797"/>
              <a:gd name="connsiteY70" fmla="*/ 74965 h 4409679"/>
              <a:gd name="connsiteX71" fmla="*/ 637239 w 4761797"/>
              <a:gd name="connsiteY71"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367946 w 4761797"/>
              <a:gd name="connsiteY16" fmla="*/ 1101995 h 4409679"/>
              <a:gd name="connsiteX17" fmla="*/ 3466595 w 4761797"/>
              <a:gd name="connsiteY17" fmla="*/ 1193397 h 4409679"/>
              <a:gd name="connsiteX18" fmla="*/ 3582738 w 4761797"/>
              <a:gd name="connsiteY18" fmla="*/ 1312220 h 4409679"/>
              <a:gd name="connsiteX19" fmla="*/ 3881231 w 4761797"/>
              <a:gd name="connsiteY19" fmla="*/ 1761204 h 4409679"/>
              <a:gd name="connsiteX20" fmla="*/ 3806611 w 4761797"/>
              <a:gd name="connsiteY20" fmla="*/ 1873450 h 4409679"/>
              <a:gd name="connsiteX21" fmla="*/ 2649956 w 4761797"/>
              <a:gd name="connsiteY21" fmla="*/ 2734000 h 4409679"/>
              <a:gd name="connsiteX22" fmla="*/ 1344072 w 4761797"/>
              <a:gd name="connsiteY22" fmla="*/ 3370057 h 4409679"/>
              <a:gd name="connsiteX23" fmla="*/ 1232136 w 4761797"/>
              <a:gd name="connsiteY23" fmla="*/ 3407476 h 4409679"/>
              <a:gd name="connsiteX24" fmla="*/ 882338 w 4761797"/>
              <a:gd name="connsiteY24" fmla="*/ 2752706 h 4409679"/>
              <a:gd name="connsiteX25" fmla="*/ 856367 w 4761797"/>
              <a:gd name="connsiteY25" fmla="*/ 2610450 h 4409679"/>
              <a:gd name="connsiteX26" fmla="*/ 858908 w 4761797"/>
              <a:gd name="connsiteY26" fmla="*/ 2697843 h 4409679"/>
              <a:gd name="connsiteX27" fmla="*/ 374375 w 4761797"/>
              <a:gd name="connsiteY27" fmla="*/ 3596787 h 4409679"/>
              <a:gd name="connsiteX28" fmla="*/ 1417980 w 4761797"/>
              <a:gd name="connsiteY28" fmla="*/ 3559334 h 4409679"/>
              <a:gd name="connsiteX29" fmla="*/ 2759768 w 4761797"/>
              <a:gd name="connsiteY29" fmla="*/ 2922576 h 4409679"/>
              <a:gd name="connsiteX30" fmla="*/ 3952465 w 4761797"/>
              <a:gd name="connsiteY30" fmla="*/ 2023632 h 4409679"/>
              <a:gd name="connsiteX31" fmla="*/ 4138826 w 4761797"/>
              <a:gd name="connsiteY31" fmla="*/ 1798899 h 4409679"/>
              <a:gd name="connsiteX32" fmla="*/ 4474268 w 4761797"/>
              <a:gd name="connsiteY32" fmla="*/ 1087234 h 4409679"/>
              <a:gd name="connsiteX33" fmla="*/ 4138826 w 4761797"/>
              <a:gd name="connsiteY33" fmla="*/ 974873 h 4409679"/>
              <a:gd name="connsiteX34" fmla="*/ 4165395 w 4761797"/>
              <a:gd name="connsiteY34" fmla="*/ 700025 h 4409679"/>
              <a:gd name="connsiteX35" fmla="*/ 4311207 w 4761797"/>
              <a:gd name="connsiteY35" fmla="*/ 708003 h 4409679"/>
              <a:gd name="connsiteX36" fmla="*/ 4697899 w 4761797"/>
              <a:gd name="connsiteY36" fmla="*/ 937420 h 4409679"/>
              <a:gd name="connsiteX37" fmla="*/ 4362458 w 4761797"/>
              <a:gd name="connsiteY37" fmla="*/ 1986178 h 4409679"/>
              <a:gd name="connsiteX38" fmla="*/ 3989735 w 4761797"/>
              <a:gd name="connsiteY38" fmla="*/ 2360738 h 4409679"/>
              <a:gd name="connsiteX39" fmla="*/ 3989253 w 4761797"/>
              <a:gd name="connsiteY39" fmla="*/ 2361116 h 4409679"/>
              <a:gd name="connsiteX40" fmla="*/ 3943902 w 4761797"/>
              <a:gd name="connsiteY40" fmla="*/ 2721741 h 4409679"/>
              <a:gd name="connsiteX41" fmla="*/ 3841218 w 4761797"/>
              <a:gd name="connsiteY41" fmla="*/ 3064677 h 4409679"/>
              <a:gd name="connsiteX42" fmla="*/ 2318452 w 4761797"/>
              <a:gd name="connsiteY42" fmla="*/ 3936717 h 4409679"/>
              <a:gd name="connsiteX43" fmla="*/ 1721994 w 4761797"/>
              <a:gd name="connsiteY43" fmla="*/ 3781140 h 4409679"/>
              <a:gd name="connsiteX44" fmla="*/ 1716163 w 4761797"/>
              <a:gd name="connsiteY44" fmla="*/ 3784067 h 4409679"/>
              <a:gd name="connsiteX45" fmla="*/ 709817 w 4761797"/>
              <a:gd name="connsiteY45" fmla="*/ 4008800 h 4409679"/>
              <a:gd name="connsiteX46" fmla="*/ 113474 w 4761797"/>
              <a:gd name="connsiteY46" fmla="*/ 3746613 h 4409679"/>
              <a:gd name="connsiteX47" fmla="*/ 821638 w 4761797"/>
              <a:gd name="connsiteY47" fmla="*/ 2323284 h 4409679"/>
              <a:gd name="connsiteX48" fmla="*/ 896327 w 4761797"/>
              <a:gd name="connsiteY48" fmla="*/ 1985696 h 4409679"/>
              <a:gd name="connsiteX49" fmla="*/ 1344072 w 4761797"/>
              <a:gd name="connsiteY49" fmla="*/ 1199974 h 4409679"/>
              <a:gd name="connsiteX50" fmla="*/ 2491383 w 4761797"/>
              <a:gd name="connsiteY50" fmla="*/ 779042 h 4409679"/>
              <a:gd name="connsiteX51" fmla="*/ 3075538 w 4761797"/>
              <a:gd name="connsiteY51" fmla="*/ 926370 h 4409679"/>
              <a:gd name="connsiteX52" fmla="*/ 3095617 w 4761797"/>
              <a:gd name="connsiteY52" fmla="*/ 937273 h 4409679"/>
              <a:gd name="connsiteX53" fmla="*/ 3095221 w 4761797"/>
              <a:gd name="connsiteY53" fmla="*/ 937420 h 4409679"/>
              <a:gd name="connsiteX54" fmla="*/ 3098039 w 4761797"/>
              <a:gd name="connsiteY54" fmla="*/ 938588 h 4409679"/>
              <a:gd name="connsiteX55" fmla="*/ 3229162 w 4761797"/>
              <a:gd name="connsiteY55" fmla="*/ 887670 h 4409679"/>
              <a:gd name="connsiteX56" fmla="*/ 3617024 w 4761797"/>
              <a:gd name="connsiteY56" fmla="*/ 787593 h 4409679"/>
              <a:gd name="connsiteX57" fmla="*/ 4165395 w 4761797"/>
              <a:gd name="connsiteY57" fmla="*/ 700025 h 4409679"/>
              <a:gd name="connsiteX58" fmla="*/ 637239 w 4761797"/>
              <a:gd name="connsiteY58" fmla="*/ 0 h 4409679"/>
              <a:gd name="connsiteX59" fmla="*/ 712216 w 4761797"/>
              <a:gd name="connsiteY59" fmla="*/ 74965 h 4409679"/>
              <a:gd name="connsiteX60" fmla="*/ 1237002 w 4761797"/>
              <a:gd name="connsiteY60" fmla="*/ 599752 h 4409679"/>
              <a:gd name="connsiteX61" fmla="*/ 1311967 w 4761797"/>
              <a:gd name="connsiteY61" fmla="*/ 674728 h 4409679"/>
              <a:gd name="connsiteX62" fmla="*/ 1237002 w 4761797"/>
              <a:gd name="connsiteY62" fmla="*/ 712216 h 4409679"/>
              <a:gd name="connsiteX63" fmla="*/ 712216 w 4761797"/>
              <a:gd name="connsiteY63" fmla="*/ 1274479 h 4409679"/>
              <a:gd name="connsiteX64" fmla="*/ 637239 w 4761797"/>
              <a:gd name="connsiteY64" fmla="*/ 1311967 h 4409679"/>
              <a:gd name="connsiteX65" fmla="*/ 599751 w 4761797"/>
              <a:gd name="connsiteY65" fmla="*/ 1274479 h 4409679"/>
              <a:gd name="connsiteX66" fmla="*/ 37488 w 4761797"/>
              <a:gd name="connsiteY66" fmla="*/ 712216 h 4409679"/>
              <a:gd name="connsiteX67" fmla="*/ 0 w 4761797"/>
              <a:gd name="connsiteY67" fmla="*/ 674728 h 4409679"/>
              <a:gd name="connsiteX68" fmla="*/ 37488 w 4761797"/>
              <a:gd name="connsiteY68" fmla="*/ 599752 h 4409679"/>
              <a:gd name="connsiteX69" fmla="*/ 599751 w 4761797"/>
              <a:gd name="connsiteY69" fmla="*/ 74965 h 4409679"/>
              <a:gd name="connsiteX70" fmla="*/ 637239 w 4761797"/>
              <a:gd name="connsiteY70"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466595 w 4761797"/>
              <a:gd name="connsiteY16" fmla="*/ 1193397 h 4409679"/>
              <a:gd name="connsiteX17" fmla="*/ 3582738 w 4761797"/>
              <a:gd name="connsiteY17" fmla="*/ 1312220 h 4409679"/>
              <a:gd name="connsiteX18" fmla="*/ 3881231 w 4761797"/>
              <a:gd name="connsiteY18" fmla="*/ 1761204 h 4409679"/>
              <a:gd name="connsiteX19" fmla="*/ 3806611 w 4761797"/>
              <a:gd name="connsiteY19" fmla="*/ 1873450 h 4409679"/>
              <a:gd name="connsiteX20" fmla="*/ 2649956 w 4761797"/>
              <a:gd name="connsiteY20" fmla="*/ 2734000 h 4409679"/>
              <a:gd name="connsiteX21" fmla="*/ 1344072 w 4761797"/>
              <a:gd name="connsiteY21" fmla="*/ 3370057 h 4409679"/>
              <a:gd name="connsiteX22" fmla="*/ 1232136 w 4761797"/>
              <a:gd name="connsiteY22" fmla="*/ 3407476 h 4409679"/>
              <a:gd name="connsiteX23" fmla="*/ 882338 w 4761797"/>
              <a:gd name="connsiteY23" fmla="*/ 2752706 h 4409679"/>
              <a:gd name="connsiteX24" fmla="*/ 856367 w 4761797"/>
              <a:gd name="connsiteY24" fmla="*/ 2610450 h 4409679"/>
              <a:gd name="connsiteX25" fmla="*/ 858908 w 4761797"/>
              <a:gd name="connsiteY25" fmla="*/ 2697843 h 4409679"/>
              <a:gd name="connsiteX26" fmla="*/ 374375 w 4761797"/>
              <a:gd name="connsiteY26" fmla="*/ 3596787 h 4409679"/>
              <a:gd name="connsiteX27" fmla="*/ 1417980 w 4761797"/>
              <a:gd name="connsiteY27" fmla="*/ 3559334 h 4409679"/>
              <a:gd name="connsiteX28" fmla="*/ 2759768 w 4761797"/>
              <a:gd name="connsiteY28" fmla="*/ 2922576 h 4409679"/>
              <a:gd name="connsiteX29" fmla="*/ 3952465 w 4761797"/>
              <a:gd name="connsiteY29" fmla="*/ 2023632 h 4409679"/>
              <a:gd name="connsiteX30" fmla="*/ 4138826 w 4761797"/>
              <a:gd name="connsiteY30" fmla="*/ 1798899 h 4409679"/>
              <a:gd name="connsiteX31" fmla="*/ 4474268 w 4761797"/>
              <a:gd name="connsiteY31" fmla="*/ 1087234 h 4409679"/>
              <a:gd name="connsiteX32" fmla="*/ 4138826 w 4761797"/>
              <a:gd name="connsiteY32" fmla="*/ 974873 h 4409679"/>
              <a:gd name="connsiteX33" fmla="*/ 4165395 w 4761797"/>
              <a:gd name="connsiteY33" fmla="*/ 700025 h 4409679"/>
              <a:gd name="connsiteX34" fmla="*/ 4311207 w 4761797"/>
              <a:gd name="connsiteY34" fmla="*/ 708003 h 4409679"/>
              <a:gd name="connsiteX35" fmla="*/ 4697899 w 4761797"/>
              <a:gd name="connsiteY35" fmla="*/ 937420 h 4409679"/>
              <a:gd name="connsiteX36" fmla="*/ 4362458 w 4761797"/>
              <a:gd name="connsiteY36" fmla="*/ 1986178 h 4409679"/>
              <a:gd name="connsiteX37" fmla="*/ 3989735 w 4761797"/>
              <a:gd name="connsiteY37" fmla="*/ 2360738 h 4409679"/>
              <a:gd name="connsiteX38" fmla="*/ 3989253 w 4761797"/>
              <a:gd name="connsiteY38" fmla="*/ 2361116 h 4409679"/>
              <a:gd name="connsiteX39" fmla="*/ 3943902 w 4761797"/>
              <a:gd name="connsiteY39" fmla="*/ 2721741 h 4409679"/>
              <a:gd name="connsiteX40" fmla="*/ 3841218 w 4761797"/>
              <a:gd name="connsiteY40" fmla="*/ 3064677 h 4409679"/>
              <a:gd name="connsiteX41" fmla="*/ 2318452 w 4761797"/>
              <a:gd name="connsiteY41" fmla="*/ 3936717 h 4409679"/>
              <a:gd name="connsiteX42" fmla="*/ 1721994 w 4761797"/>
              <a:gd name="connsiteY42" fmla="*/ 3781140 h 4409679"/>
              <a:gd name="connsiteX43" fmla="*/ 1716163 w 4761797"/>
              <a:gd name="connsiteY43" fmla="*/ 3784067 h 4409679"/>
              <a:gd name="connsiteX44" fmla="*/ 709817 w 4761797"/>
              <a:gd name="connsiteY44" fmla="*/ 4008800 h 4409679"/>
              <a:gd name="connsiteX45" fmla="*/ 113474 w 4761797"/>
              <a:gd name="connsiteY45" fmla="*/ 3746613 h 4409679"/>
              <a:gd name="connsiteX46" fmla="*/ 821638 w 4761797"/>
              <a:gd name="connsiteY46" fmla="*/ 2323284 h 4409679"/>
              <a:gd name="connsiteX47" fmla="*/ 896327 w 4761797"/>
              <a:gd name="connsiteY47" fmla="*/ 1985696 h 4409679"/>
              <a:gd name="connsiteX48" fmla="*/ 1344072 w 4761797"/>
              <a:gd name="connsiteY48" fmla="*/ 1199974 h 4409679"/>
              <a:gd name="connsiteX49" fmla="*/ 2491383 w 4761797"/>
              <a:gd name="connsiteY49" fmla="*/ 779042 h 4409679"/>
              <a:gd name="connsiteX50" fmla="*/ 3075538 w 4761797"/>
              <a:gd name="connsiteY50" fmla="*/ 926370 h 4409679"/>
              <a:gd name="connsiteX51" fmla="*/ 3095617 w 4761797"/>
              <a:gd name="connsiteY51" fmla="*/ 937273 h 4409679"/>
              <a:gd name="connsiteX52" fmla="*/ 3095221 w 4761797"/>
              <a:gd name="connsiteY52" fmla="*/ 937420 h 4409679"/>
              <a:gd name="connsiteX53" fmla="*/ 3098039 w 4761797"/>
              <a:gd name="connsiteY53" fmla="*/ 938588 h 4409679"/>
              <a:gd name="connsiteX54" fmla="*/ 3229162 w 4761797"/>
              <a:gd name="connsiteY54" fmla="*/ 887670 h 4409679"/>
              <a:gd name="connsiteX55" fmla="*/ 3617024 w 4761797"/>
              <a:gd name="connsiteY55" fmla="*/ 787593 h 4409679"/>
              <a:gd name="connsiteX56" fmla="*/ 4165395 w 4761797"/>
              <a:gd name="connsiteY56" fmla="*/ 700025 h 4409679"/>
              <a:gd name="connsiteX57" fmla="*/ 637239 w 4761797"/>
              <a:gd name="connsiteY57" fmla="*/ 0 h 4409679"/>
              <a:gd name="connsiteX58" fmla="*/ 712216 w 4761797"/>
              <a:gd name="connsiteY58" fmla="*/ 74965 h 4409679"/>
              <a:gd name="connsiteX59" fmla="*/ 1237002 w 4761797"/>
              <a:gd name="connsiteY59" fmla="*/ 599752 h 4409679"/>
              <a:gd name="connsiteX60" fmla="*/ 1311967 w 4761797"/>
              <a:gd name="connsiteY60" fmla="*/ 674728 h 4409679"/>
              <a:gd name="connsiteX61" fmla="*/ 1237002 w 4761797"/>
              <a:gd name="connsiteY61" fmla="*/ 712216 h 4409679"/>
              <a:gd name="connsiteX62" fmla="*/ 712216 w 4761797"/>
              <a:gd name="connsiteY62" fmla="*/ 1274479 h 4409679"/>
              <a:gd name="connsiteX63" fmla="*/ 637239 w 4761797"/>
              <a:gd name="connsiteY63" fmla="*/ 1311967 h 4409679"/>
              <a:gd name="connsiteX64" fmla="*/ 599751 w 4761797"/>
              <a:gd name="connsiteY64" fmla="*/ 1274479 h 4409679"/>
              <a:gd name="connsiteX65" fmla="*/ 37488 w 4761797"/>
              <a:gd name="connsiteY65" fmla="*/ 712216 h 4409679"/>
              <a:gd name="connsiteX66" fmla="*/ 0 w 4761797"/>
              <a:gd name="connsiteY66" fmla="*/ 674728 h 4409679"/>
              <a:gd name="connsiteX67" fmla="*/ 37488 w 4761797"/>
              <a:gd name="connsiteY67" fmla="*/ 599752 h 4409679"/>
              <a:gd name="connsiteX68" fmla="*/ 599751 w 4761797"/>
              <a:gd name="connsiteY68" fmla="*/ 74965 h 4409679"/>
              <a:gd name="connsiteX69" fmla="*/ 637239 w 4761797"/>
              <a:gd name="connsiteY69"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466595 w 4761797"/>
              <a:gd name="connsiteY16" fmla="*/ 1193397 h 4409679"/>
              <a:gd name="connsiteX17" fmla="*/ 3582738 w 4761797"/>
              <a:gd name="connsiteY17" fmla="*/ 1312220 h 4409679"/>
              <a:gd name="connsiteX18" fmla="*/ 3881231 w 4761797"/>
              <a:gd name="connsiteY18" fmla="*/ 1761204 h 4409679"/>
              <a:gd name="connsiteX19" fmla="*/ 3806611 w 4761797"/>
              <a:gd name="connsiteY19" fmla="*/ 1873450 h 4409679"/>
              <a:gd name="connsiteX20" fmla="*/ 2649956 w 4761797"/>
              <a:gd name="connsiteY20" fmla="*/ 2734000 h 4409679"/>
              <a:gd name="connsiteX21" fmla="*/ 1344072 w 4761797"/>
              <a:gd name="connsiteY21" fmla="*/ 3370057 h 4409679"/>
              <a:gd name="connsiteX22" fmla="*/ 1232136 w 4761797"/>
              <a:gd name="connsiteY22" fmla="*/ 3407476 h 4409679"/>
              <a:gd name="connsiteX23" fmla="*/ 882338 w 4761797"/>
              <a:gd name="connsiteY23" fmla="*/ 2752706 h 4409679"/>
              <a:gd name="connsiteX24" fmla="*/ 856367 w 4761797"/>
              <a:gd name="connsiteY24" fmla="*/ 2610450 h 4409679"/>
              <a:gd name="connsiteX25" fmla="*/ 858908 w 4761797"/>
              <a:gd name="connsiteY25" fmla="*/ 2697843 h 4409679"/>
              <a:gd name="connsiteX26" fmla="*/ 374375 w 4761797"/>
              <a:gd name="connsiteY26" fmla="*/ 3596787 h 4409679"/>
              <a:gd name="connsiteX27" fmla="*/ 1417980 w 4761797"/>
              <a:gd name="connsiteY27" fmla="*/ 3559334 h 4409679"/>
              <a:gd name="connsiteX28" fmla="*/ 2759768 w 4761797"/>
              <a:gd name="connsiteY28" fmla="*/ 2922576 h 4409679"/>
              <a:gd name="connsiteX29" fmla="*/ 3952465 w 4761797"/>
              <a:gd name="connsiteY29" fmla="*/ 2023632 h 4409679"/>
              <a:gd name="connsiteX30" fmla="*/ 4138826 w 4761797"/>
              <a:gd name="connsiteY30" fmla="*/ 1798899 h 4409679"/>
              <a:gd name="connsiteX31" fmla="*/ 4474268 w 4761797"/>
              <a:gd name="connsiteY31" fmla="*/ 1087234 h 4409679"/>
              <a:gd name="connsiteX32" fmla="*/ 4138826 w 4761797"/>
              <a:gd name="connsiteY32" fmla="*/ 974873 h 4409679"/>
              <a:gd name="connsiteX33" fmla="*/ 4165395 w 4761797"/>
              <a:gd name="connsiteY33" fmla="*/ 700025 h 4409679"/>
              <a:gd name="connsiteX34" fmla="*/ 4311207 w 4761797"/>
              <a:gd name="connsiteY34" fmla="*/ 708003 h 4409679"/>
              <a:gd name="connsiteX35" fmla="*/ 4697899 w 4761797"/>
              <a:gd name="connsiteY35" fmla="*/ 937420 h 4409679"/>
              <a:gd name="connsiteX36" fmla="*/ 4362458 w 4761797"/>
              <a:gd name="connsiteY36" fmla="*/ 1986178 h 4409679"/>
              <a:gd name="connsiteX37" fmla="*/ 3989735 w 4761797"/>
              <a:gd name="connsiteY37" fmla="*/ 2360738 h 4409679"/>
              <a:gd name="connsiteX38" fmla="*/ 3989253 w 4761797"/>
              <a:gd name="connsiteY38" fmla="*/ 2361116 h 4409679"/>
              <a:gd name="connsiteX39" fmla="*/ 3943902 w 4761797"/>
              <a:gd name="connsiteY39" fmla="*/ 2721741 h 4409679"/>
              <a:gd name="connsiteX40" fmla="*/ 3841218 w 4761797"/>
              <a:gd name="connsiteY40" fmla="*/ 3064677 h 4409679"/>
              <a:gd name="connsiteX41" fmla="*/ 2318452 w 4761797"/>
              <a:gd name="connsiteY41" fmla="*/ 3936717 h 4409679"/>
              <a:gd name="connsiteX42" fmla="*/ 1721994 w 4761797"/>
              <a:gd name="connsiteY42" fmla="*/ 3781140 h 4409679"/>
              <a:gd name="connsiteX43" fmla="*/ 1716163 w 4761797"/>
              <a:gd name="connsiteY43" fmla="*/ 3784067 h 4409679"/>
              <a:gd name="connsiteX44" fmla="*/ 709817 w 4761797"/>
              <a:gd name="connsiteY44" fmla="*/ 4008800 h 4409679"/>
              <a:gd name="connsiteX45" fmla="*/ 113474 w 4761797"/>
              <a:gd name="connsiteY45" fmla="*/ 3746613 h 4409679"/>
              <a:gd name="connsiteX46" fmla="*/ 821638 w 4761797"/>
              <a:gd name="connsiteY46" fmla="*/ 2323284 h 4409679"/>
              <a:gd name="connsiteX47" fmla="*/ 896327 w 4761797"/>
              <a:gd name="connsiteY47" fmla="*/ 1985696 h 4409679"/>
              <a:gd name="connsiteX48" fmla="*/ 1344072 w 4761797"/>
              <a:gd name="connsiteY48" fmla="*/ 1199974 h 4409679"/>
              <a:gd name="connsiteX49" fmla="*/ 2491383 w 4761797"/>
              <a:gd name="connsiteY49" fmla="*/ 779042 h 4409679"/>
              <a:gd name="connsiteX50" fmla="*/ 3075538 w 4761797"/>
              <a:gd name="connsiteY50" fmla="*/ 926370 h 4409679"/>
              <a:gd name="connsiteX51" fmla="*/ 3095617 w 4761797"/>
              <a:gd name="connsiteY51" fmla="*/ 937273 h 4409679"/>
              <a:gd name="connsiteX52" fmla="*/ 3095221 w 4761797"/>
              <a:gd name="connsiteY52" fmla="*/ 937420 h 4409679"/>
              <a:gd name="connsiteX53" fmla="*/ 3229162 w 4761797"/>
              <a:gd name="connsiteY53" fmla="*/ 887670 h 4409679"/>
              <a:gd name="connsiteX54" fmla="*/ 3617024 w 4761797"/>
              <a:gd name="connsiteY54" fmla="*/ 787593 h 4409679"/>
              <a:gd name="connsiteX55" fmla="*/ 4165395 w 4761797"/>
              <a:gd name="connsiteY55" fmla="*/ 700025 h 4409679"/>
              <a:gd name="connsiteX56" fmla="*/ 637239 w 4761797"/>
              <a:gd name="connsiteY56" fmla="*/ 0 h 4409679"/>
              <a:gd name="connsiteX57" fmla="*/ 712216 w 4761797"/>
              <a:gd name="connsiteY57" fmla="*/ 74965 h 4409679"/>
              <a:gd name="connsiteX58" fmla="*/ 1237002 w 4761797"/>
              <a:gd name="connsiteY58" fmla="*/ 599752 h 4409679"/>
              <a:gd name="connsiteX59" fmla="*/ 1311967 w 4761797"/>
              <a:gd name="connsiteY59" fmla="*/ 674728 h 4409679"/>
              <a:gd name="connsiteX60" fmla="*/ 1237002 w 4761797"/>
              <a:gd name="connsiteY60" fmla="*/ 712216 h 4409679"/>
              <a:gd name="connsiteX61" fmla="*/ 712216 w 4761797"/>
              <a:gd name="connsiteY61" fmla="*/ 1274479 h 4409679"/>
              <a:gd name="connsiteX62" fmla="*/ 637239 w 4761797"/>
              <a:gd name="connsiteY62" fmla="*/ 1311967 h 4409679"/>
              <a:gd name="connsiteX63" fmla="*/ 599751 w 4761797"/>
              <a:gd name="connsiteY63" fmla="*/ 1274479 h 4409679"/>
              <a:gd name="connsiteX64" fmla="*/ 37488 w 4761797"/>
              <a:gd name="connsiteY64" fmla="*/ 712216 h 4409679"/>
              <a:gd name="connsiteX65" fmla="*/ 0 w 4761797"/>
              <a:gd name="connsiteY65" fmla="*/ 674728 h 4409679"/>
              <a:gd name="connsiteX66" fmla="*/ 37488 w 4761797"/>
              <a:gd name="connsiteY66" fmla="*/ 599752 h 4409679"/>
              <a:gd name="connsiteX67" fmla="*/ 599751 w 4761797"/>
              <a:gd name="connsiteY67" fmla="*/ 74965 h 4409679"/>
              <a:gd name="connsiteX68" fmla="*/ 637239 w 4761797"/>
              <a:gd name="connsiteY68"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466595 w 4761797"/>
              <a:gd name="connsiteY16" fmla="*/ 1193397 h 4409679"/>
              <a:gd name="connsiteX17" fmla="*/ 3582738 w 4761797"/>
              <a:gd name="connsiteY17" fmla="*/ 1312220 h 4409679"/>
              <a:gd name="connsiteX18" fmla="*/ 3881231 w 4761797"/>
              <a:gd name="connsiteY18" fmla="*/ 1761204 h 4409679"/>
              <a:gd name="connsiteX19" fmla="*/ 3806611 w 4761797"/>
              <a:gd name="connsiteY19" fmla="*/ 1873450 h 4409679"/>
              <a:gd name="connsiteX20" fmla="*/ 2649956 w 4761797"/>
              <a:gd name="connsiteY20" fmla="*/ 2734000 h 4409679"/>
              <a:gd name="connsiteX21" fmla="*/ 1344072 w 4761797"/>
              <a:gd name="connsiteY21" fmla="*/ 3370057 h 4409679"/>
              <a:gd name="connsiteX22" fmla="*/ 1232136 w 4761797"/>
              <a:gd name="connsiteY22" fmla="*/ 3407476 h 4409679"/>
              <a:gd name="connsiteX23" fmla="*/ 882338 w 4761797"/>
              <a:gd name="connsiteY23" fmla="*/ 2752706 h 4409679"/>
              <a:gd name="connsiteX24" fmla="*/ 856367 w 4761797"/>
              <a:gd name="connsiteY24" fmla="*/ 2610450 h 4409679"/>
              <a:gd name="connsiteX25" fmla="*/ 858908 w 4761797"/>
              <a:gd name="connsiteY25" fmla="*/ 2697843 h 4409679"/>
              <a:gd name="connsiteX26" fmla="*/ 374375 w 4761797"/>
              <a:gd name="connsiteY26" fmla="*/ 3596787 h 4409679"/>
              <a:gd name="connsiteX27" fmla="*/ 1417980 w 4761797"/>
              <a:gd name="connsiteY27" fmla="*/ 3559334 h 4409679"/>
              <a:gd name="connsiteX28" fmla="*/ 2759768 w 4761797"/>
              <a:gd name="connsiteY28" fmla="*/ 2922576 h 4409679"/>
              <a:gd name="connsiteX29" fmla="*/ 3952465 w 4761797"/>
              <a:gd name="connsiteY29" fmla="*/ 2023632 h 4409679"/>
              <a:gd name="connsiteX30" fmla="*/ 4138826 w 4761797"/>
              <a:gd name="connsiteY30" fmla="*/ 1798899 h 4409679"/>
              <a:gd name="connsiteX31" fmla="*/ 4474268 w 4761797"/>
              <a:gd name="connsiteY31" fmla="*/ 1087234 h 4409679"/>
              <a:gd name="connsiteX32" fmla="*/ 4138826 w 4761797"/>
              <a:gd name="connsiteY32" fmla="*/ 974873 h 4409679"/>
              <a:gd name="connsiteX33" fmla="*/ 4165395 w 4761797"/>
              <a:gd name="connsiteY33" fmla="*/ 700025 h 4409679"/>
              <a:gd name="connsiteX34" fmla="*/ 4311207 w 4761797"/>
              <a:gd name="connsiteY34" fmla="*/ 708003 h 4409679"/>
              <a:gd name="connsiteX35" fmla="*/ 4697899 w 4761797"/>
              <a:gd name="connsiteY35" fmla="*/ 937420 h 4409679"/>
              <a:gd name="connsiteX36" fmla="*/ 4362458 w 4761797"/>
              <a:gd name="connsiteY36" fmla="*/ 1986178 h 4409679"/>
              <a:gd name="connsiteX37" fmla="*/ 3989735 w 4761797"/>
              <a:gd name="connsiteY37" fmla="*/ 2360738 h 4409679"/>
              <a:gd name="connsiteX38" fmla="*/ 3989253 w 4761797"/>
              <a:gd name="connsiteY38" fmla="*/ 2361116 h 4409679"/>
              <a:gd name="connsiteX39" fmla="*/ 3943902 w 4761797"/>
              <a:gd name="connsiteY39" fmla="*/ 2721741 h 4409679"/>
              <a:gd name="connsiteX40" fmla="*/ 3841218 w 4761797"/>
              <a:gd name="connsiteY40" fmla="*/ 3064677 h 4409679"/>
              <a:gd name="connsiteX41" fmla="*/ 2318452 w 4761797"/>
              <a:gd name="connsiteY41" fmla="*/ 3936717 h 4409679"/>
              <a:gd name="connsiteX42" fmla="*/ 1721994 w 4761797"/>
              <a:gd name="connsiteY42" fmla="*/ 3781140 h 4409679"/>
              <a:gd name="connsiteX43" fmla="*/ 1716163 w 4761797"/>
              <a:gd name="connsiteY43" fmla="*/ 3784067 h 4409679"/>
              <a:gd name="connsiteX44" fmla="*/ 709817 w 4761797"/>
              <a:gd name="connsiteY44" fmla="*/ 4008800 h 4409679"/>
              <a:gd name="connsiteX45" fmla="*/ 113474 w 4761797"/>
              <a:gd name="connsiteY45" fmla="*/ 3746613 h 4409679"/>
              <a:gd name="connsiteX46" fmla="*/ 821638 w 4761797"/>
              <a:gd name="connsiteY46" fmla="*/ 2323284 h 4409679"/>
              <a:gd name="connsiteX47" fmla="*/ 896327 w 4761797"/>
              <a:gd name="connsiteY47" fmla="*/ 1985696 h 4409679"/>
              <a:gd name="connsiteX48" fmla="*/ 1344072 w 4761797"/>
              <a:gd name="connsiteY48" fmla="*/ 1199974 h 4409679"/>
              <a:gd name="connsiteX49" fmla="*/ 2491383 w 4761797"/>
              <a:gd name="connsiteY49" fmla="*/ 779042 h 4409679"/>
              <a:gd name="connsiteX50" fmla="*/ 3075538 w 4761797"/>
              <a:gd name="connsiteY50" fmla="*/ 926370 h 4409679"/>
              <a:gd name="connsiteX51" fmla="*/ 3095617 w 4761797"/>
              <a:gd name="connsiteY51" fmla="*/ 937273 h 4409679"/>
              <a:gd name="connsiteX52" fmla="*/ 3229162 w 4761797"/>
              <a:gd name="connsiteY52" fmla="*/ 887670 h 4409679"/>
              <a:gd name="connsiteX53" fmla="*/ 3617024 w 4761797"/>
              <a:gd name="connsiteY53" fmla="*/ 787593 h 4409679"/>
              <a:gd name="connsiteX54" fmla="*/ 4165395 w 4761797"/>
              <a:gd name="connsiteY54" fmla="*/ 700025 h 4409679"/>
              <a:gd name="connsiteX55" fmla="*/ 637239 w 4761797"/>
              <a:gd name="connsiteY55" fmla="*/ 0 h 4409679"/>
              <a:gd name="connsiteX56" fmla="*/ 712216 w 4761797"/>
              <a:gd name="connsiteY56" fmla="*/ 74965 h 4409679"/>
              <a:gd name="connsiteX57" fmla="*/ 1237002 w 4761797"/>
              <a:gd name="connsiteY57" fmla="*/ 599752 h 4409679"/>
              <a:gd name="connsiteX58" fmla="*/ 1311967 w 4761797"/>
              <a:gd name="connsiteY58" fmla="*/ 674728 h 4409679"/>
              <a:gd name="connsiteX59" fmla="*/ 1237002 w 4761797"/>
              <a:gd name="connsiteY59" fmla="*/ 712216 h 4409679"/>
              <a:gd name="connsiteX60" fmla="*/ 712216 w 4761797"/>
              <a:gd name="connsiteY60" fmla="*/ 1274479 h 4409679"/>
              <a:gd name="connsiteX61" fmla="*/ 637239 w 4761797"/>
              <a:gd name="connsiteY61" fmla="*/ 1311967 h 4409679"/>
              <a:gd name="connsiteX62" fmla="*/ 599751 w 4761797"/>
              <a:gd name="connsiteY62" fmla="*/ 1274479 h 4409679"/>
              <a:gd name="connsiteX63" fmla="*/ 37488 w 4761797"/>
              <a:gd name="connsiteY63" fmla="*/ 712216 h 4409679"/>
              <a:gd name="connsiteX64" fmla="*/ 0 w 4761797"/>
              <a:gd name="connsiteY64" fmla="*/ 674728 h 4409679"/>
              <a:gd name="connsiteX65" fmla="*/ 37488 w 4761797"/>
              <a:gd name="connsiteY65" fmla="*/ 599752 h 4409679"/>
              <a:gd name="connsiteX66" fmla="*/ 599751 w 4761797"/>
              <a:gd name="connsiteY66" fmla="*/ 74965 h 4409679"/>
              <a:gd name="connsiteX67" fmla="*/ 637239 w 4761797"/>
              <a:gd name="connsiteY67"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466595 w 4761797"/>
              <a:gd name="connsiteY16" fmla="*/ 1193397 h 4409679"/>
              <a:gd name="connsiteX17" fmla="*/ 3582738 w 4761797"/>
              <a:gd name="connsiteY17" fmla="*/ 1312220 h 4409679"/>
              <a:gd name="connsiteX18" fmla="*/ 3881231 w 4761797"/>
              <a:gd name="connsiteY18" fmla="*/ 1761204 h 4409679"/>
              <a:gd name="connsiteX19" fmla="*/ 3806611 w 4761797"/>
              <a:gd name="connsiteY19" fmla="*/ 1873450 h 4409679"/>
              <a:gd name="connsiteX20" fmla="*/ 2649956 w 4761797"/>
              <a:gd name="connsiteY20" fmla="*/ 2734000 h 4409679"/>
              <a:gd name="connsiteX21" fmla="*/ 1344072 w 4761797"/>
              <a:gd name="connsiteY21" fmla="*/ 3370057 h 4409679"/>
              <a:gd name="connsiteX22" fmla="*/ 1232136 w 4761797"/>
              <a:gd name="connsiteY22" fmla="*/ 3407476 h 4409679"/>
              <a:gd name="connsiteX23" fmla="*/ 882338 w 4761797"/>
              <a:gd name="connsiteY23" fmla="*/ 2752706 h 4409679"/>
              <a:gd name="connsiteX24" fmla="*/ 858908 w 4761797"/>
              <a:gd name="connsiteY24" fmla="*/ 2697843 h 4409679"/>
              <a:gd name="connsiteX25" fmla="*/ 374375 w 4761797"/>
              <a:gd name="connsiteY25" fmla="*/ 3596787 h 4409679"/>
              <a:gd name="connsiteX26" fmla="*/ 1417980 w 4761797"/>
              <a:gd name="connsiteY26" fmla="*/ 3559334 h 4409679"/>
              <a:gd name="connsiteX27" fmla="*/ 2759768 w 4761797"/>
              <a:gd name="connsiteY27" fmla="*/ 2922576 h 4409679"/>
              <a:gd name="connsiteX28" fmla="*/ 3952465 w 4761797"/>
              <a:gd name="connsiteY28" fmla="*/ 2023632 h 4409679"/>
              <a:gd name="connsiteX29" fmla="*/ 4138826 w 4761797"/>
              <a:gd name="connsiteY29" fmla="*/ 1798899 h 4409679"/>
              <a:gd name="connsiteX30" fmla="*/ 4474268 w 4761797"/>
              <a:gd name="connsiteY30" fmla="*/ 1087234 h 4409679"/>
              <a:gd name="connsiteX31" fmla="*/ 4138826 w 4761797"/>
              <a:gd name="connsiteY31" fmla="*/ 974873 h 4409679"/>
              <a:gd name="connsiteX32" fmla="*/ 4165395 w 4761797"/>
              <a:gd name="connsiteY32" fmla="*/ 700025 h 4409679"/>
              <a:gd name="connsiteX33" fmla="*/ 4311207 w 4761797"/>
              <a:gd name="connsiteY33" fmla="*/ 708003 h 4409679"/>
              <a:gd name="connsiteX34" fmla="*/ 4697899 w 4761797"/>
              <a:gd name="connsiteY34" fmla="*/ 937420 h 4409679"/>
              <a:gd name="connsiteX35" fmla="*/ 4362458 w 4761797"/>
              <a:gd name="connsiteY35" fmla="*/ 1986178 h 4409679"/>
              <a:gd name="connsiteX36" fmla="*/ 3989735 w 4761797"/>
              <a:gd name="connsiteY36" fmla="*/ 2360738 h 4409679"/>
              <a:gd name="connsiteX37" fmla="*/ 3989253 w 4761797"/>
              <a:gd name="connsiteY37" fmla="*/ 2361116 h 4409679"/>
              <a:gd name="connsiteX38" fmla="*/ 3943902 w 4761797"/>
              <a:gd name="connsiteY38" fmla="*/ 2721741 h 4409679"/>
              <a:gd name="connsiteX39" fmla="*/ 3841218 w 4761797"/>
              <a:gd name="connsiteY39" fmla="*/ 3064677 h 4409679"/>
              <a:gd name="connsiteX40" fmla="*/ 2318452 w 4761797"/>
              <a:gd name="connsiteY40" fmla="*/ 3936717 h 4409679"/>
              <a:gd name="connsiteX41" fmla="*/ 1721994 w 4761797"/>
              <a:gd name="connsiteY41" fmla="*/ 3781140 h 4409679"/>
              <a:gd name="connsiteX42" fmla="*/ 1716163 w 4761797"/>
              <a:gd name="connsiteY42" fmla="*/ 3784067 h 4409679"/>
              <a:gd name="connsiteX43" fmla="*/ 709817 w 4761797"/>
              <a:gd name="connsiteY43" fmla="*/ 4008800 h 4409679"/>
              <a:gd name="connsiteX44" fmla="*/ 113474 w 4761797"/>
              <a:gd name="connsiteY44" fmla="*/ 3746613 h 4409679"/>
              <a:gd name="connsiteX45" fmla="*/ 821638 w 4761797"/>
              <a:gd name="connsiteY45" fmla="*/ 2323284 h 4409679"/>
              <a:gd name="connsiteX46" fmla="*/ 896327 w 4761797"/>
              <a:gd name="connsiteY46" fmla="*/ 1985696 h 4409679"/>
              <a:gd name="connsiteX47" fmla="*/ 1344072 w 4761797"/>
              <a:gd name="connsiteY47" fmla="*/ 1199974 h 4409679"/>
              <a:gd name="connsiteX48" fmla="*/ 2491383 w 4761797"/>
              <a:gd name="connsiteY48" fmla="*/ 779042 h 4409679"/>
              <a:gd name="connsiteX49" fmla="*/ 3075538 w 4761797"/>
              <a:gd name="connsiteY49" fmla="*/ 926370 h 4409679"/>
              <a:gd name="connsiteX50" fmla="*/ 3095617 w 4761797"/>
              <a:gd name="connsiteY50" fmla="*/ 937273 h 4409679"/>
              <a:gd name="connsiteX51" fmla="*/ 3229162 w 4761797"/>
              <a:gd name="connsiteY51" fmla="*/ 887670 h 4409679"/>
              <a:gd name="connsiteX52" fmla="*/ 3617024 w 4761797"/>
              <a:gd name="connsiteY52" fmla="*/ 787593 h 4409679"/>
              <a:gd name="connsiteX53" fmla="*/ 4165395 w 4761797"/>
              <a:gd name="connsiteY53" fmla="*/ 700025 h 4409679"/>
              <a:gd name="connsiteX54" fmla="*/ 637239 w 4761797"/>
              <a:gd name="connsiteY54" fmla="*/ 0 h 4409679"/>
              <a:gd name="connsiteX55" fmla="*/ 712216 w 4761797"/>
              <a:gd name="connsiteY55" fmla="*/ 74965 h 4409679"/>
              <a:gd name="connsiteX56" fmla="*/ 1237002 w 4761797"/>
              <a:gd name="connsiteY56" fmla="*/ 599752 h 4409679"/>
              <a:gd name="connsiteX57" fmla="*/ 1311967 w 4761797"/>
              <a:gd name="connsiteY57" fmla="*/ 674728 h 4409679"/>
              <a:gd name="connsiteX58" fmla="*/ 1237002 w 4761797"/>
              <a:gd name="connsiteY58" fmla="*/ 712216 h 4409679"/>
              <a:gd name="connsiteX59" fmla="*/ 712216 w 4761797"/>
              <a:gd name="connsiteY59" fmla="*/ 1274479 h 4409679"/>
              <a:gd name="connsiteX60" fmla="*/ 637239 w 4761797"/>
              <a:gd name="connsiteY60" fmla="*/ 1311967 h 4409679"/>
              <a:gd name="connsiteX61" fmla="*/ 599751 w 4761797"/>
              <a:gd name="connsiteY61" fmla="*/ 1274479 h 4409679"/>
              <a:gd name="connsiteX62" fmla="*/ 37488 w 4761797"/>
              <a:gd name="connsiteY62" fmla="*/ 712216 h 4409679"/>
              <a:gd name="connsiteX63" fmla="*/ 0 w 4761797"/>
              <a:gd name="connsiteY63" fmla="*/ 674728 h 4409679"/>
              <a:gd name="connsiteX64" fmla="*/ 37488 w 4761797"/>
              <a:gd name="connsiteY64" fmla="*/ 599752 h 4409679"/>
              <a:gd name="connsiteX65" fmla="*/ 599751 w 4761797"/>
              <a:gd name="connsiteY65" fmla="*/ 74965 h 4409679"/>
              <a:gd name="connsiteX66" fmla="*/ 637239 w 4761797"/>
              <a:gd name="connsiteY66"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466595 w 4761797"/>
              <a:gd name="connsiteY16" fmla="*/ 1193397 h 4409679"/>
              <a:gd name="connsiteX17" fmla="*/ 3582738 w 4761797"/>
              <a:gd name="connsiteY17" fmla="*/ 1312220 h 4409679"/>
              <a:gd name="connsiteX18" fmla="*/ 3881231 w 4761797"/>
              <a:gd name="connsiteY18" fmla="*/ 1761204 h 4409679"/>
              <a:gd name="connsiteX19" fmla="*/ 3806611 w 4761797"/>
              <a:gd name="connsiteY19" fmla="*/ 1873450 h 4409679"/>
              <a:gd name="connsiteX20" fmla="*/ 2649956 w 4761797"/>
              <a:gd name="connsiteY20" fmla="*/ 2734000 h 4409679"/>
              <a:gd name="connsiteX21" fmla="*/ 1344072 w 4761797"/>
              <a:gd name="connsiteY21" fmla="*/ 3370057 h 4409679"/>
              <a:gd name="connsiteX22" fmla="*/ 1232136 w 4761797"/>
              <a:gd name="connsiteY22" fmla="*/ 3407476 h 4409679"/>
              <a:gd name="connsiteX23" fmla="*/ 882338 w 4761797"/>
              <a:gd name="connsiteY23" fmla="*/ 2752706 h 4409679"/>
              <a:gd name="connsiteX24" fmla="*/ 858908 w 4761797"/>
              <a:gd name="connsiteY24" fmla="*/ 2697843 h 4409679"/>
              <a:gd name="connsiteX25" fmla="*/ 374375 w 4761797"/>
              <a:gd name="connsiteY25" fmla="*/ 3596787 h 4409679"/>
              <a:gd name="connsiteX26" fmla="*/ 1417980 w 4761797"/>
              <a:gd name="connsiteY26" fmla="*/ 3559334 h 4409679"/>
              <a:gd name="connsiteX27" fmla="*/ 2759768 w 4761797"/>
              <a:gd name="connsiteY27" fmla="*/ 2922576 h 4409679"/>
              <a:gd name="connsiteX28" fmla="*/ 3952465 w 4761797"/>
              <a:gd name="connsiteY28" fmla="*/ 2023632 h 4409679"/>
              <a:gd name="connsiteX29" fmla="*/ 4138826 w 4761797"/>
              <a:gd name="connsiteY29" fmla="*/ 1798899 h 4409679"/>
              <a:gd name="connsiteX30" fmla="*/ 4474268 w 4761797"/>
              <a:gd name="connsiteY30" fmla="*/ 1087234 h 4409679"/>
              <a:gd name="connsiteX31" fmla="*/ 4138826 w 4761797"/>
              <a:gd name="connsiteY31" fmla="*/ 974873 h 4409679"/>
              <a:gd name="connsiteX32" fmla="*/ 4165395 w 4761797"/>
              <a:gd name="connsiteY32" fmla="*/ 700025 h 4409679"/>
              <a:gd name="connsiteX33" fmla="*/ 4311207 w 4761797"/>
              <a:gd name="connsiteY33" fmla="*/ 708003 h 4409679"/>
              <a:gd name="connsiteX34" fmla="*/ 4697899 w 4761797"/>
              <a:gd name="connsiteY34" fmla="*/ 937420 h 4409679"/>
              <a:gd name="connsiteX35" fmla="*/ 4362458 w 4761797"/>
              <a:gd name="connsiteY35" fmla="*/ 1986178 h 4409679"/>
              <a:gd name="connsiteX36" fmla="*/ 3989735 w 4761797"/>
              <a:gd name="connsiteY36" fmla="*/ 2360738 h 4409679"/>
              <a:gd name="connsiteX37" fmla="*/ 3989253 w 4761797"/>
              <a:gd name="connsiteY37" fmla="*/ 2361116 h 4409679"/>
              <a:gd name="connsiteX38" fmla="*/ 3943902 w 4761797"/>
              <a:gd name="connsiteY38" fmla="*/ 2721741 h 4409679"/>
              <a:gd name="connsiteX39" fmla="*/ 3841218 w 4761797"/>
              <a:gd name="connsiteY39" fmla="*/ 3064677 h 4409679"/>
              <a:gd name="connsiteX40" fmla="*/ 2318452 w 4761797"/>
              <a:gd name="connsiteY40" fmla="*/ 3936717 h 4409679"/>
              <a:gd name="connsiteX41" fmla="*/ 1721994 w 4761797"/>
              <a:gd name="connsiteY41" fmla="*/ 3781140 h 4409679"/>
              <a:gd name="connsiteX42" fmla="*/ 1716163 w 4761797"/>
              <a:gd name="connsiteY42" fmla="*/ 3784067 h 4409679"/>
              <a:gd name="connsiteX43" fmla="*/ 709817 w 4761797"/>
              <a:gd name="connsiteY43" fmla="*/ 4008800 h 4409679"/>
              <a:gd name="connsiteX44" fmla="*/ 113474 w 4761797"/>
              <a:gd name="connsiteY44" fmla="*/ 3746613 h 4409679"/>
              <a:gd name="connsiteX45" fmla="*/ 821638 w 4761797"/>
              <a:gd name="connsiteY45" fmla="*/ 2323284 h 4409679"/>
              <a:gd name="connsiteX46" fmla="*/ 896327 w 4761797"/>
              <a:gd name="connsiteY46" fmla="*/ 1985696 h 4409679"/>
              <a:gd name="connsiteX47" fmla="*/ 1344072 w 4761797"/>
              <a:gd name="connsiteY47" fmla="*/ 1199974 h 4409679"/>
              <a:gd name="connsiteX48" fmla="*/ 2491383 w 4761797"/>
              <a:gd name="connsiteY48" fmla="*/ 779042 h 4409679"/>
              <a:gd name="connsiteX49" fmla="*/ 3075538 w 4761797"/>
              <a:gd name="connsiteY49" fmla="*/ 926370 h 4409679"/>
              <a:gd name="connsiteX50" fmla="*/ 3095617 w 4761797"/>
              <a:gd name="connsiteY50" fmla="*/ 937273 h 4409679"/>
              <a:gd name="connsiteX51" fmla="*/ 3229162 w 4761797"/>
              <a:gd name="connsiteY51" fmla="*/ 887670 h 4409679"/>
              <a:gd name="connsiteX52" fmla="*/ 3617024 w 4761797"/>
              <a:gd name="connsiteY52" fmla="*/ 787593 h 4409679"/>
              <a:gd name="connsiteX53" fmla="*/ 4165395 w 4761797"/>
              <a:gd name="connsiteY53" fmla="*/ 700025 h 4409679"/>
              <a:gd name="connsiteX54" fmla="*/ 637239 w 4761797"/>
              <a:gd name="connsiteY54" fmla="*/ 0 h 4409679"/>
              <a:gd name="connsiteX55" fmla="*/ 712216 w 4761797"/>
              <a:gd name="connsiteY55" fmla="*/ 74965 h 4409679"/>
              <a:gd name="connsiteX56" fmla="*/ 1237002 w 4761797"/>
              <a:gd name="connsiteY56" fmla="*/ 599752 h 4409679"/>
              <a:gd name="connsiteX57" fmla="*/ 1311967 w 4761797"/>
              <a:gd name="connsiteY57" fmla="*/ 674728 h 4409679"/>
              <a:gd name="connsiteX58" fmla="*/ 1237002 w 4761797"/>
              <a:gd name="connsiteY58" fmla="*/ 712216 h 4409679"/>
              <a:gd name="connsiteX59" fmla="*/ 712216 w 4761797"/>
              <a:gd name="connsiteY59" fmla="*/ 1274479 h 4409679"/>
              <a:gd name="connsiteX60" fmla="*/ 637239 w 4761797"/>
              <a:gd name="connsiteY60" fmla="*/ 1311967 h 4409679"/>
              <a:gd name="connsiteX61" fmla="*/ 599751 w 4761797"/>
              <a:gd name="connsiteY61" fmla="*/ 1274479 h 4409679"/>
              <a:gd name="connsiteX62" fmla="*/ 37488 w 4761797"/>
              <a:gd name="connsiteY62" fmla="*/ 712216 h 4409679"/>
              <a:gd name="connsiteX63" fmla="*/ 0 w 4761797"/>
              <a:gd name="connsiteY63" fmla="*/ 674728 h 4409679"/>
              <a:gd name="connsiteX64" fmla="*/ 37488 w 4761797"/>
              <a:gd name="connsiteY64" fmla="*/ 599752 h 4409679"/>
              <a:gd name="connsiteX65" fmla="*/ 599751 w 4761797"/>
              <a:gd name="connsiteY65" fmla="*/ 74965 h 4409679"/>
              <a:gd name="connsiteX66" fmla="*/ 637239 w 4761797"/>
              <a:gd name="connsiteY66"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466595 w 4761797"/>
              <a:gd name="connsiteY16" fmla="*/ 1193397 h 4409679"/>
              <a:gd name="connsiteX17" fmla="*/ 3582738 w 4761797"/>
              <a:gd name="connsiteY17" fmla="*/ 1312220 h 4409679"/>
              <a:gd name="connsiteX18" fmla="*/ 3881231 w 4761797"/>
              <a:gd name="connsiteY18" fmla="*/ 1761204 h 4409679"/>
              <a:gd name="connsiteX19" fmla="*/ 3806611 w 4761797"/>
              <a:gd name="connsiteY19" fmla="*/ 1873450 h 4409679"/>
              <a:gd name="connsiteX20" fmla="*/ 2649956 w 4761797"/>
              <a:gd name="connsiteY20" fmla="*/ 2734000 h 4409679"/>
              <a:gd name="connsiteX21" fmla="*/ 1344072 w 4761797"/>
              <a:gd name="connsiteY21" fmla="*/ 3370057 h 4409679"/>
              <a:gd name="connsiteX22" fmla="*/ 1232136 w 4761797"/>
              <a:gd name="connsiteY22" fmla="*/ 3407476 h 4409679"/>
              <a:gd name="connsiteX23" fmla="*/ 882338 w 4761797"/>
              <a:gd name="connsiteY23" fmla="*/ 2752706 h 4409679"/>
              <a:gd name="connsiteX24" fmla="*/ 858908 w 4761797"/>
              <a:gd name="connsiteY24" fmla="*/ 2697843 h 4409679"/>
              <a:gd name="connsiteX25" fmla="*/ 374375 w 4761797"/>
              <a:gd name="connsiteY25" fmla="*/ 3596787 h 4409679"/>
              <a:gd name="connsiteX26" fmla="*/ 1417980 w 4761797"/>
              <a:gd name="connsiteY26" fmla="*/ 3559334 h 4409679"/>
              <a:gd name="connsiteX27" fmla="*/ 2759768 w 4761797"/>
              <a:gd name="connsiteY27" fmla="*/ 2922576 h 4409679"/>
              <a:gd name="connsiteX28" fmla="*/ 3952465 w 4761797"/>
              <a:gd name="connsiteY28" fmla="*/ 2023632 h 4409679"/>
              <a:gd name="connsiteX29" fmla="*/ 4138826 w 4761797"/>
              <a:gd name="connsiteY29" fmla="*/ 1798899 h 4409679"/>
              <a:gd name="connsiteX30" fmla="*/ 4474268 w 4761797"/>
              <a:gd name="connsiteY30" fmla="*/ 1087234 h 4409679"/>
              <a:gd name="connsiteX31" fmla="*/ 4138826 w 4761797"/>
              <a:gd name="connsiteY31" fmla="*/ 974873 h 4409679"/>
              <a:gd name="connsiteX32" fmla="*/ 4165395 w 4761797"/>
              <a:gd name="connsiteY32" fmla="*/ 700025 h 4409679"/>
              <a:gd name="connsiteX33" fmla="*/ 4311207 w 4761797"/>
              <a:gd name="connsiteY33" fmla="*/ 708003 h 4409679"/>
              <a:gd name="connsiteX34" fmla="*/ 4697899 w 4761797"/>
              <a:gd name="connsiteY34" fmla="*/ 937420 h 4409679"/>
              <a:gd name="connsiteX35" fmla="*/ 4362458 w 4761797"/>
              <a:gd name="connsiteY35" fmla="*/ 1986178 h 4409679"/>
              <a:gd name="connsiteX36" fmla="*/ 3989735 w 4761797"/>
              <a:gd name="connsiteY36" fmla="*/ 2360738 h 4409679"/>
              <a:gd name="connsiteX37" fmla="*/ 3989253 w 4761797"/>
              <a:gd name="connsiteY37" fmla="*/ 2361116 h 4409679"/>
              <a:gd name="connsiteX38" fmla="*/ 3943902 w 4761797"/>
              <a:gd name="connsiteY38" fmla="*/ 2721741 h 4409679"/>
              <a:gd name="connsiteX39" fmla="*/ 3841218 w 4761797"/>
              <a:gd name="connsiteY39" fmla="*/ 3064677 h 4409679"/>
              <a:gd name="connsiteX40" fmla="*/ 2318452 w 4761797"/>
              <a:gd name="connsiteY40" fmla="*/ 3936717 h 4409679"/>
              <a:gd name="connsiteX41" fmla="*/ 1721994 w 4761797"/>
              <a:gd name="connsiteY41" fmla="*/ 3781140 h 4409679"/>
              <a:gd name="connsiteX42" fmla="*/ 1716163 w 4761797"/>
              <a:gd name="connsiteY42" fmla="*/ 3784067 h 4409679"/>
              <a:gd name="connsiteX43" fmla="*/ 709817 w 4761797"/>
              <a:gd name="connsiteY43" fmla="*/ 4008800 h 4409679"/>
              <a:gd name="connsiteX44" fmla="*/ 113474 w 4761797"/>
              <a:gd name="connsiteY44" fmla="*/ 3746613 h 4409679"/>
              <a:gd name="connsiteX45" fmla="*/ 821638 w 4761797"/>
              <a:gd name="connsiteY45" fmla="*/ 2323284 h 4409679"/>
              <a:gd name="connsiteX46" fmla="*/ 896327 w 4761797"/>
              <a:gd name="connsiteY46" fmla="*/ 1985696 h 4409679"/>
              <a:gd name="connsiteX47" fmla="*/ 1344072 w 4761797"/>
              <a:gd name="connsiteY47" fmla="*/ 1199974 h 4409679"/>
              <a:gd name="connsiteX48" fmla="*/ 2491383 w 4761797"/>
              <a:gd name="connsiteY48" fmla="*/ 779042 h 4409679"/>
              <a:gd name="connsiteX49" fmla="*/ 3075538 w 4761797"/>
              <a:gd name="connsiteY49" fmla="*/ 926370 h 4409679"/>
              <a:gd name="connsiteX50" fmla="*/ 3095617 w 4761797"/>
              <a:gd name="connsiteY50" fmla="*/ 937273 h 4409679"/>
              <a:gd name="connsiteX51" fmla="*/ 3229162 w 4761797"/>
              <a:gd name="connsiteY51" fmla="*/ 887670 h 4409679"/>
              <a:gd name="connsiteX52" fmla="*/ 3617024 w 4761797"/>
              <a:gd name="connsiteY52" fmla="*/ 787593 h 4409679"/>
              <a:gd name="connsiteX53" fmla="*/ 4165395 w 4761797"/>
              <a:gd name="connsiteY53" fmla="*/ 700025 h 4409679"/>
              <a:gd name="connsiteX54" fmla="*/ 637239 w 4761797"/>
              <a:gd name="connsiteY54" fmla="*/ 0 h 4409679"/>
              <a:gd name="connsiteX55" fmla="*/ 712216 w 4761797"/>
              <a:gd name="connsiteY55" fmla="*/ 74965 h 4409679"/>
              <a:gd name="connsiteX56" fmla="*/ 1237002 w 4761797"/>
              <a:gd name="connsiteY56" fmla="*/ 599752 h 4409679"/>
              <a:gd name="connsiteX57" fmla="*/ 1311967 w 4761797"/>
              <a:gd name="connsiteY57" fmla="*/ 674728 h 4409679"/>
              <a:gd name="connsiteX58" fmla="*/ 1237002 w 4761797"/>
              <a:gd name="connsiteY58" fmla="*/ 712216 h 4409679"/>
              <a:gd name="connsiteX59" fmla="*/ 712216 w 4761797"/>
              <a:gd name="connsiteY59" fmla="*/ 1274479 h 4409679"/>
              <a:gd name="connsiteX60" fmla="*/ 637239 w 4761797"/>
              <a:gd name="connsiteY60" fmla="*/ 1311967 h 4409679"/>
              <a:gd name="connsiteX61" fmla="*/ 599751 w 4761797"/>
              <a:gd name="connsiteY61" fmla="*/ 1274479 h 4409679"/>
              <a:gd name="connsiteX62" fmla="*/ 37488 w 4761797"/>
              <a:gd name="connsiteY62" fmla="*/ 712216 h 4409679"/>
              <a:gd name="connsiteX63" fmla="*/ 0 w 4761797"/>
              <a:gd name="connsiteY63" fmla="*/ 674728 h 4409679"/>
              <a:gd name="connsiteX64" fmla="*/ 37488 w 4761797"/>
              <a:gd name="connsiteY64" fmla="*/ 599752 h 4409679"/>
              <a:gd name="connsiteX65" fmla="*/ 599751 w 4761797"/>
              <a:gd name="connsiteY65" fmla="*/ 74965 h 4409679"/>
              <a:gd name="connsiteX66" fmla="*/ 637239 w 4761797"/>
              <a:gd name="connsiteY66" fmla="*/ 0 h 4409679"/>
              <a:gd name="connsiteX0" fmla="*/ 4063449 w 4761797"/>
              <a:gd name="connsiteY0" fmla="*/ 3626137 h 4409679"/>
              <a:gd name="connsiteX1" fmla="*/ 4063449 w 4761797"/>
              <a:gd name="connsiteY1" fmla="*/ 3663453 h 4409679"/>
              <a:gd name="connsiteX2" fmla="*/ 4391441 w 4761797"/>
              <a:gd name="connsiteY2" fmla="*/ 3999250 h 4409679"/>
              <a:gd name="connsiteX3" fmla="*/ 4427884 w 4761797"/>
              <a:gd name="connsiteY3" fmla="*/ 4036566 h 4409679"/>
              <a:gd name="connsiteX4" fmla="*/ 4391441 w 4761797"/>
              <a:gd name="connsiteY4" fmla="*/ 4036566 h 4409679"/>
              <a:gd name="connsiteX5" fmla="*/ 4063449 w 4761797"/>
              <a:gd name="connsiteY5" fmla="*/ 4372363 h 4409679"/>
              <a:gd name="connsiteX6" fmla="*/ 4063449 w 4761797"/>
              <a:gd name="connsiteY6" fmla="*/ 4409679 h 4409679"/>
              <a:gd name="connsiteX7" fmla="*/ 4027005 w 4761797"/>
              <a:gd name="connsiteY7" fmla="*/ 4372363 h 4409679"/>
              <a:gd name="connsiteX8" fmla="*/ 3699013 w 4761797"/>
              <a:gd name="connsiteY8" fmla="*/ 4036566 h 4409679"/>
              <a:gd name="connsiteX9" fmla="*/ 3662570 w 4761797"/>
              <a:gd name="connsiteY9" fmla="*/ 4036566 h 4409679"/>
              <a:gd name="connsiteX10" fmla="*/ 3699013 w 4761797"/>
              <a:gd name="connsiteY10" fmla="*/ 3999250 h 4409679"/>
              <a:gd name="connsiteX11" fmla="*/ 4027005 w 4761797"/>
              <a:gd name="connsiteY11" fmla="*/ 3663453 h 4409679"/>
              <a:gd name="connsiteX12" fmla="*/ 4063449 w 4761797"/>
              <a:gd name="connsiteY12" fmla="*/ 3626137 h 4409679"/>
              <a:gd name="connsiteX13" fmla="*/ 4138826 w 4761797"/>
              <a:gd name="connsiteY13" fmla="*/ 974873 h 4409679"/>
              <a:gd name="connsiteX14" fmla="*/ 3691564 w 4761797"/>
              <a:gd name="connsiteY14" fmla="*/ 1049781 h 4409679"/>
              <a:gd name="connsiteX15" fmla="*/ 3393393 w 4761797"/>
              <a:gd name="connsiteY15" fmla="*/ 1124699 h 4409679"/>
              <a:gd name="connsiteX16" fmla="*/ 3466595 w 4761797"/>
              <a:gd name="connsiteY16" fmla="*/ 1193397 h 4409679"/>
              <a:gd name="connsiteX17" fmla="*/ 3582738 w 4761797"/>
              <a:gd name="connsiteY17" fmla="*/ 1312220 h 4409679"/>
              <a:gd name="connsiteX18" fmla="*/ 3881231 w 4761797"/>
              <a:gd name="connsiteY18" fmla="*/ 1761204 h 4409679"/>
              <a:gd name="connsiteX19" fmla="*/ 3806611 w 4761797"/>
              <a:gd name="connsiteY19" fmla="*/ 1873450 h 4409679"/>
              <a:gd name="connsiteX20" fmla="*/ 2649956 w 4761797"/>
              <a:gd name="connsiteY20" fmla="*/ 2734000 h 4409679"/>
              <a:gd name="connsiteX21" fmla="*/ 1344072 w 4761797"/>
              <a:gd name="connsiteY21" fmla="*/ 3370057 h 4409679"/>
              <a:gd name="connsiteX22" fmla="*/ 1232136 w 4761797"/>
              <a:gd name="connsiteY22" fmla="*/ 3407476 h 4409679"/>
              <a:gd name="connsiteX23" fmla="*/ 882338 w 4761797"/>
              <a:gd name="connsiteY23" fmla="*/ 2752706 h 4409679"/>
              <a:gd name="connsiteX24" fmla="*/ 858908 w 4761797"/>
              <a:gd name="connsiteY24" fmla="*/ 2697843 h 4409679"/>
              <a:gd name="connsiteX25" fmla="*/ 374375 w 4761797"/>
              <a:gd name="connsiteY25" fmla="*/ 3596787 h 4409679"/>
              <a:gd name="connsiteX26" fmla="*/ 1417980 w 4761797"/>
              <a:gd name="connsiteY26" fmla="*/ 3559334 h 4409679"/>
              <a:gd name="connsiteX27" fmla="*/ 2759768 w 4761797"/>
              <a:gd name="connsiteY27" fmla="*/ 2922576 h 4409679"/>
              <a:gd name="connsiteX28" fmla="*/ 3952465 w 4761797"/>
              <a:gd name="connsiteY28" fmla="*/ 2023632 h 4409679"/>
              <a:gd name="connsiteX29" fmla="*/ 4138826 w 4761797"/>
              <a:gd name="connsiteY29" fmla="*/ 1798899 h 4409679"/>
              <a:gd name="connsiteX30" fmla="*/ 4474268 w 4761797"/>
              <a:gd name="connsiteY30" fmla="*/ 1087234 h 4409679"/>
              <a:gd name="connsiteX31" fmla="*/ 4138826 w 4761797"/>
              <a:gd name="connsiteY31" fmla="*/ 974873 h 4409679"/>
              <a:gd name="connsiteX32" fmla="*/ 4165395 w 4761797"/>
              <a:gd name="connsiteY32" fmla="*/ 700025 h 4409679"/>
              <a:gd name="connsiteX33" fmla="*/ 4311207 w 4761797"/>
              <a:gd name="connsiteY33" fmla="*/ 708003 h 4409679"/>
              <a:gd name="connsiteX34" fmla="*/ 4697899 w 4761797"/>
              <a:gd name="connsiteY34" fmla="*/ 937420 h 4409679"/>
              <a:gd name="connsiteX35" fmla="*/ 4362458 w 4761797"/>
              <a:gd name="connsiteY35" fmla="*/ 1986178 h 4409679"/>
              <a:gd name="connsiteX36" fmla="*/ 3989735 w 4761797"/>
              <a:gd name="connsiteY36" fmla="*/ 2360738 h 4409679"/>
              <a:gd name="connsiteX37" fmla="*/ 3989253 w 4761797"/>
              <a:gd name="connsiteY37" fmla="*/ 2361116 h 4409679"/>
              <a:gd name="connsiteX38" fmla="*/ 3943902 w 4761797"/>
              <a:gd name="connsiteY38" fmla="*/ 2721741 h 4409679"/>
              <a:gd name="connsiteX39" fmla="*/ 3841218 w 4761797"/>
              <a:gd name="connsiteY39" fmla="*/ 3064677 h 4409679"/>
              <a:gd name="connsiteX40" fmla="*/ 2318452 w 4761797"/>
              <a:gd name="connsiteY40" fmla="*/ 3936717 h 4409679"/>
              <a:gd name="connsiteX41" fmla="*/ 1721994 w 4761797"/>
              <a:gd name="connsiteY41" fmla="*/ 3781140 h 4409679"/>
              <a:gd name="connsiteX42" fmla="*/ 1716163 w 4761797"/>
              <a:gd name="connsiteY42" fmla="*/ 3784067 h 4409679"/>
              <a:gd name="connsiteX43" fmla="*/ 709817 w 4761797"/>
              <a:gd name="connsiteY43" fmla="*/ 4008800 h 4409679"/>
              <a:gd name="connsiteX44" fmla="*/ 113474 w 4761797"/>
              <a:gd name="connsiteY44" fmla="*/ 3746613 h 4409679"/>
              <a:gd name="connsiteX45" fmla="*/ 821638 w 4761797"/>
              <a:gd name="connsiteY45" fmla="*/ 2323284 h 4409679"/>
              <a:gd name="connsiteX46" fmla="*/ 896327 w 4761797"/>
              <a:gd name="connsiteY46" fmla="*/ 1985696 h 4409679"/>
              <a:gd name="connsiteX47" fmla="*/ 1344072 w 4761797"/>
              <a:gd name="connsiteY47" fmla="*/ 1199974 h 4409679"/>
              <a:gd name="connsiteX48" fmla="*/ 2491383 w 4761797"/>
              <a:gd name="connsiteY48" fmla="*/ 779042 h 4409679"/>
              <a:gd name="connsiteX49" fmla="*/ 3075538 w 4761797"/>
              <a:gd name="connsiteY49" fmla="*/ 926370 h 4409679"/>
              <a:gd name="connsiteX50" fmla="*/ 3095617 w 4761797"/>
              <a:gd name="connsiteY50" fmla="*/ 937273 h 4409679"/>
              <a:gd name="connsiteX51" fmla="*/ 3229162 w 4761797"/>
              <a:gd name="connsiteY51" fmla="*/ 887670 h 4409679"/>
              <a:gd name="connsiteX52" fmla="*/ 3617024 w 4761797"/>
              <a:gd name="connsiteY52" fmla="*/ 787593 h 4409679"/>
              <a:gd name="connsiteX53" fmla="*/ 4165395 w 4761797"/>
              <a:gd name="connsiteY53" fmla="*/ 700025 h 4409679"/>
              <a:gd name="connsiteX54" fmla="*/ 637239 w 4761797"/>
              <a:gd name="connsiteY54" fmla="*/ 0 h 4409679"/>
              <a:gd name="connsiteX55" fmla="*/ 712216 w 4761797"/>
              <a:gd name="connsiteY55" fmla="*/ 74965 h 4409679"/>
              <a:gd name="connsiteX56" fmla="*/ 1237002 w 4761797"/>
              <a:gd name="connsiteY56" fmla="*/ 599752 h 4409679"/>
              <a:gd name="connsiteX57" fmla="*/ 1311967 w 4761797"/>
              <a:gd name="connsiteY57" fmla="*/ 674728 h 4409679"/>
              <a:gd name="connsiteX58" fmla="*/ 1237002 w 4761797"/>
              <a:gd name="connsiteY58" fmla="*/ 712216 h 4409679"/>
              <a:gd name="connsiteX59" fmla="*/ 712216 w 4761797"/>
              <a:gd name="connsiteY59" fmla="*/ 1274479 h 4409679"/>
              <a:gd name="connsiteX60" fmla="*/ 637239 w 4761797"/>
              <a:gd name="connsiteY60" fmla="*/ 1311967 h 4409679"/>
              <a:gd name="connsiteX61" fmla="*/ 599751 w 4761797"/>
              <a:gd name="connsiteY61" fmla="*/ 1274479 h 4409679"/>
              <a:gd name="connsiteX62" fmla="*/ 37488 w 4761797"/>
              <a:gd name="connsiteY62" fmla="*/ 712216 h 4409679"/>
              <a:gd name="connsiteX63" fmla="*/ 0 w 4761797"/>
              <a:gd name="connsiteY63" fmla="*/ 674728 h 4409679"/>
              <a:gd name="connsiteX64" fmla="*/ 37488 w 4761797"/>
              <a:gd name="connsiteY64" fmla="*/ 599752 h 4409679"/>
              <a:gd name="connsiteX65" fmla="*/ 599751 w 4761797"/>
              <a:gd name="connsiteY65" fmla="*/ 74965 h 4409679"/>
              <a:gd name="connsiteX66" fmla="*/ 637239 w 4761797"/>
              <a:gd name="connsiteY66" fmla="*/ 0 h 440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761797" h="4409679">
                <a:moveTo>
                  <a:pt x="4063449" y="3626137"/>
                </a:moveTo>
                <a:lnTo>
                  <a:pt x="4063449" y="3663453"/>
                </a:lnTo>
                <a:cubicBezTo>
                  <a:pt x="4063449" y="3850010"/>
                  <a:pt x="4209223" y="3999250"/>
                  <a:pt x="4391441" y="3999250"/>
                </a:cubicBezTo>
                <a:cubicBezTo>
                  <a:pt x="4427884" y="3999250"/>
                  <a:pt x="4427884" y="3999250"/>
                  <a:pt x="4427884" y="4036566"/>
                </a:cubicBezTo>
                <a:lnTo>
                  <a:pt x="4391441" y="4036566"/>
                </a:lnTo>
                <a:cubicBezTo>
                  <a:pt x="4209223" y="4036566"/>
                  <a:pt x="4063449" y="4185807"/>
                  <a:pt x="4063449" y="4372363"/>
                </a:cubicBezTo>
                <a:lnTo>
                  <a:pt x="4063449" y="4409679"/>
                </a:lnTo>
                <a:cubicBezTo>
                  <a:pt x="4027005" y="4409679"/>
                  <a:pt x="4027005" y="4409679"/>
                  <a:pt x="4027005" y="4372363"/>
                </a:cubicBezTo>
                <a:cubicBezTo>
                  <a:pt x="4027005" y="4185807"/>
                  <a:pt x="3881231" y="4036566"/>
                  <a:pt x="3699013" y="4036566"/>
                </a:cubicBezTo>
                <a:lnTo>
                  <a:pt x="3662570" y="4036566"/>
                </a:lnTo>
                <a:cubicBezTo>
                  <a:pt x="3662570" y="3999250"/>
                  <a:pt x="3699013" y="3999250"/>
                  <a:pt x="3699013" y="3999250"/>
                </a:cubicBezTo>
                <a:cubicBezTo>
                  <a:pt x="3881231" y="3999250"/>
                  <a:pt x="4027005" y="3850010"/>
                  <a:pt x="4027005" y="3663453"/>
                </a:cubicBezTo>
                <a:cubicBezTo>
                  <a:pt x="4027005" y="3663453"/>
                  <a:pt x="4027005" y="3626137"/>
                  <a:pt x="4063449" y="3626137"/>
                </a:cubicBezTo>
                <a:close/>
                <a:moveTo>
                  <a:pt x="4138826" y="974873"/>
                </a:moveTo>
                <a:cubicBezTo>
                  <a:pt x="3989735" y="974873"/>
                  <a:pt x="3840655" y="1012327"/>
                  <a:pt x="3691564" y="1049781"/>
                </a:cubicBezTo>
                <a:cubicBezTo>
                  <a:pt x="3579754" y="1087234"/>
                  <a:pt x="3505203" y="1087234"/>
                  <a:pt x="3393393" y="1124699"/>
                </a:cubicBezTo>
                <a:lnTo>
                  <a:pt x="3466595" y="1193397"/>
                </a:lnTo>
                <a:cubicBezTo>
                  <a:pt x="3506658" y="1230520"/>
                  <a:pt x="3545427" y="1270128"/>
                  <a:pt x="3582738" y="1312220"/>
                </a:cubicBezTo>
                <a:cubicBezTo>
                  <a:pt x="3694674" y="1424466"/>
                  <a:pt x="3806611" y="1611539"/>
                  <a:pt x="3881231" y="1761204"/>
                </a:cubicBezTo>
                <a:cubicBezTo>
                  <a:pt x="3872490" y="1801333"/>
                  <a:pt x="3843915" y="1836031"/>
                  <a:pt x="3806611" y="1873450"/>
                </a:cubicBezTo>
                <a:cubicBezTo>
                  <a:pt x="3470802" y="2210189"/>
                  <a:pt x="3060385" y="2472088"/>
                  <a:pt x="2649956" y="2734000"/>
                </a:cubicBezTo>
                <a:cubicBezTo>
                  <a:pt x="2239538" y="2995911"/>
                  <a:pt x="1791805" y="3220403"/>
                  <a:pt x="1344072" y="3370057"/>
                </a:cubicBezTo>
                <a:cubicBezTo>
                  <a:pt x="1313560" y="3386386"/>
                  <a:pt x="1295293" y="3393189"/>
                  <a:pt x="1232136" y="3407476"/>
                </a:cubicBezTo>
                <a:cubicBezTo>
                  <a:pt x="1064232" y="3220397"/>
                  <a:pt x="942969" y="2995905"/>
                  <a:pt x="882338" y="2752706"/>
                </a:cubicBezTo>
                <a:lnTo>
                  <a:pt x="858908" y="2697843"/>
                </a:lnTo>
                <a:cubicBezTo>
                  <a:pt x="448915" y="3109856"/>
                  <a:pt x="262554" y="3484415"/>
                  <a:pt x="374375" y="3596787"/>
                </a:cubicBezTo>
                <a:cubicBezTo>
                  <a:pt x="448915" y="3746613"/>
                  <a:pt x="821638" y="3746613"/>
                  <a:pt x="1417980" y="3559334"/>
                </a:cubicBezTo>
                <a:cubicBezTo>
                  <a:pt x="1865243" y="3409508"/>
                  <a:pt x="2349776" y="3184775"/>
                  <a:pt x="2759768" y="2922576"/>
                </a:cubicBezTo>
                <a:cubicBezTo>
                  <a:pt x="3207031" y="2660390"/>
                  <a:pt x="3579754" y="2360738"/>
                  <a:pt x="3952465" y="2023632"/>
                </a:cubicBezTo>
                <a:cubicBezTo>
                  <a:pt x="4027017" y="1948725"/>
                  <a:pt x="4101557" y="1873818"/>
                  <a:pt x="4138826" y="1798899"/>
                </a:cubicBezTo>
                <a:cubicBezTo>
                  <a:pt x="4474268" y="1424340"/>
                  <a:pt x="4511549" y="1162153"/>
                  <a:pt x="4474268" y="1087234"/>
                </a:cubicBezTo>
                <a:cubicBezTo>
                  <a:pt x="4436998" y="1049781"/>
                  <a:pt x="4325188" y="974873"/>
                  <a:pt x="4138826" y="974873"/>
                </a:cubicBezTo>
                <a:close/>
                <a:moveTo>
                  <a:pt x="4165395" y="700025"/>
                </a:moveTo>
                <a:cubicBezTo>
                  <a:pt x="4217154" y="699514"/>
                  <a:pt x="4265782" y="702149"/>
                  <a:pt x="4311207" y="708003"/>
                </a:cubicBezTo>
                <a:cubicBezTo>
                  <a:pt x="4492909" y="731407"/>
                  <a:pt x="4623359" y="806315"/>
                  <a:pt x="4697899" y="937420"/>
                </a:cubicBezTo>
                <a:cubicBezTo>
                  <a:pt x="4846991" y="1199606"/>
                  <a:pt x="4735181" y="1536712"/>
                  <a:pt x="4362458" y="1986178"/>
                </a:cubicBezTo>
                <a:cubicBezTo>
                  <a:pt x="4250637" y="2136004"/>
                  <a:pt x="4101557" y="2248377"/>
                  <a:pt x="3989735" y="2360738"/>
                </a:cubicBezTo>
                <a:lnTo>
                  <a:pt x="3989253" y="2361116"/>
                </a:lnTo>
                <a:lnTo>
                  <a:pt x="3943902" y="2721741"/>
                </a:lnTo>
                <a:cubicBezTo>
                  <a:pt x="3915895" y="2839187"/>
                  <a:pt x="3878557" y="2951938"/>
                  <a:pt x="3841218" y="3064677"/>
                </a:cubicBezTo>
                <a:cubicBezTo>
                  <a:pt x="3533164" y="3656601"/>
                  <a:pt x="2931059" y="3973711"/>
                  <a:pt x="2318452" y="3936717"/>
                </a:cubicBezTo>
                <a:lnTo>
                  <a:pt x="1721994" y="3781140"/>
                </a:lnTo>
                <a:lnTo>
                  <a:pt x="1716163" y="3784067"/>
                </a:lnTo>
                <a:cubicBezTo>
                  <a:pt x="1380711" y="3896428"/>
                  <a:pt x="1045269" y="3971347"/>
                  <a:pt x="709817" y="4008800"/>
                </a:cubicBezTo>
                <a:cubicBezTo>
                  <a:pt x="411645" y="4008800"/>
                  <a:pt x="225284" y="3896428"/>
                  <a:pt x="113474" y="3746613"/>
                </a:cubicBezTo>
                <a:cubicBezTo>
                  <a:pt x="-72887" y="3484415"/>
                  <a:pt x="150744" y="2922576"/>
                  <a:pt x="821638" y="2323284"/>
                </a:cubicBezTo>
                <a:lnTo>
                  <a:pt x="896327" y="1985696"/>
                </a:lnTo>
                <a:cubicBezTo>
                  <a:pt x="970959" y="1686366"/>
                  <a:pt x="1120199" y="1387047"/>
                  <a:pt x="1344072" y="1199974"/>
                </a:cubicBezTo>
                <a:cubicBezTo>
                  <a:pt x="1679869" y="900643"/>
                  <a:pt x="2090286" y="760344"/>
                  <a:pt x="2491383" y="779042"/>
                </a:cubicBezTo>
                <a:cubicBezTo>
                  <a:pt x="2691932" y="788397"/>
                  <a:pt x="2890147" y="837507"/>
                  <a:pt x="3075538" y="926370"/>
                </a:cubicBezTo>
                <a:lnTo>
                  <a:pt x="3095617" y="937273"/>
                </a:lnTo>
                <a:lnTo>
                  <a:pt x="3229162" y="887670"/>
                </a:lnTo>
                <a:cubicBezTo>
                  <a:pt x="3358446" y="843774"/>
                  <a:pt x="3477253" y="815684"/>
                  <a:pt x="3617024" y="787593"/>
                </a:cubicBezTo>
                <a:cubicBezTo>
                  <a:pt x="3826672" y="731404"/>
                  <a:pt x="4010119" y="701558"/>
                  <a:pt x="4165395" y="700025"/>
                </a:cubicBezTo>
                <a:close/>
                <a:moveTo>
                  <a:pt x="637239" y="0"/>
                </a:moveTo>
                <a:cubicBezTo>
                  <a:pt x="674728" y="0"/>
                  <a:pt x="712216" y="37488"/>
                  <a:pt x="712216" y="74965"/>
                </a:cubicBezTo>
                <a:cubicBezTo>
                  <a:pt x="712216" y="374846"/>
                  <a:pt x="937121" y="599752"/>
                  <a:pt x="1237002" y="599752"/>
                </a:cubicBezTo>
                <a:cubicBezTo>
                  <a:pt x="1274479" y="599752"/>
                  <a:pt x="1311967" y="637239"/>
                  <a:pt x="1311967" y="674728"/>
                </a:cubicBezTo>
                <a:cubicBezTo>
                  <a:pt x="1311967" y="674728"/>
                  <a:pt x="1274479" y="712216"/>
                  <a:pt x="1237002" y="712216"/>
                </a:cubicBezTo>
                <a:cubicBezTo>
                  <a:pt x="937121" y="712216"/>
                  <a:pt x="712216" y="937121"/>
                  <a:pt x="712216" y="1274479"/>
                </a:cubicBezTo>
                <a:cubicBezTo>
                  <a:pt x="712216" y="1274479"/>
                  <a:pt x="674728" y="1311967"/>
                  <a:pt x="637239" y="1311967"/>
                </a:cubicBezTo>
                <a:lnTo>
                  <a:pt x="599751" y="1274479"/>
                </a:lnTo>
                <a:cubicBezTo>
                  <a:pt x="599751" y="937121"/>
                  <a:pt x="337358" y="712216"/>
                  <a:pt x="37488" y="712216"/>
                </a:cubicBezTo>
                <a:lnTo>
                  <a:pt x="0" y="674728"/>
                </a:lnTo>
                <a:cubicBezTo>
                  <a:pt x="0" y="637239"/>
                  <a:pt x="0" y="599752"/>
                  <a:pt x="37488" y="599752"/>
                </a:cubicBezTo>
                <a:cubicBezTo>
                  <a:pt x="337358" y="599752"/>
                  <a:pt x="599751" y="374846"/>
                  <a:pt x="599751" y="74965"/>
                </a:cubicBezTo>
                <a:cubicBezTo>
                  <a:pt x="599751" y="37488"/>
                  <a:pt x="637239" y="0"/>
                  <a:pt x="637239" y="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9854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ABAB18D7-C169-49F0-9C73-D3AA38D92D90}"/>
              </a:ext>
            </a:extLst>
          </p:cNvPr>
          <p:cNvSpPr/>
          <p:nvPr/>
        </p:nvSpPr>
        <p:spPr>
          <a:xfrm>
            <a:off x="2347931" y="5223309"/>
            <a:ext cx="7740609" cy="466302"/>
          </a:xfrm>
          <a:prstGeom prst="rect">
            <a:avLst/>
          </a:prstGeom>
          <a:noFill/>
          <a:ln w="9525" cap="flat" cmpd="sng" algn="ctr">
            <a:noFill/>
            <a:prstDash val="dash"/>
          </a:ln>
          <a:effectLst/>
        </p:spPr>
        <p:txBody>
          <a:bodyPr lIns="0" tIns="0" rIns="0" bIns="0" rtlCol="0" anchor="ctr" anchorCtr="0"/>
          <a:lstStyle/>
          <a:p>
            <a:pPr algn="ctr" defTabSz="932239">
              <a:defRPr/>
            </a:pPr>
            <a:r>
              <a:rPr lang="en-US" sz="1836" kern="0" dirty="0">
                <a:solidFill>
                  <a:srgbClr val="0078D7"/>
                </a:solidFill>
                <a:latin typeface="Segoe UI Semilight" charset="0"/>
                <a:ea typeface="Segoe UI Semilight" charset="0"/>
                <a:cs typeface="Segoe UI Semilight" charset="0"/>
              </a:rPr>
              <a:t>AI built-in  |  Most secure  |  Lowest TCO</a:t>
            </a:r>
          </a:p>
        </p:txBody>
      </p:sp>
      <p:sp>
        <p:nvSpPr>
          <p:cNvPr id="2" name="Rectangle 1"/>
          <p:cNvSpPr/>
          <p:nvPr/>
        </p:nvSpPr>
        <p:spPr bwMode="auto">
          <a:xfrm>
            <a:off x="882" y="5768818"/>
            <a:ext cx="12434711" cy="122570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00" name="Title 1"/>
          <p:cNvSpPr txBox="1">
            <a:spLocks/>
          </p:cNvSpPr>
          <p:nvPr/>
        </p:nvSpPr>
        <p:spPr>
          <a:xfrm>
            <a:off x="880" y="0"/>
            <a:ext cx="12434712" cy="732884"/>
          </a:xfrm>
          <a:prstGeom prst="rect">
            <a:avLst/>
          </a:prstGeom>
        </p:spPr>
        <p:txBody>
          <a:bodyPr lIns="373041" tIns="559562"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spcBef>
                <a:spcPts val="1224"/>
              </a:spcBef>
              <a:defRPr/>
            </a:pPr>
            <a:r>
              <a:rPr sz="2040" cap="all" spc="816" dirty="0">
                <a:solidFill>
                  <a:srgbClr val="0078D7"/>
                </a:solidFill>
                <a:latin typeface="Segoe UI Semilight" charset="0"/>
                <a:ea typeface="Segoe UI Semilight" charset="0"/>
                <a:cs typeface="Segoe UI Semilight" charset="0"/>
              </a:rPr>
              <a:t>Microsoft for your modern data estate</a:t>
            </a:r>
          </a:p>
        </p:txBody>
      </p:sp>
      <p:sp>
        <p:nvSpPr>
          <p:cNvPr id="221" name="Right Bracket 220"/>
          <p:cNvSpPr/>
          <p:nvPr/>
        </p:nvSpPr>
        <p:spPr>
          <a:xfrm rot="5400000" flipV="1">
            <a:off x="6185578" y="-2029076"/>
            <a:ext cx="65313" cy="7740608"/>
          </a:xfrm>
          <a:prstGeom prst="rightBracket">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020">
              <a:solidFill>
                <a:srgbClr val="505050"/>
              </a:solidFill>
            </a:endParaRPr>
          </a:p>
        </p:txBody>
      </p:sp>
      <p:sp>
        <p:nvSpPr>
          <p:cNvPr id="310" name="Right Bracket 309"/>
          <p:cNvSpPr/>
          <p:nvPr/>
        </p:nvSpPr>
        <p:spPr>
          <a:xfrm rot="16200000">
            <a:off x="6185578" y="1936356"/>
            <a:ext cx="65313" cy="7740608"/>
          </a:xfrm>
          <a:prstGeom prst="rightBracket">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020">
              <a:solidFill>
                <a:srgbClr val="505050"/>
              </a:solidFill>
            </a:endParaRPr>
          </a:p>
        </p:txBody>
      </p:sp>
      <p:sp>
        <p:nvSpPr>
          <p:cNvPr id="9" name="Rectangle 8"/>
          <p:cNvSpPr/>
          <p:nvPr/>
        </p:nvSpPr>
        <p:spPr>
          <a:xfrm>
            <a:off x="2963642" y="4406820"/>
            <a:ext cx="1316433" cy="270285"/>
          </a:xfrm>
          <a:prstGeom prst="rect">
            <a:avLst/>
          </a:prstGeom>
        </p:spPr>
        <p:txBody>
          <a:bodyPr wrap="none">
            <a:spAutoFit/>
          </a:bodyPr>
          <a:lstStyle/>
          <a:p>
            <a:pPr defTabSz="932239">
              <a:spcAft>
                <a:spcPts val="2448"/>
              </a:spcAft>
              <a:defRPr/>
            </a:pPr>
            <a:r>
              <a:rPr lang="en-US" sz="1122" kern="0" spc="50" dirty="0">
                <a:solidFill>
                  <a:srgbClr val="505050">
                    <a:lumMod val="60000"/>
                    <a:lumOff val="40000"/>
                  </a:srgbClr>
                </a:solidFill>
                <a:latin typeface="Segoe UI Semilight" charset="0"/>
                <a:ea typeface="Segoe UI Semilight" charset="0"/>
                <a:cs typeface="Segoe UI Semilight" charset="0"/>
              </a:rPr>
              <a:t>Data warehouses</a:t>
            </a:r>
          </a:p>
        </p:txBody>
      </p:sp>
      <p:sp>
        <p:nvSpPr>
          <p:cNvPr id="11" name="Rectangle 10"/>
          <p:cNvSpPr/>
          <p:nvPr/>
        </p:nvSpPr>
        <p:spPr>
          <a:xfrm>
            <a:off x="2963643" y="4713871"/>
            <a:ext cx="868466" cy="270285"/>
          </a:xfrm>
          <a:prstGeom prst="rect">
            <a:avLst/>
          </a:prstGeom>
        </p:spPr>
        <p:txBody>
          <a:bodyPr wrap="none">
            <a:spAutoFit/>
          </a:bodyPr>
          <a:lstStyle/>
          <a:p>
            <a:pPr defTabSz="932239">
              <a:spcAft>
                <a:spcPts val="2448"/>
              </a:spcAft>
              <a:defRPr/>
            </a:pPr>
            <a:r>
              <a:rPr lang="en-US" sz="1122" kern="0" spc="50" dirty="0">
                <a:solidFill>
                  <a:srgbClr val="505050">
                    <a:lumMod val="60000"/>
                    <a:lumOff val="40000"/>
                  </a:srgbClr>
                </a:solidFill>
                <a:latin typeface="Segoe UI Semilight" charset="0"/>
                <a:ea typeface="Segoe UI Semilight" charset="0"/>
                <a:cs typeface="Segoe UI Semilight" charset="0"/>
              </a:rPr>
              <a:t>Data lakes</a:t>
            </a:r>
          </a:p>
        </p:txBody>
      </p:sp>
      <p:sp>
        <p:nvSpPr>
          <p:cNvPr id="12" name="Rectangle 11"/>
          <p:cNvSpPr/>
          <p:nvPr/>
        </p:nvSpPr>
        <p:spPr>
          <a:xfrm>
            <a:off x="2963643" y="4099770"/>
            <a:ext cx="1669575" cy="270285"/>
          </a:xfrm>
          <a:prstGeom prst="rect">
            <a:avLst/>
          </a:prstGeom>
        </p:spPr>
        <p:txBody>
          <a:bodyPr wrap="none">
            <a:spAutoFit/>
          </a:bodyPr>
          <a:lstStyle/>
          <a:p>
            <a:pPr defTabSz="932239">
              <a:spcAft>
                <a:spcPts val="2448"/>
              </a:spcAft>
              <a:defRPr/>
            </a:pPr>
            <a:r>
              <a:rPr lang="en-US" sz="1122" kern="0" spc="50" dirty="0">
                <a:solidFill>
                  <a:srgbClr val="505050">
                    <a:lumMod val="60000"/>
                    <a:lumOff val="40000"/>
                  </a:srgbClr>
                </a:solidFill>
                <a:latin typeface="Segoe UI Semilight" charset="0"/>
                <a:ea typeface="Segoe UI Semilight" charset="0"/>
                <a:cs typeface="Segoe UI Semilight" charset="0"/>
              </a:rPr>
              <a:t>Operational databases</a:t>
            </a:r>
          </a:p>
        </p:txBody>
      </p:sp>
      <p:cxnSp>
        <p:nvCxnSpPr>
          <p:cNvPr id="140" name="Straight Connector 139"/>
          <p:cNvCxnSpPr/>
          <p:nvPr/>
        </p:nvCxnSpPr>
        <p:spPr>
          <a:xfrm flipH="1">
            <a:off x="5223520" y="3246190"/>
            <a:ext cx="1989436" cy="0"/>
          </a:xfrm>
          <a:prstGeom prst="line">
            <a:avLst/>
          </a:prstGeom>
          <a:ln w="127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9" name="Rectangle 158"/>
          <p:cNvSpPr/>
          <p:nvPr/>
        </p:nvSpPr>
        <p:spPr>
          <a:xfrm>
            <a:off x="8330624" y="4447052"/>
            <a:ext cx="1316433" cy="270285"/>
          </a:xfrm>
          <a:prstGeom prst="rect">
            <a:avLst/>
          </a:prstGeom>
        </p:spPr>
        <p:txBody>
          <a:bodyPr wrap="none">
            <a:spAutoFit/>
          </a:bodyPr>
          <a:lstStyle/>
          <a:p>
            <a:pPr algn="r" defTabSz="932239">
              <a:spcAft>
                <a:spcPts val="2448"/>
              </a:spcAft>
              <a:defRPr/>
            </a:pPr>
            <a:r>
              <a:rPr lang="en-US" sz="1122" kern="0" spc="50" dirty="0">
                <a:solidFill>
                  <a:srgbClr val="505050">
                    <a:lumMod val="60000"/>
                    <a:lumOff val="40000"/>
                  </a:srgbClr>
                </a:solidFill>
                <a:latin typeface="Segoe UI Semilight" charset="0"/>
                <a:ea typeface="Segoe UI Semilight" charset="0"/>
                <a:cs typeface="Segoe UI Semilight" charset="0"/>
              </a:rPr>
              <a:t>Data warehouses</a:t>
            </a:r>
          </a:p>
        </p:txBody>
      </p:sp>
      <p:sp>
        <p:nvSpPr>
          <p:cNvPr id="160" name="Rectangle 159"/>
          <p:cNvSpPr/>
          <p:nvPr/>
        </p:nvSpPr>
        <p:spPr>
          <a:xfrm>
            <a:off x="8778592" y="4754103"/>
            <a:ext cx="868466" cy="270285"/>
          </a:xfrm>
          <a:prstGeom prst="rect">
            <a:avLst/>
          </a:prstGeom>
        </p:spPr>
        <p:txBody>
          <a:bodyPr wrap="none">
            <a:spAutoFit/>
          </a:bodyPr>
          <a:lstStyle/>
          <a:p>
            <a:pPr algn="r" defTabSz="932239">
              <a:spcAft>
                <a:spcPts val="2448"/>
              </a:spcAft>
              <a:defRPr/>
            </a:pPr>
            <a:r>
              <a:rPr lang="en-US" sz="1122" kern="0" spc="50" dirty="0">
                <a:solidFill>
                  <a:srgbClr val="505050">
                    <a:lumMod val="60000"/>
                    <a:lumOff val="40000"/>
                  </a:srgbClr>
                </a:solidFill>
                <a:latin typeface="Segoe UI Semilight" charset="0"/>
                <a:ea typeface="Segoe UI Semilight" charset="0"/>
                <a:cs typeface="Segoe UI Semilight" charset="0"/>
              </a:rPr>
              <a:t>Data lakes</a:t>
            </a:r>
          </a:p>
        </p:txBody>
      </p:sp>
      <p:sp>
        <p:nvSpPr>
          <p:cNvPr id="161" name="Rectangle 160"/>
          <p:cNvSpPr/>
          <p:nvPr/>
        </p:nvSpPr>
        <p:spPr>
          <a:xfrm>
            <a:off x="7977483" y="4140002"/>
            <a:ext cx="1669575" cy="270285"/>
          </a:xfrm>
          <a:prstGeom prst="rect">
            <a:avLst/>
          </a:prstGeom>
        </p:spPr>
        <p:txBody>
          <a:bodyPr wrap="none">
            <a:spAutoFit/>
          </a:bodyPr>
          <a:lstStyle/>
          <a:p>
            <a:pPr algn="r" defTabSz="932239">
              <a:spcAft>
                <a:spcPts val="2448"/>
              </a:spcAft>
              <a:defRPr/>
            </a:pPr>
            <a:r>
              <a:rPr lang="en-US" sz="1122" kern="0" spc="50" dirty="0">
                <a:solidFill>
                  <a:srgbClr val="505050">
                    <a:lumMod val="60000"/>
                    <a:lumOff val="40000"/>
                  </a:srgbClr>
                </a:solidFill>
                <a:latin typeface="Segoe UI Semilight" charset="0"/>
                <a:ea typeface="Segoe UI Semilight" charset="0"/>
                <a:cs typeface="Segoe UI Semilight" charset="0"/>
              </a:rPr>
              <a:t>Operational databases</a:t>
            </a:r>
          </a:p>
        </p:txBody>
      </p:sp>
      <p:sp>
        <p:nvSpPr>
          <p:cNvPr id="62" name="Rectangle 61"/>
          <p:cNvSpPr/>
          <p:nvPr/>
        </p:nvSpPr>
        <p:spPr>
          <a:xfrm>
            <a:off x="2932023" y="3184134"/>
            <a:ext cx="1591551" cy="136661"/>
          </a:xfrm>
          <a:prstGeom prst="rect">
            <a:avLst/>
          </a:prstGeom>
          <a:noFill/>
          <a:ln w="10795" cap="flat" cmpd="sng" algn="ctr">
            <a:noFill/>
            <a:prstDash val="solid"/>
          </a:ln>
          <a:effectLst/>
        </p:spPr>
        <p:txBody>
          <a:bodyPr lIns="0" tIns="0" rIns="0" bIns="0" rtlCol="0" anchor="ctr" anchorCtr="0"/>
          <a:lstStyle/>
          <a:p>
            <a:pPr algn="ctr" defTabSz="932239">
              <a:defRPr/>
            </a:pPr>
            <a:r>
              <a:rPr lang="en-US" sz="1836" kern="0" dirty="0">
                <a:solidFill>
                  <a:srgbClr val="0078D7"/>
                </a:solidFill>
                <a:latin typeface="Segoe UI Semilight" charset="0"/>
                <a:ea typeface="Segoe UI Semilight" charset="0"/>
                <a:cs typeface="Segoe UI Semilight" charset="0"/>
              </a:rPr>
              <a:t>SQL Server</a:t>
            </a:r>
          </a:p>
        </p:txBody>
      </p:sp>
      <p:sp>
        <p:nvSpPr>
          <p:cNvPr id="63" name="Rectangle 62"/>
          <p:cNvSpPr/>
          <p:nvPr/>
        </p:nvSpPr>
        <p:spPr>
          <a:xfrm>
            <a:off x="7310083" y="3205522"/>
            <a:ext cx="2704550" cy="93885"/>
          </a:xfrm>
          <a:prstGeom prst="rect">
            <a:avLst/>
          </a:prstGeom>
          <a:noFill/>
          <a:ln w="10795" cap="flat" cmpd="sng" algn="ctr">
            <a:noFill/>
            <a:prstDash val="solid"/>
          </a:ln>
          <a:effectLst/>
        </p:spPr>
        <p:txBody>
          <a:bodyPr lIns="0" tIns="0" rIns="0" bIns="0" rtlCol="0" anchor="ctr" anchorCtr="0"/>
          <a:lstStyle/>
          <a:p>
            <a:pPr algn="ctr" defTabSz="932239">
              <a:defRPr/>
            </a:pPr>
            <a:r>
              <a:rPr lang="en-US" sz="1836" kern="0" dirty="0">
                <a:solidFill>
                  <a:srgbClr val="0078D7"/>
                </a:solidFill>
                <a:latin typeface="Segoe UI Semilight" charset="0"/>
                <a:ea typeface="Segoe UI Semilight" charset="0"/>
                <a:cs typeface="Segoe UI Semilight" charset="0"/>
              </a:rPr>
              <a:t>Azure Data Services</a:t>
            </a:r>
          </a:p>
        </p:txBody>
      </p:sp>
      <p:sp>
        <p:nvSpPr>
          <p:cNvPr id="81" name="Rectangle 80"/>
          <p:cNvSpPr/>
          <p:nvPr/>
        </p:nvSpPr>
        <p:spPr>
          <a:xfrm>
            <a:off x="880313" y="4102712"/>
            <a:ext cx="2142066" cy="254262"/>
          </a:xfrm>
          <a:prstGeom prst="rect">
            <a:avLst/>
          </a:prstGeom>
        </p:spPr>
        <p:txBody>
          <a:bodyPr wrap="none">
            <a:spAutoFit/>
          </a:bodyPr>
          <a:lstStyle/>
          <a:p>
            <a:pPr algn="r" defTabSz="932239">
              <a:spcAft>
                <a:spcPts val="2448"/>
              </a:spcAft>
              <a:defRPr/>
            </a:pPr>
            <a:r>
              <a:rPr lang="en-US" sz="1020" b="1" kern="0" spc="50" dirty="0">
                <a:solidFill>
                  <a:srgbClr val="0078D7"/>
                </a:solidFill>
                <a:latin typeface="Segoe UI Semibold" charset="0"/>
                <a:ea typeface="Segoe UI Semibold" charset="0"/>
                <a:cs typeface="Segoe UI Semibold" charset="0"/>
              </a:rPr>
              <a:t>Industry leader 4 years in a row</a:t>
            </a:r>
          </a:p>
        </p:txBody>
      </p:sp>
      <p:sp>
        <p:nvSpPr>
          <p:cNvPr id="84" name="Rectangle 83"/>
          <p:cNvSpPr/>
          <p:nvPr/>
        </p:nvSpPr>
        <p:spPr>
          <a:xfrm>
            <a:off x="1428010" y="4415389"/>
            <a:ext cx="1594368" cy="254262"/>
          </a:xfrm>
          <a:prstGeom prst="rect">
            <a:avLst/>
          </a:prstGeom>
        </p:spPr>
        <p:txBody>
          <a:bodyPr wrap="none">
            <a:spAutoFit/>
          </a:bodyPr>
          <a:lstStyle/>
          <a:p>
            <a:pPr algn="r" defTabSz="932239">
              <a:spcAft>
                <a:spcPts val="2448"/>
              </a:spcAft>
              <a:defRPr/>
            </a:pPr>
            <a:r>
              <a:rPr lang="en-US" sz="1020" b="1" kern="0" spc="50" dirty="0">
                <a:solidFill>
                  <a:srgbClr val="0078D7"/>
                </a:solidFill>
                <a:latin typeface="Segoe UI Semibold" charset="0"/>
                <a:ea typeface="Segoe UI Semibold" charset="0"/>
                <a:cs typeface="Segoe UI Semibold" charset="0"/>
              </a:rPr>
              <a:t> #1 TPC-H performance</a:t>
            </a:r>
          </a:p>
        </p:txBody>
      </p:sp>
      <p:sp>
        <p:nvSpPr>
          <p:cNvPr id="91" name="Rectangle 90"/>
          <p:cNvSpPr/>
          <p:nvPr/>
        </p:nvSpPr>
        <p:spPr>
          <a:xfrm>
            <a:off x="1176233" y="4720218"/>
            <a:ext cx="1846146" cy="254262"/>
          </a:xfrm>
          <a:prstGeom prst="rect">
            <a:avLst/>
          </a:prstGeom>
        </p:spPr>
        <p:txBody>
          <a:bodyPr wrap="none">
            <a:spAutoFit/>
          </a:bodyPr>
          <a:lstStyle/>
          <a:p>
            <a:pPr algn="r" defTabSz="932239">
              <a:spcAft>
                <a:spcPts val="2448"/>
              </a:spcAft>
              <a:defRPr/>
            </a:pPr>
            <a:r>
              <a:rPr lang="en-US" sz="1020" b="1" kern="0" spc="50" dirty="0">
                <a:solidFill>
                  <a:srgbClr val="0078D7"/>
                </a:solidFill>
                <a:latin typeface="Segoe UI Semibold" charset="0"/>
                <a:ea typeface="Segoe UI Semibold" charset="0"/>
                <a:cs typeface="Segoe UI Semibold" charset="0"/>
              </a:rPr>
              <a:t> T-SQL query over any data</a:t>
            </a:r>
          </a:p>
        </p:txBody>
      </p:sp>
      <p:sp>
        <p:nvSpPr>
          <p:cNvPr id="129" name="Rectangle 128"/>
          <p:cNvSpPr/>
          <p:nvPr/>
        </p:nvSpPr>
        <p:spPr>
          <a:xfrm>
            <a:off x="9664331" y="4140002"/>
            <a:ext cx="1355476" cy="254262"/>
          </a:xfrm>
          <a:prstGeom prst="rect">
            <a:avLst/>
          </a:prstGeom>
        </p:spPr>
        <p:txBody>
          <a:bodyPr wrap="square" lIns="0">
            <a:spAutoFit/>
          </a:bodyPr>
          <a:lstStyle/>
          <a:p>
            <a:pPr defTabSz="932239">
              <a:spcAft>
                <a:spcPts val="2448"/>
              </a:spcAft>
              <a:defRPr/>
            </a:pPr>
            <a:r>
              <a:rPr lang="en-US" sz="1020" b="1" kern="0" spc="50" dirty="0">
                <a:solidFill>
                  <a:srgbClr val="0078D7"/>
                </a:solidFill>
                <a:latin typeface="Segoe UI Semibold" charset="0"/>
                <a:ea typeface="Segoe UI Semibold" charset="0"/>
                <a:cs typeface="Segoe UI Semibold" charset="0"/>
              </a:rPr>
              <a:t>70% faster   </a:t>
            </a:r>
          </a:p>
        </p:txBody>
      </p:sp>
      <p:sp>
        <p:nvSpPr>
          <p:cNvPr id="130" name="Rectangle 129"/>
          <p:cNvSpPr/>
          <p:nvPr/>
        </p:nvSpPr>
        <p:spPr>
          <a:xfrm>
            <a:off x="9664332" y="4452679"/>
            <a:ext cx="1264770" cy="254262"/>
          </a:xfrm>
          <a:prstGeom prst="rect">
            <a:avLst/>
          </a:prstGeom>
        </p:spPr>
        <p:txBody>
          <a:bodyPr wrap="none" lIns="0">
            <a:spAutoFit/>
          </a:bodyPr>
          <a:lstStyle/>
          <a:p>
            <a:pPr defTabSz="932239">
              <a:spcAft>
                <a:spcPts val="2448"/>
              </a:spcAft>
              <a:defRPr/>
            </a:pPr>
            <a:r>
              <a:rPr lang="en-US" sz="1020" b="1" kern="0" spc="50" dirty="0">
                <a:solidFill>
                  <a:srgbClr val="0078D7"/>
                </a:solidFill>
                <a:latin typeface="Segoe UI Semibold" charset="0"/>
                <a:ea typeface="Segoe UI Semibold" charset="0"/>
                <a:cs typeface="Segoe UI Semibold" charset="0"/>
              </a:rPr>
              <a:t>2x the global reach</a:t>
            </a:r>
          </a:p>
        </p:txBody>
      </p:sp>
      <p:sp>
        <p:nvSpPr>
          <p:cNvPr id="131" name="Rectangle 130"/>
          <p:cNvSpPr/>
          <p:nvPr/>
        </p:nvSpPr>
        <p:spPr>
          <a:xfrm>
            <a:off x="9664332" y="4757508"/>
            <a:ext cx="717074" cy="254262"/>
          </a:xfrm>
          <a:prstGeom prst="rect">
            <a:avLst/>
          </a:prstGeom>
        </p:spPr>
        <p:txBody>
          <a:bodyPr wrap="none" lIns="0">
            <a:spAutoFit/>
          </a:bodyPr>
          <a:lstStyle/>
          <a:p>
            <a:pPr defTabSz="932239">
              <a:spcAft>
                <a:spcPts val="2448"/>
              </a:spcAft>
              <a:defRPr/>
            </a:pPr>
            <a:r>
              <a:rPr lang="en-US" sz="1020" b="1" kern="0" spc="50" dirty="0">
                <a:solidFill>
                  <a:srgbClr val="0078D7"/>
                </a:solidFill>
                <a:latin typeface="Segoe UI Semibold" charset="0"/>
                <a:ea typeface="Segoe UI Semibold" charset="0"/>
                <a:cs typeface="Segoe UI Semibold" charset="0"/>
              </a:rPr>
              <a:t>99.9% SLA</a:t>
            </a:r>
          </a:p>
        </p:txBody>
      </p:sp>
      <p:grpSp>
        <p:nvGrpSpPr>
          <p:cNvPr id="4" name="Group 3"/>
          <p:cNvGrpSpPr/>
          <p:nvPr/>
        </p:nvGrpSpPr>
        <p:grpSpPr>
          <a:xfrm>
            <a:off x="5459472" y="3130795"/>
            <a:ext cx="1517528" cy="762949"/>
            <a:chOff x="5352045" y="3069686"/>
            <a:chExt cx="1487908" cy="748057"/>
          </a:xfrm>
        </p:grpSpPr>
        <p:sp>
          <p:nvSpPr>
            <p:cNvPr id="141" name="Rectangle 140"/>
            <p:cNvSpPr/>
            <p:nvPr/>
          </p:nvSpPr>
          <p:spPr>
            <a:xfrm>
              <a:off x="5610540" y="3069686"/>
              <a:ext cx="970921" cy="238591"/>
            </a:xfrm>
            <a:prstGeom prst="rect">
              <a:avLst/>
            </a:prstGeom>
            <a:solidFill>
              <a:schemeClr val="bg1"/>
            </a:solidFill>
            <a:ln>
              <a:noFill/>
            </a:ln>
          </p:spPr>
          <p:txBody>
            <a:bodyPr wrap="square" lIns="0" tIns="0" rIns="0" bIns="0" anchor="ctr">
              <a:spAutoFit/>
            </a:bodyPr>
            <a:lstStyle/>
            <a:p>
              <a:pPr algn="ctr" defTabSz="932293" fontAlgn="base">
                <a:lnSpc>
                  <a:spcPct val="95000"/>
                </a:lnSpc>
                <a:spcBef>
                  <a:spcPct val="0"/>
                </a:spcBef>
                <a:spcAft>
                  <a:spcPct val="0"/>
                </a:spcAft>
                <a:defRPr/>
              </a:pPr>
              <a:r>
                <a:rPr lang="en-US" sz="1632" kern="0" dirty="0">
                  <a:solidFill>
                    <a:srgbClr val="0078D7"/>
                  </a:solidFill>
                  <a:latin typeface="Segoe UI Semilight" charset="0"/>
                  <a:ea typeface="Segoe UI Semilight" charset="0"/>
                  <a:cs typeface="Segoe UI Semilight" charset="0"/>
                </a:rPr>
                <a:t>HYBRID</a:t>
              </a:r>
            </a:p>
          </p:txBody>
        </p:sp>
        <p:sp>
          <p:nvSpPr>
            <p:cNvPr id="3" name="Rectangle 2"/>
            <p:cNvSpPr/>
            <p:nvPr/>
          </p:nvSpPr>
          <p:spPr>
            <a:xfrm>
              <a:off x="5352045" y="3411478"/>
              <a:ext cx="1487908" cy="406265"/>
            </a:xfrm>
            <a:prstGeom prst="rect">
              <a:avLst/>
            </a:prstGeom>
          </p:spPr>
          <p:txBody>
            <a:bodyPr wrap="none">
              <a:spAutoFit/>
            </a:bodyPr>
            <a:lstStyle/>
            <a:p>
              <a:pPr algn="ctr">
                <a:defRPr/>
              </a:pPr>
              <a:r>
                <a:rPr lang="en-US" sz="1020" b="1" kern="0" spc="50" dirty="0">
                  <a:solidFill>
                    <a:srgbClr val="0078D7"/>
                  </a:solidFill>
                  <a:latin typeface="Segoe UI Semibold" charset="0"/>
                  <a:ea typeface="Segoe UI Semibold" charset="0"/>
                  <a:cs typeface="Segoe UI Semibold" charset="0"/>
                </a:rPr>
                <a:t>Easiest lift and shift </a:t>
              </a:r>
              <a:br>
                <a:rPr lang="en-US" sz="1020" b="1" kern="0" spc="50" dirty="0">
                  <a:solidFill>
                    <a:srgbClr val="0078D7"/>
                  </a:solidFill>
                  <a:latin typeface="Segoe UI Semibold" charset="0"/>
                  <a:ea typeface="Segoe UI Semibold" charset="0"/>
                  <a:cs typeface="Segoe UI Semibold" charset="0"/>
                </a:rPr>
              </a:br>
              <a:r>
                <a:rPr lang="en-US" sz="1020" b="1" kern="0" spc="50" dirty="0">
                  <a:solidFill>
                    <a:srgbClr val="0078D7"/>
                  </a:solidFill>
                  <a:latin typeface="Segoe UI Semibold" charset="0"/>
                  <a:ea typeface="Segoe UI Semibold" charset="0"/>
                  <a:cs typeface="Segoe UI Semibold" charset="0"/>
                </a:rPr>
                <a:t>with no code changes</a:t>
              </a:r>
            </a:p>
          </p:txBody>
        </p:sp>
      </p:grpSp>
      <p:grpSp>
        <p:nvGrpSpPr>
          <p:cNvPr id="68" name="Group 67"/>
          <p:cNvGrpSpPr/>
          <p:nvPr/>
        </p:nvGrpSpPr>
        <p:grpSpPr>
          <a:xfrm>
            <a:off x="3818310" y="1234856"/>
            <a:ext cx="4799849" cy="281111"/>
            <a:chOff x="3768874" y="494577"/>
            <a:chExt cx="5703041" cy="334007"/>
          </a:xfrm>
        </p:grpSpPr>
        <p:sp>
          <p:nvSpPr>
            <p:cNvPr id="69" name="ShoppingCart_E7BF">
              <a:extLst>
                <a:ext uri="{FF2B5EF4-FFF2-40B4-BE49-F238E27FC236}">
                  <a16:creationId xmlns:a16="http://schemas.microsoft.com/office/drawing/2014/main" id="{E19B74B6-8E56-4067-8816-E90711136EA0}"/>
                </a:ext>
              </a:extLst>
            </p:cNvPr>
            <p:cNvSpPr>
              <a:spLocks noChangeAspect="1" noEditPoints="1"/>
            </p:cNvSpPr>
            <p:nvPr/>
          </p:nvSpPr>
          <p:spPr bwMode="auto">
            <a:xfrm>
              <a:off x="3768874" y="509754"/>
              <a:ext cx="357088" cy="303653"/>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defTabSz="951304">
                <a:defRPr/>
              </a:pPr>
              <a:endParaRPr lang="en-US" sz="1020">
                <a:gradFill>
                  <a:gsLst>
                    <a:gs pos="0">
                      <a:srgbClr val="505050"/>
                    </a:gs>
                    <a:gs pos="100000">
                      <a:srgbClr val="505050"/>
                    </a:gs>
                  </a:gsLst>
                  <a:lin ang="5400000" scaled="1"/>
                </a:gradFill>
                <a:latin typeface="Segoe UI Semilight"/>
              </a:endParaRPr>
            </a:p>
          </p:txBody>
        </p:sp>
        <p:grpSp>
          <p:nvGrpSpPr>
            <p:cNvPr id="70" name="Group 69"/>
            <p:cNvGrpSpPr/>
            <p:nvPr/>
          </p:nvGrpSpPr>
          <p:grpSpPr>
            <a:xfrm>
              <a:off x="5837305" y="519750"/>
              <a:ext cx="316510" cy="283660"/>
              <a:chOff x="5381211" y="5822591"/>
              <a:chExt cx="1439523" cy="1290119"/>
            </a:xfrm>
          </p:grpSpPr>
          <p:cxnSp>
            <p:nvCxnSpPr>
              <p:cNvPr id="92" name="Straight Connector 91"/>
              <p:cNvCxnSpPr>
                <a:cxnSpLocks/>
              </p:cNvCxnSpPr>
              <p:nvPr/>
            </p:nvCxnSpPr>
            <p:spPr>
              <a:xfrm flipV="1">
                <a:off x="6057900" y="6623850"/>
                <a:ext cx="64441" cy="30527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cxnSpLocks/>
              </p:cNvCxnSpPr>
              <p:nvPr/>
            </p:nvCxnSpPr>
            <p:spPr>
              <a:xfrm flipH="1" flipV="1">
                <a:off x="6187440" y="6596380"/>
                <a:ext cx="266700" cy="19050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cxnSpLocks/>
              </p:cNvCxnSpPr>
              <p:nvPr/>
            </p:nvCxnSpPr>
            <p:spPr>
              <a:xfrm flipH="1">
                <a:off x="6205220" y="6555740"/>
                <a:ext cx="436881" cy="254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cxnSpLocks/>
              </p:cNvCxnSpPr>
              <p:nvPr/>
            </p:nvCxnSpPr>
            <p:spPr>
              <a:xfrm flipH="1">
                <a:off x="5798821" y="6588760"/>
                <a:ext cx="274319" cy="15748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cxnSpLocks/>
              </p:cNvCxnSpPr>
              <p:nvPr/>
            </p:nvCxnSpPr>
            <p:spPr>
              <a:xfrm flipH="1" flipV="1">
                <a:off x="5570220" y="6406515"/>
                <a:ext cx="489585" cy="131445"/>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cxnSpLocks/>
              </p:cNvCxnSpPr>
              <p:nvPr/>
            </p:nvCxnSpPr>
            <p:spPr>
              <a:xfrm flipH="1" flipV="1">
                <a:off x="5785485" y="6122670"/>
                <a:ext cx="297180" cy="37338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V="1">
                <a:off x="6162040" y="6012180"/>
                <a:ext cx="187960" cy="46990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9" name="Oval 98"/>
              <p:cNvSpPr/>
              <p:nvPr/>
            </p:nvSpPr>
            <p:spPr bwMode="auto">
              <a:xfrm>
                <a:off x="6030684" y="6445998"/>
                <a:ext cx="208390" cy="208390"/>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dirty="0" err="1">
                  <a:gradFill>
                    <a:gsLst>
                      <a:gs pos="0">
                        <a:srgbClr val="FFFFFF"/>
                      </a:gs>
                      <a:gs pos="100000">
                        <a:srgbClr val="FFFFFF"/>
                      </a:gs>
                    </a:gsLst>
                    <a:lin ang="5400000" scaled="0"/>
                  </a:gradFill>
                  <a:ea typeface="Segoe UI" pitchFamily="34" charset="0"/>
                  <a:cs typeface="Segoe UI" pitchFamily="34" charset="0"/>
                </a:endParaRPr>
              </a:p>
            </p:txBody>
          </p:sp>
          <p:sp>
            <p:nvSpPr>
              <p:cNvPr id="101" name="Oval 100"/>
              <p:cNvSpPr/>
              <p:nvPr/>
            </p:nvSpPr>
            <p:spPr bwMode="auto">
              <a:xfrm>
                <a:off x="6612344" y="6445998"/>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dirty="0" err="1">
                  <a:gradFill>
                    <a:gsLst>
                      <a:gs pos="0">
                        <a:srgbClr val="FFFFFF"/>
                      </a:gs>
                      <a:gs pos="100000">
                        <a:srgbClr val="FFFFFF"/>
                      </a:gs>
                    </a:gsLst>
                    <a:lin ang="5400000" scaled="0"/>
                  </a:gradFill>
                  <a:ea typeface="Segoe UI" pitchFamily="34" charset="0"/>
                  <a:cs typeface="Segoe UI" pitchFamily="34" charset="0"/>
                </a:endParaRPr>
              </a:p>
            </p:txBody>
          </p:sp>
          <p:sp>
            <p:nvSpPr>
              <p:cNvPr id="103" name="Oval 102"/>
              <p:cNvSpPr/>
              <p:nvPr/>
            </p:nvSpPr>
            <p:spPr bwMode="auto">
              <a:xfrm>
                <a:off x="6415326" y="6722858"/>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dirty="0" err="1">
                  <a:gradFill>
                    <a:gsLst>
                      <a:gs pos="0">
                        <a:srgbClr val="FFFFFF"/>
                      </a:gs>
                      <a:gs pos="100000">
                        <a:srgbClr val="FFFFFF"/>
                      </a:gs>
                    </a:gsLst>
                    <a:lin ang="5400000" scaled="0"/>
                  </a:gradFill>
                  <a:ea typeface="Segoe UI" pitchFamily="34" charset="0"/>
                  <a:cs typeface="Segoe UI" pitchFamily="34" charset="0"/>
                </a:endParaRPr>
              </a:p>
            </p:txBody>
          </p:sp>
          <p:sp>
            <p:nvSpPr>
              <p:cNvPr id="104" name="Oval 103"/>
              <p:cNvSpPr/>
              <p:nvPr/>
            </p:nvSpPr>
            <p:spPr bwMode="auto">
              <a:xfrm>
                <a:off x="6271983" y="5822591"/>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dirty="0" err="1">
                  <a:gradFill>
                    <a:gsLst>
                      <a:gs pos="0">
                        <a:srgbClr val="FFFFFF"/>
                      </a:gs>
                      <a:gs pos="100000">
                        <a:srgbClr val="FFFFFF"/>
                      </a:gs>
                    </a:gsLst>
                    <a:lin ang="5400000" scaled="0"/>
                  </a:gradFill>
                  <a:ea typeface="Segoe UI" pitchFamily="34" charset="0"/>
                  <a:cs typeface="Segoe UI" pitchFamily="34" charset="0"/>
                </a:endParaRPr>
              </a:p>
            </p:txBody>
          </p:sp>
          <p:sp>
            <p:nvSpPr>
              <p:cNvPr id="105" name="Oval 104"/>
              <p:cNvSpPr/>
              <p:nvPr/>
            </p:nvSpPr>
            <p:spPr bwMode="auto">
              <a:xfrm>
                <a:off x="5634443" y="5952138"/>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Oval 105"/>
              <p:cNvSpPr/>
              <p:nvPr/>
            </p:nvSpPr>
            <p:spPr bwMode="auto">
              <a:xfrm>
                <a:off x="5381211" y="6285981"/>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Oval 106"/>
              <p:cNvSpPr/>
              <p:nvPr/>
            </p:nvSpPr>
            <p:spPr bwMode="auto">
              <a:xfrm>
                <a:off x="5618093" y="6677155"/>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 name="Oval 107"/>
              <p:cNvSpPr/>
              <p:nvPr/>
            </p:nvSpPr>
            <p:spPr bwMode="auto">
              <a:xfrm>
                <a:off x="5941777" y="6904320"/>
                <a:ext cx="208390" cy="2083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71" name="Group 70"/>
            <p:cNvGrpSpPr/>
            <p:nvPr/>
          </p:nvGrpSpPr>
          <p:grpSpPr>
            <a:xfrm>
              <a:off x="7005651" y="545448"/>
              <a:ext cx="257217" cy="232264"/>
              <a:chOff x="2760401" y="1824177"/>
              <a:chExt cx="285697" cy="257980"/>
            </a:xfrm>
          </p:grpSpPr>
          <p:sp>
            <p:nvSpPr>
              <p:cNvPr id="88" name="Rectangle 48"/>
              <p:cNvSpPr>
                <a:spLocks noChangeArrowheads="1"/>
              </p:cNvSpPr>
              <p:nvPr/>
            </p:nvSpPr>
            <p:spPr bwMode="auto">
              <a:xfrm>
                <a:off x="2760401" y="1824177"/>
                <a:ext cx="285697" cy="257980"/>
              </a:xfrm>
              <a:prstGeom prst="rect">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89" name="Freeform 49"/>
              <p:cNvSpPr>
                <a:spLocks/>
              </p:cNvSpPr>
              <p:nvPr/>
            </p:nvSpPr>
            <p:spPr bwMode="auto">
              <a:xfrm>
                <a:off x="2760401" y="1929714"/>
                <a:ext cx="285697" cy="140716"/>
              </a:xfrm>
              <a:custGeom>
                <a:avLst/>
                <a:gdLst>
                  <a:gd name="T0" fmla="*/ 268 w 268"/>
                  <a:gd name="T1" fmla="*/ 132 h 132"/>
                  <a:gd name="T2" fmla="*/ 179 w 268"/>
                  <a:gd name="T3" fmla="*/ 44 h 132"/>
                  <a:gd name="T4" fmla="*/ 156 w 268"/>
                  <a:gd name="T5" fmla="*/ 66 h 132"/>
                  <a:gd name="T6" fmla="*/ 89 w 268"/>
                  <a:gd name="T7" fmla="*/ 0 h 132"/>
                  <a:gd name="T8" fmla="*/ 0 w 268"/>
                  <a:gd name="T9" fmla="*/ 88 h 132"/>
                </a:gdLst>
                <a:ahLst/>
                <a:cxnLst>
                  <a:cxn ang="0">
                    <a:pos x="T0" y="T1"/>
                  </a:cxn>
                  <a:cxn ang="0">
                    <a:pos x="T2" y="T3"/>
                  </a:cxn>
                  <a:cxn ang="0">
                    <a:pos x="T4" y="T5"/>
                  </a:cxn>
                  <a:cxn ang="0">
                    <a:pos x="T6" y="T7"/>
                  </a:cxn>
                  <a:cxn ang="0">
                    <a:pos x="T8" y="T9"/>
                  </a:cxn>
                </a:cxnLst>
                <a:rect l="0" t="0" r="r" b="b"/>
                <a:pathLst>
                  <a:path w="268" h="132">
                    <a:moveTo>
                      <a:pt x="268" y="132"/>
                    </a:moveTo>
                    <a:lnTo>
                      <a:pt x="179" y="44"/>
                    </a:lnTo>
                    <a:lnTo>
                      <a:pt x="156" y="66"/>
                    </a:lnTo>
                    <a:lnTo>
                      <a:pt x="89" y="0"/>
                    </a:lnTo>
                    <a:lnTo>
                      <a:pt x="0" y="88"/>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90" name="Oval 89"/>
              <p:cNvSpPr>
                <a:spLocks noChangeArrowheads="1"/>
              </p:cNvSpPr>
              <p:nvPr/>
            </p:nvSpPr>
            <p:spPr bwMode="auto">
              <a:xfrm>
                <a:off x="2951221" y="1871082"/>
                <a:ext cx="47971" cy="46905"/>
              </a:xfrm>
              <a:prstGeom prst="ellipse">
                <a:avLst/>
              </a:prstGeom>
              <a:noFill/>
              <a:ln w="12700">
                <a:solidFill>
                  <a:schemeClr val="tx1"/>
                </a:solidFill>
                <a:round/>
                <a:headEnd/>
                <a:tailEnd/>
              </a:ln>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grpSp>
        <p:sp>
          <p:nvSpPr>
            <p:cNvPr id="72" name="Freeform 71"/>
            <p:cNvSpPr/>
            <p:nvPr/>
          </p:nvSpPr>
          <p:spPr bwMode="auto">
            <a:xfrm>
              <a:off x="8109453" y="548874"/>
              <a:ext cx="273461" cy="225413"/>
            </a:xfrm>
            <a:custGeom>
              <a:avLst/>
              <a:gdLst>
                <a:gd name="connsiteX0" fmla="*/ 2243075 w 3227827"/>
                <a:gd name="connsiteY0" fmla="*/ 0 h 2660690"/>
                <a:gd name="connsiteX1" fmla="*/ 2705138 w 3227827"/>
                <a:gd name="connsiteY1" fmla="*/ 178525 h 2660690"/>
                <a:gd name="connsiteX2" fmla="*/ 2744327 w 3227827"/>
                <a:gd name="connsiteY2" fmla="*/ 219630 h 2660690"/>
                <a:gd name="connsiteX3" fmla="*/ 2774681 w 3227827"/>
                <a:gd name="connsiteY3" fmla="*/ 217260 h 2660690"/>
                <a:gd name="connsiteX4" fmla="*/ 3179748 w 3227827"/>
                <a:gd name="connsiteY4" fmla="*/ 39644 h 2660690"/>
                <a:gd name="connsiteX5" fmla="*/ 2898534 w 3227827"/>
                <a:gd name="connsiteY5" fmla="*/ 401594 h 2660690"/>
                <a:gd name="connsiteX6" fmla="*/ 3227827 w 3227827"/>
                <a:gd name="connsiteY6" fmla="*/ 319044 h 2660690"/>
                <a:gd name="connsiteX7" fmla="*/ 2991063 w 3227827"/>
                <a:gd name="connsiteY7" fmla="*/ 666622 h 2660690"/>
                <a:gd name="connsiteX8" fmla="*/ 2924137 w 3227827"/>
                <a:gd name="connsiteY8" fmla="*/ 717139 h 2660690"/>
                <a:gd name="connsiteX9" fmla="*/ 2924693 w 3227827"/>
                <a:gd name="connsiteY9" fmla="*/ 729139 h 2660690"/>
                <a:gd name="connsiteX10" fmla="*/ 990811 w 3227827"/>
                <a:gd name="connsiteY10" fmla="*/ 2659611 h 2660690"/>
                <a:gd name="connsiteX11" fmla="*/ 83639 w 3227827"/>
                <a:gd name="connsiteY11" fmla="*/ 2429023 h 2660690"/>
                <a:gd name="connsiteX12" fmla="*/ 0 w 3227827"/>
                <a:gd name="connsiteY12" fmla="*/ 2378015 h 2660690"/>
                <a:gd name="connsiteX13" fmla="*/ 151258 w 3227827"/>
                <a:gd name="connsiteY13" fmla="*/ 2370349 h 2660690"/>
                <a:gd name="connsiteX14" fmla="*/ 899006 w 3227827"/>
                <a:gd name="connsiteY14" fmla="*/ 2129959 h 2660690"/>
                <a:gd name="connsiteX15" fmla="*/ 966223 w 3227827"/>
                <a:gd name="connsiteY15" fmla="*/ 2085120 h 2660690"/>
                <a:gd name="connsiteX16" fmla="*/ 904179 w 3227827"/>
                <a:gd name="connsiteY16" fmla="*/ 2074665 h 2660690"/>
                <a:gd name="connsiteX17" fmla="*/ 353090 w 3227827"/>
                <a:gd name="connsiteY17" fmla="*/ 1603559 h 2660690"/>
                <a:gd name="connsiteX18" fmla="*/ 608904 w 3227827"/>
                <a:gd name="connsiteY18" fmla="*/ 1614444 h 2660690"/>
                <a:gd name="connsiteX19" fmla="*/ 129933 w 3227827"/>
                <a:gd name="connsiteY19" fmla="*/ 931366 h 2660690"/>
                <a:gd name="connsiteX20" fmla="*/ 374862 w 3227827"/>
                <a:gd name="connsiteY20" fmla="*/ 993959 h 2660690"/>
                <a:gd name="connsiteX21" fmla="*/ 219740 w 3227827"/>
                <a:gd name="connsiteY21" fmla="*/ 101330 h 2660690"/>
                <a:gd name="connsiteX22" fmla="*/ 1410961 w 3227827"/>
                <a:gd name="connsiteY22" fmla="*/ 782283 h 2660690"/>
                <a:gd name="connsiteX23" fmla="*/ 1563883 w 3227827"/>
                <a:gd name="connsiteY23" fmla="*/ 792289 h 2660690"/>
                <a:gd name="connsiteX24" fmla="*/ 1563785 w 3227827"/>
                <a:gd name="connsiteY24" fmla="*/ 791863 h 2660690"/>
                <a:gd name="connsiteX25" fmla="*/ 1555866 w 3227827"/>
                <a:gd name="connsiteY25" fmla="*/ 687208 h 2660690"/>
                <a:gd name="connsiteX26" fmla="*/ 2243075 w 3227827"/>
                <a:gd name="connsiteY26" fmla="*/ 0 h 2660690"/>
                <a:gd name="connsiteX0" fmla="*/ 2243075 w 3227827"/>
                <a:gd name="connsiteY0" fmla="*/ 0 h 2660690"/>
                <a:gd name="connsiteX1" fmla="*/ 2705138 w 3227827"/>
                <a:gd name="connsiteY1" fmla="*/ 178525 h 2660690"/>
                <a:gd name="connsiteX2" fmla="*/ 2744327 w 3227827"/>
                <a:gd name="connsiteY2" fmla="*/ 219630 h 2660690"/>
                <a:gd name="connsiteX3" fmla="*/ 2774681 w 3227827"/>
                <a:gd name="connsiteY3" fmla="*/ 217260 h 2660690"/>
                <a:gd name="connsiteX4" fmla="*/ 3179748 w 3227827"/>
                <a:gd name="connsiteY4" fmla="*/ 39644 h 2660690"/>
                <a:gd name="connsiteX5" fmla="*/ 2898534 w 3227827"/>
                <a:gd name="connsiteY5" fmla="*/ 401594 h 2660690"/>
                <a:gd name="connsiteX6" fmla="*/ 3227827 w 3227827"/>
                <a:gd name="connsiteY6" fmla="*/ 319044 h 2660690"/>
                <a:gd name="connsiteX7" fmla="*/ 2991063 w 3227827"/>
                <a:gd name="connsiteY7" fmla="*/ 666622 h 2660690"/>
                <a:gd name="connsiteX8" fmla="*/ 2924137 w 3227827"/>
                <a:gd name="connsiteY8" fmla="*/ 717139 h 2660690"/>
                <a:gd name="connsiteX9" fmla="*/ 2924693 w 3227827"/>
                <a:gd name="connsiteY9" fmla="*/ 729139 h 2660690"/>
                <a:gd name="connsiteX10" fmla="*/ 990811 w 3227827"/>
                <a:gd name="connsiteY10" fmla="*/ 2659611 h 2660690"/>
                <a:gd name="connsiteX11" fmla="*/ 83639 w 3227827"/>
                <a:gd name="connsiteY11" fmla="*/ 2429023 h 2660690"/>
                <a:gd name="connsiteX12" fmla="*/ 0 w 3227827"/>
                <a:gd name="connsiteY12" fmla="*/ 2378015 h 2660690"/>
                <a:gd name="connsiteX13" fmla="*/ 151258 w 3227827"/>
                <a:gd name="connsiteY13" fmla="*/ 2370349 h 2660690"/>
                <a:gd name="connsiteX14" fmla="*/ 899006 w 3227827"/>
                <a:gd name="connsiteY14" fmla="*/ 2129959 h 2660690"/>
                <a:gd name="connsiteX15" fmla="*/ 966223 w 3227827"/>
                <a:gd name="connsiteY15" fmla="*/ 2085120 h 2660690"/>
                <a:gd name="connsiteX16" fmla="*/ 904179 w 3227827"/>
                <a:gd name="connsiteY16" fmla="*/ 2074665 h 2660690"/>
                <a:gd name="connsiteX17" fmla="*/ 353090 w 3227827"/>
                <a:gd name="connsiteY17" fmla="*/ 1603559 h 2660690"/>
                <a:gd name="connsiteX18" fmla="*/ 608904 w 3227827"/>
                <a:gd name="connsiteY18" fmla="*/ 1614444 h 2660690"/>
                <a:gd name="connsiteX19" fmla="*/ 129933 w 3227827"/>
                <a:gd name="connsiteY19" fmla="*/ 931366 h 2660690"/>
                <a:gd name="connsiteX20" fmla="*/ 374862 w 3227827"/>
                <a:gd name="connsiteY20" fmla="*/ 993959 h 2660690"/>
                <a:gd name="connsiteX21" fmla="*/ 219740 w 3227827"/>
                <a:gd name="connsiteY21" fmla="*/ 101330 h 2660690"/>
                <a:gd name="connsiteX22" fmla="*/ 1410961 w 3227827"/>
                <a:gd name="connsiteY22" fmla="*/ 782283 h 2660690"/>
                <a:gd name="connsiteX23" fmla="*/ 1563883 w 3227827"/>
                <a:gd name="connsiteY23" fmla="*/ 792289 h 2660690"/>
                <a:gd name="connsiteX24" fmla="*/ 1563785 w 3227827"/>
                <a:gd name="connsiteY24" fmla="*/ 791863 h 2660690"/>
                <a:gd name="connsiteX25" fmla="*/ 1555866 w 3227827"/>
                <a:gd name="connsiteY25" fmla="*/ 687208 h 2660690"/>
                <a:gd name="connsiteX26" fmla="*/ 2243075 w 3227827"/>
                <a:gd name="connsiteY26" fmla="*/ 0 h 266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7827" h="2660690">
                  <a:moveTo>
                    <a:pt x="2243075" y="0"/>
                  </a:moveTo>
                  <a:cubicBezTo>
                    <a:pt x="2420981" y="0"/>
                    <a:pt x="2583098" y="67604"/>
                    <a:pt x="2705138" y="178525"/>
                  </a:cubicBezTo>
                  <a:lnTo>
                    <a:pt x="2744327" y="219630"/>
                  </a:lnTo>
                  <a:lnTo>
                    <a:pt x="2774681" y="217260"/>
                  </a:lnTo>
                  <a:cubicBezTo>
                    <a:pt x="2931135" y="197090"/>
                    <a:pt x="3033245" y="134440"/>
                    <a:pt x="3179748" y="39644"/>
                  </a:cubicBezTo>
                  <a:cubicBezTo>
                    <a:pt x="3163117" y="234680"/>
                    <a:pt x="3021300" y="307251"/>
                    <a:pt x="2898534" y="401594"/>
                  </a:cubicBezTo>
                  <a:cubicBezTo>
                    <a:pt x="3018277" y="413992"/>
                    <a:pt x="3151627" y="380125"/>
                    <a:pt x="3227827" y="319044"/>
                  </a:cubicBezTo>
                  <a:cubicBezTo>
                    <a:pt x="3167276" y="498431"/>
                    <a:pt x="3092946" y="584440"/>
                    <a:pt x="2991063" y="666622"/>
                  </a:cubicBezTo>
                  <a:lnTo>
                    <a:pt x="2924137" y="717139"/>
                  </a:lnTo>
                  <a:cubicBezTo>
                    <a:pt x="2924322" y="721139"/>
                    <a:pt x="2924508" y="725139"/>
                    <a:pt x="2924693" y="729139"/>
                  </a:cubicBezTo>
                  <a:cubicBezTo>
                    <a:pt x="2916083" y="1642648"/>
                    <a:pt x="2157998" y="2699186"/>
                    <a:pt x="990811" y="2659611"/>
                  </a:cubicBezTo>
                  <a:cubicBezTo>
                    <a:pt x="424478" y="2640408"/>
                    <a:pt x="353308" y="2576079"/>
                    <a:pt x="83639" y="2429023"/>
                  </a:cubicBezTo>
                  <a:lnTo>
                    <a:pt x="0" y="2378015"/>
                  </a:lnTo>
                  <a:lnTo>
                    <a:pt x="151258" y="2370349"/>
                  </a:lnTo>
                  <a:cubicBezTo>
                    <a:pt x="421172" y="2342832"/>
                    <a:pt x="674412" y="2258696"/>
                    <a:pt x="899006" y="2129959"/>
                  </a:cubicBezTo>
                  <a:lnTo>
                    <a:pt x="966223" y="2085120"/>
                  </a:lnTo>
                  <a:lnTo>
                    <a:pt x="904179" y="2074665"/>
                  </a:lnTo>
                  <a:cubicBezTo>
                    <a:pt x="718952" y="2036268"/>
                    <a:pt x="464668" y="1913349"/>
                    <a:pt x="353090" y="1603559"/>
                  </a:cubicBezTo>
                  <a:cubicBezTo>
                    <a:pt x="443804" y="1631680"/>
                    <a:pt x="545404" y="1648916"/>
                    <a:pt x="608904" y="1614444"/>
                  </a:cubicBezTo>
                  <a:cubicBezTo>
                    <a:pt x="337668" y="1484722"/>
                    <a:pt x="71875" y="1232538"/>
                    <a:pt x="129933" y="931366"/>
                  </a:cubicBezTo>
                  <a:cubicBezTo>
                    <a:pt x="211576" y="965837"/>
                    <a:pt x="238790" y="994867"/>
                    <a:pt x="374862" y="993959"/>
                  </a:cubicBezTo>
                  <a:cubicBezTo>
                    <a:pt x="140819" y="761730"/>
                    <a:pt x="51011" y="420644"/>
                    <a:pt x="219740" y="101330"/>
                  </a:cubicBezTo>
                  <a:cubicBezTo>
                    <a:pt x="539508" y="520431"/>
                    <a:pt x="1016949" y="731341"/>
                    <a:pt x="1410961" y="782283"/>
                  </a:cubicBezTo>
                  <a:lnTo>
                    <a:pt x="1563883" y="792289"/>
                  </a:lnTo>
                  <a:cubicBezTo>
                    <a:pt x="1563850" y="792147"/>
                    <a:pt x="1563818" y="792005"/>
                    <a:pt x="1563785" y="791863"/>
                  </a:cubicBezTo>
                  <a:cubicBezTo>
                    <a:pt x="1558571" y="757739"/>
                    <a:pt x="1555867" y="722789"/>
                    <a:pt x="1555866" y="687208"/>
                  </a:cubicBezTo>
                  <a:cubicBezTo>
                    <a:pt x="1555867" y="307674"/>
                    <a:pt x="1863540" y="-1"/>
                    <a:pt x="2243075" y="0"/>
                  </a:cubicBezTo>
                  <a:close/>
                </a:path>
              </a:pathLst>
            </a:cu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102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3" name="Group 72"/>
            <p:cNvGrpSpPr/>
            <p:nvPr/>
          </p:nvGrpSpPr>
          <p:grpSpPr>
            <a:xfrm>
              <a:off x="4810710" y="494577"/>
              <a:ext cx="266872" cy="334007"/>
              <a:chOff x="1564614" y="1427406"/>
              <a:chExt cx="256236" cy="320693"/>
            </a:xfrm>
          </p:grpSpPr>
          <p:grpSp>
            <p:nvGrpSpPr>
              <p:cNvPr id="80" name="Group 79"/>
              <p:cNvGrpSpPr/>
              <p:nvPr/>
            </p:nvGrpSpPr>
            <p:grpSpPr>
              <a:xfrm>
                <a:off x="1591509" y="1483819"/>
                <a:ext cx="229341" cy="264280"/>
                <a:chOff x="6498112" y="3330497"/>
                <a:chExt cx="1259085" cy="1450900"/>
              </a:xfrm>
            </p:grpSpPr>
            <p:sp>
              <p:nvSpPr>
                <p:cNvPr id="83" name="Oval 8"/>
                <p:cNvSpPr>
                  <a:spLocks noChangeArrowheads="1"/>
                </p:cNvSpPr>
                <p:nvPr/>
              </p:nvSpPr>
              <p:spPr bwMode="auto">
                <a:xfrm>
                  <a:off x="7243234" y="3330497"/>
                  <a:ext cx="472157" cy="459861"/>
                </a:xfrm>
                <a:prstGeom prst="ellipse">
                  <a:avLst/>
                </a:pr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85" name="Oval 9"/>
                <p:cNvSpPr>
                  <a:spLocks noChangeArrowheads="1"/>
                </p:cNvSpPr>
                <p:nvPr/>
              </p:nvSpPr>
              <p:spPr bwMode="auto">
                <a:xfrm>
                  <a:off x="6611233" y="3790359"/>
                  <a:ext cx="572982" cy="575442"/>
                </a:xfrm>
                <a:prstGeom prst="ellipse">
                  <a:avLst/>
                </a:pr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86" name="Freeform 12"/>
                <p:cNvSpPr>
                  <a:spLocks/>
                </p:cNvSpPr>
                <p:nvPr/>
              </p:nvSpPr>
              <p:spPr bwMode="auto">
                <a:xfrm>
                  <a:off x="6498112" y="4365800"/>
                  <a:ext cx="816438" cy="415597"/>
                </a:xfrm>
                <a:custGeom>
                  <a:avLst/>
                  <a:gdLst>
                    <a:gd name="T0" fmla="*/ 57 w 57"/>
                    <a:gd name="T1" fmla="*/ 29 h 29"/>
                    <a:gd name="T2" fmla="*/ 28 w 57"/>
                    <a:gd name="T3" fmla="*/ 0 h 29"/>
                    <a:gd name="T4" fmla="*/ 0 w 57"/>
                    <a:gd name="T5" fmla="*/ 29 h 29"/>
                  </a:gdLst>
                  <a:ahLst/>
                  <a:cxnLst>
                    <a:cxn ang="0">
                      <a:pos x="T0" y="T1"/>
                    </a:cxn>
                    <a:cxn ang="0">
                      <a:pos x="T2" y="T3"/>
                    </a:cxn>
                    <a:cxn ang="0">
                      <a:pos x="T4" y="T5"/>
                    </a:cxn>
                  </a:cxnLst>
                  <a:rect l="0" t="0" r="r" b="b"/>
                  <a:pathLst>
                    <a:path w="57" h="29">
                      <a:moveTo>
                        <a:pt x="57" y="29"/>
                      </a:moveTo>
                      <a:cubicBezTo>
                        <a:pt x="57" y="13"/>
                        <a:pt x="44" y="0"/>
                        <a:pt x="28" y="0"/>
                      </a:cubicBezTo>
                      <a:cubicBezTo>
                        <a:pt x="13" y="0"/>
                        <a:pt x="0" y="13"/>
                        <a:pt x="0" y="29"/>
                      </a:cubicBezTo>
                    </a:path>
                  </a:pathLst>
                </a:custGeom>
                <a:noFill/>
                <a:ln w="12700" cap="flat">
                  <a:solidFill>
                    <a:schemeClr val="tx1"/>
                  </a:solidFill>
                  <a:prstDash val="solid"/>
                  <a:miter lim="800000"/>
                  <a:headEnd/>
                  <a:tailEnd/>
                </a:ln>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87" name="Freeform 13"/>
                <p:cNvSpPr>
                  <a:spLocks/>
                </p:cNvSpPr>
                <p:nvPr/>
              </p:nvSpPr>
              <p:spPr bwMode="auto">
                <a:xfrm>
                  <a:off x="7184215" y="3790359"/>
                  <a:ext cx="572982" cy="287721"/>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tx1"/>
                  </a:solidFill>
                  <a:prstDash val="solid"/>
                  <a:miter lim="800000"/>
                  <a:headEnd/>
                  <a:tailEnd/>
                </a:ln>
                <a:extLst/>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grpSp>
          <p:sp>
            <p:nvSpPr>
              <p:cNvPr id="82" name="Freeform: Shape 168"/>
              <p:cNvSpPr>
                <a:spLocks/>
              </p:cNvSpPr>
              <p:nvPr/>
            </p:nvSpPr>
            <p:spPr bwMode="auto">
              <a:xfrm flipH="1">
                <a:off x="1564614" y="1427406"/>
                <a:ext cx="122892" cy="103468"/>
              </a:xfrm>
              <a:custGeom>
                <a:avLst/>
                <a:gdLst>
                  <a:gd name="connsiteX0" fmla="*/ 0 w 541845"/>
                  <a:gd name="connsiteY0" fmla="*/ 0 h 456200"/>
                  <a:gd name="connsiteX1" fmla="*/ 541845 w 541845"/>
                  <a:gd name="connsiteY1" fmla="*/ 0 h 456200"/>
                  <a:gd name="connsiteX2" fmla="*/ 541845 w 541845"/>
                  <a:gd name="connsiteY2" fmla="*/ 336005 h 456200"/>
                  <a:gd name="connsiteX3" fmla="*/ 170403 w 541845"/>
                  <a:gd name="connsiteY3" fmla="*/ 336005 h 456200"/>
                  <a:gd name="connsiteX4" fmla="*/ 50208 w 541845"/>
                  <a:gd name="connsiteY4" fmla="*/ 456200 h 456200"/>
                  <a:gd name="connsiteX5" fmla="*/ 50208 w 541845"/>
                  <a:gd name="connsiteY5" fmla="*/ 336005 h 456200"/>
                  <a:gd name="connsiteX6" fmla="*/ 0 w 541845"/>
                  <a:gd name="connsiteY6" fmla="*/ 336005 h 4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845" h="456200">
                    <a:moveTo>
                      <a:pt x="0" y="0"/>
                    </a:moveTo>
                    <a:lnTo>
                      <a:pt x="541845" y="0"/>
                    </a:lnTo>
                    <a:lnTo>
                      <a:pt x="541845" y="336005"/>
                    </a:lnTo>
                    <a:lnTo>
                      <a:pt x="170403" y="336005"/>
                    </a:lnTo>
                    <a:lnTo>
                      <a:pt x="50208" y="456200"/>
                    </a:lnTo>
                    <a:lnTo>
                      <a:pt x="50208" y="336005"/>
                    </a:lnTo>
                    <a:lnTo>
                      <a:pt x="0" y="336005"/>
                    </a:lnTo>
                    <a:close/>
                  </a:path>
                </a:pathLst>
              </a:custGeom>
              <a:noFill/>
              <a:ln w="12700">
                <a:solidFill>
                  <a:schemeClr val="tx1"/>
                </a:solidFill>
                <a:round/>
                <a:headEnd/>
                <a:tailEnd/>
              </a:ln>
            </p:spPr>
            <p:txBody>
              <a:bodyPr vert="horz" wrap="square" lIns="93260" tIns="46630" rIns="93260" bIns="46630" numCol="1" anchor="t" anchorCtr="0" compatLnSpc="1">
                <a:prstTxWarp prst="textNoShape">
                  <a:avLst/>
                </a:prstTxWarp>
                <a:noAutofit/>
              </a:bodyPr>
              <a:lstStyle/>
              <a:p>
                <a:pPr>
                  <a:defRPr/>
                </a:pPr>
                <a:endParaRPr lang="en-US" sz="1020">
                  <a:solidFill>
                    <a:srgbClr val="505050"/>
                  </a:solidFill>
                </a:endParaRPr>
              </a:p>
            </p:txBody>
          </p:sp>
        </p:grpSp>
        <p:grpSp>
          <p:nvGrpSpPr>
            <p:cNvPr id="74" name="Group 73"/>
            <p:cNvGrpSpPr/>
            <p:nvPr/>
          </p:nvGrpSpPr>
          <p:grpSpPr>
            <a:xfrm>
              <a:off x="9141203" y="521466"/>
              <a:ext cx="330712" cy="280229"/>
              <a:chOff x="2907342" y="5439822"/>
              <a:chExt cx="478274" cy="405267"/>
            </a:xfrm>
          </p:grpSpPr>
          <p:grpSp>
            <p:nvGrpSpPr>
              <p:cNvPr id="75" name="Group 74">
                <a:extLst>
                  <a:ext uri="{FF2B5EF4-FFF2-40B4-BE49-F238E27FC236}">
                    <a16:creationId xmlns:a16="http://schemas.microsoft.com/office/drawing/2014/main" id="{6D77326F-83AC-420B-BDBC-A7A00EDFEB2B}"/>
                  </a:ext>
                </a:extLst>
              </p:cNvPr>
              <p:cNvGrpSpPr/>
              <p:nvPr/>
            </p:nvGrpSpPr>
            <p:grpSpPr>
              <a:xfrm rot="2348880">
                <a:off x="3117544" y="5439822"/>
                <a:ext cx="268072" cy="138560"/>
                <a:chOff x="2946400" y="1075143"/>
                <a:chExt cx="6491514" cy="3355305"/>
              </a:xfrm>
            </p:grpSpPr>
            <p:sp>
              <p:nvSpPr>
                <p:cNvPr id="77" name="Freeform: Shape 70">
                  <a:extLst>
                    <a:ext uri="{FF2B5EF4-FFF2-40B4-BE49-F238E27FC236}">
                      <a16:creationId xmlns:a16="http://schemas.microsoft.com/office/drawing/2014/main" id="{DE885987-9665-4507-B1E6-BD590596ADB9}"/>
                    </a:ext>
                  </a:extLst>
                </p:cNvPr>
                <p:cNvSpPr/>
                <p:nvPr/>
              </p:nvSpPr>
              <p:spPr>
                <a:xfrm>
                  <a:off x="2946400" y="1075143"/>
                  <a:ext cx="6491514" cy="1508609"/>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20">
                    <a:solidFill>
                      <a:srgbClr val="FFFFFF"/>
                    </a:solidFill>
                  </a:endParaRPr>
                </a:p>
              </p:txBody>
            </p:sp>
            <p:sp>
              <p:nvSpPr>
                <p:cNvPr id="78" name="Freeform: Shape 71">
                  <a:extLst>
                    <a:ext uri="{FF2B5EF4-FFF2-40B4-BE49-F238E27FC236}">
                      <a16:creationId xmlns:a16="http://schemas.microsoft.com/office/drawing/2014/main" id="{BC9C6B85-C1BC-42F0-A90A-1D84B94719F5}"/>
                    </a:ext>
                  </a:extLst>
                </p:cNvPr>
                <p:cNvSpPr/>
                <p:nvPr/>
              </p:nvSpPr>
              <p:spPr>
                <a:xfrm>
                  <a:off x="3773672" y="2292383"/>
                  <a:ext cx="4836971" cy="1202289"/>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20" dirty="0">
                    <a:solidFill>
                      <a:srgbClr val="FFFFFF"/>
                    </a:solidFill>
                  </a:endParaRPr>
                </a:p>
              </p:txBody>
            </p:sp>
            <p:sp>
              <p:nvSpPr>
                <p:cNvPr id="79" name="Freeform: Shape 72">
                  <a:extLst>
                    <a:ext uri="{FF2B5EF4-FFF2-40B4-BE49-F238E27FC236}">
                      <a16:creationId xmlns:a16="http://schemas.microsoft.com/office/drawing/2014/main" id="{10E6C104-7475-4863-A30F-3462B3666B15}"/>
                    </a:ext>
                  </a:extLst>
                </p:cNvPr>
                <p:cNvSpPr/>
                <p:nvPr/>
              </p:nvSpPr>
              <p:spPr>
                <a:xfrm>
                  <a:off x="4676759" y="3637770"/>
                  <a:ext cx="3030796" cy="792678"/>
                </a:xfrm>
                <a:custGeom>
                  <a:avLst/>
                  <a:gdLst>
                    <a:gd name="connsiteX0" fmla="*/ 0 w 6491514"/>
                    <a:gd name="connsiteY0" fmla="*/ 7257 h 7257"/>
                    <a:gd name="connsiteX1" fmla="*/ 6491514 w 6491514"/>
                    <a:gd name="connsiteY1" fmla="*/ 0 h 7257"/>
                    <a:gd name="connsiteX0" fmla="*/ 0 w 10000"/>
                    <a:gd name="connsiteY0" fmla="*/ 1245584 h 1245584"/>
                    <a:gd name="connsiteX1" fmla="*/ 10000 w 10000"/>
                    <a:gd name="connsiteY1" fmla="*/ 1235584 h 1245584"/>
                    <a:gd name="connsiteX0" fmla="*/ 0 w 10000"/>
                    <a:gd name="connsiteY0" fmla="*/ 2078828 h 2078828"/>
                    <a:gd name="connsiteX1" fmla="*/ 10000 w 10000"/>
                    <a:gd name="connsiteY1" fmla="*/ 2068828 h 2078828"/>
                  </a:gdLst>
                  <a:ahLst/>
                  <a:cxnLst>
                    <a:cxn ang="0">
                      <a:pos x="connsiteX0" y="connsiteY0"/>
                    </a:cxn>
                    <a:cxn ang="0">
                      <a:pos x="connsiteX1" y="connsiteY1"/>
                    </a:cxn>
                  </a:cxnLst>
                  <a:rect l="l" t="t" r="r" b="b"/>
                  <a:pathLst>
                    <a:path w="10000" h="2078828">
                      <a:moveTo>
                        <a:pt x="0" y="2078828"/>
                      </a:moveTo>
                      <a:cubicBezTo>
                        <a:pt x="2528" y="-719561"/>
                        <a:pt x="7466" y="-662893"/>
                        <a:pt x="10000" y="206882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20">
                    <a:solidFill>
                      <a:srgbClr val="FFFFFF"/>
                    </a:solidFill>
                  </a:endParaRPr>
                </a:p>
              </p:txBody>
            </p:sp>
          </p:grpSp>
          <p:sp>
            <p:nvSpPr>
              <p:cNvPr id="76" name="Freeform 5">
                <a:extLst>
                  <a:ext uri="{FF2B5EF4-FFF2-40B4-BE49-F238E27FC236}">
                    <a16:creationId xmlns:a16="http://schemas.microsoft.com/office/drawing/2014/main" id="{7A39893A-A243-47C3-8C3B-4320F2C726C9}"/>
                  </a:ext>
                </a:extLst>
              </p:cNvPr>
              <p:cNvSpPr>
                <a:spLocks noEditPoints="1"/>
              </p:cNvSpPr>
              <p:nvPr/>
            </p:nvSpPr>
            <p:spPr bwMode="auto">
              <a:xfrm>
                <a:off x="2907342" y="5583169"/>
                <a:ext cx="435355" cy="261920"/>
              </a:xfrm>
              <a:custGeom>
                <a:avLst/>
                <a:gdLst>
                  <a:gd name="T0" fmla="*/ 27 w 339"/>
                  <a:gd name="T1" fmla="*/ 70 h 204"/>
                  <a:gd name="T2" fmla="*/ 287 w 339"/>
                  <a:gd name="T3" fmla="*/ 70 h 204"/>
                  <a:gd name="T4" fmla="*/ 339 w 339"/>
                  <a:gd name="T5" fmla="*/ 122 h 204"/>
                  <a:gd name="T6" fmla="*/ 339 w 339"/>
                  <a:gd name="T7" fmla="*/ 160 h 204"/>
                  <a:gd name="T8" fmla="*/ 318 w 339"/>
                  <a:gd name="T9" fmla="*/ 182 h 204"/>
                  <a:gd name="T10" fmla="*/ 294 w 339"/>
                  <a:gd name="T11" fmla="*/ 182 h 204"/>
                  <a:gd name="T12" fmla="*/ 297 w 339"/>
                  <a:gd name="T13" fmla="*/ 168 h 204"/>
                  <a:gd name="T14" fmla="*/ 261 w 339"/>
                  <a:gd name="T15" fmla="*/ 131 h 204"/>
                  <a:gd name="T16" fmla="*/ 224 w 339"/>
                  <a:gd name="T17" fmla="*/ 168 h 204"/>
                  <a:gd name="T18" fmla="*/ 261 w 339"/>
                  <a:gd name="T19" fmla="*/ 204 h 204"/>
                  <a:gd name="T20" fmla="*/ 297 w 339"/>
                  <a:gd name="T21" fmla="*/ 168 h 204"/>
                  <a:gd name="T22" fmla="*/ 95 w 339"/>
                  <a:gd name="T23" fmla="*/ 168 h 204"/>
                  <a:gd name="T24" fmla="*/ 59 w 339"/>
                  <a:gd name="T25" fmla="*/ 131 h 204"/>
                  <a:gd name="T26" fmla="*/ 22 w 339"/>
                  <a:gd name="T27" fmla="*/ 168 h 204"/>
                  <a:gd name="T28" fmla="*/ 59 w 339"/>
                  <a:gd name="T29" fmla="*/ 204 h 204"/>
                  <a:gd name="T30" fmla="*/ 95 w 339"/>
                  <a:gd name="T31" fmla="*/ 168 h 204"/>
                  <a:gd name="T32" fmla="*/ 63 w 339"/>
                  <a:gd name="T33" fmla="*/ 0 h 204"/>
                  <a:gd name="T34" fmla="*/ 10 w 339"/>
                  <a:gd name="T35" fmla="*/ 105 h 204"/>
                  <a:gd name="T36" fmla="*/ 0 w 339"/>
                  <a:gd name="T37" fmla="*/ 139 h 204"/>
                  <a:gd name="T38" fmla="*/ 24 w 339"/>
                  <a:gd name="T39" fmla="*/ 178 h 204"/>
                  <a:gd name="T40" fmla="*/ 271 w 339"/>
                  <a:gd name="T41" fmla="*/ 70 h 204"/>
                  <a:gd name="T42" fmla="*/ 222 w 339"/>
                  <a:gd name="T43" fmla="*/ 15 h 204"/>
                  <a:gd name="T44" fmla="*/ 194 w 339"/>
                  <a:gd name="T45" fmla="*/ 0 h 204"/>
                  <a:gd name="T46" fmla="*/ 37 w 339"/>
                  <a:gd name="T47" fmla="*/ 0 h 204"/>
                  <a:gd name="T48" fmla="*/ 227 w 339"/>
                  <a:gd name="T49" fmla="*/ 182 h 204"/>
                  <a:gd name="T50" fmla="*/ 92 w 339"/>
                  <a:gd name="T51" fmla="*/ 182 h 204"/>
                  <a:gd name="T52" fmla="*/ 134 w 339"/>
                  <a:gd name="T53" fmla="*/ 182 h 204"/>
                  <a:gd name="T54" fmla="*/ 134 w 339"/>
                  <a:gd name="T5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9" h="204">
                    <a:moveTo>
                      <a:pt x="27" y="70"/>
                    </a:moveTo>
                    <a:cubicBezTo>
                      <a:pt x="287" y="70"/>
                      <a:pt x="287" y="70"/>
                      <a:pt x="287" y="70"/>
                    </a:cubicBezTo>
                    <a:cubicBezTo>
                      <a:pt x="316" y="70"/>
                      <a:pt x="339" y="94"/>
                      <a:pt x="339" y="122"/>
                    </a:cubicBezTo>
                    <a:cubicBezTo>
                      <a:pt x="339" y="160"/>
                      <a:pt x="339" y="160"/>
                      <a:pt x="339" y="160"/>
                    </a:cubicBezTo>
                    <a:cubicBezTo>
                      <a:pt x="339" y="172"/>
                      <a:pt x="330" y="182"/>
                      <a:pt x="318" y="182"/>
                    </a:cubicBezTo>
                    <a:cubicBezTo>
                      <a:pt x="294" y="182"/>
                      <a:pt x="294" y="182"/>
                      <a:pt x="294" y="182"/>
                    </a:cubicBezTo>
                    <a:moveTo>
                      <a:pt x="297" y="168"/>
                    </a:moveTo>
                    <a:cubicBezTo>
                      <a:pt x="297" y="148"/>
                      <a:pt x="281" y="131"/>
                      <a:pt x="261" y="131"/>
                    </a:cubicBezTo>
                    <a:cubicBezTo>
                      <a:pt x="241" y="131"/>
                      <a:pt x="224" y="148"/>
                      <a:pt x="224" y="168"/>
                    </a:cubicBezTo>
                    <a:cubicBezTo>
                      <a:pt x="224" y="188"/>
                      <a:pt x="241" y="204"/>
                      <a:pt x="261" y="204"/>
                    </a:cubicBezTo>
                    <a:cubicBezTo>
                      <a:pt x="281" y="204"/>
                      <a:pt x="297" y="188"/>
                      <a:pt x="297" y="168"/>
                    </a:cubicBezTo>
                    <a:close/>
                    <a:moveTo>
                      <a:pt x="95" y="168"/>
                    </a:moveTo>
                    <a:cubicBezTo>
                      <a:pt x="95" y="148"/>
                      <a:pt x="79" y="131"/>
                      <a:pt x="59" y="131"/>
                    </a:cubicBezTo>
                    <a:cubicBezTo>
                      <a:pt x="39" y="131"/>
                      <a:pt x="22" y="148"/>
                      <a:pt x="22" y="168"/>
                    </a:cubicBezTo>
                    <a:cubicBezTo>
                      <a:pt x="22" y="188"/>
                      <a:pt x="39" y="204"/>
                      <a:pt x="59" y="204"/>
                    </a:cubicBezTo>
                    <a:cubicBezTo>
                      <a:pt x="79" y="204"/>
                      <a:pt x="95" y="188"/>
                      <a:pt x="95" y="168"/>
                    </a:cubicBezTo>
                    <a:close/>
                    <a:moveTo>
                      <a:pt x="63" y="0"/>
                    </a:moveTo>
                    <a:cubicBezTo>
                      <a:pt x="63" y="0"/>
                      <a:pt x="20" y="84"/>
                      <a:pt x="10" y="105"/>
                    </a:cubicBezTo>
                    <a:cubicBezTo>
                      <a:pt x="0" y="127"/>
                      <a:pt x="0" y="139"/>
                      <a:pt x="0" y="139"/>
                    </a:cubicBezTo>
                    <a:cubicBezTo>
                      <a:pt x="0" y="154"/>
                      <a:pt x="9" y="173"/>
                      <a:pt x="24" y="178"/>
                    </a:cubicBezTo>
                    <a:moveTo>
                      <a:pt x="271" y="70"/>
                    </a:moveTo>
                    <a:cubicBezTo>
                      <a:pt x="222" y="15"/>
                      <a:pt x="222" y="15"/>
                      <a:pt x="222" y="15"/>
                    </a:cubicBezTo>
                    <a:cubicBezTo>
                      <a:pt x="214" y="5"/>
                      <a:pt x="206" y="0"/>
                      <a:pt x="194" y="0"/>
                    </a:cubicBezTo>
                    <a:cubicBezTo>
                      <a:pt x="37" y="0"/>
                      <a:pt x="37" y="0"/>
                      <a:pt x="37" y="0"/>
                    </a:cubicBezTo>
                    <a:moveTo>
                      <a:pt x="227" y="182"/>
                    </a:moveTo>
                    <a:cubicBezTo>
                      <a:pt x="92" y="182"/>
                      <a:pt x="92" y="182"/>
                      <a:pt x="92" y="182"/>
                    </a:cubicBezTo>
                    <a:moveTo>
                      <a:pt x="134" y="182"/>
                    </a:moveTo>
                    <a:cubicBezTo>
                      <a:pt x="134" y="0"/>
                      <a:pt x="134" y="0"/>
                      <a:pt x="134" y="0"/>
                    </a:cubicBezTo>
                  </a:path>
                </a:pathLst>
              </a:custGeom>
              <a:noFill/>
              <a:ln w="12700">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93260" tIns="46630" rIns="93260" bIns="46630" numCol="1" anchor="t" anchorCtr="0" compatLnSpc="1">
                <a:prstTxWarp prst="textNoShape">
                  <a:avLst/>
                </a:prstTxWarp>
              </a:bodyPr>
              <a:lstStyle/>
              <a:p>
                <a:pPr>
                  <a:defRPr/>
                </a:pPr>
                <a:endParaRPr lang="en-US" sz="1836" kern="0">
                  <a:solidFill>
                    <a:sysClr val="windowText" lastClr="000000"/>
                  </a:solidFill>
                  <a:latin typeface="Segoe UI Semilight"/>
                </a:endParaRPr>
              </a:p>
            </p:txBody>
          </p:sp>
        </p:grpSp>
      </p:grpSp>
      <p:sp>
        <p:nvSpPr>
          <p:cNvPr id="109" name="Rectangle 108"/>
          <p:cNvSpPr/>
          <p:nvPr/>
        </p:nvSpPr>
        <p:spPr>
          <a:xfrm>
            <a:off x="7328098" y="1582615"/>
            <a:ext cx="516960" cy="231047"/>
          </a:xfrm>
          <a:prstGeom prst="rect">
            <a:avLst/>
          </a:prstGeom>
        </p:spPr>
        <p:txBody>
          <a:bodyPr wrap="none">
            <a:spAutoFit/>
          </a:bodyPr>
          <a:lstStyle/>
          <a:p>
            <a:pPr algn="ctr" defTabSz="932293" fontAlgn="base">
              <a:lnSpc>
                <a:spcPct val="95000"/>
              </a:lnSpc>
              <a:spcBef>
                <a:spcPct val="0"/>
              </a:spcBef>
              <a:spcAft>
                <a:spcPct val="0"/>
              </a:spcAft>
              <a:defRPr/>
            </a:pPr>
            <a:r>
              <a:rPr lang="en-US" sz="918" b="1" kern="0" spc="50" dirty="0">
                <a:solidFill>
                  <a:srgbClr val="505050"/>
                </a:solidFill>
                <a:latin typeface="Segoe UI Semibold" charset="0"/>
                <a:ea typeface="Segoe UI Semibold" charset="0"/>
                <a:cs typeface="Segoe UI Semibold" charset="0"/>
              </a:rPr>
              <a:t>Social</a:t>
            </a:r>
          </a:p>
        </p:txBody>
      </p:sp>
      <p:sp>
        <p:nvSpPr>
          <p:cNvPr id="110" name="Rectangle 109"/>
          <p:cNvSpPr/>
          <p:nvPr/>
        </p:nvSpPr>
        <p:spPr>
          <a:xfrm>
            <a:off x="3764867" y="1582615"/>
            <a:ext cx="407420" cy="231047"/>
          </a:xfrm>
          <a:prstGeom prst="rect">
            <a:avLst/>
          </a:prstGeom>
        </p:spPr>
        <p:txBody>
          <a:bodyPr wrap="none">
            <a:spAutoFit/>
          </a:bodyPr>
          <a:lstStyle/>
          <a:p>
            <a:pPr algn="ctr" defTabSz="932293" fontAlgn="base">
              <a:lnSpc>
                <a:spcPct val="95000"/>
              </a:lnSpc>
              <a:spcBef>
                <a:spcPct val="0"/>
              </a:spcBef>
              <a:spcAft>
                <a:spcPct val="0"/>
              </a:spcAft>
              <a:defRPr/>
            </a:pPr>
            <a:r>
              <a:rPr lang="en-US" sz="918" b="1" kern="0" spc="50" dirty="0">
                <a:solidFill>
                  <a:srgbClr val="505050"/>
                </a:solidFill>
                <a:latin typeface="Segoe UI Semibold" charset="0"/>
                <a:ea typeface="Segoe UI Semibold" charset="0"/>
                <a:cs typeface="Segoe UI Semibold" charset="0"/>
              </a:rPr>
              <a:t>LOB</a:t>
            </a:r>
          </a:p>
        </p:txBody>
      </p:sp>
      <p:sp>
        <p:nvSpPr>
          <p:cNvPr id="113" name="Rectangle 112"/>
          <p:cNvSpPr/>
          <p:nvPr/>
        </p:nvSpPr>
        <p:spPr>
          <a:xfrm>
            <a:off x="5415964" y="1582615"/>
            <a:ext cx="526769" cy="231047"/>
          </a:xfrm>
          <a:prstGeom prst="rect">
            <a:avLst/>
          </a:prstGeom>
        </p:spPr>
        <p:txBody>
          <a:bodyPr wrap="none">
            <a:spAutoFit/>
          </a:bodyPr>
          <a:lstStyle/>
          <a:p>
            <a:pPr algn="ctr" defTabSz="932293" fontAlgn="base">
              <a:lnSpc>
                <a:spcPct val="95000"/>
              </a:lnSpc>
              <a:spcBef>
                <a:spcPct val="0"/>
              </a:spcBef>
              <a:spcAft>
                <a:spcPct val="0"/>
              </a:spcAft>
              <a:defRPr/>
            </a:pPr>
            <a:r>
              <a:rPr lang="en-US" sz="918" b="1" kern="0" spc="50" dirty="0">
                <a:solidFill>
                  <a:srgbClr val="505050"/>
                </a:solidFill>
                <a:latin typeface="Segoe UI Semibold" charset="0"/>
                <a:ea typeface="Segoe UI Semibold" charset="0"/>
                <a:cs typeface="Segoe UI Semibold" charset="0"/>
              </a:rPr>
              <a:t>Graph</a:t>
            </a:r>
          </a:p>
        </p:txBody>
      </p:sp>
      <p:sp>
        <p:nvSpPr>
          <p:cNvPr id="114" name="Rectangle 113"/>
          <p:cNvSpPr/>
          <p:nvPr/>
        </p:nvSpPr>
        <p:spPr>
          <a:xfrm>
            <a:off x="8300587" y="1582615"/>
            <a:ext cx="363278" cy="231047"/>
          </a:xfrm>
          <a:prstGeom prst="rect">
            <a:avLst/>
          </a:prstGeom>
        </p:spPr>
        <p:txBody>
          <a:bodyPr wrap="none">
            <a:spAutoFit/>
          </a:bodyPr>
          <a:lstStyle/>
          <a:p>
            <a:pPr algn="ctr" defTabSz="932293" fontAlgn="base">
              <a:lnSpc>
                <a:spcPct val="95000"/>
              </a:lnSpc>
              <a:spcBef>
                <a:spcPct val="0"/>
              </a:spcBef>
              <a:spcAft>
                <a:spcPct val="0"/>
              </a:spcAft>
              <a:defRPr/>
            </a:pPr>
            <a:r>
              <a:rPr lang="en-US" sz="918" b="1" kern="0" spc="50" dirty="0" err="1">
                <a:solidFill>
                  <a:srgbClr val="505050"/>
                </a:solidFill>
                <a:latin typeface="Segoe UI Semibold" charset="0"/>
                <a:ea typeface="Segoe UI Semibold" charset="0"/>
                <a:cs typeface="Segoe UI Semibold" charset="0"/>
              </a:rPr>
              <a:t>IoT</a:t>
            </a:r>
            <a:endParaRPr lang="en-US" sz="918" b="1" kern="0" spc="50" dirty="0">
              <a:solidFill>
                <a:srgbClr val="505050"/>
              </a:solidFill>
              <a:latin typeface="Segoe UI Semibold" charset="0"/>
              <a:ea typeface="Segoe UI Semibold" charset="0"/>
              <a:cs typeface="Segoe UI Semibold" charset="0"/>
            </a:endParaRPr>
          </a:p>
        </p:txBody>
      </p:sp>
      <p:sp>
        <p:nvSpPr>
          <p:cNvPr id="115" name="Rectangle 114"/>
          <p:cNvSpPr/>
          <p:nvPr/>
        </p:nvSpPr>
        <p:spPr>
          <a:xfrm>
            <a:off x="6386517" y="1582615"/>
            <a:ext cx="528405" cy="231047"/>
          </a:xfrm>
          <a:prstGeom prst="rect">
            <a:avLst/>
          </a:prstGeom>
        </p:spPr>
        <p:txBody>
          <a:bodyPr wrap="none">
            <a:spAutoFit/>
          </a:bodyPr>
          <a:lstStyle/>
          <a:p>
            <a:pPr algn="ctr" defTabSz="932293" fontAlgn="base">
              <a:lnSpc>
                <a:spcPct val="95000"/>
              </a:lnSpc>
              <a:spcBef>
                <a:spcPct val="0"/>
              </a:spcBef>
              <a:spcAft>
                <a:spcPct val="0"/>
              </a:spcAft>
              <a:defRPr/>
            </a:pPr>
            <a:r>
              <a:rPr lang="en-US" sz="918" b="1" kern="0" spc="50" dirty="0">
                <a:solidFill>
                  <a:srgbClr val="505050"/>
                </a:solidFill>
                <a:latin typeface="Segoe UI Semibold" charset="0"/>
                <a:ea typeface="Segoe UI Semibold" charset="0"/>
                <a:cs typeface="Segoe UI Semibold" charset="0"/>
              </a:rPr>
              <a:t>Image</a:t>
            </a:r>
          </a:p>
        </p:txBody>
      </p:sp>
      <p:sp>
        <p:nvSpPr>
          <p:cNvPr id="116" name="Rectangle 115"/>
          <p:cNvSpPr/>
          <p:nvPr/>
        </p:nvSpPr>
        <p:spPr>
          <a:xfrm>
            <a:off x="4560835" y="1582615"/>
            <a:ext cx="443388" cy="231047"/>
          </a:xfrm>
          <a:prstGeom prst="rect">
            <a:avLst/>
          </a:prstGeom>
        </p:spPr>
        <p:txBody>
          <a:bodyPr wrap="none">
            <a:spAutoFit/>
          </a:bodyPr>
          <a:lstStyle/>
          <a:p>
            <a:pPr algn="ctr" defTabSz="932293" fontAlgn="base">
              <a:lnSpc>
                <a:spcPct val="95000"/>
              </a:lnSpc>
              <a:spcBef>
                <a:spcPct val="0"/>
              </a:spcBef>
              <a:spcAft>
                <a:spcPct val="0"/>
              </a:spcAft>
              <a:defRPr/>
            </a:pPr>
            <a:r>
              <a:rPr lang="en-US" sz="918" b="1" kern="0" spc="50" dirty="0">
                <a:solidFill>
                  <a:srgbClr val="505050"/>
                </a:solidFill>
                <a:latin typeface="Segoe UI Semibold" charset="0"/>
                <a:ea typeface="Segoe UI Semibold" charset="0"/>
                <a:cs typeface="Segoe UI Semibold" charset="0"/>
              </a:rPr>
              <a:t>CRM</a:t>
            </a:r>
          </a:p>
        </p:txBody>
      </p:sp>
      <p:grpSp>
        <p:nvGrpSpPr>
          <p:cNvPr id="132" name="Group 131"/>
          <p:cNvGrpSpPr/>
          <p:nvPr/>
        </p:nvGrpSpPr>
        <p:grpSpPr>
          <a:xfrm>
            <a:off x="3346750" y="2082651"/>
            <a:ext cx="805130" cy="1139084"/>
            <a:chOff x="2452116" y="2106205"/>
            <a:chExt cx="1540791" cy="2179882"/>
          </a:xfrm>
        </p:grpSpPr>
        <p:sp>
          <p:nvSpPr>
            <p:cNvPr id="133" name="Rectangle 132"/>
            <p:cNvSpPr/>
            <p:nvPr/>
          </p:nvSpPr>
          <p:spPr>
            <a:xfrm>
              <a:off x="3007879" y="3799502"/>
              <a:ext cx="429268" cy="486585"/>
            </a:xfrm>
            <a:prstGeom prst="rect">
              <a:avLst/>
            </a:prstGeom>
          </p:spPr>
          <p:txBody>
            <a:bodyPr wrap="none">
              <a:spAutoFit/>
            </a:bodyPr>
            <a:lstStyle/>
            <a:p>
              <a:pPr algn="ctr" defTabSz="932293" fontAlgn="base">
                <a:spcBef>
                  <a:spcPct val="0"/>
                </a:spcBef>
                <a:spcAft>
                  <a:spcPct val="0"/>
                </a:spcAft>
                <a:defRPr/>
              </a:pPr>
              <a:r>
                <a:rPr lang="en-US" sz="1020" b="1" kern="0" spc="50" dirty="0">
                  <a:solidFill>
                    <a:srgbClr val="505050"/>
                  </a:solidFill>
                  <a:latin typeface="Segoe UI Semibold" charset="0"/>
                  <a:ea typeface="Segoe UI Semibold" charset="0"/>
                  <a:cs typeface="Segoe UI Semibold" charset="0"/>
                </a:rPr>
                <a:t> </a:t>
              </a:r>
              <a:endParaRPr lang="en-US" sz="816" kern="0" spc="50" dirty="0">
                <a:solidFill>
                  <a:srgbClr val="505050"/>
                </a:solidFill>
                <a:latin typeface="Segoe UI Semilight" charset="0"/>
                <a:ea typeface="Segoe UI Semilight" charset="0"/>
                <a:cs typeface="Segoe UI Semilight" charset="0"/>
              </a:endParaRPr>
            </a:p>
          </p:txBody>
        </p:sp>
        <p:grpSp>
          <p:nvGrpSpPr>
            <p:cNvPr id="134" name="Group 133"/>
            <p:cNvGrpSpPr/>
            <p:nvPr/>
          </p:nvGrpSpPr>
          <p:grpSpPr>
            <a:xfrm>
              <a:off x="2452116" y="2106205"/>
              <a:ext cx="1540791" cy="1650395"/>
              <a:chOff x="5548134" y="3722592"/>
              <a:chExt cx="1334254" cy="1429167"/>
            </a:xfrm>
          </p:grpSpPr>
          <p:sp>
            <p:nvSpPr>
              <p:cNvPr id="135" name="building_7"/>
              <p:cNvSpPr>
                <a:spLocks noChangeAspect="1" noEditPoints="1"/>
              </p:cNvSpPr>
              <p:nvPr/>
            </p:nvSpPr>
            <p:spPr bwMode="auto">
              <a:xfrm>
                <a:off x="5548134" y="3759745"/>
                <a:ext cx="1334254" cy="1392014"/>
              </a:xfrm>
              <a:custGeom>
                <a:avLst/>
                <a:gdLst>
                  <a:gd name="T0" fmla="*/ 231 w 231"/>
                  <a:gd name="T1" fmla="*/ 241 h 241"/>
                  <a:gd name="T2" fmla="*/ 0 w 231"/>
                  <a:gd name="T3" fmla="*/ 241 h 241"/>
                  <a:gd name="T4" fmla="*/ 135 w 231"/>
                  <a:gd name="T5" fmla="*/ 241 h 241"/>
                  <a:gd name="T6" fmla="*/ 135 w 231"/>
                  <a:gd name="T7" fmla="*/ 111 h 241"/>
                  <a:gd name="T8" fmla="*/ 14 w 231"/>
                  <a:gd name="T9" fmla="*/ 111 h 241"/>
                  <a:gd name="T10" fmla="*/ 14 w 231"/>
                  <a:gd name="T11" fmla="*/ 241 h 241"/>
                  <a:gd name="T12" fmla="*/ 217 w 231"/>
                  <a:gd name="T13" fmla="*/ 241 h 241"/>
                  <a:gd name="T14" fmla="*/ 217 w 231"/>
                  <a:gd name="T15" fmla="*/ 58 h 241"/>
                  <a:gd name="T16" fmla="*/ 101 w 231"/>
                  <a:gd name="T17" fmla="*/ 58 h 241"/>
                  <a:gd name="T18" fmla="*/ 101 w 231"/>
                  <a:gd name="T19" fmla="*/ 97 h 241"/>
                  <a:gd name="T20" fmla="*/ 140 w 231"/>
                  <a:gd name="T21" fmla="*/ 44 h 241"/>
                  <a:gd name="T22" fmla="*/ 140 w 231"/>
                  <a:gd name="T23" fmla="*/ 0 h 241"/>
                  <a:gd name="T24" fmla="*/ 82 w 231"/>
                  <a:gd name="T25" fmla="*/ 44 h 241"/>
                  <a:gd name="T26" fmla="*/ 82 w 231"/>
                  <a:gd name="T27" fmla="*/ 92 h 241"/>
                  <a:gd name="T28" fmla="*/ 178 w 231"/>
                  <a:gd name="T29" fmla="*/ 241 h 241"/>
                  <a:gd name="T30" fmla="*/ 178 w 231"/>
                  <a:gd name="T31" fmla="*/ 198 h 241"/>
                  <a:gd name="T32" fmla="*/ 150 w 231"/>
                  <a:gd name="T33" fmla="*/ 198 h 241"/>
                  <a:gd name="T34" fmla="*/ 97 w 231"/>
                  <a:gd name="T35" fmla="*/ 241 h 241"/>
                  <a:gd name="T36" fmla="*/ 97 w 231"/>
                  <a:gd name="T37" fmla="*/ 198 h 241"/>
                  <a:gd name="T38" fmla="*/ 58 w 231"/>
                  <a:gd name="T39" fmla="*/ 198 h 241"/>
                  <a:gd name="T40" fmla="*/ 58 w 231"/>
                  <a:gd name="T41" fmla="*/ 239 h 241"/>
                  <a:gd name="T42" fmla="*/ 97 w 231"/>
                  <a:gd name="T43" fmla="*/ 241 h 241"/>
                  <a:gd name="T44" fmla="*/ 97 w 231"/>
                  <a:gd name="T45" fmla="*/ 198 h 241"/>
                  <a:gd name="T46" fmla="*/ 58 w 231"/>
                  <a:gd name="T47" fmla="*/ 198 h 241"/>
                  <a:gd name="T48" fmla="*/ 58 w 231"/>
                  <a:gd name="T49" fmla="*/ 239 h 241"/>
                  <a:gd name="T50" fmla="*/ 227 w 231"/>
                  <a:gd name="T51" fmla="*/ 164 h 241"/>
                  <a:gd name="T52" fmla="*/ 227 w 231"/>
                  <a:gd name="T53" fmla="*/ 16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241">
                    <a:moveTo>
                      <a:pt x="231" y="241"/>
                    </a:moveTo>
                    <a:lnTo>
                      <a:pt x="0" y="241"/>
                    </a:lnTo>
                    <a:moveTo>
                      <a:pt x="135" y="241"/>
                    </a:moveTo>
                    <a:lnTo>
                      <a:pt x="135" y="111"/>
                    </a:lnTo>
                    <a:lnTo>
                      <a:pt x="14" y="111"/>
                    </a:lnTo>
                    <a:lnTo>
                      <a:pt x="14" y="241"/>
                    </a:lnTo>
                    <a:moveTo>
                      <a:pt x="217" y="241"/>
                    </a:moveTo>
                    <a:lnTo>
                      <a:pt x="217" y="58"/>
                    </a:lnTo>
                    <a:lnTo>
                      <a:pt x="101" y="58"/>
                    </a:lnTo>
                    <a:lnTo>
                      <a:pt x="101" y="97"/>
                    </a:lnTo>
                    <a:moveTo>
                      <a:pt x="140" y="44"/>
                    </a:moveTo>
                    <a:lnTo>
                      <a:pt x="140" y="0"/>
                    </a:lnTo>
                    <a:lnTo>
                      <a:pt x="82" y="44"/>
                    </a:lnTo>
                    <a:lnTo>
                      <a:pt x="82" y="92"/>
                    </a:lnTo>
                    <a:moveTo>
                      <a:pt x="178" y="241"/>
                    </a:moveTo>
                    <a:lnTo>
                      <a:pt x="178" y="198"/>
                    </a:lnTo>
                    <a:lnTo>
                      <a:pt x="150" y="198"/>
                    </a:lnTo>
                    <a:moveTo>
                      <a:pt x="97" y="241"/>
                    </a:moveTo>
                    <a:lnTo>
                      <a:pt x="97" y="198"/>
                    </a:lnTo>
                    <a:lnTo>
                      <a:pt x="58" y="198"/>
                    </a:lnTo>
                    <a:lnTo>
                      <a:pt x="58" y="239"/>
                    </a:lnTo>
                    <a:moveTo>
                      <a:pt x="97" y="241"/>
                    </a:moveTo>
                    <a:lnTo>
                      <a:pt x="97" y="198"/>
                    </a:lnTo>
                    <a:lnTo>
                      <a:pt x="58" y="198"/>
                    </a:lnTo>
                    <a:lnTo>
                      <a:pt x="58" y="239"/>
                    </a:lnTo>
                    <a:moveTo>
                      <a:pt x="227" y="164"/>
                    </a:moveTo>
                    <a:lnTo>
                      <a:pt x="227" y="164"/>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defRPr/>
                </a:pPr>
                <a:endParaRPr lang="en-US" sz="1020">
                  <a:gradFill>
                    <a:gsLst>
                      <a:gs pos="0">
                        <a:srgbClr val="505050"/>
                      </a:gs>
                      <a:gs pos="100000">
                        <a:srgbClr val="505050"/>
                      </a:gs>
                    </a:gsLst>
                  </a:gradFill>
                </a:endParaRPr>
              </a:p>
            </p:txBody>
          </p:sp>
          <p:sp>
            <p:nvSpPr>
              <p:cNvPr id="136" name="Rectangle 135"/>
              <p:cNvSpPr/>
              <p:nvPr/>
            </p:nvSpPr>
            <p:spPr bwMode="auto">
              <a:xfrm>
                <a:off x="5548136" y="3722592"/>
                <a:ext cx="1117503" cy="3432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137" name="Rectangle 136"/>
              <p:cNvSpPr/>
              <p:nvPr/>
            </p:nvSpPr>
            <p:spPr bwMode="auto">
              <a:xfrm>
                <a:off x="5617712" y="3861970"/>
                <a:ext cx="486601" cy="51164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38" name="Group 137"/>
          <p:cNvGrpSpPr/>
          <p:nvPr/>
        </p:nvGrpSpPr>
        <p:grpSpPr>
          <a:xfrm>
            <a:off x="8159530" y="2387351"/>
            <a:ext cx="1002807" cy="863062"/>
            <a:chOff x="3175212" y="3057786"/>
            <a:chExt cx="1210122" cy="1041487"/>
          </a:xfrm>
        </p:grpSpPr>
        <p:sp>
          <p:nvSpPr>
            <p:cNvPr id="142" name="Freeform: Shape 27">
              <a:extLst/>
            </p:cNvPr>
            <p:cNvSpPr/>
            <p:nvPr/>
          </p:nvSpPr>
          <p:spPr bwMode="auto">
            <a:xfrm flipV="1">
              <a:off x="3175212" y="3057786"/>
              <a:ext cx="1210122" cy="667082"/>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a:defRPr/>
              </a:pPr>
              <a:endParaRPr lang="en-US" sz="1020">
                <a:solidFill>
                  <a:srgbClr val="505050"/>
                </a:solidFill>
              </a:endParaRPr>
            </a:p>
          </p:txBody>
        </p:sp>
        <p:sp>
          <p:nvSpPr>
            <p:cNvPr id="143" name="Rectangle 142"/>
            <p:cNvSpPr/>
            <p:nvPr/>
          </p:nvSpPr>
          <p:spPr>
            <a:xfrm>
              <a:off x="3630706" y="3802075"/>
              <a:ext cx="270684" cy="297198"/>
            </a:xfrm>
            <a:prstGeom prst="rect">
              <a:avLst/>
            </a:prstGeom>
          </p:spPr>
          <p:txBody>
            <a:bodyPr wrap="none">
              <a:spAutoFit/>
            </a:bodyPr>
            <a:lstStyle/>
            <a:p>
              <a:pPr algn="ctr" defTabSz="932293" fontAlgn="base">
                <a:lnSpc>
                  <a:spcPct val="95000"/>
                </a:lnSpc>
                <a:spcBef>
                  <a:spcPct val="0"/>
                </a:spcBef>
                <a:spcAft>
                  <a:spcPct val="0"/>
                </a:spcAft>
                <a:defRPr/>
              </a:pPr>
              <a:r>
                <a:rPr lang="en-US" sz="1020" b="1" kern="0" spc="50" dirty="0">
                  <a:solidFill>
                    <a:srgbClr val="505050"/>
                  </a:solidFill>
                  <a:latin typeface="Segoe UI Semibold" charset="0"/>
                  <a:ea typeface="Segoe UI Semibold" charset="0"/>
                  <a:cs typeface="Segoe UI Semibold" charset="0"/>
                </a:rPr>
                <a:t> </a:t>
              </a:r>
            </a:p>
          </p:txBody>
        </p:sp>
      </p:grpSp>
      <p:sp>
        <p:nvSpPr>
          <p:cNvPr id="102" name="Rectangle 101">
            <a:extLst>
              <a:ext uri="{FF2B5EF4-FFF2-40B4-BE49-F238E27FC236}">
                <a16:creationId xmlns:a16="http://schemas.microsoft.com/office/drawing/2014/main" id="{4CF02F3E-5E94-4BFA-B242-2B0B07897451}"/>
              </a:ext>
            </a:extLst>
          </p:cNvPr>
          <p:cNvSpPr/>
          <p:nvPr/>
        </p:nvSpPr>
        <p:spPr>
          <a:xfrm>
            <a:off x="8649145" y="5778429"/>
            <a:ext cx="1110234" cy="652822"/>
          </a:xfrm>
          <a:prstGeom prst="rect">
            <a:avLst/>
          </a:prstGeom>
          <a:noFill/>
          <a:ln w="9525" cap="flat" cmpd="sng" algn="ctr">
            <a:noFill/>
            <a:prstDash val="dash"/>
          </a:ln>
          <a:effectLst/>
        </p:spPr>
        <p:txBody>
          <a:bodyPr lIns="93260" tIns="0" rIns="0" bIns="0" rtlCol="0" anchor="ctr" anchorCtr="0"/>
          <a:lstStyle/>
          <a:p>
            <a:pPr algn="ctr" defTabSz="932239">
              <a:defRPr/>
            </a:pPr>
            <a:r>
              <a:rPr lang="en-US" sz="1122" kern="0" spc="50" dirty="0">
                <a:solidFill>
                  <a:schemeClr val="tx2"/>
                </a:solidFill>
                <a:latin typeface="Segoe UI Semilight" charset="0"/>
                <a:ea typeface="Segoe UI Semilight" charset="0"/>
                <a:cs typeface="Segoe UI Semilight" charset="0"/>
              </a:rPr>
              <a:t>Security and </a:t>
            </a:r>
            <a:br>
              <a:rPr lang="en-US" sz="1122" kern="0" spc="50" dirty="0">
                <a:solidFill>
                  <a:schemeClr val="tx2"/>
                </a:solidFill>
                <a:latin typeface="Segoe UI Semilight" charset="0"/>
                <a:ea typeface="Segoe UI Semilight" charset="0"/>
                <a:cs typeface="Segoe UI Semilight" charset="0"/>
              </a:rPr>
            </a:br>
            <a:r>
              <a:rPr lang="en-US" sz="1122" kern="0" spc="50" dirty="0">
                <a:solidFill>
                  <a:schemeClr val="tx2"/>
                </a:solidFill>
                <a:latin typeface="Segoe UI Semilight" charset="0"/>
                <a:ea typeface="Segoe UI Semilight" charset="0"/>
                <a:cs typeface="Segoe UI Semilight" charset="0"/>
              </a:rPr>
              <a:t>performance</a:t>
            </a:r>
          </a:p>
        </p:txBody>
      </p:sp>
      <p:sp>
        <p:nvSpPr>
          <p:cNvPr id="111" name="Rectangle 110">
            <a:extLst>
              <a:ext uri="{FF2B5EF4-FFF2-40B4-BE49-F238E27FC236}">
                <a16:creationId xmlns:a16="http://schemas.microsoft.com/office/drawing/2014/main" id="{99620E81-B279-4BA8-8A5A-146C10761E95}"/>
              </a:ext>
            </a:extLst>
          </p:cNvPr>
          <p:cNvSpPr/>
          <p:nvPr/>
        </p:nvSpPr>
        <p:spPr>
          <a:xfrm>
            <a:off x="5835462" y="5778429"/>
            <a:ext cx="752833" cy="652822"/>
          </a:xfrm>
          <a:prstGeom prst="rect">
            <a:avLst/>
          </a:prstGeom>
          <a:noFill/>
          <a:ln w="9525" cap="flat" cmpd="sng" algn="ctr">
            <a:noFill/>
            <a:prstDash val="dash"/>
          </a:ln>
          <a:effectLst/>
        </p:spPr>
        <p:txBody>
          <a:bodyPr lIns="93260" tIns="0" rIns="0" bIns="0" rtlCol="0" anchor="ctr" anchorCtr="0"/>
          <a:lstStyle/>
          <a:p>
            <a:pPr algn="ctr" defTabSz="932239">
              <a:defRPr/>
            </a:pPr>
            <a:r>
              <a:rPr lang="en-US" sz="1122" kern="0" spc="50" dirty="0">
                <a:solidFill>
                  <a:schemeClr val="tx2"/>
                </a:solidFill>
                <a:latin typeface="Segoe UI Semilight" charset="0"/>
                <a:ea typeface="Segoe UI Semilight" charset="0"/>
                <a:cs typeface="Segoe UI Semilight" charset="0"/>
              </a:rPr>
              <a:t>Flexibility </a:t>
            </a:r>
            <a:br>
              <a:rPr lang="en-US" sz="1122" kern="0" spc="50" dirty="0">
                <a:solidFill>
                  <a:schemeClr val="tx2"/>
                </a:solidFill>
                <a:latin typeface="Segoe UI Semilight" charset="0"/>
                <a:ea typeface="Segoe UI Semilight" charset="0"/>
                <a:cs typeface="Segoe UI Semilight" charset="0"/>
              </a:rPr>
            </a:br>
            <a:r>
              <a:rPr lang="en-US" sz="1122" kern="0" spc="50" dirty="0">
                <a:solidFill>
                  <a:schemeClr val="tx2"/>
                </a:solidFill>
                <a:latin typeface="Segoe UI Semilight" charset="0"/>
                <a:ea typeface="Segoe UI Semilight" charset="0"/>
                <a:cs typeface="Segoe UI Semilight" charset="0"/>
              </a:rPr>
              <a:t>of choice</a:t>
            </a:r>
          </a:p>
        </p:txBody>
      </p:sp>
      <p:sp>
        <p:nvSpPr>
          <p:cNvPr id="112" name="Rectangle 111">
            <a:extLst>
              <a:ext uri="{FF2B5EF4-FFF2-40B4-BE49-F238E27FC236}">
                <a16:creationId xmlns:a16="http://schemas.microsoft.com/office/drawing/2014/main" id="{4CE9F3B8-41F1-4560-AC21-79963B4F4BFA}"/>
              </a:ext>
            </a:extLst>
          </p:cNvPr>
          <p:cNvSpPr/>
          <p:nvPr/>
        </p:nvSpPr>
        <p:spPr>
          <a:xfrm>
            <a:off x="2715859" y="5778429"/>
            <a:ext cx="1398020" cy="652822"/>
          </a:xfrm>
          <a:prstGeom prst="rect">
            <a:avLst/>
          </a:prstGeom>
          <a:noFill/>
          <a:ln w="9525" cap="flat" cmpd="sng" algn="ctr">
            <a:noFill/>
            <a:prstDash val="dash"/>
          </a:ln>
          <a:effectLst/>
        </p:spPr>
        <p:txBody>
          <a:bodyPr lIns="93260" tIns="0" rIns="0" bIns="0" rtlCol="0" anchor="ctr" anchorCtr="0"/>
          <a:lstStyle/>
          <a:p>
            <a:pPr algn="ctr" defTabSz="932239">
              <a:defRPr/>
            </a:pPr>
            <a:r>
              <a:rPr lang="en-US" sz="1122" kern="0" spc="50" dirty="0">
                <a:solidFill>
                  <a:schemeClr val="tx2"/>
                </a:solidFill>
                <a:latin typeface="Segoe UI Semilight" charset="0"/>
                <a:ea typeface="Segoe UI Semilight" charset="0"/>
                <a:cs typeface="Segoe UI Semilight" charset="0"/>
              </a:rPr>
              <a:t>Reason over </a:t>
            </a:r>
            <a:br>
              <a:rPr lang="en-US" sz="1122" kern="0" spc="50" dirty="0">
                <a:solidFill>
                  <a:schemeClr val="tx2"/>
                </a:solidFill>
                <a:latin typeface="Segoe UI Semilight" charset="0"/>
                <a:ea typeface="Segoe UI Semilight" charset="0"/>
                <a:cs typeface="Segoe UI Semilight" charset="0"/>
              </a:rPr>
            </a:br>
            <a:r>
              <a:rPr lang="en-US" sz="1122" kern="0" spc="50" dirty="0">
                <a:solidFill>
                  <a:schemeClr val="tx2"/>
                </a:solidFill>
                <a:latin typeface="Segoe UI Semilight" charset="0"/>
                <a:ea typeface="Segoe UI Semilight" charset="0"/>
                <a:cs typeface="Segoe UI Semilight" charset="0"/>
              </a:rPr>
              <a:t>any data, anywhere</a:t>
            </a:r>
          </a:p>
        </p:txBody>
      </p:sp>
    </p:spTree>
    <p:extLst>
      <p:ext uri="{BB962C8B-B14F-4D97-AF65-F5344CB8AC3E}">
        <p14:creationId xmlns:p14="http://schemas.microsoft.com/office/powerpoint/2010/main" val="5730417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p14="http://schemas.microsoft.com/office/powerpoint/2010/main" xmlns:a14="http://schemas.microsoft.com/office/drawing/2010/main" xmlns:a16="http://schemas.microsoft.com/office/drawing/2014/main"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55" presetClass="entr" presetSubtype="0" fill="hold" nodeType="withEffect">
                                      <p:stCondLst>
                                        <p:cond delay="100"/>
                                      </p:stCondLst>
                                      <p:childTnLst>
                                        <p:set>
                                          <p:cBhvr>
                                            <p:cTn id="9" dur="1" fill="hold">
                                              <p:stCondLst>
                                                <p:cond delay="0"/>
                                              </p:stCondLst>
                                            </p:cTn>
                                            <p:tgtEl>
                                              <p:spTgt spid="140"/>
                                            </p:tgtEl>
                                            <p:attrNameLst>
                                              <p:attrName>style.visibility</p:attrName>
                                            </p:attrNameLst>
                                          </p:cBhvr>
                                          <p:to>
                                            <p:strVal val="visible"/>
                                          </p:to>
                                        </p:set>
                                        <p:anim calcmode="lin" valueType="num">
                                          <p:cBhvr>
                                            <p:cTn id="10" dur="250" fill="hold"/>
                                            <p:tgtEl>
                                              <p:spTgt spid="140"/>
                                            </p:tgtEl>
                                            <p:attrNameLst>
                                              <p:attrName>ppt_w</p:attrName>
                                            </p:attrNameLst>
                                          </p:cBhvr>
                                          <p:tavLst>
                                            <p:tav tm="0">
                                              <p:val>
                                                <p:strVal val="#ppt_w*0.70"/>
                                              </p:val>
                                            </p:tav>
                                            <p:tav tm="100000">
                                              <p:val>
                                                <p:strVal val="#ppt_w"/>
                                              </p:val>
                                            </p:tav>
                                          </p:tavLst>
                                        </p:anim>
                                        <p:anim calcmode="lin" valueType="num">
                                          <p:cBhvr>
                                            <p:cTn id="11" dur="250" fill="hold"/>
                                            <p:tgtEl>
                                              <p:spTgt spid="140"/>
                                            </p:tgtEl>
                                            <p:attrNameLst>
                                              <p:attrName>ppt_h</p:attrName>
                                            </p:attrNameLst>
                                          </p:cBhvr>
                                          <p:tavLst>
                                            <p:tav tm="0">
                                              <p:val>
                                                <p:strVal val="#ppt_h"/>
                                              </p:val>
                                            </p:tav>
                                            <p:tav tm="100000">
                                              <p:val>
                                                <p:strVal val="#ppt_h"/>
                                              </p:val>
                                            </p:tav>
                                          </p:tavLst>
                                        </p:anim>
                                        <p:animEffect transition="in" filter="fade">
                                          <p:cBhvr>
                                            <p:cTn id="12" dur="250"/>
                                            <p:tgtEl>
                                              <p:spTgt spid="140"/>
                                            </p:tgtEl>
                                          </p:cBhvr>
                                        </p:animEffect>
                                      </p:childTnLst>
                                    </p:cTn>
                                  </p:par>
                                </p:childTnLst>
                              </p:cTn>
                            </p:par>
                            <p:par>
                              <p:cTn id="13" fill="hold">
                                <p:stCondLst>
                                  <p:cond delay="35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81"/>
                                            </p:tgtEl>
                                            <p:attrNameLst>
                                              <p:attrName>style.visibility</p:attrName>
                                            </p:attrNameLst>
                                          </p:cBhvr>
                                          <p:to>
                                            <p:strVal val="visible"/>
                                          </p:to>
                                        </p:set>
                                        <p:anim calcmode="lin" valueType="num" p14:bounceEnd="50000">
                                          <p:cBhvr additive="base">
                                            <p:cTn id="16" dur="250" fill="hold"/>
                                            <p:tgtEl>
                                              <p:spTgt spid="81"/>
                                            </p:tgtEl>
                                            <p:attrNameLst>
                                              <p:attrName>ppt_x</p:attrName>
                                            </p:attrNameLst>
                                          </p:cBhvr>
                                          <p:tavLst>
                                            <p:tav tm="0">
                                              <p:val>
                                                <p:strVal val="0-#ppt_w/2"/>
                                              </p:val>
                                            </p:tav>
                                            <p:tav tm="100000">
                                              <p:val>
                                                <p:strVal val="#ppt_x"/>
                                              </p:val>
                                            </p:tav>
                                          </p:tavLst>
                                        </p:anim>
                                        <p:anim calcmode="lin" valueType="num" p14:bounceEnd="50000">
                                          <p:cBhvr additive="base">
                                            <p:cTn id="17" dur="250" fill="hold"/>
                                            <p:tgtEl>
                                              <p:spTgt spid="8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50000">
                                      <p:stCondLst>
                                        <p:cond delay="100"/>
                                      </p:stCondLst>
                                      <p:childTnLst>
                                        <p:set>
                                          <p:cBhvr>
                                            <p:cTn id="19" dur="1" fill="hold">
                                              <p:stCondLst>
                                                <p:cond delay="0"/>
                                              </p:stCondLst>
                                            </p:cTn>
                                            <p:tgtEl>
                                              <p:spTgt spid="84"/>
                                            </p:tgtEl>
                                            <p:attrNameLst>
                                              <p:attrName>style.visibility</p:attrName>
                                            </p:attrNameLst>
                                          </p:cBhvr>
                                          <p:to>
                                            <p:strVal val="visible"/>
                                          </p:to>
                                        </p:set>
                                        <p:anim calcmode="lin" valueType="num" p14:bounceEnd="50000">
                                          <p:cBhvr additive="base">
                                            <p:cTn id="20" dur="250" fill="hold"/>
                                            <p:tgtEl>
                                              <p:spTgt spid="84"/>
                                            </p:tgtEl>
                                            <p:attrNameLst>
                                              <p:attrName>ppt_x</p:attrName>
                                            </p:attrNameLst>
                                          </p:cBhvr>
                                          <p:tavLst>
                                            <p:tav tm="0">
                                              <p:val>
                                                <p:strVal val="0-#ppt_w/2"/>
                                              </p:val>
                                            </p:tav>
                                            <p:tav tm="100000">
                                              <p:val>
                                                <p:strVal val="#ppt_x"/>
                                              </p:val>
                                            </p:tav>
                                          </p:tavLst>
                                        </p:anim>
                                        <p:anim calcmode="lin" valueType="num" p14:bounceEnd="50000">
                                          <p:cBhvr additive="base">
                                            <p:cTn id="21" dur="250" fill="hold"/>
                                            <p:tgtEl>
                                              <p:spTgt spid="84"/>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50000">
                                      <p:stCondLst>
                                        <p:cond delay="200"/>
                                      </p:stCondLst>
                                      <p:childTnLst>
                                        <p:set>
                                          <p:cBhvr>
                                            <p:cTn id="23" dur="1" fill="hold">
                                              <p:stCondLst>
                                                <p:cond delay="0"/>
                                              </p:stCondLst>
                                            </p:cTn>
                                            <p:tgtEl>
                                              <p:spTgt spid="91"/>
                                            </p:tgtEl>
                                            <p:attrNameLst>
                                              <p:attrName>style.visibility</p:attrName>
                                            </p:attrNameLst>
                                          </p:cBhvr>
                                          <p:to>
                                            <p:strVal val="visible"/>
                                          </p:to>
                                        </p:set>
                                        <p:anim calcmode="lin" valueType="num" p14:bounceEnd="50000">
                                          <p:cBhvr additive="base">
                                            <p:cTn id="24" dur="25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25" dur="250" fill="hold"/>
                                            <p:tgtEl>
                                              <p:spTgt spid="91"/>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14:presetBounceEnd="50000">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14:bounceEnd="50000">
                                          <p:cBhvr additive="base">
                                            <p:cTn id="28" dur="250" fill="hold"/>
                                            <p:tgtEl>
                                              <p:spTgt spid="129"/>
                                            </p:tgtEl>
                                            <p:attrNameLst>
                                              <p:attrName>ppt_x</p:attrName>
                                            </p:attrNameLst>
                                          </p:cBhvr>
                                          <p:tavLst>
                                            <p:tav tm="0">
                                              <p:val>
                                                <p:strVal val="1+#ppt_w/2"/>
                                              </p:val>
                                            </p:tav>
                                            <p:tav tm="100000">
                                              <p:val>
                                                <p:strVal val="#ppt_x"/>
                                              </p:val>
                                            </p:tav>
                                          </p:tavLst>
                                        </p:anim>
                                        <p:anim calcmode="lin" valueType="num" p14:bounceEnd="50000">
                                          <p:cBhvr additive="base">
                                            <p:cTn id="29" dur="250" fill="hold"/>
                                            <p:tgtEl>
                                              <p:spTgt spid="129"/>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50000">
                                      <p:stCondLst>
                                        <p:cond delay="100"/>
                                      </p:stCondLst>
                                      <p:childTnLst>
                                        <p:set>
                                          <p:cBhvr>
                                            <p:cTn id="31" dur="1" fill="hold">
                                              <p:stCondLst>
                                                <p:cond delay="0"/>
                                              </p:stCondLst>
                                            </p:cTn>
                                            <p:tgtEl>
                                              <p:spTgt spid="130"/>
                                            </p:tgtEl>
                                            <p:attrNameLst>
                                              <p:attrName>style.visibility</p:attrName>
                                            </p:attrNameLst>
                                          </p:cBhvr>
                                          <p:to>
                                            <p:strVal val="visible"/>
                                          </p:to>
                                        </p:set>
                                        <p:anim calcmode="lin" valueType="num" p14:bounceEnd="50000">
                                          <p:cBhvr additive="base">
                                            <p:cTn id="32" dur="250" fill="hold"/>
                                            <p:tgtEl>
                                              <p:spTgt spid="130"/>
                                            </p:tgtEl>
                                            <p:attrNameLst>
                                              <p:attrName>ppt_x</p:attrName>
                                            </p:attrNameLst>
                                          </p:cBhvr>
                                          <p:tavLst>
                                            <p:tav tm="0">
                                              <p:val>
                                                <p:strVal val="1+#ppt_w/2"/>
                                              </p:val>
                                            </p:tav>
                                            <p:tav tm="100000">
                                              <p:val>
                                                <p:strVal val="#ppt_x"/>
                                              </p:val>
                                            </p:tav>
                                          </p:tavLst>
                                        </p:anim>
                                        <p:anim calcmode="lin" valueType="num" p14:bounceEnd="50000">
                                          <p:cBhvr additive="base">
                                            <p:cTn id="33" dur="250" fill="hold"/>
                                            <p:tgtEl>
                                              <p:spTgt spid="130"/>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50000">
                                      <p:stCondLst>
                                        <p:cond delay="200"/>
                                      </p:stCondLst>
                                      <p:childTnLst>
                                        <p:set>
                                          <p:cBhvr>
                                            <p:cTn id="35" dur="1" fill="hold">
                                              <p:stCondLst>
                                                <p:cond delay="0"/>
                                              </p:stCondLst>
                                            </p:cTn>
                                            <p:tgtEl>
                                              <p:spTgt spid="131"/>
                                            </p:tgtEl>
                                            <p:attrNameLst>
                                              <p:attrName>style.visibility</p:attrName>
                                            </p:attrNameLst>
                                          </p:cBhvr>
                                          <p:to>
                                            <p:strVal val="visible"/>
                                          </p:to>
                                        </p:set>
                                        <p:anim calcmode="lin" valueType="num" p14:bounceEnd="50000">
                                          <p:cBhvr additive="base">
                                            <p:cTn id="36" dur="250" fill="hold"/>
                                            <p:tgtEl>
                                              <p:spTgt spid="131"/>
                                            </p:tgtEl>
                                            <p:attrNameLst>
                                              <p:attrName>ppt_x</p:attrName>
                                            </p:attrNameLst>
                                          </p:cBhvr>
                                          <p:tavLst>
                                            <p:tav tm="0">
                                              <p:val>
                                                <p:strVal val="1+#ppt_w/2"/>
                                              </p:val>
                                            </p:tav>
                                            <p:tav tm="100000">
                                              <p:val>
                                                <p:strVal val="#ppt_x"/>
                                              </p:val>
                                            </p:tav>
                                          </p:tavLst>
                                        </p:anim>
                                        <p:anim calcmode="lin" valueType="num" p14:bounceEnd="50000">
                                          <p:cBhvr additive="base">
                                            <p:cTn id="37" dur="250" fill="hold"/>
                                            <p:tgtEl>
                                              <p:spTgt spid="131"/>
                                            </p:tgtEl>
                                            <p:attrNameLst>
                                              <p:attrName>ppt_y</p:attrName>
                                            </p:attrNameLst>
                                          </p:cBhvr>
                                          <p:tavLst>
                                            <p:tav tm="0">
                                              <p:val>
                                                <p:strVal val="#ppt_y"/>
                                              </p:val>
                                            </p:tav>
                                            <p:tav tm="100000">
                                              <p:val>
                                                <p:strVal val="#ppt_y"/>
                                              </p:val>
                                            </p:tav>
                                          </p:tavLst>
                                        </p:anim>
                                      </p:childTnLst>
                                    </p:cTn>
                                  </p:par>
                                </p:childTnLst>
                              </p:cTn>
                            </p:par>
                            <p:par>
                              <p:cTn id="38" fill="hold">
                                <p:stCondLst>
                                  <p:cond delay="800"/>
                                </p:stCondLst>
                                <p:childTnLst>
                                  <p:par>
                                    <p:cTn id="39" presetID="2" presetClass="entr" presetSubtype="4" fill="hold" grpId="0" nodeType="afterEffect" p14:presetBounceEnd="50000">
                                      <p:stCondLst>
                                        <p:cond delay="0"/>
                                      </p:stCondLst>
                                      <p:childTnLst>
                                        <p:set>
                                          <p:cBhvr>
                                            <p:cTn id="40" dur="1" fill="hold">
                                              <p:stCondLst>
                                                <p:cond delay="0"/>
                                              </p:stCondLst>
                                            </p:cTn>
                                            <p:tgtEl>
                                              <p:spTgt spid="64"/>
                                            </p:tgtEl>
                                            <p:attrNameLst>
                                              <p:attrName>style.visibility</p:attrName>
                                            </p:attrNameLst>
                                          </p:cBhvr>
                                          <p:to>
                                            <p:strVal val="visible"/>
                                          </p:to>
                                        </p:set>
                                        <p:anim calcmode="lin" valueType="num" p14:bounceEnd="50000">
                                          <p:cBhvr additive="base">
                                            <p:cTn id="41" dur="50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81" grpId="0"/>
          <p:bldP spid="84" grpId="0"/>
          <p:bldP spid="91" grpId="0"/>
          <p:bldP spid="129" grpId="0"/>
          <p:bldP spid="130" grpId="0"/>
          <p:bldP spid="131" grpId="0"/>
        </p:bldLst>
      </p:timing>
    </mc:Choice>
    <mc:Fallback xmlns:p159="http://schemas.microsoft.com/office/powerpoint/2015/09/main"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55" presetClass="entr" presetSubtype="0" fill="hold" nodeType="withEffect">
                                      <p:stCondLst>
                                        <p:cond delay="100"/>
                                      </p:stCondLst>
                                      <p:childTnLst>
                                        <p:set>
                                          <p:cBhvr>
                                            <p:cTn id="9" dur="1" fill="hold">
                                              <p:stCondLst>
                                                <p:cond delay="0"/>
                                              </p:stCondLst>
                                            </p:cTn>
                                            <p:tgtEl>
                                              <p:spTgt spid="140"/>
                                            </p:tgtEl>
                                            <p:attrNameLst>
                                              <p:attrName>style.visibility</p:attrName>
                                            </p:attrNameLst>
                                          </p:cBhvr>
                                          <p:to>
                                            <p:strVal val="visible"/>
                                          </p:to>
                                        </p:set>
                                        <p:anim calcmode="lin" valueType="num">
                                          <p:cBhvr>
                                            <p:cTn id="10" dur="250" fill="hold"/>
                                            <p:tgtEl>
                                              <p:spTgt spid="140"/>
                                            </p:tgtEl>
                                            <p:attrNameLst>
                                              <p:attrName>ppt_w</p:attrName>
                                            </p:attrNameLst>
                                          </p:cBhvr>
                                          <p:tavLst>
                                            <p:tav tm="0">
                                              <p:val>
                                                <p:strVal val="#ppt_w*0.70"/>
                                              </p:val>
                                            </p:tav>
                                            <p:tav tm="100000">
                                              <p:val>
                                                <p:strVal val="#ppt_w"/>
                                              </p:val>
                                            </p:tav>
                                          </p:tavLst>
                                        </p:anim>
                                        <p:anim calcmode="lin" valueType="num">
                                          <p:cBhvr>
                                            <p:cTn id="11" dur="250" fill="hold"/>
                                            <p:tgtEl>
                                              <p:spTgt spid="140"/>
                                            </p:tgtEl>
                                            <p:attrNameLst>
                                              <p:attrName>ppt_h</p:attrName>
                                            </p:attrNameLst>
                                          </p:cBhvr>
                                          <p:tavLst>
                                            <p:tav tm="0">
                                              <p:val>
                                                <p:strVal val="#ppt_h"/>
                                              </p:val>
                                            </p:tav>
                                            <p:tav tm="100000">
                                              <p:val>
                                                <p:strVal val="#ppt_h"/>
                                              </p:val>
                                            </p:tav>
                                          </p:tavLst>
                                        </p:anim>
                                        <p:animEffect transition="in" filter="fade">
                                          <p:cBhvr>
                                            <p:cTn id="12" dur="250"/>
                                            <p:tgtEl>
                                              <p:spTgt spid="140"/>
                                            </p:tgtEl>
                                          </p:cBhvr>
                                        </p:animEffect>
                                      </p:childTnLst>
                                    </p:cTn>
                                  </p:par>
                                </p:childTnLst>
                              </p:cTn>
                            </p:par>
                            <p:par>
                              <p:cTn id="13" fill="hold">
                                <p:stCondLst>
                                  <p:cond delay="350"/>
                                </p:stCondLst>
                                <p:childTnLst>
                                  <p:par>
                                    <p:cTn id="14" presetID="2" presetClass="entr" presetSubtype="8" fill="hold" grpId="0" nodeType="afterEffect">
                                      <p:stCondLst>
                                        <p:cond delay="0"/>
                                      </p:stCondLst>
                                      <p:childTnLst>
                                        <p:set>
                                          <p:cBhvr>
                                            <p:cTn id="15" dur="1" fill="hold">
                                              <p:stCondLst>
                                                <p:cond delay="0"/>
                                              </p:stCondLst>
                                            </p:cTn>
                                            <p:tgtEl>
                                              <p:spTgt spid="81"/>
                                            </p:tgtEl>
                                            <p:attrNameLst>
                                              <p:attrName>style.visibility</p:attrName>
                                            </p:attrNameLst>
                                          </p:cBhvr>
                                          <p:to>
                                            <p:strVal val="visible"/>
                                          </p:to>
                                        </p:set>
                                        <p:anim calcmode="lin" valueType="num">
                                          <p:cBhvr additive="base">
                                            <p:cTn id="16" dur="250" fill="hold"/>
                                            <p:tgtEl>
                                              <p:spTgt spid="81"/>
                                            </p:tgtEl>
                                            <p:attrNameLst>
                                              <p:attrName>ppt_x</p:attrName>
                                            </p:attrNameLst>
                                          </p:cBhvr>
                                          <p:tavLst>
                                            <p:tav tm="0">
                                              <p:val>
                                                <p:strVal val="0-#ppt_w/2"/>
                                              </p:val>
                                            </p:tav>
                                            <p:tav tm="100000">
                                              <p:val>
                                                <p:strVal val="#ppt_x"/>
                                              </p:val>
                                            </p:tav>
                                          </p:tavLst>
                                        </p:anim>
                                        <p:anim calcmode="lin" valueType="num">
                                          <p:cBhvr additive="base">
                                            <p:cTn id="17" dur="250" fill="hold"/>
                                            <p:tgtEl>
                                              <p:spTgt spid="8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00"/>
                                      </p:stCondLst>
                                      <p:childTnLst>
                                        <p:set>
                                          <p:cBhvr>
                                            <p:cTn id="19" dur="1" fill="hold">
                                              <p:stCondLst>
                                                <p:cond delay="0"/>
                                              </p:stCondLst>
                                            </p:cTn>
                                            <p:tgtEl>
                                              <p:spTgt spid="84"/>
                                            </p:tgtEl>
                                            <p:attrNameLst>
                                              <p:attrName>style.visibility</p:attrName>
                                            </p:attrNameLst>
                                          </p:cBhvr>
                                          <p:to>
                                            <p:strVal val="visible"/>
                                          </p:to>
                                        </p:set>
                                        <p:anim calcmode="lin" valueType="num">
                                          <p:cBhvr additive="base">
                                            <p:cTn id="20" dur="250" fill="hold"/>
                                            <p:tgtEl>
                                              <p:spTgt spid="84"/>
                                            </p:tgtEl>
                                            <p:attrNameLst>
                                              <p:attrName>ppt_x</p:attrName>
                                            </p:attrNameLst>
                                          </p:cBhvr>
                                          <p:tavLst>
                                            <p:tav tm="0">
                                              <p:val>
                                                <p:strVal val="0-#ppt_w/2"/>
                                              </p:val>
                                            </p:tav>
                                            <p:tav tm="100000">
                                              <p:val>
                                                <p:strVal val="#ppt_x"/>
                                              </p:val>
                                            </p:tav>
                                          </p:tavLst>
                                        </p:anim>
                                        <p:anim calcmode="lin" valueType="num">
                                          <p:cBhvr additive="base">
                                            <p:cTn id="21" dur="250" fill="hold"/>
                                            <p:tgtEl>
                                              <p:spTgt spid="84"/>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200"/>
                                      </p:stCondLst>
                                      <p:childTnLst>
                                        <p:set>
                                          <p:cBhvr>
                                            <p:cTn id="23" dur="1" fill="hold">
                                              <p:stCondLst>
                                                <p:cond delay="0"/>
                                              </p:stCondLst>
                                            </p:cTn>
                                            <p:tgtEl>
                                              <p:spTgt spid="91"/>
                                            </p:tgtEl>
                                            <p:attrNameLst>
                                              <p:attrName>style.visibility</p:attrName>
                                            </p:attrNameLst>
                                          </p:cBhvr>
                                          <p:to>
                                            <p:strVal val="visible"/>
                                          </p:to>
                                        </p:set>
                                        <p:anim calcmode="lin" valueType="num">
                                          <p:cBhvr additive="base">
                                            <p:cTn id="24" dur="250" fill="hold"/>
                                            <p:tgtEl>
                                              <p:spTgt spid="91"/>
                                            </p:tgtEl>
                                            <p:attrNameLst>
                                              <p:attrName>ppt_x</p:attrName>
                                            </p:attrNameLst>
                                          </p:cBhvr>
                                          <p:tavLst>
                                            <p:tav tm="0">
                                              <p:val>
                                                <p:strVal val="0-#ppt_w/2"/>
                                              </p:val>
                                            </p:tav>
                                            <p:tav tm="100000">
                                              <p:val>
                                                <p:strVal val="#ppt_x"/>
                                              </p:val>
                                            </p:tav>
                                          </p:tavLst>
                                        </p:anim>
                                        <p:anim calcmode="lin" valueType="num">
                                          <p:cBhvr additive="base">
                                            <p:cTn id="25" dur="250" fill="hold"/>
                                            <p:tgtEl>
                                              <p:spTgt spid="91"/>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cBhvr additive="base">
                                            <p:cTn id="28" dur="250" fill="hold"/>
                                            <p:tgtEl>
                                              <p:spTgt spid="129"/>
                                            </p:tgtEl>
                                            <p:attrNameLst>
                                              <p:attrName>ppt_x</p:attrName>
                                            </p:attrNameLst>
                                          </p:cBhvr>
                                          <p:tavLst>
                                            <p:tav tm="0">
                                              <p:val>
                                                <p:strVal val="1+#ppt_w/2"/>
                                              </p:val>
                                            </p:tav>
                                            <p:tav tm="100000">
                                              <p:val>
                                                <p:strVal val="#ppt_x"/>
                                              </p:val>
                                            </p:tav>
                                          </p:tavLst>
                                        </p:anim>
                                        <p:anim calcmode="lin" valueType="num">
                                          <p:cBhvr additive="base">
                                            <p:cTn id="29" dur="250" fill="hold"/>
                                            <p:tgtEl>
                                              <p:spTgt spid="129"/>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100"/>
                                      </p:stCondLst>
                                      <p:childTnLst>
                                        <p:set>
                                          <p:cBhvr>
                                            <p:cTn id="31" dur="1" fill="hold">
                                              <p:stCondLst>
                                                <p:cond delay="0"/>
                                              </p:stCondLst>
                                            </p:cTn>
                                            <p:tgtEl>
                                              <p:spTgt spid="130"/>
                                            </p:tgtEl>
                                            <p:attrNameLst>
                                              <p:attrName>style.visibility</p:attrName>
                                            </p:attrNameLst>
                                          </p:cBhvr>
                                          <p:to>
                                            <p:strVal val="visible"/>
                                          </p:to>
                                        </p:set>
                                        <p:anim calcmode="lin" valueType="num">
                                          <p:cBhvr additive="base">
                                            <p:cTn id="32" dur="250" fill="hold"/>
                                            <p:tgtEl>
                                              <p:spTgt spid="130"/>
                                            </p:tgtEl>
                                            <p:attrNameLst>
                                              <p:attrName>ppt_x</p:attrName>
                                            </p:attrNameLst>
                                          </p:cBhvr>
                                          <p:tavLst>
                                            <p:tav tm="0">
                                              <p:val>
                                                <p:strVal val="1+#ppt_w/2"/>
                                              </p:val>
                                            </p:tav>
                                            <p:tav tm="100000">
                                              <p:val>
                                                <p:strVal val="#ppt_x"/>
                                              </p:val>
                                            </p:tav>
                                          </p:tavLst>
                                        </p:anim>
                                        <p:anim calcmode="lin" valueType="num">
                                          <p:cBhvr additive="base">
                                            <p:cTn id="33" dur="250" fill="hold"/>
                                            <p:tgtEl>
                                              <p:spTgt spid="130"/>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200"/>
                                      </p:stCondLst>
                                      <p:childTnLst>
                                        <p:set>
                                          <p:cBhvr>
                                            <p:cTn id="35" dur="1" fill="hold">
                                              <p:stCondLst>
                                                <p:cond delay="0"/>
                                              </p:stCondLst>
                                            </p:cTn>
                                            <p:tgtEl>
                                              <p:spTgt spid="131"/>
                                            </p:tgtEl>
                                            <p:attrNameLst>
                                              <p:attrName>style.visibility</p:attrName>
                                            </p:attrNameLst>
                                          </p:cBhvr>
                                          <p:to>
                                            <p:strVal val="visible"/>
                                          </p:to>
                                        </p:set>
                                        <p:anim calcmode="lin" valueType="num">
                                          <p:cBhvr additive="base">
                                            <p:cTn id="36" dur="250" fill="hold"/>
                                            <p:tgtEl>
                                              <p:spTgt spid="131"/>
                                            </p:tgtEl>
                                            <p:attrNameLst>
                                              <p:attrName>ppt_x</p:attrName>
                                            </p:attrNameLst>
                                          </p:cBhvr>
                                          <p:tavLst>
                                            <p:tav tm="0">
                                              <p:val>
                                                <p:strVal val="1+#ppt_w/2"/>
                                              </p:val>
                                            </p:tav>
                                            <p:tav tm="100000">
                                              <p:val>
                                                <p:strVal val="#ppt_x"/>
                                              </p:val>
                                            </p:tav>
                                          </p:tavLst>
                                        </p:anim>
                                        <p:anim calcmode="lin" valueType="num">
                                          <p:cBhvr additive="base">
                                            <p:cTn id="37" dur="250" fill="hold"/>
                                            <p:tgtEl>
                                              <p:spTgt spid="131"/>
                                            </p:tgtEl>
                                            <p:attrNameLst>
                                              <p:attrName>ppt_y</p:attrName>
                                            </p:attrNameLst>
                                          </p:cBhvr>
                                          <p:tavLst>
                                            <p:tav tm="0">
                                              <p:val>
                                                <p:strVal val="#ppt_y"/>
                                              </p:val>
                                            </p:tav>
                                            <p:tav tm="100000">
                                              <p:val>
                                                <p:strVal val="#ppt_y"/>
                                              </p:val>
                                            </p:tav>
                                          </p:tavLst>
                                        </p:anim>
                                      </p:childTnLst>
                                    </p:cTn>
                                  </p:par>
                                </p:childTnLst>
                              </p:cTn>
                            </p:par>
                            <p:par>
                              <p:cTn id="38" fill="hold">
                                <p:stCondLst>
                                  <p:cond delay="800"/>
                                </p:stCondLst>
                                <p:childTnLst>
                                  <p:par>
                                    <p:cTn id="39" presetID="2" presetClass="entr" presetSubtype="4"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 calcmode="lin" valueType="num">
                                          <p:cBhvr additive="base">
                                            <p:cTn id="41" dur="500" fill="hold"/>
                                            <p:tgtEl>
                                              <p:spTgt spid="64"/>
                                            </p:tgtEl>
                                            <p:attrNameLst>
                                              <p:attrName>ppt_x</p:attrName>
                                            </p:attrNameLst>
                                          </p:cBhvr>
                                          <p:tavLst>
                                            <p:tav tm="0">
                                              <p:val>
                                                <p:strVal val="#ppt_x"/>
                                              </p:val>
                                            </p:tav>
                                            <p:tav tm="100000">
                                              <p:val>
                                                <p:strVal val="#ppt_x"/>
                                              </p:val>
                                            </p:tav>
                                          </p:tavLst>
                                        </p:anim>
                                        <p:anim calcmode="lin" valueType="num">
                                          <p:cBhvr additive="base">
                                            <p:cTn id="4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81" grpId="0"/>
          <p:bldP spid="84" grpId="0"/>
          <p:bldP spid="91" grpId="0"/>
          <p:bldP spid="129" grpId="0"/>
          <p:bldP spid="130" grpId="0"/>
          <p:bldP spid="13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8BBB-0D73-46C5-A82C-88C7C02831DC}"/>
              </a:ext>
            </a:extLst>
          </p:cNvPr>
          <p:cNvSpPr>
            <a:spLocks noGrp="1"/>
          </p:cNvSpPr>
          <p:nvPr>
            <p:ph type="title"/>
          </p:nvPr>
        </p:nvSpPr>
        <p:spPr/>
        <p:txBody>
          <a:bodyPr/>
          <a:lstStyle/>
          <a:p>
            <a:r>
              <a:rPr lang="en-US" dirty="0"/>
              <a:t>Hybrid Cloud Presents Great Opportunity</a:t>
            </a:r>
          </a:p>
        </p:txBody>
      </p:sp>
      <p:graphicFrame>
        <p:nvGraphicFramePr>
          <p:cNvPr id="5" name="Chart 4">
            <a:extLst>
              <a:ext uri="{FF2B5EF4-FFF2-40B4-BE49-F238E27FC236}">
                <a16:creationId xmlns:a16="http://schemas.microsoft.com/office/drawing/2014/main" id="{1526DD8B-2E24-4E1F-A80B-987EF0F39CB9}"/>
              </a:ext>
            </a:extLst>
          </p:cNvPr>
          <p:cNvGraphicFramePr/>
          <p:nvPr/>
        </p:nvGraphicFramePr>
        <p:xfrm>
          <a:off x="748167" y="1878386"/>
          <a:ext cx="3569067" cy="26437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DEBD350-ED69-450F-99C2-5482A71F5372}"/>
              </a:ext>
            </a:extLst>
          </p:cNvPr>
          <p:cNvGraphicFramePr/>
          <p:nvPr/>
        </p:nvGraphicFramePr>
        <p:xfrm>
          <a:off x="4434888" y="1878386"/>
          <a:ext cx="3569067" cy="26437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2AB8633C-E6B2-4F69-BCBC-AFE73D6C263F}"/>
              </a:ext>
            </a:extLst>
          </p:cNvPr>
          <p:cNvGraphicFramePr/>
          <p:nvPr/>
        </p:nvGraphicFramePr>
        <p:xfrm>
          <a:off x="8121609" y="1878385"/>
          <a:ext cx="3569067" cy="2643706"/>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1">
            <a:extLst>
              <a:ext uri="{FF2B5EF4-FFF2-40B4-BE49-F238E27FC236}">
                <a16:creationId xmlns:a16="http://schemas.microsoft.com/office/drawing/2014/main" id="{DD9D5800-4207-46CD-94AE-DE8E3C5AB972}"/>
              </a:ext>
            </a:extLst>
          </p:cNvPr>
          <p:cNvSpPr txBox="1"/>
          <p:nvPr/>
        </p:nvSpPr>
        <p:spPr>
          <a:xfrm>
            <a:off x="5455255" y="2747870"/>
            <a:ext cx="1528332" cy="916822"/>
          </a:xfrm>
          <a:prstGeom prst="rect">
            <a:avLst/>
          </a:prstGeom>
          <a:noFill/>
        </p:spPr>
        <p:txBody>
          <a:bodyPr wrap="square" lIns="182854" tIns="146283" rIns="182854" bIns="14628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4399"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58%</a:t>
            </a:r>
          </a:p>
        </p:txBody>
      </p:sp>
      <p:sp>
        <p:nvSpPr>
          <p:cNvPr id="9" name="TextBox 1">
            <a:extLst>
              <a:ext uri="{FF2B5EF4-FFF2-40B4-BE49-F238E27FC236}">
                <a16:creationId xmlns:a16="http://schemas.microsoft.com/office/drawing/2014/main" id="{DD9D5800-4207-46CD-94AE-DE8E3C5AB972}"/>
              </a:ext>
            </a:extLst>
          </p:cNvPr>
          <p:cNvSpPr txBox="1"/>
          <p:nvPr/>
        </p:nvSpPr>
        <p:spPr>
          <a:xfrm>
            <a:off x="9141976" y="2747869"/>
            <a:ext cx="1528332" cy="916822"/>
          </a:xfrm>
          <a:prstGeom prst="rect">
            <a:avLst/>
          </a:prstGeom>
          <a:noFill/>
        </p:spPr>
        <p:txBody>
          <a:bodyPr wrap="square" lIns="182854" tIns="146283" rIns="182854" bIns="146283"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4399"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87%</a:t>
            </a:r>
          </a:p>
        </p:txBody>
      </p:sp>
      <p:sp>
        <p:nvSpPr>
          <p:cNvPr id="10" name="TextBox 9">
            <a:extLst>
              <a:ext uri="{FF2B5EF4-FFF2-40B4-BE49-F238E27FC236}">
                <a16:creationId xmlns:a16="http://schemas.microsoft.com/office/drawing/2014/main" id="{518E9735-D357-444C-A51A-8FBF32B1200D}"/>
              </a:ext>
            </a:extLst>
          </p:cNvPr>
          <p:cNvSpPr txBox="1"/>
          <p:nvPr/>
        </p:nvSpPr>
        <p:spPr>
          <a:xfrm>
            <a:off x="1174423" y="4522091"/>
            <a:ext cx="2886092" cy="1312471"/>
          </a:xfrm>
          <a:prstGeom prst="rect">
            <a:avLst/>
          </a:prstGeom>
          <a:noFill/>
        </p:spPr>
        <p:txBody>
          <a:bodyPr wrap="square" lIns="182854" tIns="146283" rIns="182854" bIns="146283" rtlCol="0">
            <a:spAutoFit/>
          </a:body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Enterprises see themselves operating hybrid clouds for the foreseeable future</a:t>
            </a:r>
          </a:p>
        </p:txBody>
      </p:sp>
      <p:sp>
        <p:nvSpPr>
          <p:cNvPr id="11" name="TextBox 10">
            <a:extLst>
              <a:ext uri="{FF2B5EF4-FFF2-40B4-BE49-F238E27FC236}">
                <a16:creationId xmlns:a16="http://schemas.microsoft.com/office/drawing/2014/main" id="{189F2821-8D78-43B9-B07F-33C9892A1425}"/>
              </a:ext>
            </a:extLst>
          </p:cNvPr>
          <p:cNvSpPr txBox="1"/>
          <p:nvPr/>
        </p:nvSpPr>
        <p:spPr>
          <a:xfrm>
            <a:off x="4776375" y="4522088"/>
            <a:ext cx="2886092" cy="1058209"/>
          </a:xfrm>
          <a:prstGeom prst="rect">
            <a:avLst/>
          </a:prstGeom>
          <a:noFill/>
        </p:spPr>
        <p:txBody>
          <a:bodyPr wrap="square" lIns="182854" tIns="146283" rIns="182854" bIns="146283" rtlCol="0">
            <a:spAutoFit/>
          </a:body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Enterprises have a hybrid cloud strategy up from 55% a year ago</a:t>
            </a:r>
          </a:p>
        </p:txBody>
      </p:sp>
      <p:sp>
        <p:nvSpPr>
          <p:cNvPr id="12" name="TextBox 11">
            <a:extLst>
              <a:ext uri="{FF2B5EF4-FFF2-40B4-BE49-F238E27FC236}">
                <a16:creationId xmlns:a16="http://schemas.microsoft.com/office/drawing/2014/main" id="{3338031A-ECA8-416A-940A-4C7BF08F5864}"/>
              </a:ext>
            </a:extLst>
          </p:cNvPr>
          <p:cNvSpPr txBox="1"/>
          <p:nvPr/>
        </p:nvSpPr>
        <p:spPr>
          <a:xfrm>
            <a:off x="8463097" y="4522087"/>
            <a:ext cx="2886092" cy="1312471"/>
          </a:xfrm>
          <a:prstGeom prst="rect">
            <a:avLst/>
          </a:prstGeom>
          <a:noFill/>
        </p:spPr>
        <p:txBody>
          <a:bodyPr wrap="square" lIns="182854" tIns="146283" rIns="182854" bIns="146283" rtlCol="0">
            <a:spAutoFit/>
          </a:body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Organizations are planning to integrate on-premises datacenters with public cloud</a:t>
            </a:r>
          </a:p>
        </p:txBody>
      </p:sp>
      <p:sp>
        <p:nvSpPr>
          <p:cNvPr id="13" name="TextBox 12">
            <a:extLst>
              <a:ext uri="{FF2B5EF4-FFF2-40B4-BE49-F238E27FC236}">
                <a16:creationId xmlns:a16="http://schemas.microsoft.com/office/drawing/2014/main" id="{158AF17E-8791-4C17-A8EB-4FEB9919F8E0}"/>
              </a:ext>
            </a:extLst>
          </p:cNvPr>
          <p:cNvSpPr txBox="1"/>
          <p:nvPr/>
        </p:nvSpPr>
        <p:spPr>
          <a:xfrm>
            <a:off x="274638" y="5562009"/>
            <a:ext cx="4652389" cy="1135653"/>
          </a:xfrm>
          <a:prstGeom prst="rect">
            <a:avLst/>
          </a:prstGeom>
          <a:noFill/>
        </p:spPr>
        <p:txBody>
          <a:bodyPr wrap="square" lIns="182854" tIns="146283" rIns="182854" bIns="146283" rtlCol="0">
            <a:spAutoFit/>
          </a:bodyPr>
          <a:lstStyle/>
          <a:p>
            <a:pPr marL="0" marR="0" lvl="0" indent="0" algn="l" defTabSz="932563" rtl="0" eaLnBrk="1" fontAlgn="auto" latinLnBrk="0" hangingPunct="1">
              <a:lnSpc>
                <a:spcPct val="90000"/>
              </a:lnSpc>
              <a:spcBef>
                <a:spcPts val="0"/>
              </a:spcBef>
              <a:spcAft>
                <a:spcPts val="600"/>
              </a:spcAft>
              <a:buClrTx/>
              <a:buSzTx/>
              <a:buFontTx/>
              <a:buNone/>
              <a:tabLst/>
              <a:defRPr/>
            </a:pPr>
            <a:r>
              <a:rPr kumimoji="0" lang="en-US" sz="1100" i="1" u="none" strike="noStrike" kern="1200" cap="none" spc="0" normalizeH="0" baseline="0" noProof="0" dirty="0">
                <a:ln>
                  <a:noFill/>
                </a:ln>
                <a:gradFill>
                  <a:gsLst>
                    <a:gs pos="2917">
                      <a:srgbClr val="353535"/>
                    </a:gs>
                    <a:gs pos="30000">
                      <a:srgbClr val="353535"/>
                    </a:gs>
                  </a:gsLst>
                  <a:lin ang="5400000" scaled="0"/>
                </a:gradFill>
                <a:effectLst/>
                <a:uLnTx/>
                <a:uFillTx/>
                <a:latin typeface="Segoe UI" panose="020B0502040204020203" pitchFamily="34" charset="0"/>
                <a:cs typeface="Segoe UI" panose="020B0502040204020203" pitchFamily="34" charset="0"/>
              </a:rPr>
              <a:t>Sources:</a:t>
            </a:r>
          </a:p>
          <a:p>
            <a:pPr marL="171450" marR="0" lvl="0" indent="-171450" algn="l" defTabSz="932563" rtl="0" eaLnBrk="1" fontAlgn="auto" latinLnBrk="0" hangingPunct="1">
              <a:lnSpc>
                <a:spcPct val="90000"/>
              </a:lnSpc>
              <a:spcBef>
                <a:spcPts val="0"/>
              </a:spcBef>
              <a:spcAft>
                <a:spcPts val="600"/>
              </a:spcAft>
              <a:buClrTx/>
              <a:buSzTx/>
              <a:buFont typeface="+mj-lt"/>
              <a:buAutoNum type="arabicPeriod"/>
              <a:tabLst/>
              <a:defRPr/>
            </a:pPr>
            <a:r>
              <a:rPr kumimoji="0" lang="en-US" sz="1100" i="1" u="none" strike="noStrike" kern="1200" cap="none" spc="0" normalizeH="0" baseline="0" noProof="0" dirty="0">
                <a:ln>
                  <a:noFill/>
                </a:ln>
                <a:gradFill>
                  <a:gsLst>
                    <a:gs pos="2917">
                      <a:srgbClr val="353535"/>
                    </a:gs>
                    <a:gs pos="30000">
                      <a:srgbClr val="353535"/>
                    </a:gs>
                  </a:gsLst>
                  <a:lin ang="5400000" scaled="0"/>
                </a:gradFill>
                <a:effectLst/>
                <a:uLnTx/>
                <a:uFillTx/>
                <a:latin typeface="Segoe UI" panose="020B0502040204020203" pitchFamily="34" charset="0"/>
                <a:cs typeface="Segoe UI" panose="020B0502040204020203" pitchFamily="34" charset="0"/>
              </a:rPr>
              <a:t>Microsoft Study, 2017</a:t>
            </a:r>
          </a:p>
          <a:p>
            <a:pPr marL="171450" marR="0" lvl="0" indent="-171450" algn="l" defTabSz="932563" rtl="0" eaLnBrk="1" fontAlgn="auto" latinLnBrk="0" hangingPunct="1">
              <a:lnSpc>
                <a:spcPct val="90000"/>
              </a:lnSpc>
              <a:spcBef>
                <a:spcPts val="0"/>
              </a:spcBef>
              <a:spcAft>
                <a:spcPts val="600"/>
              </a:spcAft>
              <a:buClrTx/>
              <a:buSzTx/>
              <a:buFont typeface="+mj-lt"/>
              <a:buAutoNum type="arabicPeriod"/>
              <a:tabLst/>
              <a:defRPr/>
            </a:pPr>
            <a:r>
              <a:rPr kumimoji="0" lang="en-US" sz="1100" i="1"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panose="020B0502040204020203" pitchFamily="34" charset="0"/>
                <a:cs typeface="Segoe UI" panose="020B0502040204020203" pitchFamily="34" charset="0"/>
              </a:rPr>
              <a:t>RightScale</a:t>
            </a:r>
            <a:r>
              <a:rPr kumimoji="0" lang="en-US" sz="1100" i="1" u="none" strike="noStrike" kern="1200" cap="none" spc="0" normalizeH="0" baseline="0" noProof="0" dirty="0">
                <a:ln>
                  <a:noFill/>
                </a:ln>
                <a:gradFill>
                  <a:gsLst>
                    <a:gs pos="2917">
                      <a:srgbClr val="353535"/>
                    </a:gs>
                    <a:gs pos="30000">
                      <a:srgbClr val="353535"/>
                    </a:gs>
                  </a:gsLst>
                  <a:lin ang="5400000" scaled="0"/>
                </a:gradFill>
                <a:effectLst/>
                <a:uLnTx/>
                <a:uFillTx/>
                <a:latin typeface="Segoe UI" panose="020B0502040204020203" pitchFamily="34" charset="0"/>
                <a:cs typeface="Segoe UI" panose="020B0502040204020203" pitchFamily="34" charset="0"/>
              </a:rPr>
              <a:t> 2017 State of the Cloud report</a:t>
            </a:r>
          </a:p>
          <a:p>
            <a:pPr marL="171450" marR="0" lvl="0" indent="-171450" algn="l" defTabSz="932563" rtl="0" eaLnBrk="1" fontAlgn="auto" latinLnBrk="0" hangingPunct="1">
              <a:lnSpc>
                <a:spcPct val="90000"/>
              </a:lnSpc>
              <a:spcBef>
                <a:spcPts val="0"/>
              </a:spcBef>
              <a:spcAft>
                <a:spcPts val="600"/>
              </a:spcAft>
              <a:buClrTx/>
              <a:buSzTx/>
              <a:buFont typeface="+mj-lt"/>
              <a:buAutoNum type="arabicPeriod"/>
              <a:tabLst/>
              <a:defRPr/>
            </a:pPr>
            <a:r>
              <a:rPr kumimoji="0" lang="en-US" sz="1100" i="1" u="none" strike="noStrike" kern="1200" cap="none" spc="0" normalizeH="0" baseline="0" noProof="0" dirty="0">
                <a:ln>
                  <a:noFill/>
                </a:ln>
                <a:gradFill>
                  <a:gsLst>
                    <a:gs pos="2917">
                      <a:srgbClr val="353535"/>
                    </a:gs>
                    <a:gs pos="30000">
                      <a:srgbClr val="353535"/>
                    </a:gs>
                  </a:gsLst>
                  <a:lin ang="5400000" scaled="0"/>
                </a:gradFill>
                <a:effectLst/>
                <a:uLnTx/>
                <a:uFillTx/>
                <a:latin typeface="Segoe UI" panose="020B0502040204020203" pitchFamily="34" charset="0"/>
                <a:cs typeface="Segoe UI" panose="020B0502040204020203" pitchFamily="34" charset="0"/>
              </a:rPr>
              <a:t>Avanade research on IT modernization, April 2017</a:t>
            </a:r>
          </a:p>
        </p:txBody>
      </p:sp>
    </p:spTree>
    <p:extLst>
      <p:ext uri="{BB962C8B-B14F-4D97-AF65-F5344CB8AC3E}">
        <p14:creationId xmlns:p14="http://schemas.microsoft.com/office/powerpoint/2010/main" val="22546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Azure File Sync</a:t>
            </a:r>
          </a:p>
        </p:txBody>
      </p:sp>
    </p:spTree>
    <p:extLst>
      <p:ext uri="{BB962C8B-B14F-4D97-AF65-F5344CB8AC3E}">
        <p14:creationId xmlns:p14="http://schemas.microsoft.com/office/powerpoint/2010/main" val="351492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EC8986-FEFB-4779-A1C2-1D949BE3A39D}"/>
              </a:ext>
            </a:extLst>
          </p:cNvPr>
          <p:cNvSpPr/>
          <p:nvPr/>
        </p:nvSpPr>
        <p:spPr>
          <a:xfrm>
            <a:off x="883" y="5935316"/>
            <a:ext cx="12434710" cy="1059209"/>
          </a:xfrm>
          <a:prstGeom prst="rect">
            <a:avLst/>
          </a:prstGeom>
          <a:solidFill>
            <a:schemeClr val="accent1"/>
          </a:solidFill>
        </p:spPr>
        <p:txBody>
          <a:bodyPr wrap="square">
            <a:noAutofit/>
          </a:bodyPr>
          <a:lstStyle/>
          <a:p>
            <a:pPr marL="0" marR="0" lvl="0" indent="0" algn="ctr" defTabSz="932418"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Light" panose="020B0502040204020203" pitchFamily="34" charset="0"/>
                <a:ea typeface="+mn-ea"/>
                <a:cs typeface="Segoe UI Light" panose="020B0502040204020203" pitchFamily="34" charset="0"/>
              </a:rPr>
              <a:t>What are your pains with Windows File Server?</a:t>
            </a:r>
          </a:p>
        </p:txBody>
      </p:sp>
      <p:pic>
        <p:nvPicPr>
          <p:cNvPr id="4" name="Picture 3">
            <a:extLst>
              <a:ext uri="{FF2B5EF4-FFF2-40B4-BE49-F238E27FC236}">
                <a16:creationId xmlns:a16="http://schemas.microsoft.com/office/drawing/2014/main" id="{069307BD-B739-45B7-A21E-7E393EC875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5805" y="1668722"/>
            <a:ext cx="2041870" cy="2041870"/>
          </a:xfrm>
          <a:prstGeom prst="rect">
            <a:avLst/>
          </a:prstGeom>
        </p:spPr>
      </p:pic>
      <p:pic>
        <p:nvPicPr>
          <p:cNvPr id="5" name="Picture 4">
            <a:extLst>
              <a:ext uri="{FF2B5EF4-FFF2-40B4-BE49-F238E27FC236}">
                <a16:creationId xmlns:a16="http://schemas.microsoft.com/office/drawing/2014/main" id="{D2C70218-6DA4-4B15-996B-FAF3236C3B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1355" y="1247770"/>
            <a:ext cx="2883775" cy="2883775"/>
          </a:xfrm>
          <a:prstGeom prst="rect">
            <a:avLst/>
          </a:prstGeom>
        </p:spPr>
      </p:pic>
      <p:sp>
        <p:nvSpPr>
          <p:cNvPr id="6" name="TextBox 5">
            <a:extLst>
              <a:ext uri="{FF2B5EF4-FFF2-40B4-BE49-F238E27FC236}">
                <a16:creationId xmlns:a16="http://schemas.microsoft.com/office/drawing/2014/main" id="{60FCA4A1-8334-4345-916F-BD1A4A292E2C}"/>
              </a:ext>
            </a:extLst>
          </p:cNvPr>
          <p:cNvSpPr txBox="1"/>
          <p:nvPr/>
        </p:nvSpPr>
        <p:spPr>
          <a:xfrm>
            <a:off x="2322415" y="2922154"/>
            <a:ext cx="2297407" cy="1227586"/>
          </a:xfrm>
          <a:prstGeom prst="rect">
            <a:avLst/>
          </a:prstGeom>
          <a:noFill/>
          <a:ln>
            <a:noFill/>
          </a:ln>
        </p:spPr>
        <p:txBody>
          <a:bodyPr wrap="square" lIns="182854" tIns="146283" rIns="182854" bIns="146283" rtlCol="0">
            <a:spAutoFit/>
          </a:body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6599" b="1" i="0" u="none" strike="noStrike" kern="1200" cap="none" spc="0" normalizeH="0" baseline="0" noProof="0" dirty="0">
                <a:ln>
                  <a:noFill/>
                </a:ln>
                <a:solidFill>
                  <a:srgbClr val="DE5900"/>
                </a:solidFill>
                <a:effectLst/>
                <a:uLnTx/>
                <a:uFillTx/>
                <a:latin typeface="Segoe UI" panose="020B0502040204020203" pitchFamily="34" charset="0"/>
                <a:ea typeface="Segoe UI Historic" panose="020B0502040204020203" pitchFamily="34" charset="0"/>
                <a:cs typeface="Segoe UI" panose="020B0502040204020203" pitchFamily="34" charset="0"/>
              </a:rPr>
              <a:t>$$$</a:t>
            </a:r>
          </a:p>
        </p:txBody>
      </p:sp>
      <p:pic>
        <p:nvPicPr>
          <p:cNvPr id="7" name="Picture 6">
            <a:extLst>
              <a:ext uri="{FF2B5EF4-FFF2-40B4-BE49-F238E27FC236}">
                <a16:creationId xmlns:a16="http://schemas.microsoft.com/office/drawing/2014/main" id="{2A678586-73C1-411C-9D41-C9DD64034ECB}"/>
              </a:ext>
            </a:extLst>
          </p:cNvPr>
          <p:cNvPicPr>
            <a:picLocks noChangeAspect="1"/>
          </p:cNvPicPr>
          <p:nvPr/>
        </p:nvPicPr>
        <p:blipFill>
          <a:blip r:embed="rId5"/>
          <a:stretch>
            <a:fillRect/>
          </a:stretch>
        </p:blipFill>
        <p:spPr>
          <a:xfrm>
            <a:off x="5301440" y="1470629"/>
            <a:ext cx="2438054" cy="2438054"/>
          </a:xfrm>
          <a:prstGeom prst="rect">
            <a:avLst/>
          </a:prstGeom>
        </p:spPr>
      </p:pic>
      <p:pic>
        <p:nvPicPr>
          <p:cNvPr id="8" name="Picture 7">
            <a:extLst>
              <a:ext uri="{FF2B5EF4-FFF2-40B4-BE49-F238E27FC236}">
                <a16:creationId xmlns:a16="http://schemas.microsoft.com/office/drawing/2014/main" id="{3FB3D4A9-9452-4CAF-9A3D-CAE0FD8ED6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5992" y="2935182"/>
            <a:ext cx="973502" cy="973502"/>
          </a:xfrm>
          <a:prstGeom prst="rect">
            <a:avLst/>
          </a:prstGeom>
        </p:spPr>
      </p:pic>
    </p:spTree>
    <p:extLst>
      <p:ext uri="{BB962C8B-B14F-4D97-AF65-F5344CB8AC3E}">
        <p14:creationId xmlns:p14="http://schemas.microsoft.com/office/powerpoint/2010/main" val="391444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698B169-3E2F-4D0B-8EAC-B42367F81BDE}"/>
              </a:ext>
            </a:extLst>
          </p:cNvPr>
          <p:cNvSpPr/>
          <p:nvPr/>
        </p:nvSpPr>
        <p:spPr bwMode="auto">
          <a:xfrm>
            <a:off x="0" y="0"/>
            <a:ext cx="39322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a:extLst>
              <a:ext uri="{FF2B5EF4-FFF2-40B4-BE49-F238E27FC236}">
                <a16:creationId xmlns:a16="http://schemas.microsoft.com/office/drawing/2014/main" id="{A88CD34A-F2B2-4451-8DBC-801F6F550789}"/>
              </a:ext>
            </a:extLst>
          </p:cNvPr>
          <p:cNvSpPr txBox="1"/>
          <p:nvPr/>
        </p:nvSpPr>
        <p:spPr>
          <a:xfrm>
            <a:off x="274638" y="296863"/>
            <a:ext cx="3300440" cy="738536"/>
          </a:xfrm>
          <a:prstGeom prst="rect">
            <a:avLst/>
          </a:prstGeom>
          <a:noFill/>
        </p:spPr>
        <p:txBody>
          <a:bodyPr wrap="square" lIns="146304" tIns="91440" rIns="146304" bIns="91440" rtlCol="0">
            <a:spAutoFit/>
          </a:bodyPr>
          <a:lstStyle/>
          <a:p>
            <a:pPr marL="0" marR="0" lvl="0" indent="0" defTabSz="932563"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Light" panose="020B0502040204020203" pitchFamily="34" charset="0"/>
                <a:ea typeface="+mn-ea"/>
                <a:cs typeface="Segoe UI Light" panose="020B0502040204020203" pitchFamily="34" charset="0"/>
              </a:rPr>
              <a:t>Azure File Sync</a:t>
            </a:r>
          </a:p>
        </p:txBody>
      </p:sp>
      <p:sp>
        <p:nvSpPr>
          <p:cNvPr id="3" name="TextBox 2">
            <a:extLst>
              <a:ext uri="{FF2B5EF4-FFF2-40B4-BE49-F238E27FC236}">
                <a16:creationId xmlns:a16="http://schemas.microsoft.com/office/drawing/2014/main" id="{ECEB50F3-006F-4B59-B9EB-76684E39CB3B}"/>
              </a:ext>
            </a:extLst>
          </p:cNvPr>
          <p:cNvSpPr txBox="1"/>
          <p:nvPr/>
        </p:nvSpPr>
        <p:spPr>
          <a:xfrm>
            <a:off x="287338" y="1271331"/>
            <a:ext cx="3300440" cy="492443"/>
          </a:xfrm>
          <a:prstGeom prst="rect">
            <a:avLst/>
          </a:prstGeom>
          <a:noFill/>
        </p:spPr>
        <p:txBody>
          <a:bodyPr wrap="square" lIns="146304" tIns="91440" rIns="146304" bIns="91440" rtlCol="0">
            <a:spAutoFit/>
          </a:bodyPr>
          <a:lstStyle/>
          <a:p>
            <a:pPr marL="0" marR="0" lvl="0" indent="0" defTabSz="9325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panose="020B0502040204020203" pitchFamily="34" charset="0"/>
                <a:ea typeface="+mn-ea"/>
                <a:cs typeface="Segoe UI" panose="020B0502040204020203" pitchFamily="34" charset="0"/>
              </a:rPr>
              <a:t>Cloud Tiering</a:t>
            </a:r>
          </a:p>
        </p:txBody>
      </p:sp>
      <p:grpSp>
        <p:nvGrpSpPr>
          <p:cNvPr id="4" name="HQ Server">
            <a:extLst>
              <a:ext uri="{FF2B5EF4-FFF2-40B4-BE49-F238E27FC236}">
                <a16:creationId xmlns:a16="http://schemas.microsoft.com/office/drawing/2014/main" id="{7B2F75CC-D629-4EAB-9E13-8A0E9048C386}"/>
              </a:ext>
            </a:extLst>
          </p:cNvPr>
          <p:cNvGrpSpPr/>
          <p:nvPr/>
        </p:nvGrpSpPr>
        <p:grpSpPr>
          <a:xfrm>
            <a:off x="10558858" y="4296182"/>
            <a:ext cx="1491454" cy="2024285"/>
            <a:chOff x="2827548" y="4249398"/>
            <a:chExt cx="1462757" cy="1985337"/>
          </a:xfrm>
        </p:grpSpPr>
        <p:pic>
          <p:nvPicPr>
            <p:cNvPr id="5" name="Picture 2" descr="\\MAGNUM\Projects\Microsoft\Cloud Power FY12\Design\Icons\PNGs\Server_2.png">
              <a:extLst>
                <a:ext uri="{FF2B5EF4-FFF2-40B4-BE49-F238E27FC236}">
                  <a16:creationId xmlns:a16="http://schemas.microsoft.com/office/drawing/2014/main" id="{D213F306-F114-4ABD-A0AF-A03FCC9EE73E}"/>
                </a:ext>
              </a:extLst>
            </p:cNvPr>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827548" y="4249398"/>
              <a:ext cx="1462757" cy="1462757"/>
            </a:xfrm>
            <a:prstGeom prst="rect">
              <a:avLst/>
            </a:prstGeom>
            <a:noFill/>
            <a:effectLst/>
          </p:spPr>
        </p:pic>
        <p:sp>
          <p:nvSpPr>
            <p:cNvPr id="6" name="TextBox 5">
              <a:extLst>
                <a:ext uri="{FF2B5EF4-FFF2-40B4-BE49-F238E27FC236}">
                  <a16:creationId xmlns:a16="http://schemas.microsoft.com/office/drawing/2014/main" id="{B36443F6-F13A-4E0D-BBA5-186E4BCE8B90}"/>
                </a:ext>
              </a:extLst>
            </p:cNvPr>
            <p:cNvSpPr txBox="1"/>
            <p:nvPr/>
          </p:nvSpPr>
          <p:spPr>
            <a:xfrm>
              <a:off x="3136610" y="5577189"/>
              <a:ext cx="844637" cy="657546"/>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HQ</a:t>
              </a:r>
              <a:b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b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Seattle</a:t>
              </a:r>
              <a:endParaRPr kumimoji="0" lang="en-US" sz="1836"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grpSp>
        <p:nvGrpSpPr>
          <p:cNvPr id="7" name="East US">
            <a:extLst>
              <a:ext uri="{FF2B5EF4-FFF2-40B4-BE49-F238E27FC236}">
                <a16:creationId xmlns:a16="http://schemas.microsoft.com/office/drawing/2014/main" id="{242DEB85-226B-4DD6-BD25-3C5A77ACEDBE}"/>
              </a:ext>
            </a:extLst>
          </p:cNvPr>
          <p:cNvGrpSpPr/>
          <p:nvPr/>
        </p:nvGrpSpPr>
        <p:grpSpPr>
          <a:xfrm>
            <a:off x="6977466" y="1500670"/>
            <a:ext cx="2335747" cy="1577655"/>
            <a:chOff x="2856517" y="1582399"/>
            <a:chExt cx="2290805" cy="1547300"/>
          </a:xfrm>
        </p:grpSpPr>
        <p:grpSp>
          <p:nvGrpSpPr>
            <p:cNvPr id="8" name="Group 7">
              <a:extLst>
                <a:ext uri="{FF2B5EF4-FFF2-40B4-BE49-F238E27FC236}">
                  <a16:creationId xmlns:a16="http://schemas.microsoft.com/office/drawing/2014/main" id="{BF99136D-A233-4DB5-80F7-17930521D3D9}"/>
                </a:ext>
              </a:extLst>
            </p:cNvPr>
            <p:cNvGrpSpPr/>
            <p:nvPr/>
          </p:nvGrpSpPr>
          <p:grpSpPr>
            <a:xfrm>
              <a:off x="2856517" y="1916920"/>
              <a:ext cx="2290805" cy="1212779"/>
              <a:chOff x="4233863" y="2443162"/>
              <a:chExt cx="3724275" cy="1971674"/>
            </a:xfrm>
          </p:grpSpPr>
          <p:pic>
            <p:nvPicPr>
              <p:cNvPr id="12" name="Picture 11">
                <a:extLst>
                  <a:ext uri="{FF2B5EF4-FFF2-40B4-BE49-F238E27FC236}">
                    <a16:creationId xmlns:a16="http://schemas.microsoft.com/office/drawing/2014/main" id="{CD667BDF-6F36-40BD-B07D-51171D32C4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3863" y="2443162"/>
                <a:ext cx="3724275" cy="1971674"/>
              </a:xfrm>
              <a:prstGeom prst="rect">
                <a:avLst/>
              </a:prstGeom>
            </p:spPr>
          </p:pic>
          <p:sp>
            <p:nvSpPr>
              <p:cNvPr id="13" name="Rectangle 12">
                <a:extLst>
                  <a:ext uri="{FF2B5EF4-FFF2-40B4-BE49-F238E27FC236}">
                    <a16:creationId xmlns:a16="http://schemas.microsoft.com/office/drawing/2014/main" id="{C6AD9973-66B6-43C0-B698-68E20834A38C}"/>
                  </a:ext>
                </a:extLst>
              </p:cNvPr>
              <p:cNvSpPr/>
              <p:nvPr/>
            </p:nvSpPr>
            <p:spPr>
              <a:xfrm>
                <a:off x="4993106" y="3286488"/>
                <a:ext cx="2358189" cy="665886"/>
              </a:xfrm>
              <a:prstGeom prst="rect">
                <a:avLst/>
              </a:prstGeom>
              <a:solidFill>
                <a:srgbClr val="005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3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5" descr="C:\Users\mitchellg\Desktop\Folder.png">
              <a:extLst>
                <a:ext uri="{FF2B5EF4-FFF2-40B4-BE49-F238E27FC236}">
                  <a16:creationId xmlns:a16="http://schemas.microsoft.com/office/drawing/2014/main" id="{C3F7FF78-A25D-4CC5-AA93-98B56354C62C}"/>
                </a:ext>
              </a:extLst>
            </p:cNvPr>
            <p:cNvPicPr>
              <a:picLocks noChangeAspect="1" noChangeArrowheads="1"/>
            </p:cNvPicPr>
            <p:nvPr/>
          </p:nvPicPr>
          <p:blipFill>
            <a:blip r:embed="rId5" cstate="email">
              <a:lum bright="100000"/>
              <a:extLst>
                <a:ext uri="{28A0092B-C50C-407E-A947-70E740481C1C}">
                  <a14:useLocalDpi xmlns:a14="http://schemas.microsoft.com/office/drawing/2010/main"/>
                </a:ext>
              </a:extLst>
            </a:blip>
            <a:srcRect/>
            <a:stretch>
              <a:fillRect/>
            </a:stretch>
          </p:blipFill>
          <p:spPr bwMode="auto">
            <a:xfrm>
              <a:off x="3717539" y="2254152"/>
              <a:ext cx="568761" cy="568761"/>
            </a:xfrm>
            <a:prstGeom prst="rect">
              <a:avLst/>
            </a:prstGeom>
            <a:noFill/>
          </p:spPr>
        </p:pic>
        <p:sp>
          <p:nvSpPr>
            <p:cNvPr id="10" name="TextBox 9">
              <a:extLst>
                <a:ext uri="{FF2B5EF4-FFF2-40B4-BE49-F238E27FC236}">
                  <a16:creationId xmlns:a16="http://schemas.microsoft.com/office/drawing/2014/main" id="{4B33FFA9-C447-433C-B8B7-FEF69C53A4F4}"/>
                </a:ext>
              </a:extLst>
            </p:cNvPr>
            <p:cNvSpPr txBox="1"/>
            <p:nvPr/>
          </p:nvSpPr>
          <p:spPr>
            <a:xfrm>
              <a:off x="3625053" y="2676246"/>
              <a:ext cx="753732" cy="265009"/>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white"/>
                  </a:solidFill>
                  <a:effectLst/>
                  <a:uLnTx/>
                  <a:uFillTx/>
                  <a:latin typeface="Calibri" panose="020F0502020204030204"/>
                  <a:ea typeface="+mn-ea"/>
                  <a:cs typeface="+mn-cs"/>
                </a:rPr>
                <a:t>File Share</a:t>
              </a:r>
            </a:p>
          </p:txBody>
        </p:sp>
        <p:sp>
          <p:nvSpPr>
            <p:cNvPr id="11" name="TextBox 10">
              <a:extLst>
                <a:ext uri="{FF2B5EF4-FFF2-40B4-BE49-F238E27FC236}">
                  <a16:creationId xmlns:a16="http://schemas.microsoft.com/office/drawing/2014/main" id="{5DBE37E4-08ED-4D7B-A7B3-931A0130BE5E}"/>
                </a:ext>
              </a:extLst>
            </p:cNvPr>
            <p:cNvSpPr txBox="1"/>
            <p:nvPr/>
          </p:nvSpPr>
          <p:spPr>
            <a:xfrm>
              <a:off x="3511103" y="1582399"/>
              <a:ext cx="981637" cy="374952"/>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West US</a:t>
              </a:r>
            </a:p>
          </p:txBody>
        </p:sp>
      </p:grpSp>
      <p:pic>
        <p:nvPicPr>
          <p:cNvPr id="14" name="Files">
            <a:extLst>
              <a:ext uri="{FF2B5EF4-FFF2-40B4-BE49-F238E27FC236}">
                <a16:creationId xmlns:a16="http://schemas.microsoft.com/office/drawing/2014/main" id="{371DF330-C7EF-4833-8569-F734539C4D3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6" b="717"/>
          <a:stretch/>
        </p:blipFill>
        <p:spPr>
          <a:xfrm>
            <a:off x="9692148" y="4142142"/>
            <a:ext cx="1204388" cy="2476526"/>
          </a:xfrm>
          <a:prstGeom prst="rect">
            <a:avLst/>
          </a:prstGeom>
        </p:spPr>
      </p:pic>
      <p:pic>
        <p:nvPicPr>
          <p:cNvPr id="15" name="File Ghosts #1">
            <a:extLst>
              <a:ext uri="{FF2B5EF4-FFF2-40B4-BE49-F238E27FC236}">
                <a16:creationId xmlns:a16="http://schemas.microsoft.com/office/drawing/2014/main" id="{AFDD138E-DD2A-4EBF-ACC6-0C4F4CFCF6B5}"/>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9691544" y="4347551"/>
            <a:ext cx="1204388" cy="784720"/>
          </a:xfrm>
          <a:prstGeom prst="rect">
            <a:avLst/>
          </a:prstGeom>
        </p:spPr>
      </p:pic>
      <p:pic>
        <p:nvPicPr>
          <p:cNvPr id="16" name="File Ghosts #2">
            <a:extLst>
              <a:ext uri="{FF2B5EF4-FFF2-40B4-BE49-F238E27FC236}">
                <a16:creationId xmlns:a16="http://schemas.microsoft.com/office/drawing/2014/main" id="{2B6F3334-723F-4159-B2A6-20C6D4A956C5}"/>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9691544" y="5422321"/>
            <a:ext cx="1204388" cy="906294"/>
          </a:xfrm>
          <a:prstGeom prst="rect">
            <a:avLst/>
          </a:prstGeom>
        </p:spPr>
      </p:pic>
      <p:cxnSp>
        <p:nvCxnSpPr>
          <p:cNvPr id="20" name="Sync: New York">
            <a:extLst>
              <a:ext uri="{FF2B5EF4-FFF2-40B4-BE49-F238E27FC236}">
                <a16:creationId xmlns:a16="http://schemas.microsoft.com/office/drawing/2014/main" id="{B8AF6CC6-B40A-463D-80B9-102B10EE2E3F}"/>
              </a:ext>
            </a:extLst>
          </p:cNvPr>
          <p:cNvCxnSpPr>
            <a:cxnSpLocks/>
            <a:stCxn id="5" idx="0"/>
          </p:cNvCxnSpPr>
          <p:nvPr/>
        </p:nvCxnSpPr>
        <p:spPr>
          <a:xfrm flipH="1" flipV="1">
            <a:off x="8435302" y="3078327"/>
            <a:ext cx="2869283" cy="1217857"/>
          </a:xfrm>
          <a:prstGeom prst="straightConnector1">
            <a:avLst/>
          </a:prstGeom>
          <a:noFill/>
          <a:ln w="25400" cmpd="sng">
            <a:solidFill>
              <a:schemeClr val="accent1"/>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nvGrpSpPr>
          <p:cNvPr id="21" name="Warning">
            <a:extLst>
              <a:ext uri="{FF2B5EF4-FFF2-40B4-BE49-F238E27FC236}">
                <a16:creationId xmlns:a16="http://schemas.microsoft.com/office/drawing/2014/main" id="{6B093B8E-12BC-485E-A343-6A9A2F9C6A61}"/>
              </a:ext>
            </a:extLst>
          </p:cNvPr>
          <p:cNvGrpSpPr/>
          <p:nvPr/>
        </p:nvGrpSpPr>
        <p:grpSpPr>
          <a:xfrm>
            <a:off x="11305819" y="5206297"/>
            <a:ext cx="604191" cy="491354"/>
            <a:chOff x="7487323" y="3422383"/>
            <a:chExt cx="602428" cy="538645"/>
          </a:xfrm>
        </p:grpSpPr>
        <p:sp>
          <p:nvSpPr>
            <p:cNvPr id="22" name="Isosceles Triangle 21">
              <a:extLst>
                <a:ext uri="{FF2B5EF4-FFF2-40B4-BE49-F238E27FC236}">
                  <a16:creationId xmlns:a16="http://schemas.microsoft.com/office/drawing/2014/main" id="{F5F1D88C-C875-4CB7-87DD-EB2AFA48CD26}"/>
                </a:ext>
              </a:extLst>
            </p:cNvPr>
            <p:cNvSpPr/>
            <p:nvPr/>
          </p:nvSpPr>
          <p:spPr>
            <a:xfrm>
              <a:off x="7487323" y="3422383"/>
              <a:ext cx="602428" cy="519334"/>
            </a:xfrm>
            <a:prstGeom prst="triangle">
              <a:avLst/>
            </a:prstGeom>
            <a:solidFill>
              <a:srgbClr val="FFC000"/>
            </a:solidFill>
            <a:ln w="31750">
              <a:solidFill>
                <a:srgbClr val="E2A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3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CEC58EB-95F3-459B-81BD-77D35A4FFD6A}"/>
                </a:ext>
              </a:extLst>
            </p:cNvPr>
            <p:cNvSpPr txBox="1"/>
            <p:nvPr/>
          </p:nvSpPr>
          <p:spPr>
            <a:xfrm>
              <a:off x="7658176" y="3542043"/>
              <a:ext cx="265964" cy="418985"/>
            </a:xfrm>
            <a:prstGeom prst="rect">
              <a:avLst/>
            </a:prstGeom>
            <a:noFill/>
          </p:spPr>
          <p:txBody>
            <a:bodyPr wrap="none" rtlCol="0">
              <a:spAutoFit/>
            </a:bodyPr>
            <a:lstStyle/>
            <a:p>
              <a:pPr marL="0" marR="0" lvl="0" indent="0" algn="l" defTabSz="932239" rtl="0" eaLnBrk="1" fontAlgn="auto" latinLnBrk="0" hangingPunct="1">
                <a:lnSpc>
                  <a:spcPct val="100000"/>
                </a:lnSpc>
                <a:spcBef>
                  <a:spcPts val="0"/>
                </a:spcBef>
                <a:spcAft>
                  <a:spcPts val="0"/>
                </a:spcAft>
                <a:buClrTx/>
                <a:buSzTx/>
                <a:buFontTx/>
                <a:buNone/>
                <a:tabLst/>
                <a:defRPr/>
              </a:pPr>
              <a:r>
                <a:rPr kumimoji="0" lang="en-US" sz="1836"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p>
          </p:txBody>
        </p:sp>
      </p:grpSp>
      <p:cxnSp>
        <p:nvCxnSpPr>
          <p:cNvPr id="28" name="Tiering Progress">
            <a:extLst>
              <a:ext uri="{FF2B5EF4-FFF2-40B4-BE49-F238E27FC236}">
                <a16:creationId xmlns:a16="http://schemas.microsoft.com/office/drawing/2014/main" id="{4804251D-4FB2-4032-B814-1AFAF3EAE819}"/>
              </a:ext>
            </a:extLst>
          </p:cNvPr>
          <p:cNvCxnSpPr>
            <a:cxnSpLocks/>
          </p:cNvCxnSpPr>
          <p:nvPr/>
        </p:nvCxnSpPr>
        <p:spPr>
          <a:xfrm>
            <a:off x="9570561" y="4142142"/>
            <a:ext cx="0" cy="2434133"/>
          </a:xfrm>
          <a:prstGeom prst="straightConnector1">
            <a:avLst/>
          </a:prstGeom>
          <a:ln w="317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0"/>
                            </p:stCondLst>
                            <p:childTnLst>
                              <p:par>
                                <p:cTn id="18" presetID="26" presetClass="emph" presetSubtype="0" repeatCount="3000" fill="hold" nodeType="afterEffect">
                                  <p:stCondLst>
                                    <p:cond delay="0"/>
                                  </p:stCondLst>
                                  <p:childTnLst>
                                    <p:animEffect transition="out" filter="fade">
                                      <p:cBhvr>
                                        <p:cTn id="19" dur="1000" tmFilter="0, 0; .2, .5; .8, .5; 1, 0"/>
                                        <p:tgtEl>
                                          <p:spTgt spid="21"/>
                                        </p:tgtEl>
                                      </p:cBhvr>
                                    </p:animEffect>
                                    <p:animScale>
                                      <p:cBhvr>
                                        <p:cTn id="20" dur="500" autoRev="1" fill="hold"/>
                                        <p:tgtEl>
                                          <p:spTgt spid="21"/>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par>
                                <p:cTn id="27" presetID="16" presetClass="entr" presetSubtype="21" fill="hold" nodeType="withEffect">
                                  <p:stCondLst>
                                    <p:cond delay="50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1000"/>
                                        <p:tgtEl>
                                          <p:spTgt spid="28"/>
                                        </p:tgtEl>
                                      </p:cBhvr>
                                    </p:animEffect>
                                  </p:childTnLst>
                                </p:cTn>
                              </p:par>
                              <p:par>
                                <p:cTn id="42" presetID="22" presetClass="entr" presetSubtype="1"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par>
                                <p:cTn id="45" presetID="22" presetClass="entr" presetSubtype="1" fill="hold" nodeType="withEffect">
                                  <p:stCondLst>
                                    <p:cond delay="50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034D8301-4D7B-40C6-88CC-2739BAB13537}"/>
              </a:ext>
            </a:extLst>
          </p:cNvPr>
          <p:cNvSpPr/>
          <p:nvPr/>
        </p:nvSpPr>
        <p:spPr bwMode="auto">
          <a:xfrm>
            <a:off x="0" y="0"/>
            <a:ext cx="39322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F8657986-458D-44F0-B503-B3AD9BC73CE0}"/>
              </a:ext>
            </a:extLst>
          </p:cNvPr>
          <p:cNvSpPr txBox="1"/>
          <p:nvPr/>
        </p:nvSpPr>
        <p:spPr>
          <a:xfrm>
            <a:off x="287338" y="1271331"/>
            <a:ext cx="3300442" cy="492443"/>
          </a:xfrm>
          <a:prstGeom prst="rect">
            <a:avLst/>
          </a:prstGeom>
          <a:noFill/>
        </p:spPr>
        <p:txBody>
          <a:bodyPr wrap="square" lIns="146304" tIns="91440" rIns="146304" bIns="91440" rtlCol="0">
            <a:spAutoFit/>
          </a:bodyPr>
          <a:lstStyle/>
          <a:p>
            <a:pPr marL="0" marR="0" lvl="0" indent="0" defTabSz="9325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panose="020B0502040204020203" pitchFamily="34" charset="0"/>
                <a:ea typeface="+mn-ea"/>
                <a:cs typeface="Segoe UI" panose="020B0502040204020203" pitchFamily="34" charset="0"/>
              </a:rPr>
              <a:t>Cloud Tiering</a:t>
            </a:r>
          </a:p>
        </p:txBody>
      </p:sp>
      <p:sp>
        <p:nvSpPr>
          <p:cNvPr id="6" name="TextBox 5">
            <a:extLst>
              <a:ext uri="{FF2B5EF4-FFF2-40B4-BE49-F238E27FC236}">
                <a16:creationId xmlns:a16="http://schemas.microsoft.com/office/drawing/2014/main" id="{DEBCE359-F218-4440-8602-3EC79A6F4BBD}"/>
              </a:ext>
            </a:extLst>
          </p:cNvPr>
          <p:cNvSpPr txBox="1"/>
          <p:nvPr/>
        </p:nvSpPr>
        <p:spPr>
          <a:xfrm>
            <a:off x="287338" y="2103318"/>
            <a:ext cx="3300441" cy="492443"/>
          </a:xfrm>
          <a:prstGeom prst="rect">
            <a:avLst/>
          </a:prstGeom>
          <a:noFill/>
        </p:spPr>
        <p:txBody>
          <a:bodyPr wrap="square" lIns="146304" tIns="91440" rIns="146304" bIns="91440" rtlCol="0">
            <a:spAutoFit/>
          </a:bodyPr>
          <a:lstStyle/>
          <a:p>
            <a:pPr marL="0" marR="0" lvl="0" indent="0" defTabSz="9325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panose="020B0502040204020203" pitchFamily="34" charset="0"/>
                <a:ea typeface="+mn-ea"/>
                <a:cs typeface="Segoe UI" panose="020B0502040204020203" pitchFamily="34" charset="0"/>
              </a:rPr>
              <a:t>Multi-site sync</a:t>
            </a:r>
          </a:p>
        </p:txBody>
      </p:sp>
      <p:grpSp>
        <p:nvGrpSpPr>
          <p:cNvPr id="64" name="HQ Server">
            <a:extLst>
              <a:ext uri="{FF2B5EF4-FFF2-40B4-BE49-F238E27FC236}">
                <a16:creationId xmlns:a16="http://schemas.microsoft.com/office/drawing/2014/main" id="{6888A1BA-D58A-41FB-9296-98F1F243CB9F}"/>
              </a:ext>
            </a:extLst>
          </p:cNvPr>
          <p:cNvGrpSpPr/>
          <p:nvPr/>
        </p:nvGrpSpPr>
        <p:grpSpPr>
          <a:xfrm>
            <a:off x="10558858" y="4296182"/>
            <a:ext cx="1491454" cy="2024285"/>
            <a:chOff x="2827548" y="4249398"/>
            <a:chExt cx="1462757" cy="1985337"/>
          </a:xfrm>
        </p:grpSpPr>
        <p:pic>
          <p:nvPicPr>
            <p:cNvPr id="65" name="Picture 2" descr="\\MAGNUM\Projects\Microsoft\Cloud Power FY12\Design\Icons\PNGs\Server_2.png">
              <a:extLst>
                <a:ext uri="{FF2B5EF4-FFF2-40B4-BE49-F238E27FC236}">
                  <a16:creationId xmlns:a16="http://schemas.microsoft.com/office/drawing/2014/main" id="{19596CE8-4542-423C-995B-041120C5228C}"/>
                </a:ext>
              </a:extLst>
            </p:cNvPr>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827548" y="4249398"/>
              <a:ext cx="1462757" cy="1462757"/>
            </a:xfrm>
            <a:prstGeom prst="rect">
              <a:avLst/>
            </a:prstGeom>
            <a:noFill/>
            <a:effectLst/>
          </p:spPr>
        </p:pic>
        <p:sp>
          <p:nvSpPr>
            <p:cNvPr id="66" name="TextBox 65">
              <a:extLst>
                <a:ext uri="{FF2B5EF4-FFF2-40B4-BE49-F238E27FC236}">
                  <a16:creationId xmlns:a16="http://schemas.microsoft.com/office/drawing/2014/main" id="{39CF12A2-9F29-4913-A7F6-29E6F2763268}"/>
                </a:ext>
              </a:extLst>
            </p:cNvPr>
            <p:cNvSpPr txBox="1"/>
            <p:nvPr/>
          </p:nvSpPr>
          <p:spPr>
            <a:xfrm>
              <a:off x="3136610" y="5577189"/>
              <a:ext cx="844637" cy="657546"/>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HQ</a:t>
              </a:r>
              <a:b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b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Seattle</a:t>
              </a:r>
              <a:endParaRPr kumimoji="0" lang="en-US" sz="1836"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grpSp>
        <p:nvGrpSpPr>
          <p:cNvPr id="67" name="East US">
            <a:extLst>
              <a:ext uri="{FF2B5EF4-FFF2-40B4-BE49-F238E27FC236}">
                <a16:creationId xmlns:a16="http://schemas.microsoft.com/office/drawing/2014/main" id="{27603F29-0FD3-400E-83AC-D6D222391004}"/>
              </a:ext>
            </a:extLst>
          </p:cNvPr>
          <p:cNvGrpSpPr/>
          <p:nvPr/>
        </p:nvGrpSpPr>
        <p:grpSpPr>
          <a:xfrm>
            <a:off x="6977466" y="1500670"/>
            <a:ext cx="2335747" cy="1577655"/>
            <a:chOff x="2856517" y="1582399"/>
            <a:chExt cx="2290805" cy="1547300"/>
          </a:xfrm>
        </p:grpSpPr>
        <p:grpSp>
          <p:nvGrpSpPr>
            <p:cNvPr id="68" name="Group 67">
              <a:extLst>
                <a:ext uri="{FF2B5EF4-FFF2-40B4-BE49-F238E27FC236}">
                  <a16:creationId xmlns:a16="http://schemas.microsoft.com/office/drawing/2014/main" id="{E366FEB8-9685-4CC5-892B-F6E4F7C09C5F}"/>
                </a:ext>
              </a:extLst>
            </p:cNvPr>
            <p:cNvGrpSpPr/>
            <p:nvPr/>
          </p:nvGrpSpPr>
          <p:grpSpPr>
            <a:xfrm>
              <a:off x="2856517" y="1916920"/>
              <a:ext cx="2290805" cy="1212779"/>
              <a:chOff x="4233863" y="2443162"/>
              <a:chExt cx="3724275" cy="1971674"/>
            </a:xfrm>
          </p:grpSpPr>
          <p:pic>
            <p:nvPicPr>
              <p:cNvPr id="72" name="Picture 71">
                <a:extLst>
                  <a:ext uri="{FF2B5EF4-FFF2-40B4-BE49-F238E27FC236}">
                    <a16:creationId xmlns:a16="http://schemas.microsoft.com/office/drawing/2014/main" id="{7E4829CB-CCA8-4BC3-A1FC-2E8E143238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3863" y="2443162"/>
                <a:ext cx="3724275" cy="1971674"/>
              </a:xfrm>
              <a:prstGeom prst="rect">
                <a:avLst/>
              </a:prstGeom>
            </p:spPr>
          </p:pic>
          <p:sp>
            <p:nvSpPr>
              <p:cNvPr id="73" name="Rectangle 72">
                <a:extLst>
                  <a:ext uri="{FF2B5EF4-FFF2-40B4-BE49-F238E27FC236}">
                    <a16:creationId xmlns:a16="http://schemas.microsoft.com/office/drawing/2014/main" id="{67281A2A-A9C1-4C41-8880-999D22C3F694}"/>
                  </a:ext>
                </a:extLst>
              </p:cNvPr>
              <p:cNvSpPr/>
              <p:nvPr/>
            </p:nvSpPr>
            <p:spPr>
              <a:xfrm>
                <a:off x="4993106" y="3286488"/>
                <a:ext cx="2358189" cy="665886"/>
              </a:xfrm>
              <a:prstGeom prst="rect">
                <a:avLst/>
              </a:prstGeom>
              <a:solidFill>
                <a:srgbClr val="005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3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9" name="Picture 5" descr="C:\Users\mitchellg\Desktop\Folder.png">
              <a:extLst>
                <a:ext uri="{FF2B5EF4-FFF2-40B4-BE49-F238E27FC236}">
                  <a16:creationId xmlns:a16="http://schemas.microsoft.com/office/drawing/2014/main" id="{3ED77283-97F3-40E0-B550-F3C301BE7003}"/>
                </a:ext>
              </a:extLst>
            </p:cNvPr>
            <p:cNvPicPr>
              <a:picLocks noChangeAspect="1" noChangeArrowheads="1"/>
            </p:cNvPicPr>
            <p:nvPr/>
          </p:nvPicPr>
          <p:blipFill>
            <a:blip r:embed="rId5" cstate="email">
              <a:lum bright="100000"/>
              <a:extLst>
                <a:ext uri="{28A0092B-C50C-407E-A947-70E740481C1C}">
                  <a14:useLocalDpi xmlns:a14="http://schemas.microsoft.com/office/drawing/2010/main"/>
                </a:ext>
              </a:extLst>
            </a:blip>
            <a:srcRect/>
            <a:stretch>
              <a:fillRect/>
            </a:stretch>
          </p:blipFill>
          <p:spPr bwMode="auto">
            <a:xfrm>
              <a:off x="3717539" y="2254152"/>
              <a:ext cx="568761" cy="568761"/>
            </a:xfrm>
            <a:prstGeom prst="rect">
              <a:avLst/>
            </a:prstGeom>
            <a:noFill/>
          </p:spPr>
        </p:pic>
        <p:sp>
          <p:nvSpPr>
            <p:cNvPr id="70" name="TextBox 69">
              <a:extLst>
                <a:ext uri="{FF2B5EF4-FFF2-40B4-BE49-F238E27FC236}">
                  <a16:creationId xmlns:a16="http://schemas.microsoft.com/office/drawing/2014/main" id="{18ADA1FC-AAA4-415B-8760-B99353EB2F5A}"/>
                </a:ext>
              </a:extLst>
            </p:cNvPr>
            <p:cNvSpPr txBox="1"/>
            <p:nvPr/>
          </p:nvSpPr>
          <p:spPr>
            <a:xfrm>
              <a:off x="3625053" y="2676246"/>
              <a:ext cx="753732" cy="265009"/>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white"/>
                  </a:solidFill>
                  <a:effectLst/>
                  <a:uLnTx/>
                  <a:uFillTx/>
                  <a:latin typeface="Calibri" panose="020F0502020204030204"/>
                  <a:ea typeface="+mn-ea"/>
                  <a:cs typeface="+mn-cs"/>
                </a:rPr>
                <a:t>File Share</a:t>
              </a:r>
            </a:p>
          </p:txBody>
        </p:sp>
        <p:sp>
          <p:nvSpPr>
            <p:cNvPr id="71" name="TextBox 70">
              <a:extLst>
                <a:ext uri="{FF2B5EF4-FFF2-40B4-BE49-F238E27FC236}">
                  <a16:creationId xmlns:a16="http://schemas.microsoft.com/office/drawing/2014/main" id="{D6C3D93A-972B-40AA-9E04-316EA175FE54}"/>
                </a:ext>
              </a:extLst>
            </p:cNvPr>
            <p:cNvSpPr txBox="1"/>
            <p:nvPr/>
          </p:nvSpPr>
          <p:spPr>
            <a:xfrm>
              <a:off x="3511103" y="1582399"/>
              <a:ext cx="981637" cy="374952"/>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West US</a:t>
              </a:r>
            </a:p>
          </p:txBody>
        </p:sp>
      </p:grpSp>
      <p:pic>
        <p:nvPicPr>
          <p:cNvPr id="74" name="Files">
            <a:extLst>
              <a:ext uri="{FF2B5EF4-FFF2-40B4-BE49-F238E27FC236}">
                <a16:creationId xmlns:a16="http://schemas.microsoft.com/office/drawing/2014/main" id="{31CD7598-9E3F-41D2-B8F9-164C586F8B4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6" b="717"/>
          <a:stretch/>
        </p:blipFill>
        <p:spPr>
          <a:xfrm>
            <a:off x="9692148" y="4142142"/>
            <a:ext cx="1204388" cy="2476526"/>
          </a:xfrm>
          <a:prstGeom prst="rect">
            <a:avLst/>
          </a:prstGeom>
        </p:spPr>
      </p:pic>
      <p:pic>
        <p:nvPicPr>
          <p:cNvPr id="75" name="File Ghosts #1">
            <a:extLst>
              <a:ext uri="{FF2B5EF4-FFF2-40B4-BE49-F238E27FC236}">
                <a16:creationId xmlns:a16="http://schemas.microsoft.com/office/drawing/2014/main" id="{6D000AC5-991E-43D3-9CC6-54FE8B9C24AE}"/>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9691544" y="4347551"/>
            <a:ext cx="1204388" cy="784720"/>
          </a:xfrm>
          <a:prstGeom prst="rect">
            <a:avLst/>
          </a:prstGeom>
        </p:spPr>
      </p:pic>
      <p:pic>
        <p:nvPicPr>
          <p:cNvPr id="76" name="File Ghosts #2">
            <a:extLst>
              <a:ext uri="{FF2B5EF4-FFF2-40B4-BE49-F238E27FC236}">
                <a16:creationId xmlns:a16="http://schemas.microsoft.com/office/drawing/2014/main" id="{8C919628-A5BE-41E0-88E8-65AE0B9D9ED3}"/>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9691544" y="5422321"/>
            <a:ext cx="1204388" cy="906294"/>
          </a:xfrm>
          <a:prstGeom prst="rect">
            <a:avLst/>
          </a:prstGeom>
        </p:spPr>
      </p:pic>
      <p:cxnSp>
        <p:nvCxnSpPr>
          <p:cNvPr id="77" name="Sync: New York">
            <a:extLst>
              <a:ext uri="{FF2B5EF4-FFF2-40B4-BE49-F238E27FC236}">
                <a16:creationId xmlns:a16="http://schemas.microsoft.com/office/drawing/2014/main" id="{62A15DA3-7862-41E9-A72F-9A44A83892F5}"/>
              </a:ext>
            </a:extLst>
          </p:cNvPr>
          <p:cNvCxnSpPr>
            <a:cxnSpLocks/>
            <a:stCxn id="65" idx="0"/>
          </p:cNvCxnSpPr>
          <p:nvPr/>
        </p:nvCxnSpPr>
        <p:spPr>
          <a:xfrm flipH="1" flipV="1">
            <a:off x="8435302" y="3078327"/>
            <a:ext cx="2869283" cy="1217857"/>
          </a:xfrm>
          <a:prstGeom prst="straightConnector1">
            <a:avLst/>
          </a:prstGeom>
          <a:noFill/>
          <a:ln w="25400" cmpd="sng">
            <a:solidFill>
              <a:schemeClr val="accent1"/>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81" name="Tiering Progress">
            <a:extLst>
              <a:ext uri="{FF2B5EF4-FFF2-40B4-BE49-F238E27FC236}">
                <a16:creationId xmlns:a16="http://schemas.microsoft.com/office/drawing/2014/main" id="{348A5BCE-9DAC-403D-B693-15DECDDAC51F}"/>
              </a:ext>
            </a:extLst>
          </p:cNvPr>
          <p:cNvCxnSpPr>
            <a:cxnSpLocks/>
          </p:cNvCxnSpPr>
          <p:nvPr/>
        </p:nvCxnSpPr>
        <p:spPr>
          <a:xfrm>
            <a:off x="9570561" y="4142142"/>
            <a:ext cx="0" cy="2434133"/>
          </a:xfrm>
          <a:prstGeom prst="straightConnector1">
            <a:avLst/>
          </a:prstGeom>
          <a:ln w="317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ync: HQ">
            <a:extLst>
              <a:ext uri="{FF2B5EF4-FFF2-40B4-BE49-F238E27FC236}">
                <a16:creationId xmlns:a16="http://schemas.microsoft.com/office/drawing/2014/main" id="{F3D2947C-1867-43D7-BE38-DDB6AFF31B0F}"/>
              </a:ext>
            </a:extLst>
          </p:cNvPr>
          <p:cNvCxnSpPr>
            <a:cxnSpLocks/>
          </p:cNvCxnSpPr>
          <p:nvPr/>
        </p:nvCxnSpPr>
        <p:spPr>
          <a:xfrm flipV="1">
            <a:off x="7057893" y="3078325"/>
            <a:ext cx="919565" cy="1253758"/>
          </a:xfrm>
          <a:prstGeom prst="straightConnector1">
            <a:avLst/>
          </a:prstGeom>
          <a:noFill/>
          <a:ln w="25400" cmpd="sng">
            <a:solidFill>
              <a:schemeClr val="accent1"/>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nvGrpSpPr>
          <p:cNvPr id="83" name="HQ Server">
            <a:extLst>
              <a:ext uri="{FF2B5EF4-FFF2-40B4-BE49-F238E27FC236}">
                <a16:creationId xmlns:a16="http://schemas.microsoft.com/office/drawing/2014/main" id="{09575BB1-AAEE-4220-B7C8-9555CF9D69C3}"/>
              </a:ext>
            </a:extLst>
          </p:cNvPr>
          <p:cNvGrpSpPr/>
          <p:nvPr/>
        </p:nvGrpSpPr>
        <p:grpSpPr>
          <a:xfrm>
            <a:off x="6238956" y="4327775"/>
            <a:ext cx="1498824" cy="2024285"/>
            <a:chOff x="2823939" y="4249398"/>
            <a:chExt cx="1469985" cy="1985337"/>
          </a:xfrm>
        </p:grpSpPr>
        <p:pic>
          <p:nvPicPr>
            <p:cNvPr id="84" name="Picture 2" descr="\\MAGNUM\Projects\Microsoft\Cloud Power FY12\Design\Icons\PNGs\Server_2.png">
              <a:extLst>
                <a:ext uri="{FF2B5EF4-FFF2-40B4-BE49-F238E27FC236}">
                  <a16:creationId xmlns:a16="http://schemas.microsoft.com/office/drawing/2014/main" id="{51B75864-70E3-4E2B-BAA7-64E893B97A76}"/>
                </a:ext>
              </a:extLst>
            </p:cNvPr>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827548" y="4249398"/>
              <a:ext cx="1462757" cy="1462757"/>
            </a:xfrm>
            <a:prstGeom prst="rect">
              <a:avLst/>
            </a:prstGeom>
            <a:noFill/>
            <a:effectLst/>
          </p:spPr>
        </p:pic>
        <p:sp>
          <p:nvSpPr>
            <p:cNvPr id="85" name="TextBox 84">
              <a:extLst>
                <a:ext uri="{FF2B5EF4-FFF2-40B4-BE49-F238E27FC236}">
                  <a16:creationId xmlns:a16="http://schemas.microsoft.com/office/drawing/2014/main" id="{B0D5C437-6EBA-4A48-BE56-F90D0902D304}"/>
                </a:ext>
              </a:extLst>
            </p:cNvPr>
            <p:cNvSpPr txBox="1"/>
            <p:nvPr/>
          </p:nvSpPr>
          <p:spPr>
            <a:xfrm>
              <a:off x="2823939" y="5577189"/>
              <a:ext cx="1469985" cy="657546"/>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Branch Office</a:t>
              </a:r>
            </a:p>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New York</a:t>
              </a:r>
              <a:endParaRPr kumimoji="0" lang="en-US" sz="1836"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grpSp>
        <p:nvGrpSpPr>
          <p:cNvPr id="90" name="IW Access color sync">
            <a:extLst>
              <a:ext uri="{FF2B5EF4-FFF2-40B4-BE49-F238E27FC236}">
                <a16:creationId xmlns:a16="http://schemas.microsoft.com/office/drawing/2014/main" id="{ED4AA9D6-08BC-4323-8A1A-CC82F5C774C3}"/>
              </a:ext>
            </a:extLst>
          </p:cNvPr>
          <p:cNvGrpSpPr/>
          <p:nvPr/>
        </p:nvGrpSpPr>
        <p:grpSpPr>
          <a:xfrm>
            <a:off x="4021138" y="3948922"/>
            <a:ext cx="2469124" cy="2276290"/>
            <a:chOff x="733973" y="3886971"/>
            <a:chExt cx="2469825" cy="2276937"/>
          </a:xfrm>
        </p:grpSpPr>
        <p:grpSp>
          <p:nvGrpSpPr>
            <p:cNvPr id="91" name="Group 90">
              <a:extLst>
                <a:ext uri="{FF2B5EF4-FFF2-40B4-BE49-F238E27FC236}">
                  <a16:creationId xmlns:a16="http://schemas.microsoft.com/office/drawing/2014/main" id="{33F720E7-2827-4746-84E0-AA6748DDC41A}"/>
                </a:ext>
              </a:extLst>
            </p:cNvPr>
            <p:cNvGrpSpPr/>
            <p:nvPr/>
          </p:nvGrpSpPr>
          <p:grpSpPr>
            <a:xfrm>
              <a:off x="733973" y="3886971"/>
              <a:ext cx="2469825" cy="2276937"/>
              <a:chOff x="733973" y="3886971"/>
              <a:chExt cx="2469825" cy="2276937"/>
            </a:xfrm>
          </p:grpSpPr>
          <p:sp>
            <p:nvSpPr>
              <p:cNvPr id="93" name="Arc 92">
                <a:extLst>
                  <a:ext uri="{FF2B5EF4-FFF2-40B4-BE49-F238E27FC236}">
                    <a16:creationId xmlns:a16="http://schemas.microsoft.com/office/drawing/2014/main" id="{AF0400D2-32BF-46C1-99D1-18E8FFFF46B7}"/>
                  </a:ext>
                </a:extLst>
              </p:cNvPr>
              <p:cNvSpPr/>
              <p:nvPr/>
            </p:nvSpPr>
            <p:spPr>
              <a:xfrm rot="1002910" flipH="1" flipV="1">
                <a:off x="1478995" y="3965247"/>
                <a:ext cx="1310214" cy="1820029"/>
              </a:xfrm>
              <a:prstGeom prst="arc">
                <a:avLst>
                  <a:gd name="adj1" fmla="val 16200000"/>
                  <a:gd name="adj2" fmla="val 2485857"/>
                </a:avLst>
              </a:prstGeom>
              <a:ln>
                <a:solidFill>
                  <a:srgbClr val="3535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23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4" name="Group 93">
                <a:extLst>
                  <a:ext uri="{FF2B5EF4-FFF2-40B4-BE49-F238E27FC236}">
                    <a16:creationId xmlns:a16="http://schemas.microsoft.com/office/drawing/2014/main" id="{D81D6C5B-9ABF-4D45-92CB-43EB20989451}"/>
                  </a:ext>
                </a:extLst>
              </p:cNvPr>
              <p:cNvGrpSpPr/>
              <p:nvPr/>
            </p:nvGrpSpPr>
            <p:grpSpPr>
              <a:xfrm>
                <a:off x="733973" y="3886971"/>
                <a:ext cx="2469825" cy="2276937"/>
                <a:chOff x="733973" y="3886971"/>
                <a:chExt cx="2469825" cy="2276937"/>
              </a:xfrm>
            </p:grpSpPr>
            <p:grpSp>
              <p:nvGrpSpPr>
                <p:cNvPr id="95" name="Group 94">
                  <a:extLst>
                    <a:ext uri="{FF2B5EF4-FFF2-40B4-BE49-F238E27FC236}">
                      <a16:creationId xmlns:a16="http://schemas.microsoft.com/office/drawing/2014/main" id="{1DFA3992-7DEF-423C-B715-7093EC543045}"/>
                    </a:ext>
                  </a:extLst>
                </p:cNvPr>
                <p:cNvGrpSpPr/>
                <p:nvPr/>
              </p:nvGrpSpPr>
              <p:grpSpPr>
                <a:xfrm>
                  <a:off x="733973" y="3886971"/>
                  <a:ext cx="712866" cy="2276937"/>
                  <a:chOff x="829356" y="6260969"/>
                  <a:chExt cx="712866" cy="2276937"/>
                </a:xfrm>
              </p:grpSpPr>
              <p:pic>
                <p:nvPicPr>
                  <p:cNvPr id="97" name="Picture 96">
                    <a:extLst>
                      <a:ext uri="{FF2B5EF4-FFF2-40B4-BE49-F238E27FC236}">
                        <a16:creationId xmlns:a16="http://schemas.microsoft.com/office/drawing/2014/main" id="{5EB50872-59CA-453D-9CBC-01692313A354}"/>
                      </a:ext>
                    </a:extLst>
                  </p:cNvPr>
                  <p:cNvPicPr>
                    <a:picLocks noChangeAspect="1"/>
                  </p:cNvPicPr>
                  <p:nvPr/>
                </p:nvPicPr>
                <p:blipFill>
                  <a:blip r:embed="rId11" cstate="email">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tretch>
                    <a:fillRect/>
                  </a:stretch>
                </p:blipFill>
                <p:spPr>
                  <a:xfrm>
                    <a:off x="829356" y="7181168"/>
                    <a:ext cx="634689" cy="449453"/>
                  </a:xfrm>
                  <a:prstGeom prst="rect">
                    <a:avLst/>
                  </a:prstGeom>
                </p:spPr>
              </p:pic>
              <p:pic>
                <p:nvPicPr>
                  <p:cNvPr id="98" name="Picture 97">
                    <a:extLst>
                      <a:ext uri="{FF2B5EF4-FFF2-40B4-BE49-F238E27FC236}">
                        <a16:creationId xmlns:a16="http://schemas.microsoft.com/office/drawing/2014/main" id="{B4A31CD0-4CB4-4E8A-90F3-5E9511B66707}"/>
                      </a:ext>
                    </a:extLst>
                  </p:cNvPr>
                  <p:cNvPicPr>
                    <a:picLocks noChangeAspect="1"/>
                  </p:cNvPicPr>
                  <p:nvPr/>
                </p:nvPicPr>
                <p:blipFill>
                  <a:blip r:embed="rId13" cstate="email">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a:off x="1121538" y="7867140"/>
                    <a:ext cx="383586" cy="670766"/>
                  </a:xfrm>
                  <a:prstGeom prst="rect">
                    <a:avLst/>
                  </a:prstGeom>
                </p:spPr>
              </p:pic>
              <p:pic>
                <p:nvPicPr>
                  <p:cNvPr id="99" name="Picture 98">
                    <a:extLst>
                      <a:ext uri="{FF2B5EF4-FFF2-40B4-BE49-F238E27FC236}">
                        <a16:creationId xmlns:a16="http://schemas.microsoft.com/office/drawing/2014/main" id="{AB396D64-0B5D-491A-8414-2562A7D323D7}"/>
                      </a:ext>
                    </a:extLst>
                  </p:cNvPr>
                  <p:cNvPicPr>
                    <a:picLocks noChangeAspect="1"/>
                  </p:cNvPicPr>
                  <p:nvPr/>
                </p:nvPicPr>
                <p:blipFill>
                  <a:blip r:embed="rId15" cstate="email">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tretch>
                    <a:fillRect/>
                  </a:stretch>
                </p:blipFill>
                <p:spPr>
                  <a:xfrm>
                    <a:off x="1121538" y="6260969"/>
                    <a:ext cx="420684" cy="691535"/>
                  </a:xfrm>
                  <a:prstGeom prst="rect">
                    <a:avLst/>
                  </a:prstGeom>
                </p:spPr>
              </p:pic>
            </p:grpSp>
            <p:cxnSp>
              <p:nvCxnSpPr>
                <p:cNvPr id="96" name="Straight Arrow Connector 95">
                  <a:extLst>
                    <a:ext uri="{FF2B5EF4-FFF2-40B4-BE49-F238E27FC236}">
                      <a16:creationId xmlns:a16="http://schemas.microsoft.com/office/drawing/2014/main" id="{DED05AF1-150F-409B-B853-C4D2007BD0B5}"/>
                    </a:ext>
                  </a:extLst>
                </p:cNvPr>
                <p:cNvCxnSpPr>
                  <a:cxnSpLocks/>
                </p:cNvCxnSpPr>
                <p:nvPr/>
              </p:nvCxnSpPr>
              <p:spPr>
                <a:xfrm flipV="1">
                  <a:off x="1528266" y="5039578"/>
                  <a:ext cx="1675532" cy="2364"/>
                </a:xfrm>
                <a:prstGeom prst="straightConnector1">
                  <a:avLst/>
                </a:prstGeom>
                <a:noFill/>
                <a:ln w="25400" cmpd="sng">
                  <a:solidFill>
                    <a:schemeClr val="accent1"/>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92" name="TextBox 91">
              <a:extLst>
                <a:ext uri="{FF2B5EF4-FFF2-40B4-BE49-F238E27FC236}">
                  <a16:creationId xmlns:a16="http://schemas.microsoft.com/office/drawing/2014/main" id="{A49727F4-A02B-4336-9306-1DF6FAB3D550}"/>
                </a:ext>
              </a:extLst>
            </p:cNvPr>
            <p:cNvSpPr txBox="1"/>
            <p:nvPr/>
          </p:nvSpPr>
          <p:spPr>
            <a:xfrm>
              <a:off x="1676987" y="4716120"/>
              <a:ext cx="1348707" cy="318285"/>
            </a:xfrm>
            <a:prstGeom prst="rect">
              <a:avLst/>
            </a:prstGeom>
            <a:noFill/>
          </p:spPr>
          <p:txBody>
            <a:bodyPr wrap="squar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Work Folders</a:t>
              </a:r>
            </a:p>
          </p:txBody>
        </p:sp>
      </p:grpSp>
      <p:grpSp>
        <p:nvGrpSpPr>
          <p:cNvPr id="110" name="SMB / NFS">
            <a:extLst>
              <a:ext uri="{FF2B5EF4-FFF2-40B4-BE49-F238E27FC236}">
                <a16:creationId xmlns:a16="http://schemas.microsoft.com/office/drawing/2014/main" id="{C0A29E70-720A-48BF-9B08-8F6400C55E3F}"/>
              </a:ext>
            </a:extLst>
          </p:cNvPr>
          <p:cNvGrpSpPr/>
          <p:nvPr/>
        </p:nvGrpSpPr>
        <p:grpSpPr>
          <a:xfrm>
            <a:off x="6827751" y="4209284"/>
            <a:ext cx="2638197" cy="1819512"/>
            <a:chOff x="3454698" y="4127322"/>
            <a:chExt cx="2587437" cy="1784503"/>
          </a:xfrm>
        </p:grpSpPr>
        <p:grpSp>
          <p:nvGrpSpPr>
            <p:cNvPr id="111" name="Group 110">
              <a:extLst>
                <a:ext uri="{FF2B5EF4-FFF2-40B4-BE49-F238E27FC236}">
                  <a16:creationId xmlns:a16="http://schemas.microsoft.com/office/drawing/2014/main" id="{92AAB096-4B61-4E48-9B2E-316C01BD9540}"/>
                </a:ext>
              </a:extLst>
            </p:cNvPr>
            <p:cNvGrpSpPr/>
            <p:nvPr/>
          </p:nvGrpSpPr>
          <p:grpSpPr>
            <a:xfrm>
              <a:off x="3921985" y="4562314"/>
              <a:ext cx="722930" cy="751616"/>
              <a:chOff x="4219419" y="4597995"/>
              <a:chExt cx="722930" cy="751616"/>
            </a:xfrm>
          </p:grpSpPr>
          <p:sp>
            <p:nvSpPr>
              <p:cNvPr id="118" name="TextBox 117">
                <a:extLst>
                  <a:ext uri="{FF2B5EF4-FFF2-40B4-BE49-F238E27FC236}">
                    <a16:creationId xmlns:a16="http://schemas.microsoft.com/office/drawing/2014/main" id="{B5BBFBC8-9F25-43C9-A947-785BC7158136}"/>
                  </a:ext>
                </a:extLst>
              </p:cNvPr>
              <p:cNvSpPr txBox="1"/>
              <p:nvPr/>
            </p:nvSpPr>
            <p:spPr>
              <a:xfrm>
                <a:off x="4219419" y="4597995"/>
                <a:ext cx="722930" cy="751616"/>
              </a:xfrm>
              <a:prstGeom prst="rect">
                <a:avLst/>
              </a:prstGeom>
              <a:noFill/>
            </p:spPr>
            <p:txBody>
              <a:bodyPr wrap="square" rtlCol="0">
                <a:spAutoFit/>
              </a:bodyPr>
              <a:lstStyle/>
              <a:p>
                <a:pPr marL="0" marR="0" lvl="0" indent="0" algn="ctr" defTabSz="932239" rtl="0" eaLnBrk="1" fontAlgn="auto" latinLnBrk="0" hangingPunct="1">
                  <a:lnSpc>
                    <a:spcPct val="150000"/>
                  </a:lnSpc>
                  <a:spcBef>
                    <a:spcPts val="0"/>
                  </a:spcBef>
                  <a:spcAft>
                    <a:spcPts val="0"/>
                  </a:spcAft>
                  <a:buClrTx/>
                  <a:buSzTx/>
                  <a:buFontTx/>
                  <a:buNone/>
                  <a:tabLst/>
                  <a:defRPr/>
                </a:pPr>
                <a:r>
                  <a:rPr kumimoji="0" lang="en-US" sz="1428"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SMB</a:t>
                </a:r>
              </a:p>
              <a:p>
                <a:pPr marL="0" marR="0" lvl="0" indent="0" algn="ctr" defTabSz="932239" rtl="0" eaLnBrk="1" fontAlgn="auto" latinLnBrk="0" hangingPunct="1">
                  <a:lnSpc>
                    <a:spcPct val="150000"/>
                  </a:lnSpc>
                  <a:spcBef>
                    <a:spcPts val="0"/>
                  </a:spcBef>
                  <a:spcAft>
                    <a:spcPts val="0"/>
                  </a:spcAft>
                  <a:buClrTx/>
                  <a:buSzTx/>
                  <a:buFontTx/>
                  <a:buNone/>
                  <a:tabLst/>
                  <a:defRPr/>
                </a:pPr>
                <a:r>
                  <a:rPr kumimoji="0" lang="en-US" sz="1428"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NFS</a:t>
                </a:r>
              </a:p>
            </p:txBody>
          </p:sp>
          <p:cxnSp>
            <p:nvCxnSpPr>
              <p:cNvPr id="119" name="Straight Arrow Connector 118">
                <a:extLst>
                  <a:ext uri="{FF2B5EF4-FFF2-40B4-BE49-F238E27FC236}">
                    <a16:creationId xmlns:a16="http://schemas.microsoft.com/office/drawing/2014/main" id="{F11C33CE-C441-47BB-80A0-4F266316FBC6}"/>
                  </a:ext>
                </a:extLst>
              </p:cNvPr>
              <p:cNvCxnSpPr/>
              <p:nvPr/>
            </p:nvCxnSpPr>
            <p:spPr>
              <a:xfrm flipV="1">
                <a:off x="4234497" y="4983672"/>
                <a:ext cx="692777" cy="1"/>
              </a:xfrm>
              <a:prstGeom prst="straightConnector1">
                <a:avLst/>
              </a:prstGeom>
              <a:noFill/>
              <a:ln w="25400" cmpd="sng">
                <a:solidFill>
                  <a:schemeClr val="accent1"/>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12" name="Group 111">
              <a:extLst>
                <a:ext uri="{FF2B5EF4-FFF2-40B4-BE49-F238E27FC236}">
                  <a16:creationId xmlns:a16="http://schemas.microsoft.com/office/drawing/2014/main" id="{21EF307C-7BDA-467E-B40D-E48E14D312F2}"/>
                </a:ext>
              </a:extLst>
            </p:cNvPr>
            <p:cNvGrpSpPr/>
            <p:nvPr/>
          </p:nvGrpSpPr>
          <p:grpSpPr>
            <a:xfrm>
              <a:off x="3454698" y="4127322"/>
              <a:ext cx="2587437" cy="1784503"/>
              <a:chOff x="3752132" y="4163003"/>
              <a:chExt cx="2587437" cy="1784503"/>
            </a:xfrm>
          </p:grpSpPr>
          <p:sp>
            <p:nvSpPr>
              <p:cNvPr id="113" name="Arc 112">
                <a:extLst>
                  <a:ext uri="{FF2B5EF4-FFF2-40B4-BE49-F238E27FC236}">
                    <a16:creationId xmlns:a16="http://schemas.microsoft.com/office/drawing/2014/main" id="{E37F0A16-5356-495F-A3D8-0F5CE81CC69D}"/>
                  </a:ext>
                </a:extLst>
              </p:cNvPr>
              <p:cNvSpPr/>
              <p:nvPr/>
            </p:nvSpPr>
            <p:spPr>
              <a:xfrm flipV="1">
                <a:off x="3752132" y="4163003"/>
                <a:ext cx="1284640" cy="1784503"/>
              </a:xfrm>
              <a:prstGeom prst="arc">
                <a:avLst>
                  <a:gd name="adj1" fmla="val 19291806"/>
                  <a:gd name="adj2" fmla="val 2485857"/>
                </a:avLst>
              </a:prstGeom>
              <a:ln>
                <a:solidFill>
                  <a:srgbClr val="3535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23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4" name="Picture 6" descr="\\MAGNUM\Projects\Microsoft\Cloud Power FY12\Design\ICONS_PNG\Flexible_Workspace.png">
                <a:extLst>
                  <a:ext uri="{FF2B5EF4-FFF2-40B4-BE49-F238E27FC236}">
                    <a16:creationId xmlns:a16="http://schemas.microsoft.com/office/drawing/2014/main" id="{8D446803-4EF9-45C4-988A-78C87481C5AD}"/>
                  </a:ext>
                </a:extLst>
              </p:cNvPr>
              <p:cNvPicPr>
                <a:picLocks noChangeAspect="1" noChangeArrowheads="1"/>
              </p:cNvPicPr>
              <p:nvPr/>
            </p:nvPicPr>
            <p:blipFill rotWithShape="1">
              <a:blip r:embed="rId17"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bwMode="auto">
              <a:xfrm>
                <a:off x="5160679" y="4633434"/>
                <a:ext cx="206494" cy="552071"/>
              </a:xfrm>
              <a:prstGeom prst="rect">
                <a:avLst/>
              </a:prstGeom>
              <a:noFill/>
            </p:spPr>
          </p:pic>
          <p:pic>
            <p:nvPicPr>
              <p:cNvPr id="115" name="Picture 114" descr="\\MAGNUM\Projects\Microsoft\Cloud Power FY12\Design\ICONS_PNG\Application.png">
                <a:extLst>
                  <a:ext uri="{FF2B5EF4-FFF2-40B4-BE49-F238E27FC236}">
                    <a16:creationId xmlns:a16="http://schemas.microsoft.com/office/drawing/2014/main" id="{83533542-3A98-45DE-B4BA-7DB12157FADB}"/>
                  </a:ext>
                </a:extLst>
              </p:cNvPr>
              <p:cNvPicPr>
                <a:picLocks noChangeAspect="1" noChangeArrowheads="1"/>
              </p:cNvPicPr>
              <p:nvPr/>
            </p:nvPicPr>
            <p:blipFill>
              <a:blip r:embed="rId18"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038628" y="5128872"/>
                <a:ext cx="444654" cy="444654"/>
              </a:xfrm>
              <a:prstGeom prst="rect">
                <a:avLst/>
              </a:prstGeom>
              <a:noFill/>
            </p:spPr>
          </p:pic>
          <p:sp>
            <p:nvSpPr>
              <p:cNvPr id="116" name="TextBox 115">
                <a:extLst>
                  <a:ext uri="{FF2B5EF4-FFF2-40B4-BE49-F238E27FC236}">
                    <a16:creationId xmlns:a16="http://schemas.microsoft.com/office/drawing/2014/main" id="{1EB24BDA-430D-4079-8F39-7175AC17CA60}"/>
                  </a:ext>
                </a:extLst>
              </p:cNvPr>
              <p:cNvSpPr txBox="1"/>
              <p:nvPr/>
            </p:nvSpPr>
            <p:spPr>
              <a:xfrm>
                <a:off x="5365754" y="4664210"/>
                <a:ext cx="537840" cy="280718"/>
              </a:xfrm>
              <a:prstGeom prst="rect">
                <a:avLst/>
              </a:prstGeom>
              <a:noFill/>
              <a:effectLst/>
            </p:spPr>
            <p:txBody>
              <a:bodyPr wrap="none" rtlCol="0">
                <a:spAutoFit/>
              </a:bodyPr>
              <a:lstStyle/>
              <a:p>
                <a:pPr marL="0" marR="0" lvl="0" indent="0" algn="l" defTabSz="932239" rtl="0" eaLnBrk="1" fontAlgn="auto" latinLnBrk="0" hangingPunct="1">
                  <a:lnSpc>
                    <a:spcPct val="100000"/>
                  </a:lnSpc>
                  <a:spcBef>
                    <a:spcPts val="0"/>
                  </a:spcBef>
                  <a:spcAft>
                    <a:spcPts val="0"/>
                  </a:spcAft>
                  <a:buClrTx/>
                  <a:buSzTx/>
                  <a:buFontTx/>
                  <a:buNone/>
                  <a:tabLst/>
                  <a:defRPr/>
                </a:pPr>
                <a:r>
                  <a:rPr kumimoji="0" lang="en-US" sz="1224"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Users</a:t>
                </a:r>
                <a:endParaRPr kumimoji="0" lang="en-US" sz="1224"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A8DF40EC-B0FC-4391-B377-306697F030BA}"/>
                  </a:ext>
                </a:extLst>
              </p:cNvPr>
              <p:cNvSpPr txBox="1"/>
              <p:nvPr/>
            </p:nvSpPr>
            <p:spPr>
              <a:xfrm>
                <a:off x="5376998" y="5171381"/>
                <a:ext cx="962571" cy="280718"/>
              </a:xfrm>
              <a:prstGeom prst="rect">
                <a:avLst/>
              </a:prstGeom>
              <a:noFill/>
              <a:effectLst/>
            </p:spPr>
            <p:txBody>
              <a:bodyPr wrap="none" rtlCol="0">
                <a:spAutoFit/>
              </a:bodyPr>
              <a:lstStyle/>
              <a:p>
                <a:pPr marL="0" marR="0" lvl="0" indent="0" algn="l" defTabSz="932239" rtl="0" eaLnBrk="1" fontAlgn="auto" latinLnBrk="0" hangingPunct="1">
                  <a:lnSpc>
                    <a:spcPct val="100000"/>
                  </a:lnSpc>
                  <a:spcBef>
                    <a:spcPts val="0"/>
                  </a:spcBef>
                  <a:spcAft>
                    <a:spcPts val="0"/>
                  </a:spcAft>
                  <a:buClrTx/>
                  <a:buSzTx/>
                  <a:buFontTx/>
                  <a:buNone/>
                  <a:tabLst/>
                  <a:defRPr/>
                </a:pPr>
                <a:r>
                  <a:rPr kumimoji="0" lang="en-US" sz="1224"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Applications</a:t>
                </a:r>
                <a:endParaRPr kumimoji="0" lang="en-US" sz="1224"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grpSp>
      </p:grpSp>
      <p:sp>
        <p:nvSpPr>
          <p:cNvPr id="45" name="TextBox 44">
            <a:extLst>
              <a:ext uri="{FF2B5EF4-FFF2-40B4-BE49-F238E27FC236}">
                <a16:creationId xmlns:a16="http://schemas.microsoft.com/office/drawing/2014/main" id="{94A7DC89-2633-4394-8EC5-B61750EFC04E}"/>
              </a:ext>
            </a:extLst>
          </p:cNvPr>
          <p:cNvSpPr txBox="1"/>
          <p:nvPr/>
        </p:nvSpPr>
        <p:spPr>
          <a:xfrm>
            <a:off x="274638" y="296863"/>
            <a:ext cx="3300440" cy="738536"/>
          </a:xfrm>
          <a:prstGeom prst="rect">
            <a:avLst/>
          </a:prstGeom>
          <a:noFill/>
        </p:spPr>
        <p:txBody>
          <a:bodyPr wrap="square" lIns="146304" tIns="91440" rIns="146304" bIns="91440" rtlCol="0">
            <a:spAutoFit/>
          </a:bodyPr>
          <a:lstStyle/>
          <a:p>
            <a:pPr marL="0" marR="0" lvl="0" indent="0" defTabSz="932563"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Light" panose="020B0502040204020203" pitchFamily="34" charset="0"/>
                <a:ea typeface="+mn-ea"/>
                <a:cs typeface="Segoe UI Light" panose="020B0502040204020203" pitchFamily="34" charset="0"/>
              </a:rPr>
              <a:t>Azure File Sync</a:t>
            </a:r>
          </a:p>
        </p:txBody>
      </p:sp>
    </p:spTree>
    <p:extLst>
      <p:ext uri="{BB962C8B-B14F-4D97-AF65-F5344CB8AC3E}">
        <p14:creationId xmlns:p14="http://schemas.microsoft.com/office/powerpoint/2010/main" val="33737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000"/>
                                  </p:stCondLst>
                                  <p:childTnLst>
                                    <p:set>
                                      <p:cBhvr>
                                        <p:cTn id="11" dur="1" fill="hold">
                                          <p:stCondLst>
                                            <p:cond delay="0"/>
                                          </p:stCondLst>
                                        </p:cTn>
                                        <p:tgtEl>
                                          <p:spTgt spid="83"/>
                                        </p:tgtEl>
                                        <p:attrNameLst>
                                          <p:attrName>style.visibility</p:attrName>
                                        </p:attrNameLst>
                                      </p:cBhvr>
                                      <p:to>
                                        <p:strVal val="visible"/>
                                      </p:to>
                                    </p:set>
                                    <p:anim calcmode="lin" valueType="num">
                                      <p:cBhvr additive="base">
                                        <p:cTn id="12" dur="500" fill="hold"/>
                                        <p:tgtEl>
                                          <p:spTgt spid="83"/>
                                        </p:tgtEl>
                                        <p:attrNameLst>
                                          <p:attrName>ppt_x</p:attrName>
                                        </p:attrNameLst>
                                      </p:cBhvr>
                                      <p:tavLst>
                                        <p:tav tm="0">
                                          <p:val>
                                            <p:strVal val="#ppt_x"/>
                                          </p:val>
                                        </p:tav>
                                        <p:tav tm="100000">
                                          <p:val>
                                            <p:strVal val="#ppt_x"/>
                                          </p:val>
                                        </p:tav>
                                      </p:tavLst>
                                    </p:anim>
                                    <p:anim calcmode="lin" valueType="num">
                                      <p:cBhvr additive="base">
                                        <p:cTn id="13" dur="500" fill="hold"/>
                                        <p:tgtEl>
                                          <p:spTgt spid="83"/>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1500"/>
                                  </p:stCondLst>
                                  <p:childTnLst>
                                    <p:set>
                                      <p:cBhvr>
                                        <p:cTn id="15" dur="1" fill="hold">
                                          <p:stCondLst>
                                            <p:cond delay="0"/>
                                          </p:stCondLst>
                                        </p:cTn>
                                        <p:tgtEl>
                                          <p:spTgt spid="82"/>
                                        </p:tgtEl>
                                        <p:attrNameLst>
                                          <p:attrName>style.visibility</p:attrName>
                                        </p:attrNameLst>
                                      </p:cBhvr>
                                      <p:to>
                                        <p:strVal val="visible"/>
                                      </p:to>
                                    </p:set>
                                    <p:animEffect transition="in" filter="barn(inVertical)">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0"/>
                                        </p:tgtEl>
                                        <p:attrNameLst>
                                          <p:attrName>style.visibility</p:attrName>
                                        </p:attrNameLst>
                                      </p:cBhvr>
                                      <p:to>
                                        <p:strVal val="visible"/>
                                      </p:to>
                                    </p:set>
                                    <p:animEffect transition="in" filter="wipe(left)">
                                      <p:cBhvr>
                                        <p:cTn id="21" dur="500"/>
                                        <p:tgtEl>
                                          <p:spTgt spid="1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90"/>
                                        </p:tgtEl>
                                        <p:attrNameLst>
                                          <p:attrName>style.visibility</p:attrName>
                                        </p:attrNameLst>
                                      </p:cBhvr>
                                      <p:to>
                                        <p:strVal val="visible"/>
                                      </p:to>
                                    </p:set>
                                    <p:animEffect transition="in" filter="wipe(right)">
                                      <p:cBhvr>
                                        <p:cTn id="26"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a:extLst>
              <a:ext uri="{FF2B5EF4-FFF2-40B4-BE49-F238E27FC236}">
                <a16:creationId xmlns:a16="http://schemas.microsoft.com/office/drawing/2014/main" id="{F761E2CC-26D4-49C1-BC14-B4F952A7339C}"/>
              </a:ext>
            </a:extLst>
          </p:cNvPr>
          <p:cNvSpPr/>
          <p:nvPr/>
        </p:nvSpPr>
        <p:spPr bwMode="auto">
          <a:xfrm>
            <a:off x="0" y="0"/>
            <a:ext cx="39322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F8657986-458D-44F0-B503-B3AD9BC73CE0}"/>
              </a:ext>
            </a:extLst>
          </p:cNvPr>
          <p:cNvSpPr txBox="1"/>
          <p:nvPr/>
        </p:nvSpPr>
        <p:spPr>
          <a:xfrm>
            <a:off x="274637" y="1266876"/>
            <a:ext cx="3242070" cy="492443"/>
          </a:xfrm>
          <a:prstGeom prst="rect">
            <a:avLst/>
          </a:prstGeom>
          <a:noFill/>
        </p:spPr>
        <p:txBody>
          <a:bodyPr wrap="square" lIns="146304" tIns="91440" rIns="146304" bIns="91440" rtlCol="0">
            <a:spAutoFit/>
          </a:bodyPr>
          <a:lstStyle/>
          <a:p>
            <a:pPr marL="0" marR="0" lvl="0" indent="0" defTabSz="9325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panose="020B0502040204020203" pitchFamily="34" charset="0"/>
                <a:ea typeface="+mn-ea"/>
                <a:cs typeface="Segoe UI" panose="020B0502040204020203" pitchFamily="34" charset="0"/>
              </a:rPr>
              <a:t>Cloud Tiering</a:t>
            </a:r>
          </a:p>
        </p:txBody>
      </p:sp>
      <p:sp>
        <p:nvSpPr>
          <p:cNvPr id="6" name="TextBox 5">
            <a:extLst>
              <a:ext uri="{FF2B5EF4-FFF2-40B4-BE49-F238E27FC236}">
                <a16:creationId xmlns:a16="http://schemas.microsoft.com/office/drawing/2014/main" id="{DEBCE359-F218-4440-8602-3EC79A6F4BBD}"/>
              </a:ext>
            </a:extLst>
          </p:cNvPr>
          <p:cNvSpPr txBox="1"/>
          <p:nvPr/>
        </p:nvSpPr>
        <p:spPr>
          <a:xfrm>
            <a:off x="274636" y="2107290"/>
            <a:ext cx="3242069" cy="492443"/>
          </a:xfrm>
          <a:prstGeom prst="rect">
            <a:avLst/>
          </a:prstGeom>
          <a:noFill/>
        </p:spPr>
        <p:txBody>
          <a:bodyPr wrap="square" lIns="146304" tIns="91440" rIns="146304" bIns="91440" rtlCol="0">
            <a:spAutoFit/>
          </a:bodyPr>
          <a:lstStyle/>
          <a:p>
            <a:pPr marL="0" marR="0" lvl="0" indent="0" defTabSz="9325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panose="020B0502040204020203" pitchFamily="34" charset="0"/>
                <a:ea typeface="+mn-ea"/>
                <a:cs typeface="Segoe UI" panose="020B0502040204020203" pitchFamily="34" charset="0"/>
              </a:rPr>
              <a:t>Multi-site sync</a:t>
            </a:r>
          </a:p>
        </p:txBody>
      </p:sp>
      <p:sp>
        <p:nvSpPr>
          <p:cNvPr id="64" name="TextBox 63">
            <a:extLst>
              <a:ext uri="{FF2B5EF4-FFF2-40B4-BE49-F238E27FC236}">
                <a16:creationId xmlns:a16="http://schemas.microsoft.com/office/drawing/2014/main" id="{D6E400AF-CF70-4D6F-8F04-49D28443C1C2}"/>
              </a:ext>
            </a:extLst>
          </p:cNvPr>
          <p:cNvSpPr txBox="1"/>
          <p:nvPr/>
        </p:nvSpPr>
        <p:spPr>
          <a:xfrm>
            <a:off x="274636" y="2947705"/>
            <a:ext cx="3242069" cy="492443"/>
          </a:xfrm>
          <a:prstGeom prst="rect">
            <a:avLst/>
          </a:prstGeom>
          <a:noFill/>
        </p:spPr>
        <p:txBody>
          <a:bodyPr wrap="square" lIns="146304" tIns="91440" rIns="146304" bIns="91440" rtlCol="0">
            <a:spAutoFit/>
          </a:bodyPr>
          <a:lstStyle/>
          <a:p>
            <a:pPr marL="0" marR="0" lvl="0" indent="0" defTabSz="9325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panose="020B0502040204020203" pitchFamily="34" charset="0"/>
                <a:ea typeface="+mn-ea"/>
                <a:cs typeface="Segoe UI" panose="020B0502040204020203" pitchFamily="34" charset="0"/>
              </a:rPr>
              <a:t>Direct cloud access</a:t>
            </a:r>
          </a:p>
        </p:txBody>
      </p:sp>
      <p:sp>
        <p:nvSpPr>
          <p:cNvPr id="65" name="TextBox 64">
            <a:extLst>
              <a:ext uri="{FF2B5EF4-FFF2-40B4-BE49-F238E27FC236}">
                <a16:creationId xmlns:a16="http://schemas.microsoft.com/office/drawing/2014/main" id="{094C9015-2CF2-40D2-9E10-F672280CC672}"/>
              </a:ext>
            </a:extLst>
          </p:cNvPr>
          <p:cNvSpPr txBox="1"/>
          <p:nvPr/>
        </p:nvSpPr>
        <p:spPr>
          <a:xfrm>
            <a:off x="274636" y="3786948"/>
            <a:ext cx="3242069" cy="492443"/>
          </a:xfrm>
          <a:prstGeom prst="rect">
            <a:avLst/>
          </a:prstGeom>
          <a:noFill/>
        </p:spPr>
        <p:txBody>
          <a:bodyPr wrap="square" lIns="146304" tIns="91440" rIns="146304" bIns="91440" rtlCol="0">
            <a:spAutoFit/>
          </a:bodyPr>
          <a:lstStyle/>
          <a:p>
            <a:pPr marL="0" marR="0" lvl="0" indent="0" defTabSz="9325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panose="020B0502040204020203" pitchFamily="34" charset="0"/>
                <a:ea typeface="+mn-ea"/>
                <a:cs typeface="Segoe UI" panose="020B0502040204020203" pitchFamily="34" charset="0"/>
              </a:rPr>
              <a:t>Rapid file server DR</a:t>
            </a:r>
          </a:p>
        </p:txBody>
      </p:sp>
      <p:grpSp>
        <p:nvGrpSpPr>
          <p:cNvPr id="66" name="HQ Server">
            <a:extLst>
              <a:ext uri="{FF2B5EF4-FFF2-40B4-BE49-F238E27FC236}">
                <a16:creationId xmlns:a16="http://schemas.microsoft.com/office/drawing/2014/main" id="{E12F04C3-8CB5-458E-933A-784EDF6DBC74}"/>
              </a:ext>
            </a:extLst>
          </p:cNvPr>
          <p:cNvGrpSpPr/>
          <p:nvPr/>
        </p:nvGrpSpPr>
        <p:grpSpPr>
          <a:xfrm>
            <a:off x="10558858" y="4296182"/>
            <a:ext cx="1491454" cy="2024285"/>
            <a:chOff x="2827548" y="4249398"/>
            <a:chExt cx="1462757" cy="1985337"/>
          </a:xfrm>
        </p:grpSpPr>
        <p:pic>
          <p:nvPicPr>
            <p:cNvPr id="67" name="Picture 2" descr="\\MAGNUM\Projects\Microsoft\Cloud Power FY12\Design\Icons\PNGs\Server_2.png">
              <a:extLst>
                <a:ext uri="{FF2B5EF4-FFF2-40B4-BE49-F238E27FC236}">
                  <a16:creationId xmlns:a16="http://schemas.microsoft.com/office/drawing/2014/main" id="{C398EC45-AC68-4110-AE18-A677DF21E162}"/>
                </a:ext>
              </a:extLst>
            </p:cNvPr>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827548" y="4249398"/>
              <a:ext cx="1462757" cy="1462757"/>
            </a:xfrm>
            <a:prstGeom prst="rect">
              <a:avLst/>
            </a:prstGeom>
            <a:noFill/>
            <a:effectLst/>
          </p:spPr>
        </p:pic>
        <p:sp>
          <p:nvSpPr>
            <p:cNvPr id="68" name="TextBox 67">
              <a:extLst>
                <a:ext uri="{FF2B5EF4-FFF2-40B4-BE49-F238E27FC236}">
                  <a16:creationId xmlns:a16="http://schemas.microsoft.com/office/drawing/2014/main" id="{4FC7C1C8-F43D-422D-94D0-07F4C8C241AC}"/>
                </a:ext>
              </a:extLst>
            </p:cNvPr>
            <p:cNvSpPr txBox="1"/>
            <p:nvPr/>
          </p:nvSpPr>
          <p:spPr>
            <a:xfrm>
              <a:off x="3136610" y="5577189"/>
              <a:ext cx="844637" cy="657546"/>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HQ</a:t>
              </a:r>
              <a:b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b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Seattle</a:t>
              </a:r>
              <a:endParaRPr kumimoji="0" lang="en-US" sz="1836"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pic>
        <p:nvPicPr>
          <p:cNvPr id="63" name="Post DR Files">
            <a:extLst>
              <a:ext uri="{FF2B5EF4-FFF2-40B4-BE49-F238E27FC236}">
                <a16:creationId xmlns:a16="http://schemas.microsoft.com/office/drawing/2014/main" id="{B98312DF-7C2C-44DD-9E60-EBE44CB4816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t="-36"/>
          <a:stretch/>
        </p:blipFill>
        <p:spPr>
          <a:xfrm>
            <a:off x="9692148" y="4142142"/>
            <a:ext cx="1204388" cy="2476526"/>
          </a:xfrm>
          <a:prstGeom prst="rect">
            <a:avLst/>
          </a:prstGeom>
        </p:spPr>
      </p:pic>
      <p:grpSp>
        <p:nvGrpSpPr>
          <p:cNvPr id="69" name="East US">
            <a:extLst>
              <a:ext uri="{FF2B5EF4-FFF2-40B4-BE49-F238E27FC236}">
                <a16:creationId xmlns:a16="http://schemas.microsoft.com/office/drawing/2014/main" id="{C39180CF-DE62-4329-B277-DDB9A0B305BA}"/>
              </a:ext>
            </a:extLst>
          </p:cNvPr>
          <p:cNvGrpSpPr/>
          <p:nvPr/>
        </p:nvGrpSpPr>
        <p:grpSpPr>
          <a:xfrm>
            <a:off x="6977466" y="1500670"/>
            <a:ext cx="2335747" cy="1577655"/>
            <a:chOff x="2856517" y="1582399"/>
            <a:chExt cx="2290805" cy="1547300"/>
          </a:xfrm>
        </p:grpSpPr>
        <p:grpSp>
          <p:nvGrpSpPr>
            <p:cNvPr id="70" name="Group 69">
              <a:extLst>
                <a:ext uri="{FF2B5EF4-FFF2-40B4-BE49-F238E27FC236}">
                  <a16:creationId xmlns:a16="http://schemas.microsoft.com/office/drawing/2014/main" id="{796FF404-3A8B-424B-BC24-914127F92406}"/>
                </a:ext>
              </a:extLst>
            </p:cNvPr>
            <p:cNvGrpSpPr/>
            <p:nvPr/>
          </p:nvGrpSpPr>
          <p:grpSpPr>
            <a:xfrm>
              <a:off x="2856517" y="1916920"/>
              <a:ext cx="2290805" cy="1212779"/>
              <a:chOff x="4233863" y="2443162"/>
              <a:chExt cx="3724275" cy="1971674"/>
            </a:xfrm>
          </p:grpSpPr>
          <p:pic>
            <p:nvPicPr>
              <p:cNvPr id="74" name="Picture 73">
                <a:extLst>
                  <a:ext uri="{FF2B5EF4-FFF2-40B4-BE49-F238E27FC236}">
                    <a16:creationId xmlns:a16="http://schemas.microsoft.com/office/drawing/2014/main" id="{93260792-5D91-411B-91DE-10D2CDD5AA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33863" y="2443162"/>
                <a:ext cx="3724275" cy="1971674"/>
              </a:xfrm>
              <a:prstGeom prst="rect">
                <a:avLst/>
              </a:prstGeom>
            </p:spPr>
          </p:pic>
          <p:sp>
            <p:nvSpPr>
              <p:cNvPr id="75" name="Rectangle 74">
                <a:extLst>
                  <a:ext uri="{FF2B5EF4-FFF2-40B4-BE49-F238E27FC236}">
                    <a16:creationId xmlns:a16="http://schemas.microsoft.com/office/drawing/2014/main" id="{DEFC1C2F-C75F-4598-98B6-A2F5D609889A}"/>
                  </a:ext>
                </a:extLst>
              </p:cNvPr>
              <p:cNvSpPr/>
              <p:nvPr/>
            </p:nvSpPr>
            <p:spPr>
              <a:xfrm>
                <a:off x="4993106" y="3286488"/>
                <a:ext cx="2358189" cy="665886"/>
              </a:xfrm>
              <a:prstGeom prst="rect">
                <a:avLst/>
              </a:prstGeom>
              <a:solidFill>
                <a:srgbClr val="005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3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1" name="Picture 5" descr="C:\Users\mitchellg\Desktop\Folder.png">
              <a:extLst>
                <a:ext uri="{FF2B5EF4-FFF2-40B4-BE49-F238E27FC236}">
                  <a16:creationId xmlns:a16="http://schemas.microsoft.com/office/drawing/2014/main" id="{5D49B087-0ED7-4669-A9A5-1D6A0491E2F4}"/>
                </a:ext>
              </a:extLst>
            </p:cNvPr>
            <p:cNvPicPr>
              <a:picLocks noChangeAspect="1" noChangeArrowheads="1"/>
            </p:cNvPicPr>
            <p:nvPr/>
          </p:nvPicPr>
          <p:blipFill>
            <a:blip r:embed="rId7" cstate="email">
              <a:lum bright="100000"/>
              <a:extLst>
                <a:ext uri="{28A0092B-C50C-407E-A947-70E740481C1C}">
                  <a14:useLocalDpi xmlns:a14="http://schemas.microsoft.com/office/drawing/2010/main"/>
                </a:ext>
              </a:extLst>
            </a:blip>
            <a:srcRect/>
            <a:stretch>
              <a:fillRect/>
            </a:stretch>
          </p:blipFill>
          <p:spPr bwMode="auto">
            <a:xfrm>
              <a:off x="3717539" y="2254152"/>
              <a:ext cx="568761" cy="568761"/>
            </a:xfrm>
            <a:prstGeom prst="rect">
              <a:avLst/>
            </a:prstGeom>
            <a:noFill/>
          </p:spPr>
        </p:pic>
        <p:sp>
          <p:nvSpPr>
            <p:cNvPr id="72" name="TextBox 71">
              <a:extLst>
                <a:ext uri="{FF2B5EF4-FFF2-40B4-BE49-F238E27FC236}">
                  <a16:creationId xmlns:a16="http://schemas.microsoft.com/office/drawing/2014/main" id="{642B2A99-1A35-44B9-8FD5-78353A9ECB27}"/>
                </a:ext>
              </a:extLst>
            </p:cNvPr>
            <p:cNvSpPr txBox="1"/>
            <p:nvPr/>
          </p:nvSpPr>
          <p:spPr>
            <a:xfrm>
              <a:off x="3625053" y="2676246"/>
              <a:ext cx="753732" cy="265009"/>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122" b="0" i="0" u="none" strike="noStrike" kern="1200" cap="none" spc="0" normalizeH="0" baseline="0" noProof="0">
                  <a:ln>
                    <a:noFill/>
                  </a:ln>
                  <a:solidFill>
                    <a:prstClr val="white"/>
                  </a:solidFill>
                  <a:effectLst/>
                  <a:uLnTx/>
                  <a:uFillTx/>
                  <a:latin typeface="Calibri" panose="020F0502020204030204"/>
                  <a:ea typeface="+mn-ea"/>
                  <a:cs typeface="+mn-cs"/>
                </a:rPr>
                <a:t>File Share</a:t>
              </a:r>
            </a:p>
          </p:txBody>
        </p:sp>
        <p:sp>
          <p:nvSpPr>
            <p:cNvPr id="73" name="TextBox 72">
              <a:extLst>
                <a:ext uri="{FF2B5EF4-FFF2-40B4-BE49-F238E27FC236}">
                  <a16:creationId xmlns:a16="http://schemas.microsoft.com/office/drawing/2014/main" id="{FCA1C09E-E9D3-4114-889B-F0E3F3B2AF4D}"/>
                </a:ext>
              </a:extLst>
            </p:cNvPr>
            <p:cNvSpPr txBox="1"/>
            <p:nvPr/>
          </p:nvSpPr>
          <p:spPr>
            <a:xfrm>
              <a:off x="3511103" y="1582399"/>
              <a:ext cx="981637" cy="374952"/>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West US</a:t>
              </a:r>
            </a:p>
          </p:txBody>
        </p:sp>
      </p:grpSp>
      <p:pic>
        <p:nvPicPr>
          <p:cNvPr id="76" name="Files">
            <a:extLst>
              <a:ext uri="{FF2B5EF4-FFF2-40B4-BE49-F238E27FC236}">
                <a16:creationId xmlns:a16="http://schemas.microsoft.com/office/drawing/2014/main" id="{09783D4A-87B0-43B5-B53B-C9364B7E178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36" b="717"/>
          <a:stretch/>
        </p:blipFill>
        <p:spPr>
          <a:xfrm>
            <a:off x="9692148" y="4142142"/>
            <a:ext cx="1204388" cy="2476526"/>
          </a:xfrm>
          <a:prstGeom prst="rect">
            <a:avLst/>
          </a:prstGeom>
        </p:spPr>
      </p:pic>
      <p:pic>
        <p:nvPicPr>
          <p:cNvPr id="77" name="File Ghosts #1">
            <a:extLst>
              <a:ext uri="{FF2B5EF4-FFF2-40B4-BE49-F238E27FC236}">
                <a16:creationId xmlns:a16="http://schemas.microsoft.com/office/drawing/2014/main" id="{5CFB5E4D-EFDD-4AA2-920A-4F1C2F51C9B4}"/>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9691544" y="4347551"/>
            <a:ext cx="1204388" cy="784720"/>
          </a:xfrm>
          <a:prstGeom prst="rect">
            <a:avLst/>
          </a:prstGeom>
        </p:spPr>
      </p:pic>
      <p:pic>
        <p:nvPicPr>
          <p:cNvPr id="78" name="File Ghosts #2">
            <a:extLst>
              <a:ext uri="{FF2B5EF4-FFF2-40B4-BE49-F238E27FC236}">
                <a16:creationId xmlns:a16="http://schemas.microsoft.com/office/drawing/2014/main" id="{B59C71F3-56C7-44C9-8106-5594CD5E4565}"/>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a:off x="9691544" y="5422321"/>
            <a:ext cx="1204388" cy="906294"/>
          </a:xfrm>
          <a:prstGeom prst="rect">
            <a:avLst/>
          </a:prstGeom>
        </p:spPr>
      </p:pic>
      <p:cxnSp>
        <p:nvCxnSpPr>
          <p:cNvPr id="79" name="Sync: New York">
            <a:extLst>
              <a:ext uri="{FF2B5EF4-FFF2-40B4-BE49-F238E27FC236}">
                <a16:creationId xmlns:a16="http://schemas.microsoft.com/office/drawing/2014/main" id="{93CB1122-253C-4E6E-8084-2ED1C4B97D85}"/>
              </a:ext>
            </a:extLst>
          </p:cNvPr>
          <p:cNvCxnSpPr>
            <a:cxnSpLocks/>
            <a:stCxn id="67" idx="0"/>
          </p:cNvCxnSpPr>
          <p:nvPr/>
        </p:nvCxnSpPr>
        <p:spPr>
          <a:xfrm flipH="1" flipV="1">
            <a:off x="8435302" y="3078327"/>
            <a:ext cx="2869283" cy="1217857"/>
          </a:xfrm>
          <a:prstGeom prst="straightConnector1">
            <a:avLst/>
          </a:prstGeom>
          <a:noFill/>
          <a:ln w="25400" cmpd="sng">
            <a:solidFill>
              <a:schemeClr val="accent1"/>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83" name="Tiering Progress">
            <a:extLst>
              <a:ext uri="{FF2B5EF4-FFF2-40B4-BE49-F238E27FC236}">
                <a16:creationId xmlns:a16="http://schemas.microsoft.com/office/drawing/2014/main" id="{5FC20E74-FBC5-4C5A-9D80-EE32E84FB9C7}"/>
              </a:ext>
            </a:extLst>
          </p:cNvPr>
          <p:cNvCxnSpPr>
            <a:cxnSpLocks/>
          </p:cNvCxnSpPr>
          <p:nvPr/>
        </p:nvCxnSpPr>
        <p:spPr>
          <a:xfrm>
            <a:off x="9570561" y="4142142"/>
            <a:ext cx="0" cy="2434133"/>
          </a:xfrm>
          <a:prstGeom prst="straightConnector1">
            <a:avLst/>
          </a:prstGeom>
          <a:ln w="317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ync: HQ">
            <a:extLst>
              <a:ext uri="{FF2B5EF4-FFF2-40B4-BE49-F238E27FC236}">
                <a16:creationId xmlns:a16="http://schemas.microsoft.com/office/drawing/2014/main" id="{0BF0F0F8-F1E4-4DDF-A645-6BA708A1CBD8}"/>
              </a:ext>
            </a:extLst>
          </p:cNvPr>
          <p:cNvCxnSpPr>
            <a:cxnSpLocks/>
          </p:cNvCxnSpPr>
          <p:nvPr/>
        </p:nvCxnSpPr>
        <p:spPr>
          <a:xfrm flipV="1">
            <a:off x="7057893" y="3078325"/>
            <a:ext cx="919565" cy="1253758"/>
          </a:xfrm>
          <a:prstGeom prst="straightConnector1">
            <a:avLst/>
          </a:prstGeom>
          <a:noFill/>
          <a:ln w="25400" cmpd="sng">
            <a:solidFill>
              <a:schemeClr val="accent1"/>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nvGrpSpPr>
          <p:cNvPr id="85" name="HQ Server">
            <a:extLst>
              <a:ext uri="{FF2B5EF4-FFF2-40B4-BE49-F238E27FC236}">
                <a16:creationId xmlns:a16="http://schemas.microsoft.com/office/drawing/2014/main" id="{C55A0614-0FDD-4C6B-8254-7C0F88A28A38}"/>
              </a:ext>
            </a:extLst>
          </p:cNvPr>
          <p:cNvGrpSpPr/>
          <p:nvPr/>
        </p:nvGrpSpPr>
        <p:grpSpPr>
          <a:xfrm>
            <a:off x="6238956" y="4327775"/>
            <a:ext cx="1498824" cy="2024285"/>
            <a:chOff x="2823939" y="4249398"/>
            <a:chExt cx="1469985" cy="1985337"/>
          </a:xfrm>
        </p:grpSpPr>
        <p:pic>
          <p:nvPicPr>
            <p:cNvPr id="86" name="Picture 2" descr="\\MAGNUM\Projects\Microsoft\Cloud Power FY12\Design\Icons\PNGs\Server_2.png">
              <a:extLst>
                <a:ext uri="{FF2B5EF4-FFF2-40B4-BE49-F238E27FC236}">
                  <a16:creationId xmlns:a16="http://schemas.microsoft.com/office/drawing/2014/main" id="{F1A9F801-536F-4922-B3DA-CDA82E9F598A}"/>
                </a:ext>
              </a:extLst>
            </p:cNvPr>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827548" y="4249398"/>
              <a:ext cx="1462757" cy="1462757"/>
            </a:xfrm>
            <a:prstGeom prst="rect">
              <a:avLst/>
            </a:prstGeom>
            <a:noFill/>
            <a:effectLst/>
          </p:spPr>
        </p:pic>
        <p:sp>
          <p:nvSpPr>
            <p:cNvPr id="87" name="TextBox 86">
              <a:extLst>
                <a:ext uri="{FF2B5EF4-FFF2-40B4-BE49-F238E27FC236}">
                  <a16:creationId xmlns:a16="http://schemas.microsoft.com/office/drawing/2014/main" id="{4A8BCF1E-4374-4A64-9CF8-47296A9ADDC3}"/>
                </a:ext>
              </a:extLst>
            </p:cNvPr>
            <p:cNvSpPr txBox="1"/>
            <p:nvPr/>
          </p:nvSpPr>
          <p:spPr>
            <a:xfrm>
              <a:off x="2823939" y="5577189"/>
              <a:ext cx="1469985" cy="657546"/>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Branch Office</a:t>
              </a:r>
            </a:p>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New York</a:t>
              </a:r>
              <a:endParaRPr kumimoji="0" lang="en-US" sz="1836"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grpSp>
        <p:nvGrpSpPr>
          <p:cNvPr id="98" name="SMB / NFS">
            <a:extLst>
              <a:ext uri="{FF2B5EF4-FFF2-40B4-BE49-F238E27FC236}">
                <a16:creationId xmlns:a16="http://schemas.microsoft.com/office/drawing/2014/main" id="{17F7ED42-A576-4FE8-B0A7-DAF83A497370}"/>
              </a:ext>
            </a:extLst>
          </p:cNvPr>
          <p:cNvGrpSpPr/>
          <p:nvPr/>
        </p:nvGrpSpPr>
        <p:grpSpPr>
          <a:xfrm>
            <a:off x="6827751" y="4209284"/>
            <a:ext cx="2638197" cy="1819512"/>
            <a:chOff x="3454698" y="4127322"/>
            <a:chExt cx="2587437" cy="1784503"/>
          </a:xfrm>
        </p:grpSpPr>
        <p:grpSp>
          <p:nvGrpSpPr>
            <p:cNvPr id="99" name="Group 98">
              <a:extLst>
                <a:ext uri="{FF2B5EF4-FFF2-40B4-BE49-F238E27FC236}">
                  <a16:creationId xmlns:a16="http://schemas.microsoft.com/office/drawing/2014/main" id="{5E24D422-4474-4D87-AD0F-83A47D22278A}"/>
                </a:ext>
              </a:extLst>
            </p:cNvPr>
            <p:cNvGrpSpPr/>
            <p:nvPr/>
          </p:nvGrpSpPr>
          <p:grpSpPr>
            <a:xfrm>
              <a:off x="3921985" y="4562314"/>
              <a:ext cx="722930" cy="751616"/>
              <a:chOff x="4219419" y="4597995"/>
              <a:chExt cx="722930" cy="751616"/>
            </a:xfrm>
          </p:grpSpPr>
          <p:sp>
            <p:nvSpPr>
              <p:cNvPr id="106" name="TextBox 105">
                <a:extLst>
                  <a:ext uri="{FF2B5EF4-FFF2-40B4-BE49-F238E27FC236}">
                    <a16:creationId xmlns:a16="http://schemas.microsoft.com/office/drawing/2014/main" id="{F8302EBC-2CBD-41A9-A6FA-C307DF93EBFE}"/>
                  </a:ext>
                </a:extLst>
              </p:cNvPr>
              <p:cNvSpPr txBox="1"/>
              <p:nvPr/>
            </p:nvSpPr>
            <p:spPr>
              <a:xfrm>
                <a:off x="4219419" y="4597995"/>
                <a:ext cx="722930" cy="751616"/>
              </a:xfrm>
              <a:prstGeom prst="rect">
                <a:avLst/>
              </a:prstGeom>
              <a:noFill/>
            </p:spPr>
            <p:txBody>
              <a:bodyPr wrap="square" rtlCol="0">
                <a:spAutoFit/>
              </a:bodyPr>
              <a:lstStyle/>
              <a:p>
                <a:pPr marL="0" marR="0" lvl="0" indent="0" algn="ctr" defTabSz="932239" rtl="0" eaLnBrk="1" fontAlgn="auto" latinLnBrk="0" hangingPunct="1">
                  <a:lnSpc>
                    <a:spcPct val="150000"/>
                  </a:lnSpc>
                  <a:spcBef>
                    <a:spcPts val="0"/>
                  </a:spcBef>
                  <a:spcAft>
                    <a:spcPts val="0"/>
                  </a:spcAft>
                  <a:buClrTx/>
                  <a:buSzTx/>
                  <a:buFontTx/>
                  <a:buNone/>
                  <a:tabLst/>
                  <a:defRPr/>
                </a:pPr>
                <a:r>
                  <a:rPr kumimoji="0" lang="en-US" sz="1428"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SMB</a:t>
                </a:r>
              </a:p>
              <a:p>
                <a:pPr marL="0" marR="0" lvl="0" indent="0" algn="ctr" defTabSz="932239" rtl="0" eaLnBrk="1" fontAlgn="auto" latinLnBrk="0" hangingPunct="1">
                  <a:lnSpc>
                    <a:spcPct val="150000"/>
                  </a:lnSpc>
                  <a:spcBef>
                    <a:spcPts val="0"/>
                  </a:spcBef>
                  <a:spcAft>
                    <a:spcPts val="0"/>
                  </a:spcAft>
                  <a:buClrTx/>
                  <a:buSzTx/>
                  <a:buFontTx/>
                  <a:buNone/>
                  <a:tabLst/>
                  <a:defRPr/>
                </a:pPr>
                <a:r>
                  <a:rPr kumimoji="0" lang="en-US" sz="1428"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NFS</a:t>
                </a:r>
              </a:p>
            </p:txBody>
          </p:sp>
          <p:cxnSp>
            <p:nvCxnSpPr>
              <p:cNvPr id="107" name="Straight Arrow Connector 106">
                <a:extLst>
                  <a:ext uri="{FF2B5EF4-FFF2-40B4-BE49-F238E27FC236}">
                    <a16:creationId xmlns:a16="http://schemas.microsoft.com/office/drawing/2014/main" id="{F6AEDA7B-D382-424E-A5F5-D0E0A2C4C648}"/>
                  </a:ext>
                </a:extLst>
              </p:cNvPr>
              <p:cNvCxnSpPr/>
              <p:nvPr/>
            </p:nvCxnSpPr>
            <p:spPr>
              <a:xfrm flipV="1">
                <a:off x="4234497" y="4983672"/>
                <a:ext cx="692777" cy="1"/>
              </a:xfrm>
              <a:prstGeom prst="straightConnector1">
                <a:avLst/>
              </a:prstGeom>
              <a:noFill/>
              <a:ln w="25400" cmpd="sng">
                <a:solidFill>
                  <a:schemeClr val="accent1"/>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00" name="Group 99">
              <a:extLst>
                <a:ext uri="{FF2B5EF4-FFF2-40B4-BE49-F238E27FC236}">
                  <a16:creationId xmlns:a16="http://schemas.microsoft.com/office/drawing/2014/main" id="{299F1E0E-A4C2-4269-A1C3-CC0A10B4A4F0}"/>
                </a:ext>
              </a:extLst>
            </p:cNvPr>
            <p:cNvGrpSpPr/>
            <p:nvPr/>
          </p:nvGrpSpPr>
          <p:grpSpPr>
            <a:xfrm>
              <a:off x="3454698" y="4127322"/>
              <a:ext cx="2587437" cy="1784503"/>
              <a:chOff x="3752132" y="4163003"/>
              <a:chExt cx="2587437" cy="1784503"/>
            </a:xfrm>
          </p:grpSpPr>
          <p:sp>
            <p:nvSpPr>
              <p:cNvPr id="101" name="Arc 100">
                <a:extLst>
                  <a:ext uri="{FF2B5EF4-FFF2-40B4-BE49-F238E27FC236}">
                    <a16:creationId xmlns:a16="http://schemas.microsoft.com/office/drawing/2014/main" id="{CFD31EC4-AA04-441B-A8E7-A61C9AF781AD}"/>
                  </a:ext>
                </a:extLst>
              </p:cNvPr>
              <p:cNvSpPr/>
              <p:nvPr/>
            </p:nvSpPr>
            <p:spPr>
              <a:xfrm flipV="1">
                <a:off x="3752132" y="4163003"/>
                <a:ext cx="1284640" cy="1784503"/>
              </a:xfrm>
              <a:prstGeom prst="arc">
                <a:avLst>
                  <a:gd name="adj1" fmla="val 19291806"/>
                  <a:gd name="adj2" fmla="val 2485857"/>
                </a:avLst>
              </a:prstGeom>
              <a:ln>
                <a:solidFill>
                  <a:srgbClr val="3535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23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 name="Picture 6" descr="\\MAGNUM\Projects\Microsoft\Cloud Power FY12\Design\ICONS_PNG\Flexible_Workspace.png">
                <a:extLst>
                  <a:ext uri="{FF2B5EF4-FFF2-40B4-BE49-F238E27FC236}">
                    <a16:creationId xmlns:a16="http://schemas.microsoft.com/office/drawing/2014/main" id="{3848C159-E140-40E1-8E50-2278EAE4F5CD}"/>
                  </a:ext>
                </a:extLst>
              </p:cNvPr>
              <p:cNvPicPr>
                <a:picLocks noChangeAspect="1" noChangeArrowheads="1"/>
              </p:cNvPicPr>
              <p:nvPr/>
            </p:nvPicPr>
            <p:blipFill rotWithShape="1">
              <a:blip r:embed="rId13"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bwMode="auto">
              <a:xfrm>
                <a:off x="5160679" y="4633434"/>
                <a:ext cx="206494" cy="552071"/>
              </a:xfrm>
              <a:prstGeom prst="rect">
                <a:avLst/>
              </a:prstGeom>
              <a:noFill/>
            </p:spPr>
          </p:pic>
          <p:pic>
            <p:nvPicPr>
              <p:cNvPr id="103" name="Picture 102" descr="\\MAGNUM\Projects\Microsoft\Cloud Power FY12\Design\ICONS_PNG\Application.png">
                <a:extLst>
                  <a:ext uri="{FF2B5EF4-FFF2-40B4-BE49-F238E27FC236}">
                    <a16:creationId xmlns:a16="http://schemas.microsoft.com/office/drawing/2014/main" id="{7849D1AE-F7E2-4AA1-B2C0-A5F0B4FC8D08}"/>
                  </a:ext>
                </a:extLst>
              </p:cNvPr>
              <p:cNvPicPr>
                <a:picLocks noChangeAspect="1" noChangeArrowheads="1"/>
              </p:cNvPicPr>
              <p:nvPr/>
            </p:nvPicPr>
            <p:blipFill>
              <a:blip r:embed="rId14"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038628" y="5128872"/>
                <a:ext cx="444654" cy="444654"/>
              </a:xfrm>
              <a:prstGeom prst="rect">
                <a:avLst/>
              </a:prstGeom>
              <a:noFill/>
            </p:spPr>
          </p:pic>
          <p:sp>
            <p:nvSpPr>
              <p:cNvPr id="104" name="TextBox 103">
                <a:extLst>
                  <a:ext uri="{FF2B5EF4-FFF2-40B4-BE49-F238E27FC236}">
                    <a16:creationId xmlns:a16="http://schemas.microsoft.com/office/drawing/2014/main" id="{57BEAF5E-49C5-40E5-9800-B6BBF28E037E}"/>
                  </a:ext>
                </a:extLst>
              </p:cNvPr>
              <p:cNvSpPr txBox="1"/>
              <p:nvPr/>
            </p:nvSpPr>
            <p:spPr>
              <a:xfrm>
                <a:off x="5365754" y="4664210"/>
                <a:ext cx="537840" cy="280718"/>
              </a:xfrm>
              <a:prstGeom prst="rect">
                <a:avLst/>
              </a:prstGeom>
              <a:noFill/>
              <a:effectLst/>
            </p:spPr>
            <p:txBody>
              <a:bodyPr wrap="none" rtlCol="0">
                <a:spAutoFit/>
              </a:bodyPr>
              <a:lstStyle/>
              <a:p>
                <a:pPr marL="0" marR="0" lvl="0" indent="0" algn="l" defTabSz="932239" rtl="0" eaLnBrk="1" fontAlgn="auto" latinLnBrk="0" hangingPunct="1">
                  <a:lnSpc>
                    <a:spcPct val="100000"/>
                  </a:lnSpc>
                  <a:spcBef>
                    <a:spcPts val="0"/>
                  </a:spcBef>
                  <a:spcAft>
                    <a:spcPts val="0"/>
                  </a:spcAft>
                  <a:buClrTx/>
                  <a:buSzTx/>
                  <a:buFontTx/>
                  <a:buNone/>
                  <a:tabLst/>
                  <a:defRPr/>
                </a:pPr>
                <a:r>
                  <a:rPr kumimoji="0" lang="en-US" sz="1224"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Users</a:t>
                </a:r>
                <a:endParaRPr kumimoji="0" lang="en-US" sz="1224"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6BB19365-1046-4377-B2FA-F470263C82E7}"/>
                  </a:ext>
                </a:extLst>
              </p:cNvPr>
              <p:cNvSpPr txBox="1"/>
              <p:nvPr/>
            </p:nvSpPr>
            <p:spPr>
              <a:xfrm>
                <a:off x="5376998" y="5171381"/>
                <a:ext cx="962571" cy="280718"/>
              </a:xfrm>
              <a:prstGeom prst="rect">
                <a:avLst/>
              </a:prstGeom>
              <a:noFill/>
              <a:effectLst/>
            </p:spPr>
            <p:txBody>
              <a:bodyPr wrap="none" rtlCol="0">
                <a:spAutoFit/>
              </a:bodyPr>
              <a:lstStyle/>
              <a:p>
                <a:pPr marL="0" marR="0" lvl="0" indent="0" algn="l" defTabSz="932239" rtl="0" eaLnBrk="1" fontAlgn="auto" latinLnBrk="0" hangingPunct="1">
                  <a:lnSpc>
                    <a:spcPct val="100000"/>
                  </a:lnSpc>
                  <a:spcBef>
                    <a:spcPts val="0"/>
                  </a:spcBef>
                  <a:spcAft>
                    <a:spcPts val="0"/>
                  </a:spcAft>
                  <a:buClrTx/>
                  <a:buSzTx/>
                  <a:buFontTx/>
                  <a:buNone/>
                  <a:tabLst/>
                  <a:defRPr/>
                </a:pPr>
                <a:r>
                  <a:rPr kumimoji="0" lang="en-US" sz="1224"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Applications</a:t>
                </a:r>
                <a:endParaRPr kumimoji="0" lang="en-US" sz="1224"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grpSp>
      </p:grpSp>
      <p:grpSp>
        <p:nvGrpSpPr>
          <p:cNvPr id="108" name="Cloud Access">
            <a:extLst>
              <a:ext uri="{FF2B5EF4-FFF2-40B4-BE49-F238E27FC236}">
                <a16:creationId xmlns:a16="http://schemas.microsoft.com/office/drawing/2014/main" id="{58B7BDA6-AAC4-4074-ADD0-07ADFBF8A5DA}"/>
              </a:ext>
            </a:extLst>
          </p:cNvPr>
          <p:cNvGrpSpPr/>
          <p:nvPr/>
        </p:nvGrpSpPr>
        <p:grpSpPr>
          <a:xfrm>
            <a:off x="4057228" y="-44007"/>
            <a:ext cx="3380036" cy="2958071"/>
            <a:chOff x="129377" y="-44134"/>
            <a:chExt cx="3315003" cy="2901157"/>
          </a:xfrm>
        </p:grpSpPr>
        <p:grpSp>
          <p:nvGrpSpPr>
            <p:cNvPr id="109" name="PaaS">
              <a:extLst>
                <a:ext uri="{FF2B5EF4-FFF2-40B4-BE49-F238E27FC236}">
                  <a16:creationId xmlns:a16="http://schemas.microsoft.com/office/drawing/2014/main" id="{46882970-767D-4347-A063-7598F38AB5EE}"/>
                </a:ext>
              </a:extLst>
            </p:cNvPr>
            <p:cNvGrpSpPr/>
            <p:nvPr/>
          </p:nvGrpSpPr>
          <p:grpSpPr>
            <a:xfrm>
              <a:off x="1459875" y="-44134"/>
              <a:ext cx="1018580" cy="1042730"/>
              <a:chOff x="5697780" y="1708578"/>
              <a:chExt cx="1018580" cy="1042730"/>
            </a:xfrm>
          </p:grpSpPr>
          <p:pic>
            <p:nvPicPr>
              <p:cNvPr id="118" name="Picture 117" descr="\\MAGNUM\Projects\Microsoft\Cloud Power FY12\Design\ICONS_PNG\Application.png">
                <a:extLst>
                  <a:ext uri="{FF2B5EF4-FFF2-40B4-BE49-F238E27FC236}">
                    <a16:creationId xmlns:a16="http://schemas.microsoft.com/office/drawing/2014/main" id="{55C6E02C-967D-478A-8F58-723212A1E417}"/>
                  </a:ext>
                </a:extLst>
              </p:cNvPr>
              <p:cNvPicPr>
                <a:picLocks noChangeAspect="1" noChangeArrowheads="1"/>
              </p:cNvPicPr>
              <p:nvPr/>
            </p:nvPicPr>
            <p:blipFill>
              <a:blip r:embed="rId15"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5697780" y="1708578"/>
                <a:ext cx="1018580" cy="1018580"/>
              </a:xfrm>
              <a:prstGeom prst="rect">
                <a:avLst/>
              </a:prstGeom>
              <a:noFill/>
            </p:spPr>
          </p:pic>
          <p:sp>
            <p:nvSpPr>
              <p:cNvPr id="119" name="TextBox 118">
                <a:extLst>
                  <a:ext uri="{FF2B5EF4-FFF2-40B4-BE49-F238E27FC236}">
                    <a16:creationId xmlns:a16="http://schemas.microsoft.com/office/drawing/2014/main" id="{BC1E0D72-C2AC-4B86-A052-9D8CBBE249C0}"/>
                  </a:ext>
                </a:extLst>
              </p:cNvPr>
              <p:cNvSpPr txBox="1"/>
              <p:nvPr/>
            </p:nvSpPr>
            <p:spPr>
              <a:xfrm>
                <a:off x="5939560" y="2439235"/>
                <a:ext cx="535019" cy="312073"/>
              </a:xfrm>
              <a:prstGeom prst="rect">
                <a:avLst/>
              </a:prstGeom>
              <a:noFill/>
              <a:effectLst/>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PaaS</a:t>
                </a:r>
                <a:endParaRPr kumimoji="0" lang="en-US" sz="1428"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grpSp>
        <p:grpSp>
          <p:nvGrpSpPr>
            <p:cNvPr id="110" name="IaaS">
              <a:extLst>
                <a:ext uri="{FF2B5EF4-FFF2-40B4-BE49-F238E27FC236}">
                  <a16:creationId xmlns:a16="http://schemas.microsoft.com/office/drawing/2014/main" id="{C9596DBD-0137-4F9F-9AA7-6510A07A2E4E}"/>
                </a:ext>
              </a:extLst>
            </p:cNvPr>
            <p:cNvGrpSpPr>
              <a:grpSpLocks noChangeAspect="1"/>
            </p:cNvGrpSpPr>
            <p:nvPr/>
          </p:nvGrpSpPr>
          <p:grpSpPr>
            <a:xfrm>
              <a:off x="129377" y="506670"/>
              <a:ext cx="1345736" cy="1345736"/>
              <a:chOff x="8742362" y="2270438"/>
              <a:chExt cx="1661363" cy="1661363"/>
            </a:xfrm>
          </p:grpSpPr>
          <p:pic>
            <p:nvPicPr>
              <p:cNvPr id="116" name="Picture 2" descr="\\MAGNUM\Projects\Microsoft\Cloud Power FY12\Design\Icons\PNGs\Cloud_on_your_terms.png">
                <a:extLst>
                  <a:ext uri="{FF2B5EF4-FFF2-40B4-BE49-F238E27FC236}">
                    <a16:creationId xmlns:a16="http://schemas.microsoft.com/office/drawing/2014/main" id="{4E3B9B23-33B8-428E-93D9-DD7F7147839B}"/>
                  </a:ext>
                </a:extLst>
              </p:cNvPr>
              <p:cNvPicPr>
                <a:picLocks noChangeAspect="1" noChangeArrowheads="1"/>
              </p:cNvPicPr>
              <p:nvPr/>
            </p:nvPicPr>
            <p:blipFill>
              <a:blip r:embed="rId16"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bwMode="auto">
              <a:xfrm>
                <a:off x="8742362" y="2270438"/>
                <a:ext cx="1661363" cy="1661363"/>
              </a:xfrm>
              <a:prstGeom prst="rect">
                <a:avLst/>
              </a:prstGeom>
              <a:noFill/>
              <a:ln>
                <a:noFill/>
              </a:ln>
            </p:spPr>
          </p:pic>
          <p:sp>
            <p:nvSpPr>
              <p:cNvPr id="117" name="TextBox 116">
                <a:extLst>
                  <a:ext uri="{FF2B5EF4-FFF2-40B4-BE49-F238E27FC236}">
                    <a16:creationId xmlns:a16="http://schemas.microsoft.com/office/drawing/2014/main" id="{95E9CF89-2683-4097-9BB1-4ED6EF84B1ED}"/>
                  </a:ext>
                </a:extLst>
              </p:cNvPr>
              <p:cNvSpPr txBox="1"/>
              <p:nvPr/>
            </p:nvSpPr>
            <p:spPr>
              <a:xfrm rot="19952751">
                <a:off x="9553813" y="3344962"/>
                <a:ext cx="605961" cy="385266"/>
              </a:xfrm>
              <a:prstGeom prst="rect">
                <a:avLst/>
              </a:prstGeom>
              <a:noFill/>
              <a:effectLst/>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IaaS</a:t>
                </a:r>
                <a:endParaRPr kumimoji="0" lang="en-US" sz="1428"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grpSp>
        <p:grpSp>
          <p:nvGrpSpPr>
            <p:cNvPr id="111" name="SMB / REST">
              <a:extLst>
                <a:ext uri="{FF2B5EF4-FFF2-40B4-BE49-F238E27FC236}">
                  <a16:creationId xmlns:a16="http://schemas.microsoft.com/office/drawing/2014/main" id="{956CEEE6-3FD9-4119-8072-426F7E25DEAF}"/>
                </a:ext>
              </a:extLst>
            </p:cNvPr>
            <p:cNvGrpSpPr/>
            <p:nvPr/>
          </p:nvGrpSpPr>
          <p:grpSpPr>
            <a:xfrm>
              <a:off x="1377464" y="1045365"/>
              <a:ext cx="2066916" cy="1811658"/>
              <a:chOff x="1377464" y="1045365"/>
              <a:chExt cx="2066916" cy="1811658"/>
            </a:xfrm>
          </p:grpSpPr>
          <p:sp>
            <p:nvSpPr>
              <p:cNvPr id="112" name="Arc 111">
                <a:extLst>
                  <a:ext uri="{FF2B5EF4-FFF2-40B4-BE49-F238E27FC236}">
                    <a16:creationId xmlns:a16="http://schemas.microsoft.com/office/drawing/2014/main" id="{DDA8BB03-B70A-40D6-B305-2ED2C81E8914}"/>
                  </a:ext>
                </a:extLst>
              </p:cNvPr>
              <p:cNvSpPr/>
              <p:nvPr/>
            </p:nvSpPr>
            <p:spPr>
              <a:xfrm rot="13665660" flipV="1">
                <a:off x="1505093" y="917736"/>
                <a:ext cx="1811658" cy="2066916"/>
              </a:xfrm>
              <a:prstGeom prst="arc">
                <a:avLst>
                  <a:gd name="adj1" fmla="val 19291806"/>
                  <a:gd name="adj2" fmla="val 2485857"/>
                </a:avLst>
              </a:prstGeom>
              <a:ln>
                <a:solidFill>
                  <a:srgbClr val="3535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23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3" name="Group 112">
                <a:extLst>
                  <a:ext uri="{FF2B5EF4-FFF2-40B4-BE49-F238E27FC236}">
                    <a16:creationId xmlns:a16="http://schemas.microsoft.com/office/drawing/2014/main" id="{E332E595-0B29-4681-ADE7-D045AD24975A}"/>
                  </a:ext>
                </a:extLst>
              </p:cNvPr>
              <p:cNvGrpSpPr/>
              <p:nvPr/>
            </p:nvGrpSpPr>
            <p:grpSpPr>
              <a:xfrm rot="2506038">
                <a:off x="1797834" y="1437105"/>
                <a:ext cx="1268139" cy="751616"/>
                <a:chOff x="2127905" y="1488426"/>
                <a:chExt cx="722930" cy="751616"/>
              </a:xfrm>
            </p:grpSpPr>
            <p:sp>
              <p:nvSpPr>
                <p:cNvPr id="114" name="TextBox 113">
                  <a:extLst>
                    <a:ext uri="{FF2B5EF4-FFF2-40B4-BE49-F238E27FC236}">
                      <a16:creationId xmlns:a16="http://schemas.microsoft.com/office/drawing/2014/main" id="{8F933DFC-AB65-40A0-95CE-D42C4EE2BF15}"/>
                    </a:ext>
                  </a:extLst>
                </p:cNvPr>
                <p:cNvSpPr txBox="1"/>
                <p:nvPr/>
              </p:nvSpPr>
              <p:spPr>
                <a:xfrm>
                  <a:off x="2127905" y="1488426"/>
                  <a:ext cx="722930" cy="751616"/>
                </a:xfrm>
                <a:prstGeom prst="rect">
                  <a:avLst/>
                </a:prstGeom>
                <a:noFill/>
              </p:spPr>
              <p:txBody>
                <a:bodyPr wrap="square" rtlCol="0">
                  <a:spAutoFit/>
                </a:bodyPr>
                <a:lstStyle/>
                <a:p>
                  <a:pPr marL="0" marR="0" lvl="0" indent="0" algn="ctr" defTabSz="932239" rtl="0" eaLnBrk="1" fontAlgn="auto" latinLnBrk="0" hangingPunct="1">
                    <a:lnSpc>
                      <a:spcPct val="150000"/>
                    </a:lnSpc>
                    <a:spcBef>
                      <a:spcPts val="0"/>
                    </a:spcBef>
                    <a:spcAft>
                      <a:spcPts val="0"/>
                    </a:spcAft>
                    <a:buClrTx/>
                    <a:buSzTx/>
                    <a:buFontTx/>
                    <a:buNone/>
                    <a:tabLst/>
                    <a:defRPr/>
                  </a:pPr>
                  <a:r>
                    <a:rPr kumimoji="0" lang="en-US" sz="1428"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SMB</a:t>
                  </a:r>
                </a:p>
                <a:p>
                  <a:pPr marL="0" marR="0" lvl="0" indent="0" algn="ctr" defTabSz="932239" rtl="0" eaLnBrk="1" fontAlgn="auto" latinLnBrk="0" hangingPunct="1">
                    <a:lnSpc>
                      <a:spcPct val="150000"/>
                    </a:lnSpc>
                    <a:spcBef>
                      <a:spcPts val="0"/>
                    </a:spcBef>
                    <a:spcAft>
                      <a:spcPts val="0"/>
                    </a:spcAft>
                    <a:buClrTx/>
                    <a:buSzTx/>
                    <a:buFontTx/>
                    <a:buNone/>
                    <a:tabLst/>
                    <a:defRPr/>
                  </a:pPr>
                  <a:r>
                    <a:rPr kumimoji="0" lang="en-US" sz="1428"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REST</a:t>
                  </a:r>
                </a:p>
              </p:txBody>
            </p:sp>
            <p:cxnSp>
              <p:nvCxnSpPr>
                <p:cNvPr id="115" name="Straight Arrow Connector 114">
                  <a:extLst>
                    <a:ext uri="{FF2B5EF4-FFF2-40B4-BE49-F238E27FC236}">
                      <a16:creationId xmlns:a16="http://schemas.microsoft.com/office/drawing/2014/main" id="{B227EFE3-5898-4734-BB0B-9EB67C7ACDB1}"/>
                    </a:ext>
                  </a:extLst>
                </p:cNvPr>
                <p:cNvCxnSpPr/>
                <p:nvPr/>
              </p:nvCxnSpPr>
              <p:spPr>
                <a:xfrm flipV="1">
                  <a:off x="2142983" y="1880579"/>
                  <a:ext cx="692777" cy="1"/>
                </a:xfrm>
                <a:prstGeom prst="straightConnector1">
                  <a:avLst/>
                </a:prstGeom>
                <a:noFill/>
                <a:ln w="25400" cmpd="sng">
                  <a:solidFill>
                    <a:schemeClr val="accent1"/>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grpSp>
      </p:grpSp>
      <p:pic>
        <p:nvPicPr>
          <p:cNvPr id="3" name="Picture 2">
            <a:extLst>
              <a:ext uri="{FF2B5EF4-FFF2-40B4-BE49-F238E27FC236}">
                <a16:creationId xmlns:a16="http://schemas.microsoft.com/office/drawing/2014/main" id="{563F3ECF-1C7D-4989-AF0D-F00E6CB64B8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772838" y="4504245"/>
            <a:ext cx="1063493" cy="1063493"/>
          </a:xfrm>
          <a:prstGeom prst="rect">
            <a:avLst/>
          </a:prstGeom>
        </p:spPr>
      </p:pic>
      <p:grpSp>
        <p:nvGrpSpPr>
          <p:cNvPr id="60" name="HQ Server">
            <a:extLst>
              <a:ext uri="{FF2B5EF4-FFF2-40B4-BE49-F238E27FC236}">
                <a16:creationId xmlns:a16="http://schemas.microsoft.com/office/drawing/2014/main" id="{659F2F4A-0A61-449C-BA44-77C5485817F7}"/>
              </a:ext>
            </a:extLst>
          </p:cNvPr>
          <p:cNvGrpSpPr/>
          <p:nvPr/>
        </p:nvGrpSpPr>
        <p:grpSpPr>
          <a:xfrm>
            <a:off x="10560705" y="4297566"/>
            <a:ext cx="1491454" cy="2024285"/>
            <a:chOff x="2827548" y="4249398"/>
            <a:chExt cx="1462757" cy="1985337"/>
          </a:xfrm>
        </p:grpSpPr>
        <p:pic>
          <p:nvPicPr>
            <p:cNvPr id="61" name="Picture 2" descr="\\MAGNUM\Projects\Microsoft\Cloud Power FY12\Design\Icons\PNGs\Server_2.png">
              <a:extLst>
                <a:ext uri="{FF2B5EF4-FFF2-40B4-BE49-F238E27FC236}">
                  <a16:creationId xmlns:a16="http://schemas.microsoft.com/office/drawing/2014/main" id="{F4FF3F4E-D6B2-4928-B820-5C5B8DCC1AEF}"/>
                </a:ext>
              </a:extLst>
            </p:cNvPr>
            <p:cNvPicPr>
              <a:picLocks noChangeAspect="1" noChangeArrowheads="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827548" y="4249398"/>
              <a:ext cx="1462757" cy="1462757"/>
            </a:xfrm>
            <a:prstGeom prst="rect">
              <a:avLst/>
            </a:prstGeom>
            <a:noFill/>
            <a:effectLst/>
          </p:spPr>
        </p:pic>
        <p:sp>
          <p:nvSpPr>
            <p:cNvPr id="62" name="TextBox 61">
              <a:extLst>
                <a:ext uri="{FF2B5EF4-FFF2-40B4-BE49-F238E27FC236}">
                  <a16:creationId xmlns:a16="http://schemas.microsoft.com/office/drawing/2014/main" id="{CDEA8416-D555-4CBE-A326-20654DD48341}"/>
                </a:ext>
              </a:extLst>
            </p:cNvPr>
            <p:cNvSpPr txBox="1"/>
            <p:nvPr/>
          </p:nvSpPr>
          <p:spPr>
            <a:xfrm>
              <a:off x="3136610" y="5577189"/>
              <a:ext cx="844637" cy="657546"/>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HQ</a:t>
              </a:r>
              <a:b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br>
              <a:r>
                <a:rPr kumimoji="0" lang="en-US" sz="1836"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Seattle</a:t>
              </a:r>
              <a:endParaRPr kumimoji="0" lang="en-US" sz="1836"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cxnSp>
        <p:nvCxnSpPr>
          <p:cNvPr id="80" name="Recall Progress">
            <a:extLst>
              <a:ext uri="{FF2B5EF4-FFF2-40B4-BE49-F238E27FC236}">
                <a16:creationId xmlns:a16="http://schemas.microsoft.com/office/drawing/2014/main" id="{D6C19B4E-DB3F-4334-ABA8-9FAA3658B404}"/>
              </a:ext>
            </a:extLst>
          </p:cNvPr>
          <p:cNvCxnSpPr>
            <a:cxnSpLocks/>
          </p:cNvCxnSpPr>
          <p:nvPr/>
        </p:nvCxnSpPr>
        <p:spPr>
          <a:xfrm>
            <a:off x="9573292" y="4142142"/>
            <a:ext cx="0" cy="2434133"/>
          </a:xfrm>
          <a:prstGeom prst="straightConnector1">
            <a:avLst/>
          </a:prstGeom>
          <a:ln w="31750">
            <a:solidFill>
              <a:srgbClr val="FFE490"/>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41C2553B-5C54-47CB-94B4-CC0CAB3CEFDC}"/>
              </a:ext>
            </a:extLst>
          </p:cNvPr>
          <p:cNvSpPr txBox="1"/>
          <p:nvPr/>
        </p:nvSpPr>
        <p:spPr>
          <a:xfrm>
            <a:off x="274636" y="4641353"/>
            <a:ext cx="3242069" cy="492443"/>
          </a:xfrm>
          <a:prstGeom prst="rect">
            <a:avLst/>
          </a:prstGeom>
          <a:noFill/>
        </p:spPr>
        <p:txBody>
          <a:bodyPr wrap="square" lIns="146304" tIns="91440" rIns="146304" bIns="91440" rtlCol="0">
            <a:spAutoFit/>
          </a:bodyPr>
          <a:lstStyle/>
          <a:p>
            <a:pPr marL="0" marR="0" lvl="0" indent="0" defTabSz="9325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panose="020B0502040204020203" pitchFamily="34" charset="0"/>
                <a:ea typeface="+mn-ea"/>
                <a:cs typeface="Segoe UI" panose="020B0502040204020203" pitchFamily="34" charset="0"/>
              </a:rPr>
              <a:t>Integrated cloud backup</a:t>
            </a:r>
          </a:p>
        </p:txBody>
      </p:sp>
      <p:cxnSp>
        <p:nvCxnSpPr>
          <p:cNvPr id="82" name="To MAB">
            <a:extLst>
              <a:ext uri="{FF2B5EF4-FFF2-40B4-BE49-F238E27FC236}">
                <a16:creationId xmlns:a16="http://schemas.microsoft.com/office/drawing/2014/main" id="{2981B83F-8AE3-473C-A94E-21DE35A1BAD7}"/>
              </a:ext>
            </a:extLst>
          </p:cNvPr>
          <p:cNvCxnSpPr>
            <a:cxnSpLocks/>
            <a:endCxn id="122" idx="1"/>
          </p:cNvCxnSpPr>
          <p:nvPr/>
        </p:nvCxnSpPr>
        <p:spPr>
          <a:xfrm flipV="1">
            <a:off x="9313219" y="1100913"/>
            <a:ext cx="976968" cy="897123"/>
          </a:xfrm>
          <a:prstGeom prst="straightConnector1">
            <a:avLst/>
          </a:prstGeom>
          <a:noFill/>
          <a:ln w="25400" cmpd="sng">
            <a:solidFill>
              <a:schemeClr val="accent1"/>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nvGrpSpPr>
          <p:cNvPr id="120" name="Vault">
            <a:extLst>
              <a:ext uri="{FF2B5EF4-FFF2-40B4-BE49-F238E27FC236}">
                <a16:creationId xmlns:a16="http://schemas.microsoft.com/office/drawing/2014/main" id="{93E59D3E-2034-4FFC-A7F7-CE7775156F53}"/>
              </a:ext>
            </a:extLst>
          </p:cNvPr>
          <p:cNvGrpSpPr/>
          <p:nvPr/>
        </p:nvGrpSpPr>
        <p:grpSpPr>
          <a:xfrm>
            <a:off x="10290187" y="133632"/>
            <a:ext cx="1644781" cy="1126380"/>
            <a:chOff x="7926457" y="1867712"/>
            <a:chExt cx="1952547" cy="1337143"/>
          </a:xfrm>
        </p:grpSpPr>
        <p:pic>
          <p:nvPicPr>
            <p:cNvPr id="121" name="Picture 120">
              <a:extLst>
                <a:ext uri="{FF2B5EF4-FFF2-40B4-BE49-F238E27FC236}">
                  <a16:creationId xmlns:a16="http://schemas.microsoft.com/office/drawing/2014/main" id="{2A094DBC-6BE7-4F74-938F-CC1852A4EDD2}"/>
                </a:ext>
              </a:extLst>
            </p:cNvPr>
            <p:cNvPicPr>
              <a:picLocks noChangeAspect="1"/>
            </p:cNvPicPr>
            <p:nvPr/>
          </p:nvPicPr>
          <p:blipFill>
            <a:blip r:embed="rId18" cstate="email">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a:ext>
              </a:extLst>
            </a:blip>
            <a:stretch>
              <a:fillRect/>
            </a:stretch>
          </p:blipFill>
          <p:spPr>
            <a:xfrm>
              <a:off x="8139781" y="1867712"/>
              <a:ext cx="1525899" cy="960443"/>
            </a:xfrm>
            <a:prstGeom prst="rect">
              <a:avLst/>
            </a:prstGeom>
          </p:spPr>
        </p:pic>
        <p:sp>
          <p:nvSpPr>
            <p:cNvPr id="122" name="TextBox 121">
              <a:extLst>
                <a:ext uri="{FF2B5EF4-FFF2-40B4-BE49-F238E27FC236}">
                  <a16:creationId xmlns:a16="http://schemas.microsoft.com/office/drawing/2014/main" id="{BC2C1BB4-7586-44D0-AAA1-A2186D2A2C72}"/>
                </a:ext>
              </a:extLst>
            </p:cNvPr>
            <p:cNvSpPr txBox="1"/>
            <p:nvPr/>
          </p:nvSpPr>
          <p:spPr>
            <a:xfrm>
              <a:off x="7926457" y="2827120"/>
              <a:ext cx="1952547" cy="377735"/>
            </a:xfrm>
            <a:prstGeom prst="rect">
              <a:avLst/>
            </a:prstGeom>
            <a:noFill/>
          </p:spPr>
          <p:txBody>
            <a:bodyPr wrap="non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Azure Backup Vault</a:t>
              </a:r>
            </a:p>
          </p:txBody>
        </p:sp>
      </p:grpSp>
      <p:sp>
        <p:nvSpPr>
          <p:cNvPr id="125" name="TextBox 124">
            <a:extLst>
              <a:ext uri="{FF2B5EF4-FFF2-40B4-BE49-F238E27FC236}">
                <a16:creationId xmlns:a16="http://schemas.microsoft.com/office/drawing/2014/main" id="{51FBEA86-D19A-4798-9F89-537595CA9EB8}"/>
              </a:ext>
            </a:extLst>
          </p:cNvPr>
          <p:cNvSpPr txBox="1"/>
          <p:nvPr/>
        </p:nvSpPr>
        <p:spPr>
          <a:xfrm>
            <a:off x="274638" y="296863"/>
            <a:ext cx="3300440" cy="738536"/>
          </a:xfrm>
          <a:prstGeom prst="rect">
            <a:avLst/>
          </a:prstGeom>
          <a:noFill/>
        </p:spPr>
        <p:txBody>
          <a:bodyPr wrap="square" lIns="146304" tIns="91440" rIns="146304" bIns="91440" rtlCol="0">
            <a:spAutoFit/>
          </a:bodyPr>
          <a:lstStyle/>
          <a:p>
            <a:pPr marL="0" marR="0" lvl="0" indent="0" defTabSz="932563"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a:ln>
                  <a:noFill/>
                </a:ln>
                <a:gradFill>
                  <a:gsLst>
                    <a:gs pos="1250">
                      <a:schemeClr val="bg1"/>
                    </a:gs>
                    <a:gs pos="100000">
                      <a:schemeClr val="bg1"/>
                    </a:gs>
                  </a:gsLst>
                  <a:lin ang="5400000" scaled="0"/>
                </a:gradFill>
                <a:effectLst/>
                <a:uLnTx/>
                <a:uFillTx/>
                <a:latin typeface="Segoe UI Light" panose="020B0502040204020203" pitchFamily="34" charset="0"/>
                <a:ea typeface="+mn-ea"/>
                <a:cs typeface="Segoe UI Light" panose="020B0502040204020203" pitchFamily="34" charset="0"/>
              </a:rPr>
              <a:t>Azure File Sync</a:t>
            </a:r>
          </a:p>
        </p:txBody>
      </p:sp>
      <p:grpSp>
        <p:nvGrpSpPr>
          <p:cNvPr id="126" name="IW Access color sync">
            <a:extLst>
              <a:ext uri="{FF2B5EF4-FFF2-40B4-BE49-F238E27FC236}">
                <a16:creationId xmlns:a16="http://schemas.microsoft.com/office/drawing/2014/main" id="{26B4ACBA-EEBB-440E-9211-CCD6B432B1F0}"/>
              </a:ext>
            </a:extLst>
          </p:cNvPr>
          <p:cNvGrpSpPr/>
          <p:nvPr/>
        </p:nvGrpSpPr>
        <p:grpSpPr>
          <a:xfrm>
            <a:off x="4021138" y="3948922"/>
            <a:ext cx="2469124" cy="2276290"/>
            <a:chOff x="733973" y="3886971"/>
            <a:chExt cx="2469825" cy="2276937"/>
          </a:xfrm>
        </p:grpSpPr>
        <p:grpSp>
          <p:nvGrpSpPr>
            <p:cNvPr id="127" name="Group 126">
              <a:extLst>
                <a:ext uri="{FF2B5EF4-FFF2-40B4-BE49-F238E27FC236}">
                  <a16:creationId xmlns:a16="http://schemas.microsoft.com/office/drawing/2014/main" id="{75C9A607-BA27-4566-9BA2-1E19E336DF30}"/>
                </a:ext>
              </a:extLst>
            </p:cNvPr>
            <p:cNvGrpSpPr/>
            <p:nvPr/>
          </p:nvGrpSpPr>
          <p:grpSpPr>
            <a:xfrm>
              <a:off x="733973" y="3886971"/>
              <a:ext cx="2469825" cy="2276937"/>
              <a:chOff x="733973" y="3886971"/>
              <a:chExt cx="2469825" cy="2276937"/>
            </a:xfrm>
          </p:grpSpPr>
          <p:sp>
            <p:nvSpPr>
              <p:cNvPr id="129" name="Arc 128">
                <a:extLst>
                  <a:ext uri="{FF2B5EF4-FFF2-40B4-BE49-F238E27FC236}">
                    <a16:creationId xmlns:a16="http://schemas.microsoft.com/office/drawing/2014/main" id="{373BBC24-C521-4BA1-8AB9-C77BDE364732}"/>
                  </a:ext>
                </a:extLst>
              </p:cNvPr>
              <p:cNvSpPr/>
              <p:nvPr/>
            </p:nvSpPr>
            <p:spPr>
              <a:xfrm rot="1002910" flipH="1" flipV="1">
                <a:off x="1478995" y="3965247"/>
                <a:ext cx="1310214" cy="1820029"/>
              </a:xfrm>
              <a:prstGeom prst="arc">
                <a:avLst>
                  <a:gd name="adj1" fmla="val 16200000"/>
                  <a:gd name="adj2" fmla="val 2485857"/>
                </a:avLst>
              </a:prstGeom>
              <a:ln>
                <a:solidFill>
                  <a:srgbClr val="35353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23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oup 129">
                <a:extLst>
                  <a:ext uri="{FF2B5EF4-FFF2-40B4-BE49-F238E27FC236}">
                    <a16:creationId xmlns:a16="http://schemas.microsoft.com/office/drawing/2014/main" id="{9906C803-9830-42D1-9151-9339747BDA47}"/>
                  </a:ext>
                </a:extLst>
              </p:cNvPr>
              <p:cNvGrpSpPr/>
              <p:nvPr/>
            </p:nvGrpSpPr>
            <p:grpSpPr>
              <a:xfrm>
                <a:off x="733973" y="3886971"/>
                <a:ext cx="2469825" cy="2276937"/>
                <a:chOff x="733973" y="3886971"/>
                <a:chExt cx="2469825" cy="2276937"/>
              </a:xfrm>
            </p:grpSpPr>
            <p:grpSp>
              <p:nvGrpSpPr>
                <p:cNvPr id="131" name="Group 130">
                  <a:extLst>
                    <a:ext uri="{FF2B5EF4-FFF2-40B4-BE49-F238E27FC236}">
                      <a16:creationId xmlns:a16="http://schemas.microsoft.com/office/drawing/2014/main" id="{241F536B-0AFB-4D4A-A990-8BF4CFC43788}"/>
                    </a:ext>
                  </a:extLst>
                </p:cNvPr>
                <p:cNvGrpSpPr/>
                <p:nvPr/>
              </p:nvGrpSpPr>
              <p:grpSpPr>
                <a:xfrm>
                  <a:off x="733973" y="3886971"/>
                  <a:ext cx="712866" cy="2276937"/>
                  <a:chOff x="829356" y="6260969"/>
                  <a:chExt cx="712866" cy="2276937"/>
                </a:xfrm>
              </p:grpSpPr>
              <p:pic>
                <p:nvPicPr>
                  <p:cNvPr id="133" name="Picture 132">
                    <a:extLst>
                      <a:ext uri="{FF2B5EF4-FFF2-40B4-BE49-F238E27FC236}">
                        <a16:creationId xmlns:a16="http://schemas.microsoft.com/office/drawing/2014/main" id="{C24D0765-1E13-4E6B-9469-EA928342ECD1}"/>
                      </a:ext>
                    </a:extLst>
                  </p:cNvPr>
                  <p:cNvPicPr>
                    <a:picLocks noChangeAspect="1"/>
                  </p:cNvPicPr>
                  <p:nvPr/>
                </p:nvPicPr>
                <p:blipFill>
                  <a:blip r:embed="rId20" cstate="email">
                    <a:extLst>
                      <a:ext uri="{BEBA8EAE-BF5A-486C-A8C5-ECC9F3942E4B}">
                        <a14:imgProps xmlns:a14="http://schemas.microsoft.com/office/drawing/2010/main">
                          <a14:imgLayer r:embed="rId21">
                            <a14:imgEffect>
                              <a14:saturation sat="0"/>
                            </a14:imgEffect>
                          </a14:imgLayer>
                        </a14:imgProps>
                      </a:ext>
                      <a:ext uri="{28A0092B-C50C-407E-A947-70E740481C1C}">
                        <a14:useLocalDpi xmlns:a14="http://schemas.microsoft.com/office/drawing/2010/main"/>
                      </a:ext>
                    </a:extLst>
                  </a:blip>
                  <a:stretch>
                    <a:fillRect/>
                  </a:stretch>
                </p:blipFill>
                <p:spPr>
                  <a:xfrm>
                    <a:off x="829356" y="7181168"/>
                    <a:ext cx="634689" cy="449453"/>
                  </a:xfrm>
                  <a:prstGeom prst="rect">
                    <a:avLst/>
                  </a:prstGeom>
                </p:spPr>
              </p:pic>
              <p:pic>
                <p:nvPicPr>
                  <p:cNvPr id="134" name="Picture 133">
                    <a:extLst>
                      <a:ext uri="{FF2B5EF4-FFF2-40B4-BE49-F238E27FC236}">
                        <a16:creationId xmlns:a16="http://schemas.microsoft.com/office/drawing/2014/main" id="{193A2FE9-763A-46C1-9D9F-F9AB0D4E99F5}"/>
                      </a:ext>
                    </a:extLst>
                  </p:cNvPr>
                  <p:cNvPicPr>
                    <a:picLocks noChangeAspect="1"/>
                  </p:cNvPicPr>
                  <p:nvPr/>
                </p:nvPicPr>
                <p:blipFill>
                  <a:blip r:embed="rId22" cstate="email">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a:ext>
                    </a:extLst>
                  </a:blip>
                  <a:stretch>
                    <a:fillRect/>
                  </a:stretch>
                </p:blipFill>
                <p:spPr>
                  <a:xfrm>
                    <a:off x="1121538" y="7867140"/>
                    <a:ext cx="383586" cy="670766"/>
                  </a:xfrm>
                  <a:prstGeom prst="rect">
                    <a:avLst/>
                  </a:prstGeom>
                </p:spPr>
              </p:pic>
              <p:pic>
                <p:nvPicPr>
                  <p:cNvPr id="135" name="Picture 134">
                    <a:extLst>
                      <a:ext uri="{FF2B5EF4-FFF2-40B4-BE49-F238E27FC236}">
                        <a16:creationId xmlns:a16="http://schemas.microsoft.com/office/drawing/2014/main" id="{F79A110E-4EC1-45D0-8AC4-8F0B0C449450}"/>
                      </a:ext>
                    </a:extLst>
                  </p:cNvPr>
                  <p:cNvPicPr>
                    <a:picLocks noChangeAspect="1"/>
                  </p:cNvPicPr>
                  <p:nvPr/>
                </p:nvPicPr>
                <p:blipFill>
                  <a:blip r:embed="rId24" cstate="email">
                    <a:extLst>
                      <a:ext uri="{BEBA8EAE-BF5A-486C-A8C5-ECC9F3942E4B}">
                        <a14:imgProps xmlns:a14="http://schemas.microsoft.com/office/drawing/2010/main">
                          <a14:imgLayer r:embed="rId25">
                            <a14:imgEffect>
                              <a14:saturation sat="0"/>
                            </a14:imgEffect>
                          </a14:imgLayer>
                        </a14:imgProps>
                      </a:ext>
                      <a:ext uri="{28A0092B-C50C-407E-A947-70E740481C1C}">
                        <a14:useLocalDpi xmlns:a14="http://schemas.microsoft.com/office/drawing/2010/main"/>
                      </a:ext>
                    </a:extLst>
                  </a:blip>
                  <a:stretch>
                    <a:fillRect/>
                  </a:stretch>
                </p:blipFill>
                <p:spPr>
                  <a:xfrm>
                    <a:off x="1121538" y="6260969"/>
                    <a:ext cx="420684" cy="691535"/>
                  </a:xfrm>
                  <a:prstGeom prst="rect">
                    <a:avLst/>
                  </a:prstGeom>
                </p:spPr>
              </p:pic>
            </p:grpSp>
            <p:cxnSp>
              <p:nvCxnSpPr>
                <p:cNvPr id="132" name="Straight Arrow Connector 131">
                  <a:extLst>
                    <a:ext uri="{FF2B5EF4-FFF2-40B4-BE49-F238E27FC236}">
                      <a16:creationId xmlns:a16="http://schemas.microsoft.com/office/drawing/2014/main" id="{41523B1B-6ED7-447B-B2D4-B9D0352EE163}"/>
                    </a:ext>
                  </a:extLst>
                </p:cNvPr>
                <p:cNvCxnSpPr>
                  <a:cxnSpLocks/>
                </p:cNvCxnSpPr>
                <p:nvPr/>
              </p:nvCxnSpPr>
              <p:spPr>
                <a:xfrm flipV="1">
                  <a:off x="1528266" y="5039578"/>
                  <a:ext cx="1675532" cy="2364"/>
                </a:xfrm>
                <a:prstGeom prst="straightConnector1">
                  <a:avLst/>
                </a:prstGeom>
                <a:noFill/>
                <a:ln w="25400" cmpd="sng">
                  <a:solidFill>
                    <a:schemeClr val="accent1"/>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128" name="TextBox 127">
              <a:extLst>
                <a:ext uri="{FF2B5EF4-FFF2-40B4-BE49-F238E27FC236}">
                  <a16:creationId xmlns:a16="http://schemas.microsoft.com/office/drawing/2014/main" id="{FD8901EE-8D22-4B25-97DA-FE7A9891DA62}"/>
                </a:ext>
              </a:extLst>
            </p:cNvPr>
            <p:cNvSpPr txBox="1"/>
            <p:nvPr/>
          </p:nvSpPr>
          <p:spPr>
            <a:xfrm>
              <a:off x="1676987" y="4716120"/>
              <a:ext cx="1348707" cy="318285"/>
            </a:xfrm>
            <a:prstGeom prst="rect">
              <a:avLst/>
            </a:prstGeom>
            <a:noFill/>
          </p:spPr>
          <p:txBody>
            <a:bodyPr wrap="square" rtlCol="0">
              <a:spAutoFit/>
            </a:bodyPr>
            <a:lstStyle/>
            <a:p>
              <a:pPr marL="0" marR="0" lvl="0" indent="0" algn="ctr" defTabSz="932239" rtl="0" eaLnBrk="1" fontAlgn="auto" latinLnBrk="0" hangingPunct="1">
                <a:lnSpc>
                  <a:spcPct val="100000"/>
                </a:lnSpc>
                <a:spcBef>
                  <a:spcPts val="0"/>
                </a:spcBef>
                <a:spcAft>
                  <a:spcPts val="0"/>
                </a:spcAft>
                <a:buClrTx/>
                <a:buSzTx/>
                <a:buFontTx/>
                <a:buNone/>
                <a:tabLst/>
                <a:defRPr/>
              </a:pPr>
              <a:r>
                <a:rPr kumimoji="0" lang="en-US" sz="1428"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Work Folders</a:t>
              </a:r>
            </a:p>
          </p:txBody>
        </p:sp>
      </p:grpSp>
    </p:spTree>
    <p:extLst>
      <p:ext uri="{BB962C8B-B14F-4D97-AF65-F5344CB8AC3E}">
        <p14:creationId xmlns:p14="http://schemas.microsoft.com/office/powerpoint/2010/main" val="28053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8"/>
                                        </p:tgtEl>
                                        <p:attrNameLst>
                                          <p:attrName>style.visibility</p:attrName>
                                        </p:attrNameLst>
                                      </p:cBhvr>
                                      <p:to>
                                        <p:strVal val="visible"/>
                                      </p:to>
                                    </p:set>
                                    <p:animEffect transition="in" filter="wipe(down)">
                                      <p:cBhvr>
                                        <p:cTn id="14" dur="500"/>
                                        <p:tgtEl>
                                          <p:spTgt spid="10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66"/>
                                        </p:tgtEl>
                                        <p:attrNameLst>
                                          <p:attrName>ppt_x</p:attrName>
                                        </p:attrNameLst>
                                      </p:cBhvr>
                                      <p:tavLst>
                                        <p:tav tm="0">
                                          <p:val>
                                            <p:strVal val="ppt_x"/>
                                          </p:val>
                                        </p:tav>
                                        <p:tav tm="100000">
                                          <p:val>
                                            <p:strVal val="ppt_x"/>
                                          </p:val>
                                        </p:tav>
                                      </p:tavLst>
                                    </p:anim>
                                    <p:anim calcmode="lin" valueType="num">
                                      <p:cBhvr additive="base">
                                        <p:cTn id="31" dur="500"/>
                                        <p:tgtEl>
                                          <p:spTgt spid="66"/>
                                        </p:tgtEl>
                                        <p:attrNameLst>
                                          <p:attrName>ppt_y</p:attrName>
                                        </p:attrNameLst>
                                      </p:cBhvr>
                                      <p:tavLst>
                                        <p:tav tm="0">
                                          <p:val>
                                            <p:strVal val="ppt_y"/>
                                          </p:val>
                                        </p:tav>
                                        <p:tav tm="100000">
                                          <p:val>
                                            <p:strVal val="1+ppt_h/2"/>
                                          </p:val>
                                        </p:tav>
                                      </p:tavLst>
                                    </p:anim>
                                    <p:set>
                                      <p:cBhvr>
                                        <p:cTn id="32" dur="1" fill="hold">
                                          <p:stCondLst>
                                            <p:cond delay="499"/>
                                          </p:stCondLst>
                                        </p:cTn>
                                        <p:tgtEl>
                                          <p:spTgt spid="66"/>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76"/>
                                        </p:tgtEl>
                                        <p:attrNameLst>
                                          <p:attrName>ppt_x</p:attrName>
                                        </p:attrNameLst>
                                      </p:cBhvr>
                                      <p:tavLst>
                                        <p:tav tm="0">
                                          <p:val>
                                            <p:strVal val="ppt_x"/>
                                          </p:val>
                                        </p:tav>
                                        <p:tav tm="100000">
                                          <p:val>
                                            <p:strVal val="ppt_x"/>
                                          </p:val>
                                        </p:tav>
                                      </p:tavLst>
                                    </p:anim>
                                    <p:anim calcmode="lin" valueType="num">
                                      <p:cBhvr additive="base">
                                        <p:cTn id="39" dur="500"/>
                                        <p:tgtEl>
                                          <p:spTgt spid="76"/>
                                        </p:tgtEl>
                                        <p:attrNameLst>
                                          <p:attrName>ppt_y</p:attrName>
                                        </p:attrNameLst>
                                      </p:cBhvr>
                                      <p:tavLst>
                                        <p:tav tm="0">
                                          <p:val>
                                            <p:strVal val="ppt_y"/>
                                          </p:val>
                                        </p:tav>
                                        <p:tav tm="100000">
                                          <p:val>
                                            <p:strVal val="1+ppt_h/2"/>
                                          </p:val>
                                        </p:tav>
                                      </p:tavLst>
                                    </p:anim>
                                    <p:set>
                                      <p:cBhvr>
                                        <p:cTn id="40" dur="1" fill="hold">
                                          <p:stCondLst>
                                            <p:cond delay="499"/>
                                          </p:stCondLst>
                                        </p:cTn>
                                        <p:tgtEl>
                                          <p:spTgt spid="76"/>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77"/>
                                        </p:tgtEl>
                                        <p:attrNameLst>
                                          <p:attrName>ppt_x</p:attrName>
                                        </p:attrNameLst>
                                      </p:cBhvr>
                                      <p:tavLst>
                                        <p:tav tm="0">
                                          <p:val>
                                            <p:strVal val="ppt_x"/>
                                          </p:val>
                                        </p:tav>
                                        <p:tav tm="100000">
                                          <p:val>
                                            <p:strVal val="ppt_x"/>
                                          </p:val>
                                        </p:tav>
                                      </p:tavLst>
                                    </p:anim>
                                    <p:anim calcmode="lin" valueType="num">
                                      <p:cBhvr additive="base">
                                        <p:cTn id="43" dur="500"/>
                                        <p:tgtEl>
                                          <p:spTgt spid="77"/>
                                        </p:tgtEl>
                                        <p:attrNameLst>
                                          <p:attrName>ppt_y</p:attrName>
                                        </p:attrNameLst>
                                      </p:cBhvr>
                                      <p:tavLst>
                                        <p:tav tm="0">
                                          <p:val>
                                            <p:strVal val="ppt_y"/>
                                          </p:val>
                                        </p:tav>
                                        <p:tav tm="100000">
                                          <p:val>
                                            <p:strVal val="1+ppt_h/2"/>
                                          </p:val>
                                        </p:tav>
                                      </p:tavLst>
                                    </p:anim>
                                    <p:set>
                                      <p:cBhvr>
                                        <p:cTn id="44" dur="1" fill="hold">
                                          <p:stCondLst>
                                            <p:cond delay="499"/>
                                          </p:stCondLst>
                                        </p:cTn>
                                        <p:tgtEl>
                                          <p:spTgt spid="77"/>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78"/>
                                        </p:tgtEl>
                                        <p:attrNameLst>
                                          <p:attrName>ppt_x</p:attrName>
                                        </p:attrNameLst>
                                      </p:cBhvr>
                                      <p:tavLst>
                                        <p:tav tm="0">
                                          <p:val>
                                            <p:strVal val="ppt_x"/>
                                          </p:val>
                                        </p:tav>
                                        <p:tav tm="100000">
                                          <p:val>
                                            <p:strVal val="ppt_x"/>
                                          </p:val>
                                        </p:tav>
                                      </p:tavLst>
                                    </p:anim>
                                    <p:anim calcmode="lin" valueType="num">
                                      <p:cBhvr additive="base">
                                        <p:cTn id="47" dur="500"/>
                                        <p:tgtEl>
                                          <p:spTgt spid="78"/>
                                        </p:tgtEl>
                                        <p:attrNameLst>
                                          <p:attrName>ppt_y</p:attrName>
                                        </p:attrNameLst>
                                      </p:cBhvr>
                                      <p:tavLst>
                                        <p:tav tm="0">
                                          <p:val>
                                            <p:strVal val="ppt_y"/>
                                          </p:val>
                                        </p:tav>
                                        <p:tav tm="100000">
                                          <p:val>
                                            <p:strVal val="1+ppt_h/2"/>
                                          </p:val>
                                        </p:tav>
                                      </p:tavLst>
                                    </p:anim>
                                    <p:set>
                                      <p:cBhvr>
                                        <p:cTn id="48" dur="1" fill="hold">
                                          <p:stCondLst>
                                            <p:cond delay="499"/>
                                          </p:stCondLst>
                                        </p:cTn>
                                        <p:tgtEl>
                                          <p:spTgt spid="78"/>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83"/>
                                        </p:tgtEl>
                                        <p:attrNameLst>
                                          <p:attrName>ppt_x</p:attrName>
                                        </p:attrNameLst>
                                      </p:cBhvr>
                                      <p:tavLst>
                                        <p:tav tm="0">
                                          <p:val>
                                            <p:strVal val="ppt_x"/>
                                          </p:val>
                                        </p:tav>
                                        <p:tav tm="100000">
                                          <p:val>
                                            <p:strVal val="ppt_x"/>
                                          </p:val>
                                        </p:tav>
                                      </p:tavLst>
                                    </p:anim>
                                    <p:anim calcmode="lin" valueType="num">
                                      <p:cBhvr additive="base">
                                        <p:cTn id="51" dur="500"/>
                                        <p:tgtEl>
                                          <p:spTgt spid="83"/>
                                        </p:tgtEl>
                                        <p:attrNameLst>
                                          <p:attrName>ppt_y</p:attrName>
                                        </p:attrNameLst>
                                      </p:cBhvr>
                                      <p:tavLst>
                                        <p:tav tm="0">
                                          <p:val>
                                            <p:strVal val="ppt_y"/>
                                          </p:val>
                                        </p:tav>
                                        <p:tav tm="100000">
                                          <p:val>
                                            <p:strVal val="1+ppt_h/2"/>
                                          </p:val>
                                        </p:tav>
                                      </p:tavLst>
                                    </p:anim>
                                    <p:set>
                                      <p:cBhvr>
                                        <p:cTn id="52" dur="1" fill="hold">
                                          <p:stCondLst>
                                            <p:cond delay="499"/>
                                          </p:stCondLst>
                                        </p:cTn>
                                        <p:tgtEl>
                                          <p:spTgt spid="8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additive="base">
                                        <p:cTn id="59" dur="500" fill="hold"/>
                                        <p:tgtEl>
                                          <p:spTgt spid="60"/>
                                        </p:tgtEl>
                                        <p:attrNameLst>
                                          <p:attrName>ppt_x</p:attrName>
                                        </p:attrNameLst>
                                      </p:cBhvr>
                                      <p:tavLst>
                                        <p:tav tm="0">
                                          <p:val>
                                            <p:strVal val="#ppt_x"/>
                                          </p:val>
                                        </p:tav>
                                        <p:tav tm="100000">
                                          <p:val>
                                            <p:strVal val="#ppt_x"/>
                                          </p:val>
                                        </p:tav>
                                      </p:tavLst>
                                    </p:anim>
                                    <p:anim calcmode="lin" valueType="num">
                                      <p:cBhvr additive="base">
                                        <p:cTn id="6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wipe(down)">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wipe(up)">
                                      <p:cBhvr>
                                        <p:cTn id="70" dur="500"/>
                                        <p:tgtEl>
                                          <p:spTgt spid="6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wipe(up)">
                                      <p:cBhvr>
                                        <p:cTn id="75" dur="1000"/>
                                        <p:tgtEl>
                                          <p:spTgt spid="76"/>
                                        </p:tgtEl>
                                      </p:cBhvr>
                                    </p:animEffect>
                                  </p:childTnLst>
                                </p:cTn>
                              </p:par>
                              <p:par>
                                <p:cTn id="76" presetID="22" presetClass="entr" presetSubtype="1" fill="hold" nodeType="withEffect">
                                  <p:stCondLst>
                                    <p:cond delay="0"/>
                                  </p:stCondLst>
                                  <p:childTnLst>
                                    <p:set>
                                      <p:cBhvr>
                                        <p:cTn id="77" dur="1" fill="hold">
                                          <p:stCondLst>
                                            <p:cond delay="0"/>
                                          </p:stCondLst>
                                        </p:cTn>
                                        <p:tgtEl>
                                          <p:spTgt spid="80"/>
                                        </p:tgtEl>
                                        <p:attrNameLst>
                                          <p:attrName>style.visibility</p:attrName>
                                        </p:attrNameLst>
                                      </p:cBhvr>
                                      <p:to>
                                        <p:strVal val="visible"/>
                                      </p:to>
                                    </p:set>
                                    <p:animEffect transition="in" filter="wipe(up)">
                                      <p:cBhvr>
                                        <p:cTn id="78" dur="1000"/>
                                        <p:tgtEl>
                                          <p:spTgt spid="80"/>
                                        </p:tgtEl>
                                      </p:cBhvr>
                                    </p:animEffect>
                                  </p:childTnLst>
                                </p:cTn>
                              </p:par>
                              <p:par>
                                <p:cTn id="79" presetID="22" presetClass="entr" presetSubtype="1" fill="hold" nodeType="with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wipe(up)">
                                      <p:cBhvr>
                                        <p:cTn id="81" dur="500"/>
                                        <p:tgtEl>
                                          <p:spTgt spid="77"/>
                                        </p:tgtEl>
                                      </p:cBhvr>
                                    </p:animEffect>
                                  </p:childTnLst>
                                </p:cTn>
                              </p:par>
                              <p:par>
                                <p:cTn id="82" presetID="22" presetClass="entr" presetSubtype="1" fill="hold" nodeType="withEffect">
                                  <p:stCondLst>
                                    <p:cond delay="500"/>
                                  </p:stCondLst>
                                  <p:childTnLst>
                                    <p:set>
                                      <p:cBhvr>
                                        <p:cTn id="83" dur="1" fill="hold">
                                          <p:stCondLst>
                                            <p:cond delay="0"/>
                                          </p:stCondLst>
                                        </p:cTn>
                                        <p:tgtEl>
                                          <p:spTgt spid="78"/>
                                        </p:tgtEl>
                                        <p:attrNameLst>
                                          <p:attrName>style.visibility</p:attrName>
                                        </p:attrNameLst>
                                      </p:cBhvr>
                                      <p:to>
                                        <p:strVal val="visible"/>
                                      </p:to>
                                    </p:set>
                                    <p:animEffect transition="in" filter="wipe(up)">
                                      <p:cBhvr>
                                        <p:cTn id="84" dur="500"/>
                                        <p:tgtEl>
                                          <p:spTgt spid="78"/>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fade">
                                      <p:cBhvr>
                                        <p:cTn id="89" dur="1000"/>
                                        <p:tgtEl>
                                          <p:spTgt spid="81"/>
                                        </p:tgtEl>
                                      </p:cBhvr>
                                    </p:animEffect>
                                    <p:anim calcmode="lin" valueType="num">
                                      <p:cBhvr>
                                        <p:cTn id="90" dur="1000" fill="hold"/>
                                        <p:tgtEl>
                                          <p:spTgt spid="81"/>
                                        </p:tgtEl>
                                        <p:attrNameLst>
                                          <p:attrName>ppt_x</p:attrName>
                                        </p:attrNameLst>
                                      </p:cBhvr>
                                      <p:tavLst>
                                        <p:tav tm="0">
                                          <p:val>
                                            <p:strVal val="#ppt_x"/>
                                          </p:val>
                                        </p:tav>
                                        <p:tav tm="100000">
                                          <p:val>
                                            <p:strVal val="#ppt_x"/>
                                          </p:val>
                                        </p:tav>
                                      </p:tavLst>
                                    </p:anim>
                                    <p:anim calcmode="lin" valueType="num">
                                      <p:cBhvr>
                                        <p:cTn id="91"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82"/>
                                        </p:tgtEl>
                                        <p:attrNameLst>
                                          <p:attrName>style.visibility</p:attrName>
                                        </p:attrNameLst>
                                      </p:cBhvr>
                                      <p:to>
                                        <p:strVal val="visible"/>
                                      </p:to>
                                    </p:set>
                                    <p:animEffect transition="in" filter="wipe(left)">
                                      <p:cBhvr>
                                        <p:cTn id="96" dur="500"/>
                                        <p:tgtEl>
                                          <p:spTgt spid="82"/>
                                        </p:tgtEl>
                                      </p:cBhvr>
                                    </p:animEffect>
                                  </p:childTnLst>
                                </p:cTn>
                              </p:par>
                              <p:par>
                                <p:cTn id="97" presetID="22" presetClass="entr" presetSubtype="8" fill="hold" nodeType="withEffect">
                                  <p:stCondLst>
                                    <p:cond delay="500"/>
                                  </p:stCondLst>
                                  <p:childTnLst>
                                    <p:set>
                                      <p:cBhvr>
                                        <p:cTn id="98" dur="1" fill="hold">
                                          <p:stCondLst>
                                            <p:cond delay="0"/>
                                          </p:stCondLst>
                                        </p:cTn>
                                        <p:tgtEl>
                                          <p:spTgt spid="120"/>
                                        </p:tgtEl>
                                        <p:attrNameLst>
                                          <p:attrName>style.visibility</p:attrName>
                                        </p:attrNameLst>
                                      </p:cBhvr>
                                      <p:to>
                                        <p:strVal val="visible"/>
                                      </p:to>
                                    </p:set>
                                    <p:animEffect transition="in" filter="wipe(left)">
                                      <p:cBhvr>
                                        <p:cTn id="9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8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42359"/>
        </a:solidFill>
        <a:effectLst/>
      </p:bgPr>
    </p:bg>
    <p:spTree>
      <p:nvGrpSpPr>
        <p:cNvPr id="1" name=""/>
        <p:cNvGrpSpPr/>
        <p:nvPr/>
      </p:nvGrpSpPr>
      <p:grpSpPr>
        <a:xfrm>
          <a:off x="0" y="0"/>
          <a:ext cx="0" cy="0"/>
          <a:chOff x="0" y="0"/>
          <a:chExt cx="0" cy="0"/>
        </a:xfrm>
      </p:grpSpPr>
      <p:pic>
        <p:nvPicPr>
          <p:cNvPr id="83" name="Graphic 82">
            <a:extLst>
              <a:ext uri="{FF2B5EF4-FFF2-40B4-BE49-F238E27FC236}">
                <a16:creationId xmlns:a16="http://schemas.microsoft.com/office/drawing/2014/main" id="{1660F060-E6F2-4169-A242-CDE2D9280B6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55254" y="5027268"/>
            <a:ext cx="8211573" cy="2631317"/>
          </a:xfrm>
          <a:prstGeom prst="rect">
            <a:avLst/>
          </a:prstGeom>
        </p:spPr>
      </p:pic>
      <p:grpSp>
        <p:nvGrpSpPr>
          <p:cNvPr id="27" name="CIRCLE">
            <a:extLst>
              <a:ext uri="{FF2B5EF4-FFF2-40B4-BE49-F238E27FC236}">
                <a16:creationId xmlns:a16="http://schemas.microsoft.com/office/drawing/2014/main" id="{92BDBE93-0D02-4454-AD68-59A71E3407D9}"/>
              </a:ext>
            </a:extLst>
          </p:cNvPr>
          <p:cNvGrpSpPr/>
          <p:nvPr/>
        </p:nvGrpSpPr>
        <p:grpSpPr>
          <a:xfrm>
            <a:off x="-555253" y="-536187"/>
            <a:ext cx="3852803" cy="3876392"/>
            <a:chOff x="3967045" y="550462"/>
            <a:chExt cx="3080385" cy="3099245"/>
          </a:xfrm>
        </p:grpSpPr>
        <p:pic>
          <p:nvPicPr>
            <p:cNvPr id="23" name="Graphic 22">
              <a:extLst>
                <a:ext uri="{FF2B5EF4-FFF2-40B4-BE49-F238E27FC236}">
                  <a16:creationId xmlns:a16="http://schemas.microsoft.com/office/drawing/2014/main" id="{AEF04691-A66B-4AD7-8E7A-FAE5A8A78DF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46131" y="1345591"/>
              <a:ext cx="2443353" cy="1177671"/>
            </a:xfrm>
            <a:prstGeom prst="rect">
              <a:avLst/>
            </a:prstGeom>
          </p:spPr>
        </p:pic>
        <p:grpSp>
          <p:nvGrpSpPr>
            <p:cNvPr id="26" name="Group 25">
              <a:extLst>
                <a:ext uri="{FF2B5EF4-FFF2-40B4-BE49-F238E27FC236}">
                  <a16:creationId xmlns:a16="http://schemas.microsoft.com/office/drawing/2014/main" id="{8DAC6A0F-339E-44D6-BE5F-2DA460A6B040}"/>
                </a:ext>
              </a:extLst>
            </p:cNvPr>
            <p:cNvGrpSpPr/>
            <p:nvPr/>
          </p:nvGrpSpPr>
          <p:grpSpPr>
            <a:xfrm>
              <a:off x="3967045" y="550462"/>
              <a:ext cx="3080385" cy="3099245"/>
              <a:chOff x="3967045" y="550462"/>
              <a:chExt cx="3080385" cy="3099245"/>
            </a:xfrm>
          </p:grpSpPr>
          <p:pic>
            <p:nvPicPr>
              <p:cNvPr id="17" name="Graphic 16">
                <a:extLst>
                  <a:ext uri="{FF2B5EF4-FFF2-40B4-BE49-F238E27FC236}">
                    <a16:creationId xmlns:a16="http://schemas.microsoft.com/office/drawing/2014/main" id="{C352A1C1-18D9-4054-91E6-7207808FA0C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67045" y="550462"/>
                <a:ext cx="3080385" cy="3099245"/>
              </a:xfrm>
              <a:prstGeom prst="rect">
                <a:avLst/>
              </a:prstGeom>
            </p:spPr>
          </p:pic>
          <p:pic>
            <p:nvPicPr>
              <p:cNvPr id="25" name="Graphic 24">
                <a:extLst>
                  <a:ext uri="{FF2B5EF4-FFF2-40B4-BE49-F238E27FC236}">
                    <a16:creationId xmlns:a16="http://schemas.microsoft.com/office/drawing/2014/main" id="{77B16789-EF5E-4E33-9080-BC3CE40D853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420481" y="2344345"/>
                <a:ext cx="2208657" cy="915734"/>
              </a:xfrm>
              <a:prstGeom prst="rect">
                <a:avLst/>
              </a:prstGeom>
            </p:spPr>
          </p:pic>
        </p:grpSp>
      </p:grpSp>
      <p:pic>
        <p:nvPicPr>
          <p:cNvPr id="21" name="Azure Files Logo">
            <a:extLst>
              <a:ext uri="{FF2B5EF4-FFF2-40B4-BE49-F238E27FC236}">
                <a16:creationId xmlns:a16="http://schemas.microsoft.com/office/drawing/2014/main" id="{0D834B0D-67D8-4D71-8AB3-047922DA5810}"/>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5508" y="832773"/>
            <a:ext cx="1072342" cy="968896"/>
          </a:xfrm>
          <a:prstGeom prst="rect">
            <a:avLst/>
          </a:prstGeom>
        </p:spPr>
      </p:pic>
      <p:pic>
        <p:nvPicPr>
          <p:cNvPr id="32" name="Graphic 31">
            <a:extLst>
              <a:ext uri="{FF2B5EF4-FFF2-40B4-BE49-F238E27FC236}">
                <a16:creationId xmlns:a16="http://schemas.microsoft.com/office/drawing/2014/main" id="{A5B2B1B6-8B1E-4A74-B225-B853025B878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07941" y="3954954"/>
            <a:ext cx="8211573" cy="2631317"/>
          </a:xfrm>
          <a:prstGeom prst="rect">
            <a:avLst/>
          </a:prstGeom>
        </p:spPr>
      </p:pic>
      <p:pic>
        <p:nvPicPr>
          <p:cNvPr id="33" name="Graphic 32">
            <a:extLst>
              <a:ext uri="{FF2B5EF4-FFF2-40B4-BE49-F238E27FC236}">
                <a16:creationId xmlns:a16="http://schemas.microsoft.com/office/drawing/2014/main" id="{3414826D-0BCE-4961-8A22-93C66E4AACEE}"/>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265485" y="4405880"/>
            <a:ext cx="10670965" cy="2718737"/>
          </a:xfrm>
          <a:prstGeom prst="rect">
            <a:avLst/>
          </a:prstGeom>
        </p:spPr>
      </p:pic>
      <p:pic>
        <p:nvPicPr>
          <p:cNvPr id="34" name="Graphic 33">
            <a:extLst>
              <a:ext uri="{FF2B5EF4-FFF2-40B4-BE49-F238E27FC236}">
                <a16:creationId xmlns:a16="http://schemas.microsoft.com/office/drawing/2014/main" id="{DDFE38EA-447B-4211-BD3B-9973CFB7DB1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21148298">
            <a:off x="-1054519" y="4790111"/>
            <a:ext cx="6406134" cy="2561202"/>
          </a:xfrm>
          <a:prstGeom prst="rect">
            <a:avLst/>
          </a:prstGeom>
        </p:spPr>
      </p:pic>
      <p:pic>
        <p:nvPicPr>
          <p:cNvPr id="35" name="Graphic 34">
            <a:extLst>
              <a:ext uri="{FF2B5EF4-FFF2-40B4-BE49-F238E27FC236}">
                <a16:creationId xmlns:a16="http://schemas.microsoft.com/office/drawing/2014/main" id="{54560E1B-0F8B-4AE9-BDA5-F8E63AD4505C}"/>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80757" y="5571124"/>
            <a:ext cx="6890154" cy="1895664"/>
          </a:xfrm>
          <a:prstGeom prst="rect">
            <a:avLst/>
          </a:prstGeom>
        </p:spPr>
      </p:pic>
      <p:pic>
        <p:nvPicPr>
          <p:cNvPr id="36" name="Graphic 35">
            <a:extLst>
              <a:ext uri="{FF2B5EF4-FFF2-40B4-BE49-F238E27FC236}">
                <a16:creationId xmlns:a16="http://schemas.microsoft.com/office/drawing/2014/main" id="{5C4D2C98-65E9-4EA5-B3CB-32B7C06EB69F}"/>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048120" y="5734508"/>
            <a:ext cx="6649685" cy="1649308"/>
          </a:xfrm>
          <a:prstGeom prst="rect">
            <a:avLst/>
          </a:prstGeom>
        </p:spPr>
      </p:pic>
      <p:grpSp>
        <p:nvGrpSpPr>
          <p:cNvPr id="51" name="HQ Cluster">
            <a:extLst>
              <a:ext uri="{FF2B5EF4-FFF2-40B4-BE49-F238E27FC236}">
                <a16:creationId xmlns:a16="http://schemas.microsoft.com/office/drawing/2014/main" id="{5411E026-89D4-4949-82F5-EB9E9FFE0CBB}"/>
              </a:ext>
            </a:extLst>
          </p:cNvPr>
          <p:cNvGrpSpPr/>
          <p:nvPr/>
        </p:nvGrpSpPr>
        <p:grpSpPr>
          <a:xfrm>
            <a:off x="140361" y="3357732"/>
            <a:ext cx="1338871" cy="1149426"/>
            <a:chOff x="4595158" y="2102152"/>
            <a:chExt cx="1312924" cy="1127151"/>
          </a:xfrm>
        </p:grpSpPr>
        <p:pic>
          <p:nvPicPr>
            <p:cNvPr id="43" name="Graphic 42">
              <a:extLst>
                <a:ext uri="{FF2B5EF4-FFF2-40B4-BE49-F238E27FC236}">
                  <a16:creationId xmlns:a16="http://schemas.microsoft.com/office/drawing/2014/main" id="{2A5204C3-9BB6-4A90-85C0-C16AB1CB16E1}"/>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4708322" y="2152329"/>
              <a:ext cx="491490" cy="704850"/>
            </a:xfrm>
            <a:prstGeom prst="rect">
              <a:avLst/>
            </a:prstGeom>
          </p:spPr>
        </p:pic>
        <p:pic>
          <p:nvPicPr>
            <p:cNvPr id="45" name="Graphic 44">
              <a:extLst>
                <a:ext uri="{FF2B5EF4-FFF2-40B4-BE49-F238E27FC236}">
                  <a16:creationId xmlns:a16="http://schemas.microsoft.com/office/drawing/2014/main" id="{D1F68C82-1077-4CF0-B767-C5867E795D1D}"/>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256847" y="2152329"/>
              <a:ext cx="491490" cy="704850"/>
            </a:xfrm>
            <a:prstGeom prst="rect">
              <a:avLst/>
            </a:prstGeom>
          </p:spPr>
        </p:pic>
        <p:sp>
          <p:nvSpPr>
            <p:cNvPr id="48" name="Left Bracket 47">
              <a:extLst>
                <a:ext uri="{FF2B5EF4-FFF2-40B4-BE49-F238E27FC236}">
                  <a16:creationId xmlns:a16="http://schemas.microsoft.com/office/drawing/2014/main" id="{E6CB5F4F-6907-4379-854E-9A72D248451A}"/>
                </a:ext>
              </a:extLst>
            </p:cNvPr>
            <p:cNvSpPr/>
            <p:nvPr/>
          </p:nvSpPr>
          <p:spPr>
            <a:xfrm rot="5400000">
              <a:off x="5198930" y="1546832"/>
              <a:ext cx="81400" cy="1192039"/>
            </a:xfrm>
            <a:prstGeom prst="leftBracket">
              <a:avLst>
                <a:gd name="adj" fmla="val 0"/>
              </a:avLst>
            </a:prstGeom>
            <a:ln w="31750">
              <a:solidFill>
                <a:schemeClr val="bg1">
                  <a:alpha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418"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78F6B12A-D332-4BE0-954D-C3BE3F34FF3F}"/>
                </a:ext>
              </a:extLst>
            </p:cNvPr>
            <p:cNvSpPr txBox="1"/>
            <p:nvPr/>
          </p:nvSpPr>
          <p:spPr>
            <a:xfrm>
              <a:off x="4595158" y="2854457"/>
              <a:ext cx="1312924" cy="374846"/>
            </a:xfrm>
            <a:prstGeom prst="rect">
              <a:avLst/>
            </a:prstGeom>
            <a:noFill/>
          </p:spPr>
          <p:txBody>
            <a:bodyPr wrap="none" rtlCol="0">
              <a:spAutoFit/>
            </a:body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HQ Cluster</a:t>
              </a:r>
            </a:p>
          </p:txBody>
        </p:sp>
      </p:grpSp>
      <p:grpSp>
        <p:nvGrpSpPr>
          <p:cNvPr id="52" name="Branch 1">
            <a:extLst>
              <a:ext uri="{FF2B5EF4-FFF2-40B4-BE49-F238E27FC236}">
                <a16:creationId xmlns:a16="http://schemas.microsoft.com/office/drawing/2014/main" id="{12A8D3E9-2FEC-489A-85C9-98E8FD3DB6AF}"/>
              </a:ext>
            </a:extLst>
          </p:cNvPr>
          <p:cNvGrpSpPr/>
          <p:nvPr/>
        </p:nvGrpSpPr>
        <p:grpSpPr>
          <a:xfrm>
            <a:off x="2012434" y="2806889"/>
            <a:ext cx="914114" cy="1100256"/>
            <a:chOff x="6647518" y="1914739"/>
            <a:chExt cx="896399" cy="1078933"/>
          </a:xfrm>
        </p:grpSpPr>
        <p:pic>
          <p:nvPicPr>
            <p:cNvPr id="44" name="Graphic 43">
              <a:extLst>
                <a:ext uri="{FF2B5EF4-FFF2-40B4-BE49-F238E27FC236}">
                  <a16:creationId xmlns:a16="http://schemas.microsoft.com/office/drawing/2014/main" id="{8AE2E294-B43E-48CC-A5FF-989E8D86382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842760" y="1914739"/>
              <a:ext cx="491490" cy="704850"/>
            </a:xfrm>
            <a:prstGeom prst="rect">
              <a:avLst/>
            </a:prstGeom>
          </p:spPr>
        </p:pic>
        <p:sp>
          <p:nvSpPr>
            <p:cNvPr id="50" name="TextBox 49">
              <a:extLst>
                <a:ext uri="{FF2B5EF4-FFF2-40B4-BE49-F238E27FC236}">
                  <a16:creationId xmlns:a16="http://schemas.microsoft.com/office/drawing/2014/main" id="{6CC8A22D-7D92-4880-B098-22D8A949347E}"/>
                </a:ext>
              </a:extLst>
            </p:cNvPr>
            <p:cNvSpPr txBox="1"/>
            <p:nvPr/>
          </p:nvSpPr>
          <p:spPr>
            <a:xfrm>
              <a:off x="6647518" y="2618826"/>
              <a:ext cx="896399" cy="374846"/>
            </a:xfrm>
            <a:prstGeom prst="rect">
              <a:avLst/>
            </a:prstGeom>
            <a:noFill/>
          </p:spPr>
          <p:txBody>
            <a:bodyPr wrap="none" rtlCol="0">
              <a:spAutoFit/>
            </a:body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Branch</a:t>
              </a:r>
            </a:p>
          </p:txBody>
        </p:sp>
      </p:grpSp>
      <p:grpSp>
        <p:nvGrpSpPr>
          <p:cNvPr id="54" name="Branch 2">
            <a:extLst>
              <a:ext uri="{FF2B5EF4-FFF2-40B4-BE49-F238E27FC236}">
                <a16:creationId xmlns:a16="http://schemas.microsoft.com/office/drawing/2014/main" id="{6747AB1E-1A3F-44B8-BF3F-8B672F5B1C4B}"/>
              </a:ext>
            </a:extLst>
          </p:cNvPr>
          <p:cNvGrpSpPr/>
          <p:nvPr/>
        </p:nvGrpSpPr>
        <p:grpSpPr>
          <a:xfrm>
            <a:off x="2912060" y="1445470"/>
            <a:ext cx="914114" cy="1100256"/>
            <a:chOff x="6647518" y="1914739"/>
            <a:chExt cx="896399" cy="1078933"/>
          </a:xfrm>
        </p:grpSpPr>
        <p:pic>
          <p:nvPicPr>
            <p:cNvPr id="55" name="Graphic 54">
              <a:extLst>
                <a:ext uri="{FF2B5EF4-FFF2-40B4-BE49-F238E27FC236}">
                  <a16:creationId xmlns:a16="http://schemas.microsoft.com/office/drawing/2014/main" id="{D673EAFF-AB4C-443E-B3E3-3FE7220E3510}"/>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842760" y="1914739"/>
              <a:ext cx="491490" cy="704850"/>
            </a:xfrm>
            <a:prstGeom prst="rect">
              <a:avLst/>
            </a:prstGeom>
          </p:spPr>
        </p:pic>
        <p:sp>
          <p:nvSpPr>
            <p:cNvPr id="56" name="TextBox 55">
              <a:extLst>
                <a:ext uri="{FF2B5EF4-FFF2-40B4-BE49-F238E27FC236}">
                  <a16:creationId xmlns:a16="http://schemas.microsoft.com/office/drawing/2014/main" id="{C5E8CB9A-13AC-4B58-818D-8B13D80163E6}"/>
                </a:ext>
              </a:extLst>
            </p:cNvPr>
            <p:cNvSpPr txBox="1"/>
            <p:nvPr/>
          </p:nvSpPr>
          <p:spPr>
            <a:xfrm>
              <a:off x="6647518" y="2618826"/>
              <a:ext cx="896399" cy="374846"/>
            </a:xfrm>
            <a:prstGeom prst="rect">
              <a:avLst/>
            </a:prstGeom>
            <a:noFill/>
          </p:spPr>
          <p:txBody>
            <a:bodyPr wrap="none" rtlCol="0">
              <a:spAutoFit/>
            </a:body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1836"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Branch</a:t>
              </a:r>
            </a:p>
          </p:txBody>
        </p:sp>
      </p:grpSp>
      <p:sp>
        <p:nvSpPr>
          <p:cNvPr id="57" name="Centralize">
            <a:extLst>
              <a:ext uri="{FF2B5EF4-FFF2-40B4-BE49-F238E27FC236}">
                <a16:creationId xmlns:a16="http://schemas.microsoft.com/office/drawing/2014/main" id="{7C07FF2A-D183-4DEB-B6F2-EEA980D11ED0}"/>
              </a:ext>
            </a:extLst>
          </p:cNvPr>
          <p:cNvSpPr txBox="1"/>
          <p:nvPr/>
        </p:nvSpPr>
        <p:spPr>
          <a:xfrm>
            <a:off x="4632406" y="1628243"/>
            <a:ext cx="5673853" cy="478308"/>
          </a:xfrm>
          <a:prstGeom prst="rect">
            <a:avLst/>
          </a:prstGeom>
          <a:noFill/>
        </p:spPr>
        <p:txBody>
          <a:bodyPr wrap="none" rtlCol="0">
            <a:spAutoFit/>
          </a:body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Centralize file services in Azure storage</a:t>
            </a:r>
          </a:p>
        </p:txBody>
      </p:sp>
      <p:sp>
        <p:nvSpPr>
          <p:cNvPr id="58" name="Cache">
            <a:extLst>
              <a:ext uri="{FF2B5EF4-FFF2-40B4-BE49-F238E27FC236}">
                <a16:creationId xmlns:a16="http://schemas.microsoft.com/office/drawing/2014/main" id="{41C05720-68CE-4FDA-A3B1-BD72F140F7D2}"/>
              </a:ext>
            </a:extLst>
          </p:cNvPr>
          <p:cNvSpPr txBox="1"/>
          <p:nvPr/>
        </p:nvSpPr>
        <p:spPr>
          <a:xfrm>
            <a:off x="4632407" y="2209315"/>
            <a:ext cx="7768863" cy="478308"/>
          </a:xfrm>
          <a:prstGeom prst="rect">
            <a:avLst/>
          </a:prstGeom>
          <a:noFill/>
        </p:spPr>
        <p:txBody>
          <a:bodyPr wrap="none" rtlCol="0">
            <a:spAutoFit/>
          </a:body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Cache in multiple locations for fast, local performance</a:t>
            </a:r>
          </a:p>
        </p:txBody>
      </p:sp>
      <p:sp>
        <p:nvSpPr>
          <p:cNvPr id="59" name="Backup">
            <a:extLst>
              <a:ext uri="{FF2B5EF4-FFF2-40B4-BE49-F238E27FC236}">
                <a16:creationId xmlns:a16="http://schemas.microsoft.com/office/drawing/2014/main" id="{85D91CC0-912E-4A25-850A-D5AC5258B027}"/>
              </a:ext>
            </a:extLst>
          </p:cNvPr>
          <p:cNvSpPr txBox="1"/>
          <p:nvPr/>
        </p:nvSpPr>
        <p:spPr>
          <a:xfrm>
            <a:off x="4632406" y="2790387"/>
            <a:ext cx="5724659" cy="478308"/>
          </a:xfrm>
          <a:prstGeom prst="rect">
            <a:avLst/>
          </a:prstGeom>
          <a:noFill/>
        </p:spPr>
        <p:txBody>
          <a:bodyPr wrap="none" rtlCol="0">
            <a:spAutoFit/>
          </a:body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Utilize cloud-based backup and fast DR</a:t>
            </a:r>
          </a:p>
        </p:txBody>
      </p:sp>
      <p:sp>
        <p:nvSpPr>
          <p:cNvPr id="60" name="AFS HEDALINE">
            <a:extLst>
              <a:ext uri="{FF2B5EF4-FFF2-40B4-BE49-F238E27FC236}">
                <a16:creationId xmlns:a16="http://schemas.microsoft.com/office/drawing/2014/main" id="{6E9E8B15-2DA0-4C20-B419-BF1DD21F8B9A}"/>
              </a:ext>
            </a:extLst>
          </p:cNvPr>
          <p:cNvSpPr txBox="1"/>
          <p:nvPr/>
        </p:nvSpPr>
        <p:spPr>
          <a:xfrm>
            <a:off x="4607940" y="431515"/>
            <a:ext cx="4711025" cy="862458"/>
          </a:xfrm>
          <a:prstGeom prst="rect">
            <a:avLst/>
          </a:prstGeom>
          <a:noFill/>
        </p:spPr>
        <p:txBody>
          <a:bodyPr wrap="none" rtlCol="0">
            <a:spAutoFit/>
          </a:body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4896"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Azure File Sync</a:t>
            </a:r>
          </a:p>
        </p:txBody>
      </p:sp>
      <p:grpSp>
        <p:nvGrpSpPr>
          <p:cNvPr id="79" name="Line Branch 2">
            <a:extLst>
              <a:ext uri="{FF2B5EF4-FFF2-40B4-BE49-F238E27FC236}">
                <a16:creationId xmlns:a16="http://schemas.microsoft.com/office/drawing/2014/main" id="{80807B16-C62C-49E3-81A0-340BF904A850}"/>
              </a:ext>
            </a:extLst>
          </p:cNvPr>
          <p:cNvGrpSpPr/>
          <p:nvPr/>
        </p:nvGrpSpPr>
        <p:grpSpPr>
          <a:xfrm>
            <a:off x="1512169" y="1118043"/>
            <a:ext cx="1563157" cy="327427"/>
            <a:chOff x="1481134" y="1095890"/>
            <a:chExt cx="1532864" cy="321081"/>
          </a:xfrm>
        </p:grpSpPr>
        <p:cxnSp>
          <p:nvCxnSpPr>
            <p:cNvPr id="64" name="Straight Connector 63">
              <a:extLst>
                <a:ext uri="{FF2B5EF4-FFF2-40B4-BE49-F238E27FC236}">
                  <a16:creationId xmlns:a16="http://schemas.microsoft.com/office/drawing/2014/main" id="{B25F1C89-815C-4D85-8CF5-9A52D83B06A6}"/>
                </a:ext>
              </a:extLst>
            </p:cNvPr>
            <p:cNvCxnSpPr>
              <a:cxnSpLocks/>
            </p:cNvCxnSpPr>
            <p:nvPr/>
          </p:nvCxnSpPr>
          <p:spPr>
            <a:xfrm>
              <a:off x="1481134" y="1291206"/>
              <a:ext cx="1532864" cy="125765"/>
            </a:xfrm>
            <a:prstGeom prst="line">
              <a:avLst/>
            </a:prstGeom>
            <a:ln w="222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69599398-2032-4079-8DC2-1E1D68E4EA71}"/>
                </a:ext>
              </a:extLst>
            </p:cNvPr>
            <p:cNvSpPr txBox="1"/>
            <p:nvPr/>
          </p:nvSpPr>
          <p:spPr>
            <a:xfrm rot="255551">
              <a:off x="2258750" y="1095890"/>
              <a:ext cx="693203" cy="280718"/>
            </a:xfrm>
            <a:prstGeom prst="rect">
              <a:avLst/>
            </a:prstGeom>
            <a:noFill/>
          </p:spPr>
          <p:txBody>
            <a:bodyPr wrap="none" rtlCol="0">
              <a:spAutoFit/>
            </a:body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1224" b="0" i="0" u="none" strike="noStrike" kern="1200" cap="none" spc="0" normalizeH="0" baseline="0" noProof="0" dirty="0">
                  <a:ln>
                    <a:noFill/>
                  </a:ln>
                  <a:solidFill>
                    <a:prstClr val="white"/>
                  </a:solidFill>
                  <a:effectLst/>
                  <a:uLnTx/>
                  <a:uFillTx/>
                  <a:latin typeface="Calibri" panose="020F0502020204030204"/>
                  <a:ea typeface="+mn-ea"/>
                  <a:cs typeface="+mn-cs"/>
                </a:rPr>
                <a:t>file sync</a:t>
              </a:r>
            </a:p>
          </p:txBody>
        </p:sp>
      </p:grpSp>
      <p:grpSp>
        <p:nvGrpSpPr>
          <p:cNvPr id="80" name="Line Branch 1">
            <a:extLst>
              <a:ext uri="{FF2B5EF4-FFF2-40B4-BE49-F238E27FC236}">
                <a16:creationId xmlns:a16="http://schemas.microsoft.com/office/drawing/2014/main" id="{85601CF9-DD39-495A-9ACE-FE24AA45C75C}"/>
              </a:ext>
            </a:extLst>
          </p:cNvPr>
          <p:cNvGrpSpPr/>
          <p:nvPr/>
        </p:nvGrpSpPr>
        <p:grpSpPr>
          <a:xfrm>
            <a:off x="1279055" y="1683502"/>
            <a:ext cx="905759" cy="1093826"/>
            <a:chOff x="1252538" y="1650389"/>
            <a:chExt cx="888206" cy="1072628"/>
          </a:xfrm>
        </p:grpSpPr>
        <p:cxnSp>
          <p:nvCxnSpPr>
            <p:cNvPr id="70" name="Straight Connector 69">
              <a:extLst>
                <a:ext uri="{FF2B5EF4-FFF2-40B4-BE49-F238E27FC236}">
                  <a16:creationId xmlns:a16="http://schemas.microsoft.com/office/drawing/2014/main" id="{E8EEB790-7A69-480E-9A8C-BDCA95A37751}"/>
                </a:ext>
              </a:extLst>
            </p:cNvPr>
            <p:cNvCxnSpPr>
              <a:cxnSpLocks/>
            </p:cNvCxnSpPr>
            <p:nvPr/>
          </p:nvCxnSpPr>
          <p:spPr>
            <a:xfrm>
              <a:off x="1252538" y="1650389"/>
              <a:ext cx="888206" cy="1072628"/>
            </a:xfrm>
            <a:prstGeom prst="line">
              <a:avLst/>
            </a:prstGeom>
            <a:ln w="222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247DF52-43EE-4B9B-8640-673B4735FD1F}"/>
                </a:ext>
              </a:extLst>
            </p:cNvPr>
            <p:cNvSpPr txBox="1"/>
            <p:nvPr/>
          </p:nvSpPr>
          <p:spPr>
            <a:xfrm rot="3025556">
              <a:off x="1604367" y="2130066"/>
              <a:ext cx="693203" cy="280718"/>
            </a:xfrm>
            <a:prstGeom prst="rect">
              <a:avLst/>
            </a:prstGeom>
            <a:noFill/>
          </p:spPr>
          <p:txBody>
            <a:bodyPr wrap="none" rtlCol="0">
              <a:spAutoFit/>
            </a:body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1224" b="0" i="0" u="none" strike="noStrike" kern="1200" cap="none" spc="0" normalizeH="0" baseline="0" noProof="0" dirty="0">
                  <a:ln>
                    <a:noFill/>
                  </a:ln>
                  <a:solidFill>
                    <a:prstClr val="white"/>
                  </a:solidFill>
                  <a:effectLst/>
                  <a:uLnTx/>
                  <a:uFillTx/>
                  <a:latin typeface="Calibri" panose="020F0502020204030204"/>
                  <a:ea typeface="+mn-ea"/>
                  <a:cs typeface="+mn-cs"/>
                </a:rPr>
                <a:t>file sync</a:t>
              </a:r>
            </a:p>
          </p:txBody>
        </p:sp>
      </p:grpSp>
      <p:grpSp>
        <p:nvGrpSpPr>
          <p:cNvPr id="81" name="Line HQ">
            <a:extLst>
              <a:ext uri="{FF2B5EF4-FFF2-40B4-BE49-F238E27FC236}">
                <a16:creationId xmlns:a16="http://schemas.microsoft.com/office/drawing/2014/main" id="{B8F61216-6460-4D64-B25C-06F45EDBC683}"/>
              </a:ext>
            </a:extLst>
          </p:cNvPr>
          <p:cNvGrpSpPr/>
          <p:nvPr/>
        </p:nvGrpSpPr>
        <p:grpSpPr>
          <a:xfrm>
            <a:off x="524871" y="1683502"/>
            <a:ext cx="339304" cy="1615377"/>
            <a:chOff x="512969" y="1650389"/>
            <a:chExt cx="332728" cy="1584071"/>
          </a:xfrm>
        </p:grpSpPr>
        <p:cxnSp>
          <p:nvCxnSpPr>
            <p:cNvPr id="73" name="Straight Connector 72">
              <a:extLst>
                <a:ext uri="{FF2B5EF4-FFF2-40B4-BE49-F238E27FC236}">
                  <a16:creationId xmlns:a16="http://schemas.microsoft.com/office/drawing/2014/main" id="{04EF2DCD-5F47-49AA-B662-CE29FEC3390C}"/>
                </a:ext>
              </a:extLst>
            </p:cNvPr>
            <p:cNvCxnSpPr>
              <a:cxnSpLocks/>
            </p:cNvCxnSpPr>
            <p:nvPr/>
          </p:nvCxnSpPr>
          <p:spPr>
            <a:xfrm flipH="1">
              <a:off x="764317" y="1650389"/>
              <a:ext cx="81380" cy="1584071"/>
            </a:xfrm>
            <a:prstGeom prst="line">
              <a:avLst/>
            </a:prstGeom>
            <a:ln w="222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F7AE4F4-C2E4-421F-A8C8-8EE623C96E8B}"/>
                </a:ext>
              </a:extLst>
            </p:cNvPr>
            <p:cNvSpPr txBox="1"/>
            <p:nvPr/>
          </p:nvSpPr>
          <p:spPr>
            <a:xfrm rot="16363616">
              <a:off x="306726" y="2402756"/>
              <a:ext cx="693203" cy="280718"/>
            </a:xfrm>
            <a:prstGeom prst="rect">
              <a:avLst/>
            </a:prstGeom>
            <a:noFill/>
          </p:spPr>
          <p:txBody>
            <a:bodyPr wrap="none" rtlCol="0">
              <a:spAutoFit/>
            </a:bodyPr>
            <a:lstStyle/>
            <a:p>
              <a:pPr marL="0" marR="0" lvl="0" indent="0" algn="l" defTabSz="932418" rtl="0" eaLnBrk="1" fontAlgn="auto" latinLnBrk="0" hangingPunct="1">
                <a:lnSpc>
                  <a:spcPct val="100000"/>
                </a:lnSpc>
                <a:spcBef>
                  <a:spcPts val="0"/>
                </a:spcBef>
                <a:spcAft>
                  <a:spcPts val="0"/>
                </a:spcAft>
                <a:buClrTx/>
                <a:buSzTx/>
                <a:buFontTx/>
                <a:buNone/>
                <a:tabLst/>
                <a:defRPr/>
              </a:pPr>
              <a:r>
                <a:rPr kumimoji="0" lang="en-US" sz="1224" b="0" i="0" u="none" strike="noStrike" kern="1200" cap="none" spc="0" normalizeH="0" baseline="0" noProof="0" dirty="0">
                  <a:ln>
                    <a:noFill/>
                  </a:ln>
                  <a:solidFill>
                    <a:prstClr val="white"/>
                  </a:solidFill>
                  <a:effectLst/>
                  <a:uLnTx/>
                  <a:uFillTx/>
                  <a:latin typeface="Calibri" panose="020F0502020204030204"/>
                  <a:ea typeface="+mn-ea"/>
                  <a:cs typeface="+mn-cs"/>
                </a:rPr>
                <a:t>file sync</a:t>
              </a:r>
            </a:p>
          </p:txBody>
        </p:sp>
      </p:grpSp>
      <p:sp>
        <p:nvSpPr>
          <p:cNvPr id="3" name="TextBox 2">
            <a:extLst>
              <a:ext uri="{FF2B5EF4-FFF2-40B4-BE49-F238E27FC236}">
                <a16:creationId xmlns:a16="http://schemas.microsoft.com/office/drawing/2014/main" id="{BF24C131-57B9-4DF8-B86A-B53ECFD3CE18}"/>
              </a:ext>
            </a:extLst>
          </p:cNvPr>
          <p:cNvSpPr txBox="1"/>
          <p:nvPr/>
        </p:nvSpPr>
        <p:spPr>
          <a:xfrm>
            <a:off x="4632407" y="3666929"/>
            <a:ext cx="2840174" cy="721848"/>
          </a:xfrm>
          <a:prstGeom prst="rect">
            <a:avLst/>
          </a:prstGeom>
          <a:noFill/>
        </p:spPr>
        <p:txBody>
          <a:bodyPr wrap="none"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3999"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aka.ms/</a:t>
            </a:r>
            <a:r>
              <a:rPr kumimoji="0" lang="en-US" sz="3999" b="1" i="0"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afs</a:t>
            </a:r>
            <a:endParaRPr kumimoji="0" lang="en-US" sz="3999"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27065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3500" fill="hold"/>
                                        <p:tgtEl>
                                          <p:spTgt spid="32"/>
                                        </p:tgtEl>
                                        <p:attrNameLst>
                                          <p:attrName>ppt_x</p:attrName>
                                        </p:attrNameLst>
                                      </p:cBhvr>
                                      <p:tavLst>
                                        <p:tav tm="0">
                                          <p:val>
                                            <p:strVal val="1+#ppt_w/2"/>
                                          </p:val>
                                        </p:tav>
                                        <p:tav tm="100000">
                                          <p:val>
                                            <p:strVal val="#ppt_x"/>
                                          </p:val>
                                        </p:tav>
                                      </p:tavLst>
                                    </p:anim>
                                    <p:anim calcmode="lin" valueType="num">
                                      <p:cBhvr additive="base">
                                        <p:cTn id="8" dur="3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3500" fill="hold"/>
                                        <p:tgtEl>
                                          <p:spTgt spid="33"/>
                                        </p:tgtEl>
                                        <p:attrNameLst>
                                          <p:attrName>ppt_x</p:attrName>
                                        </p:attrNameLst>
                                      </p:cBhvr>
                                      <p:tavLst>
                                        <p:tav tm="0">
                                          <p:val>
                                            <p:strVal val="#ppt_x"/>
                                          </p:val>
                                        </p:tav>
                                        <p:tav tm="100000">
                                          <p:val>
                                            <p:strVal val="#ppt_x"/>
                                          </p:val>
                                        </p:tav>
                                      </p:tavLst>
                                    </p:anim>
                                    <p:anim calcmode="lin" valueType="num">
                                      <p:cBhvr additive="base">
                                        <p:cTn id="12" dur="3500" fill="hold"/>
                                        <p:tgtEl>
                                          <p:spTgt spid="33"/>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75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000"/>
                                        <p:tgtEl>
                                          <p:spTgt spid="35"/>
                                        </p:tgtEl>
                                      </p:cBhvr>
                                    </p:animEffect>
                                    <p:anim calcmode="lin" valueType="num">
                                      <p:cBhvr>
                                        <p:cTn id="16" dur="3000" fill="hold"/>
                                        <p:tgtEl>
                                          <p:spTgt spid="35"/>
                                        </p:tgtEl>
                                        <p:attrNameLst>
                                          <p:attrName>ppt_x</p:attrName>
                                        </p:attrNameLst>
                                      </p:cBhvr>
                                      <p:tavLst>
                                        <p:tav tm="0">
                                          <p:val>
                                            <p:strVal val="#ppt_x"/>
                                          </p:val>
                                        </p:tav>
                                        <p:tav tm="100000">
                                          <p:val>
                                            <p:strVal val="#ppt_x"/>
                                          </p:val>
                                        </p:tav>
                                      </p:tavLst>
                                    </p:anim>
                                    <p:anim calcmode="lin" valueType="num">
                                      <p:cBhvr>
                                        <p:cTn id="17" dur="3000" fill="hold"/>
                                        <p:tgtEl>
                                          <p:spTgt spid="3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3000"/>
                                        <p:tgtEl>
                                          <p:spTgt spid="36"/>
                                        </p:tgtEl>
                                      </p:cBhvr>
                                    </p:animEffect>
                                    <p:anim calcmode="lin" valueType="num">
                                      <p:cBhvr>
                                        <p:cTn id="21" dur="3000" fill="hold"/>
                                        <p:tgtEl>
                                          <p:spTgt spid="36"/>
                                        </p:tgtEl>
                                        <p:attrNameLst>
                                          <p:attrName>ppt_x</p:attrName>
                                        </p:attrNameLst>
                                      </p:cBhvr>
                                      <p:tavLst>
                                        <p:tav tm="0">
                                          <p:val>
                                            <p:strVal val="#ppt_x"/>
                                          </p:val>
                                        </p:tav>
                                        <p:tav tm="100000">
                                          <p:val>
                                            <p:strVal val="#ppt_x"/>
                                          </p:val>
                                        </p:tav>
                                      </p:tavLst>
                                    </p:anim>
                                    <p:anim calcmode="lin" valueType="num">
                                      <p:cBhvr>
                                        <p:cTn id="22" dur="3000" fill="hold"/>
                                        <p:tgtEl>
                                          <p:spTgt spid="36"/>
                                        </p:tgtEl>
                                        <p:attrNameLst>
                                          <p:attrName>ppt_y</p:attrName>
                                        </p:attrNameLst>
                                      </p:cBhvr>
                                      <p:tavLst>
                                        <p:tav tm="0">
                                          <p:val>
                                            <p:strVal val="#ppt_y+.1"/>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3500" fill="hold"/>
                                        <p:tgtEl>
                                          <p:spTgt spid="34"/>
                                        </p:tgtEl>
                                        <p:attrNameLst>
                                          <p:attrName>ppt_x</p:attrName>
                                        </p:attrNameLst>
                                      </p:cBhvr>
                                      <p:tavLst>
                                        <p:tav tm="0">
                                          <p:val>
                                            <p:strVal val="0-#ppt_w/2"/>
                                          </p:val>
                                        </p:tav>
                                        <p:tav tm="100000">
                                          <p:val>
                                            <p:strVal val="#ppt_x"/>
                                          </p:val>
                                        </p:tav>
                                      </p:tavLst>
                                    </p:anim>
                                    <p:anim calcmode="lin" valueType="num">
                                      <p:cBhvr additive="base">
                                        <p:cTn id="26" dur="3500" fill="hold"/>
                                        <p:tgtEl>
                                          <p:spTgt spid="34"/>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2000"/>
                                        <p:tgtEl>
                                          <p:spTgt spid="60"/>
                                        </p:tgtEl>
                                      </p:cBhvr>
                                    </p:animEffect>
                                  </p:childTnLst>
                                </p:cTn>
                              </p:par>
                              <p:par>
                                <p:cTn id="30" presetID="42" presetClass="entr" presetSubtype="0" fill="hold"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3500"/>
                                        <p:tgtEl>
                                          <p:spTgt spid="83"/>
                                        </p:tgtEl>
                                      </p:cBhvr>
                                    </p:animEffect>
                                    <p:anim calcmode="lin" valueType="num">
                                      <p:cBhvr>
                                        <p:cTn id="33" dur="3500" fill="hold"/>
                                        <p:tgtEl>
                                          <p:spTgt spid="83"/>
                                        </p:tgtEl>
                                        <p:attrNameLst>
                                          <p:attrName>ppt_x</p:attrName>
                                        </p:attrNameLst>
                                      </p:cBhvr>
                                      <p:tavLst>
                                        <p:tav tm="0">
                                          <p:val>
                                            <p:strVal val="#ppt_x"/>
                                          </p:val>
                                        </p:tav>
                                        <p:tav tm="100000">
                                          <p:val>
                                            <p:strVal val="#ppt_x"/>
                                          </p:val>
                                        </p:tav>
                                      </p:tavLst>
                                    </p:anim>
                                    <p:anim calcmode="lin" valueType="num">
                                      <p:cBhvr>
                                        <p:cTn id="34" dur="35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500"/>
                                        <p:tgtEl>
                                          <p:spTgt spid="57"/>
                                        </p:tgtEl>
                                      </p:cBhvr>
                                    </p:animEffect>
                                  </p:childTnLst>
                                </p:cTn>
                              </p:par>
                              <p:par>
                                <p:cTn id="40" presetID="47"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25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left)">
                                      <p:cBhvr>
                                        <p:cTn id="53" dur="500"/>
                                        <p:tgtEl>
                                          <p:spTgt spid="58"/>
                                        </p:tgtEl>
                                      </p:cBhvr>
                                    </p:animEffect>
                                  </p:childTnLst>
                                </p:cTn>
                              </p:par>
                              <p:par>
                                <p:cTn id="54" presetID="22" presetClass="entr" presetSubtype="8" fill="hold" nodeType="with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wipe(left)">
                                      <p:cBhvr>
                                        <p:cTn id="56" dur="500"/>
                                        <p:tgtEl>
                                          <p:spTgt spid="79"/>
                                        </p:tgtEl>
                                      </p:cBhvr>
                                    </p:animEffect>
                                  </p:childTnLst>
                                </p:cTn>
                              </p:par>
                              <p:par>
                                <p:cTn id="57" presetID="22" presetClass="entr" presetSubtype="1" fill="hold" nodeType="with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wipe(up)">
                                      <p:cBhvr>
                                        <p:cTn id="59" dur="500"/>
                                        <p:tgtEl>
                                          <p:spTgt spid="80"/>
                                        </p:tgtEl>
                                      </p:cBhvr>
                                    </p:animEffect>
                                  </p:childTnLst>
                                </p:cTn>
                              </p:par>
                              <p:par>
                                <p:cTn id="60" presetID="22" presetClass="entr" presetSubtype="1" fill="hold" nodeType="with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wipe(up)">
                                      <p:cBhvr>
                                        <p:cTn id="62" dur="500"/>
                                        <p:tgtEl>
                                          <p:spTgt spid="81"/>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childTnLst>
                          </p:cTn>
                        </p:par>
                        <p:par>
                          <p:cTn id="71" fill="hold">
                            <p:stCondLst>
                              <p:cond delay="1500"/>
                            </p:stCondLst>
                            <p:childTnLst>
                              <p:par>
                                <p:cTn id="72" presetID="10" presetClass="entr" presetSubtype="0" fill="hold" nodeType="after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fade">
                                      <p:cBhvr>
                                        <p:cTn id="74" dur="500"/>
                                        <p:tgtEl>
                                          <p:spTgt spid="5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wipe(left)">
                                      <p:cBhvr>
                                        <p:cTn id="79" dur="500"/>
                                        <p:tgtEl>
                                          <p:spTgt spid="59"/>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1000"/>
                                        <p:tgtEl>
                                          <p:spTgt spid="3"/>
                                        </p:tgtEl>
                                      </p:cBhvr>
                                    </p:animEffect>
                                    <p:anim calcmode="lin" valueType="num">
                                      <p:cBhvr>
                                        <p:cTn id="85" dur="1000" fill="hold"/>
                                        <p:tgtEl>
                                          <p:spTgt spid="3"/>
                                        </p:tgtEl>
                                        <p:attrNameLst>
                                          <p:attrName>ppt_x</p:attrName>
                                        </p:attrNameLst>
                                      </p:cBhvr>
                                      <p:tavLst>
                                        <p:tav tm="0">
                                          <p:val>
                                            <p:strVal val="#ppt_x"/>
                                          </p:val>
                                        </p:tav>
                                        <p:tav tm="100000">
                                          <p:val>
                                            <p:strVal val="#ppt_x"/>
                                          </p:val>
                                        </p:tav>
                                      </p:tavLst>
                                    </p:anim>
                                    <p:anim calcmode="lin" valueType="num">
                                      <p:cBhvr>
                                        <p:cTn id="8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44"/>
          <p:cNvSpPr txBox="1">
            <a:spLocks/>
          </p:cNvSpPr>
          <p:nvPr/>
        </p:nvSpPr>
        <p:spPr bwMode="auto">
          <a:xfrm>
            <a:off x="319151" y="2201957"/>
            <a:ext cx="9331727" cy="2486942"/>
          </a:xfrm>
          <a:prstGeom prst="rect">
            <a:avLst/>
          </a:prstGeom>
          <a:noFill/>
        </p:spPr>
        <p:txBody>
          <a:bodyPr vert="horz" wrap="square" lIns="198950" tIns="124344" rIns="198950" bIns="124344" rtlCol="0" anchor="t" anchorCtr="0">
            <a:noAutofit/>
          </a:bodyPr>
          <a:lstStyle>
            <a:lvl1pPr algn="l" defTabSz="913231" rtl="0" eaLnBrk="0" fontAlgn="base" hangingPunct="0">
              <a:lnSpc>
                <a:spcPct val="90000"/>
              </a:lnSpc>
              <a:spcBef>
                <a:spcPct val="0"/>
              </a:spcBef>
              <a:spcAft>
                <a:spcPct val="0"/>
              </a:spcAft>
              <a:defRPr lang="en-US" sz="5398" kern="1200" spc="-133" baseline="0">
                <a:ln w="3175">
                  <a:noFill/>
                </a:ln>
                <a:solidFill>
                  <a:srgbClr val="FFFFFF"/>
                </a:solidFill>
                <a:latin typeface="Segoe UI Light"/>
                <a:ea typeface="ＭＳ Ｐゴシック" charset="0"/>
                <a:cs typeface="Segoe UI Light"/>
              </a:defRPr>
            </a:lvl1pPr>
            <a:lvl2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2pPr>
            <a:lvl3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3pPr>
            <a:lvl4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4pPr>
            <a:lvl5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5pPr>
            <a:lvl6pPr marL="448059"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6pPr>
            <a:lvl7pPr marL="896117"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7pPr>
            <a:lvl8pPr marL="1344176"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8pPr>
            <a:lvl9pPr marL="1792235"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9pPr>
          </a:lstStyle>
          <a:p>
            <a:pPr marL="0" marR="0" lvl="0" indent="0" algn="l" defTabSz="913231" rtl="0" eaLnBrk="0" fontAlgn="base" latinLnBrk="0" hangingPunct="0">
              <a:lnSpc>
                <a:spcPct val="90000"/>
              </a:lnSpc>
              <a:spcBef>
                <a:spcPct val="0"/>
              </a:spcBef>
              <a:spcAft>
                <a:spcPts val="1836"/>
              </a:spcAft>
              <a:buClrTx/>
              <a:buSzTx/>
              <a:buFontTx/>
              <a:buNone/>
              <a:tabLst/>
              <a:defRPr/>
            </a:pPr>
            <a:endParaRPr kumimoji="0" lang="en-US" sz="6119" b="0" i="0" u="none" strike="noStrike" kern="1200" cap="none" spc="0" normalizeH="0" baseline="0" noProof="0" dirty="0">
              <a:ln w="3175">
                <a:noFill/>
              </a:ln>
              <a:solidFill>
                <a:srgbClr val="FFFFFF"/>
              </a:solidFill>
              <a:effectLst/>
              <a:uLnTx/>
              <a:uFillTx/>
              <a:latin typeface="Segoe UI Light"/>
              <a:ea typeface="ＭＳ Ｐゴシック" charset="0"/>
              <a:cs typeface="Segoe UI" panose="020B0502040204020203" pitchFamily="34" charset="0"/>
              <a:sym typeface="Calibri"/>
            </a:endParaRPr>
          </a:p>
        </p:txBody>
      </p:sp>
      <p:sp>
        <p:nvSpPr>
          <p:cNvPr id="2" name="Title 1">
            <a:extLst>
              <a:ext uri="{FF2B5EF4-FFF2-40B4-BE49-F238E27FC236}">
                <a16:creationId xmlns:a16="http://schemas.microsoft.com/office/drawing/2014/main" id="{706B1170-C039-4DB2-B9DC-A2426987206D}"/>
              </a:ext>
            </a:extLst>
          </p:cNvPr>
          <p:cNvSpPr>
            <a:spLocks noGrp="1"/>
          </p:cNvSpPr>
          <p:nvPr>
            <p:ph type="title"/>
          </p:nvPr>
        </p:nvSpPr>
        <p:spPr>
          <a:xfrm>
            <a:off x="274638" y="2125662"/>
            <a:ext cx="11887200" cy="2179058"/>
          </a:xfrm>
        </p:spPr>
        <p:txBody>
          <a:bodyPr/>
          <a:lstStyle/>
          <a:p>
            <a:r>
              <a:rPr lang="en-US" spc="0" dirty="0">
                <a:sym typeface="Calibri"/>
              </a:rPr>
              <a:t>Hybrid Protection </a:t>
            </a:r>
            <a:br>
              <a:rPr lang="en-US" spc="0" dirty="0">
                <a:sym typeface="Calibri"/>
              </a:rPr>
            </a:br>
            <a:r>
              <a:rPr lang="en-US" spc="0" dirty="0">
                <a:sym typeface="Calibri"/>
              </a:rPr>
              <a:t>with Azure Site Recovery</a:t>
            </a:r>
            <a:endParaRPr lang="en-US" dirty="0"/>
          </a:p>
        </p:txBody>
      </p:sp>
    </p:spTree>
    <p:extLst>
      <p:ext uri="{BB962C8B-B14F-4D97-AF65-F5344CB8AC3E}">
        <p14:creationId xmlns:p14="http://schemas.microsoft.com/office/powerpoint/2010/main" val="3699633696"/>
      </p:ext>
    </p:extLst>
  </p:cSld>
  <p:clrMapOvr>
    <a:masterClrMapping/>
  </p:clrMapOvr>
  <mc:AlternateContent xmlns:mc="http://schemas.openxmlformats.org/markup-compatibility/2006" xmlns:p14="http://schemas.microsoft.com/office/powerpoint/2010/main">
    <mc:Choice Requires="p14">
      <p:transition spd="med" p14:dur="700" advTm="6538">
        <p:fade/>
      </p:transition>
    </mc:Choice>
    <mc:Fallback xmlns:a16="http://schemas.microsoft.com/office/drawing/2014/main" xmlns="">
      <p:transition spd="med" advTm="6538">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690D-F6A8-445B-ABFD-9EF3C2BCD360}"/>
              </a:ext>
            </a:extLst>
          </p:cNvPr>
          <p:cNvSpPr>
            <a:spLocks noGrp="1"/>
          </p:cNvSpPr>
          <p:nvPr>
            <p:ph type="title"/>
          </p:nvPr>
        </p:nvSpPr>
        <p:spPr>
          <a:xfrm>
            <a:off x="274639" y="2740132"/>
            <a:ext cx="4892040" cy="1514261"/>
          </a:xfrm>
        </p:spPr>
        <p:txBody>
          <a:bodyPr/>
          <a:lstStyle/>
          <a:p>
            <a:pPr algn="ctr"/>
            <a:r>
              <a:rPr lang="en-US" dirty="0"/>
              <a:t>Hurricane Harvey</a:t>
            </a:r>
            <a:br>
              <a:rPr lang="en-US" dirty="0"/>
            </a:br>
            <a:r>
              <a:rPr lang="en-US" dirty="0"/>
              <a:t>2017</a:t>
            </a:r>
          </a:p>
        </p:txBody>
      </p:sp>
      <p:pic>
        <p:nvPicPr>
          <p:cNvPr id="5" name="Picture Placeholder 4" descr="A picture containing text, map&#10;&#10;Description generated with very high confidence">
            <a:extLst>
              <a:ext uri="{FF2B5EF4-FFF2-40B4-BE49-F238E27FC236}">
                <a16:creationId xmlns:a16="http://schemas.microsoft.com/office/drawing/2014/main" id="{95B727B6-A64B-452C-AAAD-CF6E42F4E8A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5441315" y="0"/>
            <a:ext cx="6995160" cy="6992587"/>
          </a:xfrm>
        </p:spPr>
      </p:pic>
    </p:spTree>
    <p:extLst>
      <p:ext uri="{BB962C8B-B14F-4D97-AF65-F5344CB8AC3E}">
        <p14:creationId xmlns:p14="http://schemas.microsoft.com/office/powerpoint/2010/main" val="238906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Causes of IT disasters</a:t>
            </a:r>
          </a:p>
        </p:txBody>
      </p:sp>
      <p:sp>
        <p:nvSpPr>
          <p:cNvPr id="7" name="Rectangle 6"/>
          <p:cNvSpPr/>
          <p:nvPr/>
        </p:nvSpPr>
        <p:spPr bwMode="auto">
          <a:xfrm>
            <a:off x="1753604" y="2234504"/>
            <a:ext cx="2284875" cy="262587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 name="Rectangle 7"/>
          <p:cNvSpPr/>
          <p:nvPr/>
        </p:nvSpPr>
        <p:spPr bwMode="auto">
          <a:xfrm>
            <a:off x="4279865" y="2234504"/>
            <a:ext cx="2916440" cy="262587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 name="Rectangle 8"/>
          <p:cNvSpPr/>
          <p:nvPr/>
        </p:nvSpPr>
        <p:spPr bwMode="auto">
          <a:xfrm>
            <a:off x="7437691" y="2234504"/>
            <a:ext cx="2916440" cy="2625870"/>
          </a:xfrm>
          <a:prstGeom prst="rect">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0" name="Rectangle 25"/>
          <p:cNvSpPr/>
          <p:nvPr/>
        </p:nvSpPr>
        <p:spPr bwMode="auto">
          <a:xfrm>
            <a:off x="7350417" y="4010599"/>
            <a:ext cx="3159030" cy="1337943"/>
          </a:xfrm>
          <a:custGeom>
            <a:avLst/>
            <a:gdLst>
              <a:gd name="connsiteX0" fmla="*/ 0 w 3160972"/>
              <a:gd name="connsiteY0" fmla="*/ 0 h 1031359"/>
              <a:gd name="connsiteX1" fmla="*/ 3160972 w 3160972"/>
              <a:gd name="connsiteY1" fmla="*/ 0 h 1031359"/>
              <a:gd name="connsiteX2" fmla="*/ 3160972 w 3160972"/>
              <a:gd name="connsiteY2" fmla="*/ 1031359 h 1031359"/>
              <a:gd name="connsiteX3" fmla="*/ 0 w 3160972"/>
              <a:gd name="connsiteY3" fmla="*/ 1031359 h 1031359"/>
              <a:gd name="connsiteX4" fmla="*/ 0 w 3160972"/>
              <a:gd name="connsiteY4" fmla="*/ 0 h 1031359"/>
              <a:gd name="connsiteX0" fmla="*/ 0 w 3160972"/>
              <a:gd name="connsiteY0" fmla="*/ 0 h 1031359"/>
              <a:gd name="connsiteX1" fmla="*/ 3160972 w 3160972"/>
              <a:gd name="connsiteY1" fmla="*/ 606056 h 1031359"/>
              <a:gd name="connsiteX2" fmla="*/ 3160972 w 3160972"/>
              <a:gd name="connsiteY2" fmla="*/ 1031359 h 1031359"/>
              <a:gd name="connsiteX3" fmla="*/ 0 w 3160972"/>
              <a:gd name="connsiteY3" fmla="*/ 1031359 h 1031359"/>
              <a:gd name="connsiteX4" fmla="*/ 0 w 3160972"/>
              <a:gd name="connsiteY4" fmla="*/ 0 h 10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972" h="1031359">
                <a:moveTo>
                  <a:pt x="0" y="0"/>
                </a:moveTo>
                <a:lnTo>
                  <a:pt x="3160972" y="606056"/>
                </a:lnTo>
                <a:lnTo>
                  <a:pt x="3160972" y="1031359"/>
                </a:lnTo>
                <a:lnTo>
                  <a:pt x="0" y="1031359"/>
                </a:lnTo>
                <a:lnTo>
                  <a:pt x="0" y="0"/>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 name="Rectangle 25"/>
          <p:cNvSpPr/>
          <p:nvPr/>
        </p:nvSpPr>
        <p:spPr bwMode="auto">
          <a:xfrm>
            <a:off x="4202208" y="4010599"/>
            <a:ext cx="3159030" cy="1337943"/>
          </a:xfrm>
          <a:custGeom>
            <a:avLst/>
            <a:gdLst>
              <a:gd name="connsiteX0" fmla="*/ 0 w 3160972"/>
              <a:gd name="connsiteY0" fmla="*/ 0 h 1031359"/>
              <a:gd name="connsiteX1" fmla="*/ 3160972 w 3160972"/>
              <a:gd name="connsiteY1" fmla="*/ 0 h 1031359"/>
              <a:gd name="connsiteX2" fmla="*/ 3160972 w 3160972"/>
              <a:gd name="connsiteY2" fmla="*/ 1031359 h 1031359"/>
              <a:gd name="connsiteX3" fmla="*/ 0 w 3160972"/>
              <a:gd name="connsiteY3" fmla="*/ 1031359 h 1031359"/>
              <a:gd name="connsiteX4" fmla="*/ 0 w 3160972"/>
              <a:gd name="connsiteY4" fmla="*/ 0 h 1031359"/>
              <a:gd name="connsiteX0" fmla="*/ 0 w 3160972"/>
              <a:gd name="connsiteY0" fmla="*/ 0 h 1031359"/>
              <a:gd name="connsiteX1" fmla="*/ 3160972 w 3160972"/>
              <a:gd name="connsiteY1" fmla="*/ 606056 h 1031359"/>
              <a:gd name="connsiteX2" fmla="*/ 3160972 w 3160972"/>
              <a:gd name="connsiteY2" fmla="*/ 1031359 h 1031359"/>
              <a:gd name="connsiteX3" fmla="*/ 0 w 3160972"/>
              <a:gd name="connsiteY3" fmla="*/ 1031359 h 1031359"/>
              <a:gd name="connsiteX4" fmla="*/ 0 w 3160972"/>
              <a:gd name="connsiteY4" fmla="*/ 0 h 10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972" h="1031359">
                <a:moveTo>
                  <a:pt x="0" y="0"/>
                </a:moveTo>
                <a:lnTo>
                  <a:pt x="3160972" y="606056"/>
                </a:lnTo>
                <a:lnTo>
                  <a:pt x="3160972" y="1031359"/>
                </a:lnTo>
                <a:lnTo>
                  <a:pt x="0" y="1031359"/>
                </a:lnTo>
                <a:lnTo>
                  <a:pt x="0" y="0"/>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 name="Rectangle 25"/>
          <p:cNvSpPr/>
          <p:nvPr/>
        </p:nvSpPr>
        <p:spPr bwMode="auto">
          <a:xfrm>
            <a:off x="1598288" y="2180278"/>
            <a:ext cx="2486487" cy="3168264"/>
          </a:xfrm>
          <a:custGeom>
            <a:avLst/>
            <a:gdLst>
              <a:gd name="connsiteX0" fmla="*/ 0 w 3160972"/>
              <a:gd name="connsiteY0" fmla="*/ 0 h 1031359"/>
              <a:gd name="connsiteX1" fmla="*/ 3160972 w 3160972"/>
              <a:gd name="connsiteY1" fmla="*/ 0 h 1031359"/>
              <a:gd name="connsiteX2" fmla="*/ 3160972 w 3160972"/>
              <a:gd name="connsiteY2" fmla="*/ 1031359 h 1031359"/>
              <a:gd name="connsiteX3" fmla="*/ 0 w 3160972"/>
              <a:gd name="connsiteY3" fmla="*/ 1031359 h 1031359"/>
              <a:gd name="connsiteX4" fmla="*/ 0 w 3160972"/>
              <a:gd name="connsiteY4" fmla="*/ 0 h 1031359"/>
              <a:gd name="connsiteX0" fmla="*/ 0 w 3160972"/>
              <a:gd name="connsiteY0" fmla="*/ 0 h 1031359"/>
              <a:gd name="connsiteX1" fmla="*/ 3160972 w 3160972"/>
              <a:gd name="connsiteY1" fmla="*/ 606056 h 1031359"/>
              <a:gd name="connsiteX2" fmla="*/ 3160972 w 3160972"/>
              <a:gd name="connsiteY2" fmla="*/ 1031359 h 1031359"/>
              <a:gd name="connsiteX3" fmla="*/ 0 w 3160972"/>
              <a:gd name="connsiteY3" fmla="*/ 1031359 h 1031359"/>
              <a:gd name="connsiteX4" fmla="*/ 0 w 3160972"/>
              <a:gd name="connsiteY4" fmla="*/ 0 h 1031359"/>
              <a:gd name="connsiteX0" fmla="*/ 0 w 3160972"/>
              <a:gd name="connsiteY0" fmla="*/ 0 h 1031359"/>
              <a:gd name="connsiteX1" fmla="*/ 3160972 w 3160972"/>
              <a:gd name="connsiteY1" fmla="*/ 886373 h 1031359"/>
              <a:gd name="connsiteX2" fmla="*/ 3160972 w 3160972"/>
              <a:gd name="connsiteY2" fmla="*/ 1031359 h 1031359"/>
              <a:gd name="connsiteX3" fmla="*/ 0 w 3160972"/>
              <a:gd name="connsiteY3" fmla="*/ 1031359 h 1031359"/>
              <a:gd name="connsiteX4" fmla="*/ 0 w 3160972"/>
              <a:gd name="connsiteY4" fmla="*/ 0 h 1031359"/>
              <a:gd name="connsiteX0" fmla="*/ 0 w 3160972"/>
              <a:gd name="connsiteY0" fmla="*/ 0 h 1031359"/>
              <a:gd name="connsiteX1" fmla="*/ 3133954 w 3160972"/>
              <a:gd name="connsiteY1" fmla="*/ 609516 h 1031359"/>
              <a:gd name="connsiteX2" fmla="*/ 3160972 w 3160972"/>
              <a:gd name="connsiteY2" fmla="*/ 1031359 h 1031359"/>
              <a:gd name="connsiteX3" fmla="*/ 0 w 3160972"/>
              <a:gd name="connsiteY3" fmla="*/ 1031359 h 1031359"/>
              <a:gd name="connsiteX4" fmla="*/ 0 w 3160972"/>
              <a:gd name="connsiteY4" fmla="*/ 0 h 10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972" h="1031359">
                <a:moveTo>
                  <a:pt x="0" y="0"/>
                </a:moveTo>
                <a:lnTo>
                  <a:pt x="3133954" y="609516"/>
                </a:lnTo>
                <a:lnTo>
                  <a:pt x="3160972" y="1031359"/>
                </a:lnTo>
                <a:lnTo>
                  <a:pt x="0" y="1031359"/>
                </a:lnTo>
                <a:lnTo>
                  <a:pt x="0" y="0"/>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 name="Rectangle 14"/>
          <p:cNvSpPr/>
          <p:nvPr/>
        </p:nvSpPr>
        <p:spPr bwMode="auto">
          <a:xfrm>
            <a:off x="1745806" y="2683572"/>
            <a:ext cx="390362" cy="2650357"/>
          </a:xfrm>
          <a:prstGeom prst="rect">
            <a:avLst/>
          </a:prstGeom>
          <a:solidFill>
            <a:srgbClr val="003D7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6" name="Rectangle 15"/>
          <p:cNvSpPr/>
          <p:nvPr/>
        </p:nvSpPr>
        <p:spPr bwMode="auto">
          <a:xfrm>
            <a:off x="2377669" y="3433479"/>
            <a:ext cx="390362" cy="1900450"/>
          </a:xfrm>
          <a:prstGeom prst="rect">
            <a:avLst/>
          </a:prstGeom>
          <a:solidFill>
            <a:srgbClr val="003D7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8" name="Rectangle 17"/>
          <p:cNvSpPr/>
          <p:nvPr/>
        </p:nvSpPr>
        <p:spPr bwMode="auto">
          <a:xfrm>
            <a:off x="3009533" y="4347750"/>
            <a:ext cx="390362" cy="986179"/>
          </a:xfrm>
          <a:prstGeom prst="rect">
            <a:avLst/>
          </a:prstGeom>
          <a:solidFill>
            <a:srgbClr val="003D7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9" name="Rectangle 18"/>
          <p:cNvSpPr/>
          <p:nvPr/>
        </p:nvSpPr>
        <p:spPr bwMode="auto">
          <a:xfrm>
            <a:off x="3641398" y="4419659"/>
            <a:ext cx="390362" cy="914270"/>
          </a:xfrm>
          <a:prstGeom prst="rect">
            <a:avLst/>
          </a:prstGeom>
          <a:solidFill>
            <a:srgbClr val="003D7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0" name="Rectangle 19"/>
          <p:cNvSpPr/>
          <p:nvPr/>
        </p:nvSpPr>
        <p:spPr bwMode="auto">
          <a:xfrm>
            <a:off x="4273261" y="4604567"/>
            <a:ext cx="390362" cy="729361"/>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1" name="Rectangle 20"/>
          <p:cNvSpPr/>
          <p:nvPr/>
        </p:nvSpPr>
        <p:spPr bwMode="auto">
          <a:xfrm>
            <a:off x="4905125" y="4727839"/>
            <a:ext cx="390362" cy="606089"/>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 name="Rectangle 21"/>
          <p:cNvSpPr/>
          <p:nvPr/>
        </p:nvSpPr>
        <p:spPr bwMode="auto">
          <a:xfrm>
            <a:off x="5536989" y="4789475"/>
            <a:ext cx="390362" cy="539420"/>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 name="Rectangle 22"/>
          <p:cNvSpPr/>
          <p:nvPr/>
        </p:nvSpPr>
        <p:spPr bwMode="auto">
          <a:xfrm>
            <a:off x="6168853" y="5087383"/>
            <a:ext cx="390362" cy="246544"/>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 name="Rectangle 23"/>
          <p:cNvSpPr/>
          <p:nvPr/>
        </p:nvSpPr>
        <p:spPr bwMode="auto">
          <a:xfrm>
            <a:off x="6800717" y="5242501"/>
            <a:ext cx="390362" cy="91427"/>
          </a:xfrm>
          <a:prstGeom prst="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5" name="Rectangle 24"/>
          <p:cNvSpPr/>
          <p:nvPr/>
        </p:nvSpPr>
        <p:spPr bwMode="auto">
          <a:xfrm>
            <a:off x="7432580" y="4546918"/>
            <a:ext cx="390362" cy="78701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6" name="Rectangle 25"/>
          <p:cNvSpPr/>
          <p:nvPr/>
        </p:nvSpPr>
        <p:spPr bwMode="auto">
          <a:xfrm>
            <a:off x="8064445" y="5154157"/>
            <a:ext cx="390362" cy="17977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7" name="Rectangle 26"/>
          <p:cNvSpPr/>
          <p:nvPr/>
        </p:nvSpPr>
        <p:spPr bwMode="auto">
          <a:xfrm>
            <a:off x="8696310" y="5242500"/>
            <a:ext cx="390362" cy="9142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8" name="Rectangle 27"/>
          <p:cNvSpPr/>
          <p:nvPr/>
        </p:nvSpPr>
        <p:spPr bwMode="auto">
          <a:xfrm>
            <a:off x="9328173" y="5242500"/>
            <a:ext cx="390362" cy="9142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9" name="Rectangle 28"/>
          <p:cNvSpPr/>
          <p:nvPr/>
        </p:nvSpPr>
        <p:spPr bwMode="auto">
          <a:xfrm>
            <a:off x="9960037" y="5242500"/>
            <a:ext cx="390362" cy="9142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1" name="TextBox 30"/>
          <p:cNvSpPr txBox="1"/>
          <p:nvPr/>
        </p:nvSpPr>
        <p:spPr>
          <a:xfrm>
            <a:off x="1656817" y="2407372"/>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43%</a:t>
            </a:r>
          </a:p>
        </p:txBody>
      </p:sp>
      <p:sp>
        <p:nvSpPr>
          <p:cNvPr id="32" name="TextBox 31"/>
          <p:cNvSpPr txBox="1"/>
          <p:nvPr/>
        </p:nvSpPr>
        <p:spPr>
          <a:xfrm>
            <a:off x="2281507" y="3179925"/>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31%</a:t>
            </a:r>
          </a:p>
        </p:txBody>
      </p:sp>
      <p:sp>
        <p:nvSpPr>
          <p:cNvPr id="33" name="TextBox 32"/>
          <p:cNvSpPr txBox="1"/>
          <p:nvPr/>
        </p:nvSpPr>
        <p:spPr>
          <a:xfrm>
            <a:off x="2917952" y="4094196"/>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16%</a:t>
            </a:r>
          </a:p>
        </p:txBody>
      </p:sp>
      <p:sp>
        <p:nvSpPr>
          <p:cNvPr id="34" name="TextBox 33"/>
          <p:cNvSpPr txBox="1"/>
          <p:nvPr/>
        </p:nvSpPr>
        <p:spPr>
          <a:xfrm>
            <a:off x="3554079" y="4162137"/>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15%</a:t>
            </a:r>
          </a:p>
        </p:txBody>
      </p:sp>
      <p:sp>
        <p:nvSpPr>
          <p:cNvPr id="35" name="TextBox 34"/>
          <p:cNvSpPr txBox="1"/>
          <p:nvPr/>
        </p:nvSpPr>
        <p:spPr>
          <a:xfrm>
            <a:off x="4179847" y="4350568"/>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12%</a:t>
            </a:r>
          </a:p>
        </p:txBody>
      </p:sp>
      <p:sp>
        <p:nvSpPr>
          <p:cNvPr id="36" name="TextBox 35"/>
          <p:cNvSpPr txBox="1"/>
          <p:nvPr/>
        </p:nvSpPr>
        <p:spPr>
          <a:xfrm>
            <a:off x="4805615" y="4470043"/>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10%</a:t>
            </a:r>
          </a:p>
        </p:txBody>
      </p:sp>
      <p:sp>
        <p:nvSpPr>
          <p:cNvPr id="37" name="TextBox 36"/>
          <p:cNvSpPr txBox="1"/>
          <p:nvPr/>
        </p:nvSpPr>
        <p:spPr>
          <a:xfrm>
            <a:off x="5429762" y="4533498"/>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9%</a:t>
            </a:r>
          </a:p>
        </p:txBody>
      </p:sp>
      <p:sp>
        <p:nvSpPr>
          <p:cNvPr id="38" name="TextBox 37"/>
          <p:cNvSpPr txBox="1"/>
          <p:nvPr/>
        </p:nvSpPr>
        <p:spPr>
          <a:xfrm>
            <a:off x="6079863" y="4830269"/>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4%</a:t>
            </a:r>
          </a:p>
        </p:txBody>
      </p:sp>
      <p:sp>
        <p:nvSpPr>
          <p:cNvPr id="39" name="TextBox 38"/>
          <p:cNvSpPr txBox="1"/>
          <p:nvPr/>
        </p:nvSpPr>
        <p:spPr>
          <a:xfrm>
            <a:off x="6716595" y="4995527"/>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1%</a:t>
            </a:r>
          </a:p>
        </p:txBody>
      </p:sp>
      <p:sp>
        <p:nvSpPr>
          <p:cNvPr id="40" name="TextBox 39"/>
          <p:cNvSpPr txBox="1"/>
          <p:nvPr/>
        </p:nvSpPr>
        <p:spPr>
          <a:xfrm>
            <a:off x="7346151" y="4296988"/>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13%</a:t>
            </a:r>
          </a:p>
        </p:txBody>
      </p:sp>
      <p:sp>
        <p:nvSpPr>
          <p:cNvPr id="41" name="TextBox 40"/>
          <p:cNvSpPr txBox="1"/>
          <p:nvPr/>
        </p:nvSpPr>
        <p:spPr>
          <a:xfrm>
            <a:off x="7974594" y="4902944"/>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3%</a:t>
            </a:r>
          </a:p>
        </p:txBody>
      </p:sp>
      <p:sp>
        <p:nvSpPr>
          <p:cNvPr id="42" name="TextBox 41"/>
          <p:cNvSpPr txBox="1"/>
          <p:nvPr/>
        </p:nvSpPr>
        <p:spPr>
          <a:xfrm>
            <a:off x="8603263" y="4995056"/>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1%</a:t>
            </a:r>
          </a:p>
        </p:txBody>
      </p:sp>
      <p:sp>
        <p:nvSpPr>
          <p:cNvPr id="43" name="TextBox 42"/>
          <p:cNvSpPr txBox="1"/>
          <p:nvPr/>
        </p:nvSpPr>
        <p:spPr>
          <a:xfrm>
            <a:off x="9239183" y="4995056"/>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1%</a:t>
            </a:r>
          </a:p>
        </p:txBody>
      </p:sp>
      <p:sp>
        <p:nvSpPr>
          <p:cNvPr id="44" name="TextBox 43"/>
          <p:cNvSpPr txBox="1"/>
          <p:nvPr/>
        </p:nvSpPr>
        <p:spPr>
          <a:xfrm>
            <a:off x="9875103" y="4995056"/>
            <a:ext cx="568341" cy="225880"/>
          </a:xfrm>
          <a:prstGeom prst="rect">
            <a:avLst/>
          </a:prstGeom>
          <a:noFill/>
        </p:spPr>
        <p:txBody>
          <a:bodyPr wrap="square" lIns="0" tIns="0" rIns="0" bIns="0"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mn-cs"/>
              </a:rPr>
              <a:t>1%</a:t>
            </a:r>
          </a:p>
        </p:txBody>
      </p:sp>
      <p:grpSp>
        <p:nvGrpSpPr>
          <p:cNvPr id="46" name="Group 45"/>
          <p:cNvGrpSpPr/>
          <p:nvPr/>
        </p:nvGrpSpPr>
        <p:grpSpPr>
          <a:xfrm>
            <a:off x="916782" y="5325347"/>
            <a:ext cx="1837371" cy="1122850"/>
            <a:chOff x="150496" y="5330317"/>
            <a:chExt cx="1837632" cy="1123009"/>
          </a:xfrm>
        </p:grpSpPr>
        <p:sp>
          <p:nvSpPr>
            <p:cNvPr id="47" name="TextBox 46"/>
            <p:cNvSpPr txBox="1"/>
            <p:nvPr/>
          </p:nvSpPr>
          <p:spPr>
            <a:xfrm rot="18900000">
              <a:off x="150496" y="5989662"/>
              <a:ext cx="1714851"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IT hardware failure</a:t>
              </a:r>
            </a:p>
          </p:txBody>
        </p:sp>
        <p:cxnSp>
          <p:nvCxnSpPr>
            <p:cNvPr id="48" name="Straight Connector 47"/>
            <p:cNvCxnSpPr/>
            <p:nvPr/>
          </p:nvCxnSpPr>
          <p:spPr>
            <a:xfrm flipH="1">
              <a:off x="865119" y="5330317"/>
              <a:ext cx="1123009" cy="1123009"/>
            </a:xfrm>
            <a:prstGeom prst="line">
              <a:avLst/>
            </a:prstGeom>
            <a:ln>
              <a:solidFill>
                <a:srgbClr val="003D7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1690359" y="5325347"/>
            <a:ext cx="1690074" cy="1122850"/>
            <a:chOff x="297814" y="5330317"/>
            <a:chExt cx="1690314" cy="1123009"/>
          </a:xfrm>
        </p:grpSpPr>
        <p:sp>
          <p:nvSpPr>
            <p:cNvPr id="50" name="TextBox 49"/>
            <p:cNvSpPr txBox="1"/>
            <p:nvPr/>
          </p:nvSpPr>
          <p:spPr>
            <a:xfrm rot="18900000">
              <a:off x="297814" y="5928641"/>
              <a:ext cx="1542258"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Network failure</a:t>
              </a:r>
            </a:p>
          </p:txBody>
        </p:sp>
        <p:cxnSp>
          <p:nvCxnSpPr>
            <p:cNvPr id="51" name="Straight Connector 50"/>
            <p:cNvCxnSpPr/>
            <p:nvPr/>
          </p:nvCxnSpPr>
          <p:spPr>
            <a:xfrm flipH="1">
              <a:off x="865119" y="5330317"/>
              <a:ext cx="1123009" cy="1123009"/>
            </a:xfrm>
            <a:prstGeom prst="line">
              <a:avLst/>
            </a:prstGeom>
            <a:ln>
              <a:solidFill>
                <a:srgbClr val="003D7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170466" y="5325347"/>
            <a:ext cx="1855133" cy="1122850"/>
            <a:chOff x="142257" y="5330317"/>
            <a:chExt cx="1855396" cy="1123009"/>
          </a:xfrm>
        </p:grpSpPr>
        <p:sp>
          <p:nvSpPr>
            <p:cNvPr id="53" name="TextBox 52"/>
            <p:cNvSpPr txBox="1"/>
            <p:nvPr/>
          </p:nvSpPr>
          <p:spPr>
            <a:xfrm rot="18900000">
              <a:off x="142257" y="5993074"/>
              <a:ext cx="1724504"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IT software failure</a:t>
              </a:r>
            </a:p>
          </p:txBody>
        </p:sp>
        <p:cxnSp>
          <p:nvCxnSpPr>
            <p:cNvPr id="54" name="Straight Connector 53"/>
            <p:cNvCxnSpPr/>
            <p:nvPr/>
          </p:nvCxnSpPr>
          <p:spPr>
            <a:xfrm flipH="1">
              <a:off x="874644" y="5330317"/>
              <a:ext cx="1123009" cy="1123009"/>
            </a:xfrm>
            <a:prstGeom prst="line">
              <a:avLst/>
            </a:prstGeom>
            <a:ln>
              <a:solidFill>
                <a:srgbClr val="003D7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3196315" y="5325347"/>
            <a:ext cx="1461919" cy="1122850"/>
            <a:chOff x="535527" y="5330317"/>
            <a:chExt cx="1462126" cy="1123009"/>
          </a:xfrm>
        </p:grpSpPr>
        <p:sp>
          <p:nvSpPr>
            <p:cNvPr id="56" name="TextBox 55"/>
            <p:cNvSpPr txBox="1"/>
            <p:nvPr/>
          </p:nvSpPr>
          <p:spPr>
            <a:xfrm rot="18900000">
              <a:off x="535527" y="5830176"/>
              <a:ext cx="1263759"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Hurricane</a:t>
              </a:r>
            </a:p>
          </p:txBody>
        </p:sp>
        <p:cxnSp>
          <p:nvCxnSpPr>
            <p:cNvPr id="57" name="Straight Connector 56"/>
            <p:cNvCxnSpPr/>
            <p:nvPr/>
          </p:nvCxnSpPr>
          <p:spPr>
            <a:xfrm flipH="1">
              <a:off x="874644" y="5330317"/>
              <a:ext cx="1123009" cy="1123009"/>
            </a:xfrm>
            <a:prstGeom prst="line">
              <a:avLst/>
            </a:prstGeom>
            <a:ln>
              <a:solidFill>
                <a:schemeClr val="tx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836502" y="5325347"/>
            <a:ext cx="1461919" cy="1122850"/>
            <a:chOff x="535527" y="5330317"/>
            <a:chExt cx="1462126" cy="1123009"/>
          </a:xfrm>
        </p:grpSpPr>
        <p:sp>
          <p:nvSpPr>
            <p:cNvPr id="59" name="TextBox 58"/>
            <p:cNvSpPr txBox="1"/>
            <p:nvPr/>
          </p:nvSpPr>
          <p:spPr>
            <a:xfrm rot="18900000">
              <a:off x="535527" y="5830176"/>
              <a:ext cx="1263759"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Flood</a:t>
              </a:r>
            </a:p>
          </p:txBody>
        </p:sp>
        <p:cxnSp>
          <p:nvCxnSpPr>
            <p:cNvPr id="60" name="Straight Connector 59"/>
            <p:cNvCxnSpPr/>
            <p:nvPr/>
          </p:nvCxnSpPr>
          <p:spPr>
            <a:xfrm flipH="1">
              <a:off x="874644" y="5330317"/>
              <a:ext cx="1123009" cy="1123009"/>
            </a:xfrm>
            <a:prstGeom prst="line">
              <a:avLst/>
            </a:prstGeom>
            <a:ln>
              <a:solidFill>
                <a:schemeClr val="tx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4461560" y="5315824"/>
            <a:ext cx="1461919" cy="1122850"/>
            <a:chOff x="535527" y="5320792"/>
            <a:chExt cx="1462126" cy="1123009"/>
          </a:xfrm>
        </p:grpSpPr>
        <p:sp>
          <p:nvSpPr>
            <p:cNvPr id="62" name="TextBox 61"/>
            <p:cNvSpPr txBox="1"/>
            <p:nvPr/>
          </p:nvSpPr>
          <p:spPr>
            <a:xfrm rot="18900000">
              <a:off x="535527" y="5830176"/>
              <a:ext cx="1263759"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Winter storm</a:t>
              </a:r>
            </a:p>
          </p:txBody>
        </p:sp>
        <p:cxnSp>
          <p:nvCxnSpPr>
            <p:cNvPr id="63" name="Straight Connector 62"/>
            <p:cNvCxnSpPr/>
            <p:nvPr/>
          </p:nvCxnSpPr>
          <p:spPr>
            <a:xfrm flipH="1">
              <a:off x="874644" y="5320792"/>
              <a:ext cx="1123009" cy="1123009"/>
            </a:xfrm>
            <a:prstGeom prst="line">
              <a:avLst/>
            </a:prstGeom>
            <a:ln>
              <a:solidFill>
                <a:schemeClr val="tx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5097356" y="5325347"/>
            <a:ext cx="1461919" cy="1122850"/>
            <a:chOff x="535527" y="5330317"/>
            <a:chExt cx="1462126" cy="1123009"/>
          </a:xfrm>
        </p:grpSpPr>
        <p:sp>
          <p:nvSpPr>
            <p:cNvPr id="65" name="TextBox 64"/>
            <p:cNvSpPr txBox="1"/>
            <p:nvPr/>
          </p:nvSpPr>
          <p:spPr>
            <a:xfrm rot="18900000">
              <a:off x="535527" y="5830176"/>
              <a:ext cx="1263759"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Fire</a:t>
              </a:r>
            </a:p>
          </p:txBody>
        </p:sp>
        <p:cxnSp>
          <p:nvCxnSpPr>
            <p:cNvPr id="66" name="Straight Connector 65"/>
            <p:cNvCxnSpPr/>
            <p:nvPr/>
          </p:nvCxnSpPr>
          <p:spPr>
            <a:xfrm flipH="1">
              <a:off x="874644" y="5330317"/>
              <a:ext cx="1123009" cy="1123009"/>
            </a:xfrm>
            <a:prstGeom prst="line">
              <a:avLst/>
            </a:prstGeom>
            <a:ln>
              <a:solidFill>
                <a:schemeClr val="tx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5723122" y="5325347"/>
            <a:ext cx="1461919" cy="1122850"/>
            <a:chOff x="535527" y="5330317"/>
            <a:chExt cx="1462126" cy="1123009"/>
          </a:xfrm>
        </p:grpSpPr>
        <p:sp>
          <p:nvSpPr>
            <p:cNvPr id="68" name="TextBox 67"/>
            <p:cNvSpPr txBox="1"/>
            <p:nvPr/>
          </p:nvSpPr>
          <p:spPr>
            <a:xfrm rot="18900000">
              <a:off x="535527" y="5830176"/>
              <a:ext cx="1263759"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Earthquake</a:t>
              </a:r>
            </a:p>
          </p:txBody>
        </p:sp>
        <p:cxnSp>
          <p:nvCxnSpPr>
            <p:cNvPr id="69" name="Straight Connector 68"/>
            <p:cNvCxnSpPr/>
            <p:nvPr/>
          </p:nvCxnSpPr>
          <p:spPr>
            <a:xfrm flipH="1">
              <a:off x="874644" y="5330317"/>
              <a:ext cx="1123009" cy="1123009"/>
            </a:xfrm>
            <a:prstGeom prst="line">
              <a:avLst/>
            </a:prstGeom>
            <a:ln>
              <a:solidFill>
                <a:schemeClr val="tx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6360834" y="5324933"/>
            <a:ext cx="1461919" cy="1122850"/>
            <a:chOff x="535527" y="5329903"/>
            <a:chExt cx="1462126" cy="1123009"/>
          </a:xfrm>
        </p:grpSpPr>
        <p:sp>
          <p:nvSpPr>
            <p:cNvPr id="71" name="TextBox 70"/>
            <p:cNvSpPr txBox="1"/>
            <p:nvPr/>
          </p:nvSpPr>
          <p:spPr>
            <a:xfrm rot="18900000">
              <a:off x="535527" y="5830176"/>
              <a:ext cx="1263759"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Human error</a:t>
              </a:r>
            </a:p>
          </p:txBody>
        </p:sp>
        <p:cxnSp>
          <p:nvCxnSpPr>
            <p:cNvPr id="72" name="Straight Connector 71"/>
            <p:cNvCxnSpPr/>
            <p:nvPr/>
          </p:nvCxnSpPr>
          <p:spPr>
            <a:xfrm flipH="1">
              <a:off x="874644" y="5329903"/>
              <a:ext cx="1123009" cy="1123009"/>
            </a:xfrm>
            <a:prstGeom prst="line">
              <a:avLst/>
            </a:prstGeom>
            <a:ln>
              <a:headEnd type="none"/>
              <a:tailEnd type="none"/>
            </a:ln>
          </p:spPr>
          <p:style>
            <a:lnRef idx="1">
              <a:schemeClr val="accent6"/>
            </a:lnRef>
            <a:fillRef idx="0">
              <a:schemeClr val="accent6"/>
            </a:fillRef>
            <a:effectRef idx="0">
              <a:schemeClr val="accent6"/>
            </a:effectRef>
            <a:fontRef idx="minor">
              <a:schemeClr val="tx1"/>
            </a:fontRef>
          </p:style>
        </p:cxnSp>
      </p:grpSp>
      <p:grpSp>
        <p:nvGrpSpPr>
          <p:cNvPr id="73" name="Group 72"/>
          <p:cNvGrpSpPr/>
          <p:nvPr/>
        </p:nvGrpSpPr>
        <p:grpSpPr>
          <a:xfrm>
            <a:off x="6615804" y="5327232"/>
            <a:ext cx="1836114" cy="1122850"/>
            <a:chOff x="144528" y="5332202"/>
            <a:chExt cx="1836374" cy="1123009"/>
          </a:xfrm>
        </p:grpSpPr>
        <p:sp>
          <p:nvSpPr>
            <p:cNvPr id="74" name="TextBox 73"/>
            <p:cNvSpPr txBox="1"/>
            <p:nvPr/>
          </p:nvSpPr>
          <p:spPr>
            <a:xfrm rot="18900000">
              <a:off x="144528" y="5992134"/>
              <a:ext cx="1721844"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Malicious outsider</a:t>
              </a:r>
            </a:p>
          </p:txBody>
        </p:sp>
        <p:cxnSp>
          <p:nvCxnSpPr>
            <p:cNvPr id="75" name="Straight Connector 74"/>
            <p:cNvCxnSpPr/>
            <p:nvPr/>
          </p:nvCxnSpPr>
          <p:spPr>
            <a:xfrm flipH="1">
              <a:off x="857893" y="5332202"/>
              <a:ext cx="1123009" cy="1123009"/>
            </a:xfrm>
            <a:prstGeom prst="line">
              <a:avLst/>
            </a:prstGeom>
            <a:ln>
              <a:headEnd type="none"/>
              <a:tailEnd type="none"/>
            </a:ln>
          </p:spPr>
          <p:style>
            <a:lnRef idx="1">
              <a:schemeClr val="accent6"/>
            </a:lnRef>
            <a:fillRef idx="0">
              <a:schemeClr val="accent6"/>
            </a:fillRef>
            <a:effectRef idx="0">
              <a:schemeClr val="accent6"/>
            </a:effectRef>
            <a:fontRef idx="minor">
              <a:schemeClr val="tx1"/>
            </a:fontRef>
          </p:style>
        </p:cxnSp>
      </p:grpSp>
      <p:grpSp>
        <p:nvGrpSpPr>
          <p:cNvPr id="76" name="Group 75"/>
          <p:cNvGrpSpPr/>
          <p:nvPr/>
        </p:nvGrpSpPr>
        <p:grpSpPr>
          <a:xfrm>
            <a:off x="7316130" y="5320421"/>
            <a:ext cx="1766377" cy="1122850"/>
            <a:chOff x="251817" y="5325390"/>
            <a:chExt cx="1766627" cy="1123009"/>
          </a:xfrm>
        </p:grpSpPr>
        <p:sp>
          <p:nvSpPr>
            <p:cNvPr id="77" name="TextBox 76"/>
            <p:cNvSpPr txBox="1"/>
            <p:nvPr/>
          </p:nvSpPr>
          <p:spPr>
            <a:xfrm rot="18900000">
              <a:off x="251817" y="5947693"/>
              <a:ext cx="1596147"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Malicious insider</a:t>
              </a:r>
            </a:p>
          </p:txBody>
        </p:sp>
        <p:cxnSp>
          <p:nvCxnSpPr>
            <p:cNvPr id="78" name="Straight Connector 77"/>
            <p:cNvCxnSpPr/>
            <p:nvPr/>
          </p:nvCxnSpPr>
          <p:spPr>
            <a:xfrm flipH="1">
              <a:off x="895435" y="5325390"/>
              <a:ext cx="1123009" cy="1123009"/>
            </a:xfrm>
            <a:prstGeom prst="line">
              <a:avLst/>
            </a:prstGeom>
            <a:ln>
              <a:headEnd type="none"/>
              <a:tailEnd type="none"/>
            </a:ln>
          </p:spPr>
          <p:style>
            <a:lnRef idx="1">
              <a:schemeClr val="accent6"/>
            </a:lnRef>
            <a:fillRef idx="0">
              <a:schemeClr val="accent6"/>
            </a:fillRef>
            <a:effectRef idx="0">
              <a:schemeClr val="accent6"/>
            </a:effectRef>
            <a:fontRef idx="minor">
              <a:schemeClr val="tx1"/>
            </a:fontRef>
          </p:style>
        </p:cxnSp>
      </p:grpSp>
      <p:grpSp>
        <p:nvGrpSpPr>
          <p:cNvPr id="79" name="Group 78"/>
          <p:cNvGrpSpPr/>
          <p:nvPr/>
        </p:nvGrpSpPr>
        <p:grpSpPr>
          <a:xfrm>
            <a:off x="8243821" y="5320421"/>
            <a:ext cx="1470057" cy="1122850"/>
            <a:chOff x="535527" y="5325390"/>
            <a:chExt cx="1470265" cy="1123009"/>
          </a:xfrm>
        </p:grpSpPr>
        <p:sp>
          <p:nvSpPr>
            <p:cNvPr id="80" name="TextBox 79"/>
            <p:cNvSpPr txBox="1"/>
            <p:nvPr/>
          </p:nvSpPr>
          <p:spPr>
            <a:xfrm rot="18900000">
              <a:off x="535527" y="5830176"/>
              <a:ext cx="1263759"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Chemical spill</a:t>
              </a:r>
            </a:p>
          </p:txBody>
        </p:sp>
        <p:cxnSp>
          <p:nvCxnSpPr>
            <p:cNvPr id="81" name="Straight Connector 80"/>
            <p:cNvCxnSpPr/>
            <p:nvPr/>
          </p:nvCxnSpPr>
          <p:spPr>
            <a:xfrm flipH="1">
              <a:off x="882783" y="5325390"/>
              <a:ext cx="1123009" cy="1123009"/>
            </a:xfrm>
            <a:prstGeom prst="line">
              <a:avLst/>
            </a:prstGeom>
            <a:ln>
              <a:headEnd type="none"/>
              <a:tailEnd type="none"/>
            </a:ln>
          </p:spPr>
          <p:style>
            <a:lnRef idx="1">
              <a:schemeClr val="accent6"/>
            </a:lnRef>
            <a:fillRef idx="0">
              <a:schemeClr val="accent6"/>
            </a:fillRef>
            <a:effectRef idx="0">
              <a:schemeClr val="accent6"/>
            </a:effectRef>
            <a:fontRef idx="minor">
              <a:schemeClr val="tx1"/>
            </a:fontRef>
          </p:style>
        </p:cxnSp>
      </p:grpSp>
      <p:grpSp>
        <p:nvGrpSpPr>
          <p:cNvPr id="82" name="Group 81"/>
          <p:cNvGrpSpPr/>
          <p:nvPr/>
        </p:nvGrpSpPr>
        <p:grpSpPr>
          <a:xfrm>
            <a:off x="8883427" y="5319545"/>
            <a:ext cx="1461919" cy="1122850"/>
            <a:chOff x="535527" y="5319964"/>
            <a:chExt cx="1462126" cy="1123009"/>
          </a:xfrm>
        </p:grpSpPr>
        <p:sp>
          <p:nvSpPr>
            <p:cNvPr id="83" name="TextBox 82"/>
            <p:cNvSpPr txBox="1"/>
            <p:nvPr/>
          </p:nvSpPr>
          <p:spPr>
            <a:xfrm rot="18900000">
              <a:off x="535527" y="5830177"/>
              <a:ext cx="1263759" cy="169401"/>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Terrorism</a:t>
              </a:r>
            </a:p>
          </p:txBody>
        </p:sp>
        <p:cxnSp>
          <p:nvCxnSpPr>
            <p:cNvPr id="84" name="Straight Connector 83"/>
            <p:cNvCxnSpPr/>
            <p:nvPr/>
          </p:nvCxnSpPr>
          <p:spPr>
            <a:xfrm flipH="1">
              <a:off x="874644" y="5319964"/>
              <a:ext cx="1123009" cy="1123009"/>
            </a:xfrm>
            <a:prstGeom prst="line">
              <a:avLst/>
            </a:prstGeom>
            <a:ln>
              <a:headEnd type="none"/>
              <a:tailEnd type="none"/>
            </a:ln>
          </p:spPr>
          <p:style>
            <a:lnRef idx="1">
              <a:schemeClr val="accent6"/>
            </a:lnRef>
            <a:fillRef idx="0">
              <a:schemeClr val="accent6"/>
            </a:fillRef>
            <a:effectRef idx="0">
              <a:schemeClr val="accent6"/>
            </a:effectRef>
            <a:fontRef idx="minor">
              <a:schemeClr val="tx1"/>
            </a:fontRef>
          </p:style>
        </p:cxnSp>
      </p:grpSp>
      <p:sp>
        <p:nvSpPr>
          <p:cNvPr id="88" name="TextBox 87"/>
          <p:cNvSpPr txBox="1"/>
          <p:nvPr/>
        </p:nvSpPr>
        <p:spPr>
          <a:xfrm>
            <a:off x="830295" y="6502703"/>
            <a:ext cx="7150478" cy="406166"/>
          </a:xfrm>
          <a:prstGeom prst="rect">
            <a:avLst/>
          </a:prstGeom>
          <a:noFill/>
        </p:spPr>
        <p:txBody>
          <a:bodyPr wrap="square" lIns="182828" tIns="146262" rIns="182828" bIns="146262" rtlCol="0">
            <a:spAutoFit/>
          </a:bodyPr>
          <a:lstStyle/>
          <a:p>
            <a:pPr marL="0" marR="0" lvl="0" indent="0" algn="l" defTabSz="932418" rtl="0" eaLnBrk="1" fontAlgn="auto" latinLnBrk="0" hangingPunct="1">
              <a:lnSpc>
                <a:spcPct val="90000"/>
              </a:lnSpc>
              <a:spcBef>
                <a:spcPts val="0"/>
              </a:spcBef>
              <a:spcAft>
                <a:spcPts val="600"/>
              </a:spcAft>
              <a:buClrTx/>
              <a:buSzTx/>
              <a:buFontTx/>
              <a:buNone/>
              <a:tabLst/>
              <a:defRPr/>
            </a:pPr>
            <a:r>
              <a:rPr kumimoji="0" lang="en-US" sz="800" b="0" i="0" u="none" strike="noStrike" kern="0" cap="none" spc="0" normalizeH="0" baseline="0" noProof="0" dirty="0">
                <a:ln w="0"/>
                <a:solidFill>
                  <a:sysClr val="windowText" lastClr="000000"/>
                </a:solidFill>
                <a:effectLst>
                  <a:outerShdw blurRad="38100" dist="19050" dir="2700000" algn="tl" rotWithShape="0">
                    <a:srgbClr val="353535">
                      <a:alpha val="40000"/>
                    </a:srgbClr>
                  </a:outerShdw>
                </a:effectLst>
                <a:uLnTx/>
                <a:uFillTx/>
                <a:latin typeface="Segoe UI" panose="020B0502040204020203" pitchFamily="34" charset="0"/>
                <a:ea typeface="Segoe UI" panose="020B0502040204020203" pitchFamily="34" charset="0"/>
                <a:cs typeface="Segoe UI" panose="020B0502040204020203" pitchFamily="34" charset="0"/>
              </a:rPr>
              <a:t>Source: Forrester “The State of Business Technology Resiliency Q2 2014”, May 12, 2014</a:t>
            </a:r>
          </a:p>
        </p:txBody>
      </p:sp>
      <p:sp>
        <p:nvSpPr>
          <p:cNvPr id="89" name="TextBox 88"/>
          <p:cNvSpPr txBox="1"/>
          <p:nvPr/>
        </p:nvSpPr>
        <p:spPr>
          <a:xfrm>
            <a:off x="1706870" y="1694858"/>
            <a:ext cx="2285955" cy="516992"/>
          </a:xfrm>
          <a:prstGeom prst="rect">
            <a:avLst/>
          </a:prstGeom>
          <a:noFill/>
        </p:spPr>
        <p:txBody>
          <a:bodyPr wrap="square" lIns="182854" tIns="146283" rIns="182854" bIns="146283"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Operational Failures</a:t>
            </a:r>
          </a:p>
        </p:txBody>
      </p:sp>
      <p:sp>
        <p:nvSpPr>
          <p:cNvPr id="90" name="TextBox 89"/>
          <p:cNvSpPr txBox="1"/>
          <p:nvPr/>
        </p:nvSpPr>
        <p:spPr>
          <a:xfrm>
            <a:off x="4550258" y="1694858"/>
            <a:ext cx="2285955" cy="516992"/>
          </a:xfrm>
          <a:prstGeom prst="rect">
            <a:avLst/>
          </a:prstGeom>
          <a:noFill/>
        </p:spPr>
        <p:txBody>
          <a:bodyPr wrap="square" lIns="182854" tIns="146283" rIns="182854" bIns="146283"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Natural Disasters</a:t>
            </a:r>
          </a:p>
        </p:txBody>
      </p:sp>
      <p:sp>
        <p:nvSpPr>
          <p:cNvPr id="91" name="TextBox 90"/>
          <p:cNvSpPr txBox="1"/>
          <p:nvPr/>
        </p:nvSpPr>
        <p:spPr>
          <a:xfrm>
            <a:off x="7528396" y="1694858"/>
            <a:ext cx="2648318" cy="516992"/>
          </a:xfrm>
          <a:prstGeom prst="rect">
            <a:avLst/>
          </a:prstGeom>
          <a:noFill/>
        </p:spPr>
        <p:txBody>
          <a:bodyPr wrap="square" lIns="182854" tIns="146283" rIns="182854" bIns="146283" rtlCol="0">
            <a:spAutoFit/>
          </a:bodyPr>
          <a:lstStyle/>
          <a:p>
            <a:pPr marL="0" marR="0" lvl="0" indent="0" algn="ctr" defTabSz="914224" rtl="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Human-caused</a:t>
            </a:r>
            <a:r>
              <a:rPr kumimoji="0" lang="en-US" sz="1599" b="0" i="0" u="none" strike="noStrike" kern="0" cap="none" spc="0" normalizeH="0" baseline="0" noProof="0" dirty="0">
                <a:ln>
                  <a:noFill/>
                </a:ln>
                <a:gradFill>
                  <a:gsLst>
                    <a:gs pos="1250">
                      <a:schemeClr val="accent1"/>
                    </a:gs>
                    <a:gs pos="100000">
                      <a:schemeClr val="accent1"/>
                    </a:gs>
                  </a:gsLst>
                  <a:lin ang="5400000" scaled="0"/>
                </a:gradFill>
                <a:effectLst/>
                <a:uLnTx/>
                <a:uFillTx/>
                <a:latin typeface="Segoe UI Semibold" panose="020B0702040204020203" pitchFamily="34" charset="0"/>
                <a:ea typeface="+mn-ea"/>
                <a:cs typeface="+mn-cs"/>
              </a:rPr>
              <a:t> </a:t>
            </a:r>
            <a:r>
              <a:rPr kumimoji="0" lang="en-US" sz="1599" b="0" i="0" u="none" strike="noStrike" kern="0" cap="none" spc="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events</a:t>
            </a:r>
          </a:p>
        </p:txBody>
      </p:sp>
      <p:sp>
        <p:nvSpPr>
          <p:cNvPr id="93" name="TextBox 92"/>
          <p:cNvSpPr txBox="1"/>
          <p:nvPr/>
        </p:nvSpPr>
        <p:spPr>
          <a:xfrm rot="18900000">
            <a:off x="669724" y="5809367"/>
            <a:ext cx="1263580" cy="169377"/>
          </a:xfrm>
          <a:prstGeom prst="rect">
            <a:avLst/>
          </a:prstGeom>
          <a:noFill/>
        </p:spPr>
        <p:txBody>
          <a:bodyPr wrap="square" lIns="0" tIns="0" rIns="0" bIns="0" rtlCol="0">
            <a:spAutoFit/>
          </a:bodyPr>
          <a:lstStyle/>
          <a:p>
            <a:pPr marL="0" marR="0" lvl="0" indent="0" algn="r" defTabSz="914224" rtl="0" eaLnBrk="1" fontAlgn="auto" latinLnBrk="0" hangingPunct="1">
              <a:lnSpc>
                <a:spcPct val="90000"/>
              </a:lnSpc>
              <a:spcBef>
                <a:spcPts val="0"/>
              </a:spcBef>
              <a:spcAft>
                <a:spcPts val="600"/>
              </a:spcAft>
              <a:buClrTx/>
              <a:buSzTx/>
              <a:buFontTx/>
              <a:buNone/>
              <a:tabLst/>
              <a:defRPr/>
            </a:pPr>
            <a:r>
              <a:rPr kumimoji="0" lang="en-US" sz="1199" b="0" i="0" u="none" strike="noStrike" kern="0" cap="none" spc="0" normalizeH="0" baseline="0" noProof="0" dirty="0">
                <a:ln>
                  <a:noFill/>
                </a:ln>
                <a:solidFill>
                  <a:sysClr val="windowText" lastClr="000000"/>
                </a:solidFill>
                <a:effectLst/>
                <a:uLnTx/>
                <a:uFillTx/>
                <a:latin typeface="Segoe UI" panose="020B0502040204020203" pitchFamily="34" charset="0"/>
                <a:ea typeface="Segoe UI" panose="020B0502040204020203" pitchFamily="34" charset="0"/>
                <a:cs typeface="Segoe UI" panose="020B0502040204020203" pitchFamily="34" charset="0"/>
              </a:rPr>
              <a:t>Power failure</a:t>
            </a:r>
          </a:p>
        </p:txBody>
      </p:sp>
      <p:cxnSp>
        <p:nvCxnSpPr>
          <p:cNvPr id="94" name="Straight Connector 93"/>
          <p:cNvCxnSpPr/>
          <p:nvPr/>
        </p:nvCxnSpPr>
        <p:spPr>
          <a:xfrm flipH="1">
            <a:off x="1008794" y="5309579"/>
            <a:ext cx="1122850" cy="1122850"/>
          </a:xfrm>
          <a:prstGeom prst="line">
            <a:avLst/>
          </a:prstGeom>
          <a:ln>
            <a:solidFill>
              <a:srgbClr val="003D70"/>
            </a:solidFill>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50505289"/>
      </p:ext>
    </p:extLst>
  </p:cSld>
  <p:clrMapOvr>
    <a:masterClrMapping/>
  </p:clrMapOvr>
  <mc:AlternateContent xmlns:mc="http://schemas.openxmlformats.org/markup-compatibility/2006" xmlns:p14="http://schemas.microsoft.com/office/powerpoint/2010/main">
    <mc:Choice Requires="p14">
      <p:transition spd="med" p14:dur="700" advTm="91539">
        <p:fade/>
      </p:transition>
    </mc:Choice>
    <mc:Fallback xmlns="">
      <p:transition spd="med" advTm="915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down)">
                                      <p:cBhvr>
                                        <p:cTn id="77" dur="500"/>
                                        <p:tgtEl>
                                          <p:spTgt spid="25"/>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down)">
                                      <p:cBhvr>
                                        <p:cTn id="80" dur="500"/>
                                        <p:tgtEl>
                                          <p:spTgt spid="26"/>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down)">
                                      <p:cBhvr>
                                        <p:cTn id="86" dur="500"/>
                                        <p:tgtEl>
                                          <p:spTgt spid="28"/>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down)">
                                      <p:cBhvr>
                                        <p:cTn id="89" dur="500"/>
                                        <p:tgtEl>
                                          <p:spTgt spid="29"/>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500"/>
                                        <p:tgtEl>
                                          <p:spTgt spid="4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4"/>
                                        </p:tgtEl>
                                        <p:attrNameLst>
                                          <p:attrName>style.visibility</p:attrName>
                                        </p:attrNameLst>
                                      </p:cBhvr>
                                      <p:to>
                                        <p:strVal val="visible"/>
                                      </p:to>
                                    </p:set>
                                    <p:animEffect transition="in" filter="fade">
                                      <p:cBhvr>
                                        <p:cTn id="105" dur="500"/>
                                        <p:tgtEl>
                                          <p:spTgt spid="44"/>
                                        </p:tgtEl>
                                      </p:cBhvr>
                                    </p:animEffect>
                                  </p:childTnLst>
                                </p:cTn>
                              </p:par>
                            </p:childTnLst>
                          </p:cTn>
                        </p:par>
                        <p:par>
                          <p:cTn id="106" fill="hold">
                            <p:stCondLst>
                              <p:cond delay="1000"/>
                            </p:stCondLst>
                            <p:childTnLst>
                              <p:par>
                                <p:cTn id="107" presetID="22" presetClass="entr" presetSubtype="1" fill="hold" grpId="0" nodeType="afterEffect">
                                  <p:stCondLst>
                                    <p:cond delay="500"/>
                                  </p:stCondLst>
                                  <p:childTnLst>
                                    <p:set>
                                      <p:cBhvr>
                                        <p:cTn id="108" dur="1" fill="hold">
                                          <p:stCondLst>
                                            <p:cond delay="0"/>
                                          </p:stCondLst>
                                        </p:cTn>
                                        <p:tgtEl>
                                          <p:spTgt spid="7"/>
                                        </p:tgtEl>
                                        <p:attrNameLst>
                                          <p:attrName>style.visibility</p:attrName>
                                        </p:attrNameLst>
                                      </p:cBhvr>
                                      <p:to>
                                        <p:strVal val="visible"/>
                                      </p:to>
                                    </p:set>
                                    <p:animEffect transition="in" filter="wipe(up)">
                                      <p:cBhvr>
                                        <p:cTn id="109" dur="500"/>
                                        <p:tgtEl>
                                          <p:spTgt spid="7"/>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89"/>
                                        </p:tgtEl>
                                        <p:attrNameLst>
                                          <p:attrName>style.visibility</p:attrName>
                                        </p:attrNameLst>
                                      </p:cBhvr>
                                      <p:to>
                                        <p:strVal val="visible"/>
                                      </p:to>
                                    </p:set>
                                    <p:animEffect transition="in" filter="wipe(up)">
                                      <p:cBhvr>
                                        <p:cTn id="112" dur="500"/>
                                        <p:tgtEl>
                                          <p:spTgt spid="89"/>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wipe(up)">
                                      <p:cBhvr>
                                        <p:cTn id="115" dur="500"/>
                                        <p:tgtEl>
                                          <p:spTgt spid="90"/>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wipe(up)">
                                      <p:cBhvr>
                                        <p:cTn id="118" dur="500"/>
                                        <p:tgtEl>
                                          <p:spTgt spid="8"/>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up)">
                                      <p:cBhvr>
                                        <p:cTn id="121" dur="500"/>
                                        <p:tgtEl>
                                          <p:spTgt spid="9"/>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91"/>
                                        </p:tgtEl>
                                        <p:attrNameLst>
                                          <p:attrName>style.visibility</p:attrName>
                                        </p:attrNameLst>
                                      </p:cBhvr>
                                      <p:to>
                                        <p:strVal val="visible"/>
                                      </p:to>
                                    </p:set>
                                    <p:animEffect transition="in" filter="wipe(up)">
                                      <p:cBhvr>
                                        <p:cTn id="12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89" grpId="0"/>
      <p:bldP spid="90" grpId="0"/>
      <p:bldP spid="9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2" y="3291219"/>
            <a:ext cx="4112798" cy="3702805"/>
          </a:xfrm>
          <a:prstGeom prst="rect">
            <a:avLst/>
          </a:prstGeom>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15098" y="3293060"/>
            <a:ext cx="4172272" cy="3700964"/>
          </a:xfrm>
          <a:prstGeom prst="rect">
            <a:avLst/>
          </a:prstGeom>
        </p:spPr>
      </p:pic>
      <p:sp>
        <p:nvSpPr>
          <p:cNvPr id="4" name="Rectangle 3"/>
          <p:cNvSpPr/>
          <p:nvPr/>
        </p:nvSpPr>
        <p:spPr bwMode="auto">
          <a:xfrm>
            <a:off x="882" y="2846158"/>
            <a:ext cx="12434711" cy="4469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83917" y="3293063"/>
            <a:ext cx="4151676" cy="3700961"/>
          </a:xfrm>
          <a:prstGeom prst="rect">
            <a:avLst/>
          </a:prstGeom>
        </p:spPr>
      </p:pic>
      <p:sp>
        <p:nvSpPr>
          <p:cNvPr id="49" name="Title 3"/>
          <p:cNvSpPr txBox="1">
            <a:spLocks/>
          </p:cNvSpPr>
          <p:nvPr/>
        </p:nvSpPr>
        <p:spPr>
          <a:xfrm>
            <a:off x="284508" y="321665"/>
            <a:ext cx="11887878" cy="917444"/>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399" dirty="0">
                <a:solidFill>
                  <a:schemeClr val="tx2"/>
                </a:solidFill>
              </a:rPr>
              <a:t>The impact of an outage on your digital business</a:t>
            </a:r>
          </a:p>
        </p:txBody>
      </p:sp>
      <p:sp>
        <p:nvSpPr>
          <p:cNvPr id="19" name="Title 3"/>
          <p:cNvSpPr txBox="1">
            <a:spLocks/>
          </p:cNvSpPr>
          <p:nvPr/>
        </p:nvSpPr>
        <p:spPr>
          <a:xfrm>
            <a:off x="425772" y="1135398"/>
            <a:ext cx="11889966" cy="536499"/>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000" spc="0" dirty="0">
                <a:solidFill>
                  <a:schemeClr val="tx2"/>
                </a:solidFill>
                <a:latin typeface="+mn-lt"/>
                <a:cs typeface="Segoe UI Semilight" panose="020B0402040204020203" pitchFamily="34" charset="0"/>
              </a:rPr>
              <a:t>Business continuity and data protection are critical</a:t>
            </a:r>
          </a:p>
        </p:txBody>
      </p:sp>
      <p:sp>
        <p:nvSpPr>
          <p:cNvPr id="17" name="Rectangle 16"/>
          <p:cNvSpPr/>
          <p:nvPr/>
        </p:nvSpPr>
        <p:spPr>
          <a:xfrm>
            <a:off x="8589908" y="2913152"/>
            <a:ext cx="3845685" cy="332607"/>
          </a:xfrm>
          <a:prstGeom prst="rect">
            <a:avLst/>
          </a:prstGeom>
        </p:spPr>
        <p:txBody>
          <a:bodyPr wrap="square">
            <a:spAutoFit/>
          </a:bodyPr>
          <a:lstStyle/>
          <a:p>
            <a:pPr marL="28569" algn="ctr" defTabSz="932293" fontAlgn="base">
              <a:lnSpc>
                <a:spcPct val="95000"/>
              </a:lnSpc>
              <a:spcBef>
                <a:spcPct val="0"/>
              </a:spcBef>
              <a:spcAft>
                <a:spcPts val="600"/>
              </a:spcAft>
            </a:pPr>
            <a:r>
              <a:rPr lang="en-US" sz="1599" b="1" dirty="0">
                <a:gradFill>
                  <a:gsLst>
                    <a:gs pos="11818">
                      <a:schemeClr val="bg1"/>
                    </a:gs>
                    <a:gs pos="100000">
                      <a:schemeClr val="bg1"/>
                    </a:gs>
                  </a:gsLst>
                  <a:lin ang="5400000" scaled="1"/>
                </a:gradFill>
                <a:latin typeface="Segoe UI" panose="020B0502040204020203" pitchFamily="34" charset="0"/>
                <a:cs typeface="Segoe UI" panose="020B0502040204020203" pitchFamily="34" charset="0"/>
              </a:rPr>
              <a:t>Impact to your IT career</a:t>
            </a:r>
          </a:p>
        </p:txBody>
      </p:sp>
      <p:sp>
        <p:nvSpPr>
          <p:cNvPr id="23" name="Rectangle 22"/>
          <p:cNvSpPr/>
          <p:nvPr/>
        </p:nvSpPr>
        <p:spPr>
          <a:xfrm>
            <a:off x="4472061" y="2913152"/>
            <a:ext cx="3512774" cy="332607"/>
          </a:xfrm>
          <a:prstGeom prst="rect">
            <a:avLst/>
          </a:prstGeom>
        </p:spPr>
        <p:txBody>
          <a:bodyPr wrap="square">
            <a:spAutoFit/>
          </a:bodyPr>
          <a:lstStyle/>
          <a:p>
            <a:pPr marL="28569" algn="ctr" defTabSz="932293" fontAlgn="base">
              <a:lnSpc>
                <a:spcPct val="95000"/>
              </a:lnSpc>
              <a:spcBef>
                <a:spcPct val="0"/>
              </a:spcBef>
              <a:spcAft>
                <a:spcPts val="600"/>
              </a:spcAft>
            </a:pPr>
            <a:r>
              <a:rPr lang="en-US" sz="1599" b="1" dirty="0">
                <a:gradFill>
                  <a:gsLst>
                    <a:gs pos="11818">
                      <a:schemeClr val="bg1"/>
                    </a:gs>
                    <a:gs pos="100000">
                      <a:schemeClr val="bg1"/>
                    </a:gs>
                  </a:gsLst>
                  <a:lin ang="5400000" scaled="1"/>
                </a:gradFill>
                <a:latin typeface="Segoe UI" panose="020B0502040204020203" pitchFamily="34" charset="0"/>
                <a:cs typeface="Segoe UI" panose="020B0502040204020203" pitchFamily="34" charset="0"/>
              </a:rPr>
              <a:t>Impact to your brand</a:t>
            </a:r>
          </a:p>
        </p:txBody>
      </p:sp>
      <p:sp>
        <p:nvSpPr>
          <p:cNvPr id="28" name="Rectangle 27"/>
          <p:cNvSpPr/>
          <p:nvPr/>
        </p:nvSpPr>
        <p:spPr>
          <a:xfrm>
            <a:off x="413456" y="2913152"/>
            <a:ext cx="3512775" cy="332607"/>
          </a:xfrm>
          <a:prstGeom prst="rect">
            <a:avLst/>
          </a:prstGeom>
        </p:spPr>
        <p:txBody>
          <a:bodyPr wrap="square">
            <a:spAutoFit/>
          </a:bodyPr>
          <a:lstStyle/>
          <a:p>
            <a:pPr marL="28569" algn="ctr" defTabSz="932293" fontAlgn="base">
              <a:lnSpc>
                <a:spcPct val="95000"/>
              </a:lnSpc>
              <a:spcBef>
                <a:spcPct val="0"/>
              </a:spcBef>
              <a:spcAft>
                <a:spcPts val="600"/>
              </a:spcAft>
            </a:pPr>
            <a:r>
              <a:rPr lang="en-US" sz="1599" b="1" dirty="0">
                <a:gradFill>
                  <a:gsLst>
                    <a:gs pos="11818">
                      <a:schemeClr val="bg1"/>
                    </a:gs>
                    <a:gs pos="100000">
                      <a:schemeClr val="bg1"/>
                    </a:gs>
                  </a:gsLst>
                  <a:lin ang="5400000" scaled="1"/>
                </a:gradFill>
                <a:latin typeface="Segoe UI" panose="020B0502040204020203" pitchFamily="34" charset="0"/>
                <a:cs typeface="Segoe UI" panose="020B0502040204020203" pitchFamily="34" charset="0"/>
              </a:rPr>
              <a:t>Impact of the outage itself</a:t>
            </a:r>
          </a:p>
        </p:txBody>
      </p:sp>
      <p:grpSp>
        <p:nvGrpSpPr>
          <p:cNvPr id="8" name="Group 7"/>
          <p:cNvGrpSpPr/>
          <p:nvPr/>
        </p:nvGrpSpPr>
        <p:grpSpPr>
          <a:xfrm>
            <a:off x="4116520" y="2582992"/>
            <a:ext cx="4170853" cy="5157126"/>
            <a:chOff x="4116220" y="2948628"/>
            <a:chExt cx="4171445" cy="4792092"/>
          </a:xfrm>
        </p:grpSpPr>
        <p:cxnSp>
          <p:nvCxnSpPr>
            <p:cNvPr id="31" name="Straight Connector 30"/>
            <p:cNvCxnSpPr/>
            <p:nvPr/>
          </p:nvCxnSpPr>
          <p:spPr>
            <a:xfrm rot="5400000">
              <a:off x="1720174" y="5344674"/>
              <a:ext cx="4792091" cy="0"/>
            </a:xfrm>
            <a:prstGeom prst="line">
              <a:avLst/>
            </a:prstGeom>
            <a:ln w="127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891619" y="5344675"/>
              <a:ext cx="4792091" cy="0"/>
            </a:xfrm>
            <a:prstGeom prst="line">
              <a:avLst/>
            </a:prstGeom>
            <a:ln w="1270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bwMode="auto">
          <a:xfrm>
            <a:off x="8481056" y="4609620"/>
            <a:ext cx="1142838" cy="2509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2906569649"/>
      </p:ext>
    </p:extLst>
  </p:cSld>
  <p:clrMapOvr>
    <a:masterClrMapping/>
  </p:clrMapOvr>
  <mc:AlternateContent xmlns:mc="http://schemas.openxmlformats.org/markup-compatibility/2006" xmlns:p14="http://schemas.microsoft.com/office/powerpoint/2010/main">
    <mc:Choice Requires="p14">
      <p:transition spd="med" p14:dur="700" advTm="75667">
        <p:fade/>
      </p:transition>
    </mc:Choice>
    <mc:Fallback xmlns="">
      <p:transition spd="med" advTm="756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8"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F0D2-2287-4F13-88F8-40B730D2B68C}"/>
              </a:ext>
            </a:extLst>
          </p:cNvPr>
          <p:cNvSpPr>
            <a:spLocks noGrp="1"/>
          </p:cNvSpPr>
          <p:nvPr>
            <p:ph type="title"/>
          </p:nvPr>
        </p:nvSpPr>
        <p:spPr/>
        <p:txBody>
          <a:bodyPr/>
          <a:lstStyle/>
          <a:p>
            <a:r>
              <a:rPr lang="en-US" dirty="0"/>
              <a:t>Hybrid cloud consistency</a:t>
            </a:r>
          </a:p>
        </p:txBody>
      </p:sp>
      <p:sp>
        <p:nvSpPr>
          <p:cNvPr id="3" name="Rectangle 2">
            <a:extLst>
              <a:ext uri="{FF2B5EF4-FFF2-40B4-BE49-F238E27FC236}">
                <a16:creationId xmlns:a16="http://schemas.microsoft.com/office/drawing/2014/main" id="{19B2A3E2-EE40-4724-BD7D-0D2FAA967AA4}"/>
              </a:ext>
            </a:extLst>
          </p:cNvPr>
          <p:cNvSpPr/>
          <p:nvPr/>
        </p:nvSpPr>
        <p:spPr bwMode="auto">
          <a:xfrm>
            <a:off x="853616" y="3488214"/>
            <a:ext cx="2355377" cy="1052459"/>
          </a:xfrm>
          <a:prstGeom prst="rect">
            <a:avLst/>
          </a:prstGeom>
          <a:noFill/>
          <a:ln w="1905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31881" rtl="0" eaLnBrk="1" fontAlgn="base" latinLnBrk="0" hangingPunct="1">
              <a:lnSpc>
                <a:spcPct val="90000"/>
              </a:lnSpc>
              <a:spcBef>
                <a:spcPct val="0"/>
              </a:spcBef>
              <a:spcAft>
                <a:spcPct val="0"/>
              </a:spcAft>
              <a:buClrTx/>
              <a:buSzTx/>
              <a:buFontTx/>
              <a:buNone/>
              <a:tabLst/>
              <a:defRPr/>
            </a:pPr>
            <a:r>
              <a:rPr kumimoji="0" lang="en-US" sz="1836" b="0" i="0" u="none" strike="noStrike" kern="1200" cap="none" spc="0" normalizeH="0" baseline="0" noProof="0" dirty="0">
                <a:ln>
                  <a:noFill/>
                </a:ln>
                <a:gradFill>
                  <a:gsLst>
                    <a:gs pos="77876">
                      <a:srgbClr val="505050"/>
                    </a:gs>
                    <a:gs pos="30000">
                      <a:srgbClr val="505050"/>
                    </a:gs>
                  </a:gsLst>
                  <a:lin ang="5400000" scaled="0"/>
                </a:gradFill>
                <a:effectLst/>
                <a:uLnTx/>
                <a:uFillTx/>
                <a:latin typeface="Segoe UI Semilight"/>
                <a:ea typeface="+mn-ea"/>
                <a:cs typeface="+mn-cs"/>
              </a:rPr>
              <a:t>Common </a:t>
            </a:r>
            <a:br>
              <a:rPr kumimoji="0" lang="en-US" sz="1836" b="0" i="0" u="none" strike="noStrike" kern="1200" cap="none" spc="0" normalizeH="0" baseline="0" noProof="0" dirty="0">
                <a:ln>
                  <a:noFill/>
                </a:ln>
                <a:gradFill>
                  <a:gsLst>
                    <a:gs pos="77876">
                      <a:srgbClr val="505050"/>
                    </a:gs>
                    <a:gs pos="30000">
                      <a:srgbClr val="505050"/>
                    </a:gs>
                  </a:gsLst>
                  <a:lin ang="5400000" scaled="0"/>
                </a:gradFill>
                <a:effectLst/>
                <a:uLnTx/>
                <a:uFillTx/>
                <a:latin typeface="Segoe UI Semilight"/>
                <a:ea typeface="+mn-ea"/>
                <a:cs typeface="+mn-cs"/>
              </a:rPr>
            </a:br>
            <a:r>
              <a:rPr kumimoji="0" lang="en-US" sz="1836" b="0" i="0" u="none" strike="noStrike" kern="1200" cap="none" spc="0" normalizeH="0" baseline="0" noProof="0" dirty="0">
                <a:ln>
                  <a:noFill/>
                </a:ln>
                <a:gradFill>
                  <a:gsLst>
                    <a:gs pos="77876">
                      <a:srgbClr val="505050"/>
                    </a:gs>
                    <a:gs pos="30000">
                      <a:srgbClr val="505050"/>
                    </a:gs>
                  </a:gsLst>
                  <a:lin ang="5400000" scaled="0"/>
                </a:gradFill>
                <a:effectLst/>
                <a:uLnTx/>
                <a:uFillTx/>
                <a:latin typeface="Segoe UI Semilight"/>
                <a:ea typeface="+mn-ea"/>
                <a:cs typeface="+mn-cs"/>
              </a:rPr>
              <a:t>Identity</a:t>
            </a:r>
          </a:p>
        </p:txBody>
      </p:sp>
      <p:sp>
        <p:nvSpPr>
          <p:cNvPr id="4" name="Rectangle 3">
            <a:extLst>
              <a:ext uri="{FF2B5EF4-FFF2-40B4-BE49-F238E27FC236}">
                <a16:creationId xmlns:a16="http://schemas.microsoft.com/office/drawing/2014/main" id="{02EB4FD7-A2B4-46DD-BFE5-CF5DB23D204A}"/>
              </a:ext>
            </a:extLst>
          </p:cNvPr>
          <p:cNvSpPr/>
          <p:nvPr/>
        </p:nvSpPr>
        <p:spPr bwMode="auto">
          <a:xfrm>
            <a:off x="3668274" y="3488214"/>
            <a:ext cx="2355377" cy="1052459"/>
          </a:xfrm>
          <a:prstGeom prst="rect">
            <a:avLst/>
          </a:prstGeom>
          <a:noFill/>
          <a:ln w="1905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31881" rtl="0" eaLnBrk="1" fontAlgn="base" latinLnBrk="0" hangingPunct="1">
              <a:lnSpc>
                <a:spcPct val="90000"/>
              </a:lnSpc>
              <a:spcBef>
                <a:spcPct val="0"/>
              </a:spcBef>
              <a:spcAft>
                <a:spcPct val="0"/>
              </a:spcAft>
              <a:buClrTx/>
              <a:buSzTx/>
              <a:buFontTx/>
              <a:buNone/>
              <a:tabLst/>
              <a:defRPr/>
            </a:pPr>
            <a:r>
              <a:rPr kumimoji="0" lang="en-US" sz="1836" b="0" i="0" u="none" strike="noStrike" kern="1200" cap="none" spc="0" normalizeH="0" baseline="0" noProof="0" dirty="0">
                <a:ln>
                  <a:noFill/>
                </a:ln>
                <a:gradFill>
                  <a:gsLst>
                    <a:gs pos="77876">
                      <a:srgbClr val="505050"/>
                    </a:gs>
                    <a:gs pos="30000">
                      <a:srgbClr val="505050"/>
                    </a:gs>
                  </a:gsLst>
                  <a:lin ang="5400000" scaled="0"/>
                </a:gradFill>
                <a:effectLst/>
                <a:uLnTx/>
                <a:uFillTx/>
                <a:latin typeface="Segoe UI Semilight"/>
                <a:ea typeface="+mn-ea"/>
                <a:cs typeface="+mn-cs"/>
              </a:rPr>
              <a:t>Management </a:t>
            </a:r>
            <a:br>
              <a:rPr kumimoji="0" lang="en-US" sz="1836" b="0" i="0" u="none" strike="noStrike" kern="1200" cap="none" spc="0" normalizeH="0" baseline="0" noProof="0" dirty="0">
                <a:ln>
                  <a:noFill/>
                </a:ln>
                <a:gradFill>
                  <a:gsLst>
                    <a:gs pos="77876">
                      <a:srgbClr val="505050"/>
                    </a:gs>
                    <a:gs pos="30000">
                      <a:srgbClr val="505050"/>
                    </a:gs>
                  </a:gsLst>
                  <a:lin ang="5400000" scaled="0"/>
                </a:gradFill>
                <a:effectLst/>
                <a:uLnTx/>
                <a:uFillTx/>
                <a:latin typeface="Segoe UI Semilight"/>
                <a:ea typeface="+mn-ea"/>
                <a:cs typeface="+mn-cs"/>
              </a:rPr>
            </a:br>
            <a:r>
              <a:rPr kumimoji="0" lang="en-US" sz="1836" b="0" i="0" u="none" strike="noStrike" kern="1200" cap="none" spc="0" normalizeH="0" baseline="0" noProof="0" dirty="0">
                <a:ln>
                  <a:noFill/>
                </a:ln>
                <a:gradFill>
                  <a:gsLst>
                    <a:gs pos="77876">
                      <a:srgbClr val="505050"/>
                    </a:gs>
                    <a:gs pos="30000">
                      <a:srgbClr val="505050"/>
                    </a:gs>
                  </a:gsLst>
                  <a:lin ang="5400000" scaled="0"/>
                </a:gradFill>
                <a:effectLst/>
                <a:uLnTx/>
                <a:uFillTx/>
                <a:latin typeface="Segoe UI Semilight"/>
                <a:ea typeface="+mn-ea"/>
                <a:cs typeface="+mn-cs"/>
              </a:rPr>
              <a:t>&amp; Security</a:t>
            </a:r>
          </a:p>
        </p:txBody>
      </p:sp>
      <p:sp>
        <p:nvSpPr>
          <p:cNvPr id="5" name="Rectangle 4">
            <a:extLst>
              <a:ext uri="{FF2B5EF4-FFF2-40B4-BE49-F238E27FC236}">
                <a16:creationId xmlns:a16="http://schemas.microsoft.com/office/drawing/2014/main" id="{3A3C0551-8AA9-494A-87D4-9ABBCC1B6D8F}"/>
              </a:ext>
            </a:extLst>
          </p:cNvPr>
          <p:cNvSpPr/>
          <p:nvPr/>
        </p:nvSpPr>
        <p:spPr bwMode="auto">
          <a:xfrm>
            <a:off x="6482932" y="3488214"/>
            <a:ext cx="2355377" cy="1052459"/>
          </a:xfrm>
          <a:prstGeom prst="rect">
            <a:avLst/>
          </a:prstGeom>
          <a:noFill/>
          <a:ln w="1905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31881" rtl="0" eaLnBrk="1" fontAlgn="base" latinLnBrk="0" hangingPunct="1">
              <a:lnSpc>
                <a:spcPct val="90000"/>
              </a:lnSpc>
              <a:spcBef>
                <a:spcPct val="0"/>
              </a:spcBef>
              <a:spcAft>
                <a:spcPct val="0"/>
              </a:spcAft>
              <a:buClrTx/>
              <a:buSzTx/>
              <a:buFontTx/>
              <a:buNone/>
              <a:tabLst/>
              <a:defRPr/>
            </a:pPr>
            <a:r>
              <a:rPr kumimoji="0" lang="en-US" sz="1836" b="0" i="0" u="none" strike="noStrike" kern="1200" cap="none" spc="0" normalizeH="0" baseline="0" noProof="0" dirty="0">
                <a:ln>
                  <a:noFill/>
                </a:ln>
                <a:gradFill>
                  <a:gsLst>
                    <a:gs pos="77876">
                      <a:srgbClr val="505050"/>
                    </a:gs>
                    <a:gs pos="30000">
                      <a:srgbClr val="505050"/>
                    </a:gs>
                  </a:gsLst>
                  <a:lin ang="5400000" scaled="0"/>
                </a:gradFill>
                <a:effectLst/>
                <a:uLnTx/>
                <a:uFillTx/>
                <a:latin typeface="Segoe UI Semilight"/>
                <a:ea typeface="+mn-ea"/>
                <a:cs typeface="+mn-cs"/>
              </a:rPr>
              <a:t>Data </a:t>
            </a:r>
            <a:br>
              <a:rPr kumimoji="0" lang="en-US" sz="1836" b="0" i="0" u="none" strike="noStrike" kern="1200" cap="none" spc="0" normalizeH="0" baseline="0" noProof="0" dirty="0">
                <a:ln>
                  <a:noFill/>
                </a:ln>
                <a:gradFill>
                  <a:gsLst>
                    <a:gs pos="77876">
                      <a:srgbClr val="505050"/>
                    </a:gs>
                    <a:gs pos="30000">
                      <a:srgbClr val="505050"/>
                    </a:gs>
                  </a:gsLst>
                  <a:lin ang="5400000" scaled="0"/>
                </a:gradFill>
                <a:effectLst/>
                <a:uLnTx/>
                <a:uFillTx/>
                <a:latin typeface="Segoe UI Semilight"/>
                <a:ea typeface="+mn-ea"/>
                <a:cs typeface="+mn-cs"/>
              </a:rPr>
            </a:br>
            <a:r>
              <a:rPr kumimoji="0" lang="en-US" sz="1836" b="0" i="0" u="none" strike="noStrike" kern="1200" cap="none" spc="0" normalizeH="0" baseline="0" noProof="0" dirty="0">
                <a:ln>
                  <a:noFill/>
                </a:ln>
                <a:gradFill>
                  <a:gsLst>
                    <a:gs pos="77876">
                      <a:srgbClr val="505050"/>
                    </a:gs>
                    <a:gs pos="30000">
                      <a:srgbClr val="505050"/>
                    </a:gs>
                  </a:gsLst>
                  <a:lin ang="5400000" scaled="0"/>
                </a:gradFill>
                <a:effectLst/>
                <a:uLnTx/>
                <a:uFillTx/>
                <a:latin typeface="Segoe UI Semilight"/>
                <a:ea typeface="+mn-ea"/>
                <a:cs typeface="+mn-cs"/>
              </a:rPr>
              <a:t>Platform</a:t>
            </a:r>
          </a:p>
        </p:txBody>
      </p:sp>
      <p:sp>
        <p:nvSpPr>
          <p:cNvPr id="6" name="Rectangle 5">
            <a:extLst>
              <a:ext uri="{FF2B5EF4-FFF2-40B4-BE49-F238E27FC236}">
                <a16:creationId xmlns:a16="http://schemas.microsoft.com/office/drawing/2014/main" id="{A7BF8864-6FF2-49FF-99A6-38CD66712CD8}"/>
              </a:ext>
            </a:extLst>
          </p:cNvPr>
          <p:cNvSpPr/>
          <p:nvPr/>
        </p:nvSpPr>
        <p:spPr bwMode="auto">
          <a:xfrm>
            <a:off x="9297591" y="3488214"/>
            <a:ext cx="2355377" cy="1052459"/>
          </a:xfrm>
          <a:prstGeom prst="rect">
            <a:avLst/>
          </a:prstGeom>
          <a:noFill/>
          <a:ln w="1905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ctr" anchorCtr="0" forceAA="0" compatLnSpc="1">
            <a:prstTxWarp prst="textNoShape">
              <a:avLst/>
            </a:prstTxWarp>
            <a:noAutofit/>
          </a:bodyPr>
          <a:lstStyle/>
          <a:p>
            <a:pPr marL="0" marR="0" lvl="0" indent="0" algn="ctr" defTabSz="931881" rtl="0" eaLnBrk="1" fontAlgn="base" latinLnBrk="0" hangingPunct="1">
              <a:lnSpc>
                <a:spcPct val="90000"/>
              </a:lnSpc>
              <a:spcBef>
                <a:spcPct val="0"/>
              </a:spcBef>
              <a:spcAft>
                <a:spcPct val="0"/>
              </a:spcAft>
              <a:buClrTx/>
              <a:buSzTx/>
              <a:buFontTx/>
              <a:buNone/>
              <a:tabLst/>
              <a:defRPr/>
            </a:pPr>
            <a:r>
              <a:rPr kumimoji="0" lang="en-US" sz="1836" b="0" i="0" u="none" strike="noStrike" kern="1200" cap="none" spc="0" normalizeH="0" baseline="0" noProof="0" dirty="0">
                <a:ln>
                  <a:noFill/>
                </a:ln>
                <a:gradFill>
                  <a:gsLst>
                    <a:gs pos="77876">
                      <a:srgbClr val="505050"/>
                    </a:gs>
                    <a:gs pos="30000">
                      <a:srgbClr val="505050"/>
                    </a:gs>
                  </a:gsLst>
                  <a:lin ang="5400000" scaled="0"/>
                </a:gradFill>
                <a:effectLst/>
                <a:uLnTx/>
                <a:uFillTx/>
                <a:latin typeface="Segoe UI Semilight"/>
                <a:ea typeface="+mn-ea"/>
                <a:cs typeface="+mn-cs"/>
              </a:rPr>
              <a:t>Unified Development</a:t>
            </a:r>
          </a:p>
        </p:txBody>
      </p:sp>
      <p:grpSp>
        <p:nvGrpSpPr>
          <p:cNvPr id="7" name="Group 6">
            <a:extLst>
              <a:ext uri="{FF2B5EF4-FFF2-40B4-BE49-F238E27FC236}">
                <a16:creationId xmlns:a16="http://schemas.microsoft.com/office/drawing/2014/main" id="{58DE58D6-6781-40DF-928B-DAF2858B3789}"/>
              </a:ext>
            </a:extLst>
          </p:cNvPr>
          <p:cNvGrpSpPr/>
          <p:nvPr/>
        </p:nvGrpSpPr>
        <p:grpSpPr>
          <a:xfrm>
            <a:off x="912180" y="1697015"/>
            <a:ext cx="2238248" cy="1024294"/>
            <a:chOff x="912180" y="1968967"/>
            <a:chExt cx="2238248" cy="1024294"/>
          </a:xfrm>
        </p:grpSpPr>
        <p:sp>
          <p:nvSpPr>
            <p:cNvPr id="8" name="Rectangle 7">
              <a:extLst>
                <a:ext uri="{FF2B5EF4-FFF2-40B4-BE49-F238E27FC236}">
                  <a16:creationId xmlns:a16="http://schemas.microsoft.com/office/drawing/2014/main" id="{8CD58B1E-9AF1-4E7C-9C93-669AF93D073F}"/>
                </a:ext>
              </a:extLst>
            </p:cNvPr>
            <p:cNvSpPr/>
            <p:nvPr/>
          </p:nvSpPr>
          <p:spPr>
            <a:xfrm>
              <a:off x="912180" y="1968967"/>
              <a:ext cx="2238248" cy="584122"/>
            </a:xfrm>
            <a:prstGeom prst="rect">
              <a:avLst/>
            </a:prstGeom>
          </p:spPr>
          <p:txBody>
            <a:bodyPr wrap="square" anchor="t">
              <a:spAutoFit/>
            </a:bodyPr>
            <a:lstStyle/>
            <a:p>
              <a:pPr marL="0" marR="0" lvl="0" indent="0" algn="ctr" defTabSz="932205" rtl="0" eaLnBrk="1" fontAlgn="auto" latinLnBrk="0" hangingPunct="1">
                <a:lnSpc>
                  <a:spcPct val="90000"/>
                </a:lnSpc>
                <a:spcBef>
                  <a:spcPts val="0"/>
                </a:spcBef>
                <a:spcAft>
                  <a:spcPts val="0"/>
                </a:spcAft>
                <a:buClrTx/>
                <a:buSzTx/>
                <a:buFontTx/>
                <a:buNone/>
                <a:tabLst/>
                <a:defRPr/>
              </a:pP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Azure Active </a:t>
              </a:r>
              <a:b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b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Directory</a:t>
              </a:r>
            </a:p>
          </p:txBody>
        </p:sp>
        <p:sp>
          <p:nvSpPr>
            <p:cNvPr id="9" name="people_4">
              <a:extLst>
                <a:ext uri="{FF2B5EF4-FFF2-40B4-BE49-F238E27FC236}">
                  <a16:creationId xmlns:a16="http://schemas.microsoft.com/office/drawing/2014/main" id="{7ECDF9CE-5CAE-402A-A6DF-4936B12471FD}"/>
                </a:ext>
              </a:extLst>
            </p:cNvPr>
            <p:cNvSpPr>
              <a:spLocks noChangeAspect="1" noEditPoints="1"/>
            </p:cNvSpPr>
            <p:nvPr/>
          </p:nvSpPr>
          <p:spPr bwMode="auto">
            <a:xfrm>
              <a:off x="1867724" y="2627501"/>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34831">
                      <a:srgbClr val="002050"/>
                    </a:gs>
                    <a:gs pos="64000">
                      <a:srgbClr val="002050"/>
                    </a:gs>
                  </a:gsLst>
                </a:gradFill>
                <a:effectLst/>
                <a:uLnTx/>
                <a:uFillTx/>
                <a:latin typeface="Segoe UI Semilight"/>
                <a:ea typeface="+mn-ea"/>
                <a:cs typeface="+mn-cs"/>
              </a:endParaRPr>
            </a:p>
          </p:txBody>
        </p:sp>
      </p:grpSp>
      <p:grpSp>
        <p:nvGrpSpPr>
          <p:cNvPr id="10" name="Group 9">
            <a:extLst>
              <a:ext uri="{FF2B5EF4-FFF2-40B4-BE49-F238E27FC236}">
                <a16:creationId xmlns:a16="http://schemas.microsoft.com/office/drawing/2014/main" id="{2D2576DA-9D37-4277-9BA5-05B93DCDB0AC}"/>
              </a:ext>
            </a:extLst>
          </p:cNvPr>
          <p:cNvGrpSpPr/>
          <p:nvPr/>
        </p:nvGrpSpPr>
        <p:grpSpPr>
          <a:xfrm>
            <a:off x="912180" y="5256607"/>
            <a:ext cx="2238248" cy="1063863"/>
            <a:chOff x="912180" y="5528559"/>
            <a:chExt cx="2238248" cy="1063863"/>
          </a:xfrm>
        </p:grpSpPr>
        <p:sp>
          <p:nvSpPr>
            <p:cNvPr id="11" name="Rectangle 10">
              <a:extLst>
                <a:ext uri="{FF2B5EF4-FFF2-40B4-BE49-F238E27FC236}">
                  <a16:creationId xmlns:a16="http://schemas.microsoft.com/office/drawing/2014/main" id="{494CEB8A-FFDF-4E2D-AF7B-6D2249FD65B0}"/>
                </a:ext>
              </a:extLst>
            </p:cNvPr>
            <p:cNvSpPr/>
            <p:nvPr/>
          </p:nvSpPr>
          <p:spPr>
            <a:xfrm>
              <a:off x="912180" y="6019701"/>
              <a:ext cx="2238248" cy="572721"/>
            </a:xfrm>
            <a:prstGeom prst="rect">
              <a:avLst/>
            </a:prstGeom>
          </p:spPr>
          <p:txBody>
            <a:bodyPr wrap="square" anchor="t">
              <a:spAutoFit/>
            </a:bodyPr>
            <a:lstStyle/>
            <a:p>
              <a:pPr marL="0" marR="0" lvl="0" indent="0" algn="ctr" defTabSz="932205" rtl="0" eaLnBrk="1" fontAlgn="auto" latinLnBrk="0" hangingPunct="1">
                <a:lnSpc>
                  <a:spcPct val="90000"/>
                </a:lnSpc>
                <a:spcBef>
                  <a:spcPts val="0"/>
                </a:spcBef>
                <a:spcAft>
                  <a:spcPts val="0"/>
                </a:spcAft>
                <a:buClrTx/>
                <a:buSzTx/>
                <a:buFontTx/>
                <a:buNone/>
                <a:tabLst/>
                <a:defRPr/>
              </a:pP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Windows Server Active Directory</a:t>
              </a:r>
            </a:p>
          </p:txBody>
        </p:sp>
        <p:sp>
          <p:nvSpPr>
            <p:cNvPr id="12" name="people_4">
              <a:extLst>
                <a:ext uri="{FF2B5EF4-FFF2-40B4-BE49-F238E27FC236}">
                  <a16:creationId xmlns:a16="http://schemas.microsoft.com/office/drawing/2014/main" id="{43A4B36C-F490-42C9-8114-B1CD30672D9A}"/>
                </a:ext>
              </a:extLst>
            </p:cNvPr>
            <p:cNvSpPr>
              <a:spLocks noChangeAspect="1" noEditPoints="1"/>
            </p:cNvSpPr>
            <p:nvPr/>
          </p:nvSpPr>
          <p:spPr bwMode="auto">
            <a:xfrm>
              <a:off x="1867724" y="5528559"/>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34831">
                      <a:srgbClr val="002050"/>
                    </a:gs>
                    <a:gs pos="64000">
                      <a:srgbClr val="002050"/>
                    </a:gs>
                  </a:gsLst>
                </a:gradFill>
                <a:effectLst/>
                <a:uLnTx/>
                <a:uFillTx/>
                <a:latin typeface="Segoe UI Semilight"/>
                <a:ea typeface="+mn-ea"/>
                <a:cs typeface="+mn-cs"/>
              </a:endParaRPr>
            </a:p>
          </p:txBody>
        </p:sp>
      </p:grpSp>
      <p:grpSp>
        <p:nvGrpSpPr>
          <p:cNvPr id="13" name="Group 12">
            <a:extLst>
              <a:ext uri="{FF2B5EF4-FFF2-40B4-BE49-F238E27FC236}">
                <a16:creationId xmlns:a16="http://schemas.microsoft.com/office/drawing/2014/main" id="{4142032C-E4D9-4E6D-87EA-6D2E31FBB447}"/>
              </a:ext>
            </a:extLst>
          </p:cNvPr>
          <p:cNvGrpSpPr/>
          <p:nvPr/>
        </p:nvGrpSpPr>
        <p:grpSpPr>
          <a:xfrm>
            <a:off x="3726838" y="1697015"/>
            <a:ext cx="2238248" cy="1024294"/>
            <a:chOff x="3726838" y="1968967"/>
            <a:chExt cx="2238248" cy="1024294"/>
          </a:xfrm>
        </p:grpSpPr>
        <p:sp>
          <p:nvSpPr>
            <p:cNvPr id="14" name="Rectangle 13">
              <a:extLst>
                <a:ext uri="{FF2B5EF4-FFF2-40B4-BE49-F238E27FC236}">
                  <a16:creationId xmlns:a16="http://schemas.microsoft.com/office/drawing/2014/main" id="{254D8DB9-2577-4744-9253-A86770B98AEC}"/>
                </a:ext>
              </a:extLst>
            </p:cNvPr>
            <p:cNvSpPr/>
            <p:nvPr/>
          </p:nvSpPr>
          <p:spPr>
            <a:xfrm>
              <a:off x="3726838" y="1968967"/>
              <a:ext cx="2238248" cy="584123"/>
            </a:xfrm>
            <a:prstGeom prst="rect">
              <a:avLst/>
            </a:prstGeom>
          </p:spPr>
          <p:txBody>
            <a:bodyPr wrap="square" anchor="t">
              <a:spAutoFit/>
            </a:bodyPr>
            <a:lstStyle/>
            <a:p>
              <a:pPr marL="0" marR="0" lvl="0" indent="0" algn="ctr" defTabSz="932205" rtl="0" eaLnBrk="1" fontAlgn="auto" latinLnBrk="0" hangingPunct="1">
                <a:lnSpc>
                  <a:spcPct val="90000"/>
                </a:lnSpc>
                <a:spcBef>
                  <a:spcPts val="0"/>
                </a:spcBef>
                <a:spcAft>
                  <a:spcPts val="0"/>
                </a:spcAft>
                <a:buClrTx/>
                <a:buSzTx/>
                <a:buFontTx/>
                <a:buNone/>
                <a:tabLst/>
                <a:defRPr/>
              </a:pP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Azure Management </a:t>
              </a:r>
              <a:b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b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and Security</a:t>
              </a:r>
            </a:p>
          </p:txBody>
        </p:sp>
        <p:sp>
          <p:nvSpPr>
            <p:cNvPr id="15" name="DeveloperTools_EC7A">
              <a:extLst>
                <a:ext uri="{FF2B5EF4-FFF2-40B4-BE49-F238E27FC236}">
                  <a16:creationId xmlns:a16="http://schemas.microsoft.com/office/drawing/2014/main" id="{0610E024-0C38-4F79-93AC-67F352ED986C}"/>
                </a:ext>
              </a:extLst>
            </p:cNvPr>
            <p:cNvSpPr>
              <a:spLocks noChangeAspect="1" noEditPoints="1"/>
            </p:cNvSpPr>
            <p:nvPr/>
          </p:nvSpPr>
          <p:spPr bwMode="auto">
            <a:xfrm>
              <a:off x="4729897" y="2627501"/>
              <a:ext cx="232131" cy="365760"/>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34831">
                      <a:srgbClr val="002050"/>
                    </a:gs>
                    <a:gs pos="64000">
                      <a:srgbClr val="002050"/>
                    </a:gs>
                  </a:gsLst>
                </a:gradFill>
                <a:effectLst/>
                <a:uLnTx/>
                <a:uFillTx/>
                <a:latin typeface="Segoe UI Semilight"/>
                <a:ea typeface="+mn-ea"/>
                <a:cs typeface="+mn-cs"/>
              </a:endParaRPr>
            </a:p>
          </p:txBody>
        </p:sp>
      </p:grpSp>
      <p:grpSp>
        <p:nvGrpSpPr>
          <p:cNvPr id="16" name="Group 15">
            <a:extLst>
              <a:ext uri="{FF2B5EF4-FFF2-40B4-BE49-F238E27FC236}">
                <a16:creationId xmlns:a16="http://schemas.microsoft.com/office/drawing/2014/main" id="{728FE323-DC40-4CF8-B84F-453C1F3B3B05}"/>
              </a:ext>
            </a:extLst>
          </p:cNvPr>
          <p:cNvGrpSpPr/>
          <p:nvPr/>
        </p:nvGrpSpPr>
        <p:grpSpPr>
          <a:xfrm>
            <a:off x="6541496" y="1697015"/>
            <a:ext cx="2238248" cy="1070014"/>
            <a:chOff x="6541496" y="1968967"/>
            <a:chExt cx="2238248" cy="1070014"/>
          </a:xfrm>
        </p:grpSpPr>
        <p:sp>
          <p:nvSpPr>
            <p:cNvPr id="17" name="Rectangle 16">
              <a:extLst>
                <a:ext uri="{FF2B5EF4-FFF2-40B4-BE49-F238E27FC236}">
                  <a16:creationId xmlns:a16="http://schemas.microsoft.com/office/drawing/2014/main" id="{C06EFF4C-C949-4BA6-AB16-AFEF042415C7}"/>
                </a:ext>
              </a:extLst>
            </p:cNvPr>
            <p:cNvSpPr/>
            <p:nvPr/>
          </p:nvSpPr>
          <p:spPr>
            <a:xfrm>
              <a:off x="6541496" y="1968967"/>
              <a:ext cx="2238248" cy="584122"/>
            </a:xfrm>
            <a:prstGeom prst="rect">
              <a:avLst/>
            </a:prstGeom>
          </p:spPr>
          <p:txBody>
            <a:bodyPr wrap="square" anchor="t">
              <a:spAutoFit/>
            </a:bodyPr>
            <a:lstStyle/>
            <a:p>
              <a:pPr marL="0" marR="0" lvl="0" indent="0" algn="ctr" defTabSz="932205" rtl="0" eaLnBrk="1" fontAlgn="auto" latinLnBrk="0" hangingPunct="1">
                <a:lnSpc>
                  <a:spcPct val="90000"/>
                </a:lnSpc>
                <a:spcBef>
                  <a:spcPts val="0"/>
                </a:spcBef>
                <a:spcAft>
                  <a:spcPts val="0"/>
                </a:spcAft>
                <a:buClrTx/>
                <a:buSzTx/>
                <a:buFontTx/>
                <a:buNone/>
                <a:tabLst/>
                <a:defRPr/>
              </a:pP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Azure </a:t>
              </a:r>
            </a:p>
            <a:p>
              <a:pPr marL="0" marR="0" lvl="0" indent="0" algn="ctr" defTabSz="932205" rtl="0" eaLnBrk="1" fontAlgn="auto" latinLnBrk="0" hangingPunct="1">
                <a:lnSpc>
                  <a:spcPct val="90000"/>
                </a:lnSpc>
                <a:spcBef>
                  <a:spcPts val="0"/>
                </a:spcBef>
                <a:spcAft>
                  <a:spcPts val="0"/>
                </a:spcAft>
                <a:buClrTx/>
                <a:buSzTx/>
                <a:buFontTx/>
                <a:buNone/>
                <a:tabLst/>
                <a:defRPr/>
              </a:pP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D</a:t>
              </a:r>
              <a:r>
                <a:rPr kumimoji="0" lang="en-US" sz="1734" b="0" i="0" u="none" strike="noStrike" kern="1200" cap="none" spc="0" normalizeH="0" baseline="0" noProof="0" dirty="0" err="1">
                  <a:ln>
                    <a:noFill/>
                  </a:ln>
                  <a:gradFill>
                    <a:gsLst>
                      <a:gs pos="34831">
                        <a:srgbClr val="002050"/>
                      </a:gs>
                      <a:gs pos="64000">
                        <a:srgbClr val="002050"/>
                      </a:gs>
                    </a:gsLst>
                    <a:lin ang="5400000" scaled="1"/>
                  </a:gradFill>
                  <a:effectLst/>
                  <a:uLnTx/>
                  <a:uFillTx/>
                  <a:latin typeface="Segoe UI Semilight"/>
                  <a:ea typeface="+mn-ea"/>
                  <a:cs typeface="+mn-cs"/>
                </a:rPr>
                <a:t>ata</a:t>
              </a: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 S</a:t>
              </a:r>
              <a:r>
                <a:rPr kumimoji="0" lang="en-US" sz="1734" b="0" i="0" u="none" strike="noStrike" kern="1200" cap="none" spc="0" normalizeH="0" baseline="0" noProof="0" dirty="0" err="1">
                  <a:ln>
                    <a:noFill/>
                  </a:ln>
                  <a:gradFill>
                    <a:gsLst>
                      <a:gs pos="34831">
                        <a:srgbClr val="002050"/>
                      </a:gs>
                      <a:gs pos="64000">
                        <a:srgbClr val="002050"/>
                      </a:gs>
                    </a:gsLst>
                    <a:lin ang="5400000" scaled="1"/>
                  </a:gradFill>
                  <a:effectLst/>
                  <a:uLnTx/>
                  <a:uFillTx/>
                  <a:latin typeface="Segoe UI Semilight"/>
                  <a:ea typeface="+mn-ea"/>
                  <a:cs typeface="+mn-cs"/>
                </a:rPr>
                <a:t>ervices</a:t>
              </a:r>
              <a:endPar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endParaRPr>
            </a:p>
          </p:txBody>
        </p:sp>
        <p:sp>
          <p:nvSpPr>
            <p:cNvPr id="18" name="Database_EFC7">
              <a:extLst>
                <a:ext uri="{FF2B5EF4-FFF2-40B4-BE49-F238E27FC236}">
                  <a16:creationId xmlns:a16="http://schemas.microsoft.com/office/drawing/2014/main" id="{D239430D-D331-4F6B-A7E4-60541ED4D4B5}"/>
                </a:ext>
              </a:extLst>
            </p:cNvPr>
            <p:cNvSpPr>
              <a:spLocks noChangeAspect="1" noEditPoints="1"/>
            </p:cNvSpPr>
            <p:nvPr/>
          </p:nvSpPr>
          <p:spPr bwMode="auto">
            <a:xfrm>
              <a:off x="7502339" y="2627501"/>
              <a:ext cx="316562" cy="41148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34831">
                      <a:srgbClr val="002050"/>
                    </a:gs>
                    <a:gs pos="64000">
                      <a:srgbClr val="002050"/>
                    </a:gs>
                  </a:gsLst>
                </a:gradFill>
                <a:effectLst/>
                <a:uLnTx/>
                <a:uFillTx/>
                <a:latin typeface="Segoe UI Semilight"/>
                <a:ea typeface="+mn-ea"/>
                <a:cs typeface="+mn-cs"/>
              </a:endParaRPr>
            </a:p>
          </p:txBody>
        </p:sp>
      </p:grpSp>
      <p:grpSp>
        <p:nvGrpSpPr>
          <p:cNvPr id="19" name="Group 18">
            <a:extLst>
              <a:ext uri="{FF2B5EF4-FFF2-40B4-BE49-F238E27FC236}">
                <a16:creationId xmlns:a16="http://schemas.microsoft.com/office/drawing/2014/main" id="{F709AC81-3C69-419E-9B5D-274820FEF10B}"/>
              </a:ext>
            </a:extLst>
          </p:cNvPr>
          <p:cNvGrpSpPr/>
          <p:nvPr/>
        </p:nvGrpSpPr>
        <p:grpSpPr>
          <a:xfrm>
            <a:off x="6541496" y="5210887"/>
            <a:ext cx="2238248" cy="1120984"/>
            <a:chOff x="6541496" y="5482839"/>
            <a:chExt cx="2238248" cy="1120984"/>
          </a:xfrm>
        </p:grpSpPr>
        <p:sp>
          <p:nvSpPr>
            <p:cNvPr id="20" name="Rectangle 19">
              <a:extLst>
                <a:ext uri="{FF2B5EF4-FFF2-40B4-BE49-F238E27FC236}">
                  <a16:creationId xmlns:a16="http://schemas.microsoft.com/office/drawing/2014/main" id="{118E8CBE-863F-484B-BA6D-72D0D07321BD}"/>
                </a:ext>
              </a:extLst>
            </p:cNvPr>
            <p:cNvSpPr/>
            <p:nvPr/>
          </p:nvSpPr>
          <p:spPr>
            <a:xfrm>
              <a:off x="6541496" y="6019701"/>
              <a:ext cx="2238248" cy="584122"/>
            </a:xfrm>
            <a:prstGeom prst="rect">
              <a:avLst/>
            </a:prstGeom>
          </p:spPr>
          <p:txBody>
            <a:bodyPr wrap="square" anchor="t">
              <a:spAutoFit/>
            </a:bodyPr>
            <a:lstStyle/>
            <a:p>
              <a:pPr marL="0" marR="0" lvl="0" indent="0" algn="ctr" defTabSz="932205" rtl="0" eaLnBrk="1" fontAlgn="auto" latinLnBrk="0" hangingPunct="1">
                <a:lnSpc>
                  <a:spcPct val="90000"/>
                </a:lnSpc>
                <a:spcBef>
                  <a:spcPts val="0"/>
                </a:spcBef>
                <a:spcAft>
                  <a:spcPts val="0"/>
                </a:spcAft>
                <a:buClrTx/>
                <a:buSzTx/>
                <a:buFontTx/>
                <a:buNone/>
                <a:tabLst/>
                <a:defRPr/>
              </a:pP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SQL </a:t>
              </a:r>
              <a:b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b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Server</a:t>
              </a:r>
            </a:p>
          </p:txBody>
        </p:sp>
        <p:sp>
          <p:nvSpPr>
            <p:cNvPr id="21" name="Database_EFC7">
              <a:extLst>
                <a:ext uri="{FF2B5EF4-FFF2-40B4-BE49-F238E27FC236}">
                  <a16:creationId xmlns:a16="http://schemas.microsoft.com/office/drawing/2014/main" id="{F0512FDB-47A0-4F91-8438-D0E4E133F5EE}"/>
                </a:ext>
              </a:extLst>
            </p:cNvPr>
            <p:cNvSpPr>
              <a:spLocks noChangeAspect="1" noEditPoints="1"/>
            </p:cNvSpPr>
            <p:nvPr/>
          </p:nvSpPr>
          <p:spPr bwMode="auto">
            <a:xfrm>
              <a:off x="7502339" y="5482839"/>
              <a:ext cx="316562" cy="411480"/>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34831">
                      <a:srgbClr val="002050"/>
                    </a:gs>
                    <a:gs pos="64000">
                      <a:srgbClr val="002050"/>
                    </a:gs>
                  </a:gsLst>
                </a:gradFill>
                <a:effectLst/>
                <a:uLnTx/>
                <a:uFillTx/>
                <a:latin typeface="Segoe UI Semilight"/>
                <a:ea typeface="+mn-ea"/>
                <a:cs typeface="+mn-cs"/>
              </a:endParaRPr>
            </a:p>
          </p:txBody>
        </p:sp>
      </p:grpSp>
      <p:grpSp>
        <p:nvGrpSpPr>
          <p:cNvPr id="22" name="Group 21">
            <a:extLst>
              <a:ext uri="{FF2B5EF4-FFF2-40B4-BE49-F238E27FC236}">
                <a16:creationId xmlns:a16="http://schemas.microsoft.com/office/drawing/2014/main" id="{11A8B55E-B3BC-41EC-AACC-E9907AB65C20}"/>
              </a:ext>
            </a:extLst>
          </p:cNvPr>
          <p:cNvGrpSpPr/>
          <p:nvPr/>
        </p:nvGrpSpPr>
        <p:grpSpPr>
          <a:xfrm>
            <a:off x="9356155" y="1697015"/>
            <a:ext cx="2238248" cy="992320"/>
            <a:chOff x="9356155" y="1968967"/>
            <a:chExt cx="2238248" cy="992320"/>
          </a:xfrm>
        </p:grpSpPr>
        <p:sp>
          <p:nvSpPr>
            <p:cNvPr id="23" name="Rectangle 22">
              <a:extLst>
                <a:ext uri="{FF2B5EF4-FFF2-40B4-BE49-F238E27FC236}">
                  <a16:creationId xmlns:a16="http://schemas.microsoft.com/office/drawing/2014/main" id="{99926B62-FA74-4F3F-AA01-ADD475E752DE}"/>
                </a:ext>
              </a:extLst>
            </p:cNvPr>
            <p:cNvSpPr/>
            <p:nvPr/>
          </p:nvSpPr>
          <p:spPr>
            <a:xfrm>
              <a:off x="9356155" y="1968967"/>
              <a:ext cx="2238248" cy="584122"/>
            </a:xfrm>
            <a:prstGeom prst="rect">
              <a:avLst/>
            </a:prstGeom>
          </p:spPr>
          <p:txBody>
            <a:bodyPr wrap="square" anchor="t">
              <a:spAutoFit/>
            </a:bodyPr>
            <a:lstStyle/>
            <a:p>
              <a:pPr marL="0" marR="0" lvl="0" indent="0" algn="ctr" defTabSz="932205" rtl="0" eaLnBrk="1" fontAlgn="auto" latinLnBrk="0" hangingPunct="1">
                <a:lnSpc>
                  <a:spcPct val="90000"/>
                </a:lnSpc>
                <a:spcBef>
                  <a:spcPts val="0"/>
                </a:spcBef>
                <a:spcAft>
                  <a:spcPts val="0"/>
                </a:spcAft>
                <a:buClrTx/>
                <a:buSzTx/>
                <a:buFontTx/>
                <a:buNone/>
                <a:tabLst/>
                <a:defRPr/>
              </a:pP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Azure </a:t>
              </a:r>
              <a:b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b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Services</a:t>
              </a:r>
            </a:p>
          </p:txBody>
        </p:sp>
        <p:sp>
          <p:nvSpPr>
            <p:cNvPr id="24" name="cloud">
              <a:extLst>
                <a:ext uri="{FF2B5EF4-FFF2-40B4-BE49-F238E27FC236}">
                  <a16:creationId xmlns:a16="http://schemas.microsoft.com/office/drawing/2014/main" id="{B17EDB5A-2597-4CC0-815A-8303FEA024F3}"/>
                </a:ext>
              </a:extLst>
            </p:cNvPr>
            <p:cNvSpPr>
              <a:spLocks noChangeAspect="1"/>
            </p:cNvSpPr>
            <p:nvPr/>
          </p:nvSpPr>
          <p:spPr bwMode="auto">
            <a:xfrm>
              <a:off x="10211536" y="2627501"/>
              <a:ext cx="527486" cy="333786"/>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34831">
                      <a:srgbClr val="002050"/>
                    </a:gs>
                    <a:gs pos="64000">
                      <a:srgbClr val="002050"/>
                    </a:gs>
                  </a:gsLst>
                </a:gradFill>
                <a:effectLst/>
                <a:uLnTx/>
                <a:uFillTx/>
                <a:latin typeface="Segoe UI Semilight"/>
                <a:ea typeface="+mn-ea"/>
                <a:cs typeface="+mn-cs"/>
              </a:endParaRPr>
            </a:p>
          </p:txBody>
        </p:sp>
      </p:grpSp>
      <p:grpSp>
        <p:nvGrpSpPr>
          <p:cNvPr id="25" name="Group 24">
            <a:extLst>
              <a:ext uri="{FF2B5EF4-FFF2-40B4-BE49-F238E27FC236}">
                <a16:creationId xmlns:a16="http://schemas.microsoft.com/office/drawing/2014/main" id="{66EA2B8D-51F2-474A-AE65-5A0943586C1B}"/>
              </a:ext>
            </a:extLst>
          </p:cNvPr>
          <p:cNvGrpSpPr/>
          <p:nvPr/>
        </p:nvGrpSpPr>
        <p:grpSpPr>
          <a:xfrm>
            <a:off x="3726838" y="5256607"/>
            <a:ext cx="2238248" cy="1063863"/>
            <a:chOff x="3726838" y="5528559"/>
            <a:chExt cx="2238248" cy="1063863"/>
          </a:xfrm>
        </p:grpSpPr>
        <p:sp>
          <p:nvSpPr>
            <p:cNvPr id="26" name="Rectangle 25">
              <a:extLst>
                <a:ext uri="{FF2B5EF4-FFF2-40B4-BE49-F238E27FC236}">
                  <a16:creationId xmlns:a16="http://schemas.microsoft.com/office/drawing/2014/main" id="{69B0CF7C-C905-438C-94A0-247DA55ADB44}"/>
                </a:ext>
              </a:extLst>
            </p:cNvPr>
            <p:cNvSpPr/>
            <p:nvPr/>
          </p:nvSpPr>
          <p:spPr>
            <a:xfrm>
              <a:off x="3726838" y="6019701"/>
              <a:ext cx="2238248" cy="572721"/>
            </a:xfrm>
            <a:prstGeom prst="rect">
              <a:avLst/>
            </a:prstGeom>
          </p:spPr>
          <p:txBody>
            <a:bodyPr wrap="square" anchor="t">
              <a:spAutoFit/>
            </a:bodyPr>
            <a:lstStyle/>
            <a:p>
              <a:pPr marL="0" marR="0" lvl="0" indent="0" algn="ctr" defTabSz="932205" rtl="0" eaLnBrk="1" fontAlgn="auto" latinLnBrk="0" hangingPunct="1">
                <a:lnSpc>
                  <a:spcPct val="90000"/>
                </a:lnSpc>
                <a:spcBef>
                  <a:spcPts val="0"/>
                </a:spcBef>
                <a:spcAft>
                  <a:spcPts val="0"/>
                </a:spcAft>
                <a:buClrTx/>
                <a:buSzTx/>
                <a:buFontTx/>
                <a:buNone/>
                <a:tabLst/>
                <a:defRPr/>
              </a:pP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On-premises Infrastructure</a:t>
              </a:r>
            </a:p>
          </p:txBody>
        </p:sp>
        <p:sp>
          <p:nvSpPr>
            <p:cNvPr id="27" name="server">
              <a:extLst>
                <a:ext uri="{FF2B5EF4-FFF2-40B4-BE49-F238E27FC236}">
                  <a16:creationId xmlns:a16="http://schemas.microsoft.com/office/drawing/2014/main" id="{A5FFB77B-CED7-4EB2-8038-8C8D7B0AF777}"/>
                </a:ext>
              </a:extLst>
            </p:cNvPr>
            <p:cNvSpPr>
              <a:spLocks noChangeAspect="1" noEditPoints="1"/>
            </p:cNvSpPr>
            <p:nvPr/>
          </p:nvSpPr>
          <p:spPr bwMode="auto">
            <a:xfrm>
              <a:off x="4749678" y="5528559"/>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34831">
                      <a:srgbClr val="002050"/>
                    </a:gs>
                    <a:gs pos="64000">
                      <a:srgbClr val="002050"/>
                    </a:gs>
                  </a:gsLst>
                  <a:lin ang="5400000" scaled="1"/>
                </a:gradFill>
                <a:effectLst/>
                <a:uLnTx/>
                <a:uFillTx/>
                <a:latin typeface="Segoe UI Semilight"/>
                <a:ea typeface="+mn-ea"/>
                <a:cs typeface="+mn-cs"/>
              </a:endParaRPr>
            </a:p>
          </p:txBody>
        </p:sp>
      </p:grpSp>
      <p:grpSp>
        <p:nvGrpSpPr>
          <p:cNvPr id="28" name="Group 27">
            <a:extLst>
              <a:ext uri="{FF2B5EF4-FFF2-40B4-BE49-F238E27FC236}">
                <a16:creationId xmlns:a16="http://schemas.microsoft.com/office/drawing/2014/main" id="{BE1E7F1F-B41D-4B6D-97FA-1315389D8EA5}"/>
              </a:ext>
            </a:extLst>
          </p:cNvPr>
          <p:cNvGrpSpPr/>
          <p:nvPr/>
        </p:nvGrpSpPr>
        <p:grpSpPr>
          <a:xfrm>
            <a:off x="9356155" y="5195942"/>
            <a:ext cx="2238248" cy="1135929"/>
            <a:chOff x="9356155" y="5467894"/>
            <a:chExt cx="2238248" cy="1135929"/>
          </a:xfrm>
        </p:grpSpPr>
        <p:sp>
          <p:nvSpPr>
            <p:cNvPr id="29" name="Rectangle 28">
              <a:extLst>
                <a:ext uri="{FF2B5EF4-FFF2-40B4-BE49-F238E27FC236}">
                  <a16:creationId xmlns:a16="http://schemas.microsoft.com/office/drawing/2014/main" id="{17919F38-9A3C-47EB-AF34-ABECACDA3D05}"/>
                </a:ext>
              </a:extLst>
            </p:cNvPr>
            <p:cNvSpPr/>
            <p:nvPr/>
          </p:nvSpPr>
          <p:spPr>
            <a:xfrm>
              <a:off x="9356155" y="6019700"/>
              <a:ext cx="2238248" cy="584123"/>
            </a:xfrm>
            <a:prstGeom prst="rect">
              <a:avLst/>
            </a:prstGeom>
          </p:spPr>
          <p:txBody>
            <a:bodyPr wrap="square" anchor="t">
              <a:spAutoFit/>
            </a:bodyPr>
            <a:lstStyle/>
            <a:p>
              <a:pPr marL="0" marR="0" lvl="0" indent="0" algn="ctr" defTabSz="932205" rtl="0" eaLnBrk="1" fontAlgn="auto" latinLnBrk="0" hangingPunct="1">
                <a:lnSpc>
                  <a:spcPct val="90000"/>
                </a:lnSpc>
                <a:spcBef>
                  <a:spcPts val="0"/>
                </a:spcBef>
                <a:spcAft>
                  <a:spcPts val="0"/>
                </a:spcAft>
                <a:buClrTx/>
                <a:buSzTx/>
                <a:buFontTx/>
                <a:buNone/>
                <a:tabLst/>
                <a:defRPr/>
              </a:pP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Azure </a:t>
              </a:r>
              <a:b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br>
              <a:r>
                <a:rPr kumimoji="0" lang="en-US" sz="1734" b="0" i="0" u="none" strike="noStrike" kern="1200" cap="none" spc="0" normalizeH="0" baseline="0" noProof="0" dirty="0">
                  <a:ln>
                    <a:noFill/>
                  </a:ln>
                  <a:gradFill>
                    <a:gsLst>
                      <a:gs pos="34831">
                        <a:srgbClr val="002050"/>
                      </a:gs>
                      <a:gs pos="64000">
                        <a:srgbClr val="002050"/>
                      </a:gs>
                    </a:gsLst>
                    <a:lin ang="5400000" scaled="1"/>
                  </a:gradFill>
                  <a:effectLst/>
                  <a:uLnTx/>
                  <a:uFillTx/>
                  <a:latin typeface="Segoe UI Semilight"/>
                  <a:ea typeface="+mn-ea"/>
                  <a:cs typeface="+mn-cs"/>
                </a:rPr>
                <a:t>Stack</a:t>
              </a:r>
            </a:p>
          </p:txBody>
        </p:sp>
        <p:grpSp>
          <p:nvGrpSpPr>
            <p:cNvPr id="30" name="Group 29">
              <a:extLst>
                <a:ext uri="{FF2B5EF4-FFF2-40B4-BE49-F238E27FC236}">
                  <a16:creationId xmlns:a16="http://schemas.microsoft.com/office/drawing/2014/main" id="{7F1AF070-E2D7-403F-8F35-28FA89581FE0}"/>
                </a:ext>
              </a:extLst>
            </p:cNvPr>
            <p:cNvGrpSpPr/>
            <p:nvPr/>
          </p:nvGrpSpPr>
          <p:grpSpPr>
            <a:xfrm>
              <a:off x="10262067" y="5467894"/>
              <a:ext cx="426425" cy="426425"/>
              <a:chOff x="10262067" y="5357124"/>
              <a:chExt cx="426425" cy="426425"/>
            </a:xfrm>
          </p:grpSpPr>
          <p:sp>
            <p:nvSpPr>
              <p:cNvPr id="31" name="cloud">
                <a:extLst>
                  <a:ext uri="{FF2B5EF4-FFF2-40B4-BE49-F238E27FC236}">
                    <a16:creationId xmlns:a16="http://schemas.microsoft.com/office/drawing/2014/main" id="{5C47670B-3DF6-42C8-8AC2-CC120F00B847}"/>
                  </a:ext>
                </a:extLst>
              </p:cNvPr>
              <p:cNvSpPr>
                <a:spLocks noChangeAspect="1"/>
              </p:cNvSpPr>
              <p:nvPr/>
            </p:nvSpPr>
            <p:spPr bwMode="auto">
              <a:xfrm>
                <a:off x="10322563" y="5473699"/>
                <a:ext cx="305432" cy="193274"/>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34831">
                        <a:srgbClr val="002050"/>
                      </a:gs>
                      <a:gs pos="64000">
                        <a:srgbClr val="002050"/>
                      </a:gs>
                    </a:gsLst>
                  </a:gradFill>
                  <a:effectLst/>
                  <a:uLnTx/>
                  <a:uFillTx/>
                  <a:latin typeface="Segoe UI Semilight"/>
                  <a:ea typeface="+mn-ea"/>
                  <a:cs typeface="+mn-cs"/>
                </a:endParaRPr>
              </a:p>
            </p:txBody>
          </p:sp>
          <p:sp>
            <p:nvSpPr>
              <p:cNvPr id="32" name="Rectangle 31">
                <a:extLst>
                  <a:ext uri="{FF2B5EF4-FFF2-40B4-BE49-F238E27FC236}">
                    <a16:creationId xmlns:a16="http://schemas.microsoft.com/office/drawing/2014/main" id="{628C1250-CA14-4955-8663-5A962C612FC3}"/>
                  </a:ext>
                </a:extLst>
              </p:cNvPr>
              <p:cNvSpPr/>
              <p:nvPr/>
            </p:nvSpPr>
            <p:spPr bwMode="auto">
              <a:xfrm>
                <a:off x="10262067" y="5357124"/>
                <a:ext cx="426425" cy="426425"/>
              </a:xfrm>
              <a:prstGeom prst="rect">
                <a:avLst/>
              </a:pr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34831">
                        <a:srgbClr val="002050"/>
                      </a:gs>
                      <a:gs pos="64000">
                        <a:srgbClr val="002050"/>
                      </a:gs>
                    </a:gsLst>
                  </a:gradFill>
                  <a:effectLst/>
                  <a:uLnTx/>
                  <a:uFillTx/>
                  <a:latin typeface="Segoe UI Semilight"/>
                  <a:ea typeface="+mn-ea"/>
                  <a:cs typeface="+mn-cs"/>
                </a:endParaRPr>
              </a:p>
            </p:txBody>
          </p:sp>
        </p:grpSp>
      </p:grpSp>
      <p:grpSp>
        <p:nvGrpSpPr>
          <p:cNvPr id="33" name="Group 32">
            <a:extLst>
              <a:ext uri="{FF2B5EF4-FFF2-40B4-BE49-F238E27FC236}">
                <a16:creationId xmlns:a16="http://schemas.microsoft.com/office/drawing/2014/main" id="{B31698AB-2247-422F-A021-B9925F66D328}"/>
              </a:ext>
            </a:extLst>
          </p:cNvPr>
          <p:cNvGrpSpPr/>
          <p:nvPr/>
        </p:nvGrpSpPr>
        <p:grpSpPr>
          <a:xfrm>
            <a:off x="1938088" y="3073084"/>
            <a:ext cx="186432" cy="1882719"/>
            <a:chOff x="1938088" y="3345036"/>
            <a:chExt cx="186432" cy="1882719"/>
          </a:xfrm>
        </p:grpSpPr>
        <p:sp>
          <p:nvSpPr>
            <p:cNvPr id="34" name="arrow">
              <a:extLst>
                <a:ext uri="{FF2B5EF4-FFF2-40B4-BE49-F238E27FC236}">
                  <a16:creationId xmlns:a16="http://schemas.microsoft.com/office/drawing/2014/main" id="{9570996D-5D7D-40CB-B437-CDE1D2FC380D}"/>
                </a:ext>
              </a:extLst>
            </p:cNvPr>
            <p:cNvSpPr>
              <a:spLocks noChangeAspect="1" noEditPoints="1"/>
            </p:cNvSpPr>
            <p:nvPr/>
          </p:nvSpPr>
          <p:spPr bwMode="auto">
            <a:xfrm rot="5400000">
              <a:off x="1930286" y="5033521"/>
              <a:ext cx="202036" cy="186432"/>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35" name="arrow">
              <a:extLst>
                <a:ext uri="{FF2B5EF4-FFF2-40B4-BE49-F238E27FC236}">
                  <a16:creationId xmlns:a16="http://schemas.microsoft.com/office/drawing/2014/main" id="{E06D7694-4BF8-43E2-8EBA-3CDB9A95CD0D}"/>
                </a:ext>
              </a:extLst>
            </p:cNvPr>
            <p:cNvSpPr>
              <a:spLocks noChangeAspect="1" noEditPoints="1"/>
            </p:cNvSpPr>
            <p:nvPr/>
          </p:nvSpPr>
          <p:spPr bwMode="auto">
            <a:xfrm rot="16200000">
              <a:off x="1930286" y="3352838"/>
              <a:ext cx="202036" cy="186432"/>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36" name="Group 35">
            <a:extLst>
              <a:ext uri="{FF2B5EF4-FFF2-40B4-BE49-F238E27FC236}">
                <a16:creationId xmlns:a16="http://schemas.microsoft.com/office/drawing/2014/main" id="{7F3AC626-0E89-4EB4-AF6E-D1D29782326F}"/>
              </a:ext>
            </a:extLst>
          </p:cNvPr>
          <p:cNvGrpSpPr/>
          <p:nvPr/>
        </p:nvGrpSpPr>
        <p:grpSpPr>
          <a:xfrm>
            <a:off x="4752746" y="3073084"/>
            <a:ext cx="186432" cy="1882719"/>
            <a:chOff x="4752746" y="3345036"/>
            <a:chExt cx="186432" cy="1882719"/>
          </a:xfrm>
        </p:grpSpPr>
        <p:sp>
          <p:nvSpPr>
            <p:cNvPr id="37" name="arrow">
              <a:extLst>
                <a:ext uri="{FF2B5EF4-FFF2-40B4-BE49-F238E27FC236}">
                  <a16:creationId xmlns:a16="http://schemas.microsoft.com/office/drawing/2014/main" id="{12B01133-D09D-4FA5-BA16-3D1A22F352D9}"/>
                </a:ext>
              </a:extLst>
            </p:cNvPr>
            <p:cNvSpPr>
              <a:spLocks noChangeAspect="1" noEditPoints="1"/>
            </p:cNvSpPr>
            <p:nvPr/>
          </p:nvSpPr>
          <p:spPr bwMode="auto">
            <a:xfrm rot="5400000" flipV="1">
              <a:off x="4744944" y="5033521"/>
              <a:ext cx="202036" cy="186432"/>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38" name="arrow">
              <a:extLst>
                <a:ext uri="{FF2B5EF4-FFF2-40B4-BE49-F238E27FC236}">
                  <a16:creationId xmlns:a16="http://schemas.microsoft.com/office/drawing/2014/main" id="{FDDE7A55-F49A-451B-94E6-085FCF9C1BCC}"/>
                </a:ext>
              </a:extLst>
            </p:cNvPr>
            <p:cNvSpPr>
              <a:spLocks noChangeAspect="1" noEditPoints="1"/>
            </p:cNvSpPr>
            <p:nvPr/>
          </p:nvSpPr>
          <p:spPr bwMode="auto">
            <a:xfrm rot="16200000" flipV="1">
              <a:off x="4744944" y="3352838"/>
              <a:ext cx="202036" cy="186432"/>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39" name="Group 38">
            <a:extLst>
              <a:ext uri="{FF2B5EF4-FFF2-40B4-BE49-F238E27FC236}">
                <a16:creationId xmlns:a16="http://schemas.microsoft.com/office/drawing/2014/main" id="{F66CE505-1B32-4021-A0EF-31D44ABC2DD6}"/>
              </a:ext>
            </a:extLst>
          </p:cNvPr>
          <p:cNvGrpSpPr/>
          <p:nvPr/>
        </p:nvGrpSpPr>
        <p:grpSpPr>
          <a:xfrm>
            <a:off x="7567404" y="3073084"/>
            <a:ext cx="186432" cy="1882719"/>
            <a:chOff x="7567404" y="3345036"/>
            <a:chExt cx="186432" cy="1882719"/>
          </a:xfrm>
        </p:grpSpPr>
        <p:sp>
          <p:nvSpPr>
            <p:cNvPr id="40" name="arrow">
              <a:extLst>
                <a:ext uri="{FF2B5EF4-FFF2-40B4-BE49-F238E27FC236}">
                  <a16:creationId xmlns:a16="http://schemas.microsoft.com/office/drawing/2014/main" id="{3C26E151-22FD-4094-B8B3-1D51A6361A1F}"/>
                </a:ext>
              </a:extLst>
            </p:cNvPr>
            <p:cNvSpPr>
              <a:spLocks noChangeAspect="1" noEditPoints="1"/>
            </p:cNvSpPr>
            <p:nvPr/>
          </p:nvSpPr>
          <p:spPr bwMode="auto">
            <a:xfrm rot="5400000" flipV="1">
              <a:off x="7559602" y="5033521"/>
              <a:ext cx="202036" cy="186432"/>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41" name="arrow">
              <a:extLst>
                <a:ext uri="{FF2B5EF4-FFF2-40B4-BE49-F238E27FC236}">
                  <a16:creationId xmlns:a16="http://schemas.microsoft.com/office/drawing/2014/main" id="{CD5FD90D-29DC-453C-9ACE-6D26F8F55415}"/>
                </a:ext>
              </a:extLst>
            </p:cNvPr>
            <p:cNvSpPr>
              <a:spLocks noChangeAspect="1" noEditPoints="1"/>
            </p:cNvSpPr>
            <p:nvPr/>
          </p:nvSpPr>
          <p:spPr bwMode="auto">
            <a:xfrm rot="16200000">
              <a:off x="7559602" y="3352838"/>
              <a:ext cx="202036" cy="186432"/>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42" name="Group 41">
            <a:extLst>
              <a:ext uri="{FF2B5EF4-FFF2-40B4-BE49-F238E27FC236}">
                <a16:creationId xmlns:a16="http://schemas.microsoft.com/office/drawing/2014/main" id="{F184715D-A667-4EA6-88CC-6C62ABD90388}"/>
              </a:ext>
            </a:extLst>
          </p:cNvPr>
          <p:cNvGrpSpPr/>
          <p:nvPr/>
        </p:nvGrpSpPr>
        <p:grpSpPr>
          <a:xfrm>
            <a:off x="10382063" y="3073084"/>
            <a:ext cx="186432" cy="1882719"/>
            <a:chOff x="10382063" y="3345036"/>
            <a:chExt cx="186432" cy="1882719"/>
          </a:xfrm>
        </p:grpSpPr>
        <p:sp>
          <p:nvSpPr>
            <p:cNvPr id="43" name="arrow">
              <a:extLst>
                <a:ext uri="{FF2B5EF4-FFF2-40B4-BE49-F238E27FC236}">
                  <a16:creationId xmlns:a16="http://schemas.microsoft.com/office/drawing/2014/main" id="{988A8174-F99B-4F25-85F8-B6C901FF4A14}"/>
                </a:ext>
              </a:extLst>
            </p:cNvPr>
            <p:cNvSpPr>
              <a:spLocks noChangeAspect="1" noEditPoints="1"/>
            </p:cNvSpPr>
            <p:nvPr/>
          </p:nvSpPr>
          <p:spPr bwMode="auto">
            <a:xfrm rot="5400000" flipV="1">
              <a:off x="10374261" y="5033521"/>
              <a:ext cx="202036" cy="186432"/>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44" name="arrow">
              <a:extLst>
                <a:ext uri="{FF2B5EF4-FFF2-40B4-BE49-F238E27FC236}">
                  <a16:creationId xmlns:a16="http://schemas.microsoft.com/office/drawing/2014/main" id="{F55DD848-7ECA-49E4-AB26-17DF55C39F37}"/>
                </a:ext>
              </a:extLst>
            </p:cNvPr>
            <p:cNvSpPr>
              <a:spLocks noChangeAspect="1" noEditPoints="1"/>
            </p:cNvSpPr>
            <p:nvPr/>
          </p:nvSpPr>
          <p:spPr bwMode="auto">
            <a:xfrm rot="16200000">
              <a:off x="10374261" y="3352838"/>
              <a:ext cx="202036" cy="186432"/>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grpSp>
    </p:spTree>
    <p:extLst>
      <p:ext uri="{BB962C8B-B14F-4D97-AF65-F5344CB8AC3E}">
        <p14:creationId xmlns:p14="http://schemas.microsoft.com/office/powerpoint/2010/main" val="159828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250"/>
                                        <p:tgtEl>
                                          <p:spTgt spid="3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250"/>
                                        <p:tgtEl>
                                          <p:spTgt spid="36"/>
                                        </p:tgtEl>
                                      </p:cBhvr>
                                    </p:animEffect>
                                  </p:childTnLst>
                                </p:cTn>
                              </p:par>
                            </p:childTnLst>
                          </p:cTn>
                        </p:par>
                        <p:par>
                          <p:cTn id="27" fill="hold">
                            <p:stCondLst>
                              <p:cond delay="125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250"/>
                                        <p:tgtEl>
                                          <p:spTgt spid="25"/>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50"/>
                                        <p:tgtEl>
                                          <p:spTgt spid="16"/>
                                        </p:tgtEl>
                                      </p:cBhvr>
                                    </p:animEffect>
                                  </p:childTnLst>
                                </p:cTn>
                              </p:par>
                            </p:childTnLst>
                          </p:cTn>
                        </p:par>
                        <p:par>
                          <p:cTn id="49" fill="hold">
                            <p:stCondLst>
                              <p:cond delay="2250"/>
                            </p:stCondLst>
                            <p:childTnLst>
                              <p:par>
                                <p:cTn id="50" presetID="10" presetClass="entr" presetSubtype="0"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250"/>
                                        <p:tgtEl>
                                          <p:spTgt spid="6"/>
                                        </p:tgtEl>
                                      </p:cBhvr>
                                    </p:animEffect>
                                  </p:childTnLst>
                                </p:cTn>
                              </p:par>
                            </p:childTnLst>
                          </p:cTn>
                        </p:par>
                        <p:par>
                          <p:cTn id="53" fill="hold">
                            <p:stCondLst>
                              <p:cond delay="2500"/>
                            </p:stCondLst>
                            <p:childTnLst>
                              <p:par>
                                <p:cTn id="54" presetID="10" presetClass="entr" presetSubtype="0"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250"/>
                                        <p:tgtEl>
                                          <p:spTgt spid="42"/>
                                        </p:tgtEl>
                                      </p:cBhvr>
                                    </p:animEffect>
                                  </p:childTnLst>
                                </p:cTn>
                              </p:par>
                            </p:childTnLst>
                          </p:cTn>
                        </p:par>
                        <p:par>
                          <p:cTn id="57" fill="hold">
                            <p:stCondLst>
                              <p:cond delay="2750"/>
                            </p:stCondLst>
                            <p:childTnLst>
                              <p:par>
                                <p:cTn id="58" presetID="10" presetClass="entr" presetSubtype="0" fill="hold"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250"/>
                                        <p:tgtEl>
                                          <p:spTgt spid="22"/>
                                        </p:tgtEl>
                                      </p:cBhvr>
                                    </p:animEffect>
                                  </p:childTnLst>
                                </p:cTn>
                              </p:par>
                              <p:par>
                                <p:cTn id="61" presetID="10"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568E-B85C-42A1-9043-B805588A0A22}"/>
              </a:ext>
            </a:extLst>
          </p:cNvPr>
          <p:cNvSpPr>
            <a:spLocks noGrp="1"/>
          </p:cNvSpPr>
          <p:nvPr>
            <p:ph type="title"/>
          </p:nvPr>
        </p:nvSpPr>
        <p:spPr>
          <a:xfrm>
            <a:off x="274639" y="295274"/>
            <a:ext cx="11889564" cy="917575"/>
          </a:xfrm>
        </p:spPr>
        <p:txBody>
          <a:bodyPr/>
          <a:lstStyle/>
          <a:p>
            <a:r>
              <a:rPr lang="en-US" dirty="0"/>
              <a:t>IT challenges implementing business continuity</a:t>
            </a:r>
            <a:br>
              <a:rPr lang="en-US" dirty="0"/>
            </a:br>
            <a:r>
              <a:rPr lang="en-US" sz="3200" dirty="0">
                <a:gradFill>
                  <a:gsLst>
                    <a:gs pos="1250">
                      <a:schemeClr val="tx2"/>
                    </a:gs>
                    <a:gs pos="100000">
                      <a:schemeClr val="tx2"/>
                    </a:gs>
                  </a:gsLst>
                  <a:lin ang="5400000" scaled="0"/>
                </a:gradFill>
                <a:latin typeface="+mn-lt"/>
              </a:rPr>
              <a:t>Business continuity and data protection </a:t>
            </a:r>
            <a:br>
              <a:rPr lang="en-US" sz="3200" dirty="0">
                <a:gradFill>
                  <a:gsLst>
                    <a:gs pos="1250">
                      <a:schemeClr val="tx2"/>
                    </a:gs>
                    <a:gs pos="100000">
                      <a:schemeClr val="tx2"/>
                    </a:gs>
                  </a:gsLst>
                  <a:lin ang="5400000" scaled="0"/>
                </a:gradFill>
                <a:latin typeface="+mn-lt"/>
              </a:rPr>
            </a:br>
            <a:r>
              <a:rPr lang="en-US" sz="3200" dirty="0">
                <a:gradFill>
                  <a:gsLst>
                    <a:gs pos="1250">
                      <a:schemeClr val="tx2"/>
                    </a:gs>
                    <a:gs pos="100000">
                      <a:schemeClr val="tx2"/>
                    </a:gs>
                  </a:gsLst>
                  <a:lin ang="5400000" scaled="0"/>
                </a:gradFill>
                <a:latin typeface="+mn-lt"/>
              </a:rPr>
              <a:t>are critical issues for every organization</a:t>
            </a:r>
            <a:br>
              <a:rPr lang="en-US" sz="3200" dirty="0">
                <a:gradFill>
                  <a:gsLst>
                    <a:gs pos="1250">
                      <a:schemeClr val="tx2"/>
                    </a:gs>
                    <a:gs pos="100000">
                      <a:schemeClr val="tx2"/>
                    </a:gs>
                  </a:gsLst>
                  <a:lin ang="5400000" scaled="0"/>
                </a:gradFill>
                <a:latin typeface="+mn-lt"/>
              </a:rPr>
            </a:br>
            <a:endParaRPr lang="en-US" dirty="0">
              <a:gradFill>
                <a:gsLst>
                  <a:gs pos="1250">
                    <a:schemeClr val="tx2"/>
                  </a:gs>
                  <a:gs pos="100000">
                    <a:schemeClr val="tx2"/>
                  </a:gs>
                </a:gsLst>
                <a:lin ang="5400000" scaled="0"/>
              </a:gradFill>
              <a:latin typeface="+mn-lt"/>
            </a:endParaRPr>
          </a:p>
        </p:txBody>
      </p:sp>
      <p:sp>
        <p:nvSpPr>
          <p:cNvPr id="42" name="Title 3"/>
          <p:cNvSpPr txBox="1">
            <a:spLocks/>
          </p:cNvSpPr>
          <p:nvPr/>
        </p:nvSpPr>
        <p:spPr>
          <a:xfrm>
            <a:off x="427860" y="448108"/>
            <a:ext cx="11887878" cy="917444"/>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4399" b="0" i="0" u="none" strike="noStrike" kern="1200" cap="none" spc="-102" normalizeH="0" baseline="0" noProof="0" dirty="0">
              <a:ln w="3175">
                <a:noFill/>
              </a:ln>
              <a:solidFill>
                <a:srgbClr val="D83B01"/>
              </a:solidFill>
              <a:effectLst/>
              <a:uLnTx/>
              <a:uFillTx/>
              <a:latin typeface="Segoe UI Light"/>
              <a:ea typeface="+mn-ea"/>
              <a:cs typeface="Segoe UI" pitchFamily="34" charset="0"/>
            </a:endParaRPr>
          </a:p>
        </p:txBody>
      </p:sp>
      <p:sp>
        <p:nvSpPr>
          <p:cNvPr id="29" name="Rectangle 28"/>
          <p:cNvSpPr/>
          <p:nvPr/>
        </p:nvSpPr>
        <p:spPr bwMode="auto">
          <a:xfrm>
            <a:off x="1733870" y="3463800"/>
            <a:ext cx="1024695"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800"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Cost</a:t>
            </a:r>
          </a:p>
        </p:txBody>
      </p:sp>
      <p:sp>
        <p:nvSpPr>
          <p:cNvPr id="30" name="Rectangle 29"/>
          <p:cNvSpPr/>
          <p:nvPr/>
        </p:nvSpPr>
        <p:spPr bwMode="auto">
          <a:xfrm>
            <a:off x="5270899" y="3463800"/>
            <a:ext cx="1575291"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800"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Complexity</a:t>
            </a:r>
          </a:p>
        </p:txBody>
      </p:sp>
      <p:sp>
        <p:nvSpPr>
          <p:cNvPr id="32" name="Rectangle 31"/>
          <p:cNvSpPr/>
          <p:nvPr/>
        </p:nvSpPr>
        <p:spPr bwMode="auto">
          <a:xfrm>
            <a:off x="8495004" y="3338251"/>
            <a:ext cx="2704550"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800"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Coverage </a:t>
            </a:r>
            <a:br>
              <a:rPr kumimoji="0" lang="en-US" sz="1800"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br>
            <a:r>
              <a:rPr kumimoji="0" lang="en-US" sz="1800"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and </a:t>
            </a:r>
            <a:r>
              <a:rPr lang="en-US" kern="0" spc="50" dirty="0">
                <a:gradFill>
                  <a:gsLst>
                    <a:gs pos="1250">
                      <a:schemeClr val="accent1"/>
                    </a:gs>
                    <a:gs pos="100000">
                      <a:schemeClr val="accent1"/>
                    </a:gs>
                  </a:gsLst>
                  <a:lin ang="5400000" scaled="0"/>
                </a:gradFill>
                <a:latin typeface="Segoe UI" panose="020B0502040204020203" pitchFamily="34" charset="0"/>
                <a:cs typeface="Segoe UI" panose="020B0502040204020203" pitchFamily="34" charset="0"/>
              </a:rPr>
              <a:t>compliance</a:t>
            </a:r>
            <a:endParaRPr kumimoji="0" lang="en-US" sz="1800"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33" name="Text Placeholder 22"/>
          <p:cNvSpPr txBox="1">
            <a:spLocks/>
          </p:cNvSpPr>
          <p:nvPr/>
        </p:nvSpPr>
        <p:spPr>
          <a:xfrm>
            <a:off x="756290" y="4231741"/>
            <a:ext cx="2980039" cy="1177072"/>
          </a:xfrm>
          <a:prstGeom prst="rect">
            <a:avLst/>
          </a:prstGeom>
        </p:spPr>
        <p:txBody>
          <a:bodyPr wrap="square" lIns="91414" tIns="91414" rIns="91414" bIns="91414">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ctr" defTabSz="931505"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panose="020B0502040204020203" pitchFamily="34" charset="0"/>
                <a:ea typeface="ＭＳ Ｐゴシック" charset="0"/>
                <a:cs typeface="Segoe UI" panose="020B0502040204020203" pitchFamily="34" charset="0"/>
              </a:rPr>
              <a:t>Data center cost</a:t>
            </a:r>
          </a:p>
          <a:p>
            <a:pPr marL="0" marR="0" lvl="0" indent="0" algn="ctr" defTabSz="931505"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panose="020B0502040204020203" pitchFamily="34" charset="0"/>
                <a:ea typeface="ＭＳ Ｐゴシック" charset="0"/>
                <a:cs typeface="Segoe UI" panose="020B0502040204020203" pitchFamily="34" charset="0"/>
              </a:rPr>
              <a:t>Resource cost</a:t>
            </a:r>
          </a:p>
          <a:p>
            <a:pPr marL="0" marR="0" lvl="0" indent="0" algn="ctr" defTabSz="931505"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panose="020B0502040204020203" pitchFamily="34" charset="0"/>
                <a:ea typeface="ＭＳ Ｐゴシック" charset="0"/>
                <a:cs typeface="Segoe UI" panose="020B0502040204020203" pitchFamily="34" charset="0"/>
              </a:rPr>
              <a:t>Hardware cost</a:t>
            </a:r>
          </a:p>
        </p:txBody>
      </p:sp>
      <p:sp>
        <p:nvSpPr>
          <p:cNvPr id="34" name="Text Placeholder 22"/>
          <p:cNvSpPr txBox="1">
            <a:spLocks/>
          </p:cNvSpPr>
          <p:nvPr/>
        </p:nvSpPr>
        <p:spPr>
          <a:xfrm>
            <a:off x="4465458" y="4231741"/>
            <a:ext cx="3294249" cy="1465210"/>
          </a:xfrm>
          <a:prstGeom prst="rect">
            <a:avLst/>
          </a:prstGeom>
        </p:spPr>
        <p:txBody>
          <a:bodyPr wrap="square" lIns="91414" tIns="91414" rIns="91414" bIns="91414">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ctr" defTabSz="931505"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panose="020B0502040204020203" pitchFamily="34" charset="0"/>
                <a:ea typeface="ＭＳ Ｐゴシック" charset="0"/>
                <a:cs typeface="Segoe UI" panose="020B0502040204020203" pitchFamily="34" charset="0"/>
              </a:rPr>
              <a:t>Multiple data centers</a:t>
            </a:r>
          </a:p>
          <a:p>
            <a:pPr marL="0" marR="0" lvl="0" indent="0" algn="ctr" defTabSz="931505"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panose="020B0502040204020203" pitchFamily="34" charset="0"/>
                <a:ea typeface="ＭＳ Ｐゴシック" charset="0"/>
                <a:cs typeface="Segoe UI" panose="020B0502040204020203" pitchFamily="34" charset="0"/>
              </a:rPr>
              <a:t>Restoring tape</a:t>
            </a:r>
          </a:p>
          <a:p>
            <a:pPr marL="0" marR="0" lvl="0" indent="0" algn="ctr" defTabSz="931505"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panose="020B0502040204020203" pitchFamily="34" charset="0"/>
                <a:ea typeface="ＭＳ Ｐゴシック" charset="0"/>
                <a:cs typeface="Segoe UI" panose="020B0502040204020203" pitchFamily="34" charset="0"/>
              </a:rPr>
              <a:t>Managing management software</a:t>
            </a:r>
          </a:p>
        </p:txBody>
      </p:sp>
      <p:sp>
        <p:nvSpPr>
          <p:cNvPr id="36" name="Text Placeholder 22"/>
          <p:cNvSpPr txBox="1">
            <a:spLocks/>
          </p:cNvSpPr>
          <p:nvPr/>
        </p:nvSpPr>
        <p:spPr>
          <a:xfrm>
            <a:off x="8245504" y="4215194"/>
            <a:ext cx="3330357" cy="1177072"/>
          </a:xfrm>
          <a:prstGeom prst="rect">
            <a:avLst/>
          </a:prstGeom>
        </p:spPr>
        <p:txBody>
          <a:bodyPr wrap="square" lIns="91414" tIns="91414" rIns="91414" bIns="91414">
            <a:spAutoFit/>
          </a:bodyPr>
          <a:lstStyle>
            <a:defPPr>
              <a:defRPr lang="en-US"/>
            </a:defPPr>
            <a:lvl1pPr lvl="0" indent="0" algn="ctr" defTabSz="931684" fontAlgn="base">
              <a:lnSpc>
                <a:spcPct val="90000"/>
              </a:lnSpc>
              <a:spcBef>
                <a:spcPct val="20000"/>
              </a:spcBef>
              <a:spcAft>
                <a:spcPct val="0"/>
              </a:spcAft>
              <a:buSzPct val="90000"/>
              <a:buFontTx/>
              <a:buNone/>
              <a:defRPr sz="1400" baseline="0">
                <a:solidFill>
                  <a:srgbClr val="969696"/>
                </a:solidFill>
                <a:latin typeface="Segoe UI" panose="020B0502040204020203" pitchFamily="34" charset="0"/>
                <a:ea typeface="ＭＳ Ｐゴシック" charset="0"/>
                <a:cs typeface="Segoe UI" panose="020B05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ctr" defTabSz="931684"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panose="020B0502040204020203" pitchFamily="34" charset="0"/>
                <a:ea typeface="ＭＳ Ｐゴシック" charset="0"/>
                <a:cs typeface="Segoe UI" panose="020B0502040204020203" pitchFamily="34" charset="0"/>
              </a:rPr>
              <a:t>Need to retain data</a:t>
            </a:r>
          </a:p>
          <a:p>
            <a:pPr marL="0" marR="0" lvl="0" indent="0" algn="ctr" defTabSz="931684"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panose="020B0502040204020203" pitchFamily="34" charset="0"/>
                <a:ea typeface="ＭＳ Ｐゴシック" charset="0"/>
                <a:cs typeface="Segoe UI" panose="020B0502040204020203" pitchFamily="34" charset="0"/>
              </a:rPr>
              <a:t>Need to provide service</a:t>
            </a:r>
          </a:p>
          <a:p>
            <a:pPr marL="0" marR="0" lvl="0" indent="0" algn="ctr" defTabSz="931684"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panose="020B0502040204020203" pitchFamily="34" charset="0"/>
                <a:ea typeface="ＭＳ Ｐゴシック" charset="0"/>
                <a:cs typeface="Segoe UI" panose="020B0502040204020203" pitchFamily="34" charset="0"/>
              </a:rPr>
              <a:t>Challenging to comply</a:t>
            </a:r>
          </a:p>
        </p:txBody>
      </p:sp>
      <p:cxnSp>
        <p:nvCxnSpPr>
          <p:cNvPr id="37" name="Straight Connector 36"/>
          <p:cNvCxnSpPr>
            <a:cxnSpLocks/>
          </p:cNvCxnSpPr>
          <p:nvPr/>
        </p:nvCxnSpPr>
        <p:spPr>
          <a:xfrm>
            <a:off x="914833" y="4042170"/>
            <a:ext cx="2704550"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35B15AA-21A1-4DA6-AF24-361043A71363}"/>
              </a:ext>
            </a:extLst>
          </p:cNvPr>
          <p:cNvGrpSpPr/>
          <p:nvPr/>
        </p:nvGrpSpPr>
        <p:grpSpPr>
          <a:xfrm>
            <a:off x="1733962" y="2354534"/>
            <a:ext cx="1024695" cy="1024695"/>
            <a:chOff x="1717451" y="2308577"/>
            <a:chExt cx="1004694" cy="1004694"/>
          </a:xfrm>
        </p:grpSpPr>
        <p:sp>
          <p:nvSpPr>
            <p:cNvPr id="28" name="Oval 27"/>
            <p:cNvSpPr/>
            <p:nvPr/>
          </p:nvSpPr>
          <p:spPr bwMode="auto">
            <a:xfrm>
              <a:off x="1717451" y="2308577"/>
              <a:ext cx="1004694" cy="1004694"/>
            </a:xfrm>
            <a:prstGeom prst="ellipse">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8" name="price"/>
            <p:cNvSpPr>
              <a:spLocks noChangeAspect="1" noEditPoints="1"/>
            </p:cNvSpPr>
            <p:nvPr/>
          </p:nvSpPr>
          <p:spPr bwMode="auto">
            <a:xfrm>
              <a:off x="2070394" y="2448759"/>
              <a:ext cx="298808" cy="601907"/>
            </a:xfrm>
            <a:custGeom>
              <a:avLst/>
              <a:gdLst>
                <a:gd name="T0" fmla="*/ 141 w 150"/>
                <a:gd name="T1" fmla="*/ 307 h 307"/>
                <a:gd name="T2" fmla="*/ 9 w 150"/>
                <a:gd name="T3" fmla="*/ 307 h 307"/>
                <a:gd name="T4" fmla="*/ 0 w 150"/>
                <a:gd name="T5" fmla="*/ 298 h 307"/>
                <a:gd name="T6" fmla="*/ 0 w 150"/>
                <a:gd name="T7" fmla="*/ 136 h 307"/>
                <a:gd name="T8" fmla="*/ 9 w 150"/>
                <a:gd name="T9" fmla="*/ 123 h 307"/>
                <a:gd name="T10" fmla="*/ 63 w 150"/>
                <a:gd name="T11" fmla="*/ 82 h 307"/>
                <a:gd name="T12" fmla="*/ 75 w 150"/>
                <a:gd name="T13" fmla="*/ 75 h 307"/>
                <a:gd name="T14" fmla="*/ 87 w 150"/>
                <a:gd name="T15" fmla="*/ 82 h 307"/>
                <a:gd name="T16" fmla="*/ 141 w 150"/>
                <a:gd name="T17" fmla="*/ 123 h 307"/>
                <a:gd name="T18" fmla="*/ 150 w 150"/>
                <a:gd name="T19" fmla="*/ 136 h 307"/>
                <a:gd name="T20" fmla="*/ 150 w 150"/>
                <a:gd name="T21" fmla="*/ 298 h 307"/>
                <a:gd name="T22" fmla="*/ 141 w 150"/>
                <a:gd name="T23" fmla="*/ 307 h 307"/>
                <a:gd name="T24" fmla="*/ 99 w 150"/>
                <a:gd name="T25" fmla="*/ 149 h 307"/>
                <a:gd name="T26" fmla="*/ 75 w 150"/>
                <a:gd name="T27" fmla="*/ 125 h 307"/>
                <a:gd name="T28" fmla="*/ 51 w 150"/>
                <a:gd name="T29" fmla="*/ 149 h 307"/>
                <a:gd name="T30" fmla="*/ 75 w 150"/>
                <a:gd name="T31" fmla="*/ 173 h 307"/>
                <a:gd name="T32" fmla="*/ 99 w 150"/>
                <a:gd name="T33" fmla="*/ 149 h 307"/>
                <a:gd name="T34" fmla="*/ 75 w 150"/>
                <a:gd name="T35" fmla="*/ 125 h 307"/>
                <a:gd name="T36" fmla="*/ 75 w 150"/>
                <a:gd name="T37"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307">
                  <a:moveTo>
                    <a:pt x="141" y="307"/>
                  </a:moveTo>
                  <a:cubicBezTo>
                    <a:pt x="9" y="307"/>
                    <a:pt x="9" y="307"/>
                    <a:pt x="9" y="307"/>
                  </a:cubicBezTo>
                  <a:cubicBezTo>
                    <a:pt x="4" y="307"/>
                    <a:pt x="0" y="303"/>
                    <a:pt x="0" y="298"/>
                  </a:cubicBezTo>
                  <a:cubicBezTo>
                    <a:pt x="0" y="136"/>
                    <a:pt x="0" y="136"/>
                    <a:pt x="0" y="136"/>
                  </a:cubicBezTo>
                  <a:cubicBezTo>
                    <a:pt x="0" y="131"/>
                    <a:pt x="4" y="127"/>
                    <a:pt x="9" y="123"/>
                  </a:cubicBezTo>
                  <a:cubicBezTo>
                    <a:pt x="63" y="82"/>
                    <a:pt x="63" y="82"/>
                    <a:pt x="63" y="82"/>
                  </a:cubicBezTo>
                  <a:cubicBezTo>
                    <a:pt x="63" y="82"/>
                    <a:pt x="71" y="75"/>
                    <a:pt x="75" y="75"/>
                  </a:cubicBezTo>
                  <a:cubicBezTo>
                    <a:pt x="79" y="75"/>
                    <a:pt x="87" y="82"/>
                    <a:pt x="87" y="82"/>
                  </a:cubicBezTo>
                  <a:cubicBezTo>
                    <a:pt x="141" y="123"/>
                    <a:pt x="141" y="123"/>
                    <a:pt x="141" y="123"/>
                  </a:cubicBezTo>
                  <a:cubicBezTo>
                    <a:pt x="145" y="126"/>
                    <a:pt x="150" y="131"/>
                    <a:pt x="150" y="136"/>
                  </a:cubicBezTo>
                  <a:cubicBezTo>
                    <a:pt x="150" y="298"/>
                    <a:pt x="150" y="298"/>
                    <a:pt x="150" y="298"/>
                  </a:cubicBezTo>
                  <a:cubicBezTo>
                    <a:pt x="150" y="303"/>
                    <a:pt x="146" y="307"/>
                    <a:pt x="141" y="307"/>
                  </a:cubicBezTo>
                  <a:close/>
                  <a:moveTo>
                    <a:pt x="99" y="149"/>
                  </a:moveTo>
                  <a:cubicBezTo>
                    <a:pt x="99" y="136"/>
                    <a:pt x="88" y="125"/>
                    <a:pt x="75" y="125"/>
                  </a:cubicBezTo>
                  <a:cubicBezTo>
                    <a:pt x="62" y="125"/>
                    <a:pt x="51" y="136"/>
                    <a:pt x="51" y="149"/>
                  </a:cubicBezTo>
                  <a:cubicBezTo>
                    <a:pt x="51" y="163"/>
                    <a:pt x="62" y="173"/>
                    <a:pt x="75" y="173"/>
                  </a:cubicBezTo>
                  <a:cubicBezTo>
                    <a:pt x="88" y="173"/>
                    <a:pt x="99" y="163"/>
                    <a:pt x="99" y="149"/>
                  </a:cubicBezTo>
                  <a:close/>
                  <a:moveTo>
                    <a:pt x="75" y="125"/>
                  </a:moveTo>
                  <a:cubicBezTo>
                    <a:pt x="75" y="0"/>
                    <a:pt x="75" y="0"/>
                    <a:pt x="75" y="0"/>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grpSp>
      <p:grpSp>
        <p:nvGrpSpPr>
          <p:cNvPr id="6" name="Group 5">
            <a:extLst>
              <a:ext uri="{FF2B5EF4-FFF2-40B4-BE49-F238E27FC236}">
                <a16:creationId xmlns:a16="http://schemas.microsoft.com/office/drawing/2014/main" id="{80227634-6A89-41E9-BBF8-9CB974AE2DBB}"/>
              </a:ext>
            </a:extLst>
          </p:cNvPr>
          <p:cNvGrpSpPr/>
          <p:nvPr/>
        </p:nvGrpSpPr>
        <p:grpSpPr>
          <a:xfrm>
            <a:off x="5551402" y="2354534"/>
            <a:ext cx="1024695" cy="1024695"/>
            <a:chOff x="5449678" y="2308577"/>
            <a:chExt cx="1004694" cy="1004694"/>
          </a:xfrm>
        </p:grpSpPr>
        <p:sp>
          <p:nvSpPr>
            <p:cNvPr id="27" name="Oval 26"/>
            <p:cNvSpPr/>
            <p:nvPr/>
          </p:nvSpPr>
          <p:spPr bwMode="auto">
            <a:xfrm>
              <a:off x="5449678" y="2308577"/>
              <a:ext cx="1004694" cy="1004694"/>
            </a:xfrm>
            <a:prstGeom prst="ellipse">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1" name="3D"/>
            <p:cNvSpPr>
              <a:spLocks noChangeAspect="1" noEditPoints="1"/>
            </p:cNvSpPr>
            <p:nvPr/>
          </p:nvSpPr>
          <p:spPr bwMode="auto">
            <a:xfrm>
              <a:off x="5734271" y="2561884"/>
              <a:ext cx="459413" cy="488782"/>
            </a:xfrm>
            <a:custGeom>
              <a:avLst/>
              <a:gdLst>
                <a:gd name="T0" fmla="*/ 27 w 219"/>
                <a:gd name="T1" fmla="*/ 48 h 233"/>
                <a:gd name="T2" fmla="*/ 95 w 219"/>
                <a:gd name="T3" fmla="*/ 15 h 233"/>
                <a:gd name="T4" fmla="*/ 123 w 219"/>
                <a:gd name="T5" fmla="*/ 14 h 233"/>
                <a:gd name="T6" fmla="*/ 191 w 219"/>
                <a:gd name="T7" fmla="*/ 48 h 233"/>
                <a:gd name="T8" fmla="*/ 219 w 219"/>
                <a:gd name="T9" fmla="*/ 189 h 233"/>
                <a:gd name="T10" fmla="*/ 219 w 219"/>
                <a:gd name="T11" fmla="*/ 175 h 233"/>
                <a:gd name="T12" fmla="*/ 191 w 219"/>
                <a:gd name="T13" fmla="*/ 175 h 233"/>
                <a:gd name="T14" fmla="*/ 191 w 219"/>
                <a:gd name="T15" fmla="*/ 202 h 233"/>
                <a:gd name="T16" fmla="*/ 219 w 219"/>
                <a:gd name="T17" fmla="*/ 202 h 233"/>
                <a:gd name="T18" fmla="*/ 219 w 219"/>
                <a:gd name="T19" fmla="*/ 189 h 233"/>
                <a:gd name="T20" fmla="*/ 123 w 219"/>
                <a:gd name="T21" fmla="*/ 220 h 233"/>
                <a:gd name="T22" fmla="*/ 123 w 219"/>
                <a:gd name="T23" fmla="*/ 205 h 233"/>
                <a:gd name="T24" fmla="*/ 95 w 219"/>
                <a:gd name="T25" fmla="*/ 205 h 233"/>
                <a:gd name="T26" fmla="*/ 95 w 219"/>
                <a:gd name="T27" fmla="*/ 233 h 233"/>
                <a:gd name="T28" fmla="*/ 123 w 219"/>
                <a:gd name="T29" fmla="*/ 233 h 233"/>
                <a:gd name="T30" fmla="*/ 123 w 219"/>
                <a:gd name="T31" fmla="*/ 220 h 233"/>
                <a:gd name="T32" fmla="*/ 27 w 219"/>
                <a:gd name="T33" fmla="*/ 189 h 233"/>
                <a:gd name="T34" fmla="*/ 27 w 219"/>
                <a:gd name="T35" fmla="*/ 175 h 233"/>
                <a:gd name="T36" fmla="*/ 0 w 219"/>
                <a:gd name="T37" fmla="*/ 175 h 233"/>
                <a:gd name="T38" fmla="*/ 0 w 219"/>
                <a:gd name="T39" fmla="*/ 202 h 233"/>
                <a:gd name="T40" fmla="*/ 27 w 219"/>
                <a:gd name="T41" fmla="*/ 202 h 233"/>
                <a:gd name="T42" fmla="*/ 27 w 219"/>
                <a:gd name="T43" fmla="*/ 189 h 233"/>
                <a:gd name="T44" fmla="*/ 27 w 219"/>
                <a:gd name="T45" fmla="*/ 63 h 233"/>
                <a:gd name="T46" fmla="*/ 27 w 219"/>
                <a:gd name="T47" fmla="*/ 48 h 233"/>
                <a:gd name="T48" fmla="*/ 0 w 219"/>
                <a:gd name="T49" fmla="*/ 48 h 233"/>
                <a:gd name="T50" fmla="*/ 0 w 219"/>
                <a:gd name="T51" fmla="*/ 76 h 233"/>
                <a:gd name="T52" fmla="*/ 27 w 219"/>
                <a:gd name="T53" fmla="*/ 76 h 233"/>
                <a:gd name="T54" fmla="*/ 27 w 219"/>
                <a:gd name="T55" fmla="*/ 63 h 233"/>
                <a:gd name="T56" fmla="*/ 123 w 219"/>
                <a:gd name="T57" fmla="*/ 93 h 233"/>
                <a:gd name="T58" fmla="*/ 123 w 219"/>
                <a:gd name="T59" fmla="*/ 79 h 233"/>
                <a:gd name="T60" fmla="*/ 95 w 219"/>
                <a:gd name="T61" fmla="*/ 79 h 233"/>
                <a:gd name="T62" fmla="*/ 95 w 219"/>
                <a:gd name="T63" fmla="*/ 107 h 233"/>
                <a:gd name="T64" fmla="*/ 123 w 219"/>
                <a:gd name="T65" fmla="*/ 107 h 233"/>
                <a:gd name="T66" fmla="*/ 123 w 219"/>
                <a:gd name="T67" fmla="*/ 93 h 233"/>
                <a:gd name="T68" fmla="*/ 123 w 219"/>
                <a:gd name="T69" fmla="*/ 14 h 233"/>
                <a:gd name="T70" fmla="*/ 123 w 219"/>
                <a:gd name="T71" fmla="*/ 0 h 233"/>
                <a:gd name="T72" fmla="*/ 95 w 219"/>
                <a:gd name="T73" fmla="*/ 0 h 233"/>
                <a:gd name="T74" fmla="*/ 95 w 219"/>
                <a:gd name="T75" fmla="*/ 29 h 233"/>
                <a:gd name="T76" fmla="*/ 123 w 219"/>
                <a:gd name="T77" fmla="*/ 29 h 233"/>
                <a:gd name="T78" fmla="*/ 123 w 219"/>
                <a:gd name="T79" fmla="*/ 14 h 233"/>
                <a:gd name="T80" fmla="*/ 219 w 219"/>
                <a:gd name="T81" fmla="*/ 63 h 233"/>
                <a:gd name="T82" fmla="*/ 219 w 219"/>
                <a:gd name="T83" fmla="*/ 48 h 233"/>
                <a:gd name="T84" fmla="*/ 191 w 219"/>
                <a:gd name="T85" fmla="*/ 48 h 233"/>
                <a:gd name="T86" fmla="*/ 191 w 219"/>
                <a:gd name="T87" fmla="*/ 76 h 233"/>
                <a:gd name="T88" fmla="*/ 219 w 219"/>
                <a:gd name="T89" fmla="*/ 76 h 233"/>
                <a:gd name="T90" fmla="*/ 219 w 219"/>
                <a:gd name="T91" fmla="*/ 63 h 233"/>
                <a:gd name="T92" fmla="*/ 123 w 219"/>
                <a:gd name="T93" fmla="*/ 94 h 233"/>
                <a:gd name="T94" fmla="*/ 191 w 219"/>
                <a:gd name="T95" fmla="*/ 63 h 233"/>
                <a:gd name="T96" fmla="*/ 205 w 219"/>
                <a:gd name="T97" fmla="*/ 76 h 233"/>
                <a:gd name="T98" fmla="*/ 205 w 219"/>
                <a:gd name="T99" fmla="*/ 175 h 233"/>
                <a:gd name="T100" fmla="*/ 109 w 219"/>
                <a:gd name="T101" fmla="*/ 107 h 233"/>
                <a:gd name="T102" fmla="*/ 109 w 219"/>
                <a:gd name="T103" fmla="*/ 205 h 233"/>
                <a:gd name="T104" fmla="*/ 13 w 219"/>
                <a:gd name="T105" fmla="*/ 76 h 233"/>
                <a:gd name="T106" fmla="*/ 13 w 219"/>
                <a:gd name="T107" fmla="*/ 175 h 233"/>
                <a:gd name="T108" fmla="*/ 27 w 219"/>
                <a:gd name="T109" fmla="*/ 63 h 233"/>
                <a:gd name="T110" fmla="*/ 95 w 219"/>
                <a:gd name="T111" fmla="*/ 94 h 233"/>
                <a:gd name="T112" fmla="*/ 123 w 219"/>
                <a:gd name="T113" fmla="*/ 220 h 233"/>
                <a:gd name="T114" fmla="*/ 191 w 219"/>
                <a:gd name="T115" fmla="*/ 189 h 233"/>
                <a:gd name="T116" fmla="*/ 95 w 219"/>
                <a:gd name="T117" fmla="*/ 220 h 233"/>
                <a:gd name="T118" fmla="*/ 27 w 219"/>
                <a:gd name="T119" fmla="*/ 18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 h="233">
                  <a:moveTo>
                    <a:pt x="27" y="48"/>
                  </a:moveTo>
                  <a:lnTo>
                    <a:pt x="95" y="15"/>
                  </a:lnTo>
                  <a:moveTo>
                    <a:pt x="123" y="14"/>
                  </a:moveTo>
                  <a:lnTo>
                    <a:pt x="191" y="48"/>
                  </a:lnTo>
                  <a:moveTo>
                    <a:pt x="219" y="189"/>
                  </a:moveTo>
                  <a:lnTo>
                    <a:pt x="219" y="175"/>
                  </a:lnTo>
                  <a:lnTo>
                    <a:pt x="191" y="175"/>
                  </a:lnTo>
                  <a:lnTo>
                    <a:pt x="191" y="202"/>
                  </a:lnTo>
                  <a:lnTo>
                    <a:pt x="219" y="202"/>
                  </a:lnTo>
                  <a:lnTo>
                    <a:pt x="219" y="189"/>
                  </a:lnTo>
                  <a:moveTo>
                    <a:pt x="123" y="220"/>
                  </a:moveTo>
                  <a:lnTo>
                    <a:pt x="123" y="205"/>
                  </a:lnTo>
                  <a:lnTo>
                    <a:pt x="95" y="205"/>
                  </a:lnTo>
                  <a:lnTo>
                    <a:pt x="95" y="233"/>
                  </a:lnTo>
                  <a:lnTo>
                    <a:pt x="123" y="233"/>
                  </a:lnTo>
                  <a:lnTo>
                    <a:pt x="123" y="220"/>
                  </a:lnTo>
                  <a:moveTo>
                    <a:pt x="27" y="189"/>
                  </a:moveTo>
                  <a:lnTo>
                    <a:pt x="27" y="175"/>
                  </a:lnTo>
                  <a:lnTo>
                    <a:pt x="0" y="175"/>
                  </a:lnTo>
                  <a:lnTo>
                    <a:pt x="0" y="202"/>
                  </a:lnTo>
                  <a:lnTo>
                    <a:pt x="27" y="202"/>
                  </a:lnTo>
                  <a:lnTo>
                    <a:pt x="27" y="189"/>
                  </a:lnTo>
                  <a:moveTo>
                    <a:pt x="27" y="63"/>
                  </a:moveTo>
                  <a:lnTo>
                    <a:pt x="27" y="48"/>
                  </a:lnTo>
                  <a:lnTo>
                    <a:pt x="0" y="48"/>
                  </a:lnTo>
                  <a:lnTo>
                    <a:pt x="0" y="76"/>
                  </a:lnTo>
                  <a:lnTo>
                    <a:pt x="27" y="76"/>
                  </a:lnTo>
                  <a:lnTo>
                    <a:pt x="27" y="63"/>
                  </a:lnTo>
                  <a:moveTo>
                    <a:pt x="123" y="93"/>
                  </a:moveTo>
                  <a:lnTo>
                    <a:pt x="123" y="79"/>
                  </a:lnTo>
                  <a:lnTo>
                    <a:pt x="95" y="79"/>
                  </a:lnTo>
                  <a:lnTo>
                    <a:pt x="95" y="107"/>
                  </a:lnTo>
                  <a:lnTo>
                    <a:pt x="123" y="107"/>
                  </a:lnTo>
                  <a:lnTo>
                    <a:pt x="123" y="93"/>
                  </a:lnTo>
                  <a:moveTo>
                    <a:pt x="123" y="14"/>
                  </a:moveTo>
                  <a:lnTo>
                    <a:pt x="123" y="0"/>
                  </a:lnTo>
                  <a:lnTo>
                    <a:pt x="95" y="0"/>
                  </a:lnTo>
                  <a:lnTo>
                    <a:pt x="95" y="29"/>
                  </a:lnTo>
                  <a:lnTo>
                    <a:pt x="123" y="29"/>
                  </a:lnTo>
                  <a:lnTo>
                    <a:pt x="123" y="14"/>
                  </a:lnTo>
                  <a:moveTo>
                    <a:pt x="219" y="63"/>
                  </a:moveTo>
                  <a:lnTo>
                    <a:pt x="219" y="48"/>
                  </a:lnTo>
                  <a:lnTo>
                    <a:pt x="191" y="48"/>
                  </a:lnTo>
                  <a:lnTo>
                    <a:pt x="191" y="76"/>
                  </a:lnTo>
                  <a:lnTo>
                    <a:pt x="219" y="76"/>
                  </a:lnTo>
                  <a:lnTo>
                    <a:pt x="219" y="63"/>
                  </a:lnTo>
                  <a:moveTo>
                    <a:pt x="123" y="94"/>
                  </a:moveTo>
                  <a:lnTo>
                    <a:pt x="191" y="63"/>
                  </a:lnTo>
                  <a:moveTo>
                    <a:pt x="205" y="76"/>
                  </a:moveTo>
                  <a:lnTo>
                    <a:pt x="205" y="175"/>
                  </a:lnTo>
                  <a:moveTo>
                    <a:pt x="109" y="107"/>
                  </a:moveTo>
                  <a:lnTo>
                    <a:pt x="109" y="205"/>
                  </a:lnTo>
                  <a:moveTo>
                    <a:pt x="13" y="76"/>
                  </a:moveTo>
                  <a:lnTo>
                    <a:pt x="13" y="175"/>
                  </a:lnTo>
                  <a:moveTo>
                    <a:pt x="27" y="63"/>
                  </a:moveTo>
                  <a:lnTo>
                    <a:pt x="95" y="94"/>
                  </a:lnTo>
                  <a:moveTo>
                    <a:pt x="123" y="220"/>
                  </a:moveTo>
                  <a:lnTo>
                    <a:pt x="191" y="189"/>
                  </a:lnTo>
                  <a:moveTo>
                    <a:pt x="95" y="220"/>
                  </a:moveTo>
                  <a:lnTo>
                    <a:pt x="27" y="189"/>
                  </a:lnTo>
                </a:path>
              </a:pathLst>
            </a:custGeom>
            <a:noFill/>
            <a:ln w="285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7" name="Group 6">
            <a:extLst>
              <a:ext uri="{FF2B5EF4-FFF2-40B4-BE49-F238E27FC236}">
                <a16:creationId xmlns:a16="http://schemas.microsoft.com/office/drawing/2014/main" id="{450DDA03-B7F3-4AFB-8C3A-824CA95B59B4}"/>
              </a:ext>
            </a:extLst>
          </p:cNvPr>
          <p:cNvGrpSpPr/>
          <p:nvPr/>
        </p:nvGrpSpPr>
        <p:grpSpPr>
          <a:xfrm>
            <a:off x="9350282" y="2337987"/>
            <a:ext cx="1024695" cy="1024695"/>
            <a:chOff x="9166911" y="2292353"/>
            <a:chExt cx="1004694" cy="1004694"/>
          </a:xfrm>
        </p:grpSpPr>
        <p:sp>
          <p:nvSpPr>
            <p:cNvPr id="25" name="Oval 24"/>
            <p:cNvSpPr/>
            <p:nvPr/>
          </p:nvSpPr>
          <p:spPr bwMode="auto">
            <a:xfrm>
              <a:off x="9166911" y="2292353"/>
              <a:ext cx="1004694" cy="1004694"/>
            </a:xfrm>
            <a:prstGeom prst="ellipse">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0" name="clipboard_4"/>
            <p:cNvSpPr>
              <a:spLocks noChangeAspect="1" noEditPoints="1"/>
            </p:cNvSpPr>
            <p:nvPr/>
          </p:nvSpPr>
          <p:spPr bwMode="auto">
            <a:xfrm>
              <a:off x="9482503" y="2538735"/>
              <a:ext cx="373510" cy="511931"/>
            </a:xfrm>
            <a:custGeom>
              <a:avLst/>
              <a:gdLst>
                <a:gd name="T0" fmla="*/ 247 w 247"/>
                <a:gd name="T1" fmla="*/ 33 h 340"/>
                <a:gd name="T2" fmla="*/ 247 w 247"/>
                <a:gd name="T3" fmla="*/ 340 h 340"/>
                <a:gd name="T4" fmla="*/ 0 w 247"/>
                <a:gd name="T5" fmla="*/ 340 h 340"/>
                <a:gd name="T6" fmla="*/ 0 w 247"/>
                <a:gd name="T7" fmla="*/ 33 h 340"/>
                <a:gd name="T8" fmla="*/ 65 w 247"/>
                <a:gd name="T9" fmla="*/ 33 h 340"/>
                <a:gd name="T10" fmla="*/ 91 w 247"/>
                <a:gd name="T11" fmla="*/ 33 h 340"/>
                <a:gd name="T12" fmla="*/ 124 w 247"/>
                <a:gd name="T13" fmla="*/ 0 h 340"/>
                <a:gd name="T14" fmla="*/ 158 w 247"/>
                <a:gd name="T15" fmla="*/ 33 h 340"/>
                <a:gd name="T16" fmla="*/ 247 w 247"/>
                <a:gd name="T17" fmla="*/ 33 h 340"/>
                <a:gd name="T18" fmla="*/ 68 w 247"/>
                <a:gd name="T19" fmla="*/ 33 h 340"/>
                <a:gd name="T20" fmla="*/ 68 w 247"/>
                <a:gd name="T21" fmla="*/ 78 h 340"/>
                <a:gd name="T22" fmla="*/ 180 w 247"/>
                <a:gd name="T23" fmla="*/ 78 h 340"/>
                <a:gd name="T24" fmla="*/ 180 w 247"/>
                <a:gd name="T25" fmla="*/ 33 h 340"/>
                <a:gd name="T26" fmla="*/ 36 w 247"/>
                <a:gd name="T27" fmla="*/ 152 h 340"/>
                <a:gd name="T28" fmla="*/ 117 w 247"/>
                <a:gd name="T29" fmla="*/ 152 h 340"/>
                <a:gd name="T30" fmla="*/ 36 w 247"/>
                <a:gd name="T31" fmla="*/ 220 h 340"/>
                <a:gd name="T32" fmla="*/ 117 w 247"/>
                <a:gd name="T33" fmla="*/ 220 h 340"/>
                <a:gd name="T34" fmla="*/ 36 w 247"/>
                <a:gd name="T35" fmla="*/ 287 h 340"/>
                <a:gd name="T36" fmla="*/ 117 w 247"/>
                <a:gd name="T37" fmla="*/ 287 h 340"/>
                <a:gd name="T38" fmla="*/ 146 w 247"/>
                <a:gd name="T39" fmla="*/ 130 h 340"/>
                <a:gd name="T40" fmla="*/ 168 w 247"/>
                <a:gd name="T41" fmla="*/ 152 h 340"/>
                <a:gd name="T42" fmla="*/ 200 w 247"/>
                <a:gd name="T43" fmla="*/ 119 h 340"/>
                <a:gd name="T44" fmla="*/ 146 w 247"/>
                <a:gd name="T45" fmla="*/ 200 h 340"/>
                <a:gd name="T46" fmla="*/ 168 w 247"/>
                <a:gd name="T47" fmla="*/ 222 h 340"/>
                <a:gd name="T48" fmla="*/ 200 w 247"/>
                <a:gd name="T49" fmla="*/ 189 h 340"/>
                <a:gd name="T50" fmla="*/ 146 w 247"/>
                <a:gd name="T51" fmla="*/ 269 h 340"/>
                <a:gd name="T52" fmla="*/ 168 w 247"/>
                <a:gd name="T53" fmla="*/ 291 h 340"/>
                <a:gd name="T54" fmla="*/ 200 w 247"/>
                <a:gd name="T55" fmla="*/ 25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7" h="340">
                  <a:moveTo>
                    <a:pt x="247" y="33"/>
                  </a:moveTo>
                  <a:cubicBezTo>
                    <a:pt x="247" y="340"/>
                    <a:pt x="247" y="340"/>
                    <a:pt x="247" y="340"/>
                  </a:cubicBezTo>
                  <a:cubicBezTo>
                    <a:pt x="0" y="340"/>
                    <a:pt x="0" y="340"/>
                    <a:pt x="0" y="340"/>
                  </a:cubicBezTo>
                  <a:cubicBezTo>
                    <a:pt x="0" y="33"/>
                    <a:pt x="0" y="33"/>
                    <a:pt x="0" y="33"/>
                  </a:cubicBezTo>
                  <a:cubicBezTo>
                    <a:pt x="65" y="33"/>
                    <a:pt x="65" y="33"/>
                    <a:pt x="65" y="33"/>
                  </a:cubicBezTo>
                  <a:cubicBezTo>
                    <a:pt x="91" y="33"/>
                    <a:pt x="91" y="33"/>
                    <a:pt x="91" y="33"/>
                  </a:cubicBezTo>
                  <a:cubicBezTo>
                    <a:pt x="91" y="15"/>
                    <a:pt x="106" y="0"/>
                    <a:pt x="124" y="0"/>
                  </a:cubicBezTo>
                  <a:cubicBezTo>
                    <a:pt x="143" y="0"/>
                    <a:pt x="158" y="15"/>
                    <a:pt x="158" y="33"/>
                  </a:cubicBezTo>
                  <a:lnTo>
                    <a:pt x="247" y="33"/>
                  </a:lnTo>
                  <a:close/>
                  <a:moveTo>
                    <a:pt x="68" y="33"/>
                  </a:moveTo>
                  <a:cubicBezTo>
                    <a:pt x="68" y="78"/>
                    <a:pt x="68" y="78"/>
                    <a:pt x="68" y="78"/>
                  </a:cubicBezTo>
                  <a:cubicBezTo>
                    <a:pt x="180" y="78"/>
                    <a:pt x="180" y="78"/>
                    <a:pt x="180" y="78"/>
                  </a:cubicBezTo>
                  <a:cubicBezTo>
                    <a:pt x="180" y="33"/>
                    <a:pt x="180" y="33"/>
                    <a:pt x="180" y="33"/>
                  </a:cubicBezTo>
                  <a:moveTo>
                    <a:pt x="36" y="152"/>
                  </a:moveTo>
                  <a:cubicBezTo>
                    <a:pt x="117" y="152"/>
                    <a:pt x="117" y="152"/>
                    <a:pt x="117" y="152"/>
                  </a:cubicBezTo>
                  <a:moveTo>
                    <a:pt x="36" y="220"/>
                  </a:moveTo>
                  <a:cubicBezTo>
                    <a:pt x="117" y="220"/>
                    <a:pt x="117" y="220"/>
                    <a:pt x="117" y="220"/>
                  </a:cubicBezTo>
                  <a:moveTo>
                    <a:pt x="36" y="287"/>
                  </a:moveTo>
                  <a:cubicBezTo>
                    <a:pt x="117" y="287"/>
                    <a:pt x="117" y="287"/>
                    <a:pt x="117" y="287"/>
                  </a:cubicBezTo>
                  <a:moveTo>
                    <a:pt x="146" y="130"/>
                  </a:moveTo>
                  <a:cubicBezTo>
                    <a:pt x="168" y="152"/>
                    <a:pt x="168" y="152"/>
                    <a:pt x="168" y="152"/>
                  </a:cubicBezTo>
                  <a:cubicBezTo>
                    <a:pt x="200" y="119"/>
                    <a:pt x="200" y="119"/>
                    <a:pt x="200" y="119"/>
                  </a:cubicBezTo>
                  <a:moveTo>
                    <a:pt x="146" y="200"/>
                  </a:moveTo>
                  <a:cubicBezTo>
                    <a:pt x="168" y="222"/>
                    <a:pt x="168" y="222"/>
                    <a:pt x="168" y="222"/>
                  </a:cubicBezTo>
                  <a:cubicBezTo>
                    <a:pt x="200" y="189"/>
                    <a:pt x="200" y="189"/>
                    <a:pt x="200" y="189"/>
                  </a:cubicBezTo>
                  <a:moveTo>
                    <a:pt x="146" y="269"/>
                  </a:moveTo>
                  <a:cubicBezTo>
                    <a:pt x="168" y="291"/>
                    <a:pt x="168" y="291"/>
                    <a:pt x="168" y="291"/>
                  </a:cubicBezTo>
                  <a:cubicBezTo>
                    <a:pt x="200" y="258"/>
                    <a:pt x="200" y="258"/>
                    <a:pt x="200" y="258"/>
                  </a:cubicBezTo>
                </a:path>
              </a:pathLst>
            </a:custGeom>
            <a:noFill/>
            <a:ln w="285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62" name="Rectangle 61"/>
            <p:cNvSpPr/>
            <p:nvPr/>
          </p:nvSpPr>
          <p:spPr bwMode="auto">
            <a:xfrm>
              <a:off x="9681700" y="2685640"/>
              <a:ext cx="146105" cy="342447"/>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cxnSp>
        <p:nvCxnSpPr>
          <p:cNvPr id="31" name="Straight Connector 30">
            <a:extLst>
              <a:ext uri="{FF2B5EF4-FFF2-40B4-BE49-F238E27FC236}">
                <a16:creationId xmlns:a16="http://schemas.microsoft.com/office/drawing/2014/main" id="{17408404-A7BE-4C71-A8B9-A16DCE0A3C58}"/>
              </a:ext>
            </a:extLst>
          </p:cNvPr>
          <p:cNvCxnSpPr>
            <a:cxnSpLocks/>
          </p:cNvCxnSpPr>
          <p:nvPr/>
        </p:nvCxnSpPr>
        <p:spPr>
          <a:xfrm>
            <a:off x="4760307" y="4042170"/>
            <a:ext cx="2704550"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EC62996-8133-4436-A35B-F03E39ACECDA}"/>
              </a:ext>
            </a:extLst>
          </p:cNvPr>
          <p:cNvCxnSpPr>
            <a:cxnSpLocks/>
          </p:cNvCxnSpPr>
          <p:nvPr/>
        </p:nvCxnSpPr>
        <p:spPr>
          <a:xfrm>
            <a:off x="8495004" y="4042170"/>
            <a:ext cx="2704550"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2509454"/>
      </p:ext>
    </p:extLst>
  </p:cSld>
  <p:clrMapOvr>
    <a:masterClrMapping/>
  </p:clrMapOvr>
  <p:transition advTm="5760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156840" y="4034174"/>
            <a:ext cx="2226100"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448"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Reduced</a:t>
            </a:r>
            <a:br>
              <a:rPr kumimoji="0" lang="en-US" sz="2448"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br>
            <a:r>
              <a:rPr kumimoji="0" lang="en-US" sz="2448"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cost</a:t>
            </a:r>
          </a:p>
        </p:txBody>
      </p:sp>
      <p:sp>
        <p:nvSpPr>
          <p:cNvPr id="11" name="Rectangle 10"/>
          <p:cNvSpPr/>
          <p:nvPr/>
        </p:nvSpPr>
        <p:spPr bwMode="auto">
          <a:xfrm>
            <a:off x="5038470" y="4034174"/>
            <a:ext cx="2226100"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448"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Reduced complexity</a:t>
            </a:r>
          </a:p>
        </p:txBody>
      </p:sp>
      <p:sp>
        <p:nvSpPr>
          <p:cNvPr id="13" name="Rectangle 12"/>
          <p:cNvSpPr/>
          <p:nvPr/>
        </p:nvSpPr>
        <p:spPr bwMode="auto">
          <a:xfrm>
            <a:off x="8843912" y="4034174"/>
            <a:ext cx="2226100"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2448"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Increased compliance</a:t>
            </a:r>
          </a:p>
        </p:txBody>
      </p:sp>
      <p:sp>
        <p:nvSpPr>
          <p:cNvPr id="42" name="Title 3"/>
          <p:cNvSpPr txBox="1">
            <a:spLocks/>
          </p:cNvSpPr>
          <p:nvPr/>
        </p:nvSpPr>
        <p:spPr>
          <a:xfrm>
            <a:off x="427860" y="448108"/>
            <a:ext cx="11887878" cy="917444"/>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4399" b="0" i="0" u="none" strike="noStrike" kern="1200" cap="none" spc="-102" normalizeH="0" baseline="0" noProof="0" dirty="0">
              <a:ln w="3175">
                <a:noFill/>
              </a:ln>
              <a:solidFill>
                <a:srgbClr val="D83B01"/>
              </a:solidFill>
              <a:effectLst/>
              <a:uLnTx/>
              <a:uFillTx/>
              <a:latin typeface="Segoe UI Light"/>
              <a:ea typeface="+mn-ea"/>
              <a:cs typeface="Segoe UI" pitchFamily="34" charset="0"/>
            </a:endParaRPr>
          </a:p>
        </p:txBody>
      </p:sp>
      <p:sp>
        <p:nvSpPr>
          <p:cNvPr id="52" name="Title 3"/>
          <p:cNvSpPr txBox="1">
            <a:spLocks/>
          </p:cNvSpPr>
          <p:nvPr/>
        </p:nvSpPr>
        <p:spPr>
          <a:xfrm>
            <a:off x="425772" y="1135398"/>
            <a:ext cx="11889966" cy="536499"/>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w="3175">
                <a:noFill/>
              </a:ln>
              <a:solidFill>
                <a:srgbClr val="D83B01"/>
              </a:solidFill>
              <a:effectLst/>
              <a:uLnTx/>
              <a:uFillTx/>
              <a:latin typeface="Segoe UI Semilight"/>
              <a:ea typeface="+mn-ea"/>
              <a:cs typeface="Segoe UI Semilight" panose="020B0402040204020203" pitchFamily="34" charset="0"/>
            </a:endParaRPr>
          </a:p>
        </p:txBody>
      </p:sp>
      <p:grpSp>
        <p:nvGrpSpPr>
          <p:cNvPr id="30" name="Group 29"/>
          <p:cNvGrpSpPr/>
          <p:nvPr/>
        </p:nvGrpSpPr>
        <p:grpSpPr>
          <a:xfrm>
            <a:off x="9423389" y="2358682"/>
            <a:ext cx="1024695" cy="1024695"/>
            <a:chOff x="9402542" y="2340185"/>
            <a:chExt cx="1024840" cy="1024840"/>
          </a:xfrm>
        </p:grpSpPr>
        <p:sp>
          <p:nvSpPr>
            <p:cNvPr id="41" name="Oval 40"/>
            <p:cNvSpPr/>
            <p:nvPr/>
          </p:nvSpPr>
          <p:spPr bwMode="auto">
            <a:xfrm>
              <a:off x="9402542" y="2340185"/>
              <a:ext cx="1024840" cy="1024840"/>
            </a:xfrm>
            <a:prstGeom prst="ellipse">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6" name="clipboard_4"/>
            <p:cNvSpPr>
              <a:spLocks noChangeAspect="1" noEditPoints="1"/>
            </p:cNvSpPr>
            <p:nvPr/>
          </p:nvSpPr>
          <p:spPr bwMode="auto">
            <a:xfrm>
              <a:off x="9724462" y="2591507"/>
              <a:ext cx="381000" cy="522196"/>
            </a:xfrm>
            <a:custGeom>
              <a:avLst/>
              <a:gdLst>
                <a:gd name="T0" fmla="*/ 247 w 247"/>
                <a:gd name="T1" fmla="*/ 33 h 340"/>
                <a:gd name="T2" fmla="*/ 247 w 247"/>
                <a:gd name="T3" fmla="*/ 340 h 340"/>
                <a:gd name="T4" fmla="*/ 0 w 247"/>
                <a:gd name="T5" fmla="*/ 340 h 340"/>
                <a:gd name="T6" fmla="*/ 0 w 247"/>
                <a:gd name="T7" fmla="*/ 33 h 340"/>
                <a:gd name="T8" fmla="*/ 65 w 247"/>
                <a:gd name="T9" fmla="*/ 33 h 340"/>
                <a:gd name="T10" fmla="*/ 91 w 247"/>
                <a:gd name="T11" fmla="*/ 33 h 340"/>
                <a:gd name="T12" fmla="*/ 124 w 247"/>
                <a:gd name="T13" fmla="*/ 0 h 340"/>
                <a:gd name="T14" fmla="*/ 158 w 247"/>
                <a:gd name="T15" fmla="*/ 33 h 340"/>
                <a:gd name="T16" fmla="*/ 247 w 247"/>
                <a:gd name="T17" fmla="*/ 33 h 340"/>
                <a:gd name="T18" fmla="*/ 68 w 247"/>
                <a:gd name="T19" fmla="*/ 33 h 340"/>
                <a:gd name="T20" fmla="*/ 68 w 247"/>
                <a:gd name="T21" fmla="*/ 78 h 340"/>
                <a:gd name="T22" fmla="*/ 180 w 247"/>
                <a:gd name="T23" fmla="*/ 78 h 340"/>
                <a:gd name="T24" fmla="*/ 180 w 247"/>
                <a:gd name="T25" fmla="*/ 33 h 340"/>
                <a:gd name="T26" fmla="*/ 36 w 247"/>
                <a:gd name="T27" fmla="*/ 152 h 340"/>
                <a:gd name="T28" fmla="*/ 117 w 247"/>
                <a:gd name="T29" fmla="*/ 152 h 340"/>
                <a:gd name="T30" fmla="*/ 36 w 247"/>
                <a:gd name="T31" fmla="*/ 220 h 340"/>
                <a:gd name="T32" fmla="*/ 117 w 247"/>
                <a:gd name="T33" fmla="*/ 220 h 340"/>
                <a:gd name="T34" fmla="*/ 36 w 247"/>
                <a:gd name="T35" fmla="*/ 287 h 340"/>
                <a:gd name="T36" fmla="*/ 117 w 247"/>
                <a:gd name="T37" fmla="*/ 287 h 340"/>
                <a:gd name="T38" fmla="*/ 146 w 247"/>
                <a:gd name="T39" fmla="*/ 130 h 340"/>
                <a:gd name="T40" fmla="*/ 168 w 247"/>
                <a:gd name="T41" fmla="*/ 152 h 340"/>
                <a:gd name="T42" fmla="*/ 200 w 247"/>
                <a:gd name="T43" fmla="*/ 119 h 340"/>
                <a:gd name="T44" fmla="*/ 146 w 247"/>
                <a:gd name="T45" fmla="*/ 200 h 340"/>
                <a:gd name="T46" fmla="*/ 168 w 247"/>
                <a:gd name="T47" fmla="*/ 222 h 340"/>
                <a:gd name="T48" fmla="*/ 200 w 247"/>
                <a:gd name="T49" fmla="*/ 189 h 340"/>
                <a:gd name="T50" fmla="*/ 146 w 247"/>
                <a:gd name="T51" fmla="*/ 269 h 340"/>
                <a:gd name="T52" fmla="*/ 168 w 247"/>
                <a:gd name="T53" fmla="*/ 291 h 340"/>
                <a:gd name="T54" fmla="*/ 200 w 247"/>
                <a:gd name="T55" fmla="*/ 25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7" h="340">
                  <a:moveTo>
                    <a:pt x="247" y="33"/>
                  </a:moveTo>
                  <a:cubicBezTo>
                    <a:pt x="247" y="340"/>
                    <a:pt x="247" y="340"/>
                    <a:pt x="247" y="340"/>
                  </a:cubicBezTo>
                  <a:cubicBezTo>
                    <a:pt x="0" y="340"/>
                    <a:pt x="0" y="340"/>
                    <a:pt x="0" y="340"/>
                  </a:cubicBezTo>
                  <a:cubicBezTo>
                    <a:pt x="0" y="33"/>
                    <a:pt x="0" y="33"/>
                    <a:pt x="0" y="33"/>
                  </a:cubicBezTo>
                  <a:cubicBezTo>
                    <a:pt x="65" y="33"/>
                    <a:pt x="65" y="33"/>
                    <a:pt x="65" y="33"/>
                  </a:cubicBezTo>
                  <a:cubicBezTo>
                    <a:pt x="91" y="33"/>
                    <a:pt x="91" y="33"/>
                    <a:pt x="91" y="33"/>
                  </a:cubicBezTo>
                  <a:cubicBezTo>
                    <a:pt x="91" y="15"/>
                    <a:pt x="106" y="0"/>
                    <a:pt x="124" y="0"/>
                  </a:cubicBezTo>
                  <a:cubicBezTo>
                    <a:pt x="143" y="0"/>
                    <a:pt x="158" y="15"/>
                    <a:pt x="158" y="33"/>
                  </a:cubicBezTo>
                  <a:lnTo>
                    <a:pt x="247" y="33"/>
                  </a:lnTo>
                  <a:close/>
                  <a:moveTo>
                    <a:pt x="68" y="33"/>
                  </a:moveTo>
                  <a:cubicBezTo>
                    <a:pt x="68" y="78"/>
                    <a:pt x="68" y="78"/>
                    <a:pt x="68" y="78"/>
                  </a:cubicBezTo>
                  <a:cubicBezTo>
                    <a:pt x="180" y="78"/>
                    <a:pt x="180" y="78"/>
                    <a:pt x="180" y="78"/>
                  </a:cubicBezTo>
                  <a:cubicBezTo>
                    <a:pt x="180" y="33"/>
                    <a:pt x="180" y="33"/>
                    <a:pt x="180" y="33"/>
                  </a:cubicBezTo>
                  <a:moveTo>
                    <a:pt x="36" y="152"/>
                  </a:moveTo>
                  <a:cubicBezTo>
                    <a:pt x="117" y="152"/>
                    <a:pt x="117" y="152"/>
                    <a:pt x="117" y="152"/>
                  </a:cubicBezTo>
                  <a:moveTo>
                    <a:pt x="36" y="220"/>
                  </a:moveTo>
                  <a:cubicBezTo>
                    <a:pt x="117" y="220"/>
                    <a:pt x="117" y="220"/>
                    <a:pt x="117" y="220"/>
                  </a:cubicBezTo>
                  <a:moveTo>
                    <a:pt x="36" y="287"/>
                  </a:moveTo>
                  <a:cubicBezTo>
                    <a:pt x="117" y="287"/>
                    <a:pt x="117" y="287"/>
                    <a:pt x="117" y="287"/>
                  </a:cubicBezTo>
                  <a:moveTo>
                    <a:pt x="146" y="130"/>
                  </a:moveTo>
                  <a:cubicBezTo>
                    <a:pt x="168" y="152"/>
                    <a:pt x="168" y="152"/>
                    <a:pt x="168" y="152"/>
                  </a:cubicBezTo>
                  <a:cubicBezTo>
                    <a:pt x="200" y="119"/>
                    <a:pt x="200" y="119"/>
                    <a:pt x="200" y="119"/>
                  </a:cubicBezTo>
                  <a:moveTo>
                    <a:pt x="146" y="200"/>
                  </a:moveTo>
                  <a:cubicBezTo>
                    <a:pt x="168" y="222"/>
                    <a:pt x="168" y="222"/>
                    <a:pt x="168" y="222"/>
                  </a:cubicBezTo>
                  <a:cubicBezTo>
                    <a:pt x="200" y="189"/>
                    <a:pt x="200" y="189"/>
                    <a:pt x="200" y="189"/>
                  </a:cubicBezTo>
                  <a:moveTo>
                    <a:pt x="146" y="269"/>
                  </a:moveTo>
                  <a:cubicBezTo>
                    <a:pt x="168" y="291"/>
                    <a:pt x="168" y="291"/>
                    <a:pt x="168" y="291"/>
                  </a:cubicBezTo>
                  <a:cubicBezTo>
                    <a:pt x="200" y="258"/>
                    <a:pt x="200" y="258"/>
                    <a:pt x="200" y="258"/>
                  </a:cubicBezTo>
                </a:path>
              </a:pathLst>
            </a:custGeom>
            <a:noFill/>
            <a:ln w="285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grpSp>
      <p:grpSp>
        <p:nvGrpSpPr>
          <p:cNvPr id="21" name="Group 20"/>
          <p:cNvGrpSpPr/>
          <p:nvPr/>
        </p:nvGrpSpPr>
        <p:grpSpPr>
          <a:xfrm>
            <a:off x="1736318" y="2358682"/>
            <a:ext cx="1024695" cy="1024695"/>
            <a:chOff x="1651444" y="2340185"/>
            <a:chExt cx="1024840" cy="1024840"/>
          </a:xfrm>
        </p:grpSpPr>
        <p:sp>
          <p:nvSpPr>
            <p:cNvPr id="4" name="Oval 3"/>
            <p:cNvSpPr/>
            <p:nvPr/>
          </p:nvSpPr>
          <p:spPr bwMode="auto">
            <a:xfrm>
              <a:off x="1651444" y="2340185"/>
              <a:ext cx="1024840" cy="1024840"/>
            </a:xfrm>
            <a:prstGeom prst="ellipse">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50" name="price"/>
            <p:cNvSpPr>
              <a:spLocks noChangeAspect="1" noEditPoints="1"/>
            </p:cNvSpPr>
            <p:nvPr/>
          </p:nvSpPr>
          <p:spPr bwMode="auto">
            <a:xfrm>
              <a:off x="2011464" y="2483178"/>
              <a:ext cx="304800" cy="613976"/>
            </a:xfrm>
            <a:custGeom>
              <a:avLst/>
              <a:gdLst>
                <a:gd name="T0" fmla="*/ 141 w 150"/>
                <a:gd name="T1" fmla="*/ 307 h 307"/>
                <a:gd name="T2" fmla="*/ 9 w 150"/>
                <a:gd name="T3" fmla="*/ 307 h 307"/>
                <a:gd name="T4" fmla="*/ 0 w 150"/>
                <a:gd name="T5" fmla="*/ 298 h 307"/>
                <a:gd name="T6" fmla="*/ 0 w 150"/>
                <a:gd name="T7" fmla="*/ 136 h 307"/>
                <a:gd name="T8" fmla="*/ 9 w 150"/>
                <a:gd name="T9" fmla="*/ 123 h 307"/>
                <a:gd name="T10" fmla="*/ 63 w 150"/>
                <a:gd name="T11" fmla="*/ 82 h 307"/>
                <a:gd name="T12" fmla="*/ 75 w 150"/>
                <a:gd name="T13" fmla="*/ 75 h 307"/>
                <a:gd name="T14" fmla="*/ 87 w 150"/>
                <a:gd name="T15" fmla="*/ 82 h 307"/>
                <a:gd name="T16" fmla="*/ 141 w 150"/>
                <a:gd name="T17" fmla="*/ 123 h 307"/>
                <a:gd name="T18" fmla="*/ 150 w 150"/>
                <a:gd name="T19" fmla="*/ 136 h 307"/>
                <a:gd name="T20" fmla="*/ 150 w 150"/>
                <a:gd name="T21" fmla="*/ 298 h 307"/>
                <a:gd name="T22" fmla="*/ 141 w 150"/>
                <a:gd name="T23" fmla="*/ 307 h 307"/>
                <a:gd name="T24" fmla="*/ 99 w 150"/>
                <a:gd name="T25" fmla="*/ 149 h 307"/>
                <a:gd name="T26" fmla="*/ 75 w 150"/>
                <a:gd name="T27" fmla="*/ 125 h 307"/>
                <a:gd name="T28" fmla="*/ 51 w 150"/>
                <a:gd name="T29" fmla="*/ 149 h 307"/>
                <a:gd name="T30" fmla="*/ 75 w 150"/>
                <a:gd name="T31" fmla="*/ 173 h 307"/>
                <a:gd name="T32" fmla="*/ 99 w 150"/>
                <a:gd name="T33" fmla="*/ 149 h 307"/>
                <a:gd name="T34" fmla="*/ 75 w 150"/>
                <a:gd name="T35" fmla="*/ 125 h 307"/>
                <a:gd name="T36" fmla="*/ 75 w 150"/>
                <a:gd name="T37"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307">
                  <a:moveTo>
                    <a:pt x="141" y="307"/>
                  </a:moveTo>
                  <a:cubicBezTo>
                    <a:pt x="9" y="307"/>
                    <a:pt x="9" y="307"/>
                    <a:pt x="9" y="307"/>
                  </a:cubicBezTo>
                  <a:cubicBezTo>
                    <a:pt x="4" y="307"/>
                    <a:pt x="0" y="303"/>
                    <a:pt x="0" y="298"/>
                  </a:cubicBezTo>
                  <a:cubicBezTo>
                    <a:pt x="0" y="136"/>
                    <a:pt x="0" y="136"/>
                    <a:pt x="0" y="136"/>
                  </a:cubicBezTo>
                  <a:cubicBezTo>
                    <a:pt x="0" y="131"/>
                    <a:pt x="4" y="127"/>
                    <a:pt x="9" y="123"/>
                  </a:cubicBezTo>
                  <a:cubicBezTo>
                    <a:pt x="63" y="82"/>
                    <a:pt x="63" y="82"/>
                    <a:pt x="63" y="82"/>
                  </a:cubicBezTo>
                  <a:cubicBezTo>
                    <a:pt x="63" y="82"/>
                    <a:pt x="71" y="75"/>
                    <a:pt x="75" y="75"/>
                  </a:cubicBezTo>
                  <a:cubicBezTo>
                    <a:pt x="79" y="75"/>
                    <a:pt x="87" y="82"/>
                    <a:pt x="87" y="82"/>
                  </a:cubicBezTo>
                  <a:cubicBezTo>
                    <a:pt x="141" y="123"/>
                    <a:pt x="141" y="123"/>
                    <a:pt x="141" y="123"/>
                  </a:cubicBezTo>
                  <a:cubicBezTo>
                    <a:pt x="145" y="126"/>
                    <a:pt x="150" y="131"/>
                    <a:pt x="150" y="136"/>
                  </a:cubicBezTo>
                  <a:cubicBezTo>
                    <a:pt x="150" y="298"/>
                    <a:pt x="150" y="298"/>
                    <a:pt x="150" y="298"/>
                  </a:cubicBezTo>
                  <a:cubicBezTo>
                    <a:pt x="150" y="303"/>
                    <a:pt x="146" y="307"/>
                    <a:pt x="141" y="307"/>
                  </a:cubicBezTo>
                  <a:close/>
                  <a:moveTo>
                    <a:pt x="99" y="149"/>
                  </a:moveTo>
                  <a:cubicBezTo>
                    <a:pt x="99" y="136"/>
                    <a:pt x="88" y="125"/>
                    <a:pt x="75" y="125"/>
                  </a:cubicBezTo>
                  <a:cubicBezTo>
                    <a:pt x="62" y="125"/>
                    <a:pt x="51" y="136"/>
                    <a:pt x="51" y="149"/>
                  </a:cubicBezTo>
                  <a:cubicBezTo>
                    <a:pt x="51" y="163"/>
                    <a:pt x="62" y="173"/>
                    <a:pt x="75" y="173"/>
                  </a:cubicBezTo>
                  <a:cubicBezTo>
                    <a:pt x="88" y="173"/>
                    <a:pt x="99" y="163"/>
                    <a:pt x="99" y="149"/>
                  </a:cubicBezTo>
                  <a:close/>
                  <a:moveTo>
                    <a:pt x="75" y="125"/>
                  </a:moveTo>
                  <a:cubicBezTo>
                    <a:pt x="75" y="0"/>
                    <a:pt x="75" y="0"/>
                    <a:pt x="75" y="0"/>
                  </a:cubicBezTo>
                </a:path>
              </a:pathLst>
            </a:custGeom>
            <a:noFill/>
            <a:ln w="28575" cap="rnd">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5" name="Arrow: Down 14"/>
            <p:cNvSpPr/>
            <p:nvPr/>
          </p:nvSpPr>
          <p:spPr bwMode="auto">
            <a:xfrm>
              <a:off x="2112367" y="2880188"/>
              <a:ext cx="91654" cy="159874"/>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22" name="Group 21"/>
          <p:cNvGrpSpPr/>
          <p:nvPr/>
        </p:nvGrpSpPr>
        <p:grpSpPr>
          <a:xfrm>
            <a:off x="5579853" y="2358682"/>
            <a:ext cx="1024695" cy="1024695"/>
            <a:chOff x="4245866" y="2340185"/>
            <a:chExt cx="1024840" cy="1024840"/>
          </a:xfrm>
        </p:grpSpPr>
        <p:sp>
          <p:nvSpPr>
            <p:cNvPr id="39" name="Oval 38"/>
            <p:cNvSpPr/>
            <p:nvPr/>
          </p:nvSpPr>
          <p:spPr bwMode="auto">
            <a:xfrm>
              <a:off x="4245866" y="2340185"/>
              <a:ext cx="1024840" cy="1024840"/>
            </a:xfrm>
            <a:prstGeom prst="ellipse">
              <a:avLst/>
            </a:prstGeom>
            <a:noFill/>
            <a:ln w="285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6" name="Rectangle 15"/>
            <p:cNvSpPr/>
            <p:nvPr/>
          </p:nvSpPr>
          <p:spPr bwMode="auto">
            <a:xfrm>
              <a:off x="4568282" y="2656200"/>
              <a:ext cx="379701" cy="379701"/>
            </a:xfrm>
            <a:prstGeom prst="rect">
              <a:avLst/>
            </a:prstGeom>
            <a:noFill/>
            <a:ln w="28575"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54" name="Rectangle 53"/>
            <p:cNvSpPr/>
            <p:nvPr/>
          </p:nvSpPr>
          <p:spPr bwMode="auto">
            <a:xfrm>
              <a:off x="4515571" y="2610010"/>
              <a:ext cx="90812" cy="90812"/>
            </a:xfrm>
            <a:prstGeom prst="rect">
              <a:avLst/>
            </a:prstGeom>
            <a:solidFill>
              <a:srgbClr val="FFFFFF"/>
            </a:solidFill>
            <a:ln w="2540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55" name="Rectangle 54"/>
            <p:cNvSpPr/>
            <p:nvPr/>
          </p:nvSpPr>
          <p:spPr bwMode="auto">
            <a:xfrm>
              <a:off x="4902577" y="2610010"/>
              <a:ext cx="90812" cy="90812"/>
            </a:xfrm>
            <a:prstGeom prst="rect">
              <a:avLst/>
            </a:prstGeom>
            <a:solidFill>
              <a:srgbClr val="FFFFFF"/>
            </a:solidFill>
            <a:ln w="2540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58" name="Rectangle 57"/>
            <p:cNvSpPr/>
            <p:nvPr/>
          </p:nvSpPr>
          <p:spPr bwMode="auto">
            <a:xfrm>
              <a:off x="4515571" y="2987381"/>
              <a:ext cx="90812" cy="90812"/>
            </a:xfrm>
            <a:prstGeom prst="rect">
              <a:avLst/>
            </a:prstGeom>
            <a:solidFill>
              <a:srgbClr val="FFFFFF"/>
            </a:solidFill>
            <a:ln w="2540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59" name="Rectangle 58"/>
            <p:cNvSpPr/>
            <p:nvPr/>
          </p:nvSpPr>
          <p:spPr bwMode="auto">
            <a:xfrm>
              <a:off x="4902577" y="2987381"/>
              <a:ext cx="90812" cy="90812"/>
            </a:xfrm>
            <a:prstGeom prst="rect">
              <a:avLst/>
            </a:prstGeom>
            <a:solidFill>
              <a:srgbClr val="FFFFFF"/>
            </a:solidFill>
            <a:ln w="25400" cap="sq">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grpSp>
      <p:sp>
        <p:nvSpPr>
          <p:cNvPr id="2" name="Title 1">
            <a:extLst>
              <a:ext uri="{FF2B5EF4-FFF2-40B4-BE49-F238E27FC236}">
                <a16:creationId xmlns:a16="http://schemas.microsoft.com/office/drawing/2014/main" id="{BE9DBA87-92CF-4308-8B95-B692ED34C05B}"/>
              </a:ext>
            </a:extLst>
          </p:cNvPr>
          <p:cNvSpPr>
            <a:spLocks noGrp="1"/>
          </p:cNvSpPr>
          <p:nvPr>
            <p:ph type="title"/>
          </p:nvPr>
        </p:nvSpPr>
        <p:spPr/>
        <p:txBody>
          <a:bodyPr/>
          <a:lstStyle/>
          <a:p>
            <a:r>
              <a:rPr lang="en-US" dirty="0"/>
              <a:t>How Microsoft Azure can help</a:t>
            </a:r>
            <a:br>
              <a:rPr lang="en-US" dirty="0"/>
            </a:br>
            <a:r>
              <a:rPr lang="en-US" sz="3200" spc="0" dirty="0">
                <a:gradFill>
                  <a:gsLst>
                    <a:gs pos="1250">
                      <a:schemeClr val="accent1"/>
                    </a:gs>
                    <a:gs pos="100000">
                      <a:schemeClr val="accent1"/>
                    </a:gs>
                  </a:gsLst>
                  <a:lin ang="5400000" scaled="0"/>
                </a:gradFill>
                <a:latin typeface="+mn-lt"/>
              </a:rPr>
              <a:t>Accelerate your business continuity strategy</a:t>
            </a:r>
            <a:br>
              <a:rPr lang="en-US" spc="0" dirty="0"/>
            </a:br>
            <a:br>
              <a:rPr lang="en-US" dirty="0"/>
            </a:br>
            <a:endParaRPr lang="en-US" dirty="0"/>
          </a:p>
        </p:txBody>
      </p:sp>
    </p:spTree>
    <p:extLst>
      <p:ext uri="{BB962C8B-B14F-4D97-AF65-F5344CB8AC3E}">
        <p14:creationId xmlns:p14="http://schemas.microsoft.com/office/powerpoint/2010/main" val="219906723"/>
      </p:ext>
    </p:extLst>
  </p:cSld>
  <p:clrMapOvr>
    <a:masterClrMapping/>
  </p:clrMapOvr>
  <p:transition advTm="116556">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D1C1F3-2F2F-423D-801C-453B9444D81E}"/>
              </a:ext>
            </a:extLst>
          </p:cNvPr>
          <p:cNvSpPr txBox="1"/>
          <p:nvPr/>
        </p:nvSpPr>
        <p:spPr>
          <a:xfrm>
            <a:off x="274639" y="1246631"/>
            <a:ext cx="11887200" cy="5139826"/>
          </a:xfrm>
          <a:prstGeom prst="rect">
            <a:avLst/>
          </a:prstGeom>
          <a:noFill/>
        </p:spPr>
        <p:txBody>
          <a:bodyPr wrap="square" lIns="182854" tIns="146283" rIns="182854" bIns="146283"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September 22, 2017</a:t>
            </a:r>
          </a:p>
          <a:p>
            <a:pPr marL="466371" marR="0" lvl="1" indent="0" algn="l" defTabSz="932742"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353535"/>
              </a:solidFill>
              <a:effectLst/>
              <a:uLnTx/>
              <a:uFillTx/>
              <a:latin typeface="Segoe UI Semilight"/>
              <a:ea typeface="+mn-ea"/>
              <a:cs typeface="+mn-cs"/>
            </a:endParaRPr>
          </a:p>
          <a:p>
            <a:pPr marL="0" marR="0" lvl="1" algn="l" defTabSz="932742"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53535"/>
                </a:solidFill>
                <a:effectLst/>
                <a:uLnTx/>
                <a:uFillTx/>
                <a:latin typeface="Segoe UI Semilight"/>
                <a:ea typeface="+mn-ea"/>
                <a:cs typeface="+mn-cs"/>
              </a:rPr>
              <a:t>Sales of purpose-built backup appliances have dropped markedly, with year-on-year dips of 16.2 per cent by revenue and 14.9 per cent by capacity, according to analyst firm IDC's Worldwide Quarterly Purpose-Built Backup Appliance Tracker for 2017's second quarter.</a:t>
            </a:r>
          </a:p>
          <a:p>
            <a:pPr marL="0" marR="0" lvl="1" algn="l" defTabSz="932742"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353535"/>
              </a:solidFill>
              <a:effectLst/>
              <a:uLnTx/>
              <a:uFillTx/>
              <a:latin typeface="Segoe UI Semilight"/>
              <a:ea typeface="+mn-ea"/>
              <a:cs typeface="+mn-cs"/>
            </a:endParaRPr>
          </a:p>
          <a:p>
            <a:pPr marL="0" marR="0" lvl="1" algn="l" defTabSz="932742"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353535"/>
                </a:solidFill>
                <a:effectLst/>
                <a:uLnTx/>
                <a:uFillTx/>
                <a:latin typeface="Segoe UI Semilight"/>
                <a:ea typeface="+mn-ea"/>
                <a:cs typeface="+mn-cs"/>
              </a:rPr>
              <a:t>IDC's research manager for storage systems Liz Conner said: "The traditional </a:t>
            </a:r>
            <a:br>
              <a:rPr kumimoji="0" lang="en-US" sz="2400" b="0" i="1" u="none" strike="noStrike" kern="1200" cap="none" spc="0" normalizeH="0" baseline="0" noProof="0" dirty="0">
                <a:ln>
                  <a:noFill/>
                </a:ln>
                <a:solidFill>
                  <a:srgbClr val="353535"/>
                </a:solidFill>
                <a:effectLst/>
                <a:uLnTx/>
                <a:uFillTx/>
                <a:latin typeface="Segoe UI Semilight"/>
                <a:ea typeface="+mn-ea"/>
                <a:cs typeface="+mn-cs"/>
              </a:rPr>
            </a:br>
            <a:r>
              <a:rPr kumimoji="0" lang="en-US" sz="2400" b="0" i="1" u="none" strike="noStrike" kern="1200" cap="none" spc="0" normalizeH="0" baseline="0" noProof="0" dirty="0">
                <a:ln>
                  <a:noFill/>
                </a:ln>
                <a:solidFill>
                  <a:srgbClr val="353535"/>
                </a:solidFill>
                <a:effectLst/>
                <a:uLnTx/>
                <a:uFillTx/>
                <a:latin typeface="Segoe UI Semilight"/>
                <a:ea typeface="+mn-ea"/>
                <a:cs typeface="+mn-cs"/>
              </a:rPr>
              <a:t>backup market is declining as end users and vendors alike explore new technology." </a:t>
            </a:r>
            <a:br>
              <a:rPr kumimoji="0" lang="en-US" sz="2400" b="0" i="1" u="none" strike="noStrike" kern="1200" cap="none" spc="0" normalizeH="0" baseline="0" noProof="0" dirty="0">
                <a:ln>
                  <a:noFill/>
                </a:ln>
                <a:solidFill>
                  <a:srgbClr val="353535"/>
                </a:solidFill>
                <a:effectLst/>
                <a:uLnTx/>
                <a:uFillTx/>
                <a:latin typeface="Segoe UI Semilight"/>
                <a:ea typeface="+mn-ea"/>
                <a:cs typeface="+mn-cs"/>
              </a:rPr>
            </a:br>
            <a:r>
              <a:rPr kumimoji="0" lang="en-US" sz="2400" b="0" i="1" u="none" strike="noStrike" kern="1200" cap="none" spc="0" normalizeH="0" baseline="0" noProof="0" dirty="0">
                <a:ln>
                  <a:noFill/>
                </a:ln>
                <a:solidFill>
                  <a:srgbClr val="353535"/>
                </a:solidFill>
                <a:effectLst/>
                <a:uLnTx/>
                <a:uFillTx/>
                <a:latin typeface="Segoe UI Semilight"/>
                <a:ea typeface="+mn-ea"/>
                <a:cs typeface="+mn-cs"/>
              </a:rPr>
              <a:t>She mentioned "cloud-based backup tiers, hybrid flash arrays, emphasis on replication and data recovery" as reasons for the market's decline.</a:t>
            </a:r>
          </a:p>
          <a:p>
            <a:pPr marL="0" marR="0" lvl="0" indent="0" algn="l" defTabSz="932742" rtl="0" eaLnBrk="1" fontAlgn="auto" latinLnBrk="0" hangingPunct="1">
              <a:lnSpc>
                <a:spcPct val="90000"/>
              </a:lnSpc>
              <a:spcBef>
                <a:spcPts val="0"/>
              </a:spcBef>
              <a:spcAft>
                <a:spcPts val="600"/>
              </a:spcAft>
              <a:buClrTx/>
              <a:buSzTx/>
              <a:buFontTx/>
              <a:buNone/>
              <a:tabLst/>
              <a:defRPr/>
            </a:pPr>
            <a:endParaRPr kumimoji="0" lang="en-US" sz="2400" b="0" i="1"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defTabSz="932742" rtl="0" eaLnBrk="1" fontAlgn="auto" latinLnBrk="0" hangingPunct="1">
              <a:lnSpc>
                <a:spcPct val="90000"/>
              </a:lnSpc>
              <a:spcBef>
                <a:spcPts val="0"/>
              </a:spcBef>
              <a:spcAft>
                <a:spcPts val="600"/>
              </a:spcAft>
              <a:buClrTx/>
              <a:buSzTx/>
              <a:buFontTx/>
              <a:buNone/>
              <a:tabLst/>
              <a:defRPr/>
            </a:pPr>
            <a:r>
              <a:rPr kumimoji="0" lang="en-US" sz="2400" b="0" i="1"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hlinkClick r:id="rId3"/>
              </a:rPr>
              <a:t>http://www.theregister.co.uk/2017/09/22/idc_q2_2017_storage_trackers/</a:t>
            </a:r>
            <a:endParaRPr kumimoji="0" lang="en-US" sz="2400" b="0" i="1"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32742" rtl="0" eaLnBrk="1" fontAlgn="auto" latinLnBrk="0" hangingPunct="1">
              <a:lnSpc>
                <a:spcPct val="90000"/>
              </a:lnSpc>
              <a:spcBef>
                <a:spcPts val="0"/>
              </a:spcBef>
              <a:spcAft>
                <a:spcPts val="600"/>
              </a:spcAft>
              <a:buClrTx/>
              <a:buSzTx/>
              <a:buFontTx/>
              <a:buNone/>
              <a:tabLst/>
              <a:defRPr/>
            </a:pPr>
            <a:endParaRPr kumimoji="0" lang="en-US" sz="2400" b="0" i="1"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5" name="Title 1">
            <a:extLst>
              <a:ext uri="{FF2B5EF4-FFF2-40B4-BE49-F238E27FC236}">
                <a16:creationId xmlns:a16="http://schemas.microsoft.com/office/drawing/2014/main" id="{92B8DDCA-618E-4ED7-86A7-227C321C7FEC}"/>
              </a:ext>
            </a:extLst>
          </p:cNvPr>
          <p:cNvSpPr txBox="1">
            <a:spLocks/>
          </p:cNvSpPr>
          <p:nvPr/>
        </p:nvSpPr>
        <p:spPr>
          <a:xfrm>
            <a:off x="275482" y="295730"/>
            <a:ext cx="11887878" cy="917444"/>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799" b="0" i="0" u="none" strike="noStrike" kern="1200" cap="none" spc="-102" normalizeH="0" baseline="0" noProof="0" dirty="0">
                <a:ln w="3175">
                  <a:noFill/>
                </a:ln>
                <a:gradFill>
                  <a:gsLst>
                    <a:gs pos="1250">
                      <a:srgbClr val="353535"/>
                    </a:gs>
                    <a:gs pos="100000">
                      <a:srgbClr val="353535"/>
                    </a:gs>
                  </a:gsLst>
                  <a:lin ang="5400000" scaled="0"/>
                </a:gradFill>
                <a:effectLst/>
                <a:uLnTx/>
                <a:uFillTx/>
                <a:latin typeface="Segoe UI Light"/>
                <a:ea typeface="+mn-ea"/>
                <a:cs typeface="Segoe UI" pitchFamily="34" charset="0"/>
              </a:rPr>
              <a:t>Backup and </a:t>
            </a:r>
            <a:r>
              <a:rPr lang="en-US" sz="4799" dirty="0">
                <a:gradFill>
                  <a:gsLst>
                    <a:gs pos="1250">
                      <a:srgbClr val="353535"/>
                    </a:gs>
                    <a:gs pos="100000">
                      <a:srgbClr val="353535"/>
                    </a:gs>
                  </a:gsLst>
                  <a:lin ang="5400000" scaled="0"/>
                </a:gradFill>
                <a:latin typeface="Segoe UI Light"/>
              </a:rPr>
              <a:t>replication</a:t>
            </a:r>
            <a:r>
              <a:rPr kumimoji="0" lang="en-US" sz="4799" b="0" i="0" u="none" strike="noStrike" kern="1200" cap="none" spc="-102" normalizeH="0" baseline="0" noProof="0" dirty="0">
                <a:ln w="3175">
                  <a:noFill/>
                </a:ln>
                <a:gradFill>
                  <a:gsLst>
                    <a:gs pos="1250">
                      <a:srgbClr val="353535"/>
                    </a:gs>
                    <a:gs pos="100000">
                      <a:srgbClr val="353535"/>
                    </a:gs>
                  </a:gsLst>
                  <a:lin ang="5400000" scaled="0"/>
                </a:gradFill>
                <a:effectLst/>
                <a:uLnTx/>
                <a:uFillTx/>
                <a:latin typeface="Segoe UI Light"/>
                <a:ea typeface="+mn-ea"/>
                <a:cs typeface="Segoe UI" pitchFamily="34" charset="0"/>
              </a:rPr>
              <a:t> Moving to Cloud…</a:t>
            </a:r>
          </a:p>
        </p:txBody>
      </p:sp>
    </p:spTree>
    <p:extLst>
      <p:ext uri="{BB962C8B-B14F-4D97-AF65-F5344CB8AC3E}">
        <p14:creationId xmlns:p14="http://schemas.microsoft.com/office/powerpoint/2010/main" val="394760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716744" y="2182976"/>
            <a:ext cx="844221" cy="1015298"/>
            <a:chOff x="9379076" y="807788"/>
            <a:chExt cx="888919" cy="1178761"/>
          </a:xfrm>
        </p:grpSpPr>
        <p:grpSp>
          <p:nvGrpSpPr>
            <p:cNvPr id="4" name="Group 4"/>
            <p:cNvGrpSpPr>
              <a:grpSpLocks noChangeAspect="1"/>
            </p:cNvGrpSpPr>
            <p:nvPr/>
          </p:nvGrpSpPr>
          <p:grpSpPr bwMode="auto">
            <a:xfrm>
              <a:off x="9379076" y="807788"/>
              <a:ext cx="888919" cy="1178761"/>
              <a:chOff x="5451" y="337"/>
              <a:chExt cx="825" cy="1094"/>
            </a:xfrm>
            <a:solidFill>
              <a:srgbClr val="9FCCF0"/>
            </a:solidFill>
          </p:grpSpPr>
          <p:sp>
            <p:nvSpPr>
              <p:cNvPr id="7" name="Freeform 5"/>
              <p:cNvSpPr>
                <a:spLocks/>
              </p:cNvSpPr>
              <p:nvPr/>
            </p:nvSpPr>
            <p:spPr bwMode="auto">
              <a:xfrm>
                <a:off x="5451" y="486"/>
                <a:ext cx="825" cy="945"/>
              </a:xfrm>
              <a:custGeom>
                <a:avLst/>
                <a:gdLst>
                  <a:gd name="T0" fmla="*/ 0 w 437"/>
                  <a:gd name="T1" fmla="*/ 0 h 501"/>
                  <a:gd name="T2" fmla="*/ 0 w 437"/>
                  <a:gd name="T3" fmla="*/ 421 h 501"/>
                  <a:gd name="T4" fmla="*/ 215 w 437"/>
                  <a:gd name="T5" fmla="*/ 501 h 501"/>
                  <a:gd name="T6" fmla="*/ 215 w 437"/>
                  <a:gd name="T7" fmla="*/ 501 h 501"/>
                  <a:gd name="T8" fmla="*/ 218 w 437"/>
                  <a:gd name="T9" fmla="*/ 501 h 501"/>
                  <a:gd name="T10" fmla="*/ 437 w 437"/>
                  <a:gd name="T11" fmla="*/ 421 h 501"/>
                  <a:gd name="T12" fmla="*/ 437 w 437"/>
                  <a:gd name="T13" fmla="*/ 0 h 501"/>
                </a:gdLst>
                <a:ahLst/>
                <a:cxnLst>
                  <a:cxn ang="0">
                    <a:pos x="T0" y="T1"/>
                  </a:cxn>
                  <a:cxn ang="0">
                    <a:pos x="T2" y="T3"/>
                  </a:cxn>
                  <a:cxn ang="0">
                    <a:pos x="T4" y="T5"/>
                  </a:cxn>
                  <a:cxn ang="0">
                    <a:pos x="T6" y="T7"/>
                  </a:cxn>
                  <a:cxn ang="0">
                    <a:pos x="T8" y="T9"/>
                  </a:cxn>
                  <a:cxn ang="0">
                    <a:pos x="T10" y="T11"/>
                  </a:cxn>
                  <a:cxn ang="0">
                    <a:pos x="T12" y="T13"/>
                  </a:cxn>
                </a:cxnLst>
                <a:rect l="0" t="0" r="r" b="b"/>
                <a:pathLst>
                  <a:path w="437" h="501">
                    <a:moveTo>
                      <a:pt x="0" y="0"/>
                    </a:moveTo>
                    <a:cubicBezTo>
                      <a:pt x="0" y="421"/>
                      <a:pt x="0" y="421"/>
                      <a:pt x="0" y="421"/>
                    </a:cubicBezTo>
                    <a:cubicBezTo>
                      <a:pt x="0" y="465"/>
                      <a:pt x="96" y="500"/>
                      <a:pt x="215" y="501"/>
                    </a:cubicBezTo>
                    <a:cubicBezTo>
                      <a:pt x="215" y="501"/>
                      <a:pt x="215" y="501"/>
                      <a:pt x="215" y="501"/>
                    </a:cubicBezTo>
                    <a:cubicBezTo>
                      <a:pt x="218" y="501"/>
                      <a:pt x="218" y="501"/>
                      <a:pt x="218" y="501"/>
                    </a:cubicBezTo>
                    <a:cubicBezTo>
                      <a:pt x="339" y="501"/>
                      <a:pt x="437" y="465"/>
                      <a:pt x="437" y="421"/>
                    </a:cubicBezTo>
                    <a:cubicBezTo>
                      <a:pt x="437" y="0"/>
                      <a:pt x="437" y="0"/>
                      <a:pt x="437"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 name="Oval 6"/>
              <p:cNvSpPr>
                <a:spLocks noChangeArrowheads="1"/>
              </p:cNvSpPr>
              <p:nvPr/>
            </p:nvSpPr>
            <p:spPr bwMode="auto">
              <a:xfrm>
                <a:off x="5451" y="337"/>
                <a:ext cx="825" cy="298"/>
              </a:xfrm>
              <a:prstGeom prst="ellipse">
                <a:avLst/>
              </a:pr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 name="Freeform 7"/>
              <p:cNvSpPr>
                <a:spLocks/>
              </p:cNvSpPr>
              <p:nvPr/>
            </p:nvSpPr>
            <p:spPr bwMode="auto">
              <a:xfrm>
                <a:off x="5451" y="750"/>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 name="Freeform 8"/>
              <p:cNvSpPr>
                <a:spLocks/>
              </p:cNvSpPr>
              <p:nvPr/>
            </p:nvSpPr>
            <p:spPr bwMode="auto">
              <a:xfrm>
                <a:off x="5451" y="1282"/>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 name="Freeform 9"/>
              <p:cNvSpPr>
                <a:spLocks/>
              </p:cNvSpPr>
              <p:nvPr/>
            </p:nvSpPr>
            <p:spPr bwMode="auto">
              <a:xfrm>
                <a:off x="5451" y="484"/>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 name="Freeform 10"/>
              <p:cNvSpPr>
                <a:spLocks/>
              </p:cNvSpPr>
              <p:nvPr/>
            </p:nvSpPr>
            <p:spPr bwMode="auto">
              <a:xfrm>
                <a:off x="5451" y="1016"/>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 name="Oval 11"/>
              <p:cNvSpPr>
                <a:spLocks noChangeArrowheads="1"/>
              </p:cNvSpPr>
              <p:nvPr/>
            </p:nvSpPr>
            <p:spPr bwMode="auto">
              <a:xfrm>
                <a:off x="5534" y="379"/>
                <a:ext cx="657" cy="198"/>
              </a:xfrm>
              <a:prstGeom prst="ellipse">
                <a:avLst/>
              </a:pr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 name="Freeform 12"/>
              <p:cNvSpPr>
                <a:spLocks/>
              </p:cNvSpPr>
              <p:nvPr/>
            </p:nvSpPr>
            <p:spPr bwMode="auto">
              <a:xfrm>
                <a:off x="5534" y="379"/>
                <a:ext cx="657" cy="160"/>
              </a:xfrm>
              <a:custGeom>
                <a:avLst/>
                <a:gdLst>
                  <a:gd name="T0" fmla="*/ 312 w 348"/>
                  <a:gd name="T1" fmla="*/ 85 h 85"/>
                  <a:gd name="T2" fmla="*/ 348 w 348"/>
                  <a:gd name="T3" fmla="*/ 53 h 85"/>
                  <a:gd name="T4" fmla="*/ 174 w 348"/>
                  <a:gd name="T5" fmla="*/ 0 h 85"/>
                  <a:gd name="T6" fmla="*/ 0 w 348"/>
                  <a:gd name="T7" fmla="*/ 53 h 85"/>
                  <a:gd name="T8" fmla="*/ 37 w 348"/>
                  <a:gd name="T9" fmla="*/ 85 h 85"/>
                  <a:gd name="T10" fmla="*/ 174 w 348"/>
                  <a:gd name="T11" fmla="*/ 64 h 85"/>
                  <a:gd name="T12" fmla="*/ 312 w 348"/>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348" h="85">
                    <a:moveTo>
                      <a:pt x="312" y="85"/>
                    </a:moveTo>
                    <a:cubicBezTo>
                      <a:pt x="335" y="76"/>
                      <a:pt x="348" y="65"/>
                      <a:pt x="348" y="53"/>
                    </a:cubicBezTo>
                    <a:cubicBezTo>
                      <a:pt x="348" y="24"/>
                      <a:pt x="270" y="0"/>
                      <a:pt x="174" y="0"/>
                    </a:cubicBezTo>
                    <a:cubicBezTo>
                      <a:pt x="78" y="0"/>
                      <a:pt x="0" y="24"/>
                      <a:pt x="0" y="53"/>
                    </a:cubicBezTo>
                    <a:cubicBezTo>
                      <a:pt x="0" y="65"/>
                      <a:pt x="14" y="76"/>
                      <a:pt x="37" y="85"/>
                    </a:cubicBezTo>
                    <a:cubicBezTo>
                      <a:pt x="69" y="72"/>
                      <a:pt x="118" y="64"/>
                      <a:pt x="174" y="64"/>
                    </a:cubicBezTo>
                    <a:cubicBezTo>
                      <a:pt x="230" y="64"/>
                      <a:pt x="280" y="72"/>
                      <a:pt x="312" y="85"/>
                    </a:cubicBezTo>
                    <a:close/>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143" name="TextBox 142"/>
            <p:cNvSpPr txBox="1"/>
            <p:nvPr/>
          </p:nvSpPr>
          <p:spPr>
            <a:xfrm>
              <a:off x="9477057" y="1447863"/>
              <a:ext cx="702993" cy="262246"/>
            </a:xfrm>
            <a:prstGeom prst="rect">
              <a:avLst/>
            </a:prstGeom>
            <a:noFill/>
          </p:spPr>
          <p:txBody>
            <a:bodyPr wrap="square" lIns="0" tIns="0" rIns="0" bIns="0"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599" b="0" i="0" u="none" strike="noStrike" kern="1200" cap="none" spc="0" normalizeH="0" baseline="0" noProof="0" dirty="0">
                  <a:ln>
                    <a:noFill/>
                  </a:ln>
                  <a:gradFill>
                    <a:gsLst>
                      <a:gs pos="2917">
                        <a:srgbClr val="969696"/>
                      </a:gs>
                      <a:gs pos="30000">
                        <a:srgbClr val="969696"/>
                      </a:gs>
                    </a:gsLst>
                    <a:lin ang="5400000" scaled="0"/>
                  </a:gradFill>
                  <a:effectLst/>
                  <a:uLnTx/>
                  <a:uFillTx/>
                  <a:latin typeface="Segoe UI Semibold" panose="020B0702040204020203" pitchFamily="34" charset="0"/>
                  <a:ea typeface="+mn-ea"/>
                  <a:cs typeface="Segoe UI Semibold" panose="020B0702040204020203" pitchFamily="34" charset="0"/>
                </a:rPr>
                <a:t>DATA</a:t>
              </a:r>
            </a:p>
          </p:txBody>
        </p:sp>
      </p:grpSp>
      <p:sp>
        <p:nvSpPr>
          <p:cNvPr id="10" name="Title 3"/>
          <p:cNvSpPr txBox="1">
            <a:spLocks/>
          </p:cNvSpPr>
          <p:nvPr/>
        </p:nvSpPr>
        <p:spPr>
          <a:xfrm>
            <a:off x="427861" y="448108"/>
            <a:ext cx="6472435" cy="917444"/>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4399" b="0" i="0" u="none" strike="noStrike" kern="1200" cap="none" spc="-102" normalizeH="0" baseline="0" noProof="0" dirty="0">
              <a:ln w="3175">
                <a:noFill/>
              </a:ln>
              <a:solidFill>
                <a:srgbClr val="D83B01"/>
              </a:solidFill>
              <a:effectLst/>
              <a:uLnTx/>
              <a:uFillTx/>
              <a:latin typeface="Segoe UI Light"/>
              <a:ea typeface="+mn-ea"/>
              <a:cs typeface="Segoe UI" pitchFamily="34" charset="0"/>
            </a:endParaRPr>
          </a:p>
        </p:txBody>
      </p:sp>
      <p:sp>
        <p:nvSpPr>
          <p:cNvPr id="234" name="Rectangle 233" hidden="1"/>
          <p:cNvSpPr/>
          <p:nvPr/>
        </p:nvSpPr>
        <p:spPr bwMode="auto">
          <a:xfrm>
            <a:off x="7224179" y="808102"/>
            <a:ext cx="1138000" cy="1100172"/>
          </a:xfrm>
          <a:prstGeom prst="rect">
            <a:avLst/>
          </a:prstGeom>
          <a:solidFill>
            <a:srgbClr val="F2F2F2">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131" name="Straight Connector 130"/>
          <p:cNvCxnSpPr/>
          <p:nvPr/>
        </p:nvCxnSpPr>
        <p:spPr>
          <a:xfrm>
            <a:off x="4168178" y="1961968"/>
            <a:ext cx="0" cy="3943993"/>
          </a:xfrm>
          <a:prstGeom prst="line">
            <a:avLst/>
          </a:prstGeom>
          <a:noFill/>
          <a:ln w="1270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2" name="Straight Connector 131"/>
          <p:cNvCxnSpPr/>
          <p:nvPr/>
        </p:nvCxnSpPr>
        <p:spPr>
          <a:xfrm>
            <a:off x="8282394" y="1961968"/>
            <a:ext cx="0" cy="3943993"/>
          </a:xfrm>
          <a:prstGeom prst="line">
            <a:avLst/>
          </a:prstGeom>
          <a:noFill/>
          <a:ln w="12700">
            <a:solidFill>
              <a:schemeClr val="bg1">
                <a:lumMod val="85000"/>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230" name="Group 229"/>
          <p:cNvGrpSpPr/>
          <p:nvPr/>
        </p:nvGrpSpPr>
        <p:grpSpPr>
          <a:xfrm>
            <a:off x="6340231" y="1933906"/>
            <a:ext cx="1278577" cy="1780814"/>
            <a:chOff x="7267137" y="656433"/>
            <a:chExt cx="3219498" cy="1681254"/>
          </a:xfrm>
        </p:grpSpPr>
        <p:sp>
          <p:nvSpPr>
            <p:cNvPr id="232" name="Rectangle: Rounded Corners 231"/>
            <p:cNvSpPr/>
            <p:nvPr/>
          </p:nvSpPr>
          <p:spPr bwMode="auto">
            <a:xfrm>
              <a:off x="7267137" y="713579"/>
              <a:ext cx="3219498" cy="1624108"/>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3" name="Rectangle 232"/>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049" b="0" i="0" u="none" strike="noStrike" kern="1200" cap="none" spc="0" normalizeH="0" baseline="0" noProof="0" dirty="0">
                  <a:ln>
                    <a:noFill/>
                  </a:ln>
                  <a:gradFill>
                    <a:gsLst>
                      <a:gs pos="0">
                        <a:schemeClr val="tx1"/>
                      </a:gs>
                      <a:gs pos="100000">
                        <a:schemeClr val="tx1"/>
                      </a:gs>
                    </a:gsLst>
                    <a:lin ang="5400000" scaled="0"/>
                  </a:gradFill>
                  <a:effectLst/>
                  <a:uLnTx/>
                  <a:uFillTx/>
                  <a:latin typeface="Segoe UI Semilight"/>
                  <a:ea typeface="Segoe UI" pitchFamily="34" charset="0"/>
                  <a:cs typeface="Segoe UI" pitchFamily="34" charset="0"/>
                </a:rPr>
                <a:t>Secondary site</a:t>
              </a:r>
            </a:p>
          </p:txBody>
        </p:sp>
      </p:grpSp>
      <p:sp>
        <p:nvSpPr>
          <p:cNvPr id="235" name="Title 3"/>
          <p:cNvSpPr txBox="1">
            <a:spLocks/>
          </p:cNvSpPr>
          <p:nvPr/>
        </p:nvSpPr>
        <p:spPr>
          <a:xfrm>
            <a:off x="425772" y="1135398"/>
            <a:ext cx="11889966" cy="536499"/>
          </a:xfrm>
          <a:prstGeom prst="rect">
            <a:avLst/>
          </a:prstGeom>
        </p:spPr>
        <p:txBody>
          <a:bodyPr/>
          <a:lst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w="3175">
                <a:noFill/>
              </a:ln>
              <a:solidFill>
                <a:srgbClr val="D83B01"/>
              </a:solidFill>
              <a:effectLst/>
              <a:uLnTx/>
              <a:uFillTx/>
              <a:latin typeface="Segoe UI Semilight"/>
              <a:ea typeface="+mn-ea"/>
              <a:cs typeface="Segoe UI Semilight" panose="020B0402040204020203" pitchFamily="34" charset="0"/>
            </a:endParaRPr>
          </a:p>
        </p:txBody>
      </p:sp>
      <p:grpSp>
        <p:nvGrpSpPr>
          <p:cNvPr id="236" name="Group 235"/>
          <p:cNvGrpSpPr/>
          <p:nvPr/>
        </p:nvGrpSpPr>
        <p:grpSpPr>
          <a:xfrm>
            <a:off x="1373956" y="3298382"/>
            <a:ext cx="312343" cy="300452"/>
            <a:chOff x="8329583" y="1657289"/>
            <a:chExt cx="312387" cy="300495"/>
          </a:xfrm>
        </p:grpSpPr>
        <p:cxnSp>
          <p:nvCxnSpPr>
            <p:cNvPr id="237" name="Straight Connector 236"/>
            <p:cNvCxnSpPr>
              <a:cxnSpLocks/>
            </p:cNvCxnSpPr>
            <p:nvPr/>
          </p:nvCxnSpPr>
          <p:spPr>
            <a:xfrm rot="16200000">
              <a:off x="8329583" y="1657289"/>
              <a:ext cx="297566" cy="297566"/>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344404" y="1660218"/>
              <a:ext cx="297566" cy="297566"/>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p:nvGrpSpPr>
        <p:grpSpPr>
          <a:xfrm>
            <a:off x="590817" y="1854240"/>
            <a:ext cx="3208243" cy="1860481"/>
            <a:chOff x="4420900" y="581220"/>
            <a:chExt cx="6065735" cy="1756465"/>
          </a:xfrm>
        </p:grpSpPr>
        <p:sp>
          <p:nvSpPr>
            <p:cNvPr id="268" name="Rectangle: Rounded Corners 267"/>
            <p:cNvSpPr/>
            <p:nvPr/>
          </p:nvSpPr>
          <p:spPr bwMode="auto">
            <a:xfrm>
              <a:off x="4420900" y="713579"/>
              <a:ext cx="6065735" cy="1624106"/>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69" name="Rectangle 268"/>
            <p:cNvSpPr/>
            <p:nvPr/>
          </p:nvSpPr>
          <p:spPr bwMode="auto">
            <a:xfrm>
              <a:off x="6352526" y="581220"/>
              <a:ext cx="2115990" cy="22809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049" b="0" i="0" u="none" strike="noStrike" kern="1200" cap="none" spc="0" normalizeH="0" baseline="0" noProof="0" dirty="0">
                  <a:ln>
                    <a:noFill/>
                  </a:ln>
                  <a:gradFill>
                    <a:gsLst>
                      <a:gs pos="0">
                        <a:schemeClr val="tx1"/>
                      </a:gs>
                      <a:gs pos="100000">
                        <a:schemeClr val="tx1"/>
                      </a:gs>
                    </a:gsLst>
                    <a:lin ang="5400000" scaled="0"/>
                  </a:gradFill>
                  <a:effectLst/>
                  <a:uLnTx/>
                  <a:uFillTx/>
                  <a:latin typeface="Segoe UI Semilight"/>
                  <a:ea typeface="Segoe UI" pitchFamily="34" charset="0"/>
                  <a:cs typeface="Segoe UI" pitchFamily="34" charset="0"/>
                </a:rPr>
                <a:t>Primary site</a:t>
              </a:r>
            </a:p>
          </p:txBody>
        </p:sp>
      </p:grpSp>
      <p:grpSp>
        <p:nvGrpSpPr>
          <p:cNvPr id="270" name="Group 15"/>
          <p:cNvGrpSpPr>
            <a:grpSpLocks noChangeAspect="1"/>
          </p:cNvGrpSpPr>
          <p:nvPr/>
        </p:nvGrpSpPr>
        <p:grpSpPr bwMode="auto">
          <a:xfrm>
            <a:off x="6666033" y="2225650"/>
            <a:ext cx="627045" cy="996227"/>
            <a:chOff x="3695" y="1849"/>
            <a:chExt cx="445" cy="707"/>
          </a:xfrm>
          <a:solidFill>
            <a:schemeClr val="accent4"/>
          </a:solidFill>
        </p:grpSpPr>
        <p:sp>
          <p:nvSpPr>
            <p:cNvPr id="271"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grpFill/>
            <a:ln w="1905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2"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3"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4"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5"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6"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7"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8"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9"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0"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292" name="Group 15"/>
          <p:cNvGrpSpPr>
            <a:grpSpLocks noChangeAspect="1"/>
          </p:cNvGrpSpPr>
          <p:nvPr/>
        </p:nvGrpSpPr>
        <p:grpSpPr bwMode="auto">
          <a:xfrm>
            <a:off x="2608985" y="2216225"/>
            <a:ext cx="627045" cy="996227"/>
            <a:chOff x="3695" y="1849"/>
            <a:chExt cx="445" cy="707"/>
          </a:xfrm>
          <a:solidFill>
            <a:schemeClr val="accent4"/>
          </a:solidFill>
        </p:grpSpPr>
        <p:sp>
          <p:nvSpPr>
            <p:cNvPr id="293"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grpFill/>
            <a:ln w="1905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94"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95"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96"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97"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98"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99"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0"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1"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2"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303" name="Group 15"/>
          <p:cNvGrpSpPr>
            <a:grpSpLocks noChangeAspect="1"/>
          </p:cNvGrpSpPr>
          <p:nvPr/>
        </p:nvGrpSpPr>
        <p:grpSpPr bwMode="auto">
          <a:xfrm>
            <a:off x="1226467" y="2216225"/>
            <a:ext cx="627045" cy="996227"/>
            <a:chOff x="3695" y="1849"/>
            <a:chExt cx="445" cy="707"/>
          </a:xfrm>
          <a:solidFill>
            <a:schemeClr val="accent4"/>
          </a:solidFill>
        </p:grpSpPr>
        <p:sp>
          <p:nvSpPr>
            <p:cNvPr id="304"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grpFill/>
            <a:ln w="1905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5"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6"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7"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8"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9"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10"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11"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12"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13"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258" name="Group 4"/>
          <p:cNvGrpSpPr>
            <a:grpSpLocks noChangeAspect="1"/>
          </p:cNvGrpSpPr>
          <p:nvPr/>
        </p:nvGrpSpPr>
        <p:grpSpPr bwMode="auto">
          <a:xfrm>
            <a:off x="998874" y="2842598"/>
            <a:ext cx="452650" cy="450633"/>
            <a:chOff x="3693" y="1979"/>
            <a:chExt cx="449" cy="447"/>
          </a:xfrm>
        </p:grpSpPr>
        <p:sp>
          <p:nvSpPr>
            <p:cNvPr id="259" name="Oval 5"/>
            <p:cNvSpPr>
              <a:spLocks noChangeArrowheads="1"/>
            </p:cNvSpPr>
            <p:nvPr/>
          </p:nvSpPr>
          <p:spPr bwMode="auto">
            <a:xfrm>
              <a:off x="3693" y="1979"/>
              <a:ext cx="449" cy="447"/>
            </a:xfrm>
            <a:prstGeom prst="ellipse">
              <a:avLst/>
            </a:prstGeom>
            <a:solidFill>
              <a:srgbClr val="E81123"/>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60" name="Freeform 6"/>
            <p:cNvSpPr>
              <a:spLocks/>
            </p:cNvSpPr>
            <p:nvPr/>
          </p:nvSpPr>
          <p:spPr bwMode="auto">
            <a:xfrm>
              <a:off x="3853" y="2085"/>
              <a:ext cx="142" cy="253"/>
            </a:xfrm>
            <a:custGeom>
              <a:avLst/>
              <a:gdLst>
                <a:gd name="T0" fmla="*/ 44 w 122"/>
                <a:gd name="T1" fmla="*/ 140 h 219"/>
                <a:gd name="T2" fmla="*/ 43 w 122"/>
                <a:gd name="T3" fmla="*/ 134 h 219"/>
                <a:gd name="T4" fmla="*/ 38 w 122"/>
                <a:gd name="T5" fmla="*/ 131 h 219"/>
                <a:gd name="T6" fmla="*/ 0 w 122"/>
                <a:gd name="T7" fmla="*/ 131 h 219"/>
                <a:gd name="T8" fmla="*/ 49 w 122"/>
                <a:gd name="T9" fmla="*/ 2 h 219"/>
                <a:gd name="T10" fmla="*/ 52 w 122"/>
                <a:gd name="T11" fmla="*/ 0 h 219"/>
                <a:gd name="T12" fmla="*/ 122 w 122"/>
                <a:gd name="T13" fmla="*/ 0 h 219"/>
                <a:gd name="T14" fmla="*/ 71 w 122"/>
                <a:gd name="T15" fmla="*/ 86 h 219"/>
                <a:gd name="T16" fmla="*/ 71 w 122"/>
                <a:gd name="T17" fmla="*/ 92 h 219"/>
                <a:gd name="T18" fmla="*/ 77 w 122"/>
                <a:gd name="T19" fmla="*/ 95 h 219"/>
                <a:gd name="T20" fmla="*/ 121 w 122"/>
                <a:gd name="T21" fmla="*/ 95 h 219"/>
                <a:gd name="T22" fmla="*/ 11 w 122"/>
                <a:gd name="T23" fmla="*/ 219 h 219"/>
                <a:gd name="T24" fmla="*/ 44 w 122"/>
                <a:gd name="T25" fmla="*/ 1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19">
                  <a:moveTo>
                    <a:pt x="44" y="140"/>
                  </a:moveTo>
                  <a:cubicBezTo>
                    <a:pt x="45" y="138"/>
                    <a:pt x="45" y="136"/>
                    <a:pt x="43" y="134"/>
                  </a:cubicBezTo>
                  <a:cubicBezTo>
                    <a:pt x="42" y="132"/>
                    <a:pt x="40" y="131"/>
                    <a:pt x="38" y="131"/>
                  </a:cubicBezTo>
                  <a:cubicBezTo>
                    <a:pt x="0" y="131"/>
                    <a:pt x="0" y="131"/>
                    <a:pt x="0" y="131"/>
                  </a:cubicBezTo>
                  <a:cubicBezTo>
                    <a:pt x="49" y="2"/>
                    <a:pt x="49" y="2"/>
                    <a:pt x="49" y="2"/>
                  </a:cubicBezTo>
                  <a:cubicBezTo>
                    <a:pt x="49" y="1"/>
                    <a:pt x="51" y="0"/>
                    <a:pt x="52" y="0"/>
                  </a:cubicBezTo>
                  <a:cubicBezTo>
                    <a:pt x="122" y="0"/>
                    <a:pt x="122" y="0"/>
                    <a:pt x="122" y="0"/>
                  </a:cubicBezTo>
                  <a:cubicBezTo>
                    <a:pt x="71" y="86"/>
                    <a:pt x="71" y="86"/>
                    <a:pt x="71" y="86"/>
                  </a:cubicBezTo>
                  <a:cubicBezTo>
                    <a:pt x="70" y="88"/>
                    <a:pt x="70" y="90"/>
                    <a:pt x="71" y="92"/>
                  </a:cubicBezTo>
                  <a:cubicBezTo>
                    <a:pt x="72" y="94"/>
                    <a:pt x="74" y="95"/>
                    <a:pt x="77" y="95"/>
                  </a:cubicBezTo>
                  <a:cubicBezTo>
                    <a:pt x="121" y="95"/>
                    <a:pt x="121" y="95"/>
                    <a:pt x="121" y="95"/>
                  </a:cubicBezTo>
                  <a:cubicBezTo>
                    <a:pt x="11" y="219"/>
                    <a:pt x="11" y="219"/>
                    <a:pt x="11" y="219"/>
                  </a:cubicBezTo>
                  <a:lnTo>
                    <a:pt x="44" y="140"/>
                  </a:lnTo>
                  <a:close/>
                </a:path>
              </a:pathLst>
            </a:custGeom>
            <a:solidFill>
              <a:srgbClr val="F2F2F2"/>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107" name="Rectangle 106"/>
          <p:cNvSpPr/>
          <p:nvPr/>
        </p:nvSpPr>
        <p:spPr bwMode="auto">
          <a:xfrm>
            <a:off x="499226" y="3854672"/>
            <a:ext cx="2226100"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1800"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High availability</a:t>
            </a:r>
          </a:p>
        </p:txBody>
      </p:sp>
      <p:sp>
        <p:nvSpPr>
          <p:cNvPr id="108" name="Text Placeholder 22"/>
          <p:cNvSpPr txBox="1">
            <a:spLocks/>
          </p:cNvSpPr>
          <p:nvPr/>
        </p:nvSpPr>
        <p:spPr>
          <a:xfrm>
            <a:off x="583935" y="4622613"/>
            <a:ext cx="3291292" cy="1032153"/>
          </a:xfrm>
          <a:prstGeom prst="rect">
            <a:avLst/>
          </a:prstGeom>
        </p:spPr>
        <p:txBody>
          <a:bodyPr wrap="square" lIns="91414" tIns="91414" rIns="91414" bIns="91414">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31505"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solidFill>
                  <a:srgbClr val="969696"/>
                </a:solidFill>
                <a:effectLst/>
                <a:uLnTx/>
                <a:uFillTx/>
                <a:latin typeface="Segoe UI" panose="020B0502040204020203" pitchFamily="34" charset="0"/>
                <a:ea typeface="ＭＳ Ｐゴシック" charset="0"/>
                <a:cs typeface="Segoe UI" panose="020B0502040204020203" pitchFamily="34" charset="0"/>
              </a:rPr>
              <a:t>When your applications have a catastrophic failure, run a second instance</a:t>
            </a:r>
          </a:p>
        </p:txBody>
      </p:sp>
      <p:grpSp>
        <p:nvGrpSpPr>
          <p:cNvPr id="110" name="Group 109"/>
          <p:cNvGrpSpPr/>
          <p:nvPr/>
        </p:nvGrpSpPr>
        <p:grpSpPr>
          <a:xfrm>
            <a:off x="4692195" y="1915430"/>
            <a:ext cx="1278577" cy="1780815"/>
            <a:chOff x="7267137" y="656433"/>
            <a:chExt cx="3219498" cy="1486888"/>
          </a:xfrm>
        </p:grpSpPr>
        <p:sp>
          <p:nvSpPr>
            <p:cNvPr id="111" name="Rectangle: Rounded Corners 110"/>
            <p:cNvSpPr/>
            <p:nvPr/>
          </p:nvSpPr>
          <p:spPr bwMode="auto">
            <a:xfrm>
              <a:off x="7267137" y="713579"/>
              <a:ext cx="3219498" cy="1429742"/>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2" name="Rectangle 111"/>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049" b="0" i="0" u="none" strike="noStrike" kern="1200" cap="none" spc="0" normalizeH="0" baseline="0" noProof="0" dirty="0">
                  <a:ln>
                    <a:noFill/>
                  </a:ln>
                  <a:gradFill>
                    <a:gsLst>
                      <a:gs pos="0">
                        <a:schemeClr val="tx1"/>
                      </a:gs>
                      <a:gs pos="100000">
                        <a:schemeClr val="tx1"/>
                      </a:gs>
                    </a:gsLst>
                    <a:lin ang="5400000" scaled="0"/>
                  </a:gradFill>
                  <a:effectLst/>
                  <a:uLnTx/>
                  <a:uFillTx/>
                  <a:latin typeface="Segoe UI Semilight"/>
                  <a:ea typeface="Segoe UI" pitchFamily="34" charset="0"/>
                  <a:cs typeface="Segoe UI" pitchFamily="34" charset="0"/>
                </a:rPr>
                <a:t>Primary site</a:t>
              </a:r>
            </a:p>
          </p:txBody>
        </p:sp>
      </p:grpSp>
      <p:grpSp>
        <p:nvGrpSpPr>
          <p:cNvPr id="113" name="Group 112"/>
          <p:cNvGrpSpPr/>
          <p:nvPr/>
        </p:nvGrpSpPr>
        <p:grpSpPr>
          <a:xfrm>
            <a:off x="5343018" y="3298382"/>
            <a:ext cx="312343" cy="300452"/>
            <a:chOff x="8329583" y="1657289"/>
            <a:chExt cx="312387" cy="300495"/>
          </a:xfrm>
        </p:grpSpPr>
        <p:cxnSp>
          <p:nvCxnSpPr>
            <p:cNvPr id="114" name="Straight Connector 113"/>
            <p:cNvCxnSpPr>
              <a:cxnSpLocks/>
            </p:cNvCxnSpPr>
            <p:nvPr/>
          </p:nvCxnSpPr>
          <p:spPr>
            <a:xfrm rot="16200000">
              <a:off x="8329583" y="1657289"/>
              <a:ext cx="297566" cy="297566"/>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344404" y="1660218"/>
              <a:ext cx="297566" cy="297566"/>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6" name="Group 15"/>
          <p:cNvGrpSpPr>
            <a:grpSpLocks noChangeAspect="1"/>
          </p:cNvGrpSpPr>
          <p:nvPr/>
        </p:nvGrpSpPr>
        <p:grpSpPr bwMode="auto">
          <a:xfrm>
            <a:off x="5195527" y="2216225"/>
            <a:ext cx="627045" cy="996227"/>
            <a:chOff x="3695" y="1849"/>
            <a:chExt cx="445" cy="707"/>
          </a:xfrm>
          <a:solidFill>
            <a:schemeClr val="accent4"/>
          </a:solidFill>
        </p:grpSpPr>
        <p:sp>
          <p:nvSpPr>
            <p:cNvPr id="117" name="Freeform 16"/>
            <p:cNvSpPr>
              <a:spLocks/>
            </p:cNvSpPr>
            <p:nvPr/>
          </p:nvSpPr>
          <p:spPr bwMode="auto">
            <a:xfrm>
              <a:off x="3695" y="1849"/>
              <a:ext cx="445" cy="707"/>
            </a:xfrm>
            <a:custGeom>
              <a:avLst/>
              <a:gdLst>
                <a:gd name="T0" fmla="*/ 345 w 345"/>
                <a:gd name="T1" fmla="*/ 527 h 552"/>
                <a:gd name="T2" fmla="*/ 320 w 345"/>
                <a:gd name="T3" fmla="*/ 552 h 552"/>
                <a:gd name="T4" fmla="*/ 26 w 345"/>
                <a:gd name="T5" fmla="*/ 552 h 552"/>
                <a:gd name="T6" fmla="*/ 0 w 345"/>
                <a:gd name="T7" fmla="*/ 527 h 552"/>
                <a:gd name="T8" fmla="*/ 0 w 345"/>
                <a:gd name="T9" fmla="*/ 26 h 552"/>
                <a:gd name="T10" fmla="*/ 26 w 345"/>
                <a:gd name="T11" fmla="*/ 0 h 552"/>
                <a:gd name="T12" fmla="*/ 320 w 345"/>
                <a:gd name="T13" fmla="*/ 0 h 552"/>
                <a:gd name="T14" fmla="*/ 345 w 345"/>
                <a:gd name="T15" fmla="*/ 26 h 552"/>
                <a:gd name="T16" fmla="*/ 345 w 345"/>
                <a:gd name="T17" fmla="*/ 527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552">
                  <a:moveTo>
                    <a:pt x="345" y="527"/>
                  </a:moveTo>
                  <a:cubicBezTo>
                    <a:pt x="345" y="541"/>
                    <a:pt x="334" y="552"/>
                    <a:pt x="320" y="552"/>
                  </a:cubicBezTo>
                  <a:cubicBezTo>
                    <a:pt x="26" y="552"/>
                    <a:pt x="26" y="552"/>
                    <a:pt x="26" y="552"/>
                  </a:cubicBezTo>
                  <a:cubicBezTo>
                    <a:pt x="11" y="552"/>
                    <a:pt x="0" y="541"/>
                    <a:pt x="0" y="527"/>
                  </a:cubicBezTo>
                  <a:cubicBezTo>
                    <a:pt x="0" y="26"/>
                    <a:pt x="0" y="26"/>
                    <a:pt x="0" y="26"/>
                  </a:cubicBezTo>
                  <a:cubicBezTo>
                    <a:pt x="0" y="12"/>
                    <a:pt x="11" y="0"/>
                    <a:pt x="26" y="0"/>
                  </a:cubicBezTo>
                  <a:cubicBezTo>
                    <a:pt x="320" y="0"/>
                    <a:pt x="320" y="0"/>
                    <a:pt x="320" y="0"/>
                  </a:cubicBezTo>
                  <a:cubicBezTo>
                    <a:pt x="334" y="0"/>
                    <a:pt x="345" y="12"/>
                    <a:pt x="345" y="26"/>
                  </a:cubicBezTo>
                  <a:lnTo>
                    <a:pt x="345" y="527"/>
                  </a:lnTo>
                  <a:close/>
                </a:path>
              </a:pathLst>
            </a:custGeom>
            <a:grpFill/>
            <a:ln w="1905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3" name="Line 17"/>
            <p:cNvSpPr>
              <a:spLocks noChangeShapeType="1"/>
            </p:cNvSpPr>
            <p:nvPr/>
          </p:nvSpPr>
          <p:spPr bwMode="auto">
            <a:xfrm>
              <a:off x="3695" y="194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4" name="Line 18"/>
            <p:cNvSpPr>
              <a:spLocks noChangeShapeType="1"/>
            </p:cNvSpPr>
            <p:nvPr/>
          </p:nvSpPr>
          <p:spPr bwMode="auto">
            <a:xfrm>
              <a:off x="3695" y="2063"/>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5" name="Line 19"/>
            <p:cNvSpPr>
              <a:spLocks noChangeShapeType="1"/>
            </p:cNvSpPr>
            <p:nvPr/>
          </p:nvSpPr>
          <p:spPr bwMode="auto">
            <a:xfrm>
              <a:off x="3695" y="218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28" name="Line 20"/>
            <p:cNvSpPr>
              <a:spLocks noChangeShapeType="1"/>
            </p:cNvSpPr>
            <p:nvPr/>
          </p:nvSpPr>
          <p:spPr bwMode="auto">
            <a:xfrm>
              <a:off x="3695" y="2305"/>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3" name="Line 21"/>
            <p:cNvSpPr>
              <a:spLocks noChangeShapeType="1"/>
            </p:cNvSpPr>
            <p:nvPr/>
          </p:nvSpPr>
          <p:spPr bwMode="auto">
            <a:xfrm>
              <a:off x="3695" y="2422"/>
              <a:ext cx="445" cy="0"/>
            </a:xfrm>
            <a:prstGeom prst="line">
              <a:avLst/>
            </a:prstGeom>
            <a:grpFill/>
            <a:ln w="12700" cap="rnd">
              <a:solidFill>
                <a:schemeClr val="bg1"/>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4" name="Freeform 22"/>
            <p:cNvSpPr>
              <a:spLocks/>
            </p:cNvSpPr>
            <p:nvPr/>
          </p:nvSpPr>
          <p:spPr bwMode="auto">
            <a:xfrm>
              <a:off x="3962" y="1985"/>
              <a:ext cx="135" cy="37"/>
            </a:xfrm>
            <a:custGeom>
              <a:avLst/>
              <a:gdLst>
                <a:gd name="T0" fmla="*/ 96 w 105"/>
                <a:gd name="T1" fmla="*/ 29 h 29"/>
                <a:gd name="T2" fmla="*/ 9 w 105"/>
                <a:gd name="T3" fmla="*/ 29 h 29"/>
                <a:gd name="T4" fmla="*/ 0 w 105"/>
                <a:gd name="T5" fmla="*/ 20 h 29"/>
                <a:gd name="T6" fmla="*/ 0 w 105"/>
                <a:gd name="T7" fmla="*/ 9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9"/>
                    <a:pt x="0" y="9"/>
                    <a:pt x="0" y="9"/>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5" name="Freeform 23"/>
            <p:cNvSpPr>
              <a:spLocks/>
            </p:cNvSpPr>
            <p:nvPr/>
          </p:nvSpPr>
          <p:spPr bwMode="auto">
            <a:xfrm>
              <a:off x="3962" y="2106"/>
              <a:ext cx="135" cy="37"/>
            </a:xfrm>
            <a:custGeom>
              <a:avLst/>
              <a:gdLst>
                <a:gd name="T0" fmla="*/ 96 w 105"/>
                <a:gd name="T1" fmla="*/ 29 h 29"/>
                <a:gd name="T2" fmla="*/ 9 w 105"/>
                <a:gd name="T3" fmla="*/ 29 h 29"/>
                <a:gd name="T4" fmla="*/ 0 w 105"/>
                <a:gd name="T5" fmla="*/ 20 h 29"/>
                <a:gd name="T6" fmla="*/ 0 w 105"/>
                <a:gd name="T7" fmla="*/ 8 h 29"/>
                <a:gd name="T8" fmla="*/ 9 w 105"/>
                <a:gd name="T9" fmla="*/ 0 h 29"/>
                <a:gd name="T10" fmla="*/ 105 w 105"/>
                <a:gd name="T11" fmla="*/ 0 h 29"/>
                <a:gd name="T12" fmla="*/ 105 w 105"/>
                <a:gd name="T13" fmla="*/ 20 h 29"/>
                <a:gd name="T14" fmla="*/ 96 w 105"/>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9">
                  <a:moveTo>
                    <a:pt x="96" y="29"/>
                  </a:moveTo>
                  <a:cubicBezTo>
                    <a:pt x="9" y="29"/>
                    <a:pt x="9" y="29"/>
                    <a:pt x="9" y="29"/>
                  </a:cubicBezTo>
                  <a:cubicBezTo>
                    <a:pt x="4" y="29"/>
                    <a:pt x="0" y="25"/>
                    <a:pt x="0" y="20"/>
                  </a:cubicBezTo>
                  <a:cubicBezTo>
                    <a:pt x="0" y="8"/>
                    <a:pt x="0" y="8"/>
                    <a:pt x="0" y="8"/>
                  </a:cubicBezTo>
                  <a:cubicBezTo>
                    <a:pt x="0" y="3"/>
                    <a:pt x="4" y="0"/>
                    <a:pt x="9" y="0"/>
                  </a:cubicBezTo>
                  <a:cubicBezTo>
                    <a:pt x="105" y="0"/>
                    <a:pt x="105" y="0"/>
                    <a:pt x="105" y="0"/>
                  </a:cubicBezTo>
                  <a:cubicBezTo>
                    <a:pt x="105" y="20"/>
                    <a:pt x="105" y="20"/>
                    <a:pt x="105" y="20"/>
                  </a:cubicBezTo>
                  <a:cubicBezTo>
                    <a:pt x="105" y="25"/>
                    <a:pt x="101" y="29"/>
                    <a:pt x="96" y="29"/>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6" name="Freeform 24"/>
            <p:cNvSpPr>
              <a:spLocks/>
            </p:cNvSpPr>
            <p:nvPr/>
          </p:nvSpPr>
          <p:spPr bwMode="auto">
            <a:xfrm>
              <a:off x="3962" y="2222"/>
              <a:ext cx="135" cy="41"/>
            </a:xfrm>
            <a:custGeom>
              <a:avLst/>
              <a:gdLst>
                <a:gd name="T0" fmla="*/ 96 w 105"/>
                <a:gd name="T1" fmla="*/ 32 h 32"/>
                <a:gd name="T2" fmla="*/ 9 w 105"/>
                <a:gd name="T3" fmla="*/ 32 h 32"/>
                <a:gd name="T4" fmla="*/ 0 w 105"/>
                <a:gd name="T5" fmla="*/ 22 h 32"/>
                <a:gd name="T6" fmla="*/ 0 w 105"/>
                <a:gd name="T7" fmla="*/ 11 h 32"/>
                <a:gd name="T8" fmla="*/ 9 w 105"/>
                <a:gd name="T9" fmla="*/ 0 h 32"/>
                <a:gd name="T10" fmla="*/ 105 w 105"/>
                <a:gd name="T11" fmla="*/ 0 h 32"/>
                <a:gd name="T12" fmla="*/ 105 w 105"/>
                <a:gd name="T13" fmla="*/ 22 h 32"/>
                <a:gd name="T14" fmla="*/ 96 w 105"/>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2">
                  <a:moveTo>
                    <a:pt x="96" y="32"/>
                  </a:moveTo>
                  <a:cubicBezTo>
                    <a:pt x="9" y="32"/>
                    <a:pt x="9" y="32"/>
                    <a:pt x="9" y="32"/>
                  </a:cubicBezTo>
                  <a:cubicBezTo>
                    <a:pt x="4" y="32"/>
                    <a:pt x="0" y="27"/>
                    <a:pt x="0" y="22"/>
                  </a:cubicBezTo>
                  <a:cubicBezTo>
                    <a:pt x="0" y="11"/>
                    <a:pt x="0" y="11"/>
                    <a:pt x="0" y="11"/>
                  </a:cubicBezTo>
                  <a:cubicBezTo>
                    <a:pt x="0" y="6"/>
                    <a:pt x="4" y="0"/>
                    <a:pt x="9" y="0"/>
                  </a:cubicBezTo>
                  <a:cubicBezTo>
                    <a:pt x="105" y="0"/>
                    <a:pt x="105" y="0"/>
                    <a:pt x="105" y="0"/>
                  </a:cubicBezTo>
                  <a:cubicBezTo>
                    <a:pt x="105" y="22"/>
                    <a:pt x="105" y="22"/>
                    <a:pt x="105" y="22"/>
                  </a:cubicBezTo>
                  <a:cubicBezTo>
                    <a:pt x="105" y="27"/>
                    <a:pt x="101" y="32"/>
                    <a:pt x="96" y="32"/>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7" name="Freeform 25"/>
            <p:cNvSpPr>
              <a:spLocks/>
            </p:cNvSpPr>
            <p:nvPr/>
          </p:nvSpPr>
          <p:spPr bwMode="auto">
            <a:xfrm>
              <a:off x="3962" y="2343"/>
              <a:ext cx="135" cy="42"/>
            </a:xfrm>
            <a:custGeom>
              <a:avLst/>
              <a:gdLst>
                <a:gd name="T0" fmla="*/ 96 w 105"/>
                <a:gd name="T1" fmla="*/ 33 h 33"/>
                <a:gd name="T2" fmla="*/ 9 w 105"/>
                <a:gd name="T3" fmla="*/ 33 h 33"/>
                <a:gd name="T4" fmla="*/ 0 w 105"/>
                <a:gd name="T5" fmla="*/ 22 h 33"/>
                <a:gd name="T6" fmla="*/ 0 w 105"/>
                <a:gd name="T7" fmla="*/ 11 h 33"/>
                <a:gd name="T8" fmla="*/ 9 w 105"/>
                <a:gd name="T9" fmla="*/ 0 h 33"/>
                <a:gd name="T10" fmla="*/ 105 w 105"/>
                <a:gd name="T11" fmla="*/ 0 h 33"/>
                <a:gd name="T12" fmla="*/ 105 w 105"/>
                <a:gd name="T13" fmla="*/ 22 h 33"/>
                <a:gd name="T14" fmla="*/ 96 w 105"/>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96" y="33"/>
                  </a:moveTo>
                  <a:cubicBezTo>
                    <a:pt x="9" y="33"/>
                    <a:pt x="9" y="33"/>
                    <a:pt x="9" y="33"/>
                  </a:cubicBezTo>
                  <a:cubicBezTo>
                    <a:pt x="4" y="33"/>
                    <a:pt x="0" y="27"/>
                    <a:pt x="0" y="22"/>
                  </a:cubicBezTo>
                  <a:cubicBezTo>
                    <a:pt x="0" y="11"/>
                    <a:pt x="0" y="11"/>
                    <a:pt x="0" y="11"/>
                  </a:cubicBezTo>
                  <a:cubicBezTo>
                    <a:pt x="0" y="5"/>
                    <a:pt x="4" y="0"/>
                    <a:pt x="9" y="0"/>
                  </a:cubicBezTo>
                  <a:cubicBezTo>
                    <a:pt x="105" y="0"/>
                    <a:pt x="105" y="0"/>
                    <a:pt x="105" y="0"/>
                  </a:cubicBezTo>
                  <a:cubicBezTo>
                    <a:pt x="105" y="22"/>
                    <a:pt x="105" y="22"/>
                    <a:pt x="105" y="22"/>
                  </a:cubicBezTo>
                  <a:cubicBezTo>
                    <a:pt x="105" y="27"/>
                    <a:pt x="101" y="33"/>
                    <a:pt x="96" y="33"/>
                  </a:cubicBezTo>
                  <a:close/>
                </a:path>
              </a:pathLst>
            </a:custGeom>
            <a:solidFill>
              <a:srgbClr val="9FCCF0"/>
            </a:solidFill>
            <a:ln w="19050" cap="rnd">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138" name="Group 4"/>
          <p:cNvGrpSpPr>
            <a:grpSpLocks noChangeAspect="1"/>
          </p:cNvGrpSpPr>
          <p:nvPr/>
        </p:nvGrpSpPr>
        <p:grpSpPr bwMode="auto">
          <a:xfrm>
            <a:off x="4967935" y="2842598"/>
            <a:ext cx="452650" cy="450633"/>
            <a:chOff x="3693" y="1979"/>
            <a:chExt cx="449" cy="447"/>
          </a:xfrm>
        </p:grpSpPr>
        <p:sp>
          <p:nvSpPr>
            <p:cNvPr id="139" name="Oval 5"/>
            <p:cNvSpPr>
              <a:spLocks noChangeArrowheads="1"/>
            </p:cNvSpPr>
            <p:nvPr/>
          </p:nvSpPr>
          <p:spPr bwMode="auto">
            <a:xfrm>
              <a:off x="3693" y="1979"/>
              <a:ext cx="449" cy="447"/>
            </a:xfrm>
            <a:prstGeom prst="ellipse">
              <a:avLst/>
            </a:prstGeom>
            <a:solidFill>
              <a:srgbClr val="E81123"/>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40" name="Freeform 6"/>
            <p:cNvSpPr>
              <a:spLocks/>
            </p:cNvSpPr>
            <p:nvPr/>
          </p:nvSpPr>
          <p:spPr bwMode="auto">
            <a:xfrm>
              <a:off x="3853" y="2085"/>
              <a:ext cx="142" cy="253"/>
            </a:xfrm>
            <a:custGeom>
              <a:avLst/>
              <a:gdLst>
                <a:gd name="T0" fmla="*/ 44 w 122"/>
                <a:gd name="T1" fmla="*/ 140 h 219"/>
                <a:gd name="T2" fmla="*/ 43 w 122"/>
                <a:gd name="T3" fmla="*/ 134 h 219"/>
                <a:gd name="T4" fmla="*/ 38 w 122"/>
                <a:gd name="T5" fmla="*/ 131 h 219"/>
                <a:gd name="T6" fmla="*/ 0 w 122"/>
                <a:gd name="T7" fmla="*/ 131 h 219"/>
                <a:gd name="T8" fmla="*/ 49 w 122"/>
                <a:gd name="T9" fmla="*/ 2 h 219"/>
                <a:gd name="T10" fmla="*/ 52 w 122"/>
                <a:gd name="T11" fmla="*/ 0 h 219"/>
                <a:gd name="T12" fmla="*/ 122 w 122"/>
                <a:gd name="T13" fmla="*/ 0 h 219"/>
                <a:gd name="T14" fmla="*/ 71 w 122"/>
                <a:gd name="T15" fmla="*/ 86 h 219"/>
                <a:gd name="T16" fmla="*/ 71 w 122"/>
                <a:gd name="T17" fmla="*/ 92 h 219"/>
                <a:gd name="T18" fmla="*/ 77 w 122"/>
                <a:gd name="T19" fmla="*/ 95 h 219"/>
                <a:gd name="T20" fmla="*/ 121 w 122"/>
                <a:gd name="T21" fmla="*/ 95 h 219"/>
                <a:gd name="T22" fmla="*/ 11 w 122"/>
                <a:gd name="T23" fmla="*/ 219 h 219"/>
                <a:gd name="T24" fmla="*/ 44 w 122"/>
                <a:gd name="T25" fmla="*/ 1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19">
                  <a:moveTo>
                    <a:pt x="44" y="140"/>
                  </a:moveTo>
                  <a:cubicBezTo>
                    <a:pt x="45" y="138"/>
                    <a:pt x="45" y="136"/>
                    <a:pt x="43" y="134"/>
                  </a:cubicBezTo>
                  <a:cubicBezTo>
                    <a:pt x="42" y="132"/>
                    <a:pt x="40" y="131"/>
                    <a:pt x="38" y="131"/>
                  </a:cubicBezTo>
                  <a:cubicBezTo>
                    <a:pt x="0" y="131"/>
                    <a:pt x="0" y="131"/>
                    <a:pt x="0" y="131"/>
                  </a:cubicBezTo>
                  <a:cubicBezTo>
                    <a:pt x="49" y="2"/>
                    <a:pt x="49" y="2"/>
                    <a:pt x="49" y="2"/>
                  </a:cubicBezTo>
                  <a:cubicBezTo>
                    <a:pt x="49" y="1"/>
                    <a:pt x="51" y="0"/>
                    <a:pt x="52" y="0"/>
                  </a:cubicBezTo>
                  <a:cubicBezTo>
                    <a:pt x="122" y="0"/>
                    <a:pt x="122" y="0"/>
                    <a:pt x="122" y="0"/>
                  </a:cubicBezTo>
                  <a:cubicBezTo>
                    <a:pt x="71" y="86"/>
                    <a:pt x="71" y="86"/>
                    <a:pt x="71" y="86"/>
                  </a:cubicBezTo>
                  <a:cubicBezTo>
                    <a:pt x="70" y="88"/>
                    <a:pt x="70" y="90"/>
                    <a:pt x="71" y="92"/>
                  </a:cubicBezTo>
                  <a:cubicBezTo>
                    <a:pt x="72" y="94"/>
                    <a:pt x="74" y="95"/>
                    <a:pt x="77" y="95"/>
                  </a:cubicBezTo>
                  <a:cubicBezTo>
                    <a:pt x="121" y="95"/>
                    <a:pt x="121" y="95"/>
                    <a:pt x="121" y="95"/>
                  </a:cubicBezTo>
                  <a:cubicBezTo>
                    <a:pt x="11" y="219"/>
                    <a:pt x="11" y="219"/>
                    <a:pt x="11" y="219"/>
                  </a:cubicBezTo>
                  <a:lnTo>
                    <a:pt x="44" y="140"/>
                  </a:lnTo>
                  <a:close/>
                </a:path>
              </a:pathLst>
            </a:custGeom>
            <a:solidFill>
              <a:srgbClr val="F2F2F2"/>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144" name="Rectangle 143"/>
          <p:cNvSpPr/>
          <p:nvPr/>
        </p:nvSpPr>
        <p:spPr bwMode="auto">
          <a:xfrm>
            <a:off x="4692194" y="3854672"/>
            <a:ext cx="2226100"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1800"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Disaster recovery</a:t>
            </a:r>
          </a:p>
        </p:txBody>
      </p:sp>
      <p:sp>
        <p:nvSpPr>
          <p:cNvPr id="145" name="Text Placeholder 22"/>
          <p:cNvSpPr txBox="1">
            <a:spLocks/>
          </p:cNvSpPr>
          <p:nvPr/>
        </p:nvSpPr>
        <p:spPr>
          <a:xfrm>
            <a:off x="4776902" y="4622612"/>
            <a:ext cx="3071145" cy="1337164"/>
          </a:xfrm>
          <a:prstGeom prst="rect">
            <a:avLst/>
          </a:prstGeom>
        </p:spPr>
        <p:txBody>
          <a:bodyPr wrap="square" lIns="91414" tIns="91414" rIns="91414" bIns="91414">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31505"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solidFill>
                  <a:srgbClr val="969696"/>
                </a:solidFill>
                <a:effectLst/>
                <a:uLnTx/>
                <a:uFillTx/>
                <a:latin typeface="Segoe UI" panose="020B0502040204020203" pitchFamily="34" charset="0"/>
                <a:ea typeface="ＭＳ Ｐゴシック" charset="0"/>
                <a:cs typeface="Segoe UI" panose="020B0502040204020203" pitchFamily="34" charset="0"/>
              </a:rPr>
              <a:t>When your site has a catastrophic failure, run them in Azure or a secondary datacenter</a:t>
            </a:r>
          </a:p>
        </p:txBody>
      </p:sp>
      <p:sp>
        <p:nvSpPr>
          <p:cNvPr id="148" name="Rectangle 147"/>
          <p:cNvSpPr/>
          <p:nvPr/>
        </p:nvSpPr>
        <p:spPr bwMode="auto">
          <a:xfrm>
            <a:off x="8447914" y="3854672"/>
            <a:ext cx="2226100" cy="6095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1800" b="0" i="0" u="none" strike="noStrike" kern="0" cap="none" spc="50" normalizeH="0" baseline="0" noProof="0" dirty="0">
                <a:ln>
                  <a:noFill/>
                </a:ln>
                <a:gradFill>
                  <a:gsLst>
                    <a:gs pos="1250">
                      <a:schemeClr val="accent1"/>
                    </a:gs>
                    <a:gs pos="100000">
                      <a:schemeClr val="accent1"/>
                    </a:gs>
                  </a:gsLst>
                  <a:lin ang="5400000" scaled="0"/>
                </a:gradFill>
                <a:effectLst/>
                <a:uLnTx/>
                <a:uFillTx/>
                <a:latin typeface="Segoe UI" panose="020B0502040204020203" pitchFamily="34" charset="0"/>
                <a:ea typeface="+mn-ea"/>
                <a:cs typeface="Segoe UI" panose="020B0502040204020203" pitchFamily="34" charset="0"/>
              </a:rPr>
              <a:t>Backup</a:t>
            </a:r>
          </a:p>
        </p:txBody>
      </p:sp>
      <p:sp>
        <p:nvSpPr>
          <p:cNvPr id="149" name="Text Placeholder 22"/>
          <p:cNvSpPr txBox="1">
            <a:spLocks/>
          </p:cNvSpPr>
          <p:nvPr/>
        </p:nvSpPr>
        <p:spPr>
          <a:xfrm>
            <a:off x="8532622" y="4622611"/>
            <a:ext cx="3071145" cy="1049026"/>
          </a:xfrm>
          <a:prstGeom prst="rect">
            <a:avLst/>
          </a:prstGeom>
        </p:spPr>
        <p:txBody>
          <a:bodyPr wrap="square" lIns="91414" tIns="91414" rIns="91414" bIns="91414">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31505" rtl="0" eaLnBrk="1" fontAlgn="base" latinLnBrk="0" hangingPunct="1">
              <a:lnSpc>
                <a:spcPct val="90000"/>
              </a:lnSpc>
              <a:spcBef>
                <a:spcPct val="20000"/>
              </a:spcBef>
              <a:spcAft>
                <a:spcPct val="0"/>
              </a:spcAft>
              <a:buClrTx/>
              <a:buSzPct val="90000"/>
              <a:buFontTx/>
              <a:buNone/>
              <a:tabLst/>
              <a:defRPr/>
            </a:pPr>
            <a:r>
              <a:rPr kumimoji="0" lang="en-US" sz="2040" b="0" i="0" u="none" strike="noStrike" kern="1200" cap="none" spc="0" normalizeH="0" baseline="0" noProof="0" dirty="0">
                <a:ln>
                  <a:noFill/>
                </a:ln>
                <a:solidFill>
                  <a:srgbClr val="969696"/>
                </a:solidFill>
                <a:effectLst/>
                <a:uLnTx/>
                <a:uFillTx/>
                <a:latin typeface="Segoe UI" panose="020B0502040204020203" pitchFamily="34" charset="0"/>
                <a:ea typeface="ＭＳ Ｐゴシック" charset="0"/>
                <a:cs typeface="Segoe UI" panose="020B0502040204020203" pitchFamily="34" charset="0"/>
              </a:rPr>
              <a:t>When your data is corrupted, deleted or lost you can restore it</a:t>
            </a:r>
          </a:p>
        </p:txBody>
      </p:sp>
      <p:grpSp>
        <p:nvGrpSpPr>
          <p:cNvPr id="119" name="Group 4">
            <a:extLst>
              <a:ext uri="{FF2B5EF4-FFF2-40B4-BE49-F238E27FC236}">
                <a16:creationId xmlns:a16="http://schemas.microsoft.com/office/drawing/2014/main" id="{1D50BE9C-25D2-4A28-8AC5-A6908FF30E57}"/>
              </a:ext>
            </a:extLst>
          </p:cNvPr>
          <p:cNvGrpSpPr>
            <a:grpSpLocks noChangeAspect="1"/>
          </p:cNvGrpSpPr>
          <p:nvPr/>
        </p:nvGrpSpPr>
        <p:grpSpPr bwMode="auto">
          <a:xfrm>
            <a:off x="9492482" y="2798317"/>
            <a:ext cx="452650" cy="450633"/>
            <a:chOff x="3693" y="1979"/>
            <a:chExt cx="449" cy="447"/>
          </a:xfrm>
        </p:grpSpPr>
        <p:sp>
          <p:nvSpPr>
            <p:cNvPr id="120" name="Oval 5">
              <a:extLst>
                <a:ext uri="{FF2B5EF4-FFF2-40B4-BE49-F238E27FC236}">
                  <a16:creationId xmlns:a16="http://schemas.microsoft.com/office/drawing/2014/main" id="{088A0AFA-FD7A-4665-BF57-F22621175167}"/>
                </a:ext>
              </a:extLst>
            </p:cNvPr>
            <p:cNvSpPr>
              <a:spLocks noChangeArrowheads="1"/>
            </p:cNvSpPr>
            <p:nvPr/>
          </p:nvSpPr>
          <p:spPr bwMode="auto">
            <a:xfrm>
              <a:off x="3693" y="1979"/>
              <a:ext cx="449" cy="447"/>
            </a:xfrm>
            <a:prstGeom prst="ellipse">
              <a:avLst/>
            </a:prstGeom>
            <a:solidFill>
              <a:srgbClr val="E81123"/>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121" name="Freeform 6">
              <a:extLst>
                <a:ext uri="{FF2B5EF4-FFF2-40B4-BE49-F238E27FC236}">
                  <a16:creationId xmlns:a16="http://schemas.microsoft.com/office/drawing/2014/main" id="{EBA59E7C-7157-4607-B775-96509CC55E8B}"/>
                </a:ext>
              </a:extLst>
            </p:cNvPr>
            <p:cNvSpPr>
              <a:spLocks/>
            </p:cNvSpPr>
            <p:nvPr/>
          </p:nvSpPr>
          <p:spPr bwMode="auto">
            <a:xfrm>
              <a:off x="3853" y="2085"/>
              <a:ext cx="142" cy="253"/>
            </a:xfrm>
            <a:custGeom>
              <a:avLst/>
              <a:gdLst>
                <a:gd name="T0" fmla="*/ 44 w 122"/>
                <a:gd name="T1" fmla="*/ 140 h 219"/>
                <a:gd name="T2" fmla="*/ 43 w 122"/>
                <a:gd name="T3" fmla="*/ 134 h 219"/>
                <a:gd name="T4" fmla="*/ 38 w 122"/>
                <a:gd name="T5" fmla="*/ 131 h 219"/>
                <a:gd name="T6" fmla="*/ 0 w 122"/>
                <a:gd name="T7" fmla="*/ 131 h 219"/>
                <a:gd name="T8" fmla="*/ 49 w 122"/>
                <a:gd name="T9" fmla="*/ 2 h 219"/>
                <a:gd name="T10" fmla="*/ 52 w 122"/>
                <a:gd name="T11" fmla="*/ 0 h 219"/>
                <a:gd name="T12" fmla="*/ 122 w 122"/>
                <a:gd name="T13" fmla="*/ 0 h 219"/>
                <a:gd name="T14" fmla="*/ 71 w 122"/>
                <a:gd name="T15" fmla="*/ 86 h 219"/>
                <a:gd name="T16" fmla="*/ 71 w 122"/>
                <a:gd name="T17" fmla="*/ 92 h 219"/>
                <a:gd name="T18" fmla="*/ 77 w 122"/>
                <a:gd name="T19" fmla="*/ 95 h 219"/>
                <a:gd name="T20" fmla="*/ 121 w 122"/>
                <a:gd name="T21" fmla="*/ 95 h 219"/>
                <a:gd name="T22" fmla="*/ 11 w 122"/>
                <a:gd name="T23" fmla="*/ 219 h 219"/>
                <a:gd name="T24" fmla="*/ 44 w 122"/>
                <a:gd name="T25" fmla="*/ 14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19">
                  <a:moveTo>
                    <a:pt x="44" y="140"/>
                  </a:moveTo>
                  <a:cubicBezTo>
                    <a:pt x="45" y="138"/>
                    <a:pt x="45" y="136"/>
                    <a:pt x="43" y="134"/>
                  </a:cubicBezTo>
                  <a:cubicBezTo>
                    <a:pt x="42" y="132"/>
                    <a:pt x="40" y="131"/>
                    <a:pt x="38" y="131"/>
                  </a:cubicBezTo>
                  <a:cubicBezTo>
                    <a:pt x="0" y="131"/>
                    <a:pt x="0" y="131"/>
                    <a:pt x="0" y="131"/>
                  </a:cubicBezTo>
                  <a:cubicBezTo>
                    <a:pt x="49" y="2"/>
                    <a:pt x="49" y="2"/>
                    <a:pt x="49" y="2"/>
                  </a:cubicBezTo>
                  <a:cubicBezTo>
                    <a:pt x="49" y="1"/>
                    <a:pt x="51" y="0"/>
                    <a:pt x="52" y="0"/>
                  </a:cubicBezTo>
                  <a:cubicBezTo>
                    <a:pt x="122" y="0"/>
                    <a:pt x="122" y="0"/>
                    <a:pt x="122" y="0"/>
                  </a:cubicBezTo>
                  <a:cubicBezTo>
                    <a:pt x="71" y="86"/>
                    <a:pt x="71" y="86"/>
                    <a:pt x="71" y="86"/>
                  </a:cubicBezTo>
                  <a:cubicBezTo>
                    <a:pt x="70" y="88"/>
                    <a:pt x="70" y="90"/>
                    <a:pt x="71" y="92"/>
                  </a:cubicBezTo>
                  <a:cubicBezTo>
                    <a:pt x="72" y="94"/>
                    <a:pt x="74" y="95"/>
                    <a:pt x="77" y="95"/>
                  </a:cubicBezTo>
                  <a:cubicBezTo>
                    <a:pt x="121" y="95"/>
                    <a:pt x="121" y="95"/>
                    <a:pt x="121" y="95"/>
                  </a:cubicBezTo>
                  <a:cubicBezTo>
                    <a:pt x="11" y="219"/>
                    <a:pt x="11" y="219"/>
                    <a:pt x="11" y="219"/>
                  </a:cubicBezTo>
                  <a:lnTo>
                    <a:pt x="44" y="140"/>
                  </a:lnTo>
                  <a:close/>
                </a:path>
              </a:pathLst>
            </a:custGeom>
            <a:solidFill>
              <a:srgbClr val="F2F2F2"/>
            </a:solidFill>
            <a:ln w="17463" cap="flat">
              <a:no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24" name="Group 23">
            <a:extLst>
              <a:ext uri="{FF2B5EF4-FFF2-40B4-BE49-F238E27FC236}">
                <a16:creationId xmlns:a16="http://schemas.microsoft.com/office/drawing/2014/main" id="{368B9502-39BB-4626-A772-CE885A535E79}"/>
              </a:ext>
            </a:extLst>
          </p:cNvPr>
          <p:cNvGrpSpPr/>
          <p:nvPr/>
        </p:nvGrpSpPr>
        <p:grpSpPr>
          <a:xfrm>
            <a:off x="6727621" y="3301311"/>
            <a:ext cx="430836" cy="322184"/>
            <a:chOff x="6801732" y="3273980"/>
            <a:chExt cx="430898" cy="322229"/>
          </a:xfrm>
        </p:grpSpPr>
        <p:cxnSp>
          <p:nvCxnSpPr>
            <p:cNvPr id="122" name="Straight Connector 121">
              <a:extLst>
                <a:ext uri="{FF2B5EF4-FFF2-40B4-BE49-F238E27FC236}">
                  <a16:creationId xmlns:a16="http://schemas.microsoft.com/office/drawing/2014/main" id="{3BD3595B-A0BD-4A7D-87EE-2B4F0DAA0978}"/>
                </a:ext>
              </a:extLst>
            </p:cNvPr>
            <p:cNvCxnSpPr>
              <a:cxnSpLocks/>
            </p:cNvCxnSpPr>
            <p:nvPr/>
          </p:nvCxnSpPr>
          <p:spPr>
            <a:xfrm flipV="1">
              <a:off x="6925153" y="3273980"/>
              <a:ext cx="307477" cy="322229"/>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3CE33F6-8649-4070-BB38-6A5785E720E1}"/>
                </a:ext>
              </a:extLst>
            </p:cNvPr>
            <p:cNvCxnSpPr/>
            <p:nvPr/>
          </p:nvCxnSpPr>
          <p:spPr>
            <a:xfrm>
              <a:off x="6801732" y="3461180"/>
              <a:ext cx="123419" cy="127932"/>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1ABFC18C-56DB-43F1-926F-C94C95898F5A}"/>
              </a:ext>
            </a:extLst>
          </p:cNvPr>
          <p:cNvGrpSpPr/>
          <p:nvPr/>
        </p:nvGrpSpPr>
        <p:grpSpPr>
          <a:xfrm>
            <a:off x="10941967" y="3300798"/>
            <a:ext cx="430836" cy="322184"/>
            <a:chOff x="6801732" y="3273980"/>
            <a:chExt cx="430898" cy="322229"/>
          </a:xfrm>
        </p:grpSpPr>
        <p:cxnSp>
          <p:nvCxnSpPr>
            <p:cNvPr id="129" name="Straight Connector 128">
              <a:extLst>
                <a:ext uri="{FF2B5EF4-FFF2-40B4-BE49-F238E27FC236}">
                  <a16:creationId xmlns:a16="http://schemas.microsoft.com/office/drawing/2014/main" id="{5C974BFB-3441-498B-AE5F-826858282B3E}"/>
                </a:ext>
              </a:extLst>
            </p:cNvPr>
            <p:cNvCxnSpPr>
              <a:cxnSpLocks/>
            </p:cNvCxnSpPr>
            <p:nvPr/>
          </p:nvCxnSpPr>
          <p:spPr>
            <a:xfrm flipV="1">
              <a:off x="6925153" y="3273980"/>
              <a:ext cx="307477" cy="322229"/>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776DC07-0E7C-43E0-BA33-0F37A9F344B9}"/>
                </a:ext>
              </a:extLst>
            </p:cNvPr>
            <p:cNvCxnSpPr/>
            <p:nvPr/>
          </p:nvCxnSpPr>
          <p:spPr>
            <a:xfrm>
              <a:off x="6801732" y="3461180"/>
              <a:ext cx="123419" cy="127932"/>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611BB24C-E9F3-4081-AEE7-8D4719ED76D4}"/>
              </a:ext>
            </a:extLst>
          </p:cNvPr>
          <p:cNvGrpSpPr/>
          <p:nvPr/>
        </p:nvGrpSpPr>
        <p:grpSpPr>
          <a:xfrm>
            <a:off x="2695848" y="3307893"/>
            <a:ext cx="430836" cy="322184"/>
            <a:chOff x="6801732" y="3273980"/>
            <a:chExt cx="430898" cy="322229"/>
          </a:xfrm>
        </p:grpSpPr>
        <p:cxnSp>
          <p:nvCxnSpPr>
            <p:cNvPr id="153" name="Straight Connector 152">
              <a:extLst>
                <a:ext uri="{FF2B5EF4-FFF2-40B4-BE49-F238E27FC236}">
                  <a16:creationId xmlns:a16="http://schemas.microsoft.com/office/drawing/2014/main" id="{FF2123DB-B4FB-4F8B-873D-213659EFCF3D}"/>
                </a:ext>
              </a:extLst>
            </p:cNvPr>
            <p:cNvCxnSpPr>
              <a:cxnSpLocks/>
            </p:cNvCxnSpPr>
            <p:nvPr/>
          </p:nvCxnSpPr>
          <p:spPr>
            <a:xfrm flipV="1">
              <a:off x="6925153" y="3273980"/>
              <a:ext cx="307477" cy="322229"/>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7DCA67D5-4314-4E88-A570-A23DA52ABCE8}"/>
                </a:ext>
              </a:extLst>
            </p:cNvPr>
            <p:cNvCxnSpPr/>
            <p:nvPr/>
          </p:nvCxnSpPr>
          <p:spPr>
            <a:xfrm>
              <a:off x="6801732" y="3461180"/>
              <a:ext cx="123419" cy="127932"/>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52942AF2-8E4B-4D93-A4D1-1DF01D854D8D}"/>
              </a:ext>
            </a:extLst>
          </p:cNvPr>
          <p:cNvGrpSpPr/>
          <p:nvPr/>
        </p:nvGrpSpPr>
        <p:grpSpPr>
          <a:xfrm>
            <a:off x="8997685" y="3310014"/>
            <a:ext cx="312343" cy="300452"/>
            <a:chOff x="8329583" y="1657289"/>
            <a:chExt cx="312387" cy="300495"/>
          </a:xfrm>
        </p:grpSpPr>
        <p:cxnSp>
          <p:nvCxnSpPr>
            <p:cNvPr id="167" name="Straight Connector 166">
              <a:extLst>
                <a:ext uri="{FF2B5EF4-FFF2-40B4-BE49-F238E27FC236}">
                  <a16:creationId xmlns:a16="http://schemas.microsoft.com/office/drawing/2014/main" id="{F175A191-1D8F-4D64-AFB8-B6F2A691B100}"/>
                </a:ext>
              </a:extLst>
            </p:cNvPr>
            <p:cNvCxnSpPr>
              <a:cxnSpLocks/>
            </p:cNvCxnSpPr>
            <p:nvPr/>
          </p:nvCxnSpPr>
          <p:spPr>
            <a:xfrm rot="16200000">
              <a:off x="8329583" y="1657289"/>
              <a:ext cx="297566" cy="297566"/>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85340D2-1648-41CB-9E5E-7C0A6A6008A5}"/>
                </a:ext>
              </a:extLst>
            </p:cNvPr>
            <p:cNvCxnSpPr/>
            <p:nvPr/>
          </p:nvCxnSpPr>
          <p:spPr>
            <a:xfrm>
              <a:off x="8344404" y="1660218"/>
              <a:ext cx="297566" cy="297566"/>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5A677971-5AA8-4472-B808-63D7A358EE86}"/>
              </a:ext>
            </a:extLst>
          </p:cNvPr>
          <p:cNvGrpSpPr/>
          <p:nvPr/>
        </p:nvGrpSpPr>
        <p:grpSpPr>
          <a:xfrm>
            <a:off x="10684070" y="2180752"/>
            <a:ext cx="844221" cy="1015298"/>
            <a:chOff x="9379076" y="807788"/>
            <a:chExt cx="888919" cy="1178761"/>
          </a:xfrm>
        </p:grpSpPr>
        <p:grpSp>
          <p:nvGrpSpPr>
            <p:cNvPr id="177" name="Group 4">
              <a:extLst>
                <a:ext uri="{FF2B5EF4-FFF2-40B4-BE49-F238E27FC236}">
                  <a16:creationId xmlns:a16="http://schemas.microsoft.com/office/drawing/2014/main" id="{9648E2CB-1BE1-485E-966A-11D36AE40C49}"/>
                </a:ext>
              </a:extLst>
            </p:cNvPr>
            <p:cNvGrpSpPr>
              <a:grpSpLocks noChangeAspect="1"/>
            </p:cNvGrpSpPr>
            <p:nvPr/>
          </p:nvGrpSpPr>
          <p:grpSpPr bwMode="auto">
            <a:xfrm>
              <a:off x="9379076" y="807788"/>
              <a:ext cx="888919" cy="1178761"/>
              <a:chOff x="5451" y="337"/>
              <a:chExt cx="825" cy="1094"/>
            </a:xfrm>
            <a:solidFill>
              <a:srgbClr val="9FCCF0"/>
            </a:solidFill>
          </p:grpSpPr>
          <p:sp>
            <p:nvSpPr>
              <p:cNvPr id="179" name="Freeform 5">
                <a:extLst>
                  <a:ext uri="{FF2B5EF4-FFF2-40B4-BE49-F238E27FC236}">
                    <a16:creationId xmlns:a16="http://schemas.microsoft.com/office/drawing/2014/main" id="{2D17533F-5D32-42F1-BD67-A2488E63837F}"/>
                  </a:ext>
                </a:extLst>
              </p:cNvPr>
              <p:cNvSpPr>
                <a:spLocks/>
              </p:cNvSpPr>
              <p:nvPr/>
            </p:nvSpPr>
            <p:spPr bwMode="auto">
              <a:xfrm>
                <a:off x="5451" y="486"/>
                <a:ext cx="825" cy="945"/>
              </a:xfrm>
              <a:custGeom>
                <a:avLst/>
                <a:gdLst>
                  <a:gd name="T0" fmla="*/ 0 w 437"/>
                  <a:gd name="T1" fmla="*/ 0 h 501"/>
                  <a:gd name="T2" fmla="*/ 0 w 437"/>
                  <a:gd name="T3" fmla="*/ 421 h 501"/>
                  <a:gd name="T4" fmla="*/ 215 w 437"/>
                  <a:gd name="T5" fmla="*/ 501 h 501"/>
                  <a:gd name="T6" fmla="*/ 215 w 437"/>
                  <a:gd name="T7" fmla="*/ 501 h 501"/>
                  <a:gd name="T8" fmla="*/ 218 w 437"/>
                  <a:gd name="T9" fmla="*/ 501 h 501"/>
                  <a:gd name="T10" fmla="*/ 437 w 437"/>
                  <a:gd name="T11" fmla="*/ 421 h 501"/>
                  <a:gd name="T12" fmla="*/ 437 w 437"/>
                  <a:gd name="T13" fmla="*/ 0 h 501"/>
                </a:gdLst>
                <a:ahLst/>
                <a:cxnLst>
                  <a:cxn ang="0">
                    <a:pos x="T0" y="T1"/>
                  </a:cxn>
                  <a:cxn ang="0">
                    <a:pos x="T2" y="T3"/>
                  </a:cxn>
                  <a:cxn ang="0">
                    <a:pos x="T4" y="T5"/>
                  </a:cxn>
                  <a:cxn ang="0">
                    <a:pos x="T6" y="T7"/>
                  </a:cxn>
                  <a:cxn ang="0">
                    <a:pos x="T8" y="T9"/>
                  </a:cxn>
                  <a:cxn ang="0">
                    <a:pos x="T10" y="T11"/>
                  </a:cxn>
                  <a:cxn ang="0">
                    <a:pos x="T12" y="T13"/>
                  </a:cxn>
                </a:cxnLst>
                <a:rect l="0" t="0" r="r" b="b"/>
                <a:pathLst>
                  <a:path w="437" h="501">
                    <a:moveTo>
                      <a:pt x="0" y="0"/>
                    </a:moveTo>
                    <a:cubicBezTo>
                      <a:pt x="0" y="421"/>
                      <a:pt x="0" y="421"/>
                      <a:pt x="0" y="421"/>
                    </a:cubicBezTo>
                    <a:cubicBezTo>
                      <a:pt x="0" y="465"/>
                      <a:pt x="96" y="500"/>
                      <a:pt x="215" y="501"/>
                    </a:cubicBezTo>
                    <a:cubicBezTo>
                      <a:pt x="215" y="501"/>
                      <a:pt x="215" y="501"/>
                      <a:pt x="215" y="501"/>
                    </a:cubicBezTo>
                    <a:cubicBezTo>
                      <a:pt x="218" y="501"/>
                      <a:pt x="218" y="501"/>
                      <a:pt x="218" y="501"/>
                    </a:cubicBezTo>
                    <a:cubicBezTo>
                      <a:pt x="339" y="501"/>
                      <a:pt x="437" y="465"/>
                      <a:pt x="437" y="421"/>
                    </a:cubicBezTo>
                    <a:cubicBezTo>
                      <a:pt x="437" y="0"/>
                      <a:pt x="437" y="0"/>
                      <a:pt x="437"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0" name="Oval 6">
                <a:extLst>
                  <a:ext uri="{FF2B5EF4-FFF2-40B4-BE49-F238E27FC236}">
                    <a16:creationId xmlns:a16="http://schemas.microsoft.com/office/drawing/2014/main" id="{6B3F1DB9-2082-4C4E-AFA3-5B1ED5EA5676}"/>
                  </a:ext>
                </a:extLst>
              </p:cNvPr>
              <p:cNvSpPr>
                <a:spLocks noChangeArrowheads="1"/>
              </p:cNvSpPr>
              <p:nvPr/>
            </p:nvSpPr>
            <p:spPr bwMode="auto">
              <a:xfrm>
                <a:off x="5451" y="337"/>
                <a:ext cx="825" cy="298"/>
              </a:xfrm>
              <a:prstGeom prst="ellipse">
                <a:avLst/>
              </a:pr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1" name="Freeform 7">
                <a:extLst>
                  <a:ext uri="{FF2B5EF4-FFF2-40B4-BE49-F238E27FC236}">
                    <a16:creationId xmlns:a16="http://schemas.microsoft.com/office/drawing/2014/main" id="{0148563B-34EA-4C75-B701-7C14B344BA18}"/>
                  </a:ext>
                </a:extLst>
              </p:cNvPr>
              <p:cNvSpPr>
                <a:spLocks/>
              </p:cNvSpPr>
              <p:nvPr/>
            </p:nvSpPr>
            <p:spPr bwMode="auto">
              <a:xfrm>
                <a:off x="5451" y="750"/>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2" name="Freeform 8">
                <a:extLst>
                  <a:ext uri="{FF2B5EF4-FFF2-40B4-BE49-F238E27FC236}">
                    <a16:creationId xmlns:a16="http://schemas.microsoft.com/office/drawing/2014/main" id="{8F1BCEFB-0EE9-4DCA-8764-FF73CBD78259}"/>
                  </a:ext>
                </a:extLst>
              </p:cNvPr>
              <p:cNvSpPr>
                <a:spLocks/>
              </p:cNvSpPr>
              <p:nvPr/>
            </p:nvSpPr>
            <p:spPr bwMode="auto">
              <a:xfrm>
                <a:off x="5451" y="1282"/>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3" name="Freeform 9">
                <a:extLst>
                  <a:ext uri="{FF2B5EF4-FFF2-40B4-BE49-F238E27FC236}">
                    <a16:creationId xmlns:a16="http://schemas.microsoft.com/office/drawing/2014/main" id="{6CBA5CEB-E26C-4B29-B9C7-8907B4C6448A}"/>
                  </a:ext>
                </a:extLst>
              </p:cNvPr>
              <p:cNvSpPr>
                <a:spLocks/>
              </p:cNvSpPr>
              <p:nvPr/>
            </p:nvSpPr>
            <p:spPr bwMode="auto">
              <a:xfrm>
                <a:off x="5451" y="484"/>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4" name="Freeform 10">
                <a:extLst>
                  <a:ext uri="{FF2B5EF4-FFF2-40B4-BE49-F238E27FC236}">
                    <a16:creationId xmlns:a16="http://schemas.microsoft.com/office/drawing/2014/main" id="{6430AC93-013D-47FF-8933-25A7ECC77D30}"/>
                  </a:ext>
                </a:extLst>
              </p:cNvPr>
              <p:cNvSpPr>
                <a:spLocks/>
              </p:cNvSpPr>
              <p:nvPr/>
            </p:nvSpPr>
            <p:spPr bwMode="auto">
              <a:xfrm>
                <a:off x="5451" y="1016"/>
                <a:ext cx="825" cy="149"/>
              </a:xfrm>
              <a:custGeom>
                <a:avLst/>
                <a:gdLst>
                  <a:gd name="T0" fmla="*/ 437 w 437"/>
                  <a:gd name="T1" fmla="*/ 0 h 79"/>
                  <a:gd name="T2" fmla="*/ 218 w 437"/>
                  <a:gd name="T3" fmla="*/ 79 h 79"/>
                  <a:gd name="T4" fmla="*/ 0 w 437"/>
                  <a:gd name="T5" fmla="*/ 0 h 79"/>
                </a:gdLst>
                <a:ahLst/>
                <a:cxnLst>
                  <a:cxn ang="0">
                    <a:pos x="T0" y="T1"/>
                  </a:cxn>
                  <a:cxn ang="0">
                    <a:pos x="T2" y="T3"/>
                  </a:cxn>
                  <a:cxn ang="0">
                    <a:pos x="T4" y="T5"/>
                  </a:cxn>
                </a:cxnLst>
                <a:rect l="0" t="0" r="r" b="b"/>
                <a:pathLst>
                  <a:path w="437" h="79">
                    <a:moveTo>
                      <a:pt x="437" y="0"/>
                    </a:moveTo>
                    <a:cubicBezTo>
                      <a:pt x="437" y="44"/>
                      <a:pt x="339" y="79"/>
                      <a:pt x="218" y="79"/>
                    </a:cubicBezTo>
                    <a:cubicBezTo>
                      <a:pt x="97" y="79"/>
                      <a:pt x="0" y="44"/>
                      <a:pt x="0" y="0"/>
                    </a:cubicBezTo>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5" name="Oval 11">
                <a:extLst>
                  <a:ext uri="{FF2B5EF4-FFF2-40B4-BE49-F238E27FC236}">
                    <a16:creationId xmlns:a16="http://schemas.microsoft.com/office/drawing/2014/main" id="{A30F4E9C-17A6-4DF1-894B-8983031FFFC5}"/>
                  </a:ext>
                </a:extLst>
              </p:cNvPr>
              <p:cNvSpPr>
                <a:spLocks noChangeArrowheads="1"/>
              </p:cNvSpPr>
              <p:nvPr/>
            </p:nvSpPr>
            <p:spPr bwMode="auto">
              <a:xfrm>
                <a:off x="5534" y="379"/>
                <a:ext cx="657" cy="198"/>
              </a:xfrm>
              <a:prstGeom prst="ellipse">
                <a:avLst/>
              </a:pr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86" name="Freeform 12">
                <a:extLst>
                  <a:ext uri="{FF2B5EF4-FFF2-40B4-BE49-F238E27FC236}">
                    <a16:creationId xmlns:a16="http://schemas.microsoft.com/office/drawing/2014/main" id="{0FE0ADD0-1589-4792-A355-9F8AF0414441}"/>
                  </a:ext>
                </a:extLst>
              </p:cNvPr>
              <p:cNvSpPr>
                <a:spLocks/>
              </p:cNvSpPr>
              <p:nvPr/>
            </p:nvSpPr>
            <p:spPr bwMode="auto">
              <a:xfrm>
                <a:off x="5534" y="379"/>
                <a:ext cx="657" cy="160"/>
              </a:xfrm>
              <a:custGeom>
                <a:avLst/>
                <a:gdLst>
                  <a:gd name="T0" fmla="*/ 312 w 348"/>
                  <a:gd name="T1" fmla="*/ 85 h 85"/>
                  <a:gd name="T2" fmla="*/ 348 w 348"/>
                  <a:gd name="T3" fmla="*/ 53 h 85"/>
                  <a:gd name="T4" fmla="*/ 174 w 348"/>
                  <a:gd name="T5" fmla="*/ 0 h 85"/>
                  <a:gd name="T6" fmla="*/ 0 w 348"/>
                  <a:gd name="T7" fmla="*/ 53 h 85"/>
                  <a:gd name="T8" fmla="*/ 37 w 348"/>
                  <a:gd name="T9" fmla="*/ 85 h 85"/>
                  <a:gd name="T10" fmla="*/ 174 w 348"/>
                  <a:gd name="T11" fmla="*/ 64 h 85"/>
                  <a:gd name="T12" fmla="*/ 312 w 348"/>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348" h="85">
                    <a:moveTo>
                      <a:pt x="312" y="85"/>
                    </a:moveTo>
                    <a:cubicBezTo>
                      <a:pt x="335" y="76"/>
                      <a:pt x="348" y="65"/>
                      <a:pt x="348" y="53"/>
                    </a:cubicBezTo>
                    <a:cubicBezTo>
                      <a:pt x="348" y="24"/>
                      <a:pt x="270" y="0"/>
                      <a:pt x="174" y="0"/>
                    </a:cubicBezTo>
                    <a:cubicBezTo>
                      <a:pt x="78" y="0"/>
                      <a:pt x="0" y="24"/>
                      <a:pt x="0" y="53"/>
                    </a:cubicBezTo>
                    <a:cubicBezTo>
                      <a:pt x="0" y="65"/>
                      <a:pt x="14" y="76"/>
                      <a:pt x="37" y="85"/>
                    </a:cubicBezTo>
                    <a:cubicBezTo>
                      <a:pt x="69" y="72"/>
                      <a:pt x="118" y="64"/>
                      <a:pt x="174" y="64"/>
                    </a:cubicBezTo>
                    <a:cubicBezTo>
                      <a:pt x="230" y="64"/>
                      <a:pt x="280" y="72"/>
                      <a:pt x="312" y="85"/>
                    </a:cubicBezTo>
                    <a:close/>
                  </a:path>
                </a:pathLst>
              </a:custGeom>
              <a:grpFill/>
              <a:ln w="23813" cap="flat">
                <a:solidFill>
                  <a:srgbClr val="969696"/>
                </a:solidFill>
                <a:prstDash val="solid"/>
                <a:miter lim="800000"/>
                <a:headEnd/>
                <a:tailEnd/>
              </a:ln>
              <a:extLst/>
            </p:spPr>
            <p:txBody>
              <a:bodyPr vert="horz" wrap="square" lIns="91427" tIns="45713" rIns="91427" bIns="45713"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178" name="TextBox 177">
              <a:extLst>
                <a:ext uri="{FF2B5EF4-FFF2-40B4-BE49-F238E27FC236}">
                  <a16:creationId xmlns:a16="http://schemas.microsoft.com/office/drawing/2014/main" id="{0FFB5BDE-F30E-49B8-B530-31E9AE65FCBE}"/>
                </a:ext>
              </a:extLst>
            </p:cNvPr>
            <p:cNvSpPr txBox="1"/>
            <p:nvPr/>
          </p:nvSpPr>
          <p:spPr>
            <a:xfrm>
              <a:off x="9477057" y="1447863"/>
              <a:ext cx="702993" cy="262246"/>
            </a:xfrm>
            <a:prstGeom prst="rect">
              <a:avLst/>
            </a:prstGeom>
            <a:noFill/>
          </p:spPr>
          <p:txBody>
            <a:bodyPr wrap="square" lIns="0" tIns="0" rIns="0" bIns="0" rtlCol="0">
              <a:spAutoFit/>
            </a:bodyPr>
            <a:lstStyle/>
            <a:p>
              <a:pPr marL="0" marR="0" lvl="0" indent="0" algn="ctr" defTabSz="932742" rtl="0" eaLnBrk="1" fontAlgn="auto" latinLnBrk="0" hangingPunct="1">
                <a:lnSpc>
                  <a:spcPct val="90000"/>
                </a:lnSpc>
                <a:spcBef>
                  <a:spcPts val="0"/>
                </a:spcBef>
                <a:spcAft>
                  <a:spcPts val="600"/>
                </a:spcAft>
                <a:buClrTx/>
                <a:buSzTx/>
                <a:buFontTx/>
                <a:buNone/>
                <a:tabLst/>
                <a:defRPr/>
              </a:pPr>
              <a:r>
                <a:rPr kumimoji="0" lang="en-US" sz="1599" b="0" i="0" u="none" strike="noStrike" kern="1200" cap="none" spc="0" normalizeH="0" baseline="0" noProof="0" dirty="0">
                  <a:ln>
                    <a:noFill/>
                  </a:ln>
                  <a:gradFill>
                    <a:gsLst>
                      <a:gs pos="2917">
                        <a:srgbClr val="969696"/>
                      </a:gs>
                      <a:gs pos="30000">
                        <a:srgbClr val="969696"/>
                      </a:gs>
                    </a:gsLst>
                    <a:lin ang="5400000" scaled="0"/>
                  </a:gradFill>
                  <a:effectLst/>
                  <a:uLnTx/>
                  <a:uFillTx/>
                  <a:latin typeface="Segoe UI Semibold" panose="020B0702040204020203" pitchFamily="34" charset="0"/>
                  <a:ea typeface="+mn-ea"/>
                  <a:cs typeface="Segoe UI Semibold" panose="020B0702040204020203" pitchFamily="34" charset="0"/>
                </a:rPr>
                <a:t>DATA</a:t>
              </a:r>
            </a:p>
          </p:txBody>
        </p:sp>
      </p:grpSp>
      <p:grpSp>
        <p:nvGrpSpPr>
          <p:cNvPr id="187" name="Group 186">
            <a:extLst>
              <a:ext uri="{FF2B5EF4-FFF2-40B4-BE49-F238E27FC236}">
                <a16:creationId xmlns:a16="http://schemas.microsoft.com/office/drawing/2014/main" id="{4E0CC2B1-A9B0-4721-99BC-BCAA9C7F8CBA}"/>
              </a:ext>
            </a:extLst>
          </p:cNvPr>
          <p:cNvGrpSpPr/>
          <p:nvPr/>
        </p:nvGrpSpPr>
        <p:grpSpPr>
          <a:xfrm>
            <a:off x="8559837" y="1961967"/>
            <a:ext cx="1455625" cy="1766369"/>
            <a:chOff x="7217866" y="656433"/>
            <a:chExt cx="3219498" cy="1667617"/>
          </a:xfrm>
        </p:grpSpPr>
        <p:sp>
          <p:nvSpPr>
            <p:cNvPr id="188" name="Rectangle: Rounded Corners 187">
              <a:extLst>
                <a:ext uri="{FF2B5EF4-FFF2-40B4-BE49-F238E27FC236}">
                  <a16:creationId xmlns:a16="http://schemas.microsoft.com/office/drawing/2014/main" id="{D46BBB57-7B26-45B1-A887-71D9F8AB0489}"/>
                </a:ext>
              </a:extLst>
            </p:cNvPr>
            <p:cNvSpPr/>
            <p:nvPr/>
          </p:nvSpPr>
          <p:spPr bwMode="auto">
            <a:xfrm>
              <a:off x="7217866" y="699942"/>
              <a:ext cx="3219498" cy="1624108"/>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89" name="Rectangle 188">
              <a:extLst>
                <a:ext uri="{FF2B5EF4-FFF2-40B4-BE49-F238E27FC236}">
                  <a16:creationId xmlns:a16="http://schemas.microsoft.com/office/drawing/2014/main" id="{85DD7A5D-B24E-4FC8-A2A9-C8339AFBC305}"/>
                </a:ext>
              </a:extLst>
            </p:cNvPr>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049" b="0" i="0" u="none" strike="noStrike" kern="1200" cap="none" spc="0" normalizeH="0" baseline="0" noProof="0" dirty="0">
                  <a:ln>
                    <a:noFill/>
                  </a:ln>
                  <a:gradFill>
                    <a:gsLst>
                      <a:gs pos="0">
                        <a:schemeClr val="tx1"/>
                      </a:gs>
                      <a:gs pos="100000">
                        <a:schemeClr val="tx1"/>
                      </a:gs>
                    </a:gsLst>
                    <a:lin ang="5400000" scaled="0"/>
                  </a:gradFill>
                  <a:effectLst/>
                  <a:uLnTx/>
                  <a:uFillTx/>
                  <a:latin typeface="Segoe UI Semilight"/>
                  <a:ea typeface="Segoe UI" pitchFamily="34" charset="0"/>
                  <a:cs typeface="Segoe UI" pitchFamily="34" charset="0"/>
                </a:rPr>
                <a:t>Original</a:t>
              </a:r>
            </a:p>
          </p:txBody>
        </p:sp>
      </p:grpSp>
      <p:grpSp>
        <p:nvGrpSpPr>
          <p:cNvPr id="190" name="Group 189">
            <a:extLst>
              <a:ext uri="{FF2B5EF4-FFF2-40B4-BE49-F238E27FC236}">
                <a16:creationId xmlns:a16="http://schemas.microsoft.com/office/drawing/2014/main" id="{0342E072-0C01-4EE2-AE68-CDAA0361B367}"/>
              </a:ext>
            </a:extLst>
          </p:cNvPr>
          <p:cNvGrpSpPr/>
          <p:nvPr/>
        </p:nvGrpSpPr>
        <p:grpSpPr>
          <a:xfrm>
            <a:off x="10359068" y="1964451"/>
            <a:ext cx="1455625" cy="1766369"/>
            <a:chOff x="7217866" y="656433"/>
            <a:chExt cx="3219498" cy="1667617"/>
          </a:xfrm>
        </p:grpSpPr>
        <p:sp>
          <p:nvSpPr>
            <p:cNvPr id="191" name="Rectangle: Rounded Corners 190">
              <a:extLst>
                <a:ext uri="{FF2B5EF4-FFF2-40B4-BE49-F238E27FC236}">
                  <a16:creationId xmlns:a16="http://schemas.microsoft.com/office/drawing/2014/main" id="{771956ED-22E2-4A8E-971F-CDE97CB1BD99}"/>
                </a:ext>
              </a:extLst>
            </p:cNvPr>
            <p:cNvSpPr/>
            <p:nvPr/>
          </p:nvSpPr>
          <p:spPr bwMode="auto">
            <a:xfrm>
              <a:off x="7217866" y="699942"/>
              <a:ext cx="3219498" cy="1624108"/>
            </a:xfrm>
            <a:prstGeom prst="roundRect">
              <a:avLst/>
            </a:prstGeom>
            <a:noFill/>
            <a:ln>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92" name="Rectangle 191">
              <a:extLst>
                <a:ext uri="{FF2B5EF4-FFF2-40B4-BE49-F238E27FC236}">
                  <a16:creationId xmlns:a16="http://schemas.microsoft.com/office/drawing/2014/main" id="{F4DDB076-BD57-4CDA-909D-D8E904F90E93}"/>
                </a:ext>
              </a:extLst>
            </p:cNvPr>
            <p:cNvSpPr/>
            <p:nvPr/>
          </p:nvSpPr>
          <p:spPr bwMode="auto">
            <a:xfrm>
              <a:off x="7557322" y="656433"/>
              <a:ext cx="2638822" cy="152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049" b="0" i="0" u="none" strike="noStrike" kern="1200" cap="none" spc="0" normalizeH="0" baseline="0" noProof="0" dirty="0">
                  <a:ln>
                    <a:noFill/>
                  </a:ln>
                  <a:gradFill>
                    <a:gsLst>
                      <a:gs pos="0">
                        <a:schemeClr val="tx1"/>
                      </a:gs>
                      <a:gs pos="100000">
                        <a:schemeClr val="tx1"/>
                      </a:gs>
                    </a:gsLst>
                    <a:lin ang="5400000" scaled="0"/>
                  </a:gradFill>
                  <a:effectLst/>
                  <a:uLnTx/>
                  <a:uFillTx/>
                  <a:latin typeface="Segoe UI Semilight"/>
                  <a:ea typeface="Segoe UI" pitchFamily="34" charset="0"/>
                  <a:cs typeface="Segoe UI" pitchFamily="34" charset="0"/>
                </a:rPr>
                <a:t>Backup</a:t>
              </a:r>
            </a:p>
          </p:txBody>
        </p:sp>
      </p:grpSp>
      <p:cxnSp>
        <p:nvCxnSpPr>
          <p:cNvPr id="141" name="Straight Connector 140">
            <a:extLst>
              <a:ext uri="{FF2B5EF4-FFF2-40B4-BE49-F238E27FC236}">
                <a16:creationId xmlns:a16="http://schemas.microsoft.com/office/drawing/2014/main" id="{E66013F9-13AF-44CE-88AA-9CCC1386C79D}"/>
              </a:ext>
            </a:extLst>
          </p:cNvPr>
          <p:cNvCxnSpPr>
            <a:cxnSpLocks/>
          </p:cNvCxnSpPr>
          <p:nvPr/>
        </p:nvCxnSpPr>
        <p:spPr>
          <a:xfrm>
            <a:off x="619818" y="4412129"/>
            <a:ext cx="2704550"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C41C306-B1BB-4D3D-A44C-BCE133907100}"/>
              </a:ext>
            </a:extLst>
          </p:cNvPr>
          <p:cNvCxnSpPr>
            <a:cxnSpLocks/>
          </p:cNvCxnSpPr>
          <p:nvPr/>
        </p:nvCxnSpPr>
        <p:spPr>
          <a:xfrm>
            <a:off x="4812786" y="4412129"/>
            <a:ext cx="2704550"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CE3343D-D3D1-4433-8A80-0058A7368517}"/>
              </a:ext>
            </a:extLst>
          </p:cNvPr>
          <p:cNvCxnSpPr>
            <a:cxnSpLocks/>
          </p:cNvCxnSpPr>
          <p:nvPr/>
        </p:nvCxnSpPr>
        <p:spPr>
          <a:xfrm>
            <a:off x="8592857" y="4412129"/>
            <a:ext cx="2704550" cy="0"/>
          </a:xfrm>
          <a:prstGeom prst="line">
            <a:avLst/>
          </a:prstGeom>
          <a:ln w="31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4A289FA2-A8DB-485B-A0CC-1CA272A2CC26}"/>
              </a:ext>
            </a:extLst>
          </p:cNvPr>
          <p:cNvSpPr/>
          <p:nvPr/>
        </p:nvSpPr>
        <p:spPr bwMode="auto">
          <a:xfrm>
            <a:off x="4217899" y="1441297"/>
            <a:ext cx="3923099" cy="5079219"/>
          </a:xfrm>
          <a:prstGeom prst="roundRect">
            <a:avLst>
              <a:gd name="adj" fmla="val 0"/>
            </a:avLst>
          </a:prstGeom>
          <a:no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040" b="1"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3" name="Title 2">
            <a:extLst>
              <a:ext uri="{FF2B5EF4-FFF2-40B4-BE49-F238E27FC236}">
                <a16:creationId xmlns:a16="http://schemas.microsoft.com/office/drawing/2014/main" id="{EA2E1CB7-86A0-403A-85AA-0E8185DA18C0}"/>
              </a:ext>
            </a:extLst>
          </p:cNvPr>
          <p:cNvSpPr>
            <a:spLocks noGrp="1"/>
          </p:cNvSpPr>
          <p:nvPr>
            <p:ph type="title"/>
          </p:nvPr>
        </p:nvSpPr>
        <p:spPr/>
        <p:txBody>
          <a:bodyPr/>
          <a:lstStyle/>
          <a:p>
            <a:r>
              <a:rPr lang="en-US" dirty="0"/>
              <a:t>Business continuity strategy</a:t>
            </a:r>
            <a:br>
              <a:rPr lang="en-US" dirty="0"/>
            </a:br>
            <a:r>
              <a:rPr lang="en-US" sz="3200" dirty="0">
                <a:gradFill>
                  <a:gsLst>
                    <a:gs pos="1250">
                      <a:schemeClr val="accent1"/>
                    </a:gs>
                    <a:gs pos="100000">
                      <a:schemeClr val="accent1"/>
                    </a:gs>
                  </a:gsLst>
                  <a:lin ang="5400000" scaled="0"/>
                </a:gradFill>
                <a:latin typeface="+mn-lt"/>
              </a:rPr>
              <a:t>You need all three</a:t>
            </a:r>
            <a:endParaRPr lang="en-US" dirty="0"/>
          </a:p>
        </p:txBody>
      </p:sp>
    </p:spTree>
    <p:custDataLst>
      <p:tags r:id="rId1"/>
    </p:custDataLst>
    <p:extLst>
      <p:ext uri="{BB962C8B-B14F-4D97-AF65-F5344CB8AC3E}">
        <p14:creationId xmlns:p14="http://schemas.microsoft.com/office/powerpoint/2010/main" val="3996148872"/>
      </p:ext>
    </p:extLst>
  </p:cSld>
  <p:clrMapOvr>
    <a:masterClrMapping/>
  </p:clrMapOvr>
  <p:transition spd="slow" advTm="12062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500"/>
                                        <p:tgtEl>
                                          <p:spTgt spid="131"/>
                                        </p:tgtEl>
                                      </p:cBhvr>
                                    </p:animEffect>
                                  </p:childTnLst>
                                </p:cTn>
                              </p:par>
                              <p:par>
                                <p:cTn id="13" presetID="10" presetClass="entr" presetSubtype="0" fill="hold" nodeType="withEffect">
                                  <p:stCondLst>
                                    <p:cond delay="0"/>
                                  </p:stCondLst>
                                  <p:childTnLst>
                                    <p:set>
                                      <p:cBhvr>
                                        <p:cTn id="14" dur="1" fill="hold">
                                          <p:stCondLst>
                                            <p:cond delay="0"/>
                                          </p:stCondLst>
                                        </p:cTn>
                                        <p:tgtEl>
                                          <p:spTgt spid="236"/>
                                        </p:tgtEl>
                                        <p:attrNameLst>
                                          <p:attrName>style.visibility</p:attrName>
                                        </p:attrNameLst>
                                      </p:cBhvr>
                                      <p:to>
                                        <p:strVal val="visible"/>
                                      </p:to>
                                    </p:set>
                                    <p:animEffect transition="in" filter="fade">
                                      <p:cBhvr>
                                        <p:cTn id="15" dur="500"/>
                                        <p:tgtEl>
                                          <p:spTgt spid="236"/>
                                        </p:tgtEl>
                                      </p:cBhvr>
                                    </p:animEffect>
                                  </p:childTnLst>
                                </p:cTn>
                              </p:par>
                              <p:par>
                                <p:cTn id="16" presetID="10" presetClass="entr" presetSubtype="0" fill="hold" nodeType="withEffect">
                                  <p:stCondLst>
                                    <p:cond delay="0"/>
                                  </p:stCondLst>
                                  <p:childTnLst>
                                    <p:set>
                                      <p:cBhvr>
                                        <p:cTn id="17" dur="1" fill="hold">
                                          <p:stCondLst>
                                            <p:cond delay="0"/>
                                          </p:stCondLst>
                                        </p:cTn>
                                        <p:tgtEl>
                                          <p:spTgt spid="267"/>
                                        </p:tgtEl>
                                        <p:attrNameLst>
                                          <p:attrName>style.visibility</p:attrName>
                                        </p:attrNameLst>
                                      </p:cBhvr>
                                      <p:to>
                                        <p:strVal val="visible"/>
                                      </p:to>
                                    </p:set>
                                    <p:animEffect transition="in" filter="fade">
                                      <p:cBhvr>
                                        <p:cTn id="18" dur="500"/>
                                        <p:tgtEl>
                                          <p:spTgt spid="267"/>
                                        </p:tgtEl>
                                      </p:cBhvr>
                                    </p:animEffect>
                                  </p:childTnLst>
                                </p:cTn>
                              </p:par>
                              <p:par>
                                <p:cTn id="19" presetID="10" presetClass="entr" presetSubtype="0" fill="hold" nodeType="withEffect">
                                  <p:stCondLst>
                                    <p:cond delay="0"/>
                                  </p:stCondLst>
                                  <p:childTnLst>
                                    <p:set>
                                      <p:cBhvr>
                                        <p:cTn id="20" dur="1" fill="hold">
                                          <p:stCondLst>
                                            <p:cond delay="0"/>
                                          </p:stCondLst>
                                        </p:cTn>
                                        <p:tgtEl>
                                          <p:spTgt spid="292"/>
                                        </p:tgtEl>
                                        <p:attrNameLst>
                                          <p:attrName>style.visibility</p:attrName>
                                        </p:attrNameLst>
                                      </p:cBhvr>
                                      <p:to>
                                        <p:strVal val="visible"/>
                                      </p:to>
                                    </p:set>
                                    <p:animEffect transition="in" filter="fade">
                                      <p:cBhvr>
                                        <p:cTn id="21" dur="500"/>
                                        <p:tgtEl>
                                          <p:spTgt spid="292"/>
                                        </p:tgtEl>
                                      </p:cBhvr>
                                    </p:animEffect>
                                  </p:childTnLst>
                                </p:cTn>
                              </p:par>
                              <p:par>
                                <p:cTn id="22" presetID="10" presetClass="entr" presetSubtype="0" fill="hold" nodeType="withEffect">
                                  <p:stCondLst>
                                    <p:cond delay="0"/>
                                  </p:stCondLst>
                                  <p:childTnLst>
                                    <p:set>
                                      <p:cBhvr>
                                        <p:cTn id="23" dur="1" fill="hold">
                                          <p:stCondLst>
                                            <p:cond delay="0"/>
                                          </p:stCondLst>
                                        </p:cTn>
                                        <p:tgtEl>
                                          <p:spTgt spid="303"/>
                                        </p:tgtEl>
                                        <p:attrNameLst>
                                          <p:attrName>style.visibility</p:attrName>
                                        </p:attrNameLst>
                                      </p:cBhvr>
                                      <p:to>
                                        <p:strVal val="visible"/>
                                      </p:to>
                                    </p:set>
                                    <p:animEffect transition="in" filter="fade">
                                      <p:cBhvr>
                                        <p:cTn id="24" dur="500"/>
                                        <p:tgtEl>
                                          <p:spTgt spid="303"/>
                                        </p:tgtEl>
                                      </p:cBhvr>
                                    </p:animEffect>
                                  </p:childTnLst>
                                </p:cTn>
                              </p:par>
                              <p:par>
                                <p:cTn id="25" presetID="10" presetClass="entr" presetSubtype="0" fill="hold" nodeType="withEffect">
                                  <p:stCondLst>
                                    <p:cond delay="0"/>
                                  </p:stCondLst>
                                  <p:childTnLst>
                                    <p:set>
                                      <p:cBhvr>
                                        <p:cTn id="26" dur="1" fill="hold">
                                          <p:stCondLst>
                                            <p:cond delay="0"/>
                                          </p:stCondLst>
                                        </p:cTn>
                                        <p:tgtEl>
                                          <p:spTgt spid="258"/>
                                        </p:tgtEl>
                                        <p:attrNameLst>
                                          <p:attrName>style.visibility</p:attrName>
                                        </p:attrNameLst>
                                      </p:cBhvr>
                                      <p:to>
                                        <p:strVal val="visible"/>
                                      </p:to>
                                    </p:set>
                                    <p:animEffect transition="in" filter="fade">
                                      <p:cBhvr>
                                        <p:cTn id="27" dur="500"/>
                                        <p:tgtEl>
                                          <p:spTgt spid="2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fade">
                                      <p:cBhvr>
                                        <p:cTn id="30" dur="500"/>
                                        <p:tgtEl>
                                          <p:spTgt spid="10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8"/>
                                        </p:tgtEl>
                                        <p:attrNameLst>
                                          <p:attrName>style.visibility</p:attrName>
                                        </p:attrNameLst>
                                      </p:cBhvr>
                                      <p:to>
                                        <p:strVal val="visible"/>
                                      </p:to>
                                    </p:set>
                                    <p:animEffect transition="in" filter="fade">
                                      <p:cBhvr>
                                        <p:cTn id="33" dur="500"/>
                                        <p:tgtEl>
                                          <p:spTgt spid="108"/>
                                        </p:tgtEl>
                                      </p:cBhvr>
                                    </p:animEffect>
                                  </p:childTnLst>
                                </p:cTn>
                              </p:par>
                              <p:par>
                                <p:cTn id="34" presetID="10" presetClass="entr" presetSubtype="0" fill="hold" nodeType="withEffect">
                                  <p:stCondLst>
                                    <p:cond delay="0"/>
                                  </p:stCondLst>
                                  <p:childTnLst>
                                    <p:set>
                                      <p:cBhvr>
                                        <p:cTn id="35" dur="1" fill="hold">
                                          <p:stCondLst>
                                            <p:cond delay="0"/>
                                          </p:stCondLst>
                                        </p:cTn>
                                        <p:tgtEl>
                                          <p:spTgt spid="152"/>
                                        </p:tgtEl>
                                        <p:attrNameLst>
                                          <p:attrName>style.visibility</p:attrName>
                                        </p:attrNameLst>
                                      </p:cBhvr>
                                      <p:to>
                                        <p:strVal val="visible"/>
                                      </p:to>
                                    </p:set>
                                    <p:animEffect transition="in" filter="fade">
                                      <p:cBhvr>
                                        <p:cTn id="36" dur="500"/>
                                        <p:tgtEl>
                                          <p:spTgt spid="152"/>
                                        </p:tgtEl>
                                      </p:cBhvr>
                                    </p:animEffect>
                                  </p:childTnLst>
                                </p:cTn>
                              </p:par>
                              <p:par>
                                <p:cTn id="37" presetID="10" presetClass="entr" presetSubtype="0" fill="hold" nodeType="withEffect">
                                  <p:stCondLst>
                                    <p:cond delay="0"/>
                                  </p:stCondLst>
                                  <p:childTnLst>
                                    <p:set>
                                      <p:cBhvr>
                                        <p:cTn id="38" dur="1" fill="hold">
                                          <p:stCondLst>
                                            <p:cond delay="0"/>
                                          </p:stCondLst>
                                        </p:cTn>
                                        <p:tgtEl>
                                          <p:spTgt spid="141"/>
                                        </p:tgtEl>
                                        <p:attrNameLst>
                                          <p:attrName>style.visibility</p:attrName>
                                        </p:attrNameLst>
                                      </p:cBhvr>
                                      <p:to>
                                        <p:strVal val="visible"/>
                                      </p:to>
                                    </p:set>
                                    <p:animEffect transition="in" filter="fade">
                                      <p:cBhvr>
                                        <p:cTn id="39" dur="500"/>
                                        <p:tgtEl>
                                          <p:spTgt spid="1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2"/>
                                        </p:tgtEl>
                                        <p:attrNameLst>
                                          <p:attrName>style.visibility</p:attrName>
                                        </p:attrNameLst>
                                      </p:cBhvr>
                                      <p:to>
                                        <p:strVal val="visible"/>
                                      </p:to>
                                    </p:set>
                                    <p:animEffect transition="in" filter="fade">
                                      <p:cBhvr>
                                        <p:cTn id="44" dur="500"/>
                                        <p:tgtEl>
                                          <p:spTgt spid="132"/>
                                        </p:tgtEl>
                                      </p:cBhvr>
                                    </p:animEffect>
                                  </p:childTnLst>
                                </p:cTn>
                              </p:par>
                              <p:par>
                                <p:cTn id="45" presetID="10" presetClass="entr" presetSubtype="0" fill="hold" nodeType="withEffect">
                                  <p:stCondLst>
                                    <p:cond delay="0"/>
                                  </p:stCondLst>
                                  <p:childTnLst>
                                    <p:set>
                                      <p:cBhvr>
                                        <p:cTn id="46" dur="1" fill="hold">
                                          <p:stCondLst>
                                            <p:cond delay="0"/>
                                          </p:stCondLst>
                                        </p:cTn>
                                        <p:tgtEl>
                                          <p:spTgt spid="230"/>
                                        </p:tgtEl>
                                        <p:attrNameLst>
                                          <p:attrName>style.visibility</p:attrName>
                                        </p:attrNameLst>
                                      </p:cBhvr>
                                      <p:to>
                                        <p:strVal val="visible"/>
                                      </p:to>
                                    </p:set>
                                    <p:animEffect transition="in" filter="fade">
                                      <p:cBhvr>
                                        <p:cTn id="47" dur="500"/>
                                        <p:tgtEl>
                                          <p:spTgt spid="230"/>
                                        </p:tgtEl>
                                      </p:cBhvr>
                                    </p:animEffect>
                                  </p:childTnLst>
                                </p:cTn>
                              </p:par>
                              <p:par>
                                <p:cTn id="48" presetID="10" presetClass="entr" presetSubtype="0" fill="hold" nodeType="withEffect">
                                  <p:stCondLst>
                                    <p:cond delay="0"/>
                                  </p:stCondLst>
                                  <p:childTnLst>
                                    <p:set>
                                      <p:cBhvr>
                                        <p:cTn id="49" dur="1" fill="hold">
                                          <p:stCondLst>
                                            <p:cond delay="0"/>
                                          </p:stCondLst>
                                        </p:cTn>
                                        <p:tgtEl>
                                          <p:spTgt spid="270"/>
                                        </p:tgtEl>
                                        <p:attrNameLst>
                                          <p:attrName>style.visibility</p:attrName>
                                        </p:attrNameLst>
                                      </p:cBhvr>
                                      <p:to>
                                        <p:strVal val="visible"/>
                                      </p:to>
                                    </p:set>
                                    <p:animEffect transition="in" filter="fade">
                                      <p:cBhvr>
                                        <p:cTn id="50" dur="500"/>
                                        <p:tgtEl>
                                          <p:spTgt spid="270"/>
                                        </p:tgtEl>
                                      </p:cBhvr>
                                    </p:animEffect>
                                  </p:childTnLst>
                                </p:cTn>
                              </p:par>
                              <p:par>
                                <p:cTn id="51" presetID="10" presetClass="entr" presetSubtype="0" fill="hold" nodeType="withEffect">
                                  <p:stCondLst>
                                    <p:cond delay="0"/>
                                  </p:stCondLst>
                                  <p:childTnLst>
                                    <p:set>
                                      <p:cBhvr>
                                        <p:cTn id="52" dur="1" fill="hold">
                                          <p:stCondLst>
                                            <p:cond delay="0"/>
                                          </p:stCondLst>
                                        </p:cTn>
                                        <p:tgtEl>
                                          <p:spTgt spid="110"/>
                                        </p:tgtEl>
                                        <p:attrNameLst>
                                          <p:attrName>style.visibility</p:attrName>
                                        </p:attrNameLst>
                                      </p:cBhvr>
                                      <p:to>
                                        <p:strVal val="visible"/>
                                      </p:to>
                                    </p:set>
                                    <p:animEffect transition="in" filter="fade">
                                      <p:cBhvr>
                                        <p:cTn id="53" dur="500"/>
                                        <p:tgtEl>
                                          <p:spTgt spid="110"/>
                                        </p:tgtEl>
                                      </p:cBhvr>
                                    </p:animEffect>
                                  </p:childTnLst>
                                </p:cTn>
                              </p:par>
                              <p:par>
                                <p:cTn id="54" presetID="10" presetClass="entr" presetSubtype="0"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fade">
                                      <p:cBhvr>
                                        <p:cTn id="56" dur="500"/>
                                        <p:tgtEl>
                                          <p:spTgt spid="113"/>
                                        </p:tgtEl>
                                      </p:cBhvr>
                                    </p:animEffect>
                                  </p:childTnLst>
                                </p:cTn>
                              </p:par>
                              <p:par>
                                <p:cTn id="57" presetID="10" presetClass="entr" presetSubtype="0" fill="hold" nodeType="withEffect">
                                  <p:stCondLst>
                                    <p:cond delay="0"/>
                                  </p:stCondLst>
                                  <p:childTnLst>
                                    <p:set>
                                      <p:cBhvr>
                                        <p:cTn id="58" dur="1" fill="hold">
                                          <p:stCondLst>
                                            <p:cond delay="0"/>
                                          </p:stCondLst>
                                        </p:cTn>
                                        <p:tgtEl>
                                          <p:spTgt spid="116"/>
                                        </p:tgtEl>
                                        <p:attrNameLst>
                                          <p:attrName>style.visibility</p:attrName>
                                        </p:attrNameLst>
                                      </p:cBhvr>
                                      <p:to>
                                        <p:strVal val="visible"/>
                                      </p:to>
                                    </p:set>
                                    <p:animEffect transition="in" filter="fade">
                                      <p:cBhvr>
                                        <p:cTn id="59" dur="500"/>
                                        <p:tgtEl>
                                          <p:spTgt spid="116"/>
                                        </p:tgtEl>
                                      </p:cBhvr>
                                    </p:animEffect>
                                  </p:childTnLst>
                                </p:cTn>
                              </p:par>
                              <p:par>
                                <p:cTn id="60" presetID="10" presetClass="entr" presetSubtype="0" fill="hold" nodeType="with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fade">
                                      <p:cBhvr>
                                        <p:cTn id="62" dur="500"/>
                                        <p:tgtEl>
                                          <p:spTgt spid="13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fade">
                                      <p:cBhvr>
                                        <p:cTn id="65" dur="500"/>
                                        <p:tgtEl>
                                          <p:spTgt spid="14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5"/>
                                        </p:tgtEl>
                                        <p:attrNameLst>
                                          <p:attrName>style.visibility</p:attrName>
                                        </p:attrNameLst>
                                      </p:cBhvr>
                                      <p:to>
                                        <p:strVal val="visible"/>
                                      </p:to>
                                    </p:set>
                                    <p:animEffect transition="in" filter="fade">
                                      <p:cBhvr>
                                        <p:cTn id="68" dur="500"/>
                                        <p:tgtEl>
                                          <p:spTgt spid="145"/>
                                        </p:tgtEl>
                                      </p:cBhvr>
                                    </p:animEffect>
                                  </p:childTnLst>
                                </p:cTn>
                              </p:par>
                              <p:par>
                                <p:cTn id="69" presetID="10"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nodeType="withEffect">
                                  <p:stCondLst>
                                    <p:cond delay="0"/>
                                  </p:stCondLst>
                                  <p:childTnLst>
                                    <p:set>
                                      <p:cBhvr>
                                        <p:cTn id="73" dur="1" fill="hold">
                                          <p:stCondLst>
                                            <p:cond delay="0"/>
                                          </p:stCondLst>
                                        </p:cTn>
                                        <p:tgtEl>
                                          <p:spTgt spid="142"/>
                                        </p:tgtEl>
                                        <p:attrNameLst>
                                          <p:attrName>style.visibility</p:attrName>
                                        </p:attrNameLst>
                                      </p:cBhvr>
                                      <p:to>
                                        <p:strVal val="visible"/>
                                      </p:to>
                                    </p:set>
                                    <p:animEffect transition="in" filter="fade">
                                      <p:cBhvr>
                                        <p:cTn id="74" dur="500"/>
                                        <p:tgtEl>
                                          <p:spTgt spid="14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par>
                                <p:cTn id="80" presetID="10" presetClass="entr" presetSubtype="0" fill="hold" nodeType="withEffect">
                                  <p:stCondLst>
                                    <p:cond delay="0"/>
                                  </p:stCondLst>
                                  <p:childTnLst>
                                    <p:set>
                                      <p:cBhvr>
                                        <p:cTn id="81" dur="1" fill="hold">
                                          <p:stCondLst>
                                            <p:cond delay="0"/>
                                          </p:stCondLst>
                                        </p:cTn>
                                        <p:tgtEl>
                                          <p:spTgt spid="119"/>
                                        </p:tgtEl>
                                        <p:attrNameLst>
                                          <p:attrName>style.visibility</p:attrName>
                                        </p:attrNameLst>
                                      </p:cBhvr>
                                      <p:to>
                                        <p:strVal val="visible"/>
                                      </p:to>
                                    </p:set>
                                    <p:animEffect transition="in" filter="fade">
                                      <p:cBhvr>
                                        <p:cTn id="82" dur="500"/>
                                        <p:tgtEl>
                                          <p:spTgt spid="119"/>
                                        </p:tgtEl>
                                      </p:cBhvr>
                                    </p:animEffect>
                                  </p:childTnLst>
                                </p:cTn>
                              </p:par>
                              <p:par>
                                <p:cTn id="83" presetID="10" presetClass="entr" presetSubtype="0" fill="hold" nodeType="withEffect">
                                  <p:stCondLst>
                                    <p:cond delay="0"/>
                                  </p:stCondLst>
                                  <p:childTnLst>
                                    <p:set>
                                      <p:cBhvr>
                                        <p:cTn id="84" dur="1" fill="hold">
                                          <p:stCondLst>
                                            <p:cond delay="0"/>
                                          </p:stCondLst>
                                        </p:cTn>
                                        <p:tgtEl>
                                          <p:spTgt spid="127"/>
                                        </p:tgtEl>
                                        <p:attrNameLst>
                                          <p:attrName>style.visibility</p:attrName>
                                        </p:attrNameLst>
                                      </p:cBhvr>
                                      <p:to>
                                        <p:strVal val="visible"/>
                                      </p:to>
                                    </p:set>
                                    <p:animEffect transition="in" filter="fade">
                                      <p:cBhvr>
                                        <p:cTn id="85" dur="500"/>
                                        <p:tgtEl>
                                          <p:spTgt spid="127"/>
                                        </p:tgtEl>
                                      </p:cBhvr>
                                    </p:animEffect>
                                  </p:childTnLst>
                                </p:cTn>
                              </p:par>
                              <p:par>
                                <p:cTn id="86" presetID="10" presetClass="entr" presetSubtype="0" fill="hold" nodeType="withEffect">
                                  <p:stCondLst>
                                    <p:cond delay="0"/>
                                  </p:stCondLst>
                                  <p:childTnLst>
                                    <p:set>
                                      <p:cBhvr>
                                        <p:cTn id="87" dur="1" fill="hold">
                                          <p:stCondLst>
                                            <p:cond delay="0"/>
                                          </p:stCondLst>
                                        </p:cTn>
                                        <p:tgtEl>
                                          <p:spTgt spid="166"/>
                                        </p:tgtEl>
                                        <p:attrNameLst>
                                          <p:attrName>style.visibility</p:attrName>
                                        </p:attrNameLst>
                                      </p:cBhvr>
                                      <p:to>
                                        <p:strVal val="visible"/>
                                      </p:to>
                                    </p:set>
                                    <p:animEffect transition="in" filter="fade">
                                      <p:cBhvr>
                                        <p:cTn id="88" dur="500"/>
                                        <p:tgtEl>
                                          <p:spTgt spid="166"/>
                                        </p:tgtEl>
                                      </p:cBhvr>
                                    </p:animEffect>
                                  </p:childTnLst>
                                </p:cTn>
                              </p:par>
                              <p:par>
                                <p:cTn id="89" presetID="10" presetClass="entr" presetSubtype="0" fill="hold" nodeType="withEffect">
                                  <p:stCondLst>
                                    <p:cond delay="0"/>
                                  </p:stCondLst>
                                  <p:childTnLst>
                                    <p:set>
                                      <p:cBhvr>
                                        <p:cTn id="90" dur="1" fill="hold">
                                          <p:stCondLst>
                                            <p:cond delay="0"/>
                                          </p:stCondLst>
                                        </p:cTn>
                                        <p:tgtEl>
                                          <p:spTgt spid="176"/>
                                        </p:tgtEl>
                                        <p:attrNameLst>
                                          <p:attrName>style.visibility</p:attrName>
                                        </p:attrNameLst>
                                      </p:cBhvr>
                                      <p:to>
                                        <p:strVal val="visible"/>
                                      </p:to>
                                    </p:set>
                                    <p:animEffect transition="in" filter="fade">
                                      <p:cBhvr>
                                        <p:cTn id="91" dur="500"/>
                                        <p:tgtEl>
                                          <p:spTgt spid="176"/>
                                        </p:tgtEl>
                                      </p:cBhvr>
                                    </p:animEffect>
                                  </p:childTnLst>
                                </p:cTn>
                              </p:par>
                              <p:par>
                                <p:cTn id="92" presetID="10" presetClass="entr" presetSubtype="0" fill="hold" nodeType="withEffect">
                                  <p:stCondLst>
                                    <p:cond delay="0"/>
                                  </p:stCondLst>
                                  <p:childTnLst>
                                    <p:set>
                                      <p:cBhvr>
                                        <p:cTn id="93" dur="1" fill="hold">
                                          <p:stCondLst>
                                            <p:cond delay="0"/>
                                          </p:stCondLst>
                                        </p:cTn>
                                        <p:tgtEl>
                                          <p:spTgt spid="187"/>
                                        </p:tgtEl>
                                        <p:attrNameLst>
                                          <p:attrName>style.visibility</p:attrName>
                                        </p:attrNameLst>
                                      </p:cBhvr>
                                      <p:to>
                                        <p:strVal val="visible"/>
                                      </p:to>
                                    </p:set>
                                    <p:animEffect transition="in" filter="fade">
                                      <p:cBhvr>
                                        <p:cTn id="94" dur="500"/>
                                        <p:tgtEl>
                                          <p:spTgt spid="187"/>
                                        </p:tgtEl>
                                      </p:cBhvr>
                                    </p:animEffect>
                                  </p:childTnLst>
                                </p:cTn>
                              </p:par>
                              <p:par>
                                <p:cTn id="95" presetID="10" presetClass="entr" presetSubtype="0" fill="hold" nodeType="withEffect">
                                  <p:stCondLst>
                                    <p:cond delay="0"/>
                                  </p:stCondLst>
                                  <p:childTnLst>
                                    <p:set>
                                      <p:cBhvr>
                                        <p:cTn id="96" dur="1" fill="hold">
                                          <p:stCondLst>
                                            <p:cond delay="0"/>
                                          </p:stCondLst>
                                        </p:cTn>
                                        <p:tgtEl>
                                          <p:spTgt spid="190"/>
                                        </p:tgtEl>
                                        <p:attrNameLst>
                                          <p:attrName>style.visibility</p:attrName>
                                        </p:attrNameLst>
                                      </p:cBhvr>
                                      <p:to>
                                        <p:strVal val="visible"/>
                                      </p:to>
                                    </p:set>
                                    <p:animEffect transition="in" filter="fade">
                                      <p:cBhvr>
                                        <p:cTn id="97" dur="500"/>
                                        <p:tgtEl>
                                          <p:spTgt spid="190"/>
                                        </p:tgtEl>
                                      </p:cBhvr>
                                    </p:animEffect>
                                  </p:childTnLst>
                                </p:cTn>
                              </p:par>
                              <p:par>
                                <p:cTn id="98" presetID="10" presetClass="entr" presetSubtype="0" fill="hold" nodeType="withEffect">
                                  <p:stCondLst>
                                    <p:cond delay="0"/>
                                  </p:stCondLst>
                                  <p:childTnLst>
                                    <p:set>
                                      <p:cBhvr>
                                        <p:cTn id="99" dur="1" fill="hold">
                                          <p:stCondLst>
                                            <p:cond delay="0"/>
                                          </p:stCondLst>
                                        </p:cTn>
                                        <p:tgtEl>
                                          <p:spTgt spid="147"/>
                                        </p:tgtEl>
                                        <p:attrNameLst>
                                          <p:attrName>style.visibility</p:attrName>
                                        </p:attrNameLst>
                                      </p:cBhvr>
                                      <p:to>
                                        <p:strVal val="visible"/>
                                      </p:to>
                                    </p:set>
                                    <p:animEffect transition="in" filter="fade">
                                      <p:cBhvr>
                                        <p:cTn id="100" dur="500"/>
                                        <p:tgtEl>
                                          <p:spTgt spid="14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49"/>
                                        </p:tgtEl>
                                        <p:attrNameLst>
                                          <p:attrName>style.visibility</p:attrName>
                                        </p:attrNameLst>
                                      </p:cBhvr>
                                      <p:to>
                                        <p:strVal val="visible"/>
                                      </p:to>
                                    </p:set>
                                    <p:animEffect transition="in" filter="fade">
                                      <p:cBhvr>
                                        <p:cTn id="103" dur="500"/>
                                        <p:tgtEl>
                                          <p:spTgt spid="14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48"/>
                                        </p:tgtEl>
                                        <p:attrNameLst>
                                          <p:attrName>style.visibility</p:attrName>
                                        </p:attrNameLst>
                                      </p:cBhvr>
                                      <p:to>
                                        <p:strVal val="visible"/>
                                      </p:to>
                                    </p:set>
                                    <p:animEffect transition="in" filter="fade">
                                      <p:cBhvr>
                                        <p:cTn id="106" dur="500"/>
                                        <p:tgtEl>
                                          <p:spTgt spid="148"/>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fade">
                                      <p:cBhvr>
                                        <p:cTn id="1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107" grpId="0"/>
      <p:bldP spid="108" grpId="0"/>
      <p:bldP spid="144" grpId="0"/>
      <p:bldP spid="145" grpId="0"/>
      <p:bldP spid="148" grpId="0"/>
      <p:bldP spid="149" grpId="0"/>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t>Azure Site Recovery: The complete disaster recovery solution</a:t>
            </a:r>
          </a:p>
        </p:txBody>
      </p:sp>
      <p:grpSp>
        <p:nvGrpSpPr>
          <p:cNvPr id="2" name="Group 1"/>
          <p:cNvGrpSpPr/>
          <p:nvPr/>
        </p:nvGrpSpPr>
        <p:grpSpPr>
          <a:xfrm>
            <a:off x="1675" y="5847701"/>
            <a:ext cx="12433124" cy="1146825"/>
            <a:chOff x="-1" y="5043256"/>
            <a:chExt cx="12436475" cy="1147135"/>
          </a:xfrm>
        </p:grpSpPr>
        <p:sp>
          <p:nvSpPr>
            <p:cNvPr id="14" name="Rectangle 13"/>
            <p:cNvSpPr/>
            <p:nvPr/>
          </p:nvSpPr>
          <p:spPr bwMode="auto">
            <a:xfrm>
              <a:off x="-1" y="5043256"/>
              <a:ext cx="12436475" cy="1147135"/>
            </a:xfrm>
            <a:prstGeom prst="rect">
              <a:avLst/>
            </a:prstGeom>
            <a:solidFill>
              <a:schemeClr val="accent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5" rIns="0" bIns="46625" numCol="1" rtlCol="0" anchor="ctr" anchorCtr="0" compatLnSpc="1">
              <a:prstTxWarp prst="textNoShape">
                <a:avLst/>
              </a:prstTxWarp>
            </a:bodyPr>
            <a:lstStyle/>
            <a:p>
              <a:pPr marL="0" marR="0" lvl="0" indent="0" algn="ctr" defTabSz="93215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mn-cs"/>
                </a:rPr>
                <a:t>Any OS</a:t>
              </a: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0437" y="5368066"/>
              <a:ext cx="449071" cy="466725"/>
            </a:xfrm>
            <a:prstGeom prst="rect">
              <a:avLst/>
            </a:prstGeom>
          </p:spPr>
        </p:pic>
        <p:sp>
          <p:nvSpPr>
            <p:cNvPr id="16" name="TextBox 15"/>
            <p:cNvSpPr txBox="1"/>
            <p:nvPr/>
          </p:nvSpPr>
          <p:spPr>
            <a:xfrm>
              <a:off x="1390778" y="5290664"/>
              <a:ext cx="2359951" cy="634570"/>
            </a:xfrm>
            <a:prstGeom prst="rect">
              <a:avLst/>
            </a:prstGeom>
            <a:noFill/>
          </p:spPr>
          <p:txBody>
            <a:bodyPr wrap="square" lIns="182830" tIns="146263" rIns="182830" bIns="146263" rtlCol="0">
              <a:spAutoFit/>
            </a:bodyPr>
            <a:lstStyle/>
            <a:p>
              <a:pPr marL="0" marR="0" lvl="0" indent="0" algn="l" defTabSz="932563"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mn-cs"/>
                </a:rPr>
                <a:t>Windows</a:t>
              </a:r>
            </a:p>
          </p:txBody>
        </p:sp>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96830" y="5283682"/>
              <a:ext cx="637471" cy="635489"/>
            </a:xfrm>
            <a:prstGeom prst="rect">
              <a:avLst/>
            </a:prstGeom>
          </p:spPr>
        </p:pic>
        <p:sp>
          <p:nvSpPr>
            <p:cNvPr id="20" name="TextBox 19"/>
            <p:cNvSpPr txBox="1"/>
            <p:nvPr/>
          </p:nvSpPr>
          <p:spPr>
            <a:xfrm>
              <a:off x="10021582" y="5283682"/>
              <a:ext cx="2140254" cy="634570"/>
            </a:xfrm>
            <a:prstGeom prst="rect">
              <a:avLst/>
            </a:prstGeom>
            <a:noFill/>
          </p:spPr>
          <p:txBody>
            <a:bodyPr wrap="square" lIns="182830" tIns="146263" rIns="182830" bIns="146263" rtlCol="0">
              <a:spAutoFit/>
            </a:bodyPr>
            <a:lstStyle/>
            <a:p>
              <a:pPr marL="0" marR="0" lvl="0" indent="0" algn="l" defTabSz="932563"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a:ea typeface="+mn-ea"/>
                  <a:cs typeface="+mn-cs"/>
                </a:rPr>
                <a:t>Linux</a:t>
              </a:r>
            </a:p>
          </p:txBody>
        </p:sp>
      </p:grpSp>
      <p:sp>
        <p:nvSpPr>
          <p:cNvPr id="24" name="Rectangle 23"/>
          <p:cNvSpPr/>
          <p:nvPr/>
        </p:nvSpPr>
        <p:spPr bwMode="auto">
          <a:xfrm>
            <a:off x="1677" y="1176649"/>
            <a:ext cx="12433124" cy="51164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16" tIns="91416" rIns="34286" bIns="34286" rtlCol="0" anchor="ctr" anchorCtr="0"/>
          <a:lstStyle/>
          <a:p>
            <a:pPr marL="0" marR="0" lvl="0" indent="0" algn="ctr" defTabSz="9320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Any Cloud</a:t>
            </a:r>
          </a:p>
        </p:txBody>
      </p:sp>
      <p:sp>
        <p:nvSpPr>
          <p:cNvPr id="110" name="TextBox 109"/>
          <p:cNvSpPr txBox="1"/>
          <p:nvPr/>
        </p:nvSpPr>
        <p:spPr>
          <a:xfrm>
            <a:off x="8330900" y="1186463"/>
            <a:ext cx="2353740" cy="634399"/>
          </a:xfrm>
          <a:prstGeom prst="rect">
            <a:avLst/>
          </a:prstGeom>
          <a:noFill/>
        </p:spPr>
        <p:txBody>
          <a:bodyPr wrap="square" lIns="182830" tIns="146263" rIns="182830" bIns="146263" rtlCol="0">
            <a:spAutoFit/>
          </a:bodyPr>
          <a:lstStyle/>
          <a:p>
            <a:pPr marL="0" marR="0" lvl="0" indent="0" algn="l" defTabSz="932563" rtl="0" eaLnBrk="1" fontAlgn="auto" latinLnBrk="0" hangingPunct="1">
              <a:lnSpc>
                <a:spcPct val="90000"/>
              </a:lnSpc>
              <a:spcBef>
                <a:spcPts val="0"/>
              </a:spcBef>
              <a:spcAft>
                <a:spcPts val="599"/>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Segoe UI"/>
                <a:ea typeface="+mn-ea"/>
                <a:cs typeface="+mn-cs"/>
              </a:rPr>
              <a:t>Site to Azure</a:t>
            </a:r>
          </a:p>
        </p:txBody>
      </p:sp>
      <p:sp>
        <p:nvSpPr>
          <p:cNvPr id="111" name="TextBox 110"/>
          <p:cNvSpPr txBox="1"/>
          <p:nvPr/>
        </p:nvSpPr>
        <p:spPr>
          <a:xfrm>
            <a:off x="1718941" y="1177137"/>
            <a:ext cx="2032453" cy="634399"/>
          </a:xfrm>
          <a:prstGeom prst="rect">
            <a:avLst/>
          </a:prstGeom>
          <a:noFill/>
        </p:spPr>
        <p:txBody>
          <a:bodyPr wrap="square" lIns="182830" tIns="146263" rIns="182830" bIns="146263" rtlCol="0">
            <a:spAutoFit/>
          </a:bodyPr>
          <a:lstStyle/>
          <a:p>
            <a:pPr marL="0" marR="0" lvl="0" indent="0" algn="l" defTabSz="932563" rtl="0" eaLnBrk="1" fontAlgn="auto" latinLnBrk="0" hangingPunct="1">
              <a:lnSpc>
                <a:spcPct val="90000"/>
              </a:lnSpc>
              <a:spcBef>
                <a:spcPts val="0"/>
              </a:spcBef>
              <a:spcAft>
                <a:spcPts val="599"/>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Segoe UI"/>
                <a:ea typeface="+mn-ea"/>
                <a:cs typeface="+mn-cs"/>
              </a:rPr>
              <a:t>Site to Site</a:t>
            </a:r>
          </a:p>
        </p:txBody>
      </p:sp>
      <p:cxnSp>
        <p:nvCxnSpPr>
          <p:cNvPr id="3" name="Straight Connector 2"/>
          <p:cNvCxnSpPr>
            <a:cxnSpLocks/>
          </p:cNvCxnSpPr>
          <p:nvPr/>
        </p:nvCxnSpPr>
        <p:spPr>
          <a:xfrm>
            <a:off x="6121990" y="1529094"/>
            <a:ext cx="0" cy="4207005"/>
          </a:xfrm>
          <a:prstGeom prst="line">
            <a:avLst/>
          </a:prstGeom>
          <a:ln>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AEE15E9-C816-4CFD-AD1F-885711B9A67E}"/>
              </a:ext>
            </a:extLst>
          </p:cNvPr>
          <p:cNvGrpSpPr/>
          <p:nvPr/>
        </p:nvGrpSpPr>
        <p:grpSpPr>
          <a:xfrm>
            <a:off x="6533218" y="1944535"/>
            <a:ext cx="2051683" cy="1139387"/>
            <a:chOff x="6164802" y="1791280"/>
            <a:chExt cx="2011637" cy="1117147"/>
          </a:xfrm>
        </p:grpSpPr>
        <p:pic>
          <p:nvPicPr>
            <p:cNvPr id="62" name="Picture 2" descr="C:\Users\chrisw\Desktop\Cloud Services 3.png"/>
            <p:cNvPicPr>
              <a:picLocks noChangeAspect="1" noChangeArrowheads="1"/>
            </p:cNvPicPr>
            <p:nvPr/>
          </p:nvPicPr>
          <p:blipFill>
            <a:blip r:embed="rId6" cstate="email">
              <a:clrChange>
                <a:clrFrom>
                  <a:srgbClr val="000000">
                    <a:alpha val="0"/>
                  </a:srgbClr>
                </a:clrFrom>
                <a:clrTo>
                  <a:srgbClr val="000000">
                    <a:alpha val="0"/>
                  </a:srgbClr>
                </a:clrTo>
              </a:clrChange>
              <a:duotone>
                <a:prstClr val="black"/>
                <a:srgbClr val="002060">
                  <a:tint val="45000"/>
                  <a:satMod val="400000"/>
                </a:srgbClr>
              </a:duotone>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black">
            <a:xfrm>
              <a:off x="6364349" y="1791280"/>
              <a:ext cx="886331" cy="611138"/>
            </a:xfrm>
            <a:prstGeom prst="rect">
              <a:avLst/>
            </a:prstGeom>
            <a:solidFill>
              <a:schemeClr val="bg1"/>
            </a:solidFill>
            <a:extLst/>
          </p:spPr>
        </p:pic>
        <p:sp>
          <p:nvSpPr>
            <p:cNvPr id="64" name="Right Arrow 63"/>
            <p:cNvSpPr/>
            <p:nvPr/>
          </p:nvSpPr>
          <p:spPr bwMode="auto">
            <a:xfrm>
              <a:off x="7364242" y="2025285"/>
              <a:ext cx="812197" cy="337962"/>
            </a:xfrm>
            <a:prstGeom prst="rightArrow">
              <a:avLst/>
            </a:prstGeom>
            <a:solidFill>
              <a:schemeClr val="bg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16" tIns="91416" rIns="34286" bIns="34286" rtlCol="0" anchor="b" anchorCtr="0"/>
            <a:lstStyle/>
            <a:p>
              <a:pPr marL="0" marR="0" lvl="0" indent="0" algn="ctr" defTabSz="93208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TextBox 67"/>
            <p:cNvSpPr txBox="1"/>
            <p:nvPr/>
          </p:nvSpPr>
          <p:spPr>
            <a:xfrm>
              <a:off x="6164802" y="2286411"/>
              <a:ext cx="1717928" cy="622016"/>
            </a:xfrm>
            <a:prstGeom prst="rect">
              <a:avLst/>
            </a:prstGeom>
            <a:noFill/>
          </p:spPr>
          <p:txBody>
            <a:bodyPr wrap="square" lIns="182830" tIns="146263" rIns="182830" bIns="146263" rtlCol="0">
              <a:spAutoFit/>
            </a:bodyPr>
            <a:lstStyle/>
            <a:p>
              <a:pPr marL="0" marR="0" lvl="0" indent="0" algn="l" defTabSz="932563"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AWS*</a:t>
              </a:r>
            </a:p>
          </p:txBody>
        </p:sp>
      </p:grpSp>
      <p:grpSp>
        <p:nvGrpSpPr>
          <p:cNvPr id="22" name="Group 21">
            <a:extLst>
              <a:ext uri="{FF2B5EF4-FFF2-40B4-BE49-F238E27FC236}">
                <a16:creationId xmlns:a16="http://schemas.microsoft.com/office/drawing/2014/main" id="{0FE8070A-19FF-441D-B098-77B760AF4B23}"/>
              </a:ext>
            </a:extLst>
          </p:cNvPr>
          <p:cNvGrpSpPr/>
          <p:nvPr/>
        </p:nvGrpSpPr>
        <p:grpSpPr>
          <a:xfrm>
            <a:off x="6882853" y="1954417"/>
            <a:ext cx="5318029" cy="3897609"/>
            <a:chOff x="6747643" y="1870549"/>
            <a:chExt cx="5214227" cy="3821531"/>
          </a:xfrm>
        </p:grpSpPr>
        <p:pic>
          <p:nvPicPr>
            <p:cNvPr id="58" name="Picture 57"/>
            <p:cNvPicPr>
              <a:picLocks noChangeAspect="1"/>
            </p:cNvPicPr>
            <p:nvPr/>
          </p:nvPicPr>
          <p:blipFill>
            <a:blip r:embed="rId8">
              <a:duotone>
                <a:prstClr val="black"/>
                <a:srgbClr val="2FA7D1">
                  <a:tint val="45000"/>
                  <a:satMod val="400000"/>
                </a:srgbClr>
              </a:duotone>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a:ext>
              </a:extLst>
            </a:blip>
            <a:stretch>
              <a:fillRect/>
            </a:stretch>
          </p:blipFill>
          <p:spPr>
            <a:xfrm>
              <a:off x="7853216" y="1870549"/>
              <a:ext cx="2800970" cy="746926"/>
            </a:xfrm>
            <a:prstGeom prst="rect">
              <a:avLst/>
            </a:prstGeom>
          </p:spPr>
        </p:pic>
        <p:grpSp>
          <p:nvGrpSpPr>
            <p:cNvPr id="21" name="Group 20">
              <a:extLst>
                <a:ext uri="{FF2B5EF4-FFF2-40B4-BE49-F238E27FC236}">
                  <a16:creationId xmlns:a16="http://schemas.microsoft.com/office/drawing/2014/main" id="{78714F0F-12F4-41C7-BD27-A54FE10701A0}"/>
                </a:ext>
              </a:extLst>
            </p:cNvPr>
            <p:cNvGrpSpPr/>
            <p:nvPr/>
          </p:nvGrpSpPr>
          <p:grpSpPr>
            <a:xfrm>
              <a:off x="6747643" y="2715038"/>
              <a:ext cx="5214227" cy="2977042"/>
              <a:chOff x="6747643" y="2715038"/>
              <a:chExt cx="5214227" cy="2977042"/>
            </a:xfrm>
          </p:grpSpPr>
          <p:sp>
            <p:nvSpPr>
              <p:cNvPr id="9" name="TextBox 8"/>
              <p:cNvSpPr txBox="1"/>
              <p:nvPr/>
            </p:nvSpPr>
            <p:spPr>
              <a:xfrm>
                <a:off x="6842494" y="5070064"/>
                <a:ext cx="1717929" cy="622016"/>
              </a:xfrm>
              <a:prstGeom prst="rect">
                <a:avLst/>
              </a:prstGeom>
              <a:noFill/>
            </p:spPr>
            <p:txBody>
              <a:bodyPr wrap="square" lIns="182830" tIns="146263" rIns="182830" bIns="146263" rtlCol="0">
                <a:spAutoFit/>
              </a:bodyPr>
              <a:lstStyle/>
              <a:p>
                <a:pPr marL="0" marR="0" lvl="0" indent="0" algn="l" defTabSz="932563"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VMware</a:t>
                </a:r>
              </a:p>
            </p:txBody>
          </p:sp>
          <p:sp>
            <p:nvSpPr>
              <p:cNvPr id="60" name="TextBox 59"/>
              <p:cNvSpPr txBox="1"/>
              <p:nvPr/>
            </p:nvSpPr>
            <p:spPr>
              <a:xfrm>
                <a:off x="8522837" y="5070064"/>
                <a:ext cx="1717929" cy="622016"/>
              </a:xfrm>
              <a:prstGeom prst="rect">
                <a:avLst/>
              </a:prstGeom>
              <a:noFill/>
            </p:spPr>
            <p:txBody>
              <a:bodyPr wrap="square" lIns="182830" tIns="146263" rIns="182830" bIns="146263" rtlCol="0">
                <a:spAutoFit/>
              </a:bodyPr>
              <a:lstStyle/>
              <a:p>
                <a:pPr marL="0" marR="0" lvl="0" indent="0" algn="l" defTabSz="932563"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Hyper-V</a:t>
                </a:r>
              </a:p>
            </p:txBody>
          </p:sp>
          <p:sp>
            <p:nvSpPr>
              <p:cNvPr id="61" name="TextBox 60"/>
              <p:cNvSpPr txBox="1"/>
              <p:nvPr/>
            </p:nvSpPr>
            <p:spPr>
              <a:xfrm>
                <a:off x="10243941" y="5065823"/>
                <a:ext cx="1717929" cy="622016"/>
              </a:xfrm>
              <a:prstGeom prst="rect">
                <a:avLst/>
              </a:prstGeom>
              <a:noFill/>
            </p:spPr>
            <p:txBody>
              <a:bodyPr wrap="square" lIns="182830" tIns="146263" rIns="182830" bIns="146263" rtlCol="0">
                <a:spAutoFit/>
              </a:bodyPr>
              <a:lstStyle/>
              <a:p>
                <a:pPr marL="0" marR="0" lvl="0" indent="0" algn="l" defTabSz="932563"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Physical</a:t>
                </a:r>
              </a:p>
            </p:txBody>
          </p:sp>
          <p:sp>
            <p:nvSpPr>
              <p:cNvPr id="11" name="Right Brace 10"/>
              <p:cNvSpPr/>
              <p:nvPr/>
            </p:nvSpPr>
            <p:spPr>
              <a:xfrm rot="16200000">
                <a:off x="9128084" y="1444036"/>
                <a:ext cx="251234" cy="3926102"/>
              </a:xfrm>
              <a:prstGeom prst="rightBrace">
                <a:avLst/>
              </a:prstGeom>
              <a:ln>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325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05050"/>
                  </a:solidFill>
                  <a:effectLst/>
                  <a:uLnTx/>
                  <a:uFillTx/>
                  <a:latin typeface="Segoe UI"/>
                  <a:ea typeface="+mn-ea"/>
                  <a:cs typeface="+mn-cs"/>
                </a:endParaRPr>
              </a:p>
            </p:txBody>
          </p:sp>
          <p:sp>
            <p:nvSpPr>
              <p:cNvPr id="23" name="Up-Down Arrow 22"/>
              <p:cNvSpPr/>
              <p:nvPr/>
            </p:nvSpPr>
            <p:spPr bwMode="auto">
              <a:xfrm>
                <a:off x="9160652" y="2715038"/>
                <a:ext cx="186097" cy="461791"/>
              </a:xfrm>
              <a:prstGeom prst="upDownArrow">
                <a:avLst/>
              </a:prstGeom>
              <a:solidFill>
                <a:schemeClr val="bg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16" tIns="91416" rIns="34286" bIns="34286" rtlCol="0" anchor="b" anchorCtr="0"/>
              <a:lstStyle/>
              <a:p>
                <a:pPr marL="0" marR="0" lvl="0" indent="0" algn="ctr" defTabSz="93208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 name="Picture 6"/>
              <p:cNvPicPr>
                <a:picLocks noChangeAspect="1"/>
              </p:cNvPicPr>
              <p:nvPr/>
            </p:nvPicPr>
            <p:blipFill>
              <a:blip r:embed="rId10"/>
              <a:stretch>
                <a:fillRect/>
              </a:stretch>
            </p:blipFill>
            <p:spPr>
              <a:xfrm>
                <a:off x="6747643" y="3756843"/>
                <a:ext cx="1253098" cy="1383459"/>
              </a:xfrm>
              <a:prstGeom prst="rect">
                <a:avLst/>
              </a:prstGeom>
            </p:spPr>
          </p:pic>
          <p:pic>
            <p:nvPicPr>
              <p:cNvPr id="17" name="Picture 16"/>
              <p:cNvPicPr>
                <a:picLocks noChangeAspect="1"/>
              </p:cNvPicPr>
              <p:nvPr/>
            </p:nvPicPr>
            <p:blipFill>
              <a:blip r:embed="rId11"/>
              <a:stretch>
                <a:fillRect/>
              </a:stretch>
            </p:blipFill>
            <p:spPr>
              <a:xfrm>
                <a:off x="8700508" y="3784010"/>
                <a:ext cx="1170441" cy="1274227"/>
              </a:xfrm>
              <a:prstGeom prst="rect">
                <a:avLst/>
              </a:prstGeom>
            </p:spPr>
          </p:pic>
          <p:grpSp>
            <p:nvGrpSpPr>
              <p:cNvPr id="18" name="Group 17"/>
              <p:cNvGrpSpPr/>
              <p:nvPr/>
            </p:nvGrpSpPr>
            <p:grpSpPr>
              <a:xfrm>
                <a:off x="10504919" y="3880216"/>
                <a:ext cx="1391328" cy="1257368"/>
                <a:chOff x="4696181" y="3922402"/>
                <a:chExt cx="1419227" cy="1282581"/>
              </a:xfrm>
            </p:grpSpPr>
            <p:pic>
              <p:nvPicPr>
                <p:cNvPr id="12" name="Picture 11"/>
                <p:cNvPicPr>
                  <a:picLocks noChangeAspect="1"/>
                </p:cNvPicPr>
                <p:nvPr/>
              </p:nvPicPr>
              <p:blipFill>
                <a:blip r:embed="rId12"/>
                <a:stretch>
                  <a:fillRect/>
                </a:stretch>
              </p:blipFill>
              <p:spPr>
                <a:xfrm>
                  <a:off x="4696181" y="4476983"/>
                  <a:ext cx="672750" cy="728000"/>
                </a:xfrm>
                <a:prstGeom prst="rect">
                  <a:avLst/>
                </a:prstGeom>
              </p:spPr>
            </p:pic>
            <p:pic>
              <p:nvPicPr>
                <p:cNvPr id="13" name="Picture 12"/>
                <p:cNvPicPr>
                  <a:picLocks noChangeAspect="1"/>
                </p:cNvPicPr>
                <p:nvPr/>
              </p:nvPicPr>
              <p:blipFill>
                <a:blip r:embed="rId13"/>
                <a:stretch>
                  <a:fillRect/>
                </a:stretch>
              </p:blipFill>
              <p:spPr>
                <a:xfrm>
                  <a:off x="5277037" y="4084608"/>
                  <a:ext cx="672750" cy="728000"/>
                </a:xfrm>
                <a:prstGeom prst="rect">
                  <a:avLst/>
                </a:prstGeom>
              </p:spPr>
            </p:pic>
            <p:pic>
              <p:nvPicPr>
                <p:cNvPr id="75" name="Picture 7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328478" y="3922402"/>
                  <a:ext cx="786930" cy="784482"/>
                </a:xfrm>
                <a:prstGeom prst="rect">
                  <a:avLst/>
                </a:prstGeom>
              </p:spPr>
            </p:pic>
          </p:grpSp>
        </p:grpSp>
      </p:grpSp>
      <p:grpSp>
        <p:nvGrpSpPr>
          <p:cNvPr id="5" name="Group 4">
            <a:extLst>
              <a:ext uri="{FF2B5EF4-FFF2-40B4-BE49-F238E27FC236}">
                <a16:creationId xmlns:a16="http://schemas.microsoft.com/office/drawing/2014/main" id="{CDC2DE12-DC2B-490C-8241-87F7F3D3E095}"/>
              </a:ext>
            </a:extLst>
          </p:cNvPr>
          <p:cNvGrpSpPr/>
          <p:nvPr/>
        </p:nvGrpSpPr>
        <p:grpSpPr>
          <a:xfrm>
            <a:off x="736415" y="1646689"/>
            <a:ext cx="4477856" cy="1926773"/>
            <a:chOff x="721177" y="1499248"/>
            <a:chExt cx="4390453" cy="1889165"/>
          </a:xfrm>
        </p:grpSpPr>
        <p:sp>
          <p:nvSpPr>
            <p:cNvPr id="106" name="Up-Down Arrow 105"/>
            <p:cNvSpPr/>
            <p:nvPr/>
          </p:nvSpPr>
          <p:spPr bwMode="auto">
            <a:xfrm rot="5400000">
              <a:off x="2750177" y="1607550"/>
              <a:ext cx="250747" cy="1424408"/>
            </a:xfrm>
            <a:prstGeom prst="upDownArrow">
              <a:avLst/>
            </a:prstGeom>
            <a:solidFill>
              <a:schemeClr val="bg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16" tIns="91416" rIns="34286" bIns="34286" rtlCol="0" anchor="b" anchorCtr="0"/>
            <a:lstStyle/>
            <a:p>
              <a:pPr marL="0" marR="0" lvl="0" indent="0" algn="ctr" defTabSz="93208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TextBox 106"/>
            <p:cNvSpPr txBox="1"/>
            <p:nvPr/>
          </p:nvSpPr>
          <p:spPr>
            <a:xfrm>
              <a:off x="721177" y="2766397"/>
              <a:ext cx="4257723" cy="622016"/>
            </a:xfrm>
            <a:prstGeom prst="rect">
              <a:avLst/>
            </a:prstGeom>
            <a:noFill/>
          </p:spPr>
          <p:txBody>
            <a:bodyPr wrap="square" lIns="182830" tIns="146263" rIns="182830" bIns="146263" rtlCol="0">
              <a:spAutoFit/>
            </a:bodyPr>
            <a:lstStyle/>
            <a:p>
              <a:pPr marL="0" marR="0" lvl="0" indent="0" algn="l" defTabSz="932563"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Physical/VMware to VMware</a:t>
              </a:r>
            </a:p>
          </p:txBody>
        </p:sp>
        <p:pic>
          <p:nvPicPr>
            <p:cNvPr id="8" name="Picture 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80166" y="1654697"/>
              <a:ext cx="856751" cy="945880"/>
            </a:xfrm>
            <a:prstGeom prst="rect">
              <a:avLst/>
            </a:prstGeom>
          </p:spPr>
        </p:pic>
        <p:pic>
          <p:nvPicPr>
            <p:cNvPr id="10" name="Picture 9"/>
            <p:cNvPicPr>
              <a:picLocks noChangeAspect="1"/>
            </p:cNvPicPr>
            <p:nvPr/>
          </p:nvPicPr>
          <p:blipFill>
            <a:blip r:embed="rId16"/>
            <a:stretch>
              <a:fillRect/>
            </a:stretch>
          </p:blipFill>
          <p:spPr>
            <a:xfrm>
              <a:off x="3858532" y="1499248"/>
              <a:ext cx="1253098" cy="1383459"/>
            </a:xfrm>
            <a:prstGeom prst="rect">
              <a:avLst/>
            </a:prstGeom>
          </p:spPr>
        </p:pic>
        <p:grpSp>
          <p:nvGrpSpPr>
            <p:cNvPr id="76" name="Group 75"/>
            <p:cNvGrpSpPr/>
            <p:nvPr/>
          </p:nvGrpSpPr>
          <p:grpSpPr>
            <a:xfrm>
              <a:off x="1405584" y="1976706"/>
              <a:ext cx="727732" cy="689600"/>
              <a:chOff x="4696181" y="4081055"/>
              <a:chExt cx="1419227" cy="1282581"/>
            </a:xfrm>
          </p:grpSpPr>
          <p:pic>
            <p:nvPicPr>
              <p:cNvPr id="77" name="Picture 7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96181" y="4635636"/>
                <a:ext cx="672750" cy="728000"/>
              </a:xfrm>
              <a:prstGeom prst="rect">
                <a:avLst/>
              </a:prstGeom>
            </p:spPr>
          </p:pic>
          <p:pic>
            <p:nvPicPr>
              <p:cNvPr id="78" name="Picture 7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77037" y="4084608"/>
                <a:ext cx="672750" cy="728000"/>
              </a:xfrm>
              <a:prstGeom prst="rect">
                <a:avLst/>
              </a:prstGeom>
            </p:spPr>
          </p:pic>
          <p:pic>
            <p:nvPicPr>
              <p:cNvPr id="79" name="Picture 7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328478" y="4081055"/>
                <a:ext cx="786930" cy="784482"/>
              </a:xfrm>
              <a:prstGeom prst="rect">
                <a:avLst/>
              </a:prstGeom>
            </p:spPr>
          </p:pic>
        </p:grpSp>
      </p:grpSp>
      <p:grpSp>
        <p:nvGrpSpPr>
          <p:cNvPr id="4" name="Group 3">
            <a:extLst>
              <a:ext uri="{FF2B5EF4-FFF2-40B4-BE49-F238E27FC236}">
                <a16:creationId xmlns:a16="http://schemas.microsoft.com/office/drawing/2014/main" id="{C8D06407-4864-4151-A29D-26806E0111D7}"/>
              </a:ext>
            </a:extLst>
          </p:cNvPr>
          <p:cNvGrpSpPr/>
          <p:nvPr/>
        </p:nvGrpSpPr>
        <p:grpSpPr>
          <a:xfrm>
            <a:off x="283874" y="3935671"/>
            <a:ext cx="5247564" cy="1923791"/>
            <a:chOff x="277469" y="3924978"/>
            <a:chExt cx="5145138" cy="1886241"/>
          </a:xfrm>
        </p:grpSpPr>
        <p:sp>
          <p:nvSpPr>
            <p:cNvPr id="92" name="Up-Down Arrow 91"/>
            <p:cNvSpPr/>
            <p:nvPr/>
          </p:nvSpPr>
          <p:spPr bwMode="auto">
            <a:xfrm rot="5400000">
              <a:off x="2729293" y="4025605"/>
              <a:ext cx="234839" cy="1299078"/>
            </a:xfrm>
            <a:prstGeom prst="upDownArrow">
              <a:avLst/>
            </a:prstGeom>
            <a:solidFill>
              <a:schemeClr val="bg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16" tIns="91416" rIns="34286" bIns="34286" rtlCol="0" anchor="b" anchorCtr="0"/>
            <a:lstStyle/>
            <a:p>
              <a:pPr marL="0" marR="0" lvl="0" indent="0" algn="ctr" defTabSz="93208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9" name="TextBox 108"/>
            <p:cNvSpPr txBox="1"/>
            <p:nvPr/>
          </p:nvSpPr>
          <p:spPr>
            <a:xfrm>
              <a:off x="277469" y="5189203"/>
              <a:ext cx="5145138" cy="622016"/>
            </a:xfrm>
            <a:prstGeom prst="rect">
              <a:avLst/>
            </a:prstGeom>
            <a:noFill/>
          </p:spPr>
          <p:txBody>
            <a:bodyPr wrap="square" lIns="182830" tIns="146263" rIns="182830" bIns="146263" rtlCol="0">
              <a:spAutoFit/>
            </a:bodyPr>
            <a:lstStyle/>
            <a:p>
              <a:pPr marL="0" marR="0" lvl="0" indent="0" algn="ctr" defTabSz="932563" rtl="0" eaLnBrk="1" fontAlgn="auto" latinLnBrk="0" hangingPunct="1">
                <a:lnSpc>
                  <a:spcPct val="90000"/>
                </a:lnSpc>
                <a:spcBef>
                  <a:spcPts val="0"/>
                </a:spcBef>
                <a:spcAft>
                  <a:spcPts val="599"/>
                </a:spcAft>
                <a:buClrTx/>
                <a:buSzTx/>
                <a:buFontTx/>
                <a:buNone/>
                <a:tabLst/>
                <a:defRPr/>
              </a:pPr>
              <a:r>
                <a:rPr kumimoji="0" lang="en-US" sz="2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Hyper-V/VMM to Hyper-V/VMM</a:t>
              </a:r>
            </a:p>
          </p:txBody>
        </p:sp>
        <p:pic>
          <p:nvPicPr>
            <p:cNvPr id="73" name="Picture 72"/>
            <p:cNvPicPr>
              <a:picLocks noChangeAspect="1"/>
            </p:cNvPicPr>
            <p:nvPr/>
          </p:nvPicPr>
          <p:blipFill>
            <a:blip r:embed="rId11"/>
            <a:stretch>
              <a:fillRect/>
            </a:stretch>
          </p:blipFill>
          <p:spPr>
            <a:xfrm>
              <a:off x="623321" y="3924978"/>
              <a:ext cx="1170441" cy="1274227"/>
            </a:xfrm>
            <a:prstGeom prst="rect">
              <a:avLst/>
            </a:prstGeom>
          </p:spPr>
        </p:pic>
        <p:pic>
          <p:nvPicPr>
            <p:cNvPr id="74" name="Picture 73"/>
            <p:cNvPicPr>
              <a:picLocks noChangeAspect="1"/>
            </p:cNvPicPr>
            <p:nvPr/>
          </p:nvPicPr>
          <p:blipFill>
            <a:blip r:embed="rId11"/>
            <a:stretch>
              <a:fillRect/>
            </a:stretch>
          </p:blipFill>
          <p:spPr>
            <a:xfrm>
              <a:off x="3655111" y="3924978"/>
              <a:ext cx="1170441" cy="1274227"/>
            </a:xfrm>
            <a:prstGeom prst="rect">
              <a:avLst/>
            </a:prstGeom>
          </p:spPr>
        </p:pic>
        <p:grpSp>
          <p:nvGrpSpPr>
            <p:cNvPr id="43" name="Group 42">
              <a:extLst>
                <a:ext uri="{FF2B5EF4-FFF2-40B4-BE49-F238E27FC236}">
                  <a16:creationId xmlns:a16="http://schemas.microsoft.com/office/drawing/2014/main" id="{C5625A5C-7C5F-4A51-BC5D-172EBE706328}"/>
                </a:ext>
              </a:extLst>
            </p:cNvPr>
            <p:cNvGrpSpPr/>
            <p:nvPr/>
          </p:nvGrpSpPr>
          <p:grpSpPr>
            <a:xfrm>
              <a:off x="1512043" y="4470292"/>
              <a:ext cx="727732" cy="689600"/>
              <a:chOff x="4696181" y="4081055"/>
              <a:chExt cx="1419227" cy="1282581"/>
            </a:xfrm>
          </p:grpSpPr>
          <p:pic>
            <p:nvPicPr>
              <p:cNvPr id="44" name="Picture 43">
                <a:extLst>
                  <a:ext uri="{FF2B5EF4-FFF2-40B4-BE49-F238E27FC236}">
                    <a16:creationId xmlns:a16="http://schemas.microsoft.com/office/drawing/2014/main" id="{DF1C1ECA-6B6D-4344-94A1-75332C6FD46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96181" y="4635636"/>
                <a:ext cx="672750" cy="728000"/>
              </a:xfrm>
              <a:prstGeom prst="rect">
                <a:avLst/>
              </a:prstGeom>
            </p:spPr>
          </p:pic>
          <p:pic>
            <p:nvPicPr>
              <p:cNvPr id="45" name="Picture 44">
                <a:extLst>
                  <a:ext uri="{FF2B5EF4-FFF2-40B4-BE49-F238E27FC236}">
                    <a16:creationId xmlns:a16="http://schemas.microsoft.com/office/drawing/2014/main" id="{D4BB610C-B179-404F-B07A-823029957A9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77037" y="4084608"/>
                <a:ext cx="672750" cy="728000"/>
              </a:xfrm>
              <a:prstGeom prst="rect">
                <a:avLst/>
              </a:prstGeom>
            </p:spPr>
          </p:pic>
          <p:pic>
            <p:nvPicPr>
              <p:cNvPr id="46" name="Picture 45">
                <a:extLst>
                  <a:ext uri="{FF2B5EF4-FFF2-40B4-BE49-F238E27FC236}">
                    <a16:creationId xmlns:a16="http://schemas.microsoft.com/office/drawing/2014/main" id="{800D077D-B719-4E88-9DA0-DCAC5DC990C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328478" y="4081055"/>
                <a:ext cx="786930" cy="784482"/>
              </a:xfrm>
              <a:prstGeom prst="rect">
                <a:avLst/>
              </a:prstGeom>
            </p:spPr>
          </p:pic>
        </p:grpSp>
      </p:grpSp>
      <p:grpSp>
        <p:nvGrpSpPr>
          <p:cNvPr id="26" name="Group 25">
            <a:extLst>
              <a:ext uri="{FF2B5EF4-FFF2-40B4-BE49-F238E27FC236}">
                <a16:creationId xmlns:a16="http://schemas.microsoft.com/office/drawing/2014/main" id="{5265B2BE-187A-4E7E-A461-795D6B37E220}"/>
              </a:ext>
            </a:extLst>
          </p:cNvPr>
          <p:cNvGrpSpPr/>
          <p:nvPr/>
        </p:nvGrpSpPr>
        <p:grpSpPr>
          <a:xfrm>
            <a:off x="10121678" y="1965987"/>
            <a:ext cx="2856730" cy="761795"/>
            <a:chOff x="9923250" y="1830602"/>
            <a:chExt cx="2800970" cy="746926"/>
          </a:xfrm>
        </p:grpSpPr>
        <p:pic>
          <p:nvPicPr>
            <p:cNvPr id="56" name="Picture 55"/>
            <p:cNvPicPr>
              <a:picLocks noChangeAspect="1"/>
            </p:cNvPicPr>
            <p:nvPr/>
          </p:nvPicPr>
          <p:blipFill>
            <a:blip r:embed="rId18">
              <a:duotone>
                <a:prstClr val="black"/>
                <a:srgbClr val="00B0F0">
                  <a:tint val="45000"/>
                  <a:satMod val="400000"/>
                </a:srgbClr>
              </a:duotone>
              <a:extLst>
                <a:ext uri="{28A0092B-C50C-407E-A947-70E740481C1C}">
                  <a14:useLocalDpi xmlns:a14="http://schemas.microsoft.com/office/drawing/2010/main"/>
                </a:ext>
              </a:extLst>
            </a:blip>
            <a:stretch>
              <a:fillRect/>
            </a:stretch>
          </p:blipFill>
          <p:spPr>
            <a:xfrm>
              <a:off x="9923250" y="1830602"/>
              <a:ext cx="2800970" cy="746926"/>
            </a:xfrm>
            <a:prstGeom prst="rect">
              <a:avLst/>
            </a:prstGeom>
          </p:spPr>
        </p:pic>
        <p:sp>
          <p:nvSpPr>
            <p:cNvPr id="65" name="Up-Down Arrow 64"/>
            <p:cNvSpPr/>
            <p:nvPr/>
          </p:nvSpPr>
          <p:spPr bwMode="auto">
            <a:xfrm rot="5400000">
              <a:off x="10205260" y="1905550"/>
              <a:ext cx="240597" cy="597030"/>
            </a:xfrm>
            <a:prstGeom prst="upDownArrow">
              <a:avLst/>
            </a:prstGeom>
            <a:solidFill>
              <a:schemeClr val="bg1"/>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16" tIns="91416" rIns="34286" bIns="34286" rtlCol="0" anchor="b" anchorCtr="0"/>
            <a:lstStyle/>
            <a:p>
              <a:pPr marL="0" marR="0" lvl="0" indent="0" algn="ctr" defTabSz="93208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custDataLst>
      <p:tags r:id="rId1"/>
    </p:custDataLst>
    <p:extLst>
      <p:ext uri="{BB962C8B-B14F-4D97-AF65-F5344CB8AC3E}">
        <p14:creationId xmlns:p14="http://schemas.microsoft.com/office/powerpoint/2010/main" val="256811843"/>
      </p:ext>
    </p:extLst>
  </p:cSld>
  <p:clrMapOvr>
    <a:masterClrMapping/>
  </p:clrMapOvr>
  <mc:AlternateContent xmlns:mc="http://schemas.openxmlformats.org/markup-compatibility/2006" xmlns:p14="http://schemas.microsoft.com/office/powerpoint/2010/main">
    <mc:Choice Requires="p14">
      <p:transition spd="med" p14:dur="700" advTm="198990">
        <p:fade/>
      </p:transition>
    </mc:Choice>
    <mc:Fallback xmlns:a16="http://schemas.microsoft.com/office/drawing/2014/main" xmlns:a14="http://schemas.microsoft.com/office/drawing/2010/main" xmlns="">
      <p:transition spd="med" advTm="1989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0"/>
                                        </p:tgtEl>
                                        <p:attrNameLst>
                                          <p:attrName>style.visibility</p:attrName>
                                        </p:attrNameLst>
                                      </p:cBhvr>
                                      <p:to>
                                        <p:strVal val="visible"/>
                                      </p:to>
                                    </p:set>
                                    <p:animEffect transition="in" filter="fade">
                                      <p:cBhvr>
                                        <p:cTn id="23" dur="500"/>
                                        <p:tgtEl>
                                          <p:spTgt spid="1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44"/>
          <p:cNvSpPr txBox="1">
            <a:spLocks/>
          </p:cNvSpPr>
          <p:nvPr/>
        </p:nvSpPr>
        <p:spPr bwMode="auto">
          <a:xfrm>
            <a:off x="319151" y="2201957"/>
            <a:ext cx="9331727" cy="2486942"/>
          </a:xfrm>
          <a:prstGeom prst="rect">
            <a:avLst/>
          </a:prstGeom>
          <a:noFill/>
        </p:spPr>
        <p:txBody>
          <a:bodyPr vert="horz" wrap="square" lIns="198950" tIns="124344" rIns="198950" bIns="124344" rtlCol="0" anchor="t" anchorCtr="0">
            <a:noAutofit/>
          </a:bodyPr>
          <a:lstStyle>
            <a:lvl1pPr algn="l" defTabSz="913231" rtl="0" eaLnBrk="0" fontAlgn="base" hangingPunct="0">
              <a:lnSpc>
                <a:spcPct val="90000"/>
              </a:lnSpc>
              <a:spcBef>
                <a:spcPct val="0"/>
              </a:spcBef>
              <a:spcAft>
                <a:spcPct val="0"/>
              </a:spcAft>
              <a:defRPr lang="en-US" sz="5398" kern="1200" spc="-133" baseline="0">
                <a:ln w="3175">
                  <a:noFill/>
                </a:ln>
                <a:solidFill>
                  <a:srgbClr val="FFFFFF"/>
                </a:solidFill>
                <a:latin typeface="Segoe UI Light"/>
                <a:ea typeface="ＭＳ Ｐゴシック" charset="0"/>
                <a:cs typeface="Segoe UI Light"/>
              </a:defRPr>
            </a:lvl1pPr>
            <a:lvl2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2pPr>
            <a:lvl3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3pPr>
            <a:lvl4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4pPr>
            <a:lvl5pPr algn="l" defTabSz="913231" rtl="0" eaLnBrk="0" fontAlgn="base" hangingPunct="0">
              <a:lnSpc>
                <a:spcPct val="90000"/>
              </a:lnSpc>
              <a:spcBef>
                <a:spcPct val="0"/>
              </a:spcBef>
              <a:spcAft>
                <a:spcPct val="0"/>
              </a:spcAft>
              <a:defRPr sz="5292">
                <a:solidFill>
                  <a:schemeClr val="tx2"/>
                </a:solidFill>
                <a:latin typeface="Segoe UI Light" charset="0"/>
                <a:ea typeface="ＭＳ Ｐゴシック" charset="0"/>
                <a:cs typeface="Segoe UI" charset="0"/>
              </a:defRPr>
            </a:lvl5pPr>
            <a:lvl6pPr marL="448059"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6pPr>
            <a:lvl7pPr marL="896117"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7pPr>
            <a:lvl8pPr marL="1344176"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8pPr>
            <a:lvl9pPr marL="1792235" algn="l" defTabSz="913231" rtl="0" fontAlgn="base">
              <a:lnSpc>
                <a:spcPct val="90000"/>
              </a:lnSpc>
              <a:spcBef>
                <a:spcPct val="0"/>
              </a:spcBef>
              <a:spcAft>
                <a:spcPct val="0"/>
              </a:spcAft>
              <a:defRPr sz="5292">
                <a:solidFill>
                  <a:schemeClr val="tx2"/>
                </a:solidFill>
                <a:latin typeface="Segoe UI Light" charset="0"/>
                <a:ea typeface="ＭＳ Ｐゴシック" charset="0"/>
                <a:cs typeface="Segoe UI" charset="0"/>
              </a:defRPr>
            </a:lvl9pPr>
          </a:lstStyle>
          <a:p>
            <a:pPr marL="0" marR="0" lvl="0" indent="0" algn="l" defTabSz="913231" rtl="0" eaLnBrk="0" fontAlgn="base" latinLnBrk="0" hangingPunct="0">
              <a:lnSpc>
                <a:spcPct val="90000"/>
              </a:lnSpc>
              <a:spcBef>
                <a:spcPct val="0"/>
              </a:spcBef>
              <a:spcAft>
                <a:spcPts val="1836"/>
              </a:spcAft>
              <a:buClrTx/>
              <a:buSzTx/>
              <a:buFontTx/>
              <a:buNone/>
              <a:tabLst/>
              <a:defRPr/>
            </a:pPr>
            <a:endParaRPr kumimoji="0" lang="en-US" sz="6119" b="0" i="0" u="none" strike="noStrike" kern="1200" cap="none" spc="0" normalizeH="0" baseline="0" noProof="0" dirty="0">
              <a:ln w="3175">
                <a:noFill/>
              </a:ln>
              <a:solidFill>
                <a:srgbClr val="FFFFFF"/>
              </a:solidFill>
              <a:effectLst/>
              <a:uLnTx/>
              <a:uFillTx/>
              <a:latin typeface="Segoe UI Light"/>
              <a:ea typeface="ＭＳ Ｐゴシック" charset="0"/>
              <a:cs typeface="Segoe UI" panose="020B0502040204020203" pitchFamily="34" charset="0"/>
              <a:sym typeface="Calibri"/>
            </a:endParaRPr>
          </a:p>
        </p:txBody>
      </p:sp>
      <p:sp>
        <p:nvSpPr>
          <p:cNvPr id="2" name="Title 1">
            <a:extLst>
              <a:ext uri="{FF2B5EF4-FFF2-40B4-BE49-F238E27FC236}">
                <a16:creationId xmlns:a16="http://schemas.microsoft.com/office/drawing/2014/main" id="{706B1170-C039-4DB2-B9DC-A2426987206D}"/>
              </a:ext>
            </a:extLst>
          </p:cNvPr>
          <p:cNvSpPr>
            <a:spLocks noGrp="1"/>
          </p:cNvSpPr>
          <p:nvPr>
            <p:ph type="title"/>
          </p:nvPr>
        </p:nvSpPr>
        <p:spPr>
          <a:xfrm>
            <a:off x="274638" y="2125662"/>
            <a:ext cx="11887200" cy="1181862"/>
          </a:xfrm>
        </p:spPr>
        <p:txBody>
          <a:bodyPr/>
          <a:lstStyle/>
          <a:p>
            <a:r>
              <a:rPr lang="en-US" spc="0" dirty="0">
                <a:sym typeface="Calibri"/>
              </a:rPr>
              <a:t>Azure Stack</a:t>
            </a:r>
            <a:endParaRPr lang="en-US" dirty="0"/>
          </a:p>
        </p:txBody>
      </p:sp>
    </p:spTree>
    <p:extLst>
      <p:ext uri="{BB962C8B-B14F-4D97-AF65-F5344CB8AC3E}">
        <p14:creationId xmlns:p14="http://schemas.microsoft.com/office/powerpoint/2010/main" val="3597464559"/>
      </p:ext>
    </p:extLst>
  </p:cSld>
  <p:clrMapOvr>
    <a:masterClrMapping/>
  </p:clrMapOvr>
  <mc:AlternateContent xmlns:mc="http://schemas.openxmlformats.org/markup-compatibility/2006" xmlns:p14="http://schemas.microsoft.com/office/powerpoint/2010/main">
    <mc:Choice Requires="p14">
      <p:transition spd="med" p14:dur="700" advTm="6538">
        <p:fade/>
      </p:transition>
    </mc:Choice>
    <mc:Fallback xmlns:a16="http://schemas.microsoft.com/office/drawing/2014/main" xmlns="">
      <p:transition spd="med" advTm="6538">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9CA2F3-0FBC-4B3F-A0F5-789C4144A376}"/>
              </a:ext>
            </a:extLst>
          </p:cNvPr>
          <p:cNvSpPr/>
          <p:nvPr/>
        </p:nvSpPr>
        <p:spPr bwMode="auto">
          <a:xfrm>
            <a:off x="415598" y="1804124"/>
            <a:ext cx="5758283" cy="1130352"/>
          </a:xfrm>
          <a:prstGeom prst="round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14191">
              <a:defRPr/>
            </a:pPr>
            <a:r>
              <a:rPr lang="en-US" sz="2400" dirty="0">
                <a:solidFill>
                  <a:srgbClr val="FFFFFF"/>
                </a:solidFill>
                <a:latin typeface="Segoe UI Light"/>
              </a:rPr>
              <a:t>First consistent Hybrid Cloud Platform</a:t>
            </a:r>
          </a:p>
        </p:txBody>
      </p:sp>
      <p:sp>
        <p:nvSpPr>
          <p:cNvPr id="5" name="Rectangle: Rounded Corners 4">
            <a:extLst>
              <a:ext uri="{FF2B5EF4-FFF2-40B4-BE49-F238E27FC236}">
                <a16:creationId xmlns:a16="http://schemas.microsoft.com/office/drawing/2014/main" id="{3198796F-63A4-41C3-9296-2861B1F0378E}"/>
              </a:ext>
            </a:extLst>
          </p:cNvPr>
          <p:cNvSpPr/>
          <p:nvPr/>
        </p:nvSpPr>
        <p:spPr bwMode="auto">
          <a:xfrm>
            <a:off x="6340439" y="1804124"/>
            <a:ext cx="5548348" cy="1130352"/>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14191">
              <a:defRPr/>
            </a:pPr>
            <a:r>
              <a:rPr lang="en-US" sz="2400" dirty="0">
                <a:solidFill>
                  <a:srgbClr val="FFFFFF"/>
                </a:solidFill>
                <a:latin typeface="Segoe UI Light"/>
              </a:rPr>
              <a:t>Virtualization-replacement play</a:t>
            </a:r>
          </a:p>
        </p:txBody>
      </p:sp>
      <p:sp>
        <p:nvSpPr>
          <p:cNvPr id="3" name="TextBox 2">
            <a:extLst>
              <a:ext uri="{FF2B5EF4-FFF2-40B4-BE49-F238E27FC236}">
                <a16:creationId xmlns:a16="http://schemas.microsoft.com/office/drawing/2014/main" id="{E9711DBE-06F1-43B9-8286-20E3D76ADED4}"/>
              </a:ext>
            </a:extLst>
          </p:cNvPr>
          <p:cNvSpPr txBox="1"/>
          <p:nvPr/>
        </p:nvSpPr>
        <p:spPr>
          <a:xfrm>
            <a:off x="1996587" y="1016961"/>
            <a:ext cx="2669605" cy="916822"/>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4399" i="1" dirty="0">
                <a:latin typeface="Segoe UI Semilight"/>
              </a:rPr>
              <a:t>What it is</a:t>
            </a:r>
          </a:p>
        </p:txBody>
      </p:sp>
      <p:sp>
        <p:nvSpPr>
          <p:cNvPr id="8" name="TextBox 7">
            <a:extLst>
              <a:ext uri="{FF2B5EF4-FFF2-40B4-BE49-F238E27FC236}">
                <a16:creationId xmlns:a16="http://schemas.microsoft.com/office/drawing/2014/main" id="{A9EC5E19-8A84-41F4-96DE-989E19205B23}"/>
              </a:ext>
            </a:extLst>
          </p:cNvPr>
          <p:cNvSpPr txBox="1"/>
          <p:nvPr/>
        </p:nvSpPr>
        <p:spPr>
          <a:xfrm>
            <a:off x="7403390" y="1016961"/>
            <a:ext cx="3282697" cy="916822"/>
          </a:xfrm>
          <a:prstGeom prst="rect">
            <a:avLst/>
          </a:prstGeom>
          <a:noFill/>
        </p:spPr>
        <p:txBody>
          <a:bodyPr wrap="none" lIns="182854" tIns="146283" rIns="182854" bIns="146283" rtlCol="0">
            <a:spAutoFit/>
          </a:bodyPr>
          <a:lstStyle/>
          <a:p>
            <a:pPr algn="ctr" defTabSz="932563">
              <a:lnSpc>
                <a:spcPct val="90000"/>
              </a:lnSpc>
              <a:spcAft>
                <a:spcPts val="600"/>
              </a:spcAft>
            </a:pPr>
            <a:r>
              <a:rPr lang="en-US" sz="4399" i="1" dirty="0">
                <a:latin typeface="Segoe UI Semilight"/>
              </a:rPr>
              <a:t>What it isn’t</a:t>
            </a:r>
          </a:p>
        </p:txBody>
      </p:sp>
      <p:sp>
        <p:nvSpPr>
          <p:cNvPr id="9" name="Rectangle: Rounded Corners 8">
            <a:extLst>
              <a:ext uri="{FF2B5EF4-FFF2-40B4-BE49-F238E27FC236}">
                <a16:creationId xmlns:a16="http://schemas.microsoft.com/office/drawing/2014/main" id="{CA1ECB9C-ED8E-465C-8A1B-F50A4AF293D9}"/>
              </a:ext>
            </a:extLst>
          </p:cNvPr>
          <p:cNvSpPr/>
          <p:nvPr/>
        </p:nvSpPr>
        <p:spPr bwMode="auto">
          <a:xfrm>
            <a:off x="415598" y="2993593"/>
            <a:ext cx="5758283" cy="1130352"/>
          </a:xfrm>
          <a:prstGeom prst="round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14191">
              <a:defRPr/>
            </a:pPr>
            <a:r>
              <a:rPr lang="en-US" sz="2400" dirty="0">
                <a:solidFill>
                  <a:srgbClr val="FFFFFF"/>
                </a:solidFill>
                <a:latin typeface="Segoe UI Light"/>
                <a:cs typeface="Segoe UI Semibold" panose="020B0702040204020203" pitchFamily="34" charset="0"/>
              </a:rPr>
              <a:t>Integrated system</a:t>
            </a:r>
            <a:r>
              <a:rPr lang="en-US" sz="2400" dirty="0">
                <a:solidFill>
                  <a:srgbClr val="FFFFFF"/>
                </a:solidFill>
                <a:latin typeface="Segoe UI Light"/>
              </a:rPr>
              <a:t> with IaaS &amp; PaaS</a:t>
            </a:r>
          </a:p>
        </p:txBody>
      </p:sp>
      <p:sp>
        <p:nvSpPr>
          <p:cNvPr id="11" name="Rectangle: Rounded Corners 10">
            <a:extLst>
              <a:ext uri="{FF2B5EF4-FFF2-40B4-BE49-F238E27FC236}">
                <a16:creationId xmlns:a16="http://schemas.microsoft.com/office/drawing/2014/main" id="{17BCF033-0266-488B-9F4E-F5418A907474}"/>
              </a:ext>
            </a:extLst>
          </p:cNvPr>
          <p:cNvSpPr/>
          <p:nvPr/>
        </p:nvSpPr>
        <p:spPr bwMode="auto">
          <a:xfrm>
            <a:off x="6340439" y="2993593"/>
            <a:ext cx="5548348" cy="1130352"/>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14191">
              <a:defRPr/>
            </a:pPr>
            <a:r>
              <a:rPr lang="en-US" sz="2400" dirty="0">
                <a:solidFill>
                  <a:srgbClr val="FFFFFF"/>
                </a:solidFill>
                <a:latin typeface="Segoe UI Light"/>
              </a:rPr>
              <a:t>DIY infrastructure</a:t>
            </a:r>
          </a:p>
        </p:txBody>
      </p:sp>
      <p:sp>
        <p:nvSpPr>
          <p:cNvPr id="12" name="Rectangle: Rounded Corners 11">
            <a:extLst>
              <a:ext uri="{FF2B5EF4-FFF2-40B4-BE49-F238E27FC236}">
                <a16:creationId xmlns:a16="http://schemas.microsoft.com/office/drawing/2014/main" id="{CD835201-E0E7-40C4-8A71-7381170E9542}"/>
              </a:ext>
            </a:extLst>
          </p:cNvPr>
          <p:cNvSpPr/>
          <p:nvPr/>
        </p:nvSpPr>
        <p:spPr bwMode="auto">
          <a:xfrm>
            <a:off x="415598" y="4183062"/>
            <a:ext cx="5758283" cy="1130352"/>
          </a:xfrm>
          <a:prstGeom prst="round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14191">
              <a:defRPr/>
            </a:pPr>
            <a:r>
              <a:rPr lang="en-US" sz="2400" dirty="0">
                <a:solidFill>
                  <a:srgbClr val="FFFFFF"/>
                </a:solidFill>
                <a:latin typeface="Segoe UI Light"/>
              </a:rPr>
              <a:t>Regularly updated for Azure-consistency</a:t>
            </a:r>
          </a:p>
        </p:txBody>
      </p:sp>
      <p:sp>
        <p:nvSpPr>
          <p:cNvPr id="13" name="Rectangle: Rounded Corners 12">
            <a:extLst>
              <a:ext uri="{FF2B5EF4-FFF2-40B4-BE49-F238E27FC236}">
                <a16:creationId xmlns:a16="http://schemas.microsoft.com/office/drawing/2014/main" id="{9910E51B-A5F8-43C9-8BD5-D9805A89A62F}"/>
              </a:ext>
            </a:extLst>
          </p:cNvPr>
          <p:cNvSpPr/>
          <p:nvPr/>
        </p:nvSpPr>
        <p:spPr bwMode="auto">
          <a:xfrm>
            <a:off x="6340439" y="4183062"/>
            <a:ext cx="5548348" cy="1130352"/>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14191">
              <a:defRPr/>
            </a:pPr>
            <a:r>
              <a:rPr lang="en-US" sz="2400" dirty="0">
                <a:solidFill>
                  <a:srgbClr val="FFFFFF"/>
                </a:solidFill>
                <a:latin typeface="Segoe UI Light"/>
              </a:rPr>
              <a:t>Static system you deploy &amp; forget</a:t>
            </a:r>
          </a:p>
        </p:txBody>
      </p:sp>
      <p:sp>
        <p:nvSpPr>
          <p:cNvPr id="4" name="Title 3">
            <a:extLst>
              <a:ext uri="{FF2B5EF4-FFF2-40B4-BE49-F238E27FC236}">
                <a16:creationId xmlns:a16="http://schemas.microsoft.com/office/drawing/2014/main" id="{E9B20B1B-F4E7-4A60-8CDE-FEEA4505156B}"/>
              </a:ext>
            </a:extLst>
          </p:cNvPr>
          <p:cNvSpPr>
            <a:spLocks noGrp="1"/>
          </p:cNvSpPr>
          <p:nvPr>
            <p:ph type="title" idx="4294967295"/>
          </p:nvPr>
        </p:nvSpPr>
        <p:spPr>
          <a:xfrm>
            <a:off x="547688" y="295275"/>
            <a:ext cx="11888787" cy="917575"/>
          </a:xfrm>
        </p:spPr>
        <p:txBody>
          <a:bodyPr/>
          <a:lstStyle/>
          <a:p>
            <a:r>
              <a:rPr lang="en-US" dirty="0"/>
              <a:t>Accurately positioning Azure Stack </a:t>
            </a:r>
          </a:p>
        </p:txBody>
      </p:sp>
      <p:sp>
        <p:nvSpPr>
          <p:cNvPr id="14" name="Rectangle: Rounded Corners 13">
            <a:extLst>
              <a:ext uri="{FF2B5EF4-FFF2-40B4-BE49-F238E27FC236}">
                <a16:creationId xmlns:a16="http://schemas.microsoft.com/office/drawing/2014/main" id="{B2CF79BC-1CE3-453A-8506-2334BA640088}"/>
              </a:ext>
            </a:extLst>
          </p:cNvPr>
          <p:cNvSpPr/>
          <p:nvPr/>
        </p:nvSpPr>
        <p:spPr bwMode="auto">
          <a:xfrm>
            <a:off x="425868" y="5412388"/>
            <a:ext cx="5758283" cy="1130352"/>
          </a:xfrm>
          <a:prstGeom prst="round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14191">
              <a:defRPr/>
            </a:pPr>
            <a:r>
              <a:rPr lang="en-US" sz="2400" dirty="0">
                <a:solidFill>
                  <a:srgbClr val="FFFFFF"/>
                </a:solidFill>
                <a:latin typeface="Segoe UI Light"/>
              </a:rPr>
              <a:t>Cross Platform Hybrid Cloud</a:t>
            </a:r>
          </a:p>
        </p:txBody>
      </p:sp>
      <p:sp>
        <p:nvSpPr>
          <p:cNvPr id="15" name="Rectangle: Rounded Corners 14">
            <a:extLst>
              <a:ext uri="{FF2B5EF4-FFF2-40B4-BE49-F238E27FC236}">
                <a16:creationId xmlns:a16="http://schemas.microsoft.com/office/drawing/2014/main" id="{DF1EC2EB-AF10-4E35-8095-5E363215C68A}"/>
              </a:ext>
            </a:extLst>
          </p:cNvPr>
          <p:cNvSpPr/>
          <p:nvPr/>
        </p:nvSpPr>
        <p:spPr bwMode="auto">
          <a:xfrm>
            <a:off x="6350709" y="5412388"/>
            <a:ext cx="5548348" cy="1130352"/>
          </a:xfrm>
          <a:prstGeom prst="round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14191">
              <a:defRPr/>
            </a:pPr>
            <a:r>
              <a:rPr lang="en-US" sz="2400" dirty="0">
                <a:solidFill>
                  <a:srgbClr val="FFFFFF"/>
                </a:solidFill>
                <a:latin typeface="Segoe UI Light"/>
              </a:rPr>
              <a:t>Windows Only Cloud</a:t>
            </a:r>
          </a:p>
        </p:txBody>
      </p:sp>
    </p:spTree>
    <p:extLst>
      <p:ext uri="{BB962C8B-B14F-4D97-AF65-F5344CB8AC3E}">
        <p14:creationId xmlns:p14="http://schemas.microsoft.com/office/powerpoint/2010/main" val="1302055685"/>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1" grpId="0" animBg="1"/>
      <p:bldP spid="12" grpId="0" animBg="1"/>
      <p:bldP spid="13" grpId="0" animBg="1"/>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EE77A383-F97C-4EB6-83CD-5CC388F0EF2B}"/>
              </a:ext>
            </a:extLst>
          </p:cNvPr>
          <p:cNvSpPr/>
          <p:nvPr/>
        </p:nvSpPr>
        <p:spPr bwMode="auto">
          <a:xfrm>
            <a:off x="883" y="1744911"/>
            <a:ext cx="12434711" cy="524911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 name="Title 1">
            <a:extLst>
              <a:ext uri="{FF2B5EF4-FFF2-40B4-BE49-F238E27FC236}">
                <a16:creationId xmlns:a16="http://schemas.microsoft.com/office/drawing/2014/main" id="{FB3946FD-F319-487B-8501-FE1CE561A7F7}"/>
              </a:ext>
            </a:extLst>
          </p:cNvPr>
          <p:cNvSpPr>
            <a:spLocks noGrp="1"/>
          </p:cNvSpPr>
          <p:nvPr>
            <p:ph type="title"/>
          </p:nvPr>
        </p:nvSpPr>
        <p:spPr/>
        <p:txBody>
          <a:bodyPr/>
          <a:lstStyle/>
          <a:p>
            <a:r>
              <a:rPr lang="en-US"/>
              <a:t>Microsoft Azure: Only consistent hybrid cloud</a:t>
            </a:r>
          </a:p>
        </p:txBody>
      </p:sp>
      <p:cxnSp>
        <p:nvCxnSpPr>
          <p:cNvPr id="3" name="Straight Arrow Connector 2">
            <a:extLst>
              <a:ext uri="{FF2B5EF4-FFF2-40B4-BE49-F238E27FC236}">
                <a16:creationId xmlns:a16="http://schemas.microsoft.com/office/drawing/2014/main" id="{D398AEF5-820B-49BF-B025-5D72C298CEB4}"/>
              </a:ext>
            </a:extLst>
          </p:cNvPr>
          <p:cNvCxnSpPr>
            <a:cxnSpLocks/>
          </p:cNvCxnSpPr>
          <p:nvPr/>
        </p:nvCxnSpPr>
        <p:spPr>
          <a:xfrm>
            <a:off x="4845361" y="3191415"/>
            <a:ext cx="0" cy="2144118"/>
          </a:xfrm>
          <a:prstGeom prst="straightConnector1">
            <a:avLst/>
          </a:prstGeom>
          <a:ln w="38100">
            <a:solidFill>
              <a:schemeClr val="tx1"/>
            </a:solidFill>
            <a:headEnd type="none" w="med" len="med"/>
            <a:tailEnd type="triangle" w="lg" len="sm"/>
          </a:ln>
        </p:spPr>
        <p:style>
          <a:lnRef idx="1">
            <a:schemeClr val="accent1"/>
          </a:lnRef>
          <a:fillRef idx="0">
            <a:schemeClr val="accent1"/>
          </a:fillRef>
          <a:effectRef idx="0">
            <a:schemeClr val="accent1"/>
          </a:effectRef>
          <a:fontRef idx="minor">
            <a:schemeClr val="tx1"/>
          </a:fontRef>
        </p:style>
      </p:cxnSp>
      <p:sp>
        <p:nvSpPr>
          <p:cNvPr id="4" name="Cylinder 3">
            <a:extLst>
              <a:ext uri="{FF2B5EF4-FFF2-40B4-BE49-F238E27FC236}">
                <a16:creationId xmlns:a16="http://schemas.microsoft.com/office/drawing/2014/main" id="{23ED5D21-267E-486B-997A-A9B6E3C0E5A2}"/>
              </a:ext>
            </a:extLst>
          </p:cNvPr>
          <p:cNvSpPr/>
          <p:nvPr/>
        </p:nvSpPr>
        <p:spPr bwMode="auto">
          <a:xfrm>
            <a:off x="7347364" y="5444217"/>
            <a:ext cx="617521" cy="641257"/>
          </a:xfrm>
          <a:prstGeom prst="can">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5" name="Group 4">
            <a:extLst>
              <a:ext uri="{FF2B5EF4-FFF2-40B4-BE49-F238E27FC236}">
                <a16:creationId xmlns:a16="http://schemas.microsoft.com/office/drawing/2014/main" id="{3C500054-7C0A-4773-9334-833DF8B422BA}"/>
              </a:ext>
            </a:extLst>
          </p:cNvPr>
          <p:cNvGrpSpPr>
            <a:grpSpLocks noChangeAspect="1"/>
          </p:cNvGrpSpPr>
          <p:nvPr/>
        </p:nvGrpSpPr>
        <p:grpSpPr>
          <a:xfrm>
            <a:off x="1810979" y="5500590"/>
            <a:ext cx="441841" cy="584885"/>
            <a:chOff x="2989197" y="3117304"/>
            <a:chExt cx="172645" cy="220603"/>
          </a:xfrm>
          <a:noFill/>
        </p:grpSpPr>
        <p:sp>
          <p:nvSpPr>
            <p:cNvPr id="6" name="Oval 5">
              <a:extLst>
                <a:ext uri="{FF2B5EF4-FFF2-40B4-BE49-F238E27FC236}">
                  <a16:creationId xmlns:a16="http://schemas.microsoft.com/office/drawing/2014/main" id="{C5C67235-B6BB-4500-8595-3BD1701AF50E}"/>
                </a:ext>
              </a:extLst>
            </p:cNvPr>
            <p:cNvSpPr>
              <a:spLocks noChangeArrowheads="1"/>
            </p:cNvSpPr>
            <p:nvPr/>
          </p:nvSpPr>
          <p:spPr bwMode="auto">
            <a:xfrm>
              <a:off x="3008379" y="3117304"/>
              <a:ext cx="134280" cy="134280"/>
            </a:xfrm>
            <a:prstGeom prst="ellipse">
              <a:avLst/>
            </a:prstGeom>
            <a:grp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63" tIns="45682" rIns="91363" bIns="45682" numCol="1" anchor="t" anchorCtr="0" compatLnSpc="1">
              <a:prstTxWarp prst="textNoShape">
                <a:avLst/>
              </a:prstTxWarp>
            </a:bodyPr>
            <a:lstStyle/>
            <a:p>
              <a:pPr defTabSz="913347">
                <a:lnSpc>
                  <a:spcPct val="90000"/>
                </a:lnSpc>
                <a:defRPr/>
              </a:pPr>
              <a:endParaRPr lang="en-US" kern="0">
                <a:solidFill>
                  <a:sysClr val="windowText" lastClr="000000"/>
                </a:solidFill>
                <a:latin typeface="Segoe UI"/>
              </a:endParaRPr>
            </a:p>
          </p:txBody>
        </p:sp>
        <p:sp>
          <p:nvSpPr>
            <p:cNvPr id="7" name="Freeform 6">
              <a:extLst>
                <a:ext uri="{FF2B5EF4-FFF2-40B4-BE49-F238E27FC236}">
                  <a16:creationId xmlns:a16="http://schemas.microsoft.com/office/drawing/2014/main" id="{098A26ED-0488-49CD-A94A-97F6BD879A9E}"/>
                </a:ext>
              </a:extLst>
            </p:cNvPr>
            <p:cNvSpPr>
              <a:spLocks/>
            </p:cNvSpPr>
            <p:nvPr/>
          </p:nvSpPr>
          <p:spPr bwMode="auto">
            <a:xfrm>
              <a:off x="2989197" y="3251584"/>
              <a:ext cx="172645" cy="86323"/>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8"/>
                    <a:pt x="31" y="0"/>
                    <a:pt x="20" y="0"/>
                  </a:cubicBezTo>
                  <a:cubicBezTo>
                    <a:pt x="9" y="0"/>
                    <a:pt x="0" y="8"/>
                    <a:pt x="0" y="20"/>
                  </a:cubicBezTo>
                </a:path>
              </a:pathLst>
            </a:custGeom>
            <a:grp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63" tIns="45682" rIns="91363" bIns="45682" numCol="1" anchor="t" anchorCtr="0" compatLnSpc="1">
              <a:prstTxWarp prst="textNoShape">
                <a:avLst/>
              </a:prstTxWarp>
            </a:bodyPr>
            <a:lstStyle/>
            <a:p>
              <a:pPr defTabSz="913347">
                <a:lnSpc>
                  <a:spcPct val="90000"/>
                </a:lnSpc>
                <a:defRPr/>
              </a:pPr>
              <a:endParaRPr lang="en-US" kern="0">
                <a:solidFill>
                  <a:sysClr val="windowText" lastClr="000000"/>
                </a:solidFill>
                <a:latin typeface="Segoe UI"/>
              </a:endParaRPr>
            </a:p>
          </p:txBody>
        </p:sp>
      </p:grpSp>
      <p:grpSp>
        <p:nvGrpSpPr>
          <p:cNvPr id="8" name="Group 7">
            <a:extLst>
              <a:ext uri="{FF2B5EF4-FFF2-40B4-BE49-F238E27FC236}">
                <a16:creationId xmlns:a16="http://schemas.microsoft.com/office/drawing/2014/main" id="{8C28D7F0-C43B-4D83-AE19-FBD8BD17CF78}"/>
              </a:ext>
            </a:extLst>
          </p:cNvPr>
          <p:cNvGrpSpPr/>
          <p:nvPr/>
        </p:nvGrpSpPr>
        <p:grpSpPr>
          <a:xfrm>
            <a:off x="1812328" y="2516058"/>
            <a:ext cx="439139" cy="581306"/>
            <a:chOff x="2989197" y="3117304"/>
            <a:chExt cx="172645" cy="220603"/>
          </a:xfrm>
          <a:noFill/>
        </p:grpSpPr>
        <p:sp>
          <p:nvSpPr>
            <p:cNvPr id="9" name="Oval 5">
              <a:extLst>
                <a:ext uri="{FF2B5EF4-FFF2-40B4-BE49-F238E27FC236}">
                  <a16:creationId xmlns:a16="http://schemas.microsoft.com/office/drawing/2014/main" id="{51CA4372-4159-4E9B-802B-5165A74750D0}"/>
                </a:ext>
              </a:extLst>
            </p:cNvPr>
            <p:cNvSpPr>
              <a:spLocks noChangeArrowheads="1"/>
            </p:cNvSpPr>
            <p:nvPr/>
          </p:nvSpPr>
          <p:spPr bwMode="auto">
            <a:xfrm>
              <a:off x="3008379" y="3117304"/>
              <a:ext cx="134280" cy="134280"/>
            </a:xfrm>
            <a:prstGeom prst="ellipse">
              <a:avLst/>
            </a:prstGeom>
            <a:grp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63" tIns="45682" rIns="91363" bIns="45682" numCol="1" anchor="t" anchorCtr="0" compatLnSpc="1">
              <a:prstTxWarp prst="textNoShape">
                <a:avLst/>
              </a:prstTxWarp>
            </a:bodyPr>
            <a:lstStyle/>
            <a:p>
              <a:pPr defTabSz="913347">
                <a:lnSpc>
                  <a:spcPct val="90000"/>
                </a:lnSpc>
                <a:defRPr/>
              </a:pPr>
              <a:endParaRPr lang="en-US" kern="0">
                <a:solidFill>
                  <a:sysClr val="windowText" lastClr="000000"/>
                </a:solidFill>
                <a:latin typeface="Segoe UI"/>
              </a:endParaRPr>
            </a:p>
          </p:txBody>
        </p:sp>
        <p:sp>
          <p:nvSpPr>
            <p:cNvPr id="10" name="Freeform 6">
              <a:extLst>
                <a:ext uri="{FF2B5EF4-FFF2-40B4-BE49-F238E27FC236}">
                  <a16:creationId xmlns:a16="http://schemas.microsoft.com/office/drawing/2014/main" id="{3835B289-4FF5-41DA-AAE1-FC80D033AC98}"/>
                </a:ext>
              </a:extLst>
            </p:cNvPr>
            <p:cNvSpPr>
              <a:spLocks/>
            </p:cNvSpPr>
            <p:nvPr/>
          </p:nvSpPr>
          <p:spPr bwMode="auto">
            <a:xfrm>
              <a:off x="2989197" y="3251584"/>
              <a:ext cx="172645" cy="86323"/>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8"/>
                    <a:pt x="31" y="0"/>
                    <a:pt x="20" y="0"/>
                  </a:cubicBezTo>
                  <a:cubicBezTo>
                    <a:pt x="9" y="0"/>
                    <a:pt x="0" y="8"/>
                    <a:pt x="0" y="20"/>
                  </a:cubicBezTo>
                </a:path>
              </a:pathLst>
            </a:custGeom>
            <a:grpFill/>
            <a:ln w="38100">
              <a:solidFill>
                <a:schemeClr val="tx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363" tIns="45682" rIns="91363" bIns="45682" numCol="1" anchor="t" anchorCtr="0" compatLnSpc="1">
              <a:prstTxWarp prst="textNoShape">
                <a:avLst/>
              </a:prstTxWarp>
            </a:bodyPr>
            <a:lstStyle/>
            <a:p>
              <a:pPr defTabSz="913347">
                <a:lnSpc>
                  <a:spcPct val="90000"/>
                </a:lnSpc>
                <a:defRPr/>
              </a:pPr>
              <a:endParaRPr lang="en-US" kern="0">
                <a:solidFill>
                  <a:sysClr val="windowText" lastClr="000000"/>
                </a:solidFill>
                <a:latin typeface="Segoe UI"/>
              </a:endParaRPr>
            </a:p>
          </p:txBody>
        </p:sp>
      </p:grpSp>
      <p:cxnSp>
        <p:nvCxnSpPr>
          <p:cNvPr id="11" name="Straight Arrow Connector 10">
            <a:extLst>
              <a:ext uri="{FF2B5EF4-FFF2-40B4-BE49-F238E27FC236}">
                <a16:creationId xmlns:a16="http://schemas.microsoft.com/office/drawing/2014/main" id="{587C6940-C1AD-42E5-8A84-EF2DC969EBB7}"/>
              </a:ext>
            </a:extLst>
          </p:cNvPr>
          <p:cNvCxnSpPr>
            <a:cxnSpLocks/>
          </p:cNvCxnSpPr>
          <p:nvPr/>
        </p:nvCxnSpPr>
        <p:spPr>
          <a:xfrm flipV="1">
            <a:off x="7656124" y="3216577"/>
            <a:ext cx="0" cy="2118957"/>
          </a:xfrm>
          <a:prstGeom prst="straightConnector1">
            <a:avLst/>
          </a:prstGeom>
          <a:ln w="38100">
            <a:solidFill>
              <a:schemeClr val="tx1"/>
            </a:solidFill>
            <a:headEnd type="triangle" w="lg" len="sm"/>
            <a:tailEnd type="triangle" w="lg"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E33445C-FF41-428A-9457-7C9763A334A0}"/>
              </a:ext>
            </a:extLst>
          </p:cNvPr>
          <p:cNvCxnSpPr>
            <a:cxnSpLocks/>
          </p:cNvCxnSpPr>
          <p:nvPr/>
        </p:nvCxnSpPr>
        <p:spPr>
          <a:xfrm flipV="1">
            <a:off x="2031898" y="3191416"/>
            <a:ext cx="0" cy="2144117"/>
          </a:xfrm>
          <a:prstGeom prst="straightConnector1">
            <a:avLst/>
          </a:prstGeom>
          <a:ln w="38100">
            <a:solidFill>
              <a:schemeClr val="tx1"/>
            </a:solidFill>
            <a:headEnd type="none" w="med" len="med"/>
            <a:tailEnd type="triangle" w="lg" len="sm"/>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97D7F13-CA0A-40A8-B44E-B1232B04EFAD}"/>
              </a:ext>
            </a:extLst>
          </p:cNvPr>
          <p:cNvSpPr/>
          <p:nvPr/>
        </p:nvSpPr>
        <p:spPr>
          <a:xfrm>
            <a:off x="1165363" y="1949292"/>
            <a:ext cx="1733072" cy="545931"/>
          </a:xfrm>
          <a:prstGeom prst="rect">
            <a:avLst/>
          </a:prstGeom>
        </p:spPr>
        <p:txBody>
          <a:bodyPr wrap="square">
            <a:spAutoFit/>
          </a:bodyPr>
          <a:lstStyle/>
          <a:p>
            <a:pPr algn="ctr" defTabSz="932026">
              <a:lnSpc>
                <a:spcPct val="90000"/>
              </a:lnSpc>
              <a:defRPr/>
            </a:pPr>
            <a:r>
              <a:rPr lang="en-US" sz="1599">
                <a:gradFill>
                  <a:gsLst>
                    <a:gs pos="0">
                      <a:srgbClr val="353535"/>
                    </a:gs>
                    <a:gs pos="100000">
                      <a:srgbClr val="353535"/>
                    </a:gs>
                  </a:gsLst>
                  <a:lin ang="5400000" scaled="0"/>
                </a:gradFill>
                <a:latin typeface="Segoe UI"/>
                <a:ea typeface="Segoe UI" pitchFamily="34" charset="0"/>
                <a:cs typeface="Segoe UI" pitchFamily="34" charset="0"/>
              </a:rPr>
              <a:t>Azure Active Directory</a:t>
            </a:r>
            <a:endParaRPr lang="en-US" sz="1599">
              <a:gradFill>
                <a:gsLst>
                  <a:gs pos="0">
                    <a:srgbClr val="353535"/>
                  </a:gs>
                  <a:gs pos="100000">
                    <a:srgbClr val="353535"/>
                  </a:gs>
                </a:gsLst>
                <a:lin ang="5400000" scaled="0"/>
              </a:gradFill>
              <a:latin typeface="Segoe UI"/>
            </a:endParaRPr>
          </a:p>
        </p:txBody>
      </p:sp>
      <p:sp>
        <p:nvSpPr>
          <p:cNvPr id="14" name="Rectangle 13">
            <a:extLst>
              <a:ext uri="{FF2B5EF4-FFF2-40B4-BE49-F238E27FC236}">
                <a16:creationId xmlns:a16="http://schemas.microsoft.com/office/drawing/2014/main" id="{747EF2D6-EEEB-411A-865F-F0643E167E74}"/>
              </a:ext>
            </a:extLst>
          </p:cNvPr>
          <p:cNvSpPr/>
          <p:nvPr/>
        </p:nvSpPr>
        <p:spPr>
          <a:xfrm>
            <a:off x="6827361" y="6189932"/>
            <a:ext cx="1733072" cy="320051"/>
          </a:xfrm>
          <a:prstGeom prst="rect">
            <a:avLst/>
          </a:prstGeom>
        </p:spPr>
        <p:txBody>
          <a:bodyPr wrap="square">
            <a:spAutoFit/>
          </a:bodyPr>
          <a:lstStyle/>
          <a:p>
            <a:pPr algn="ctr" defTabSz="932026">
              <a:lnSpc>
                <a:spcPct val="90000"/>
              </a:lnSpc>
              <a:defRPr/>
            </a:pPr>
            <a:r>
              <a:rPr lang="en-US" sz="1599">
                <a:gradFill>
                  <a:gsLst>
                    <a:gs pos="0">
                      <a:srgbClr val="353535"/>
                    </a:gs>
                    <a:gs pos="100000">
                      <a:srgbClr val="353535"/>
                    </a:gs>
                  </a:gsLst>
                  <a:lin ang="5400000" scaled="0"/>
                </a:gradFill>
                <a:latin typeface="Segoe UI"/>
                <a:ea typeface="Segoe UI" pitchFamily="34" charset="0"/>
                <a:cs typeface="Segoe UI" pitchFamily="34" charset="0"/>
              </a:rPr>
              <a:t>SQL Server</a:t>
            </a:r>
            <a:endParaRPr lang="en-US" sz="1599">
              <a:gradFill>
                <a:gsLst>
                  <a:gs pos="0">
                    <a:srgbClr val="353535"/>
                  </a:gs>
                  <a:gs pos="100000">
                    <a:srgbClr val="353535"/>
                  </a:gs>
                </a:gsLst>
                <a:lin ang="5400000" scaled="0"/>
              </a:gradFill>
              <a:latin typeface="Segoe UI"/>
            </a:endParaRPr>
          </a:p>
        </p:txBody>
      </p:sp>
      <p:sp>
        <p:nvSpPr>
          <p:cNvPr id="15" name="Rectangle 14">
            <a:extLst>
              <a:ext uri="{FF2B5EF4-FFF2-40B4-BE49-F238E27FC236}">
                <a16:creationId xmlns:a16="http://schemas.microsoft.com/office/drawing/2014/main" id="{52824B40-5029-44D7-A502-53747D846297}"/>
              </a:ext>
            </a:extLst>
          </p:cNvPr>
          <p:cNvSpPr/>
          <p:nvPr/>
        </p:nvSpPr>
        <p:spPr>
          <a:xfrm>
            <a:off x="1203134" y="6189933"/>
            <a:ext cx="1733072" cy="545931"/>
          </a:xfrm>
          <a:prstGeom prst="rect">
            <a:avLst/>
          </a:prstGeom>
        </p:spPr>
        <p:txBody>
          <a:bodyPr wrap="square">
            <a:spAutoFit/>
          </a:bodyPr>
          <a:lstStyle/>
          <a:p>
            <a:pPr algn="ctr" defTabSz="932026">
              <a:lnSpc>
                <a:spcPct val="90000"/>
              </a:lnSpc>
              <a:defRPr/>
            </a:pPr>
            <a:r>
              <a:rPr lang="en-US" sz="1599">
                <a:gradFill>
                  <a:gsLst>
                    <a:gs pos="0">
                      <a:srgbClr val="353535"/>
                    </a:gs>
                    <a:gs pos="100000">
                      <a:srgbClr val="353535"/>
                    </a:gs>
                  </a:gsLst>
                  <a:lin ang="5400000" scaled="0"/>
                </a:gradFill>
                <a:latin typeface="Segoe UI"/>
                <a:ea typeface="Segoe UI" pitchFamily="34" charset="0"/>
                <a:cs typeface="Segoe UI" pitchFamily="34" charset="0"/>
              </a:rPr>
              <a:t>Active </a:t>
            </a:r>
          </a:p>
          <a:p>
            <a:pPr algn="ctr" defTabSz="932026">
              <a:lnSpc>
                <a:spcPct val="90000"/>
              </a:lnSpc>
              <a:defRPr/>
            </a:pPr>
            <a:r>
              <a:rPr lang="en-US" sz="1599">
                <a:gradFill>
                  <a:gsLst>
                    <a:gs pos="0">
                      <a:srgbClr val="353535"/>
                    </a:gs>
                    <a:gs pos="100000">
                      <a:srgbClr val="353535"/>
                    </a:gs>
                  </a:gsLst>
                  <a:lin ang="5400000" scaled="0"/>
                </a:gradFill>
                <a:latin typeface="Segoe UI"/>
                <a:ea typeface="Segoe UI" pitchFamily="34" charset="0"/>
                <a:cs typeface="Segoe UI" pitchFamily="34" charset="0"/>
              </a:rPr>
              <a:t>Directory</a:t>
            </a:r>
            <a:endParaRPr lang="en-US" sz="1599">
              <a:gradFill>
                <a:gsLst>
                  <a:gs pos="0">
                    <a:srgbClr val="353535"/>
                  </a:gs>
                  <a:gs pos="100000">
                    <a:srgbClr val="353535"/>
                  </a:gs>
                </a:gsLst>
                <a:lin ang="5400000" scaled="0"/>
              </a:gradFill>
              <a:latin typeface="Segoe UI"/>
            </a:endParaRPr>
          </a:p>
        </p:txBody>
      </p:sp>
      <p:sp>
        <p:nvSpPr>
          <p:cNvPr id="16" name="Rectangle 15">
            <a:extLst>
              <a:ext uri="{FF2B5EF4-FFF2-40B4-BE49-F238E27FC236}">
                <a16:creationId xmlns:a16="http://schemas.microsoft.com/office/drawing/2014/main" id="{CF75CE28-8B66-4D0B-9313-B33F3C911C91}"/>
              </a:ext>
            </a:extLst>
          </p:cNvPr>
          <p:cNvSpPr/>
          <p:nvPr/>
        </p:nvSpPr>
        <p:spPr>
          <a:xfrm>
            <a:off x="6789590" y="1949292"/>
            <a:ext cx="1733072" cy="545931"/>
          </a:xfrm>
          <a:prstGeom prst="rect">
            <a:avLst/>
          </a:prstGeom>
        </p:spPr>
        <p:txBody>
          <a:bodyPr wrap="square">
            <a:spAutoFit/>
          </a:bodyPr>
          <a:lstStyle/>
          <a:p>
            <a:pPr algn="ctr" defTabSz="932026">
              <a:lnSpc>
                <a:spcPct val="90000"/>
              </a:lnSpc>
              <a:defRPr/>
            </a:pPr>
            <a:r>
              <a:rPr lang="en-US" sz="1599">
                <a:gradFill>
                  <a:gsLst>
                    <a:gs pos="0">
                      <a:srgbClr val="353535"/>
                    </a:gs>
                    <a:gs pos="100000">
                      <a:srgbClr val="353535"/>
                    </a:gs>
                  </a:gsLst>
                  <a:lin ang="5400000" scaled="0"/>
                </a:gradFill>
                <a:latin typeface="Segoe UI"/>
                <a:ea typeface="Segoe UI" pitchFamily="34" charset="0"/>
                <a:cs typeface="Segoe UI" pitchFamily="34" charset="0"/>
              </a:rPr>
              <a:t>Azure </a:t>
            </a:r>
          </a:p>
          <a:p>
            <a:pPr algn="ctr" defTabSz="932026">
              <a:lnSpc>
                <a:spcPct val="90000"/>
              </a:lnSpc>
              <a:defRPr/>
            </a:pPr>
            <a:r>
              <a:rPr lang="en-US" sz="1599">
                <a:gradFill>
                  <a:gsLst>
                    <a:gs pos="0">
                      <a:srgbClr val="353535"/>
                    </a:gs>
                    <a:gs pos="100000">
                      <a:srgbClr val="353535"/>
                    </a:gs>
                  </a:gsLst>
                  <a:lin ang="5400000" scaled="0"/>
                </a:gradFill>
                <a:latin typeface="Segoe UI"/>
                <a:ea typeface="Segoe UI" pitchFamily="34" charset="0"/>
                <a:cs typeface="Segoe UI" pitchFamily="34" charset="0"/>
              </a:rPr>
              <a:t>data services</a:t>
            </a:r>
            <a:endParaRPr lang="en-US" sz="1599">
              <a:gradFill>
                <a:gsLst>
                  <a:gs pos="0">
                    <a:srgbClr val="353535"/>
                  </a:gs>
                  <a:gs pos="100000">
                    <a:srgbClr val="353535"/>
                  </a:gs>
                </a:gsLst>
                <a:lin ang="5400000" scaled="0"/>
              </a:gradFill>
              <a:latin typeface="Segoe UI"/>
            </a:endParaRPr>
          </a:p>
        </p:txBody>
      </p:sp>
      <p:cxnSp>
        <p:nvCxnSpPr>
          <p:cNvPr id="17" name="Straight Arrow Connector 16">
            <a:extLst>
              <a:ext uri="{FF2B5EF4-FFF2-40B4-BE49-F238E27FC236}">
                <a16:creationId xmlns:a16="http://schemas.microsoft.com/office/drawing/2014/main" id="{EEEF3A33-BC05-41FD-8C7F-B28B5C69A066}"/>
              </a:ext>
            </a:extLst>
          </p:cNvPr>
          <p:cNvCxnSpPr>
            <a:cxnSpLocks/>
          </p:cNvCxnSpPr>
          <p:nvPr/>
        </p:nvCxnSpPr>
        <p:spPr>
          <a:xfrm flipV="1">
            <a:off x="10474675" y="3216577"/>
            <a:ext cx="0" cy="2118957"/>
          </a:xfrm>
          <a:prstGeom prst="straightConnector1">
            <a:avLst/>
          </a:prstGeom>
          <a:ln w="38100">
            <a:solidFill>
              <a:schemeClr val="tx1"/>
            </a:solidFill>
            <a:headEnd type="triangle" w="lg" len="sm"/>
            <a:tailEnd type="triangle" w="lg" len="sm"/>
          </a:ln>
        </p:spPr>
        <p:style>
          <a:lnRef idx="1">
            <a:schemeClr val="accent1"/>
          </a:lnRef>
          <a:fillRef idx="0">
            <a:schemeClr val="accent1"/>
          </a:fillRef>
          <a:effectRef idx="0">
            <a:schemeClr val="accent1"/>
          </a:effectRef>
          <a:fontRef idx="minor">
            <a:schemeClr val="tx1"/>
          </a:fontRef>
        </p:style>
      </p:cxnSp>
      <p:sp>
        <p:nvSpPr>
          <p:cNvPr id="18" name="Freeform 5">
            <a:extLst>
              <a:ext uri="{FF2B5EF4-FFF2-40B4-BE49-F238E27FC236}">
                <a16:creationId xmlns:a16="http://schemas.microsoft.com/office/drawing/2014/main" id="{87CF6E4D-6ACD-4032-862E-FDC69E73A731}"/>
              </a:ext>
            </a:extLst>
          </p:cNvPr>
          <p:cNvSpPr>
            <a:spLocks noChangeAspect="1"/>
          </p:cNvSpPr>
          <p:nvPr/>
        </p:nvSpPr>
        <p:spPr bwMode="auto">
          <a:xfrm>
            <a:off x="10061877" y="2519744"/>
            <a:ext cx="825598" cy="573932"/>
          </a:xfrm>
          <a:custGeom>
            <a:avLst/>
            <a:gdLst>
              <a:gd name="T0" fmla="*/ 148 w 678"/>
              <a:gd name="T1" fmla="*/ 470 h 470"/>
              <a:gd name="T2" fmla="*/ 498 w 678"/>
              <a:gd name="T3" fmla="*/ 470 h 470"/>
              <a:gd name="T4" fmla="*/ 678 w 678"/>
              <a:gd name="T5" fmla="*/ 288 h 470"/>
              <a:gd name="T6" fmla="*/ 509 w 678"/>
              <a:gd name="T7" fmla="*/ 107 h 470"/>
              <a:gd name="T8" fmla="*/ 339 w 678"/>
              <a:gd name="T9" fmla="*/ 0 h 470"/>
              <a:gd name="T10" fmla="*/ 148 w 678"/>
              <a:gd name="T11" fmla="*/ 171 h 470"/>
              <a:gd name="T12" fmla="*/ 148 w 678"/>
              <a:gd name="T13" fmla="*/ 171 h 470"/>
              <a:gd name="T14" fmla="*/ 0 w 678"/>
              <a:gd name="T15" fmla="*/ 320 h 470"/>
              <a:gd name="T16" fmla="*/ 148 w 678"/>
              <a:gd name="T17"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470">
                <a:moveTo>
                  <a:pt x="148" y="470"/>
                </a:moveTo>
                <a:cubicBezTo>
                  <a:pt x="498" y="470"/>
                  <a:pt x="498" y="470"/>
                  <a:pt x="498" y="470"/>
                </a:cubicBezTo>
                <a:cubicBezTo>
                  <a:pt x="599" y="470"/>
                  <a:pt x="678" y="390"/>
                  <a:pt x="678" y="288"/>
                </a:cubicBezTo>
                <a:cubicBezTo>
                  <a:pt x="678" y="192"/>
                  <a:pt x="604" y="112"/>
                  <a:pt x="509" y="107"/>
                </a:cubicBezTo>
                <a:cubicBezTo>
                  <a:pt x="477" y="42"/>
                  <a:pt x="413" y="0"/>
                  <a:pt x="339" y="0"/>
                </a:cubicBezTo>
                <a:cubicBezTo>
                  <a:pt x="244" y="0"/>
                  <a:pt x="159" y="74"/>
                  <a:pt x="148" y="171"/>
                </a:cubicBezTo>
                <a:cubicBezTo>
                  <a:pt x="148" y="171"/>
                  <a:pt x="148" y="171"/>
                  <a:pt x="148" y="171"/>
                </a:cubicBezTo>
                <a:cubicBezTo>
                  <a:pt x="69" y="171"/>
                  <a:pt x="0" y="240"/>
                  <a:pt x="0" y="320"/>
                </a:cubicBezTo>
                <a:cubicBezTo>
                  <a:pt x="0" y="401"/>
                  <a:pt x="69" y="470"/>
                  <a:pt x="148" y="470"/>
                </a:cubicBezTo>
                <a:close/>
              </a:path>
            </a:pathLst>
          </a:custGeom>
          <a:noFill/>
          <a:ln w="41275">
            <a:solidFill>
              <a:schemeClr val="tx1"/>
            </a:solidFill>
          </a:ln>
        </p:spPr>
        <p:txBody>
          <a:bodyPr vert="horz" wrap="square" lIns="87830" tIns="43914" rIns="87830" bIns="43914" numCol="1" anchor="t" anchorCtr="0" compatLnSpc="1">
            <a:prstTxWarp prst="textNoShape">
              <a:avLst/>
            </a:prstTxWarp>
          </a:bodyPr>
          <a:lstStyle/>
          <a:p>
            <a:pPr algn="ctr" defTabSz="878064">
              <a:lnSpc>
                <a:spcPct val="90000"/>
              </a:lnSpc>
              <a:defRPr/>
            </a:pPr>
            <a:endParaRPr lang="en-US" sz="2800" kern="0">
              <a:gradFill>
                <a:gsLst>
                  <a:gs pos="17699">
                    <a:srgbClr val="B4009E"/>
                  </a:gs>
                  <a:gs pos="100000">
                    <a:srgbClr val="B4009E"/>
                  </a:gs>
                </a:gsLst>
                <a:lin ang="5400000" scaled="1"/>
              </a:gradFill>
              <a:latin typeface="Segoe UI Light"/>
            </a:endParaRPr>
          </a:p>
        </p:txBody>
      </p:sp>
      <p:sp>
        <p:nvSpPr>
          <p:cNvPr id="19" name="Rectangle 18">
            <a:extLst>
              <a:ext uri="{FF2B5EF4-FFF2-40B4-BE49-F238E27FC236}">
                <a16:creationId xmlns:a16="http://schemas.microsoft.com/office/drawing/2014/main" id="{5F2695F3-E684-4BCF-9184-79BEDD5F93D7}"/>
              </a:ext>
            </a:extLst>
          </p:cNvPr>
          <p:cNvSpPr/>
          <p:nvPr/>
        </p:nvSpPr>
        <p:spPr bwMode="auto">
          <a:xfrm>
            <a:off x="10061877" y="5457367"/>
            <a:ext cx="825598" cy="694498"/>
          </a:xfrm>
          <a:prstGeom prst="rect">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C80ED7CE-5267-4D82-B24F-9DC7A49A3BB3}"/>
              </a:ext>
            </a:extLst>
          </p:cNvPr>
          <p:cNvSpPr/>
          <p:nvPr/>
        </p:nvSpPr>
        <p:spPr>
          <a:xfrm>
            <a:off x="9608140" y="2064528"/>
            <a:ext cx="1733072" cy="320051"/>
          </a:xfrm>
          <a:prstGeom prst="rect">
            <a:avLst/>
          </a:prstGeom>
        </p:spPr>
        <p:txBody>
          <a:bodyPr wrap="square" anchor="ctr">
            <a:spAutoFit/>
          </a:bodyPr>
          <a:lstStyle/>
          <a:p>
            <a:pPr algn="ctr" defTabSz="932026">
              <a:lnSpc>
                <a:spcPct val="90000"/>
              </a:lnSpc>
              <a:defRPr/>
            </a:pPr>
            <a:r>
              <a:rPr lang="en-US" sz="1599">
                <a:gradFill>
                  <a:gsLst>
                    <a:gs pos="0">
                      <a:srgbClr val="353535"/>
                    </a:gs>
                    <a:gs pos="100000">
                      <a:srgbClr val="353535"/>
                    </a:gs>
                  </a:gsLst>
                  <a:lin ang="5400000" scaled="0"/>
                </a:gradFill>
                <a:latin typeface="Segoe UI"/>
                <a:ea typeface="Segoe UI" pitchFamily="34" charset="0"/>
                <a:cs typeface="Segoe UI" pitchFamily="34" charset="0"/>
              </a:rPr>
              <a:t>Azure services</a:t>
            </a:r>
          </a:p>
        </p:txBody>
      </p:sp>
      <p:sp>
        <p:nvSpPr>
          <p:cNvPr id="21" name="Freeform 5">
            <a:extLst>
              <a:ext uri="{FF2B5EF4-FFF2-40B4-BE49-F238E27FC236}">
                <a16:creationId xmlns:a16="http://schemas.microsoft.com/office/drawing/2014/main" id="{DF700F91-BD40-4C2D-A87B-A9F9C4B2DB35}"/>
              </a:ext>
            </a:extLst>
          </p:cNvPr>
          <p:cNvSpPr>
            <a:spLocks noChangeAspect="1"/>
          </p:cNvSpPr>
          <p:nvPr/>
        </p:nvSpPr>
        <p:spPr bwMode="auto">
          <a:xfrm>
            <a:off x="10181373" y="5590686"/>
            <a:ext cx="586606" cy="407793"/>
          </a:xfrm>
          <a:custGeom>
            <a:avLst/>
            <a:gdLst>
              <a:gd name="T0" fmla="*/ 148 w 678"/>
              <a:gd name="T1" fmla="*/ 470 h 470"/>
              <a:gd name="T2" fmla="*/ 498 w 678"/>
              <a:gd name="T3" fmla="*/ 470 h 470"/>
              <a:gd name="T4" fmla="*/ 678 w 678"/>
              <a:gd name="T5" fmla="*/ 288 h 470"/>
              <a:gd name="T6" fmla="*/ 509 w 678"/>
              <a:gd name="T7" fmla="*/ 107 h 470"/>
              <a:gd name="T8" fmla="*/ 339 w 678"/>
              <a:gd name="T9" fmla="*/ 0 h 470"/>
              <a:gd name="T10" fmla="*/ 148 w 678"/>
              <a:gd name="T11" fmla="*/ 171 h 470"/>
              <a:gd name="T12" fmla="*/ 148 w 678"/>
              <a:gd name="T13" fmla="*/ 171 h 470"/>
              <a:gd name="T14" fmla="*/ 0 w 678"/>
              <a:gd name="T15" fmla="*/ 320 h 470"/>
              <a:gd name="T16" fmla="*/ 148 w 678"/>
              <a:gd name="T17"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470">
                <a:moveTo>
                  <a:pt x="148" y="470"/>
                </a:moveTo>
                <a:cubicBezTo>
                  <a:pt x="498" y="470"/>
                  <a:pt x="498" y="470"/>
                  <a:pt x="498" y="470"/>
                </a:cubicBezTo>
                <a:cubicBezTo>
                  <a:pt x="599" y="470"/>
                  <a:pt x="678" y="390"/>
                  <a:pt x="678" y="288"/>
                </a:cubicBezTo>
                <a:cubicBezTo>
                  <a:pt x="678" y="192"/>
                  <a:pt x="604" y="112"/>
                  <a:pt x="509" y="107"/>
                </a:cubicBezTo>
                <a:cubicBezTo>
                  <a:pt x="477" y="42"/>
                  <a:pt x="413" y="0"/>
                  <a:pt x="339" y="0"/>
                </a:cubicBezTo>
                <a:cubicBezTo>
                  <a:pt x="244" y="0"/>
                  <a:pt x="159" y="74"/>
                  <a:pt x="148" y="171"/>
                </a:cubicBezTo>
                <a:cubicBezTo>
                  <a:pt x="148" y="171"/>
                  <a:pt x="148" y="171"/>
                  <a:pt x="148" y="171"/>
                </a:cubicBezTo>
                <a:cubicBezTo>
                  <a:pt x="69" y="171"/>
                  <a:pt x="0" y="240"/>
                  <a:pt x="0" y="320"/>
                </a:cubicBezTo>
                <a:cubicBezTo>
                  <a:pt x="0" y="401"/>
                  <a:pt x="69" y="470"/>
                  <a:pt x="148" y="470"/>
                </a:cubicBezTo>
                <a:close/>
              </a:path>
            </a:pathLst>
          </a:custGeom>
          <a:noFill/>
          <a:ln w="41275">
            <a:solidFill>
              <a:schemeClr val="tx1"/>
            </a:solidFill>
          </a:ln>
        </p:spPr>
        <p:txBody>
          <a:bodyPr vert="horz" wrap="square" lIns="87830" tIns="43914" rIns="87830" bIns="43914" numCol="1" anchor="t" anchorCtr="0" compatLnSpc="1">
            <a:prstTxWarp prst="textNoShape">
              <a:avLst/>
            </a:prstTxWarp>
          </a:bodyPr>
          <a:lstStyle/>
          <a:p>
            <a:pPr algn="ctr" defTabSz="878064">
              <a:lnSpc>
                <a:spcPct val="90000"/>
              </a:lnSpc>
              <a:defRPr/>
            </a:pPr>
            <a:endParaRPr lang="en-US" sz="2800" kern="0">
              <a:gradFill>
                <a:gsLst>
                  <a:gs pos="17699">
                    <a:srgbClr val="B4009E"/>
                  </a:gs>
                  <a:gs pos="100000">
                    <a:srgbClr val="B4009E"/>
                  </a:gs>
                </a:gsLst>
                <a:lin ang="5400000" scaled="1"/>
              </a:gradFill>
              <a:latin typeface="Segoe UI Light"/>
            </a:endParaRPr>
          </a:p>
        </p:txBody>
      </p:sp>
      <p:sp>
        <p:nvSpPr>
          <p:cNvPr id="22" name="Rectangle 21">
            <a:extLst>
              <a:ext uri="{FF2B5EF4-FFF2-40B4-BE49-F238E27FC236}">
                <a16:creationId xmlns:a16="http://schemas.microsoft.com/office/drawing/2014/main" id="{CF793999-36A7-4A1A-8257-4CE8D6A249E6}"/>
              </a:ext>
            </a:extLst>
          </p:cNvPr>
          <p:cNvSpPr/>
          <p:nvPr/>
        </p:nvSpPr>
        <p:spPr>
          <a:xfrm>
            <a:off x="9452646" y="6189932"/>
            <a:ext cx="2044058" cy="320051"/>
          </a:xfrm>
          <a:prstGeom prst="rect">
            <a:avLst/>
          </a:prstGeom>
        </p:spPr>
        <p:txBody>
          <a:bodyPr wrap="square">
            <a:spAutoFit/>
          </a:bodyPr>
          <a:lstStyle/>
          <a:p>
            <a:pPr algn="ctr" defTabSz="932026">
              <a:lnSpc>
                <a:spcPct val="90000"/>
              </a:lnSpc>
              <a:defRPr/>
            </a:pPr>
            <a:r>
              <a:rPr lang="en-US" sz="1599">
                <a:gradFill>
                  <a:gsLst>
                    <a:gs pos="0">
                      <a:srgbClr val="353535"/>
                    </a:gs>
                    <a:gs pos="100000">
                      <a:srgbClr val="353535"/>
                    </a:gs>
                  </a:gsLst>
                  <a:lin ang="5400000" scaled="0"/>
                </a:gradFill>
                <a:latin typeface="Segoe UI"/>
                <a:ea typeface="Segoe UI" pitchFamily="34" charset="0"/>
                <a:cs typeface="Segoe UI" pitchFamily="34" charset="0"/>
              </a:rPr>
              <a:t>Azure </a:t>
            </a:r>
            <a:r>
              <a:rPr lang="en-US" sz="1599">
                <a:gradFill>
                  <a:gsLst>
                    <a:gs pos="0">
                      <a:srgbClr val="353535"/>
                    </a:gs>
                    <a:gs pos="100000">
                      <a:srgbClr val="353535"/>
                    </a:gs>
                  </a:gsLst>
                  <a:lin ang="5400000" scaled="0"/>
                </a:gradFill>
                <a:latin typeface="Segoe UI"/>
                <a:cs typeface="Segoe UI" pitchFamily="34" charset="0"/>
              </a:rPr>
              <a:t>Stack</a:t>
            </a:r>
            <a:endParaRPr lang="en-US" sz="1599">
              <a:gradFill>
                <a:gsLst>
                  <a:gs pos="0">
                    <a:srgbClr val="353535"/>
                  </a:gs>
                  <a:gs pos="100000">
                    <a:srgbClr val="353535"/>
                  </a:gs>
                </a:gsLst>
                <a:lin ang="5400000" scaled="0"/>
              </a:gradFill>
              <a:latin typeface="Segoe UI"/>
            </a:endParaRPr>
          </a:p>
        </p:txBody>
      </p:sp>
      <p:sp>
        <p:nvSpPr>
          <p:cNvPr id="23" name="Rectangle 22">
            <a:extLst>
              <a:ext uri="{FF2B5EF4-FFF2-40B4-BE49-F238E27FC236}">
                <a16:creationId xmlns:a16="http://schemas.microsoft.com/office/drawing/2014/main" id="{9DB5FD8B-B534-48F1-8224-99EA522A2388}"/>
              </a:ext>
            </a:extLst>
          </p:cNvPr>
          <p:cNvSpPr/>
          <p:nvPr/>
        </p:nvSpPr>
        <p:spPr>
          <a:xfrm>
            <a:off x="3610932" y="1944055"/>
            <a:ext cx="2400297" cy="545931"/>
          </a:xfrm>
          <a:prstGeom prst="rect">
            <a:avLst/>
          </a:prstGeom>
        </p:spPr>
        <p:txBody>
          <a:bodyPr wrap="square" anchor="ctr">
            <a:spAutoFit/>
          </a:bodyPr>
          <a:lstStyle/>
          <a:p>
            <a:pPr algn="ctr" defTabSz="932026">
              <a:lnSpc>
                <a:spcPct val="90000"/>
              </a:lnSpc>
              <a:defRPr/>
            </a:pPr>
            <a:r>
              <a:rPr lang="en-US" sz="1599">
                <a:gradFill>
                  <a:gsLst>
                    <a:gs pos="0">
                      <a:srgbClr val="353535"/>
                    </a:gs>
                    <a:gs pos="100000">
                      <a:srgbClr val="353535"/>
                    </a:gs>
                  </a:gsLst>
                  <a:lin ang="5400000" scaled="0"/>
                </a:gradFill>
                <a:latin typeface="Segoe UI"/>
                <a:ea typeface="Segoe UI" pitchFamily="34" charset="0"/>
                <a:cs typeface="Segoe UI" pitchFamily="34" charset="0"/>
              </a:rPr>
              <a:t>Azure management and security</a:t>
            </a:r>
            <a:endParaRPr lang="en-US" sz="1599">
              <a:gradFill>
                <a:gsLst>
                  <a:gs pos="0">
                    <a:srgbClr val="353535"/>
                  </a:gs>
                  <a:gs pos="100000">
                    <a:srgbClr val="353535"/>
                  </a:gs>
                </a:gsLst>
                <a:lin ang="5400000" scaled="0"/>
              </a:gradFill>
              <a:latin typeface="Segoe UI"/>
            </a:endParaRPr>
          </a:p>
        </p:txBody>
      </p:sp>
      <p:sp>
        <p:nvSpPr>
          <p:cNvPr id="25" name="Rectangle 24">
            <a:extLst>
              <a:ext uri="{FF2B5EF4-FFF2-40B4-BE49-F238E27FC236}">
                <a16:creationId xmlns:a16="http://schemas.microsoft.com/office/drawing/2014/main" id="{37A9FDC3-D0CA-4138-B46D-B5B479392D1E}"/>
              </a:ext>
            </a:extLst>
          </p:cNvPr>
          <p:cNvSpPr/>
          <p:nvPr/>
        </p:nvSpPr>
        <p:spPr bwMode="auto">
          <a:xfrm>
            <a:off x="4507950" y="2560411"/>
            <a:ext cx="674825" cy="567664"/>
          </a:xfrm>
          <a:prstGeom prst="rect">
            <a:avLst/>
          </a:prstGeom>
          <a:solidFill>
            <a:schemeClr val="bg2">
              <a:lumMod val="90000"/>
            </a:schemeClr>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2" name="Rectangle 31">
            <a:extLst>
              <a:ext uri="{FF2B5EF4-FFF2-40B4-BE49-F238E27FC236}">
                <a16:creationId xmlns:a16="http://schemas.microsoft.com/office/drawing/2014/main" id="{A4E88622-6FF7-48D4-9BD5-37D9194DEED5}"/>
              </a:ext>
            </a:extLst>
          </p:cNvPr>
          <p:cNvSpPr/>
          <p:nvPr/>
        </p:nvSpPr>
        <p:spPr bwMode="auto">
          <a:xfrm>
            <a:off x="854378" y="3455137"/>
            <a:ext cx="2355043" cy="163300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ctr" anchorCtr="0" forceAA="0" compatLnSpc="1">
            <a:prstTxWarp prst="textNoShape">
              <a:avLst/>
            </a:prstTxWarp>
            <a:noAutofit/>
          </a:bodyPr>
          <a:lstStyle/>
          <a:p>
            <a:pPr algn="ctr" defTabSz="931702" fontAlgn="base">
              <a:lnSpc>
                <a:spcPct val="90000"/>
              </a:lnSpc>
              <a:spcBef>
                <a:spcPct val="0"/>
              </a:spcBef>
              <a:spcAft>
                <a:spcPct val="0"/>
              </a:spcAft>
              <a:defRPr/>
            </a:pPr>
            <a:r>
              <a:rPr lang="en-US" sz="2400">
                <a:gradFill>
                  <a:gsLst>
                    <a:gs pos="0">
                      <a:srgbClr val="FFFFFF"/>
                    </a:gs>
                    <a:gs pos="100000">
                      <a:srgbClr val="FFFFFF"/>
                    </a:gs>
                  </a:gsLst>
                  <a:lin ang="5400000" scaled="1"/>
                </a:gradFill>
                <a:latin typeface="Segoe UI Light"/>
              </a:rPr>
              <a:t>Common Identity</a:t>
            </a:r>
          </a:p>
        </p:txBody>
      </p:sp>
      <p:sp>
        <p:nvSpPr>
          <p:cNvPr id="33" name="Rectangle 32">
            <a:extLst>
              <a:ext uri="{FF2B5EF4-FFF2-40B4-BE49-F238E27FC236}">
                <a16:creationId xmlns:a16="http://schemas.microsoft.com/office/drawing/2014/main" id="{E5BFE117-1D4D-43FF-AB86-CECFE774F62F}"/>
              </a:ext>
            </a:extLst>
          </p:cNvPr>
          <p:cNvSpPr/>
          <p:nvPr/>
        </p:nvSpPr>
        <p:spPr bwMode="auto">
          <a:xfrm>
            <a:off x="3667469" y="3455137"/>
            <a:ext cx="2355043" cy="163300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ctr" anchorCtr="0" forceAA="0" compatLnSpc="1">
            <a:prstTxWarp prst="textNoShape">
              <a:avLst/>
            </a:prstTxWarp>
            <a:noAutofit/>
          </a:bodyPr>
          <a:lstStyle/>
          <a:p>
            <a:pPr algn="ctr" defTabSz="931702" fontAlgn="base">
              <a:lnSpc>
                <a:spcPct val="90000"/>
              </a:lnSpc>
              <a:spcBef>
                <a:spcPct val="0"/>
              </a:spcBef>
              <a:spcAft>
                <a:spcPct val="0"/>
              </a:spcAft>
              <a:defRPr/>
            </a:pPr>
            <a:r>
              <a:rPr lang="en-US" sz="2400">
                <a:gradFill>
                  <a:gsLst>
                    <a:gs pos="0">
                      <a:srgbClr val="FFFFFF"/>
                    </a:gs>
                    <a:gs pos="100000">
                      <a:srgbClr val="FFFFFF"/>
                    </a:gs>
                  </a:gsLst>
                  <a:lin ang="5400000" scaled="1"/>
                </a:gradFill>
                <a:latin typeface="Segoe UI Light"/>
              </a:rPr>
              <a:t>Integrated Management and Security</a:t>
            </a:r>
          </a:p>
        </p:txBody>
      </p:sp>
      <p:sp>
        <p:nvSpPr>
          <p:cNvPr id="34" name="Rectangle 33">
            <a:extLst>
              <a:ext uri="{FF2B5EF4-FFF2-40B4-BE49-F238E27FC236}">
                <a16:creationId xmlns:a16="http://schemas.microsoft.com/office/drawing/2014/main" id="{7E16C462-78D4-46CC-A7CF-4DFDCA2C3E01}"/>
              </a:ext>
            </a:extLst>
          </p:cNvPr>
          <p:cNvSpPr/>
          <p:nvPr/>
        </p:nvSpPr>
        <p:spPr bwMode="auto">
          <a:xfrm>
            <a:off x="6478605" y="3455137"/>
            <a:ext cx="2355043" cy="163300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ctr" anchorCtr="0" forceAA="0" compatLnSpc="1">
            <a:prstTxWarp prst="textNoShape">
              <a:avLst/>
            </a:prstTxWarp>
            <a:noAutofit/>
          </a:bodyPr>
          <a:lstStyle/>
          <a:p>
            <a:pPr algn="ctr" defTabSz="931702" fontAlgn="base">
              <a:lnSpc>
                <a:spcPct val="90000"/>
              </a:lnSpc>
              <a:spcBef>
                <a:spcPct val="0"/>
              </a:spcBef>
              <a:spcAft>
                <a:spcPct val="0"/>
              </a:spcAft>
              <a:defRPr/>
            </a:pPr>
            <a:r>
              <a:rPr lang="en-US" sz="2400">
                <a:gradFill>
                  <a:gsLst>
                    <a:gs pos="0">
                      <a:srgbClr val="FFFFFF"/>
                    </a:gs>
                    <a:gs pos="100000">
                      <a:srgbClr val="FFFFFF"/>
                    </a:gs>
                  </a:gsLst>
                  <a:lin ang="5400000" scaled="1"/>
                </a:gradFill>
                <a:latin typeface="Segoe UI Light"/>
              </a:rPr>
              <a:t>Consistent Data Platform</a:t>
            </a:r>
          </a:p>
        </p:txBody>
      </p:sp>
      <p:sp>
        <p:nvSpPr>
          <p:cNvPr id="35" name="Rectangle 34">
            <a:extLst>
              <a:ext uri="{FF2B5EF4-FFF2-40B4-BE49-F238E27FC236}">
                <a16:creationId xmlns:a16="http://schemas.microsoft.com/office/drawing/2014/main" id="{E9A77F18-A678-4D84-974A-302970AA5B88}"/>
              </a:ext>
            </a:extLst>
          </p:cNvPr>
          <p:cNvSpPr/>
          <p:nvPr/>
        </p:nvSpPr>
        <p:spPr bwMode="auto">
          <a:xfrm>
            <a:off x="9297155" y="3455137"/>
            <a:ext cx="2355043" cy="163300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ctr" anchorCtr="0" forceAA="0" compatLnSpc="1">
            <a:prstTxWarp prst="textNoShape">
              <a:avLst/>
            </a:prstTxWarp>
            <a:noAutofit/>
          </a:bodyPr>
          <a:lstStyle/>
          <a:p>
            <a:pPr algn="ctr" defTabSz="931702" fontAlgn="base">
              <a:lnSpc>
                <a:spcPct val="90000"/>
              </a:lnSpc>
              <a:spcBef>
                <a:spcPct val="0"/>
              </a:spcBef>
              <a:spcAft>
                <a:spcPct val="0"/>
              </a:spcAft>
              <a:defRPr/>
            </a:pPr>
            <a:r>
              <a:rPr lang="en-US" sz="2400">
                <a:gradFill>
                  <a:gsLst>
                    <a:gs pos="0">
                      <a:srgbClr val="FFFFFF"/>
                    </a:gs>
                    <a:gs pos="100000">
                      <a:srgbClr val="FFFFFF"/>
                    </a:gs>
                  </a:gsLst>
                  <a:lin ang="5400000" scaled="1"/>
                </a:gradFill>
                <a:latin typeface="Segoe UI Light"/>
              </a:rPr>
              <a:t>Unified Development and DevOps</a:t>
            </a:r>
          </a:p>
        </p:txBody>
      </p:sp>
      <p:sp>
        <p:nvSpPr>
          <p:cNvPr id="36" name="Rectangle 35">
            <a:extLst>
              <a:ext uri="{FF2B5EF4-FFF2-40B4-BE49-F238E27FC236}">
                <a16:creationId xmlns:a16="http://schemas.microsoft.com/office/drawing/2014/main" id="{185ABD0A-17B3-4FEB-AE6D-D215CD2BD7B6}"/>
              </a:ext>
            </a:extLst>
          </p:cNvPr>
          <p:cNvSpPr/>
          <p:nvPr/>
        </p:nvSpPr>
        <p:spPr>
          <a:xfrm>
            <a:off x="4007372" y="6189933"/>
            <a:ext cx="1682963" cy="545931"/>
          </a:xfrm>
          <a:prstGeom prst="rect">
            <a:avLst/>
          </a:prstGeom>
        </p:spPr>
        <p:txBody>
          <a:bodyPr wrap="square">
            <a:spAutoFit/>
          </a:bodyPr>
          <a:lstStyle/>
          <a:p>
            <a:pPr algn="ctr" defTabSz="932026">
              <a:lnSpc>
                <a:spcPct val="90000"/>
              </a:lnSpc>
              <a:defRPr/>
            </a:pPr>
            <a:r>
              <a:rPr lang="en-US" sz="1599">
                <a:gradFill>
                  <a:gsLst>
                    <a:gs pos="0">
                      <a:srgbClr val="353535"/>
                    </a:gs>
                    <a:gs pos="100000">
                      <a:srgbClr val="353535"/>
                    </a:gs>
                  </a:gsLst>
                  <a:lin ang="5400000" scaled="0"/>
                </a:gradFill>
                <a:latin typeface="Segoe UI"/>
                <a:ea typeface="Segoe UI" pitchFamily="34" charset="0"/>
                <a:cs typeface="Segoe UI" pitchFamily="34" charset="0"/>
              </a:rPr>
              <a:t>On-premises</a:t>
            </a:r>
          </a:p>
          <a:p>
            <a:pPr algn="ctr" defTabSz="932026">
              <a:lnSpc>
                <a:spcPct val="90000"/>
              </a:lnSpc>
              <a:defRPr/>
            </a:pPr>
            <a:r>
              <a:rPr lang="en-US" sz="1599">
                <a:gradFill>
                  <a:gsLst>
                    <a:gs pos="0">
                      <a:srgbClr val="353535"/>
                    </a:gs>
                    <a:gs pos="100000">
                      <a:srgbClr val="353535"/>
                    </a:gs>
                  </a:gsLst>
                  <a:lin ang="5400000" scaled="0"/>
                </a:gradFill>
                <a:latin typeface="Segoe UI"/>
                <a:cs typeface="Segoe UI" pitchFamily="34" charset="0"/>
              </a:rPr>
              <a:t>infrastructure</a:t>
            </a:r>
            <a:endParaRPr lang="en-US" sz="1599">
              <a:gradFill>
                <a:gsLst>
                  <a:gs pos="0">
                    <a:srgbClr val="353535"/>
                  </a:gs>
                  <a:gs pos="100000">
                    <a:srgbClr val="353535"/>
                  </a:gs>
                </a:gsLst>
                <a:lin ang="5400000" scaled="0"/>
              </a:gradFill>
              <a:latin typeface="Segoe UI"/>
            </a:endParaRPr>
          </a:p>
        </p:txBody>
      </p:sp>
      <p:grpSp>
        <p:nvGrpSpPr>
          <p:cNvPr id="37" name="Group 36">
            <a:extLst>
              <a:ext uri="{FF2B5EF4-FFF2-40B4-BE49-F238E27FC236}">
                <a16:creationId xmlns:a16="http://schemas.microsoft.com/office/drawing/2014/main" id="{8B0BDD5C-F236-4E4D-853E-1A48C6C6F703}"/>
              </a:ext>
            </a:extLst>
          </p:cNvPr>
          <p:cNvGrpSpPr/>
          <p:nvPr/>
        </p:nvGrpSpPr>
        <p:grpSpPr>
          <a:xfrm>
            <a:off x="5259150" y="2840112"/>
            <a:ext cx="795015" cy="479413"/>
            <a:chOff x="4902998" y="2554007"/>
            <a:chExt cx="835417" cy="503776"/>
          </a:xfrm>
          <a:solidFill>
            <a:schemeClr val="bg2">
              <a:lumMod val="90000"/>
            </a:schemeClr>
          </a:solidFill>
        </p:grpSpPr>
        <p:sp>
          <p:nvSpPr>
            <p:cNvPr id="38" name="Freeform 5">
              <a:extLst>
                <a:ext uri="{FF2B5EF4-FFF2-40B4-BE49-F238E27FC236}">
                  <a16:creationId xmlns:a16="http://schemas.microsoft.com/office/drawing/2014/main" id="{C1B877AC-C91A-416C-83FF-8C50DA2D566D}"/>
                </a:ext>
              </a:extLst>
            </p:cNvPr>
            <p:cNvSpPr>
              <a:spLocks noChangeAspect="1"/>
            </p:cNvSpPr>
            <p:nvPr/>
          </p:nvSpPr>
          <p:spPr bwMode="auto">
            <a:xfrm>
              <a:off x="4902998" y="2554007"/>
              <a:ext cx="826066" cy="503776"/>
            </a:xfrm>
            <a:custGeom>
              <a:avLst/>
              <a:gdLst>
                <a:gd name="T0" fmla="*/ 148 w 678"/>
                <a:gd name="T1" fmla="*/ 470 h 470"/>
                <a:gd name="T2" fmla="*/ 498 w 678"/>
                <a:gd name="T3" fmla="*/ 470 h 470"/>
                <a:gd name="T4" fmla="*/ 678 w 678"/>
                <a:gd name="T5" fmla="*/ 288 h 470"/>
                <a:gd name="T6" fmla="*/ 509 w 678"/>
                <a:gd name="T7" fmla="*/ 107 h 470"/>
                <a:gd name="T8" fmla="*/ 339 w 678"/>
                <a:gd name="T9" fmla="*/ 0 h 470"/>
                <a:gd name="T10" fmla="*/ 148 w 678"/>
                <a:gd name="T11" fmla="*/ 171 h 470"/>
                <a:gd name="T12" fmla="*/ 148 w 678"/>
                <a:gd name="T13" fmla="*/ 171 h 470"/>
                <a:gd name="T14" fmla="*/ 0 w 678"/>
                <a:gd name="T15" fmla="*/ 320 h 470"/>
                <a:gd name="T16" fmla="*/ 148 w 678"/>
                <a:gd name="T17"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8" h="470">
                  <a:moveTo>
                    <a:pt x="148" y="470"/>
                  </a:moveTo>
                  <a:cubicBezTo>
                    <a:pt x="498" y="470"/>
                    <a:pt x="498" y="470"/>
                    <a:pt x="498" y="470"/>
                  </a:cubicBezTo>
                  <a:cubicBezTo>
                    <a:pt x="599" y="470"/>
                    <a:pt x="678" y="390"/>
                    <a:pt x="678" y="288"/>
                  </a:cubicBezTo>
                  <a:cubicBezTo>
                    <a:pt x="678" y="192"/>
                    <a:pt x="604" y="112"/>
                    <a:pt x="509" y="107"/>
                  </a:cubicBezTo>
                  <a:cubicBezTo>
                    <a:pt x="477" y="42"/>
                    <a:pt x="413" y="0"/>
                    <a:pt x="339" y="0"/>
                  </a:cubicBezTo>
                  <a:cubicBezTo>
                    <a:pt x="244" y="0"/>
                    <a:pt x="159" y="74"/>
                    <a:pt x="148" y="171"/>
                  </a:cubicBezTo>
                  <a:cubicBezTo>
                    <a:pt x="148" y="171"/>
                    <a:pt x="148" y="171"/>
                    <a:pt x="148" y="171"/>
                  </a:cubicBezTo>
                  <a:cubicBezTo>
                    <a:pt x="69" y="171"/>
                    <a:pt x="0" y="240"/>
                    <a:pt x="0" y="320"/>
                  </a:cubicBezTo>
                  <a:cubicBezTo>
                    <a:pt x="0" y="401"/>
                    <a:pt x="69" y="470"/>
                    <a:pt x="148" y="470"/>
                  </a:cubicBezTo>
                  <a:close/>
                </a:path>
              </a:pathLst>
            </a:custGeom>
            <a:grpFill/>
            <a:ln w="41275">
              <a:solidFill>
                <a:schemeClr val="tx1"/>
              </a:solidFill>
            </a:ln>
          </p:spPr>
          <p:txBody>
            <a:bodyPr vert="horz" wrap="square" lIns="87830" tIns="43914" rIns="87830" bIns="43914" numCol="1" anchor="t" anchorCtr="0" compatLnSpc="1">
              <a:prstTxWarp prst="textNoShape">
                <a:avLst/>
              </a:prstTxWarp>
            </a:bodyPr>
            <a:lstStyle/>
            <a:p>
              <a:pPr algn="ctr" defTabSz="878064">
                <a:lnSpc>
                  <a:spcPct val="90000"/>
                </a:lnSpc>
                <a:defRPr/>
              </a:pPr>
              <a:endParaRPr lang="en-US" sz="2800" kern="0">
                <a:gradFill>
                  <a:gsLst>
                    <a:gs pos="17699">
                      <a:srgbClr val="B4009E"/>
                    </a:gs>
                    <a:gs pos="100000">
                      <a:srgbClr val="B4009E"/>
                    </a:gs>
                  </a:gsLst>
                  <a:lin ang="5400000" scaled="1"/>
                </a:gradFill>
                <a:latin typeface="Segoe UI Light"/>
              </a:endParaRPr>
            </a:p>
          </p:txBody>
        </p:sp>
        <p:sp>
          <p:nvSpPr>
            <p:cNvPr id="39" name="Rectangle 38">
              <a:extLst>
                <a:ext uri="{FF2B5EF4-FFF2-40B4-BE49-F238E27FC236}">
                  <a16:creationId xmlns:a16="http://schemas.microsoft.com/office/drawing/2014/main" id="{89108855-B9B7-4413-88BC-FA3AA863091E}"/>
                </a:ext>
              </a:extLst>
            </p:cNvPr>
            <p:cNvSpPr/>
            <p:nvPr/>
          </p:nvSpPr>
          <p:spPr>
            <a:xfrm>
              <a:off x="4902998" y="2712850"/>
              <a:ext cx="835417" cy="306629"/>
            </a:xfrm>
            <a:prstGeom prst="rect">
              <a:avLst/>
            </a:prstGeom>
            <a:noFill/>
          </p:spPr>
          <p:txBody>
            <a:bodyPr wrap="square">
              <a:spAutoFit/>
            </a:bodyPr>
            <a:lstStyle/>
            <a:p>
              <a:pPr algn="ctr" defTabSz="932026">
                <a:lnSpc>
                  <a:spcPct val="90000"/>
                </a:lnSpc>
                <a:defRPr/>
              </a:pPr>
              <a:r>
                <a:rPr lang="en-US" sz="1399">
                  <a:gradFill>
                    <a:gsLst>
                      <a:gs pos="0">
                        <a:srgbClr val="353535"/>
                      </a:gs>
                      <a:gs pos="100000">
                        <a:srgbClr val="353535"/>
                      </a:gs>
                    </a:gsLst>
                    <a:lin ang="5400000" scaled="0"/>
                  </a:gradFill>
                  <a:latin typeface="Segoe UI"/>
                  <a:ea typeface="Segoe UI" pitchFamily="34" charset="0"/>
                  <a:cs typeface="Segoe UI" pitchFamily="34" charset="0"/>
                </a:rPr>
                <a:t>Clouds</a:t>
              </a:r>
              <a:endParaRPr lang="en-US" sz="1399">
                <a:gradFill>
                  <a:gsLst>
                    <a:gs pos="0">
                      <a:srgbClr val="353535"/>
                    </a:gs>
                    <a:gs pos="100000">
                      <a:srgbClr val="353535"/>
                    </a:gs>
                  </a:gsLst>
                  <a:lin ang="5400000" scaled="0"/>
                </a:gradFill>
                <a:latin typeface="Segoe UI"/>
              </a:endParaRPr>
            </a:p>
          </p:txBody>
        </p:sp>
      </p:grpSp>
      <p:grpSp>
        <p:nvGrpSpPr>
          <p:cNvPr id="40" name="Group 39">
            <a:extLst>
              <a:ext uri="{FF2B5EF4-FFF2-40B4-BE49-F238E27FC236}">
                <a16:creationId xmlns:a16="http://schemas.microsoft.com/office/drawing/2014/main" id="{6015A29A-B706-43FD-AD23-0425DBD7FADB}"/>
              </a:ext>
            </a:extLst>
          </p:cNvPr>
          <p:cNvGrpSpPr/>
          <p:nvPr/>
        </p:nvGrpSpPr>
        <p:grpSpPr>
          <a:xfrm>
            <a:off x="4378773" y="5480216"/>
            <a:ext cx="933179" cy="694514"/>
            <a:chOff x="4366433" y="5526863"/>
            <a:chExt cx="933709" cy="694909"/>
          </a:xfrm>
        </p:grpSpPr>
        <p:grpSp>
          <p:nvGrpSpPr>
            <p:cNvPr id="41" name="Group 40">
              <a:extLst>
                <a:ext uri="{FF2B5EF4-FFF2-40B4-BE49-F238E27FC236}">
                  <a16:creationId xmlns:a16="http://schemas.microsoft.com/office/drawing/2014/main" id="{ACA04964-9B6C-4B31-84F9-2256B134807F}"/>
                </a:ext>
              </a:extLst>
            </p:cNvPr>
            <p:cNvGrpSpPr/>
            <p:nvPr/>
          </p:nvGrpSpPr>
          <p:grpSpPr>
            <a:xfrm>
              <a:off x="4893069" y="5526882"/>
              <a:ext cx="407073" cy="694890"/>
              <a:chOff x="5301814" y="5526882"/>
              <a:chExt cx="407073" cy="694890"/>
            </a:xfrm>
          </p:grpSpPr>
          <p:sp>
            <p:nvSpPr>
              <p:cNvPr id="55" name="Rectangle 54">
                <a:extLst>
                  <a:ext uri="{FF2B5EF4-FFF2-40B4-BE49-F238E27FC236}">
                    <a16:creationId xmlns:a16="http://schemas.microsoft.com/office/drawing/2014/main" id="{4760F24C-852F-4546-84E0-5106EE8624DF}"/>
                  </a:ext>
                </a:extLst>
              </p:cNvPr>
              <p:cNvSpPr/>
              <p:nvPr/>
            </p:nvSpPr>
            <p:spPr bwMode="auto">
              <a:xfrm>
                <a:off x="5301814" y="5526882"/>
                <a:ext cx="407073" cy="694890"/>
              </a:xfrm>
              <a:prstGeom prst="rect">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56" name="Straight Connector 55">
                <a:extLst>
                  <a:ext uri="{FF2B5EF4-FFF2-40B4-BE49-F238E27FC236}">
                    <a16:creationId xmlns:a16="http://schemas.microsoft.com/office/drawing/2014/main" id="{9A389BCA-FF34-4A5D-8DFB-3DF0F3FB05BE}"/>
                  </a:ext>
                </a:extLst>
              </p:cNvPr>
              <p:cNvCxnSpPr/>
              <p:nvPr/>
            </p:nvCxnSpPr>
            <p:spPr>
              <a:xfrm>
                <a:off x="5301814" y="5653966"/>
                <a:ext cx="40707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5CC09C8-5053-4FFB-AB20-29B4B7F41062}"/>
                  </a:ext>
                </a:extLst>
              </p:cNvPr>
              <p:cNvCxnSpPr/>
              <p:nvPr/>
            </p:nvCxnSpPr>
            <p:spPr>
              <a:xfrm>
                <a:off x="5301814" y="5765000"/>
                <a:ext cx="40707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047F270-EEBD-4B04-9269-C4EB42997D9F}"/>
                  </a:ext>
                </a:extLst>
              </p:cNvPr>
              <p:cNvCxnSpPr/>
              <p:nvPr/>
            </p:nvCxnSpPr>
            <p:spPr>
              <a:xfrm>
                <a:off x="5301814" y="5876034"/>
                <a:ext cx="40707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8FB9048-221F-4F01-858F-2613D72F073B}"/>
                  </a:ext>
                </a:extLst>
              </p:cNvPr>
              <p:cNvCxnSpPr/>
              <p:nvPr/>
            </p:nvCxnSpPr>
            <p:spPr>
              <a:xfrm>
                <a:off x="5301814" y="5987068"/>
                <a:ext cx="40707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903CB59-9764-4CDE-871F-8EB0E81CC70E}"/>
                  </a:ext>
                </a:extLst>
              </p:cNvPr>
              <p:cNvCxnSpPr/>
              <p:nvPr/>
            </p:nvCxnSpPr>
            <p:spPr>
              <a:xfrm>
                <a:off x="5301814" y="6098102"/>
                <a:ext cx="40707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39EF116-F2EB-4BFF-86A0-8CF03B2B58D1}"/>
                  </a:ext>
                </a:extLst>
              </p:cNvPr>
              <p:cNvSpPr/>
              <p:nvPr/>
            </p:nvSpPr>
            <p:spPr bwMode="auto">
              <a:xfrm>
                <a:off x="5590919" y="5573370"/>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41A99ECF-0ABC-4557-8AE3-F8331CC6A0F3}"/>
                  </a:ext>
                </a:extLst>
              </p:cNvPr>
              <p:cNvSpPr/>
              <p:nvPr/>
            </p:nvSpPr>
            <p:spPr bwMode="auto">
              <a:xfrm>
                <a:off x="5590919" y="5684427"/>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CBEF016-5C60-4DDC-98EF-3CAA14CB9174}"/>
                  </a:ext>
                </a:extLst>
              </p:cNvPr>
              <p:cNvSpPr/>
              <p:nvPr/>
            </p:nvSpPr>
            <p:spPr bwMode="auto">
              <a:xfrm>
                <a:off x="5590919" y="5795484"/>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6783588C-9851-4185-88F0-7DB3812CD5A8}"/>
                  </a:ext>
                </a:extLst>
              </p:cNvPr>
              <p:cNvSpPr/>
              <p:nvPr/>
            </p:nvSpPr>
            <p:spPr bwMode="auto">
              <a:xfrm>
                <a:off x="5590919" y="5906541"/>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8DD2EF5B-A67F-4910-94A3-35C3537DE9F4}"/>
                  </a:ext>
                </a:extLst>
              </p:cNvPr>
              <p:cNvSpPr/>
              <p:nvPr/>
            </p:nvSpPr>
            <p:spPr bwMode="auto">
              <a:xfrm>
                <a:off x="5590919" y="6017598"/>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9ACC0E24-B044-4D03-8756-2A2966EC7399}"/>
                  </a:ext>
                </a:extLst>
              </p:cNvPr>
              <p:cNvSpPr/>
              <p:nvPr/>
            </p:nvSpPr>
            <p:spPr bwMode="auto">
              <a:xfrm>
                <a:off x="5590919" y="6128655"/>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grpSp>
        <p:grpSp>
          <p:nvGrpSpPr>
            <p:cNvPr id="42" name="Group 41">
              <a:extLst>
                <a:ext uri="{FF2B5EF4-FFF2-40B4-BE49-F238E27FC236}">
                  <a16:creationId xmlns:a16="http://schemas.microsoft.com/office/drawing/2014/main" id="{A35C1F9B-F0D3-45BA-94B2-8AA3440F9D4E}"/>
                </a:ext>
              </a:extLst>
            </p:cNvPr>
            <p:cNvGrpSpPr/>
            <p:nvPr/>
          </p:nvGrpSpPr>
          <p:grpSpPr>
            <a:xfrm>
              <a:off x="4366433" y="5526863"/>
              <a:ext cx="407073" cy="694890"/>
              <a:chOff x="5301814" y="5526882"/>
              <a:chExt cx="407073" cy="694890"/>
            </a:xfrm>
          </p:grpSpPr>
          <p:sp>
            <p:nvSpPr>
              <p:cNvPr id="43" name="Rectangle 42">
                <a:extLst>
                  <a:ext uri="{FF2B5EF4-FFF2-40B4-BE49-F238E27FC236}">
                    <a16:creationId xmlns:a16="http://schemas.microsoft.com/office/drawing/2014/main" id="{16C1AA3F-CEF5-4424-A5A3-A4B9FA0FEF4D}"/>
                  </a:ext>
                </a:extLst>
              </p:cNvPr>
              <p:cNvSpPr/>
              <p:nvPr/>
            </p:nvSpPr>
            <p:spPr bwMode="auto">
              <a:xfrm>
                <a:off x="5301814" y="5526882"/>
                <a:ext cx="407073" cy="694890"/>
              </a:xfrm>
              <a:prstGeom prst="rect">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44" name="Straight Connector 43">
                <a:extLst>
                  <a:ext uri="{FF2B5EF4-FFF2-40B4-BE49-F238E27FC236}">
                    <a16:creationId xmlns:a16="http://schemas.microsoft.com/office/drawing/2014/main" id="{8B1CE2B9-C653-4C7D-A833-3A2326A44BD9}"/>
                  </a:ext>
                </a:extLst>
              </p:cNvPr>
              <p:cNvCxnSpPr/>
              <p:nvPr/>
            </p:nvCxnSpPr>
            <p:spPr>
              <a:xfrm>
                <a:off x="5301814" y="5653966"/>
                <a:ext cx="40707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F473C5B-E97E-4779-9435-0DB6E8F6CFF7}"/>
                  </a:ext>
                </a:extLst>
              </p:cNvPr>
              <p:cNvCxnSpPr/>
              <p:nvPr/>
            </p:nvCxnSpPr>
            <p:spPr>
              <a:xfrm>
                <a:off x="5301814" y="5765000"/>
                <a:ext cx="40707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11299D1-51C0-4A26-839E-700F6475315A}"/>
                  </a:ext>
                </a:extLst>
              </p:cNvPr>
              <p:cNvCxnSpPr/>
              <p:nvPr/>
            </p:nvCxnSpPr>
            <p:spPr>
              <a:xfrm>
                <a:off x="5301814" y="5876034"/>
                <a:ext cx="40707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53C5A8B-C992-48C3-A976-A4517C6AAF9F}"/>
                  </a:ext>
                </a:extLst>
              </p:cNvPr>
              <p:cNvCxnSpPr/>
              <p:nvPr/>
            </p:nvCxnSpPr>
            <p:spPr>
              <a:xfrm>
                <a:off x="5301814" y="5987068"/>
                <a:ext cx="40707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7FB71EB-173E-4E96-A8C9-A6DA324A414D}"/>
                  </a:ext>
                </a:extLst>
              </p:cNvPr>
              <p:cNvCxnSpPr/>
              <p:nvPr/>
            </p:nvCxnSpPr>
            <p:spPr>
              <a:xfrm>
                <a:off x="5301814" y="6098102"/>
                <a:ext cx="40707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40EE7EB9-1845-42A9-89CE-26BDF5512B56}"/>
                  </a:ext>
                </a:extLst>
              </p:cNvPr>
              <p:cNvSpPr/>
              <p:nvPr/>
            </p:nvSpPr>
            <p:spPr bwMode="auto">
              <a:xfrm>
                <a:off x="5590919" y="5573370"/>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B950634-88C8-4D6E-8CA9-7925B622260E}"/>
                  </a:ext>
                </a:extLst>
              </p:cNvPr>
              <p:cNvSpPr/>
              <p:nvPr/>
            </p:nvSpPr>
            <p:spPr bwMode="auto">
              <a:xfrm>
                <a:off x="5590919" y="5684427"/>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1B4D69D6-0249-488C-9633-6024311C42F3}"/>
                  </a:ext>
                </a:extLst>
              </p:cNvPr>
              <p:cNvSpPr/>
              <p:nvPr/>
            </p:nvSpPr>
            <p:spPr bwMode="auto">
              <a:xfrm>
                <a:off x="5590919" y="5795484"/>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72A7F8D2-65DE-404A-A1AF-3C24478FB0B6}"/>
                  </a:ext>
                </a:extLst>
              </p:cNvPr>
              <p:cNvSpPr/>
              <p:nvPr/>
            </p:nvSpPr>
            <p:spPr bwMode="auto">
              <a:xfrm>
                <a:off x="5590919" y="5906541"/>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7823E2B3-4C09-478A-A127-7338994434F7}"/>
                  </a:ext>
                </a:extLst>
              </p:cNvPr>
              <p:cNvSpPr/>
              <p:nvPr/>
            </p:nvSpPr>
            <p:spPr bwMode="auto">
              <a:xfrm>
                <a:off x="5590919" y="6017598"/>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BAA9429C-9A12-4E74-8E61-CCDACDF523C3}"/>
                  </a:ext>
                </a:extLst>
              </p:cNvPr>
              <p:cNvSpPr/>
              <p:nvPr/>
            </p:nvSpPr>
            <p:spPr bwMode="auto">
              <a:xfrm>
                <a:off x="5590919" y="6128655"/>
                <a:ext cx="45719" cy="45719"/>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grpSp>
      </p:grpSp>
      <p:cxnSp>
        <p:nvCxnSpPr>
          <p:cNvPr id="67" name="Straight Arrow Connector 66">
            <a:extLst>
              <a:ext uri="{FF2B5EF4-FFF2-40B4-BE49-F238E27FC236}">
                <a16:creationId xmlns:a16="http://schemas.microsoft.com/office/drawing/2014/main" id="{AD1249DF-928C-4385-8A03-35C4733B3E68}"/>
              </a:ext>
            </a:extLst>
          </p:cNvPr>
          <p:cNvCxnSpPr>
            <a:cxnSpLocks/>
          </p:cNvCxnSpPr>
          <p:nvPr/>
        </p:nvCxnSpPr>
        <p:spPr>
          <a:xfrm>
            <a:off x="5572947" y="2583529"/>
            <a:ext cx="0" cy="181291"/>
          </a:xfrm>
          <a:prstGeom prst="straightConnector1">
            <a:avLst/>
          </a:prstGeom>
          <a:ln w="38100">
            <a:solidFill>
              <a:schemeClr val="tx1"/>
            </a:solidFill>
            <a:headEnd type="none" w="med" len="med"/>
            <a:tailEnd type="triangle" w="lg"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5DBE760-85C8-45BC-9B1A-35A12307E08F}"/>
              </a:ext>
            </a:extLst>
          </p:cNvPr>
          <p:cNvCxnSpPr/>
          <p:nvPr/>
        </p:nvCxnSpPr>
        <p:spPr>
          <a:xfrm>
            <a:off x="5229232" y="2607786"/>
            <a:ext cx="343715" cy="0"/>
          </a:xfrm>
          <a:prstGeom prst="straightConnector1">
            <a:avLst/>
          </a:prstGeom>
          <a:ln w="38100">
            <a:solidFill>
              <a:schemeClr val="tx1"/>
            </a:solidFill>
            <a:headEnd type="none" w="med" len="med"/>
            <a:tailEnd type="none" w="lg" len="sm"/>
          </a:ln>
        </p:spPr>
        <p:style>
          <a:lnRef idx="1">
            <a:schemeClr val="accent1"/>
          </a:lnRef>
          <a:fillRef idx="0">
            <a:schemeClr val="accent1"/>
          </a:fillRef>
          <a:effectRef idx="0">
            <a:schemeClr val="accent1"/>
          </a:effectRef>
          <a:fontRef idx="minor">
            <a:schemeClr val="tx1"/>
          </a:fontRef>
        </p:style>
      </p:cxnSp>
      <p:sp>
        <p:nvSpPr>
          <p:cNvPr id="69" name="Cylinder 68">
            <a:extLst>
              <a:ext uri="{FF2B5EF4-FFF2-40B4-BE49-F238E27FC236}">
                <a16:creationId xmlns:a16="http://schemas.microsoft.com/office/drawing/2014/main" id="{B22BDEC3-8AC9-4D36-8602-13D2B57498E1}"/>
              </a:ext>
            </a:extLst>
          </p:cNvPr>
          <p:cNvSpPr/>
          <p:nvPr/>
        </p:nvSpPr>
        <p:spPr bwMode="auto">
          <a:xfrm>
            <a:off x="7347364" y="2510363"/>
            <a:ext cx="617521" cy="641257"/>
          </a:xfrm>
          <a:prstGeom prst="can">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0" name="Rectangle 69">
            <a:extLst>
              <a:ext uri="{FF2B5EF4-FFF2-40B4-BE49-F238E27FC236}">
                <a16:creationId xmlns:a16="http://schemas.microsoft.com/office/drawing/2014/main" id="{F6CF9858-5D4A-468C-9F35-EA51E1373DB2}"/>
              </a:ext>
            </a:extLst>
          </p:cNvPr>
          <p:cNvSpPr/>
          <p:nvPr/>
        </p:nvSpPr>
        <p:spPr bwMode="auto">
          <a:xfrm>
            <a:off x="9079048" y="1947354"/>
            <a:ext cx="2896828" cy="4778034"/>
          </a:xfrm>
          <a:prstGeom prst="rect">
            <a:avLst/>
          </a:prstGeom>
          <a:noFill/>
          <a:ln w="38100">
            <a:solidFill>
              <a:schemeClr val="accent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1" name="DeveloperTools_EC7A">
            <a:extLst>
              <a:ext uri="{FF2B5EF4-FFF2-40B4-BE49-F238E27FC236}">
                <a16:creationId xmlns:a16="http://schemas.microsoft.com/office/drawing/2014/main" id="{3570EA5C-0DD4-408C-B3A8-0B321181DADD}"/>
              </a:ext>
            </a:extLst>
          </p:cNvPr>
          <p:cNvSpPr>
            <a:spLocks noChangeAspect="1" noEditPoints="1"/>
          </p:cNvSpPr>
          <p:nvPr/>
        </p:nvSpPr>
        <p:spPr bwMode="auto">
          <a:xfrm>
            <a:off x="4728498" y="2661301"/>
            <a:ext cx="232098" cy="365708"/>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defRPr/>
            </a:pPr>
            <a:endParaRPr lang="en-US">
              <a:solidFill>
                <a:srgbClr val="353535"/>
              </a:solidFill>
              <a:latin typeface="Segoe UI Semilight"/>
            </a:endParaRPr>
          </a:p>
        </p:txBody>
      </p:sp>
    </p:spTree>
    <p:extLst>
      <p:ext uri="{BB962C8B-B14F-4D97-AF65-F5344CB8AC3E}">
        <p14:creationId xmlns:p14="http://schemas.microsoft.com/office/powerpoint/2010/main" val="396678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4BE0-AE8C-499E-8746-4D6D5FCEB417}"/>
              </a:ext>
            </a:extLst>
          </p:cNvPr>
          <p:cNvSpPr>
            <a:spLocks noGrp="1"/>
          </p:cNvSpPr>
          <p:nvPr>
            <p:ph type="title"/>
          </p:nvPr>
        </p:nvSpPr>
        <p:spPr/>
        <p:txBody>
          <a:bodyPr/>
          <a:lstStyle/>
          <a:p>
            <a:r>
              <a:rPr lang="en-US"/>
              <a:t>Azure Stack is an extension of Azure</a:t>
            </a:r>
            <a:br>
              <a:rPr lang="en-US"/>
            </a:br>
            <a:r>
              <a:rPr lang="en-US" sz="3299" spc="0">
                <a:gradFill>
                  <a:gsLst>
                    <a:gs pos="3000">
                      <a:schemeClr val="tx2"/>
                    </a:gs>
                    <a:gs pos="100000">
                      <a:schemeClr val="tx2"/>
                    </a:gs>
                  </a:gsLst>
                  <a:lin ang="5400000" scaled="0"/>
                </a:gradFill>
                <a:latin typeface="+mn-lt"/>
              </a:rPr>
              <a:t>Only consistent hybrid cloud platform</a:t>
            </a:r>
          </a:p>
        </p:txBody>
      </p:sp>
      <p:grpSp>
        <p:nvGrpSpPr>
          <p:cNvPr id="3" name="Group 2">
            <a:extLst>
              <a:ext uri="{FF2B5EF4-FFF2-40B4-BE49-F238E27FC236}">
                <a16:creationId xmlns:a16="http://schemas.microsoft.com/office/drawing/2014/main" id="{8505B376-E333-4F8A-94A5-3DFD47A02179}"/>
              </a:ext>
            </a:extLst>
          </p:cNvPr>
          <p:cNvGrpSpPr/>
          <p:nvPr/>
        </p:nvGrpSpPr>
        <p:grpSpPr>
          <a:xfrm>
            <a:off x="9109318" y="2115555"/>
            <a:ext cx="2704166" cy="3113103"/>
            <a:chOff x="8931053" y="2074069"/>
            <a:chExt cx="2651760" cy="3052772"/>
          </a:xfrm>
        </p:grpSpPr>
        <p:sp>
          <p:nvSpPr>
            <p:cNvPr id="4" name="Freeform: Shape 3">
              <a:extLst>
                <a:ext uri="{FF2B5EF4-FFF2-40B4-BE49-F238E27FC236}">
                  <a16:creationId xmlns:a16="http://schemas.microsoft.com/office/drawing/2014/main" id="{090410C0-EF88-4E5F-BBF5-8A92887C348B}"/>
                </a:ext>
              </a:extLst>
            </p:cNvPr>
            <p:cNvSpPr/>
            <p:nvPr/>
          </p:nvSpPr>
          <p:spPr bwMode="auto">
            <a:xfrm>
              <a:off x="9087739" y="2074069"/>
              <a:ext cx="2338387" cy="2928937"/>
            </a:xfrm>
            <a:custGeom>
              <a:avLst/>
              <a:gdLst>
                <a:gd name="connsiteX0" fmla="*/ 0 w 2338387"/>
                <a:gd name="connsiteY0" fmla="*/ 2928937 h 2928937"/>
                <a:gd name="connsiteX1" fmla="*/ 0 w 2338387"/>
                <a:gd name="connsiteY1" fmla="*/ 428625 h 2928937"/>
                <a:gd name="connsiteX2" fmla="*/ 1595437 w 2338387"/>
                <a:gd name="connsiteY2" fmla="*/ 428625 h 2928937"/>
                <a:gd name="connsiteX3" fmla="*/ 1595437 w 2338387"/>
                <a:gd name="connsiteY3" fmla="*/ 0 h 2928937"/>
                <a:gd name="connsiteX4" fmla="*/ 2338387 w 2338387"/>
                <a:gd name="connsiteY4" fmla="*/ 0 h 2928937"/>
                <a:gd name="connsiteX5" fmla="*/ 2338387 w 2338387"/>
                <a:gd name="connsiteY5" fmla="*/ 2924175 h 2928937"/>
                <a:gd name="connsiteX6" fmla="*/ 0 w 2338387"/>
                <a:gd name="connsiteY6" fmla="*/ 2928937 h 292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387" h="2928937">
                  <a:moveTo>
                    <a:pt x="0" y="2928937"/>
                  </a:moveTo>
                  <a:lnTo>
                    <a:pt x="0" y="428625"/>
                  </a:lnTo>
                  <a:lnTo>
                    <a:pt x="1595437" y="428625"/>
                  </a:lnTo>
                  <a:lnTo>
                    <a:pt x="1595437" y="0"/>
                  </a:lnTo>
                  <a:lnTo>
                    <a:pt x="2338387" y="0"/>
                  </a:lnTo>
                  <a:lnTo>
                    <a:pt x="2338387" y="2924175"/>
                  </a:lnTo>
                  <a:lnTo>
                    <a:pt x="0" y="2928937"/>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08C38DF5-DB32-4D17-9EC7-9617A768F628}"/>
                </a:ext>
              </a:extLst>
            </p:cNvPr>
            <p:cNvSpPr/>
            <p:nvPr/>
          </p:nvSpPr>
          <p:spPr bwMode="auto">
            <a:xfrm>
              <a:off x="9342532" y="2736948"/>
              <a:ext cx="1828800" cy="274320"/>
            </a:xfrm>
            <a:prstGeom prst="rect">
              <a:avLst/>
            </a:prstGeom>
            <a:solidFill>
              <a:schemeClr val="tx1">
                <a:lumMod val="40000"/>
                <a:lumOff val="60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2349FC64-DC88-4FBC-8778-514F6FDCFE9C}"/>
                </a:ext>
              </a:extLst>
            </p:cNvPr>
            <p:cNvSpPr/>
            <p:nvPr/>
          </p:nvSpPr>
          <p:spPr bwMode="auto">
            <a:xfrm>
              <a:off x="9342532" y="3162491"/>
              <a:ext cx="1828800" cy="274320"/>
            </a:xfrm>
            <a:prstGeom prst="rect">
              <a:avLst/>
            </a:prstGeom>
            <a:solidFill>
              <a:schemeClr val="tx1">
                <a:lumMod val="40000"/>
                <a:lumOff val="60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B3794F11-BA64-44DF-BB38-BB47759858D4}"/>
                </a:ext>
              </a:extLst>
            </p:cNvPr>
            <p:cNvSpPr/>
            <p:nvPr/>
          </p:nvSpPr>
          <p:spPr bwMode="auto">
            <a:xfrm>
              <a:off x="9342532" y="3588036"/>
              <a:ext cx="1828800" cy="274320"/>
            </a:xfrm>
            <a:prstGeom prst="rect">
              <a:avLst/>
            </a:prstGeom>
            <a:solidFill>
              <a:schemeClr val="tx1">
                <a:lumMod val="40000"/>
                <a:lumOff val="60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2DFD9C41-FB75-4462-9203-684C0D1E4B89}"/>
                </a:ext>
              </a:extLst>
            </p:cNvPr>
            <p:cNvSpPr/>
            <p:nvPr/>
          </p:nvSpPr>
          <p:spPr bwMode="auto">
            <a:xfrm>
              <a:off x="9342532" y="4013579"/>
              <a:ext cx="1828800" cy="274320"/>
            </a:xfrm>
            <a:prstGeom prst="rect">
              <a:avLst/>
            </a:prstGeom>
            <a:solidFill>
              <a:schemeClr val="tx1">
                <a:lumMod val="40000"/>
                <a:lumOff val="60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C4692154-08A7-4D5D-AB32-38901980E62D}"/>
                </a:ext>
              </a:extLst>
            </p:cNvPr>
            <p:cNvSpPr/>
            <p:nvPr/>
          </p:nvSpPr>
          <p:spPr bwMode="auto">
            <a:xfrm>
              <a:off x="10682867" y="4539348"/>
              <a:ext cx="360838" cy="462023"/>
            </a:xfrm>
            <a:prstGeom prst="rect">
              <a:avLst/>
            </a:prstGeom>
            <a:solidFill>
              <a:schemeClr val="tx1">
                <a:lumMod val="40000"/>
                <a:lumOff val="60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0" name="Freeform 13">
              <a:extLst>
                <a:ext uri="{FF2B5EF4-FFF2-40B4-BE49-F238E27FC236}">
                  <a16:creationId xmlns:a16="http://schemas.microsoft.com/office/drawing/2014/main" id="{FFCE5D0E-C3C0-4763-AB4E-445A5777930D}"/>
                </a:ext>
              </a:extLst>
            </p:cNvPr>
            <p:cNvSpPr>
              <a:spLocks/>
            </p:cNvSpPr>
            <p:nvPr/>
          </p:nvSpPr>
          <p:spPr bwMode="auto">
            <a:xfrm>
              <a:off x="8931053" y="4999729"/>
              <a:ext cx="2651760" cy="127112"/>
            </a:xfrm>
            <a:custGeom>
              <a:avLst/>
              <a:gdLst>
                <a:gd name="T0" fmla="*/ 1277 w 1316"/>
                <a:gd name="T1" fmla="*/ 78 h 78"/>
                <a:gd name="T2" fmla="*/ 39 w 1316"/>
                <a:gd name="T3" fmla="*/ 78 h 78"/>
                <a:gd name="T4" fmla="*/ 0 w 1316"/>
                <a:gd name="T5" fmla="*/ 39 h 78"/>
                <a:gd name="T6" fmla="*/ 39 w 1316"/>
                <a:gd name="T7" fmla="*/ 0 h 78"/>
                <a:gd name="T8" fmla="*/ 1277 w 1316"/>
                <a:gd name="T9" fmla="*/ 0 h 78"/>
                <a:gd name="T10" fmla="*/ 1316 w 1316"/>
                <a:gd name="T11" fmla="*/ 39 h 78"/>
                <a:gd name="T12" fmla="*/ 1277 w 1316"/>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1316" h="78">
                  <a:moveTo>
                    <a:pt x="1277" y="78"/>
                  </a:moveTo>
                  <a:cubicBezTo>
                    <a:pt x="39" y="78"/>
                    <a:pt x="39" y="78"/>
                    <a:pt x="39" y="78"/>
                  </a:cubicBezTo>
                  <a:cubicBezTo>
                    <a:pt x="17" y="78"/>
                    <a:pt x="0" y="60"/>
                    <a:pt x="0" y="39"/>
                  </a:cubicBezTo>
                  <a:cubicBezTo>
                    <a:pt x="0" y="18"/>
                    <a:pt x="17" y="0"/>
                    <a:pt x="39" y="0"/>
                  </a:cubicBezTo>
                  <a:cubicBezTo>
                    <a:pt x="1277" y="0"/>
                    <a:pt x="1277" y="0"/>
                    <a:pt x="1277" y="0"/>
                  </a:cubicBezTo>
                  <a:cubicBezTo>
                    <a:pt x="1298" y="0"/>
                    <a:pt x="1316" y="18"/>
                    <a:pt x="1316" y="39"/>
                  </a:cubicBezTo>
                  <a:cubicBezTo>
                    <a:pt x="1316" y="60"/>
                    <a:pt x="1298" y="78"/>
                    <a:pt x="1277" y="78"/>
                  </a:cubicBezTo>
                  <a:close/>
                </a:path>
              </a:pathLst>
            </a:custGeom>
            <a:solidFill>
              <a:schemeClr val="tx1">
                <a:lumMod val="40000"/>
                <a:lumOff val="60000"/>
              </a:schemeClr>
            </a:solidFill>
            <a:ln w="6350">
              <a:solidFill>
                <a:srgbClr val="A6A6A6"/>
              </a:solidFill>
              <a:round/>
              <a:headEnd/>
              <a:tailEnd/>
            </a:ln>
            <a:extLst/>
          </p:spPr>
          <p:txBody>
            <a:bodyPr vert="horz" wrap="square" lIns="93247" tIns="46623" rIns="93247" bIns="46623" numCol="1" anchor="t" anchorCtr="0" compatLnSpc="1">
              <a:prstTxWarp prst="textNoShape">
                <a:avLst/>
              </a:prstTxWarp>
            </a:bodyPr>
            <a:lstStyle/>
            <a:p>
              <a:pPr defTabSz="932418">
                <a:defRPr/>
              </a:pPr>
              <a:endParaRPr lang="en-US" sz="1836">
                <a:solidFill>
                  <a:srgbClr val="FFFFFF"/>
                </a:solidFill>
                <a:latin typeface="Segoe UI"/>
              </a:endParaRPr>
            </a:p>
          </p:txBody>
        </p:sp>
      </p:grpSp>
      <p:graphicFrame>
        <p:nvGraphicFramePr>
          <p:cNvPr id="11" name="Diagram 10">
            <a:extLst>
              <a:ext uri="{FF2B5EF4-FFF2-40B4-BE49-F238E27FC236}">
                <a16:creationId xmlns:a16="http://schemas.microsoft.com/office/drawing/2014/main" id="{4F10F2D3-BEF1-438F-81C0-3EB684BFA42C}"/>
              </a:ext>
            </a:extLst>
          </p:cNvPr>
          <p:cNvGraphicFramePr/>
          <p:nvPr>
            <p:extLst/>
          </p:nvPr>
        </p:nvGraphicFramePr>
        <p:xfrm>
          <a:off x="4022531" y="2546154"/>
          <a:ext cx="4007769" cy="2875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AEFA11A0-ED88-4FAE-A299-D16B33C0D148}"/>
              </a:ext>
            </a:extLst>
          </p:cNvPr>
          <p:cNvSpPr txBox="1"/>
          <p:nvPr/>
        </p:nvSpPr>
        <p:spPr>
          <a:xfrm>
            <a:off x="5026977" y="3713971"/>
            <a:ext cx="2048061" cy="647073"/>
          </a:xfrm>
          <a:prstGeom prst="rect">
            <a:avLst/>
          </a:prstGeom>
          <a:noFill/>
        </p:spPr>
        <p:txBody>
          <a:bodyPr wrap="none" lIns="186494" tIns="149196" rIns="186494" bIns="149196" rtlCol="0">
            <a:spAutoFit/>
          </a:bodyPr>
          <a:lstStyle/>
          <a:p>
            <a:pPr defTabSz="932418">
              <a:lnSpc>
                <a:spcPct val="90000"/>
              </a:lnSpc>
              <a:spcAft>
                <a:spcPts val="612"/>
              </a:spcAft>
              <a:defRPr/>
            </a:pPr>
            <a:r>
              <a:rPr lang="en-US" sz="2448">
                <a:gradFill>
                  <a:gsLst>
                    <a:gs pos="2917">
                      <a:srgbClr val="353535"/>
                    </a:gs>
                    <a:gs pos="30000">
                      <a:srgbClr val="353535"/>
                    </a:gs>
                  </a:gsLst>
                  <a:lin ang="5400000" scaled="0"/>
                </a:gradFill>
                <a:latin typeface="Segoe UI"/>
              </a:rPr>
              <a:t>Consistency</a:t>
            </a:r>
          </a:p>
        </p:txBody>
      </p:sp>
      <p:sp>
        <p:nvSpPr>
          <p:cNvPr id="13" name="Title 9">
            <a:extLst>
              <a:ext uri="{FF2B5EF4-FFF2-40B4-BE49-F238E27FC236}">
                <a16:creationId xmlns:a16="http://schemas.microsoft.com/office/drawing/2014/main" id="{6591468C-6416-4991-BF34-D861D4380B64}"/>
              </a:ext>
            </a:extLst>
          </p:cNvPr>
          <p:cNvSpPr txBox="1">
            <a:spLocks/>
          </p:cNvSpPr>
          <p:nvPr/>
        </p:nvSpPr>
        <p:spPr>
          <a:xfrm>
            <a:off x="275482" y="295730"/>
            <a:ext cx="11887878"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563">
              <a:defRPr/>
            </a:pPr>
            <a:endParaRPr lang="en-US" sz="3000" spc="0">
              <a:gradFill>
                <a:gsLst>
                  <a:gs pos="1250">
                    <a:srgbClr val="353535"/>
                  </a:gs>
                  <a:gs pos="100000">
                    <a:srgbClr val="353535"/>
                  </a:gs>
                </a:gsLst>
                <a:lin ang="5400000" scaled="0"/>
              </a:gradFill>
              <a:latin typeface="Segoe UI Semilight"/>
            </a:endParaRPr>
          </a:p>
        </p:txBody>
      </p:sp>
      <p:grpSp>
        <p:nvGrpSpPr>
          <p:cNvPr id="14" name="Group 13">
            <a:extLst>
              <a:ext uri="{FF2B5EF4-FFF2-40B4-BE49-F238E27FC236}">
                <a16:creationId xmlns:a16="http://schemas.microsoft.com/office/drawing/2014/main" id="{21F4E1BA-C1D7-44F4-815A-4AEAB15CEEA8}"/>
              </a:ext>
            </a:extLst>
          </p:cNvPr>
          <p:cNvGrpSpPr/>
          <p:nvPr/>
        </p:nvGrpSpPr>
        <p:grpSpPr>
          <a:xfrm>
            <a:off x="380726" y="2706366"/>
            <a:ext cx="3976830" cy="2287919"/>
            <a:chOff x="789763" y="2625693"/>
            <a:chExt cx="4301008" cy="2256927"/>
          </a:xfrm>
        </p:grpSpPr>
        <p:grpSp>
          <p:nvGrpSpPr>
            <p:cNvPr id="15" name="Group 14">
              <a:extLst>
                <a:ext uri="{FF2B5EF4-FFF2-40B4-BE49-F238E27FC236}">
                  <a16:creationId xmlns:a16="http://schemas.microsoft.com/office/drawing/2014/main" id="{3AFA11D1-AE60-42B4-BEF0-F816DB9360F9}"/>
                </a:ext>
              </a:extLst>
            </p:cNvPr>
            <p:cNvGrpSpPr/>
            <p:nvPr/>
          </p:nvGrpSpPr>
          <p:grpSpPr>
            <a:xfrm>
              <a:off x="1050146" y="2625693"/>
              <a:ext cx="3796492" cy="2093550"/>
              <a:chOff x="-5282916" y="-3376602"/>
              <a:chExt cx="6672732" cy="3679633"/>
            </a:xfrm>
          </p:grpSpPr>
          <p:sp>
            <p:nvSpPr>
              <p:cNvPr id="17" name="Freeform 154">
                <a:extLst>
                  <a:ext uri="{FF2B5EF4-FFF2-40B4-BE49-F238E27FC236}">
                    <a16:creationId xmlns:a16="http://schemas.microsoft.com/office/drawing/2014/main" id="{9E8D5A94-CEC1-4E4A-A357-A29FEF5E5B2D}"/>
                  </a:ext>
                </a:extLst>
              </p:cNvPr>
              <p:cNvSpPr>
                <a:spLocks noChangeAspect="1"/>
              </p:cNvSpPr>
              <p:nvPr/>
            </p:nvSpPr>
            <p:spPr bwMode="auto">
              <a:xfrm>
                <a:off x="-5270640" y="-3373539"/>
                <a:ext cx="6619619" cy="3673779"/>
              </a:xfrm>
              <a:custGeom>
                <a:avLst/>
                <a:gdLst>
                  <a:gd name="connsiteX0" fmla="*/ 3327431 w 6743426"/>
                  <a:gd name="connsiteY0" fmla="*/ 0 h 3742489"/>
                  <a:gd name="connsiteX1" fmla="*/ 4801879 w 6743426"/>
                  <a:gd name="connsiteY1" fmla="*/ 977330 h 3742489"/>
                  <a:gd name="connsiteX2" fmla="*/ 4813643 w 6743426"/>
                  <a:gd name="connsiteY2" fmla="*/ 1009471 h 3742489"/>
                  <a:gd name="connsiteX3" fmla="*/ 4907093 w 6743426"/>
                  <a:gd name="connsiteY3" fmla="*/ 975268 h 3742489"/>
                  <a:gd name="connsiteX4" fmla="*/ 5327998 w 6743426"/>
                  <a:gd name="connsiteY4" fmla="*/ 911633 h 3742489"/>
                  <a:gd name="connsiteX5" fmla="*/ 6743426 w 6743426"/>
                  <a:gd name="connsiteY5" fmla="*/ 2327061 h 3742489"/>
                  <a:gd name="connsiteX6" fmla="*/ 6742319 w 6743426"/>
                  <a:gd name="connsiteY6" fmla="*/ 2348975 h 3742489"/>
                  <a:gd name="connsiteX7" fmla="*/ 6743426 w 6743426"/>
                  <a:gd name="connsiteY7" fmla="*/ 2370889 h 3742489"/>
                  <a:gd name="connsiteX8" fmla="*/ 6738252 w 6743426"/>
                  <a:gd name="connsiteY8" fmla="*/ 2429533 h 3742489"/>
                  <a:gd name="connsiteX9" fmla="*/ 6736118 w 6743426"/>
                  <a:gd name="connsiteY9" fmla="*/ 2471780 h 3742489"/>
                  <a:gd name="connsiteX10" fmla="*/ 6732339 w 6743426"/>
                  <a:gd name="connsiteY10" fmla="*/ 2496544 h 3742489"/>
                  <a:gd name="connsiteX11" fmla="*/ 6722003 w 6743426"/>
                  <a:gd name="connsiteY11" fmla="*/ 2613685 h 3742489"/>
                  <a:gd name="connsiteX12" fmla="*/ 5648251 w 6743426"/>
                  <a:gd name="connsiteY12" fmla="*/ 3714623 h 3742489"/>
                  <a:gd name="connsiteX13" fmla="*/ 5535946 w 6743426"/>
                  <a:gd name="connsiteY13" fmla="*/ 3731763 h 3742489"/>
                  <a:gd name="connsiteX14" fmla="*/ 5535946 w 6743426"/>
                  <a:gd name="connsiteY14" fmla="*/ 3742489 h 3742489"/>
                  <a:gd name="connsiteX15" fmla="*/ 5371826 w 6743426"/>
                  <a:gd name="connsiteY15" fmla="*/ 3742489 h 3742489"/>
                  <a:gd name="connsiteX16" fmla="*/ 5327998 w 6743426"/>
                  <a:gd name="connsiteY16" fmla="*/ 3742489 h 3742489"/>
                  <a:gd name="connsiteX17" fmla="*/ 3814471 w 6743426"/>
                  <a:gd name="connsiteY17" fmla="*/ 3742489 h 3742489"/>
                  <a:gd name="connsiteX18" fmla="*/ 777240 w 6743426"/>
                  <a:gd name="connsiteY18" fmla="*/ 3742489 h 3742489"/>
                  <a:gd name="connsiteX19" fmla="*/ 724909 w 6743426"/>
                  <a:gd name="connsiteY19" fmla="*/ 3742489 h 3742489"/>
                  <a:gd name="connsiteX20" fmla="*/ 724909 w 6743426"/>
                  <a:gd name="connsiteY20" fmla="*/ 3739847 h 3742489"/>
                  <a:gd name="connsiteX21" fmla="*/ 697772 w 6743426"/>
                  <a:gd name="connsiteY21" fmla="*/ 3738476 h 3742489"/>
                  <a:gd name="connsiteX22" fmla="*/ 0 w 6743426"/>
                  <a:gd name="connsiteY22" fmla="*/ 2965249 h 3742489"/>
                  <a:gd name="connsiteX23" fmla="*/ 777240 w 6743426"/>
                  <a:gd name="connsiteY23" fmla="*/ 2188009 h 3742489"/>
                  <a:gd name="connsiteX24" fmla="*/ 865800 w 6743426"/>
                  <a:gd name="connsiteY24" fmla="*/ 2194710 h 3742489"/>
                  <a:gd name="connsiteX25" fmla="*/ 851235 w 6743426"/>
                  <a:gd name="connsiteY25" fmla="*/ 2050231 h 3742489"/>
                  <a:gd name="connsiteX26" fmla="*/ 1765635 w 6743426"/>
                  <a:gd name="connsiteY26" fmla="*/ 1135831 h 3742489"/>
                  <a:gd name="connsiteX27" fmla="*/ 1795829 w 6743426"/>
                  <a:gd name="connsiteY27" fmla="*/ 1137356 h 3742489"/>
                  <a:gd name="connsiteX28" fmla="*/ 1799173 w 6743426"/>
                  <a:gd name="connsiteY28" fmla="*/ 1124349 h 3742489"/>
                  <a:gd name="connsiteX29" fmla="*/ 3327431 w 6743426"/>
                  <a:gd name="connsiteY29" fmla="*/ 0 h 3742489"/>
                  <a:gd name="connsiteX0" fmla="*/ 3327431 w 6743426"/>
                  <a:gd name="connsiteY0" fmla="*/ 0 h 3742489"/>
                  <a:gd name="connsiteX1" fmla="*/ 4801879 w 6743426"/>
                  <a:gd name="connsiteY1" fmla="*/ 977330 h 3742489"/>
                  <a:gd name="connsiteX2" fmla="*/ 4813643 w 6743426"/>
                  <a:gd name="connsiteY2" fmla="*/ 1009471 h 3742489"/>
                  <a:gd name="connsiteX3" fmla="*/ 4907093 w 6743426"/>
                  <a:gd name="connsiteY3" fmla="*/ 975268 h 3742489"/>
                  <a:gd name="connsiteX4" fmla="*/ 5327998 w 6743426"/>
                  <a:gd name="connsiteY4" fmla="*/ 911633 h 3742489"/>
                  <a:gd name="connsiteX5" fmla="*/ 6743426 w 6743426"/>
                  <a:gd name="connsiteY5" fmla="*/ 2327061 h 3742489"/>
                  <a:gd name="connsiteX6" fmla="*/ 6742319 w 6743426"/>
                  <a:gd name="connsiteY6" fmla="*/ 2348975 h 3742489"/>
                  <a:gd name="connsiteX7" fmla="*/ 6743426 w 6743426"/>
                  <a:gd name="connsiteY7" fmla="*/ 2370889 h 3742489"/>
                  <a:gd name="connsiteX8" fmla="*/ 6738252 w 6743426"/>
                  <a:gd name="connsiteY8" fmla="*/ 2429533 h 3742489"/>
                  <a:gd name="connsiteX9" fmla="*/ 6736118 w 6743426"/>
                  <a:gd name="connsiteY9" fmla="*/ 2471780 h 3742489"/>
                  <a:gd name="connsiteX10" fmla="*/ 6732339 w 6743426"/>
                  <a:gd name="connsiteY10" fmla="*/ 2496544 h 3742489"/>
                  <a:gd name="connsiteX11" fmla="*/ 6722003 w 6743426"/>
                  <a:gd name="connsiteY11" fmla="*/ 2613685 h 3742489"/>
                  <a:gd name="connsiteX12" fmla="*/ 5648251 w 6743426"/>
                  <a:gd name="connsiteY12" fmla="*/ 3714623 h 3742489"/>
                  <a:gd name="connsiteX13" fmla="*/ 5535946 w 6743426"/>
                  <a:gd name="connsiteY13" fmla="*/ 3731763 h 3742489"/>
                  <a:gd name="connsiteX14" fmla="*/ 5371826 w 6743426"/>
                  <a:gd name="connsiteY14" fmla="*/ 3742489 h 3742489"/>
                  <a:gd name="connsiteX15" fmla="*/ 5327998 w 6743426"/>
                  <a:gd name="connsiteY15" fmla="*/ 3742489 h 3742489"/>
                  <a:gd name="connsiteX16" fmla="*/ 3814471 w 6743426"/>
                  <a:gd name="connsiteY16" fmla="*/ 3742489 h 3742489"/>
                  <a:gd name="connsiteX17" fmla="*/ 777240 w 6743426"/>
                  <a:gd name="connsiteY17" fmla="*/ 3742489 h 3742489"/>
                  <a:gd name="connsiteX18" fmla="*/ 724909 w 6743426"/>
                  <a:gd name="connsiteY18" fmla="*/ 3742489 h 3742489"/>
                  <a:gd name="connsiteX19" fmla="*/ 724909 w 6743426"/>
                  <a:gd name="connsiteY19" fmla="*/ 3739847 h 3742489"/>
                  <a:gd name="connsiteX20" fmla="*/ 697772 w 6743426"/>
                  <a:gd name="connsiteY20" fmla="*/ 3738476 h 3742489"/>
                  <a:gd name="connsiteX21" fmla="*/ 0 w 6743426"/>
                  <a:gd name="connsiteY21" fmla="*/ 2965249 h 3742489"/>
                  <a:gd name="connsiteX22" fmla="*/ 777240 w 6743426"/>
                  <a:gd name="connsiteY22" fmla="*/ 2188009 h 3742489"/>
                  <a:gd name="connsiteX23" fmla="*/ 865800 w 6743426"/>
                  <a:gd name="connsiteY23" fmla="*/ 2194710 h 3742489"/>
                  <a:gd name="connsiteX24" fmla="*/ 851235 w 6743426"/>
                  <a:gd name="connsiteY24" fmla="*/ 2050231 h 3742489"/>
                  <a:gd name="connsiteX25" fmla="*/ 1765635 w 6743426"/>
                  <a:gd name="connsiteY25" fmla="*/ 1135831 h 3742489"/>
                  <a:gd name="connsiteX26" fmla="*/ 1795829 w 6743426"/>
                  <a:gd name="connsiteY26" fmla="*/ 1137356 h 3742489"/>
                  <a:gd name="connsiteX27" fmla="*/ 1799173 w 6743426"/>
                  <a:gd name="connsiteY27" fmla="*/ 1124349 h 3742489"/>
                  <a:gd name="connsiteX28" fmla="*/ 3327431 w 6743426"/>
                  <a:gd name="connsiteY28" fmla="*/ 0 h 374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43426" h="3742489">
                    <a:moveTo>
                      <a:pt x="3327431" y="0"/>
                    </a:moveTo>
                    <a:cubicBezTo>
                      <a:pt x="3990255" y="0"/>
                      <a:pt x="4558956" y="402994"/>
                      <a:pt x="4801879" y="977330"/>
                    </a:cubicBezTo>
                    <a:lnTo>
                      <a:pt x="4813643" y="1009471"/>
                    </a:lnTo>
                    <a:lnTo>
                      <a:pt x="4907093" y="975268"/>
                    </a:lnTo>
                    <a:cubicBezTo>
                      <a:pt x="5040057" y="933912"/>
                      <a:pt x="5181426" y="911633"/>
                      <a:pt x="5327998" y="911633"/>
                    </a:cubicBezTo>
                    <a:cubicBezTo>
                      <a:pt x="6109717" y="911633"/>
                      <a:pt x="6743426" y="1545342"/>
                      <a:pt x="6743426" y="2327061"/>
                    </a:cubicBezTo>
                    <a:lnTo>
                      <a:pt x="6742319" y="2348975"/>
                    </a:lnTo>
                    <a:lnTo>
                      <a:pt x="6743426" y="2370889"/>
                    </a:lnTo>
                    <a:lnTo>
                      <a:pt x="6738252" y="2429533"/>
                    </a:lnTo>
                    <a:lnTo>
                      <a:pt x="6736118" y="2471780"/>
                    </a:lnTo>
                    <a:lnTo>
                      <a:pt x="6732339" y="2496544"/>
                    </a:lnTo>
                    <a:lnTo>
                      <a:pt x="6722003" y="2613685"/>
                    </a:lnTo>
                    <a:cubicBezTo>
                      <a:pt x="6623466" y="3165325"/>
                      <a:pt x="6195139" y="3602714"/>
                      <a:pt x="5648251" y="3714623"/>
                    </a:cubicBezTo>
                    <a:lnTo>
                      <a:pt x="5535946" y="3731763"/>
                    </a:lnTo>
                    <a:lnTo>
                      <a:pt x="5371826" y="3742489"/>
                    </a:lnTo>
                    <a:lnTo>
                      <a:pt x="5327998" y="3742489"/>
                    </a:lnTo>
                    <a:lnTo>
                      <a:pt x="3814471" y="3742489"/>
                    </a:lnTo>
                    <a:lnTo>
                      <a:pt x="777240" y="3742489"/>
                    </a:lnTo>
                    <a:lnTo>
                      <a:pt x="724909" y="3742489"/>
                    </a:lnTo>
                    <a:lnTo>
                      <a:pt x="724909" y="3739847"/>
                    </a:lnTo>
                    <a:lnTo>
                      <a:pt x="697772" y="3738476"/>
                    </a:lnTo>
                    <a:cubicBezTo>
                      <a:pt x="305844" y="3698674"/>
                      <a:pt x="0" y="3367679"/>
                      <a:pt x="0" y="2965249"/>
                    </a:cubicBezTo>
                    <a:cubicBezTo>
                      <a:pt x="0" y="2535991"/>
                      <a:pt x="347982" y="2188009"/>
                      <a:pt x="777240" y="2188009"/>
                    </a:cubicBezTo>
                    <a:lnTo>
                      <a:pt x="865800" y="2194710"/>
                    </a:lnTo>
                    <a:lnTo>
                      <a:pt x="851235" y="2050231"/>
                    </a:lnTo>
                    <a:cubicBezTo>
                      <a:pt x="851235" y="1545222"/>
                      <a:pt x="1260626" y="1135831"/>
                      <a:pt x="1765635" y="1135831"/>
                    </a:cubicBezTo>
                    <a:lnTo>
                      <a:pt x="1795829" y="1137356"/>
                    </a:lnTo>
                    <a:lnTo>
                      <a:pt x="1799173" y="1124349"/>
                    </a:lnTo>
                    <a:cubicBezTo>
                      <a:pt x="2001777" y="472958"/>
                      <a:pt x="2609371" y="0"/>
                      <a:pt x="3327431" y="0"/>
                    </a:cubicBezTo>
                    <a:close/>
                  </a:path>
                </a:pathLst>
              </a:custGeom>
              <a:blipFill>
                <a:blip r:embed="rId8" cstate="email">
                  <a:extLst>
                    <a:ext uri="{28A0092B-C50C-407E-A947-70E740481C1C}">
                      <a14:useLocalDpi xmlns:a14="http://schemas.microsoft.com/office/drawing/2010/main"/>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57" tIns="143326" rIns="179157" bIns="143326" numCol="1" spcCol="0" rtlCol="0" fromWordArt="0" anchor="ctr" anchorCtr="0" forceAA="0" compatLnSpc="1">
                <a:prstTxWarp prst="textNoShape">
                  <a:avLst/>
                </a:prstTxWarp>
                <a:noAutofit/>
              </a:bodyPr>
              <a:lstStyle/>
              <a:p>
                <a:pPr algn="ctr" defTabSz="895526">
                  <a:defRPr/>
                </a:pPr>
                <a:endParaRPr lang="en-US" sz="918" b="1" kern="0" spc="49">
                  <a:gradFill>
                    <a:gsLst>
                      <a:gs pos="24779">
                        <a:srgbClr val="505050"/>
                      </a:gs>
                      <a:gs pos="100000">
                        <a:srgbClr val="505050"/>
                      </a:gs>
                    </a:gsLst>
                    <a:lin ang="5400000" scaled="1"/>
                  </a:gradFill>
                  <a:latin typeface="Segoe UI"/>
                  <a:cs typeface="Segoe UI Semibold" panose="020B0702040204020203" pitchFamily="34" charset="0"/>
                </a:endParaRPr>
              </a:p>
            </p:txBody>
          </p:sp>
          <p:sp>
            <p:nvSpPr>
              <p:cNvPr id="18" name="Oval 17">
                <a:extLst>
                  <a:ext uri="{FF2B5EF4-FFF2-40B4-BE49-F238E27FC236}">
                    <a16:creationId xmlns:a16="http://schemas.microsoft.com/office/drawing/2014/main" id="{949E47D9-5B55-4863-9A83-4154E999A2B9}"/>
                  </a:ext>
                </a:extLst>
              </p:cNvPr>
              <p:cNvSpPr/>
              <p:nvPr/>
            </p:nvSpPr>
            <p:spPr bwMode="auto">
              <a:xfrm flipV="1">
                <a:off x="-3565808" y="-3376602"/>
                <a:ext cx="3136153" cy="3136153"/>
              </a:xfrm>
              <a:prstGeom prst="ellipse">
                <a:avLst/>
              </a:prstGeom>
              <a:gradFill>
                <a:gsLst>
                  <a:gs pos="0">
                    <a:schemeClr val="bg1">
                      <a:alpha val="27000"/>
                    </a:schemeClr>
                  </a:gs>
                  <a:gs pos="100000">
                    <a:schemeClr val="bg1">
                      <a:alpha val="0"/>
                    </a:schemeClr>
                  </a:gs>
                </a:gsLst>
                <a:lin ang="5400000" scaled="1"/>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79157" tIns="143326" rIns="179157" bIns="143326" numCol="1" spcCol="0" rtlCol="0" fromWordArt="0" anchor="ctr" anchorCtr="0" forceAA="0" compatLnSpc="1">
                <a:prstTxWarp prst="textNoShape">
                  <a:avLst/>
                </a:prstTxWarp>
                <a:noAutofit/>
              </a:bodyPr>
              <a:lstStyle/>
              <a:p>
                <a:pPr algn="ctr" defTabSz="895526">
                  <a:defRPr/>
                </a:pPr>
                <a:endParaRPr lang="en-US" sz="918" b="1" kern="0" spc="49">
                  <a:gradFill>
                    <a:gsLst>
                      <a:gs pos="24779">
                        <a:srgbClr val="505050"/>
                      </a:gs>
                      <a:gs pos="100000">
                        <a:srgbClr val="505050"/>
                      </a:gs>
                    </a:gsLst>
                    <a:lin ang="5400000" scaled="1"/>
                  </a:gradFill>
                  <a:latin typeface="Segoe UI"/>
                  <a:cs typeface="Segoe UI Semibold" panose="020B0702040204020203" pitchFamily="34" charset="0"/>
                </a:endParaRPr>
              </a:p>
            </p:txBody>
          </p:sp>
          <p:sp>
            <p:nvSpPr>
              <p:cNvPr id="19" name="Oval 18">
                <a:extLst>
                  <a:ext uri="{FF2B5EF4-FFF2-40B4-BE49-F238E27FC236}">
                    <a16:creationId xmlns:a16="http://schemas.microsoft.com/office/drawing/2014/main" id="{45E2C9E8-73AC-445B-8109-8C9066F1F490}"/>
                  </a:ext>
                </a:extLst>
              </p:cNvPr>
              <p:cNvSpPr/>
              <p:nvPr/>
            </p:nvSpPr>
            <p:spPr bwMode="auto">
              <a:xfrm rot="6300000">
                <a:off x="-5282916" y="-1220243"/>
                <a:ext cx="1523274" cy="1523274"/>
              </a:xfrm>
              <a:prstGeom prst="ellipse">
                <a:avLst/>
              </a:prstGeom>
              <a:gradFill>
                <a:gsLst>
                  <a:gs pos="0">
                    <a:schemeClr val="bg1">
                      <a:alpha val="37000"/>
                    </a:schemeClr>
                  </a:gs>
                  <a:gs pos="100000">
                    <a:schemeClr val="bg1">
                      <a:alpha val="0"/>
                    </a:schemeClr>
                  </a:gs>
                </a:gsLst>
                <a:lin ang="5400000" scaled="1"/>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79157" tIns="143326" rIns="179157" bIns="143326" numCol="1" spcCol="0" rtlCol="0" fromWordArt="0" anchor="ctr" anchorCtr="0" forceAA="0" compatLnSpc="1">
                <a:prstTxWarp prst="textNoShape">
                  <a:avLst/>
                </a:prstTxWarp>
                <a:noAutofit/>
              </a:bodyPr>
              <a:lstStyle/>
              <a:p>
                <a:pPr algn="ctr" defTabSz="895526">
                  <a:defRPr/>
                </a:pPr>
                <a:endParaRPr lang="en-US" sz="918" b="1" kern="0" spc="49">
                  <a:gradFill>
                    <a:gsLst>
                      <a:gs pos="24779">
                        <a:srgbClr val="505050"/>
                      </a:gs>
                      <a:gs pos="100000">
                        <a:srgbClr val="505050"/>
                      </a:gs>
                    </a:gsLst>
                    <a:lin ang="5400000" scaled="1"/>
                  </a:gradFill>
                  <a:latin typeface="Segoe UI"/>
                  <a:cs typeface="Segoe UI Semibold" panose="020B0702040204020203" pitchFamily="34" charset="0"/>
                </a:endParaRPr>
              </a:p>
            </p:txBody>
          </p:sp>
          <p:sp>
            <p:nvSpPr>
              <p:cNvPr id="20" name="Oval 19">
                <a:extLst>
                  <a:ext uri="{FF2B5EF4-FFF2-40B4-BE49-F238E27FC236}">
                    <a16:creationId xmlns:a16="http://schemas.microsoft.com/office/drawing/2014/main" id="{42BE573E-56B2-4C30-A9AA-9029A5A38706}"/>
                  </a:ext>
                </a:extLst>
              </p:cNvPr>
              <p:cNvSpPr/>
              <p:nvPr/>
            </p:nvSpPr>
            <p:spPr bwMode="auto">
              <a:xfrm rot="7200000">
                <a:off x="-4436495" y="-2263574"/>
                <a:ext cx="1792088" cy="1792088"/>
              </a:xfrm>
              <a:prstGeom prst="ellipse">
                <a:avLst/>
              </a:prstGeom>
              <a:gradFill>
                <a:gsLst>
                  <a:gs pos="0">
                    <a:schemeClr val="bg1">
                      <a:alpha val="27000"/>
                    </a:schemeClr>
                  </a:gs>
                  <a:gs pos="35360">
                    <a:srgbClr val="FFFFFF">
                      <a:alpha val="8000"/>
                    </a:srgbClr>
                  </a:gs>
                  <a:gs pos="80000">
                    <a:schemeClr val="bg1">
                      <a:alpha val="0"/>
                    </a:schemeClr>
                  </a:gs>
                </a:gsLst>
                <a:lin ang="5400000" scaled="1"/>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79157" tIns="143326" rIns="179157" bIns="143326" numCol="1" spcCol="0" rtlCol="0" fromWordArt="0" anchor="ctr" anchorCtr="0" forceAA="0" compatLnSpc="1">
                <a:prstTxWarp prst="textNoShape">
                  <a:avLst/>
                </a:prstTxWarp>
                <a:noAutofit/>
              </a:bodyPr>
              <a:lstStyle/>
              <a:p>
                <a:pPr algn="ctr" defTabSz="895526">
                  <a:defRPr/>
                </a:pPr>
                <a:endParaRPr lang="en-US" sz="918" b="1" kern="0" spc="49">
                  <a:gradFill>
                    <a:gsLst>
                      <a:gs pos="24779">
                        <a:srgbClr val="505050"/>
                      </a:gs>
                      <a:gs pos="100000">
                        <a:srgbClr val="505050"/>
                      </a:gs>
                    </a:gsLst>
                    <a:lin ang="5400000" scaled="1"/>
                  </a:gradFill>
                  <a:latin typeface="Segoe UI"/>
                  <a:cs typeface="Segoe UI Semibold" panose="020B0702040204020203" pitchFamily="34" charset="0"/>
                </a:endParaRPr>
              </a:p>
            </p:txBody>
          </p:sp>
          <p:sp>
            <p:nvSpPr>
              <p:cNvPr id="21" name="Oval 20">
                <a:extLst>
                  <a:ext uri="{FF2B5EF4-FFF2-40B4-BE49-F238E27FC236}">
                    <a16:creationId xmlns:a16="http://schemas.microsoft.com/office/drawing/2014/main" id="{E82D8D5F-4326-431B-9928-D70C7A0958F3}"/>
                  </a:ext>
                </a:extLst>
              </p:cNvPr>
              <p:cNvSpPr/>
              <p:nvPr/>
            </p:nvSpPr>
            <p:spPr bwMode="auto">
              <a:xfrm rot="16200000" flipH="1">
                <a:off x="-1389816" y="-2484357"/>
                <a:ext cx="2779632" cy="2779632"/>
              </a:xfrm>
              <a:prstGeom prst="ellipse">
                <a:avLst/>
              </a:prstGeom>
              <a:gradFill>
                <a:gsLst>
                  <a:gs pos="0">
                    <a:schemeClr val="bg1">
                      <a:alpha val="27000"/>
                    </a:schemeClr>
                  </a:gs>
                  <a:gs pos="100000">
                    <a:schemeClr val="bg1">
                      <a:alpha val="0"/>
                    </a:schemeClr>
                  </a:gs>
                </a:gsLst>
                <a:lin ang="5400000" scaled="1"/>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79157" tIns="143326" rIns="179157" bIns="143326" numCol="1" spcCol="0" rtlCol="0" fromWordArt="0" anchor="ctr" anchorCtr="0" forceAA="0" compatLnSpc="1">
                <a:prstTxWarp prst="textNoShape">
                  <a:avLst/>
                </a:prstTxWarp>
                <a:noAutofit/>
              </a:bodyPr>
              <a:lstStyle/>
              <a:p>
                <a:pPr algn="ctr" defTabSz="895526">
                  <a:defRPr/>
                </a:pPr>
                <a:endParaRPr lang="en-US" sz="918" b="1" kern="0" spc="49">
                  <a:gradFill>
                    <a:gsLst>
                      <a:gs pos="24779">
                        <a:srgbClr val="505050"/>
                      </a:gs>
                      <a:gs pos="100000">
                        <a:srgbClr val="505050"/>
                      </a:gs>
                    </a:gsLst>
                    <a:lin ang="5400000" scaled="1"/>
                  </a:gradFill>
                  <a:latin typeface="Segoe UI"/>
                  <a:cs typeface="Segoe UI Semibold" panose="020B0702040204020203" pitchFamily="34" charset="0"/>
                </a:endParaRPr>
              </a:p>
            </p:txBody>
          </p:sp>
        </p:grpSp>
        <p:sp>
          <p:nvSpPr>
            <p:cNvPr id="16" name="Title">
              <a:extLst>
                <a:ext uri="{FF2B5EF4-FFF2-40B4-BE49-F238E27FC236}">
                  <a16:creationId xmlns:a16="http://schemas.microsoft.com/office/drawing/2014/main" id="{CFA0C67C-7717-4362-9A21-6FEE0A900845}"/>
                </a:ext>
              </a:extLst>
            </p:cNvPr>
            <p:cNvSpPr txBox="1">
              <a:spLocks/>
            </p:cNvSpPr>
            <p:nvPr/>
          </p:nvSpPr>
          <p:spPr>
            <a:xfrm>
              <a:off x="789763" y="3983466"/>
              <a:ext cx="4301008" cy="899154"/>
            </a:xfrm>
            <a:prstGeom prst="rect">
              <a:avLst/>
            </a:prstGeom>
          </p:spPr>
          <p:txBody>
            <a:bodyPr vert="horz" wrap="square" lIns="143326" tIns="89579" rIns="143326" bIns="89579" rtlCol="0" anchor="t">
              <a:noAutofit/>
            </a:bodyPr>
            <a:lstStyle>
              <a:lvl1pPr algn="ctr">
                <a:lnSpc>
                  <a:spcPct val="90000"/>
                </a:lnSpc>
                <a:spcBef>
                  <a:spcPct val="0"/>
                </a:spcBef>
                <a:buNone/>
                <a:defRPr lang="en-US" sz="4800" b="0" cap="none" spc="-102" baseline="0" dirty="0" smtClean="0">
                  <a:ln w="3175">
                    <a:noFill/>
                  </a:ln>
                  <a:gradFill>
                    <a:gsLst>
                      <a:gs pos="21239">
                        <a:schemeClr val="bg2">
                          <a:lumMod val="50000"/>
                        </a:schemeClr>
                      </a:gs>
                      <a:gs pos="84000">
                        <a:schemeClr val="bg2">
                          <a:lumMod val="50000"/>
                        </a:schemeClr>
                      </a:gs>
                    </a:gsLst>
                    <a:lin ang="5400000" scaled="0"/>
                  </a:gradFill>
                  <a:effectLst/>
                  <a:latin typeface="+mj-lt"/>
                  <a:cs typeface="Segoe UI" pitchFamily="34" charset="0"/>
                </a:defRPr>
              </a:lvl1pPr>
            </a:lstStyle>
            <a:p>
              <a:pPr defTabSz="895526">
                <a:defRPr/>
              </a:pPr>
              <a:r>
                <a:rPr lang="en-US" sz="2856" kern="0" spc="-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Azure</a:t>
              </a:r>
            </a:p>
          </p:txBody>
        </p:sp>
      </p:grpSp>
      <p:grpSp>
        <p:nvGrpSpPr>
          <p:cNvPr id="22" name="Group 21">
            <a:extLst>
              <a:ext uri="{FF2B5EF4-FFF2-40B4-BE49-F238E27FC236}">
                <a16:creationId xmlns:a16="http://schemas.microsoft.com/office/drawing/2014/main" id="{C9273EDD-90E1-46CA-BFB1-17786051C747}"/>
              </a:ext>
            </a:extLst>
          </p:cNvPr>
          <p:cNvGrpSpPr/>
          <p:nvPr/>
        </p:nvGrpSpPr>
        <p:grpSpPr>
          <a:xfrm>
            <a:off x="7305442" y="2721755"/>
            <a:ext cx="3926765" cy="2197493"/>
            <a:chOff x="789763" y="2625693"/>
            <a:chExt cx="4301008" cy="2256927"/>
          </a:xfrm>
        </p:grpSpPr>
        <p:grpSp>
          <p:nvGrpSpPr>
            <p:cNvPr id="23" name="Group 22">
              <a:extLst>
                <a:ext uri="{FF2B5EF4-FFF2-40B4-BE49-F238E27FC236}">
                  <a16:creationId xmlns:a16="http://schemas.microsoft.com/office/drawing/2014/main" id="{C45D8484-C45E-4095-9281-95A7A7952A65}"/>
                </a:ext>
              </a:extLst>
            </p:cNvPr>
            <p:cNvGrpSpPr/>
            <p:nvPr/>
          </p:nvGrpSpPr>
          <p:grpSpPr>
            <a:xfrm>
              <a:off x="1050146" y="2625693"/>
              <a:ext cx="3796492" cy="2093550"/>
              <a:chOff x="-5282916" y="-3376602"/>
              <a:chExt cx="6672732" cy="3679633"/>
            </a:xfrm>
          </p:grpSpPr>
          <p:sp>
            <p:nvSpPr>
              <p:cNvPr id="25" name="Freeform 154">
                <a:extLst>
                  <a:ext uri="{FF2B5EF4-FFF2-40B4-BE49-F238E27FC236}">
                    <a16:creationId xmlns:a16="http://schemas.microsoft.com/office/drawing/2014/main" id="{EF84A77B-8860-4296-960E-9DF4D325FC98}"/>
                  </a:ext>
                </a:extLst>
              </p:cNvPr>
              <p:cNvSpPr>
                <a:spLocks noChangeAspect="1"/>
              </p:cNvSpPr>
              <p:nvPr/>
            </p:nvSpPr>
            <p:spPr bwMode="auto">
              <a:xfrm>
                <a:off x="-5270640" y="-3373539"/>
                <a:ext cx="6619619" cy="3673779"/>
              </a:xfrm>
              <a:custGeom>
                <a:avLst/>
                <a:gdLst>
                  <a:gd name="connsiteX0" fmla="*/ 3327431 w 6743426"/>
                  <a:gd name="connsiteY0" fmla="*/ 0 h 3742489"/>
                  <a:gd name="connsiteX1" fmla="*/ 4801879 w 6743426"/>
                  <a:gd name="connsiteY1" fmla="*/ 977330 h 3742489"/>
                  <a:gd name="connsiteX2" fmla="*/ 4813643 w 6743426"/>
                  <a:gd name="connsiteY2" fmla="*/ 1009471 h 3742489"/>
                  <a:gd name="connsiteX3" fmla="*/ 4907093 w 6743426"/>
                  <a:gd name="connsiteY3" fmla="*/ 975268 h 3742489"/>
                  <a:gd name="connsiteX4" fmla="*/ 5327998 w 6743426"/>
                  <a:gd name="connsiteY4" fmla="*/ 911633 h 3742489"/>
                  <a:gd name="connsiteX5" fmla="*/ 6743426 w 6743426"/>
                  <a:gd name="connsiteY5" fmla="*/ 2327061 h 3742489"/>
                  <a:gd name="connsiteX6" fmla="*/ 6742319 w 6743426"/>
                  <a:gd name="connsiteY6" fmla="*/ 2348975 h 3742489"/>
                  <a:gd name="connsiteX7" fmla="*/ 6743426 w 6743426"/>
                  <a:gd name="connsiteY7" fmla="*/ 2370889 h 3742489"/>
                  <a:gd name="connsiteX8" fmla="*/ 6738252 w 6743426"/>
                  <a:gd name="connsiteY8" fmla="*/ 2429533 h 3742489"/>
                  <a:gd name="connsiteX9" fmla="*/ 6736118 w 6743426"/>
                  <a:gd name="connsiteY9" fmla="*/ 2471780 h 3742489"/>
                  <a:gd name="connsiteX10" fmla="*/ 6732339 w 6743426"/>
                  <a:gd name="connsiteY10" fmla="*/ 2496544 h 3742489"/>
                  <a:gd name="connsiteX11" fmla="*/ 6722003 w 6743426"/>
                  <a:gd name="connsiteY11" fmla="*/ 2613685 h 3742489"/>
                  <a:gd name="connsiteX12" fmla="*/ 5648251 w 6743426"/>
                  <a:gd name="connsiteY12" fmla="*/ 3714623 h 3742489"/>
                  <a:gd name="connsiteX13" fmla="*/ 5535946 w 6743426"/>
                  <a:gd name="connsiteY13" fmla="*/ 3731763 h 3742489"/>
                  <a:gd name="connsiteX14" fmla="*/ 5535946 w 6743426"/>
                  <a:gd name="connsiteY14" fmla="*/ 3742489 h 3742489"/>
                  <a:gd name="connsiteX15" fmla="*/ 5371826 w 6743426"/>
                  <a:gd name="connsiteY15" fmla="*/ 3742489 h 3742489"/>
                  <a:gd name="connsiteX16" fmla="*/ 5327998 w 6743426"/>
                  <a:gd name="connsiteY16" fmla="*/ 3742489 h 3742489"/>
                  <a:gd name="connsiteX17" fmla="*/ 3814471 w 6743426"/>
                  <a:gd name="connsiteY17" fmla="*/ 3742489 h 3742489"/>
                  <a:gd name="connsiteX18" fmla="*/ 777240 w 6743426"/>
                  <a:gd name="connsiteY18" fmla="*/ 3742489 h 3742489"/>
                  <a:gd name="connsiteX19" fmla="*/ 724909 w 6743426"/>
                  <a:gd name="connsiteY19" fmla="*/ 3742489 h 3742489"/>
                  <a:gd name="connsiteX20" fmla="*/ 724909 w 6743426"/>
                  <a:gd name="connsiteY20" fmla="*/ 3739847 h 3742489"/>
                  <a:gd name="connsiteX21" fmla="*/ 697772 w 6743426"/>
                  <a:gd name="connsiteY21" fmla="*/ 3738476 h 3742489"/>
                  <a:gd name="connsiteX22" fmla="*/ 0 w 6743426"/>
                  <a:gd name="connsiteY22" fmla="*/ 2965249 h 3742489"/>
                  <a:gd name="connsiteX23" fmla="*/ 777240 w 6743426"/>
                  <a:gd name="connsiteY23" fmla="*/ 2188009 h 3742489"/>
                  <a:gd name="connsiteX24" fmla="*/ 865800 w 6743426"/>
                  <a:gd name="connsiteY24" fmla="*/ 2194710 h 3742489"/>
                  <a:gd name="connsiteX25" fmla="*/ 851235 w 6743426"/>
                  <a:gd name="connsiteY25" fmla="*/ 2050231 h 3742489"/>
                  <a:gd name="connsiteX26" fmla="*/ 1765635 w 6743426"/>
                  <a:gd name="connsiteY26" fmla="*/ 1135831 h 3742489"/>
                  <a:gd name="connsiteX27" fmla="*/ 1795829 w 6743426"/>
                  <a:gd name="connsiteY27" fmla="*/ 1137356 h 3742489"/>
                  <a:gd name="connsiteX28" fmla="*/ 1799173 w 6743426"/>
                  <a:gd name="connsiteY28" fmla="*/ 1124349 h 3742489"/>
                  <a:gd name="connsiteX29" fmla="*/ 3327431 w 6743426"/>
                  <a:gd name="connsiteY29" fmla="*/ 0 h 3742489"/>
                  <a:gd name="connsiteX0" fmla="*/ 3327431 w 6743426"/>
                  <a:gd name="connsiteY0" fmla="*/ 0 h 3742489"/>
                  <a:gd name="connsiteX1" fmla="*/ 4801879 w 6743426"/>
                  <a:gd name="connsiteY1" fmla="*/ 977330 h 3742489"/>
                  <a:gd name="connsiteX2" fmla="*/ 4813643 w 6743426"/>
                  <a:gd name="connsiteY2" fmla="*/ 1009471 h 3742489"/>
                  <a:gd name="connsiteX3" fmla="*/ 4907093 w 6743426"/>
                  <a:gd name="connsiteY3" fmla="*/ 975268 h 3742489"/>
                  <a:gd name="connsiteX4" fmla="*/ 5327998 w 6743426"/>
                  <a:gd name="connsiteY4" fmla="*/ 911633 h 3742489"/>
                  <a:gd name="connsiteX5" fmla="*/ 6743426 w 6743426"/>
                  <a:gd name="connsiteY5" fmla="*/ 2327061 h 3742489"/>
                  <a:gd name="connsiteX6" fmla="*/ 6742319 w 6743426"/>
                  <a:gd name="connsiteY6" fmla="*/ 2348975 h 3742489"/>
                  <a:gd name="connsiteX7" fmla="*/ 6743426 w 6743426"/>
                  <a:gd name="connsiteY7" fmla="*/ 2370889 h 3742489"/>
                  <a:gd name="connsiteX8" fmla="*/ 6738252 w 6743426"/>
                  <a:gd name="connsiteY8" fmla="*/ 2429533 h 3742489"/>
                  <a:gd name="connsiteX9" fmla="*/ 6736118 w 6743426"/>
                  <a:gd name="connsiteY9" fmla="*/ 2471780 h 3742489"/>
                  <a:gd name="connsiteX10" fmla="*/ 6732339 w 6743426"/>
                  <a:gd name="connsiteY10" fmla="*/ 2496544 h 3742489"/>
                  <a:gd name="connsiteX11" fmla="*/ 6722003 w 6743426"/>
                  <a:gd name="connsiteY11" fmla="*/ 2613685 h 3742489"/>
                  <a:gd name="connsiteX12" fmla="*/ 5648251 w 6743426"/>
                  <a:gd name="connsiteY12" fmla="*/ 3714623 h 3742489"/>
                  <a:gd name="connsiteX13" fmla="*/ 5535946 w 6743426"/>
                  <a:gd name="connsiteY13" fmla="*/ 3731763 h 3742489"/>
                  <a:gd name="connsiteX14" fmla="*/ 5371826 w 6743426"/>
                  <a:gd name="connsiteY14" fmla="*/ 3742489 h 3742489"/>
                  <a:gd name="connsiteX15" fmla="*/ 5327998 w 6743426"/>
                  <a:gd name="connsiteY15" fmla="*/ 3742489 h 3742489"/>
                  <a:gd name="connsiteX16" fmla="*/ 3814471 w 6743426"/>
                  <a:gd name="connsiteY16" fmla="*/ 3742489 h 3742489"/>
                  <a:gd name="connsiteX17" fmla="*/ 777240 w 6743426"/>
                  <a:gd name="connsiteY17" fmla="*/ 3742489 h 3742489"/>
                  <a:gd name="connsiteX18" fmla="*/ 724909 w 6743426"/>
                  <a:gd name="connsiteY18" fmla="*/ 3742489 h 3742489"/>
                  <a:gd name="connsiteX19" fmla="*/ 724909 w 6743426"/>
                  <a:gd name="connsiteY19" fmla="*/ 3739847 h 3742489"/>
                  <a:gd name="connsiteX20" fmla="*/ 697772 w 6743426"/>
                  <a:gd name="connsiteY20" fmla="*/ 3738476 h 3742489"/>
                  <a:gd name="connsiteX21" fmla="*/ 0 w 6743426"/>
                  <a:gd name="connsiteY21" fmla="*/ 2965249 h 3742489"/>
                  <a:gd name="connsiteX22" fmla="*/ 777240 w 6743426"/>
                  <a:gd name="connsiteY22" fmla="*/ 2188009 h 3742489"/>
                  <a:gd name="connsiteX23" fmla="*/ 865800 w 6743426"/>
                  <a:gd name="connsiteY23" fmla="*/ 2194710 h 3742489"/>
                  <a:gd name="connsiteX24" fmla="*/ 851235 w 6743426"/>
                  <a:gd name="connsiteY24" fmla="*/ 2050231 h 3742489"/>
                  <a:gd name="connsiteX25" fmla="*/ 1765635 w 6743426"/>
                  <a:gd name="connsiteY25" fmla="*/ 1135831 h 3742489"/>
                  <a:gd name="connsiteX26" fmla="*/ 1795829 w 6743426"/>
                  <a:gd name="connsiteY26" fmla="*/ 1137356 h 3742489"/>
                  <a:gd name="connsiteX27" fmla="*/ 1799173 w 6743426"/>
                  <a:gd name="connsiteY27" fmla="*/ 1124349 h 3742489"/>
                  <a:gd name="connsiteX28" fmla="*/ 3327431 w 6743426"/>
                  <a:gd name="connsiteY28" fmla="*/ 0 h 374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43426" h="3742489">
                    <a:moveTo>
                      <a:pt x="3327431" y="0"/>
                    </a:moveTo>
                    <a:cubicBezTo>
                      <a:pt x="3990255" y="0"/>
                      <a:pt x="4558956" y="402994"/>
                      <a:pt x="4801879" y="977330"/>
                    </a:cubicBezTo>
                    <a:lnTo>
                      <a:pt x="4813643" y="1009471"/>
                    </a:lnTo>
                    <a:lnTo>
                      <a:pt x="4907093" y="975268"/>
                    </a:lnTo>
                    <a:cubicBezTo>
                      <a:pt x="5040057" y="933912"/>
                      <a:pt x="5181426" y="911633"/>
                      <a:pt x="5327998" y="911633"/>
                    </a:cubicBezTo>
                    <a:cubicBezTo>
                      <a:pt x="6109717" y="911633"/>
                      <a:pt x="6743426" y="1545342"/>
                      <a:pt x="6743426" y="2327061"/>
                    </a:cubicBezTo>
                    <a:lnTo>
                      <a:pt x="6742319" y="2348975"/>
                    </a:lnTo>
                    <a:lnTo>
                      <a:pt x="6743426" y="2370889"/>
                    </a:lnTo>
                    <a:lnTo>
                      <a:pt x="6738252" y="2429533"/>
                    </a:lnTo>
                    <a:lnTo>
                      <a:pt x="6736118" y="2471780"/>
                    </a:lnTo>
                    <a:lnTo>
                      <a:pt x="6732339" y="2496544"/>
                    </a:lnTo>
                    <a:lnTo>
                      <a:pt x="6722003" y="2613685"/>
                    </a:lnTo>
                    <a:cubicBezTo>
                      <a:pt x="6623466" y="3165325"/>
                      <a:pt x="6195139" y="3602714"/>
                      <a:pt x="5648251" y="3714623"/>
                    </a:cubicBezTo>
                    <a:lnTo>
                      <a:pt x="5535946" y="3731763"/>
                    </a:lnTo>
                    <a:lnTo>
                      <a:pt x="5371826" y="3742489"/>
                    </a:lnTo>
                    <a:lnTo>
                      <a:pt x="5327998" y="3742489"/>
                    </a:lnTo>
                    <a:lnTo>
                      <a:pt x="3814471" y="3742489"/>
                    </a:lnTo>
                    <a:lnTo>
                      <a:pt x="777240" y="3742489"/>
                    </a:lnTo>
                    <a:lnTo>
                      <a:pt x="724909" y="3742489"/>
                    </a:lnTo>
                    <a:lnTo>
                      <a:pt x="724909" y="3739847"/>
                    </a:lnTo>
                    <a:lnTo>
                      <a:pt x="697772" y="3738476"/>
                    </a:lnTo>
                    <a:cubicBezTo>
                      <a:pt x="305844" y="3698674"/>
                      <a:pt x="0" y="3367679"/>
                      <a:pt x="0" y="2965249"/>
                    </a:cubicBezTo>
                    <a:cubicBezTo>
                      <a:pt x="0" y="2535991"/>
                      <a:pt x="347982" y="2188009"/>
                      <a:pt x="777240" y="2188009"/>
                    </a:cubicBezTo>
                    <a:lnTo>
                      <a:pt x="865800" y="2194710"/>
                    </a:lnTo>
                    <a:lnTo>
                      <a:pt x="851235" y="2050231"/>
                    </a:lnTo>
                    <a:cubicBezTo>
                      <a:pt x="851235" y="1545222"/>
                      <a:pt x="1260626" y="1135831"/>
                      <a:pt x="1765635" y="1135831"/>
                    </a:cubicBezTo>
                    <a:lnTo>
                      <a:pt x="1795829" y="1137356"/>
                    </a:lnTo>
                    <a:lnTo>
                      <a:pt x="1799173" y="1124349"/>
                    </a:lnTo>
                    <a:cubicBezTo>
                      <a:pt x="2001777" y="472958"/>
                      <a:pt x="2609371" y="0"/>
                      <a:pt x="3327431" y="0"/>
                    </a:cubicBezTo>
                    <a:close/>
                  </a:path>
                </a:pathLst>
              </a:custGeom>
              <a:blipFill>
                <a:blip r:embed="rId8" cstate="email">
                  <a:extLst>
                    <a:ext uri="{28A0092B-C50C-407E-A947-70E740481C1C}">
                      <a14:useLocalDpi xmlns:a14="http://schemas.microsoft.com/office/drawing/2010/main"/>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57" tIns="143326" rIns="179157" bIns="143326" numCol="1" spcCol="0" rtlCol="0" fromWordArt="0" anchor="ctr" anchorCtr="0" forceAA="0" compatLnSpc="1">
                <a:prstTxWarp prst="textNoShape">
                  <a:avLst/>
                </a:prstTxWarp>
                <a:noAutofit/>
              </a:bodyPr>
              <a:lstStyle/>
              <a:p>
                <a:pPr algn="ctr" defTabSz="895526">
                  <a:defRPr/>
                </a:pPr>
                <a:endParaRPr lang="en-US" sz="918" b="1" kern="0" spc="49">
                  <a:gradFill>
                    <a:gsLst>
                      <a:gs pos="24779">
                        <a:srgbClr val="505050"/>
                      </a:gs>
                      <a:gs pos="100000">
                        <a:srgbClr val="505050"/>
                      </a:gs>
                    </a:gsLst>
                    <a:lin ang="5400000" scaled="1"/>
                  </a:gradFill>
                  <a:latin typeface="Segoe UI"/>
                  <a:cs typeface="Segoe UI Semibold" panose="020B0702040204020203" pitchFamily="34" charset="0"/>
                </a:endParaRPr>
              </a:p>
            </p:txBody>
          </p:sp>
          <p:sp>
            <p:nvSpPr>
              <p:cNvPr id="26" name="Oval 25">
                <a:extLst>
                  <a:ext uri="{FF2B5EF4-FFF2-40B4-BE49-F238E27FC236}">
                    <a16:creationId xmlns:a16="http://schemas.microsoft.com/office/drawing/2014/main" id="{ADD6AF3B-A468-4766-8697-8A0E0E65FC17}"/>
                  </a:ext>
                </a:extLst>
              </p:cNvPr>
              <p:cNvSpPr/>
              <p:nvPr/>
            </p:nvSpPr>
            <p:spPr bwMode="auto">
              <a:xfrm flipV="1">
                <a:off x="-3565808" y="-3376602"/>
                <a:ext cx="3136153" cy="3136153"/>
              </a:xfrm>
              <a:prstGeom prst="ellipse">
                <a:avLst/>
              </a:prstGeom>
              <a:gradFill>
                <a:gsLst>
                  <a:gs pos="0">
                    <a:schemeClr val="bg1">
                      <a:alpha val="27000"/>
                    </a:schemeClr>
                  </a:gs>
                  <a:gs pos="100000">
                    <a:schemeClr val="bg1">
                      <a:alpha val="0"/>
                    </a:schemeClr>
                  </a:gs>
                </a:gsLst>
                <a:lin ang="5400000" scaled="1"/>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79157" tIns="143326" rIns="179157" bIns="143326" numCol="1" spcCol="0" rtlCol="0" fromWordArt="0" anchor="ctr" anchorCtr="0" forceAA="0" compatLnSpc="1">
                <a:prstTxWarp prst="textNoShape">
                  <a:avLst/>
                </a:prstTxWarp>
                <a:noAutofit/>
              </a:bodyPr>
              <a:lstStyle/>
              <a:p>
                <a:pPr algn="ctr" defTabSz="895526">
                  <a:defRPr/>
                </a:pPr>
                <a:endParaRPr lang="en-US" sz="918" b="1" kern="0" spc="49">
                  <a:gradFill>
                    <a:gsLst>
                      <a:gs pos="24779">
                        <a:srgbClr val="505050"/>
                      </a:gs>
                      <a:gs pos="100000">
                        <a:srgbClr val="505050"/>
                      </a:gs>
                    </a:gsLst>
                    <a:lin ang="5400000" scaled="1"/>
                  </a:gradFill>
                  <a:latin typeface="Segoe UI"/>
                  <a:cs typeface="Segoe UI Semibold" panose="020B0702040204020203" pitchFamily="34" charset="0"/>
                </a:endParaRPr>
              </a:p>
            </p:txBody>
          </p:sp>
          <p:sp>
            <p:nvSpPr>
              <p:cNvPr id="27" name="Oval 26">
                <a:extLst>
                  <a:ext uri="{FF2B5EF4-FFF2-40B4-BE49-F238E27FC236}">
                    <a16:creationId xmlns:a16="http://schemas.microsoft.com/office/drawing/2014/main" id="{557AAFF8-05DF-4599-93C8-37D05307461E}"/>
                  </a:ext>
                </a:extLst>
              </p:cNvPr>
              <p:cNvSpPr/>
              <p:nvPr/>
            </p:nvSpPr>
            <p:spPr bwMode="auto">
              <a:xfrm rot="6300000">
                <a:off x="-5282916" y="-1220243"/>
                <a:ext cx="1523274" cy="1523274"/>
              </a:xfrm>
              <a:prstGeom prst="ellipse">
                <a:avLst/>
              </a:prstGeom>
              <a:gradFill>
                <a:gsLst>
                  <a:gs pos="0">
                    <a:schemeClr val="bg1">
                      <a:alpha val="37000"/>
                    </a:schemeClr>
                  </a:gs>
                  <a:gs pos="100000">
                    <a:schemeClr val="bg1">
                      <a:alpha val="0"/>
                    </a:schemeClr>
                  </a:gs>
                </a:gsLst>
                <a:lin ang="5400000" scaled="1"/>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79157" tIns="143326" rIns="179157" bIns="143326" numCol="1" spcCol="0" rtlCol="0" fromWordArt="0" anchor="ctr" anchorCtr="0" forceAA="0" compatLnSpc="1">
                <a:prstTxWarp prst="textNoShape">
                  <a:avLst/>
                </a:prstTxWarp>
                <a:noAutofit/>
              </a:bodyPr>
              <a:lstStyle/>
              <a:p>
                <a:pPr algn="ctr" defTabSz="895526">
                  <a:defRPr/>
                </a:pPr>
                <a:endParaRPr lang="en-US" sz="918" b="1" kern="0" spc="49">
                  <a:gradFill>
                    <a:gsLst>
                      <a:gs pos="24779">
                        <a:srgbClr val="505050"/>
                      </a:gs>
                      <a:gs pos="100000">
                        <a:srgbClr val="505050"/>
                      </a:gs>
                    </a:gsLst>
                    <a:lin ang="5400000" scaled="1"/>
                  </a:gradFill>
                  <a:latin typeface="Segoe UI"/>
                  <a:cs typeface="Segoe UI Semibold" panose="020B0702040204020203" pitchFamily="34" charset="0"/>
                </a:endParaRPr>
              </a:p>
            </p:txBody>
          </p:sp>
          <p:sp>
            <p:nvSpPr>
              <p:cNvPr id="28" name="Oval 27">
                <a:extLst>
                  <a:ext uri="{FF2B5EF4-FFF2-40B4-BE49-F238E27FC236}">
                    <a16:creationId xmlns:a16="http://schemas.microsoft.com/office/drawing/2014/main" id="{F5F3BE3D-F983-45A1-955E-B8C9C69C88D5}"/>
                  </a:ext>
                </a:extLst>
              </p:cNvPr>
              <p:cNvSpPr/>
              <p:nvPr/>
            </p:nvSpPr>
            <p:spPr bwMode="auto">
              <a:xfrm rot="7200000">
                <a:off x="-4436495" y="-2263574"/>
                <a:ext cx="1792088" cy="1792088"/>
              </a:xfrm>
              <a:prstGeom prst="ellipse">
                <a:avLst/>
              </a:prstGeom>
              <a:gradFill>
                <a:gsLst>
                  <a:gs pos="0">
                    <a:schemeClr val="bg1">
                      <a:alpha val="27000"/>
                    </a:schemeClr>
                  </a:gs>
                  <a:gs pos="35360">
                    <a:srgbClr val="FFFFFF">
                      <a:alpha val="8000"/>
                    </a:srgbClr>
                  </a:gs>
                  <a:gs pos="80000">
                    <a:schemeClr val="bg1">
                      <a:alpha val="0"/>
                    </a:schemeClr>
                  </a:gs>
                </a:gsLst>
                <a:lin ang="5400000" scaled="1"/>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79157" tIns="143326" rIns="179157" bIns="143326" numCol="1" spcCol="0" rtlCol="0" fromWordArt="0" anchor="ctr" anchorCtr="0" forceAA="0" compatLnSpc="1">
                <a:prstTxWarp prst="textNoShape">
                  <a:avLst/>
                </a:prstTxWarp>
                <a:noAutofit/>
              </a:bodyPr>
              <a:lstStyle/>
              <a:p>
                <a:pPr algn="ctr" defTabSz="895526">
                  <a:defRPr/>
                </a:pPr>
                <a:endParaRPr lang="en-US" sz="918" b="1" kern="0" spc="49">
                  <a:gradFill>
                    <a:gsLst>
                      <a:gs pos="24779">
                        <a:srgbClr val="505050"/>
                      </a:gs>
                      <a:gs pos="100000">
                        <a:srgbClr val="505050"/>
                      </a:gs>
                    </a:gsLst>
                    <a:lin ang="5400000" scaled="1"/>
                  </a:gradFill>
                  <a:latin typeface="Segoe UI"/>
                  <a:cs typeface="Segoe UI Semibold" panose="020B0702040204020203" pitchFamily="34" charset="0"/>
                </a:endParaRPr>
              </a:p>
            </p:txBody>
          </p:sp>
          <p:sp>
            <p:nvSpPr>
              <p:cNvPr id="29" name="Oval 28">
                <a:extLst>
                  <a:ext uri="{FF2B5EF4-FFF2-40B4-BE49-F238E27FC236}">
                    <a16:creationId xmlns:a16="http://schemas.microsoft.com/office/drawing/2014/main" id="{05B5ABEA-37EC-433A-A5FF-84BB0FAE0369}"/>
                  </a:ext>
                </a:extLst>
              </p:cNvPr>
              <p:cNvSpPr/>
              <p:nvPr/>
            </p:nvSpPr>
            <p:spPr bwMode="auto">
              <a:xfrm rot="16200000" flipH="1">
                <a:off x="-1389816" y="-2484357"/>
                <a:ext cx="2779632" cy="2779632"/>
              </a:xfrm>
              <a:prstGeom prst="ellipse">
                <a:avLst/>
              </a:prstGeom>
              <a:gradFill>
                <a:gsLst>
                  <a:gs pos="0">
                    <a:schemeClr val="bg1">
                      <a:alpha val="27000"/>
                    </a:schemeClr>
                  </a:gs>
                  <a:gs pos="100000">
                    <a:schemeClr val="bg1">
                      <a:alpha val="0"/>
                    </a:schemeClr>
                  </a:gs>
                </a:gsLst>
                <a:lin ang="5400000" scaled="1"/>
              </a:gra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79157" tIns="143326" rIns="179157" bIns="143326" numCol="1" spcCol="0" rtlCol="0" fromWordArt="0" anchor="ctr" anchorCtr="0" forceAA="0" compatLnSpc="1">
                <a:prstTxWarp prst="textNoShape">
                  <a:avLst/>
                </a:prstTxWarp>
                <a:noAutofit/>
              </a:bodyPr>
              <a:lstStyle/>
              <a:p>
                <a:pPr algn="ctr" defTabSz="895526">
                  <a:defRPr/>
                </a:pPr>
                <a:endParaRPr lang="en-US" sz="918" b="1" kern="0" spc="49">
                  <a:gradFill>
                    <a:gsLst>
                      <a:gs pos="24779">
                        <a:srgbClr val="505050"/>
                      </a:gs>
                      <a:gs pos="100000">
                        <a:srgbClr val="505050"/>
                      </a:gs>
                    </a:gsLst>
                    <a:lin ang="5400000" scaled="1"/>
                  </a:gradFill>
                  <a:latin typeface="Segoe UI"/>
                  <a:cs typeface="Segoe UI Semibold" panose="020B0702040204020203" pitchFamily="34" charset="0"/>
                </a:endParaRPr>
              </a:p>
            </p:txBody>
          </p:sp>
        </p:grpSp>
        <p:sp>
          <p:nvSpPr>
            <p:cNvPr id="24" name="Title">
              <a:extLst>
                <a:ext uri="{FF2B5EF4-FFF2-40B4-BE49-F238E27FC236}">
                  <a16:creationId xmlns:a16="http://schemas.microsoft.com/office/drawing/2014/main" id="{B5BA4749-711E-47EE-8288-8A556EE1238E}"/>
                </a:ext>
              </a:extLst>
            </p:cNvPr>
            <p:cNvSpPr txBox="1">
              <a:spLocks/>
            </p:cNvSpPr>
            <p:nvPr/>
          </p:nvSpPr>
          <p:spPr>
            <a:xfrm>
              <a:off x="789763" y="3983466"/>
              <a:ext cx="4301008" cy="899154"/>
            </a:xfrm>
            <a:prstGeom prst="rect">
              <a:avLst/>
            </a:prstGeom>
          </p:spPr>
          <p:txBody>
            <a:bodyPr vert="horz" wrap="square" lIns="143326" tIns="89579" rIns="143326" bIns="89579" rtlCol="0" anchor="t">
              <a:noAutofit/>
            </a:bodyPr>
            <a:lstStyle>
              <a:lvl1pPr algn="ctr">
                <a:lnSpc>
                  <a:spcPct val="90000"/>
                </a:lnSpc>
                <a:spcBef>
                  <a:spcPct val="0"/>
                </a:spcBef>
                <a:buNone/>
                <a:defRPr lang="en-US" sz="4800" b="0" cap="none" spc="-102" baseline="0" dirty="0" smtClean="0">
                  <a:ln w="3175">
                    <a:noFill/>
                  </a:ln>
                  <a:gradFill>
                    <a:gsLst>
                      <a:gs pos="21239">
                        <a:schemeClr val="bg2">
                          <a:lumMod val="50000"/>
                        </a:schemeClr>
                      </a:gs>
                      <a:gs pos="84000">
                        <a:schemeClr val="bg2">
                          <a:lumMod val="50000"/>
                        </a:schemeClr>
                      </a:gs>
                    </a:gsLst>
                    <a:lin ang="5400000" scaled="0"/>
                  </a:gradFill>
                  <a:effectLst/>
                  <a:latin typeface="+mj-lt"/>
                  <a:cs typeface="Segoe UI" pitchFamily="34" charset="0"/>
                </a:defRPr>
              </a:lvl1pPr>
            </a:lstStyle>
            <a:p>
              <a:pPr defTabSz="895526">
                <a:defRPr/>
              </a:pPr>
              <a:r>
                <a:rPr lang="en-US" sz="2856" kern="0" spc="-10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Azure Stack</a:t>
              </a:r>
            </a:p>
          </p:txBody>
        </p:sp>
      </p:grpSp>
    </p:spTree>
    <p:extLst>
      <p:ext uri="{BB962C8B-B14F-4D97-AF65-F5344CB8AC3E}">
        <p14:creationId xmlns:p14="http://schemas.microsoft.com/office/powerpoint/2010/main" val="268567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p">
            <a:extLst>
              <a:ext uri="{FF2B5EF4-FFF2-40B4-BE49-F238E27FC236}">
                <a16:creationId xmlns:a16="http://schemas.microsoft.com/office/drawing/2014/main" id="{15C24738-32DF-4D2A-AFA9-9EED3EE5F450}"/>
              </a:ext>
            </a:extLst>
          </p:cNvPr>
          <p:cNvPicPr>
            <a:picLocks noChangeAspect="1"/>
          </p:cNvPicPr>
          <p:nvPr/>
        </p:nvPicPr>
        <p:blipFill>
          <a:blip r:embed="rId3" cstate="screen">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54000"/>
                    </a14:imgEffect>
                  </a14:imgLayer>
                </a14:imgProps>
              </a:ext>
              <a:ext uri="{28A0092B-C50C-407E-A947-70E740481C1C}">
                <a14:useLocalDpi xmlns:a14="http://schemas.microsoft.com/office/drawing/2010/main"/>
              </a:ext>
            </a:extLst>
          </a:blip>
          <a:stretch>
            <a:fillRect/>
          </a:stretch>
        </p:blipFill>
        <p:spPr>
          <a:xfrm>
            <a:off x="810342" y="209363"/>
            <a:ext cx="10753946" cy="6300677"/>
          </a:xfrm>
          <a:prstGeom prst="rect">
            <a:avLst/>
          </a:prstGeom>
        </p:spPr>
      </p:pic>
      <p:sp>
        <p:nvSpPr>
          <p:cNvPr id="2" name="One Azure Ecosystem - Title">
            <a:extLst>
              <a:ext uri="{FF2B5EF4-FFF2-40B4-BE49-F238E27FC236}">
                <a16:creationId xmlns:a16="http://schemas.microsoft.com/office/drawing/2014/main" id="{FFE249E7-99FC-4F7E-8C39-1EF91A4B13CC}"/>
              </a:ext>
            </a:extLst>
          </p:cNvPr>
          <p:cNvSpPr txBox="1">
            <a:spLocks/>
          </p:cNvSpPr>
          <p:nvPr/>
        </p:nvSpPr>
        <p:spPr>
          <a:xfrm>
            <a:off x="276324" y="4426356"/>
            <a:ext cx="11886192" cy="917444"/>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563">
              <a:defRPr/>
            </a:pPr>
            <a:r>
              <a:rPr lang="en-US" sz="4080">
                <a:gradFill>
                  <a:gsLst>
                    <a:gs pos="1250">
                      <a:srgbClr val="353535"/>
                    </a:gs>
                    <a:gs pos="100000">
                      <a:srgbClr val="353535"/>
                    </a:gs>
                  </a:gsLst>
                  <a:lin ang="5400000" scaled="0"/>
                </a:gradFill>
                <a:latin typeface="Segoe UI Light"/>
              </a:rPr>
              <a:t>Azure services </a:t>
            </a:r>
            <a:br>
              <a:rPr lang="en-US" sz="4080">
                <a:gradFill>
                  <a:gsLst>
                    <a:gs pos="1250">
                      <a:srgbClr val="353535"/>
                    </a:gs>
                    <a:gs pos="100000">
                      <a:srgbClr val="353535"/>
                    </a:gs>
                  </a:gsLst>
                  <a:lin ang="5400000" scaled="0"/>
                </a:gradFill>
                <a:latin typeface="Segoe UI Light"/>
              </a:rPr>
            </a:br>
            <a:r>
              <a:rPr lang="en-US" sz="4080">
                <a:gradFill>
                  <a:gsLst>
                    <a:gs pos="1250">
                      <a:srgbClr val="353535"/>
                    </a:gs>
                    <a:gs pos="100000">
                      <a:srgbClr val="353535"/>
                    </a:gs>
                  </a:gsLst>
                  <a:lin ang="5400000" scaled="0"/>
                </a:gradFill>
                <a:latin typeface="Segoe UI Light"/>
              </a:rPr>
              <a:t>everywhere</a:t>
            </a:r>
          </a:p>
        </p:txBody>
      </p:sp>
      <p:sp>
        <p:nvSpPr>
          <p:cNvPr id="3" name="Blue Bar">
            <a:extLst>
              <a:ext uri="{FF2B5EF4-FFF2-40B4-BE49-F238E27FC236}">
                <a16:creationId xmlns:a16="http://schemas.microsoft.com/office/drawing/2014/main" id="{DC31A3C0-1386-4CAB-B96D-EAB2535EDDE7}"/>
              </a:ext>
            </a:extLst>
          </p:cNvPr>
          <p:cNvSpPr/>
          <p:nvPr/>
        </p:nvSpPr>
        <p:spPr bwMode="auto">
          <a:xfrm>
            <a:off x="2646" y="5782292"/>
            <a:ext cx="12431185" cy="1210747"/>
          </a:xfrm>
          <a:prstGeom prst="rect">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eaLnBrk="0" fontAlgn="base" hangingPunct="0">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Blue Oval 1">
            <a:extLst>
              <a:ext uri="{FF2B5EF4-FFF2-40B4-BE49-F238E27FC236}">
                <a16:creationId xmlns:a16="http://schemas.microsoft.com/office/drawing/2014/main" id="{B883DDF3-098F-4836-9E50-1A9683279A20}"/>
              </a:ext>
            </a:extLst>
          </p:cNvPr>
          <p:cNvSpPr/>
          <p:nvPr/>
        </p:nvSpPr>
        <p:spPr bwMode="auto">
          <a:xfrm>
            <a:off x="8962175" y="4082111"/>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6" name="Blue Oval 2">
            <a:extLst>
              <a:ext uri="{FF2B5EF4-FFF2-40B4-BE49-F238E27FC236}">
                <a16:creationId xmlns:a16="http://schemas.microsoft.com/office/drawing/2014/main" id="{84377DEE-CAF4-4DD7-A7A1-78AC0EED22C4}"/>
              </a:ext>
            </a:extLst>
          </p:cNvPr>
          <p:cNvSpPr/>
          <p:nvPr/>
        </p:nvSpPr>
        <p:spPr bwMode="auto">
          <a:xfrm>
            <a:off x="9256909" y="2672794"/>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7" name="Blue Oval 3">
            <a:extLst>
              <a:ext uri="{FF2B5EF4-FFF2-40B4-BE49-F238E27FC236}">
                <a16:creationId xmlns:a16="http://schemas.microsoft.com/office/drawing/2014/main" id="{81B4E56D-4A57-4577-A9AA-B638CF7E93E2}"/>
              </a:ext>
            </a:extLst>
          </p:cNvPr>
          <p:cNvSpPr/>
          <p:nvPr/>
        </p:nvSpPr>
        <p:spPr bwMode="auto">
          <a:xfrm>
            <a:off x="9328554" y="2127885"/>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8" name="Blue Oval 4">
            <a:extLst>
              <a:ext uri="{FF2B5EF4-FFF2-40B4-BE49-F238E27FC236}">
                <a16:creationId xmlns:a16="http://schemas.microsoft.com/office/drawing/2014/main" id="{283525F5-526F-4409-BBB8-DC88021F0A8E}"/>
              </a:ext>
            </a:extLst>
          </p:cNvPr>
          <p:cNvSpPr/>
          <p:nvPr/>
        </p:nvSpPr>
        <p:spPr bwMode="auto">
          <a:xfrm>
            <a:off x="8176919" y="3025188"/>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9" name="Blue Oval 5">
            <a:extLst>
              <a:ext uri="{FF2B5EF4-FFF2-40B4-BE49-F238E27FC236}">
                <a16:creationId xmlns:a16="http://schemas.microsoft.com/office/drawing/2014/main" id="{F1FAB897-2C1F-447A-9400-2C2E3CCDC686}"/>
              </a:ext>
            </a:extLst>
          </p:cNvPr>
          <p:cNvSpPr/>
          <p:nvPr/>
        </p:nvSpPr>
        <p:spPr bwMode="auto">
          <a:xfrm>
            <a:off x="8485201" y="3187868"/>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0" name="Blue Oval 6">
            <a:extLst>
              <a:ext uri="{FF2B5EF4-FFF2-40B4-BE49-F238E27FC236}">
                <a16:creationId xmlns:a16="http://schemas.microsoft.com/office/drawing/2014/main" id="{70DD155B-0E24-4E05-BE0F-1AB9FDA60D99}"/>
              </a:ext>
            </a:extLst>
          </p:cNvPr>
          <p:cNvSpPr/>
          <p:nvPr/>
        </p:nvSpPr>
        <p:spPr bwMode="auto">
          <a:xfrm>
            <a:off x="5935875" y="1927066"/>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1" name="Blue Oval 7">
            <a:extLst>
              <a:ext uri="{FF2B5EF4-FFF2-40B4-BE49-F238E27FC236}">
                <a16:creationId xmlns:a16="http://schemas.microsoft.com/office/drawing/2014/main" id="{6F4599AF-1FB0-4243-BA74-A47C0DD21758}"/>
              </a:ext>
            </a:extLst>
          </p:cNvPr>
          <p:cNvSpPr/>
          <p:nvPr/>
        </p:nvSpPr>
        <p:spPr bwMode="auto">
          <a:xfrm>
            <a:off x="5614722" y="1867944"/>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2" name="Blue Oval 8">
            <a:extLst>
              <a:ext uri="{FF2B5EF4-FFF2-40B4-BE49-F238E27FC236}">
                <a16:creationId xmlns:a16="http://schemas.microsoft.com/office/drawing/2014/main" id="{38541053-8046-4BB6-BEAA-73AFF422809A}"/>
              </a:ext>
            </a:extLst>
          </p:cNvPr>
          <p:cNvSpPr/>
          <p:nvPr/>
        </p:nvSpPr>
        <p:spPr bwMode="auto">
          <a:xfrm>
            <a:off x="4566803" y="4507789"/>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3" name="Blue Oval 9">
            <a:extLst>
              <a:ext uri="{FF2B5EF4-FFF2-40B4-BE49-F238E27FC236}">
                <a16:creationId xmlns:a16="http://schemas.microsoft.com/office/drawing/2014/main" id="{8BAF4503-7F76-41B9-80FF-D733B11D35B3}"/>
              </a:ext>
            </a:extLst>
          </p:cNvPr>
          <p:cNvSpPr/>
          <p:nvPr/>
        </p:nvSpPr>
        <p:spPr bwMode="auto">
          <a:xfrm>
            <a:off x="3102947" y="2397466"/>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4" name="Blue Oval 10">
            <a:extLst>
              <a:ext uri="{FF2B5EF4-FFF2-40B4-BE49-F238E27FC236}">
                <a16:creationId xmlns:a16="http://schemas.microsoft.com/office/drawing/2014/main" id="{79815CA9-9620-4A98-86DB-1235DB71B6DD}"/>
              </a:ext>
            </a:extLst>
          </p:cNvPr>
          <p:cNvSpPr/>
          <p:nvPr/>
        </p:nvSpPr>
        <p:spPr bwMode="auto">
          <a:xfrm>
            <a:off x="2872267" y="2428659"/>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5" name="Blue Oval 11">
            <a:extLst>
              <a:ext uri="{FF2B5EF4-FFF2-40B4-BE49-F238E27FC236}">
                <a16:creationId xmlns:a16="http://schemas.microsoft.com/office/drawing/2014/main" id="{34D13BB9-A381-48AA-8613-7B54EB9167DC}"/>
              </a:ext>
            </a:extLst>
          </p:cNvPr>
          <p:cNvSpPr/>
          <p:nvPr/>
        </p:nvSpPr>
        <p:spPr bwMode="auto">
          <a:xfrm>
            <a:off x="2966548" y="2084486"/>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6" name="Blue Oval 12">
            <a:extLst>
              <a:ext uri="{FF2B5EF4-FFF2-40B4-BE49-F238E27FC236}">
                <a16:creationId xmlns:a16="http://schemas.microsoft.com/office/drawing/2014/main" id="{CE6F054C-21BF-4C07-978D-4ECD63EDD096}"/>
              </a:ext>
            </a:extLst>
          </p:cNvPr>
          <p:cNvSpPr/>
          <p:nvPr/>
        </p:nvSpPr>
        <p:spPr bwMode="auto">
          <a:xfrm>
            <a:off x="2630503" y="2004975"/>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7" name="Blue Oval 13">
            <a:extLst>
              <a:ext uri="{FF2B5EF4-FFF2-40B4-BE49-F238E27FC236}">
                <a16:creationId xmlns:a16="http://schemas.microsoft.com/office/drawing/2014/main" id="{DA8C2871-EB07-4659-8B3B-D0DF7A93FBC8}"/>
              </a:ext>
            </a:extLst>
          </p:cNvPr>
          <p:cNvSpPr/>
          <p:nvPr/>
        </p:nvSpPr>
        <p:spPr bwMode="auto">
          <a:xfrm>
            <a:off x="3435363" y="2055745"/>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8" name="Blue Oval 14">
            <a:extLst>
              <a:ext uri="{FF2B5EF4-FFF2-40B4-BE49-F238E27FC236}">
                <a16:creationId xmlns:a16="http://schemas.microsoft.com/office/drawing/2014/main" id="{5E1FA513-96F4-4E10-80A3-2E68C8E11B9E}"/>
              </a:ext>
            </a:extLst>
          </p:cNvPr>
          <p:cNvSpPr/>
          <p:nvPr/>
        </p:nvSpPr>
        <p:spPr bwMode="auto">
          <a:xfrm>
            <a:off x="2626665" y="2713448"/>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9" name="Blue Oval 15">
            <a:extLst>
              <a:ext uri="{FF2B5EF4-FFF2-40B4-BE49-F238E27FC236}">
                <a16:creationId xmlns:a16="http://schemas.microsoft.com/office/drawing/2014/main" id="{75731DFC-DF96-4E76-A5B2-B9704FC2FCB6}"/>
              </a:ext>
            </a:extLst>
          </p:cNvPr>
          <p:cNvSpPr/>
          <p:nvPr/>
        </p:nvSpPr>
        <p:spPr bwMode="auto">
          <a:xfrm>
            <a:off x="2024974" y="2417890"/>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0" name="Blue Oval 16">
            <a:extLst>
              <a:ext uri="{FF2B5EF4-FFF2-40B4-BE49-F238E27FC236}">
                <a16:creationId xmlns:a16="http://schemas.microsoft.com/office/drawing/2014/main" id="{00BF988B-6CAA-4F01-8BC2-D80241C60E69}"/>
              </a:ext>
            </a:extLst>
          </p:cNvPr>
          <p:cNvSpPr/>
          <p:nvPr/>
        </p:nvSpPr>
        <p:spPr bwMode="auto">
          <a:xfrm>
            <a:off x="10159885" y="2209880"/>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1" name="Blue Oval 17">
            <a:extLst>
              <a:ext uri="{FF2B5EF4-FFF2-40B4-BE49-F238E27FC236}">
                <a16:creationId xmlns:a16="http://schemas.microsoft.com/office/drawing/2014/main" id="{4E5BB9F4-22B1-4243-9527-47CF8CDBD2A7}"/>
              </a:ext>
            </a:extLst>
          </p:cNvPr>
          <p:cNvSpPr/>
          <p:nvPr/>
        </p:nvSpPr>
        <p:spPr bwMode="auto">
          <a:xfrm>
            <a:off x="9902670" y="2598165"/>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2" name="Blue Oval 18">
            <a:extLst>
              <a:ext uri="{FF2B5EF4-FFF2-40B4-BE49-F238E27FC236}">
                <a16:creationId xmlns:a16="http://schemas.microsoft.com/office/drawing/2014/main" id="{93F56CA2-324D-4A29-8500-9C93FBE29FB7}"/>
              </a:ext>
            </a:extLst>
          </p:cNvPr>
          <p:cNvSpPr/>
          <p:nvPr/>
        </p:nvSpPr>
        <p:spPr bwMode="auto">
          <a:xfrm>
            <a:off x="10352853" y="5081229"/>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3" name="Blue Oval 19">
            <a:extLst>
              <a:ext uri="{FF2B5EF4-FFF2-40B4-BE49-F238E27FC236}">
                <a16:creationId xmlns:a16="http://schemas.microsoft.com/office/drawing/2014/main" id="{ED19A39B-721B-4D19-8B3E-E26E13FAFD44}"/>
              </a:ext>
            </a:extLst>
          </p:cNvPr>
          <p:cNvSpPr/>
          <p:nvPr/>
        </p:nvSpPr>
        <p:spPr bwMode="auto">
          <a:xfrm>
            <a:off x="10086720" y="5369571"/>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4" name="Blue Oval 20">
            <a:extLst>
              <a:ext uri="{FF2B5EF4-FFF2-40B4-BE49-F238E27FC236}">
                <a16:creationId xmlns:a16="http://schemas.microsoft.com/office/drawing/2014/main" id="{81A3C377-F067-4147-927F-3ADA4CF5F3C0}"/>
              </a:ext>
            </a:extLst>
          </p:cNvPr>
          <p:cNvSpPr/>
          <p:nvPr/>
        </p:nvSpPr>
        <p:spPr bwMode="auto">
          <a:xfrm>
            <a:off x="9102765" y="3001405"/>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5" name="Blue Oval 21">
            <a:extLst>
              <a:ext uri="{FF2B5EF4-FFF2-40B4-BE49-F238E27FC236}">
                <a16:creationId xmlns:a16="http://schemas.microsoft.com/office/drawing/2014/main" id="{EC2184F5-DD25-4EA4-B971-2DB24CB64034}"/>
              </a:ext>
            </a:extLst>
          </p:cNvPr>
          <p:cNvSpPr/>
          <p:nvPr/>
        </p:nvSpPr>
        <p:spPr bwMode="auto">
          <a:xfrm>
            <a:off x="2602738" y="2320199"/>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6" name="Blue Oval 22">
            <a:extLst>
              <a:ext uri="{FF2B5EF4-FFF2-40B4-BE49-F238E27FC236}">
                <a16:creationId xmlns:a16="http://schemas.microsoft.com/office/drawing/2014/main" id="{206A1504-FEED-4B85-B69A-770CDC07DB69}"/>
              </a:ext>
            </a:extLst>
          </p:cNvPr>
          <p:cNvSpPr/>
          <p:nvPr/>
        </p:nvSpPr>
        <p:spPr bwMode="auto">
          <a:xfrm>
            <a:off x="8267182" y="3532301"/>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7" name="Blue Oval 23">
            <a:extLst>
              <a:ext uri="{FF2B5EF4-FFF2-40B4-BE49-F238E27FC236}">
                <a16:creationId xmlns:a16="http://schemas.microsoft.com/office/drawing/2014/main" id="{42E6E457-720B-4F46-8A80-8CAAA32129FE}"/>
              </a:ext>
            </a:extLst>
          </p:cNvPr>
          <p:cNvSpPr/>
          <p:nvPr/>
        </p:nvSpPr>
        <p:spPr bwMode="auto">
          <a:xfrm>
            <a:off x="3195148" y="2534327"/>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8" name="Blue Oval 24">
            <a:extLst>
              <a:ext uri="{FF2B5EF4-FFF2-40B4-BE49-F238E27FC236}">
                <a16:creationId xmlns:a16="http://schemas.microsoft.com/office/drawing/2014/main" id="{7EF3FDFC-894D-45A1-B00A-9B5DD00BDC20}"/>
              </a:ext>
            </a:extLst>
          </p:cNvPr>
          <p:cNvSpPr/>
          <p:nvPr/>
        </p:nvSpPr>
        <p:spPr bwMode="auto">
          <a:xfrm>
            <a:off x="3294696" y="2351447"/>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9" name="Blue Oval 25">
            <a:extLst>
              <a:ext uri="{FF2B5EF4-FFF2-40B4-BE49-F238E27FC236}">
                <a16:creationId xmlns:a16="http://schemas.microsoft.com/office/drawing/2014/main" id="{FB40F4A1-7A43-4A06-AEBA-B135D73F1B3F}"/>
              </a:ext>
            </a:extLst>
          </p:cNvPr>
          <p:cNvSpPr/>
          <p:nvPr/>
        </p:nvSpPr>
        <p:spPr bwMode="auto">
          <a:xfrm>
            <a:off x="5935875" y="1701035"/>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30" name="Blue Oval 26">
            <a:extLst>
              <a:ext uri="{FF2B5EF4-FFF2-40B4-BE49-F238E27FC236}">
                <a16:creationId xmlns:a16="http://schemas.microsoft.com/office/drawing/2014/main" id="{E98BA603-C7C4-4A0A-B579-50E11C1FF1B3}"/>
              </a:ext>
            </a:extLst>
          </p:cNvPr>
          <p:cNvSpPr/>
          <p:nvPr/>
        </p:nvSpPr>
        <p:spPr bwMode="auto">
          <a:xfrm>
            <a:off x="5677366" y="1659912"/>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31" name="Blue Oval 27">
            <a:extLst>
              <a:ext uri="{FF2B5EF4-FFF2-40B4-BE49-F238E27FC236}">
                <a16:creationId xmlns:a16="http://schemas.microsoft.com/office/drawing/2014/main" id="{C3510C3E-DDBB-410A-858D-0138FFFBF03D}"/>
              </a:ext>
            </a:extLst>
          </p:cNvPr>
          <p:cNvSpPr/>
          <p:nvPr/>
        </p:nvSpPr>
        <p:spPr bwMode="auto">
          <a:xfrm>
            <a:off x="6123384" y="1830713"/>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32" name="Blue Oval 28">
            <a:extLst>
              <a:ext uri="{FF2B5EF4-FFF2-40B4-BE49-F238E27FC236}">
                <a16:creationId xmlns:a16="http://schemas.microsoft.com/office/drawing/2014/main" id="{CE88CD5B-2A2B-40A4-912A-0DA22D11BCC9}"/>
              </a:ext>
            </a:extLst>
          </p:cNvPr>
          <p:cNvSpPr/>
          <p:nvPr/>
        </p:nvSpPr>
        <p:spPr bwMode="auto">
          <a:xfrm>
            <a:off x="5781735" y="2034243"/>
            <a:ext cx="310763" cy="310763"/>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33" name="Blue Bar 2">
            <a:extLst>
              <a:ext uri="{FF2B5EF4-FFF2-40B4-BE49-F238E27FC236}">
                <a16:creationId xmlns:a16="http://schemas.microsoft.com/office/drawing/2014/main" id="{A3B4D052-673F-4CE0-9DD7-488629D84021}"/>
              </a:ext>
            </a:extLst>
          </p:cNvPr>
          <p:cNvSpPr/>
          <p:nvPr/>
        </p:nvSpPr>
        <p:spPr bwMode="auto">
          <a:xfrm>
            <a:off x="2647" y="5782292"/>
            <a:ext cx="12431185" cy="1210747"/>
          </a:xfrm>
          <a:prstGeom prst="rect">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eaLnBrk="0" fontAlgn="base" hangingPunct="0">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4" name="28 Azure Regions">
            <a:extLst>
              <a:ext uri="{FF2B5EF4-FFF2-40B4-BE49-F238E27FC236}">
                <a16:creationId xmlns:a16="http://schemas.microsoft.com/office/drawing/2014/main" id="{E91754E5-4EFE-42B9-A3D9-99BACD729562}"/>
              </a:ext>
            </a:extLst>
          </p:cNvPr>
          <p:cNvGrpSpPr/>
          <p:nvPr/>
        </p:nvGrpSpPr>
        <p:grpSpPr>
          <a:xfrm>
            <a:off x="581837" y="6059528"/>
            <a:ext cx="3510485" cy="395126"/>
            <a:chOff x="579437" y="6060618"/>
            <a:chExt cx="3511983" cy="395295"/>
          </a:xfrm>
        </p:grpSpPr>
        <p:sp>
          <p:nvSpPr>
            <p:cNvPr id="35" name="Oval 34">
              <a:extLst>
                <a:ext uri="{FF2B5EF4-FFF2-40B4-BE49-F238E27FC236}">
                  <a16:creationId xmlns:a16="http://schemas.microsoft.com/office/drawing/2014/main" id="{EAE43A84-AA1B-471F-950C-62749A582892}"/>
                </a:ext>
              </a:extLst>
            </p:cNvPr>
            <p:cNvSpPr/>
            <p:nvPr/>
          </p:nvSpPr>
          <p:spPr bwMode="auto">
            <a:xfrm>
              <a:off x="579437" y="6104064"/>
              <a:ext cx="308414" cy="308408"/>
            </a:xfrm>
            <a:prstGeom prst="ellipse">
              <a:avLst/>
            </a:prstGeom>
            <a:solidFill>
              <a:schemeClr val="tx2"/>
            </a:solidFill>
            <a:ln w="107950">
              <a:solidFill>
                <a:schemeClr val="tx2">
                  <a:lumMod val="40000"/>
                  <a:lumOff val="60000"/>
                  <a:alpha val="34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6" name="TextBox 35">
              <a:extLst>
                <a:ext uri="{FF2B5EF4-FFF2-40B4-BE49-F238E27FC236}">
                  <a16:creationId xmlns:a16="http://schemas.microsoft.com/office/drawing/2014/main" id="{8FB14E92-E21B-409D-8D28-B04CCCCCA6C9}"/>
                </a:ext>
              </a:extLst>
            </p:cNvPr>
            <p:cNvSpPr txBox="1"/>
            <p:nvPr/>
          </p:nvSpPr>
          <p:spPr>
            <a:xfrm>
              <a:off x="891020" y="6060618"/>
              <a:ext cx="3200400" cy="395295"/>
            </a:xfrm>
            <a:prstGeom prst="rect">
              <a:avLst/>
            </a:prstGeom>
            <a:noFill/>
          </p:spPr>
          <p:txBody>
            <a:bodyPr wrap="square" lIns="228502" tIns="0" rIns="282941" bIns="0" rtlCol="0" anchor="ctr" anchorCtr="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defTabSz="930821">
                <a:spcAft>
                  <a:spcPts val="599"/>
                </a:spcAft>
                <a:defRPr/>
              </a:pPr>
              <a:r>
                <a:rPr lang="en-US" sz="2797">
                  <a:gradFill>
                    <a:gsLst>
                      <a:gs pos="0">
                        <a:srgbClr val="FFFFFF"/>
                      </a:gs>
                      <a:gs pos="100000">
                        <a:srgbClr val="FFFFFF"/>
                      </a:gs>
                    </a:gsLst>
                    <a:lin ang="5400000" scaled="0"/>
                  </a:gradFill>
                  <a:latin typeface="Segoe UI"/>
                  <a:ea typeface="MS PGothic" panose="020B0600070205080204" pitchFamily="34" charset="-128"/>
                  <a:cs typeface="Segoe UI Semilight" panose="020B0402040204020203" pitchFamily="34" charset="0"/>
                </a:rPr>
                <a:t>42</a:t>
              </a:r>
              <a:r>
                <a:rPr lang="en-US" sz="1800">
                  <a:gradFill>
                    <a:gsLst>
                      <a:gs pos="0">
                        <a:srgbClr val="FFFFFF"/>
                      </a:gs>
                      <a:gs pos="100000">
                        <a:srgbClr val="FFFFFF"/>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 Azure regions </a:t>
              </a:r>
            </a:p>
          </p:txBody>
        </p:sp>
      </p:grpSp>
      <p:grpSp>
        <p:nvGrpSpPr>
          <p:cNvPr id="37" name="100s of Service Providers">
            <a:extLst>
              <a:ext uri="{FF2B5EF4-FFF2-40B4-BE49-F238E27FC236}">
                <a16:creationId xmlns:a16="http://schemas.microsoft.com/office/drawing/2014/main" id="{AE021A7B-8CF2-4E68-8237-065FE6236B76}"/>
              </a:ext>
            </a:extLst>
          </p:cNvPr>
          <p:cNvGrpSpPr/>
          <p:nvPr/>
        </p:nvGrpSpPr>
        <p:grpSpPr>
          <a:xfrm>
            <a:off x="4978548" y="6059548"/>
            <a:ext cx="3640325" cy="395126"/>
            <a:chOff x="4880162" y="5941965"/>
            <a:chExt cx="3570282" cy="387524"/>
          </a:xfrm>
        </p:grpSpPr>
        <p:sp>
          <p:nvSpPr>
            <p:cNvPr id="38" name="100s of Service Providers">
              <a:extLst>
                <a:ext uri="{FF2B5EF4-FFF2-40B4-BE49-F238E27FC236}">
                  <a16:creationId xmlns:a16="http://schemas.microsoft.com/office/drawing/2014/main" id="{D8194247-4040-4C09-A1E8-41E014210966}"/>
                </a:ext>
              </a:extLst>
            </p:cNvPr>
            <p:cNvSpPr txBox="1"/>
            <p:nvPr/>
          </p:nvSpPr>
          <p:spPr>
            <a:xfrm>
              <a:off x="5056821" y="5941965"/>
              <a:ext cx="3393623" cy="387524"/>
            </a:xfrm>
            <a:prstGeom prst="rect">
              <a:avLst/>
            </a:prstGeom>
            <a:noFill/>
          </p:spPr>
          <p:txBody>
            <a:bodyPr wrap="square" lIns="228502" tIns="0" rIns="282941" bIns="0" rtlCol="0" anchor="ctr" anchorCtr="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defTabSz="930821">
                <a:spcAft>
                  <a:spcPts val="599"/>
                </a:spcAft>
                <a:defRPr/>
              </a:pPr>
              <a:r>
                <a:rPr lang="en-US" sz="2797">
                  <a:gradFill>
                    <a:gsLst>
                      <a:gs pos="0">
                        <a:srgbClr val="FFFFFF"/>
                      </a:gs>
                      <a:gs pos="100000">
                        <a:srgbClr val="FFFFFF"/>
                      </a:gs>
                    </a:gsLst>
                    <a:lin ang="5400000" scaled="0"/>
                  </a:gradFill>
                  <a:latin typeface="Segoe UI"/>
                  <a:ea typeface="MS PGothic" panose="020B0600070205080204" pitchFamily="34" charset="-128"/>
                  <a:cs typeface="Segoe UI Semilight" panose="020B0402040204020203" pitchFamily="34" charset="0"/>
                </a:rPr>
                <a:t>100s</a:t>
              </a:r>
              <a:r>
                <a:rPr lang="en-US" sz="1800">
                  <a:gradFill>
                    <a:gsLst>
                      <a:gs pos="0">
                        <a:srgbClr val="FFFFFF"/>
                      </a:gs>
                      <a:gs pos="100000">
                        <a:srgbClr val="FFFFFF"/>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 of service providers</a:t>
              </a:r>
            </a:p>
          </p:txBody>
        </p:sp>
        <p:grpSp>
          <p:nvGrpSpPr>
            <p:cNvPr id="39" name="Green Oval Title">
              <a:extLst>
                <a:ext uri="{FF2B5EF4-FFF2-40B4-BE49-F238E27FC236}">
                  <a16:creationId xmlns:a16="http://schemas.microsoft.com/office/drawing/2014/main" id="{CD76498C-CD00-40DE-9C27-7D3167EA51C7}"/>
                </a:ext>
              </a:extLst>
            </p:cNvPr>
            <p:cNvGrpSpPr>
              <a:grpSpLocks noChangeAspect="1"/>
            </p:cNvGrpSpPr>
            <p:nvPr/>
          </p:nvGrpSpPr>
          <p:grpSpPr>
            <a:xfrm>
              <a:off x="4880162" y="5951589"/>
              <a:ext cx="295820" cy="295820"/>
              <a:chOff x="864708" y="7928616"/>
              <a:chExt cx="402336" cy="402336"/>
            </a:xfrm>
          </p:grpSpPr>
          <p:sp>
            <p:nvSpPr>
              <p:cNvPr id="40" name="Oval 39">
                <a:extLst>
                  <a:ext uri="{FF2B5EF4-FFF2-40B4-BE49-F238E27FC236}">
                    <a16:creationId xmlns:a16="http://schemas.microsoft.com/office/drawing/2014/main" id="{44177BF3-3490-4735-B55D-173DF48131AF}"/>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1" name="Oval 40">
                <a:extLst>
                  <a:ext uri="{FF2B5EF4-FFF2-40B4-BE49-F238E27FC236}">
                    <a16:creationId xmlns:a16="http://schemas.microsoft.com/office/drawing/2014/main" id="{50394847-59ED-42A3-861A-2BCBB8D1E721}"/>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grpSp>
        <p:nvGrpSpPr>
          <p:cNvPr id="42" name="1000s of enterprises">
            <a:extLst>
              <a:ext uri="{FF2B5EF4-FFF2-40B4-BE49-F238E27FC236}">
                <a16:creationId xmlns:a16="http://schemas.microsoft.com/office/drawing/2014/main" id="{43244C40-26DC-400C-A87D-00C79819FD89}"/>
              </a:ext>
            </a:extLst>
          </p:cNvPr>
          <p:cNvGrpSpPr/>
          <p:nvPr/>
        </p:nvGrpSpPr>
        <p:grpSpPr>
          <a:xfrm>
            <a:off x="9185175" y="6059548"/>
            <a:ext cx="3437921" cy="395126"/>
            <a:chOff x="9005850" y="5941965"/>
            <a:chExt cx="3371773" cy="387524"/>
          </a:xfrm>
        </p:grpSpPr>
        <p:sp>
          <p:nvSpPr>
            <p:cNvPr id="43" name="1,000s of enterprises">
              <a:extLst>
                <a:ext uri="{FF2B5EF4-FFF2-40B4-BE49-F238E27FC236}">
                  <a16:creationId xmlns:a16="http://schemas.microsoft.com/office/drawing/2014/main" id="{5B651239-066C-4DFD-A59F-CA53402FACE9}"/>
                </a:ext>
              </a:extLst>
            </p:cNvPr>
            <p:cNvSpPr txBox="1"/>
            <p:nvPr/>
          </p:nvSpPr>
          <p:spPr>
            <a:xfrm>
              <a:off x="9240136" y="5941965"/>
              <a:ext cx="3137487" cy="387524"/>
            </a:xfrm>
            <a:prstGeom prst="rect">
              <a:avLst/>
            </a:prstGeom>
            <a:noFill/>
          </p:spPr>
          <p:txBody>
            <a:bodyPr wrap="square" lIns="228502" tIns="0" rIns="282941" bIns="0" rtlCol="0" anchor="ctr" anchorCtr="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defTabSz="930821">
                <a:spcAft>
                  <a:spcPts val="599"/>
                </a:spcAft>
                <a:defRPr/>
              </a:pPr>
              <a:r>
                <a:rPr lang="en-US" sz="2797">
                  <a:gradFill>
                    <a:gsLst>
                      <a:gs pos="0">
                        <a:srgbClr val="FFFFFF"/>
                      </a:gs>
                      <a:gs pos="100000">
                        <a:srgbClr val="FFFFFF"/>
                      </a:gs>
                    </a:gsLst>
                    <a:lin ang="5400000" scaled="0"/>
                  </a:gradFill>
                  <a:latin typeface="Segoe UI"/>
                  <a:ea typeface="MS PGothic" panose="020B0600070205080204" pitchFamily="34" charset="-128"/>
                  <a:cs typeface="Segoe UI Semilight" panose="020B0402040204020203" pitchFamily="34" charset="0"/>
                </a:rPr>
                <a:t>1,000s</a:t>
              </a:r>
              <a:r>
                <a:rPr lang="en-US" sz="1800">
                  <a:gradFill>
                    <a:gsLst>
                      <a:gs pos="0">
                        <a:srgbClr val="FFFFFF"/>
                      </a:gs>
                      <a:gs pos="100000">
                        <a:srgbClr val="FFFFFF"/>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 of enterprises</a:t>
              </a:r>
            </a:p>
          </p:txBody>
        </p:sp>
        <p:grpSp>
          <p:nvGrpSpPr>
            <p:cNvPr id="44" name="Yellow Oval Title">
              <a:extLst>
                <a:ext uri="{FF2B5EF4-FFF2-40B4-BE49-F238E27FC236}">
                  <a16:creationId xmlns:a16="http://schemas.microsoft.com/office/drawing/2014/main" id="{0DE2B8C1-850C-45D5-AEC7-8E79097376D1}"/>
                </a:ext>
              </a:extLst>
            </p:cNvPr>
            <p:cNvGrpSpPr>
              <a:grpSpLocks noChangeAspect="1"/>
            </p:cNvGrpSpPr>
            <p:nvPr/>
          </p:nvGrpSpPr>
          <p:grpSpPr>
            <a:xfrm>
              <a:off x="9005850" y="6050235"/>
              <a:ext cx="197213" cy="197213"/>
              <a:chOff x="864708" y="7928616"/>
              <a:chExt cx="402336" cy="402336"/>
            </a:xfrm>
          </p:grpSpPr>
          <p:sp>
            <p:nvSpPr>
              <p:cNvPr id="45" name="Oval 44">
                <a:extLst>
                  <a:ext uri="{FF2B5EF4-FFF2-40B4-BE49-F238E27FC236}">
                    <a16:creationId xmlns:a16="http://schemas.microsoft.com/office/drawing/2014/main" id="{2DC4C17B-951C-4DDD-BE16-8D7A84288B9D}"/>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6" name="Oval 45">
                <a:extLst>
                  <a:ext uri="{FF2B5EF4-FFF2-40B4-BE49-F238E27FC236}">
                    <a16:creationId xmlns:a16="http://schemas.microsoft.com/office/drawing/2014/main" id="{B3EE0DE1-E16B-4409-8636-335512D261DC}"/>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grpSp>
        <p:nvGrpSpPr>
          <p:cNvPr id="47" name="Green Oval 1">
            <a:extLst>
              <a:ext uri="{FF2B5EF4-FFF2-40B4-BE49-F238E27FC236}">
                <a16:creationId xmlns:a16="http://schemas.microsoft.com/office/drawing/2014/main" id="{F76A162E-77F5-47AB-B7B2-581A0878F74C}"/>
              </a:ext>
            </a:extLst>
          </p:cNvPr>
          <p:cNvGrpSpPr>
            <a:grpSpLocks noChangeAspect="1"/>
          </p:cNvGrpSpPr>
          <p:nvPr/>
        </p:nvGrpSpPr>
        <p:grpSpPr>
          <a:xfrm>
            <a:off x="3249227" y="2659419"/>
            <a:ext cx="301623" cy="301623"/>
            <a:chOff x="864708" y="7928616"/>
            <a:chExt cx="402336" cy="402336"/>
          </a:xfrm>
        </p:grpSpPr>
        <p:sp>
          <p:nvSpPr>
            <p:cNvPr id="48" name="Oval 47">
              <a:extLst>
                <a:ext uri="{FF2B5EF4-FFF2-40B4-BE49-F238E27FC236}">
                  <a16:creationId xmlns:a16="http://schemas.microsoft.com/office/drawing/2014/main" id="{D4C29221-2E39-4DF8-BC6C-A05B55C4B38D}"/>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49" name="Oval 48">
              <a:extLst>
                <a:ext uri="{FF2B5EF4-FFF2-40B4-BE49-F238E27FC236}">
                  <a16:creationId xmlns:a16="http://schemas.microsoft.com/office/drawing/2014/main" id="{2E9ED655-B61D-42B5-B541-299B245209BC}"/>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50" name="Yellow Oval 1">
            <a:extLst>
              <a:ext uri="{FF2B5EF4-FFF2-40B4-BE49-F238E27FC236}">
                <a16:creationId xmlns:a16="http://schemas.microsoft.com/office/drawing/2014/main" id="{556EE50B-2909-4203-AD4E-8DEFB97B1065}"/>
              </a:ext>
            </a:extLst>
          </p:cNvPr>
          <p:cNvGrpSpPr>
            <a:grpSpLocks noChangeAspect="1"/>
          </p:cNvGrpSpPr>
          <p:nvPr/>
        </p:nvGrpSpPr>
        <p:grpSpPr>
          <a:xfrm>
            <a:off x="990097" y="1173837"/>
            <a:ext cx="201082" cy="201082"/>
            <a:chOff x="864708" y="7928616"/>
            <a:chExt cx="402336" cy="402336"/>
          </a:xfrm>
        </p:grpSpPr>
        <p:sp>
          <p:nvSpPr>
            <p:cNvPr id="51" name="Oval 50">
              <a:extLst>
                <a:ext uri="{FF2B5EF4-FFF2-40B4-BE49-F238E27FC236}">
                  <a16:creationId xmlns:a16="http://schemas.microsoft.com/office/drawing/2014/main" id="{D18437A9-A456-4D61-90D2-67742992341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2" name="Oval 51">
              <a:extLst>
                <a:ext uri="{FF2B5EF4-FFF2-40B4-BE49-F238E27FC236}">
                  <a16:creationId xmlns:a16="http://schemas.microsoft.com/office/drawing/2014/main" id="{FCC75548-2CE9-4C54-B507-360152407F69}"/>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3" name="Yellow Oval 2">
            <a:extLst>
              <a:ext uri="{FF2B5EF4-FFF2-40B4-BE49-F238E27FC236}">
                <a16:creationId xmlns:a16="http://schemas.microsoft.com/office/drawing/2014/main" id="{1F7EE713-8036-439D-8C36-B0F23C7A223D}"/>
              </a:ext>
            </a:extLst>
          </p:cNvPr>
          <p:cNvGrpSpPr>
            <a:grpSpLocks noChangeAspect="1"/>
          </p:cNvGrpSpPr>
          <p:nvPr/>
        </p:nvGrpSpPr>
        <p:grpSpPr>
          <a:xfrm>
            <a:off x="2801460" y="1374093"/>
            <a:ext cx="201082" cy="201082"/>
            <a:chOff x="864708" y="7928616"/>
            <a:chExt cx="402336" cy="402336"/>
          </a:xfrm>
        </p:grpSpPr>
        <p:sp>
          <p:nvSpPr>
            <p:cNvPr id="54" name="Oval 53">
              <a:extLst>
                <a:ext uri="{FF2B5EF4-FFF2-40B4-BE49-F238E27FC236}">
                  <a16:creationId xmlns:a16="http://schemas.microsoft.com/office/drawing/2014/main" id="{EA3AEB66-9342-4A0B-ABB0-676D5C519894}"/>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 name="Oval 54">
              <a:extLst>
                <a:ext uri="{FF2B5EF4-FFF2-40B4-BE49-F238E27FC236}">
                  <a16:creationId xmlns:a16="http://schemas.microsoft.com/office/drawing/2014/main" id="{4CE26444-A094-41DF-9551-8693BD5A7210}"/>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6" name="Yellow Oval 3">
            <a:extLst>
              <a:ext uri="{FF2B5EF4-FFF2-40B4-BE49-F238E27FC236}">
                <a16:creationId xmlns:a16="http://schemas.microsoft.com/office/drawing/2014/main" id="{E67C6471-A592-4B75-B2DD-527E3AA01064}"/>
              </a:ext>
            </a:extLst>
          </p:cNvPr>
          <p:cNvGrpSpPr>
            <a:grpSpLocks noChangeAspect="1"/>
          </p:cNvGrpSpPr>
          <p:nvPr/>
        </p:nvGrpSpPr>
        <p:grpSpPr>
          <a:xfrm>
            <a:off x="3732131" y="450561"/>
            <a:ext cx="201082" cy="201082"/>
            <a:chOff x="864708" y="7928616"/>
            <a:chExt cx="402336" cy="402336"/>
          </a:xfrm>
        </p:grpSpPr>
        <p:sp>
          <p:nvSpPr>
            <p:cNvPr id="57" name="Oval 56">
              <a:extLst>
                <a:ext uri="{FF2B5EF4-FFF2-40B4-BE49-F238E27FC236}">
                  <a16:creationId xmlns:a16="http://schemas.microsoft.com/office/drawing/2014/main" id="{7993FB1C-E4ED-4BAA-AA8A-6EC3982D5AEE}"/>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8" name="Oval 57">
              <a:extLst>
                <a:ext uri="{FF2B5EF4-FFF2-40B4-BE49-F238E27FC236}">
                  <a16:creationId xmlns:a16="http://schemas.microsoft.com/office/drawing/2014/main" id="{6A1872B6-CA0B-4D4F-930A-4AD3A3E62E7C}"/>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9" name="Yellow Oval 4">
            <a:extLst>
              <a:ext uri="{FF2B5EF4-FFF2-40B4-BE49-F238E27FC236}">
                <a16:creationId xmlns:a16="http://schemas.microsoft.com/office/drawing/2014/main" id="{FA5B8A96-A0C1-492C-A865-F80525C6DF2E}"/>
              </a:ext>
            </a:extLst>
          </p:cNvPr>
          <p:cNvGrpSpPr>
            <a:grpSpLocks noChangeAspect="1"/>
          </p:cNvGrpSpPr>
          <p:nvPr/>
        </p:nvGrpSpPr>
        <p:grpSpPr>
          <a:xfrm>
            <a:off x="2333693" y="2278583"/>
            <a:ext cx="201082" cy="201082"/>
            <a:chOff x="864708" y="7928616"/>
            <a:chExt cx="402336" cy="402336"/>
          </a:xfrm>
        </p:grpSpPr>
        <p:sp>
          <p:nvSpPr>
            <p:cNvPr id="60" name="Oval 59">
              <a:extLst>
                <a:ext uri="{FF2B5EF4-FFF2-40B4-BE49-F238E27FC236}">
                  <a16:creationId xmlns:a16="http://schemas.microsoft.com/office/drawing/2014/main" id="{320E8E19-0A85-4591-A709-1EE107340147}"/>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1" name="Oval 60">
              <a:extLst>
                <a:ext uri="{FF2B5EF4-FFF2-40B4-BE49-F238E27FC236}">
                  <a16:creationId xmlns:a16="http://schemas.microsoft.com/office/drawing/2014/main" id="{4B260E92-7FE4-4F27-A313-56661418C26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2" name="Yellow Oval 5">
            <a:extLst>
              <a:ext uri="{FF2B5EF4-FFF2-40B4-BE49-F238E27FC236}">
                <a16:creationId xmlns:a16="http://schemas.microsoft.com/office/drawing/2014/main" id="{27C2C8E6-8B59-40F0-8266-99D3A170F7D3}"/>
              </a:ext>
            </a:extLst>
          </p:cNvPr>
          <p:cNvGrpSpPr>
            <a:grpSpLocks noChangeAspect="1"/>
          </p:cNvGrpSpPr>
          <p:nvPr/>
        </p:nvGrpSpPr>
        <p:grpSpPr>
          <a:xfrm>
            <a:off x="2617036" y="3268761"/>
            <a:ext cx="201082" cy="201082"/>
            <a:chOff x="864708" y="7928616"/>
            <a:chExt cx="402336" cy="402336"/>
          </a:xfrm>
        </p:grpSpPr>
        <p:sp>
          <p:nvSpPr>
            <p:cNvPr id="63" name="Oval 62">
              <a:extLst>
                <a:ext uri="{FF2B5EF4-FFF2-40B4-BE49-F238E27FC236}">
                  <a16:creationId xmlns:a16="http://schemas.microsoft.com/office/drawing/2014/main" id="{A0F9214C-62E9-434B-9DB2-BF321F69E52E}"/>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4" name="Oval 63">
              <a:extLst>
                <a:ext uri="{FF2B5EF4-FFF2-40B4-BE49-F238E27FC236}">
                  <a16:creationId xmlns:a16="http://schemas.microsoft.com/office/drawing/2014/main" id="{BA8713B9-3E6A-4A01-A784-E08FF003A57F}"/>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5" name="Yellow Oval 6">
            <a:extLst>
              <a:ext uri="{FF2B5EF4-FFF2-40B4-BE49-F238E27FC236}">
                <a16:creationId xmlns:a16="http://schemas.microsoft.com/office/drawing/2014/main" id="{DA59B962-4D79-41B9-937D-74E3D4E6F37B}"/>
              </a:ext>
            </a:extLst>
          </p:cNvPr>
          <p:cNvGrpSpPr>
            <a:grpSpLocks noChangeAspect="1"/>
          </p:cNvGrpSpPr>
          <p:nvPr/>
        </p:nvGrpSpPr>
        <p:grpSpPr>
          <a:xfrm>
            <a:off x="3912585" y="3801935"/>
            <a:ext cx="201082" cy="201082"/>
            <a:chOff x="864708" y="7928616"/>
            <a:chExt cx="402336" cy="402336"/>
          </a:xfrm>
        </p:grpSpPr>
        <p:sp>
          <p:nvSpPr>
            <p:cNvPr id="66" name="Oval 65">
              <a:extLst>
                <a:ext uri="{FF2B5EF4-FFF2-40B4-BE49-F238E27FC236}">
                  <a16:creationId xmlns:a16="http://schemas.microsoft.com/office/drawing/2014/main" id="{42440172-26B7-4EA1-B1F9-BE066CAC9CC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7" name="Oval 66">
              <a:extLst>
                <a:ext uri="{FF2B5EF4-FFF2-40B4-BE49-F238E27FC236}">
                  <a16:creationId xmlns:a16="http://schemas.microsoft.com/office/drawing/2014/main" id="{386ED82D-722D-4682-AB8D-E9946D271832}"/>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8" name="Yellow Oval 7">
            <a:extLst>
              <a:ext uri="{FF2B5EF4-FFF2-40B4-BE49-F238E27FC236}">
                <a16:creationId xmlns:a16="http://schemas.microsoft.com/office/drawing/2014/main" id="{E0E1877F-61D4-46C3-8874-7736F97B9797}"/>
              </a:ext>
            </a:extLst>
          </p:cNvPr>
          <p:cNvGrpSpPr>
            <a:grpSpLocks noChangeAspect="1"/>
          </p:cNvGrpSpPr>
          <p:nvPr/>
        </p:nvGrpSpPr>
        <p:grpSpPr>
          <a:xfrm>
            <a:off x="3531048" y="4667199"/>
            <a:ext cx="201082" cy="201082"/>
            <a:chOff x="864708" y="7928616"/>
            <a:chExt cx="402336" cy="402336"/>
          </a:xfrm>
        </p:grpSpPr>
        <p:sp>
          <p:nvSpPr>
            <p:cNvPr id="69" name="Oval 68">
              <a:extLst>
                <a:ext uri="{FF2B5EF4-FFF2-40B4-BE49-F238E27FC236}">
                  <a16:creationId xmlns:a16="http://schemas.microsoft.com/office/drawing/2014/main" id="{8F137A03-66B7-4AE2-9D18-2A9856B19F9D}"/>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0" name="Oval 69">
              <a:extLst>
                <a:ext uri="{FF2B5EF4-FFF2-40B4-BE49-F238E27FC236}">
                  <a16:creationId xmlns:a16="http://schemas.microsoft.com/office/drawing/2014/main" id="{0D52FC4B-7474-4051-B04E-3B2177556E2D}"/>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1" name="Yellow OVal 8">
            <a:extLst>
              <a:ext uri="{FF2B5EF4-FFF2-40B4-BE49-F238E27FC236}">
                <a16:creationId xmlns:a16="http://schemas.microsoft.com/office/drawing/2014/main" id="{074A815D-5BC1-448B-93C4-7CECFBA6C939}"/>
              </a:ext>
            </a:extLst>
          </p:cNvPr>
          <p:cNvGrpSpPr>
            <a:grpSpLocks noChangeAspect="1"/>
          </p:cNvGrpSpPr>
          <p:nvPr/>
        </p:nvGrpSpPr>
        <p:grpSpPr>
          <a:xfrm>
            <a:off x="4237881" y="4944449"/>
            <a:ext cx="201082" cy="201082"/>
            <a:chOff x="864708" y="7928616"/>
            <a:chExt cx="402336" cy="402336"/>
          </a:xfrm>
        </p:grpSpPr>
        <p:sp>
          <p:nvSpPr>
            <p:cNvPr id="72" name="Oval 71">
              <a:extLst>
                <a:ext uri="{FF2B5EF4-FFF2-40B4-BE49-F238E27FC236}">
                  <a16:creationId xmlns:a16="http://schemas.microsoft.com/office/drawing/2014/main" id="{9A2CD8CF-0A65-461E-AB15-392350B7B464}"/>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3" name="Oval 72">
              <a:extLst>
                <a:ext uri="{FF2B5EF4-FFF2-40B4-BE49-F238E27FC236}">
                  <a16:creationId xmlns:a16="http://schemas.microsoft.com/office/drawing/2014/main" id="{77AB860F-3BC5-4027-83D4-DCC3BA1CE54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4" name="Yellow Oval 9">
            <a:extLst>
              <a:ext uri="{FF2B5EF4-FFF2-40B4-BE49-F238E27FC236}">
                <a16:creationId xmlns:a16="http://schemas.microsoft.com/office/drawing/2014/main" id="{DB41D83F-D2F5-4ED4-97EC-113707FE3390}"/>
              </a:ext>
            </a:extLst>
          </p:cNvPr>
          <p:cNvGrpSpPr>
            <a:grpSpLocks noChangeAspect="1"/>
          </p:cNvGrpSpPr>
          <p:nvPr/>
        </p:nvGrpSpPr>
        <p:grpSpPr>
          <a:xfrm>
            <a:off x="5837401" y="3552106"/>
            <a:ext cx="201082" cy="201082"/>
            <a:chOff x="864708" y="7928616"/>
            <a:chExt cx="402336" cy="402336"/>
          </a:xfrm>
        </p:grpSpPr>
        <p:sp>
          <p:nvSpPr>
            <p:cNvPr id="75" name="Oval 74">
              <a:extLst>
                <a:ext uri="{FF2B5EF4-FFF2-40B4-BE49-F238E27FC236}">
                  <a16:creationId xmlns:a16="http://schemas.microsoft.com/office/drawing/2014/main" id="{383132C7-07A7-4C0F-9CB3-3F9DFF3063D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6" name="Oval 75">
              <a:extLst>
                <a:ext uri="{FF2B5EF4-FFF2-40B4-BE49-F238E27FC236}">
                  <a16:creationId xmlns:a16="http://schemas.microsoft.com/office/drawing/2014/main" id="{DF4135FA-9C55-4F54-B6E6-7733AFCF5E5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7" name="Yellow Oval 10">
            <a:extLst>
              <a:ext uri="{FF2B5EF4-FFF2-40B4-BE49-F238E27FC236}">
                <a16:creationId xmlns:a16="http://schemas.microsoft.com/office/drawing/2014/main" id="{DE26E12F-EB83-4150-B050-12DA36E22BF0}"/>
              </a:ext>
            </a:extLst>
          </p:cNvPr>
          <p:cNvGrpSpPr>
            <a:grpSpLocks noChangeAspect="1"/>
          </p:cNvGrpSpPr>
          <p:nvPr/>
        </p:nvGrpSpPr>
        <p:grpSpPr>
          <a:xfrm>
            <a:off x="6370575" y="3954271"/>
            <a:ext cx="201082" cy="201082"/>
            <a:chOff x="864708" y="7928616"/>
            <a:chExt cx="402336" cy="402336"/>
          </a:xfrm>
        </p:grpSpPr>
        <p:sp>
          <p:nvSpPr>
            <p:cNvPr id="78" name="Oval 77">
              <a:extLst>
                <a:ext uri="{FF2B5EF4-FFF2-40B4-BE49-F238E27FC236}">
                  <a16:creationId xmlns:a16="http://schemas.microsoft.com/office/drawing/2014/main" id="{48BA3B4E-E098-4401-BBC7-769D9AE13C9F}"/>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9" name="Oval 78">
              <a:extLst>
                <a:ext uri="{FF2B5EF4-FFF2-40B4-BE49-F238E27FC236}">
                  <a16:creationId xmlns:a16="http://schemas.microsoft.com/office/drawing/2014/main" id="{D91E7FC3-F729-4ACA-BA0A-9DE19E8858E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0" name="Yellow Oval 11">
            <a:extLst>
              <a:ext uri="{FF2B5EF4-FFF2-40B4-BE49-F238E27FC236}">
                <a16:creationId xmlns:a16="http://schemas.microsoft.com/office/drawing/2014/main" id="{C36DCC9D-BFC5-4529-886E-F039266D5948}"/>
              </a:ext>
            </a:extLst>
          </p:cNvPr>
          <p:cNvGrpSpPr>
            <a:grpSpLocks noChangeAspect="1"/>
          </p:cNvGrpSpPr>
          <p:nvPr/>
        </p:nvGrpSpPr>
        <p:grpSpPr>
          <a:xfrm>
            <a:off x="6827581" y="4335108"/>
            <a:ext cx="201082" cy="201082"/>
            <a:chOff x="864708" y="7928616"/>
            <a:chExt cx="402336" cy="402336"/>
          </a:xfrm>
        </p:grpSpPr>
        <p:sp>
          <p:nvSpPr>
            <p:cNvPr id="81" name="Oval 80">
              <a:extLst>
                <a:ext uri="{FF2B5EF4-FFF2-40B4-BE49-F238E27FC236}">
                  <a16:creationId xmlns:a16="http://schemas.microsoft.com/office/drawing/2014/main" id="{DDF76F25-2F90-4BC7-A60E-E988261A238E}"/>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 name="Oval 81">
              <a:extLst>
                <a:ext uri="{FF2B5EF4-FFF2-40B4-BE49-F238E27FC236}">
                  <a16:creationId xmlns:a16="http://schemas.microsoft.com/office/drawing/2014/main" id="{0605F180-26C6-4B74-8C07-DEF07ECEDE1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3" name="Yellow Oval 12">
            <a:extLst>
              <a:ext uri="{FF2B5EF4-FFF2-40B4-BE49-F238E27FC236}">
                <a16:creationId xmlns:a16="http://schemas.microsoft.com/office/drawing/2014/main" id="{0601FA4D-89FB-46E5-B1EC-D791AB01B4DC}"/>
              </a:ext>
            </a:extLst>
          </p:cNvPr>
          <p:cNvGrpSpPr>
            <a:grpSpLocks noChangeAspect="1"/>
          </p:cNvGrpSpPr>
          <p:nvPr/>
        </p:nvGrpSpPr>
        <p:grpSpPr>
          <a:xfrm>
            <a:off x="5989736" y="2839177"/>
            <a:ext cx="201082" cy="201082"/>
            <a:chOff x="864708" y="7928616"/>
            <a:chExt cx="402336" cy="402336"/>
          </a:xfrm>
        </p:grpSpPr>
        <p:sp>
          <p:nvSpPr>
            <p:cNvPr id="84" name="Oval 83">
              <a:extLst>
                <a:ext uri="{FF2B5EF4-FFF2-40B4-BE49-F238E27FC236}">
                  <a16:creationId xmlns:a16="http://schemas.microsoft.com/office/drawing/2014/main" id="{06F75F10-4D5A-4E88-8394-A6BBFA5BB706}"/>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5" name="Oval 84">
              <a:extLst>
                <a:ext uri="{FF2B5EF4-FFF2-40B4-BE49-F238E27FC236}">
                  <a16:creationId xmlns:a16="http://schemas.microsoft.com/office/drawing/2014/main" id="{A42F695B-9567-44A0-82E6-8F5A35033180}"/>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6" name="Yellow Oval 13">
            <a:extLst>
              <a:ext uri="{FF2B5EF4-FFF2-40B4-BE49-F238E27FC236}">
                <a16:creationId xmlns:a16="http://schemas.microsoft.com/office/drawing/2014/main" id="{185694C0-948B-4C79-959E-6F95B48898B5}"/>
              </a:ext>
            </a:extLst>
          </p:cNvPr>
          <p:cNvGrpSpPr>
            <a:grpSpLocks noChangeAspect="1"/>
          </p:cNvGrpSpPr>
          <p:nvPr/>
        </p:nvGrpSpPr>
        <p:grpSpPr>
          <a:xfrm>
            <a:off x="7056083" y="3192594"/>
            <a:ext cx="201082" cy="201082"/>
            <a:chOff x="864708" y="7928616"/>
            <a:chExt cx="402336" cy="402336"/>
          </a:xfrm>
        </p:grpSpPr>
        <p:sp>
          <p:nvSpPr>
            <p:cNvPr id="87" name="Oval 86">
              <a:extLst>
                <a:ext uri="{FF2B5EF4-FFF2-40B4-BE49-F238E27FC236}">
                  <a16:creationId xmlns:a16="http://schemas.microsoft.com/office/drawing/2014/main" id="{081A7689-2AEF-4F66-883B-D87D79EDD90D}"/>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8" name="Oval 87">
              <a:extLst>
                <a:ext uri="{FF2B5EF4-FFF2-40B4-BE49-F238E27FC236}">
                  <a16:creationId xmlns:a16="http://schemas.microsoft.com/office/drawing/2014/main" id="{97C88FB3-F216-4CC7-B653-765CA9EC526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89" name="Yellow Oval 14">
            <a:extLst>
              <a:ext uri="{FF2B5EF4-FFF2-40B4-BE49-F238E27FC236}">
                <a16:creationId xmlns:a16="http://schemas.microsoft.com/office/drawing/2014/main" id="{75BA28AB-812B-440D-800B-5AEA7B1CE0B5}"/>
              </a:ext>
            </a:extLst>
          </p:cNvPr>
          <p:cNvGrpSpPr>
            <a:grpSpLocks noChangeAspect="1"/>
          </p:cNvGrpSpPr>
          <p:nvPr/>
        </p:nvGrpSpPr>
        <p:grpSpPr>
          <a:xfrm>
            <a:off x="6474163" y="1925166"/>
            <a:ext cx="201082" cy="201082"/>
            <a:chOff x="864708" y="7928616"/>
            <a:chExt cx="402336" cy="402336"/>
          </a:xfrm>
        </p:grpSpPr>
        <p:sp>
          <p:nvSpPr>
            <p:cNvPr id="90" name="Oval 89">
              <a:extLst>
                <a:ext uri="{FF2B5EF4-FFF2-40B4-BE49-F238E27FC236}">
                  <a16:creationId xmlns:a16="http://schemas.microsoft.com/office/drawing/2014/main" id="{503BBECF-DC28-4E5B-A070-8D869AEB3E2A}"/>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1" name="Oval 90">
              <a:extLst>
                <a:ext uri="{FF2B5EF4-FFF2-40B4-BE49-F238E27FC236}">
                  <a16:creationId xmlns:a16="http://schemas.microsoft.com/office/drawing/2014/main" id="{813D041C-7FCA-457D-8B89-9E0C85CE8CB2}"/>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2" name="Yellow Oval 15">
            <a:extLst>
              <a:ext uri="{FF2B5EF4-FFF2-40B4-BE49-F238E27FC236}">
                <a16:creationId xmlns:a16="http://schemas.microsoft.com/office/drawing/2014/main" id="{40F95BCA-2EE0-480F-AC36-5B5D00C56BF2}"/>
              </a:ext>
            </a:extLst>
          </p:cNvPr>
          <p:cNvGrpSpPr>
            <a:grpSpLocks noChangeAspect="1"/>
          </p:cNvGrpSpPr>
          <p:nvPr/>
        </p:nvGrpSpPr>
        <p:grpSpPr>
          <a:xfrm>
            <a:off x="6827581" y="1288403"/>
            <a:ext cx="201082" cy="201082"/>
            <a:chOff x="864708" y="7928616"/>
            <a:chExt cx="402336" cy="402336"/>
          </a:xfrm>
        </p:grpSpPr>
        <p:sp>
          <p:nvSpPr>
            <p:cNvPr id="93" name="Oval 92">
              <a:extLst>
                <a:ext uri="{FF2B5EF4-FFF2-40B4-BE49-F238E27FC236}">
                  <a16:creationId xmlns:a16="http://schemas.microsoft.com/office/drawing/2014/main" id="{E77CCC22-6C47-449D-9B01-DD3371444A8B}"/>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4" name="Oval 93">
              <a:extLst>
                <a:ext uri="{FF2B5EF4-FFF2-40B4-BE49-F238E27FC236}">
                  <a16:creationId xmlns:a16="http://schemas.microsoft.com/office/drawing/2014/main" id="{EA603F04-F40D-455A-9087-ED16B668A5DE}"/>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5" name="Yellow Oval 16">
            <a:extLst>
              <a:ext uri="{FF2B5EF4-FFF2-40B4-BE49-F238E27FC236}">
                <a16:creationId xmlns:a16="http://schemas.microsoft.com/office/drawing/2014/main" id="{5F85306B-320C-4616-A5E0-9FF2FFBFB4A6}"/>
              </a:ext>
            </a:extLst>
          </p:cNvPr>
          <p:cNvGrpSpPr>
            <a:grpSpLocks noChangeAspect="1"/>
          </p:cNvGrpSpPr>
          <p:nvPr/>
        </p:nvGrpSpPr>
        <p:grpSpPr>
          <a:xfrm>
            <a:off x="7187091" y="2354750"/>
            <a:ext cx="201082" cy="201082"/>
            <a:chOff x="864708" y="7928616"/>
            <a:chExt cx="402336" cy="402336"/>
          </a:xfrm>
        </p:grpSpPr>
        <p:sp>
          <p:nvSpPr>
            <p:cNvPr id="96" name="Oval 95">
              <a:extLst>
                <a:ext uri="{FF2B5EF4-FFF2-40B4-BE49-F238E27FC236}">
                  <a16:creationId xmlns:a16="http://schemas.microsoft.com/office/drawing/2014/main" id="{C9F4B796-7568-4B2B-94E7-078905112619}"/>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7" name="Oval 96">
              <a:extLst>
                <a:ext uri="{FF2B5EF4-FFF2-40B4-BE49-F238E27FC236}">
                  <a16:creationId xmlns:a16="http://schemas.microsoft.com/office/drawing/2014/main" id="{011901A0-D26E-4849-B95B-18F078186679}"/>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98" name="Yellow Oval 17">
            <a:extLst>
              <a:ext uri="{FF2B5EF4-FFF2-40B4-BE49-F238E27FC236}">
                <a16:creationId xmlns:a16="http://schemas.microsoft.com/office/drawing/2014/main" id="{FAB33619-ECC7-4282-858E-CB7E98E8C270}"/>
              </a:ext>
            </a:extLst>
          </p:cNvPr>
          <p:cNvGrpSpPr>
            <a:grpSpLocks noChangeAspect="1"/>
          </p:cNvGrpSpPr>
          <p:nvPr/>
        </p:nvGrpSpPr>
        <p:grpSpPr>
          <a:xfrm>
            <a:off x="7604808" y="2637777"/>
            <a:ext cx="201082" cy="201082"/>
            <a:chOff x="864708" y="7928616"/>
            <a:chExt cx="402336" cy="402336"/>
          </a:xfrm>
        </p:grpSpPr>
        <p:sp>
          <p:nvSpPr>
            <p:cNvPr id="99" name="Oval 98">
              <a:extLst>
                <a:ext uri="{FF2B5EF4-FFF2-40B4-BE49-F238E27FC236}">
                  <a16:creationId xmlns:a16="http://schemas.microsoft.com/office/drawing/2014/main" id="{BEBC47E0-F4E5-40A9-911A-C7ACC69F4743}"/>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 name="Oval 99">
              <a:extLst>
                <a:ext uri="{FF2B5EF4-FFF2-40B4-BE49-F238E27FC236}">
                  <a16:creationId xmlns:a16="http://schemas.microsoft.com/office/drawing/2014/main" id="{CBAC8A29-EF59-44BD-86CD-A4208B75B47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1" name="Yellow Oval 18">
            <a:extLst>
              <a:ext uri="{FF2B5EF4-FFF2-40B4-BE49-F238E27FC236}">
                <a16:creationId xmlns:a16="http://schemas.microsoft.com/office/drawing/2014/main" id="{9D116009-1C8D-4F82-AA75-434914A2B08B}"/>
              </a:ext>
            </a:extLst>
          </p:cNvPr>
          <p:cNvGrpSpPr>
            <a:grpSpLocks noChangeAspect="1"/>
          </p:cNvGrpSpPr>
          <p:nvPr/>
        </p:nvGrpSpPr>
        <p:grpSpPr>
          <a:xfrm>
            <a:off x="7893927" y="1897746"/>
            <a:ext cx="201082" cy="201082"/>
            <a:chOff x="864708" y="7928616"/>
            <a:chExt cx="402336" cy="402336"/>
          </a:xfrm>
        </p:grpSpPr>
        <p:sp>
          <p:nvSpPr>
            <p:cNvPr id="102" name="Oval 101">
              <a:extLst>
                <a:ext uri="{FF2B5EF4-FFF2-40B4-BE49-F238E27FC236}">
                  <a16:creationId xmlns:a16="http://schemas.microsoft.com/office/drawing/2014/main" id="{8BA675F1-64DE-4442-8114-C9FA5D6BBBCB}"/>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3" name="Oval 102">
              <a:extLst>
                <a:ext uri="{FF2B5EF4-FFF2-40B4-BE49-F238E27FC236}">
                  <a16:creationId xmlns:a16="http://schemas.microsoft.com/office/drawing/2014/main" id="{DBAC7EF7-6263-4494-92EA-9C7804B0668D}"/>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4" name="Yellow Oval 19">
            <a:extLst>
              <a:ext uri="{FF2B5EF4-FFF2-40B4-BE49-F238E27FC236}">
                <a16:creationId xmlns:a16="http://schemas.microsoft.com/office/drawing/2014/main" id="{3384C0A7-47C0-4311-867D-4D2D14D4F894}"/>
              </a:ext>
            </a:extLst>
          </p:cNvPr>
          <p:cNvGrpSpPr>
            <a:grpSpLocks noChangeAspect="1"/>
          </p:cNvGrpSpPr>
          <p:nvPr/>
        </p:nvGrpSpPr>
        <p:grpSpPr>
          <a:xfrm>
            <a:off x="8350931" y="1593074"/>
            <a:ext cx="201082" cy="201082"/>
            <a:chOff x="864708" y="7928616"/>
            <a:chExt cx="402336" cy="402336"/>
          </a:xfrm>
        </p:grpSpPr>
        <p:sp>
          <p:nvSpPr>
            <p:cNvPr id="105" name="Oval 104">
              <a:extLst>
                <a:ext uri="{FF2B5EF4-FFF2-40B4-BE49-F238E27FC236}">
                  <a16:creationId xmlns:a16="http://schemas.microsoft.com/office/drawing/2014/main" id="{5758283A-F904-45EA-B4B3-8F6EA5C340B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6" name="Oval 105">
              <a:extLst>
                <a:ext uri="{FF2B5EF4-FFF2-40B4-BE49-F238E27FC236}">
                  <a16:creationId xmlns:a16="http://schemas.microsoft.com/office/drawing/2014/main" id="{B3217478-3042-4663-A6DB-79068864A07A}"/>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07" name="Yellow Oval 20">
            <a:extLst>
              <a:ext uri="{FF2B5EF4-FFF2-40B4-BE49-F238E27FC236}">
                <a16:creationId xmlns:a16="http://schemas.microsoft.com/office/drawing/2014/main" id="{49886C32-C13D-4565-BDCD-EBB25BB7D458}"/>
              </a:ext>
            </a:extLst>
          </p:cNvPr>
          <p:cNvGrpSpPr>
            <a:grpSpLocks noChangeAspect="1"/>
          </p:cNvGrpSpPr>
          <p:nvPr/>
        </p:nvGrpSpPr>
        <p:grpSpPr>
          <a:xfrm>
            <a:off x="8480735" y="2354750"/>
            <a:ext cx="201082" cy="201082"/>
            <a:chOff x="864708" y="7928616"/>
            <a:chExt cx="402336" cy="402336"/>
          </a:xfrm>
        </p:grpSpPr>
        <p:sp>
          <p:nvSpPr>
            <p:cNvPr id="108" name="Oval 107">
              <a:extLst>
                <a:ext uri="{FF2B5EF4-FFF2-40B4-BE49-F238E27FC236}">
                  <a16:creationId xmlns:a16="http://schemas.microsoft.com/office/drawing/2014/main" id="{F86ACA8E-58A7-41E7-95D5-492528D6CED9}"/>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9" name="Oval 108">
              <a:extLst>
                <a:ext uri="{FF2B5EF4-FFF2-40B4-BE49-F238E27FC236}">
                  <a16:creationId xmlns:a16="http://schemas.microsoft.com/office/drawing/2014/main" id="{B6CA02CB-DFFA-4C5F-A753-E19A7534B0D7}"/>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0" name="Yellow Oval 21">
            <a:extLst>
              <a:ext uri="{FF2B5EF4-FFF2-40B4-BE49-F238E27FC236}">
                <a16:creationId xmlns:a16="http://schemas.microsoft.com/office/drawing/2014/main" id="{221407D7-7830-4EBB-AC09-5E33125AFB5C}"/>
              </a:ext>
            </a:extLst>
          </p:cNvPr>
          <p:cNvGrpSpPr>
            <a:grpSpLocks noChangeAspect="1"/>
          </p:cNvGrpSpPr>
          <p:nvPr/>
        </p:nvGrpSpPr>
        <p:grpSpPr>
          <a:xfrm>
            <a:off x="8731770" y="3116426"/>
            <a:ext cx="201082" cy="201082"/>
            <a:chOff x="864708" y="7928616"/>
            <a:chExt cx="402336" cy="402336"/>
          </a:xfrm>
        </p:grpSpPr>
        <p:sp>
          <p:nvSpPr>
            <p:cNvPr id="111" name="Oval 110">
              <a:extLst>
                <a:ext uri="{FF2B5EF4-FFF2-40B4-BE49-F238E27FC236}">
                  <a16:creationId xmlns:a16="http://schemas.microsoft.com/office/drawing/2014/main" id="{309921F1-837F-410B-B101-07DF4A2C2AC7}"/>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2" name="Oval 111">
              <a:extLst>
                <a:ext uri="{FF2B5EF4-FFF2-40B4-BE49-F238E27FC236}">
                  <a16:creationId xmlns:a16="http://schemas.microsoft.com/office/drawing/2014/main" id="{5D70DACD-B225-46CD-9CB1-F39520B9953A}"/>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3" name="Yellow Oval 22">
            <a:extLst>
              <a:ext uri="{FF2B5EF4-FFF2-40B4-BE49-F238E27FC236}">
                <a16:creationId xmlns:a16="http://schemas.microsoft.com/office/drawing/2014/main" id="{C13D1C41-9603-4C28-9E0F-5CBDB11F111B}"/>
              </a:ext>
            </a:extLst>
          </p:cNvPr>
          <p:cNvGrpSpPr>
            <a:grpSpLocks noChangeAspect="1"/>
          </p:cNvGrpSpPr>
          <p:nvPr/>
        </p:nvGrpSpPr>
        <p:grpSpPr>
          <a:xfrm>
            <a:off x="9000197" y="2050079"/>
            <a:ext cx="201082" cy="201082"/>
            <a:chOff x="864708" y="7928616"/>
            <a:chExt cx="402336" cy="402336"/>
          </a:xfrm>
        </p:grpSpPr>
        <p:sp>
          <p:nvSpPr>
            <p:cNvPr id="114" name="Oval 113">
              <a:extLst>
                <a:ext uri="{FF2B5EF4-FFF2-40B4-BE49-F238E27FC236}">
                  <a16:creationId xmlns:a16="http://schemas.microsoft.com/office/drawing/2014/main" id="{BE0ECCAE-E39A-4C4A-AC8E-752535A14259}"/>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5" name="Oval 114">
              <a:extLst>
                <a:ext uri="{FF2B5EF4-FFF2-40B4-BE49-F238E27FC236}">
                  <a16:creationId xmlns:a16="http://schemas.microsoft.com/office/drawing/2014/main" id="{B394E019-1DCB-4451-9A45-3D48A09D5B1F}"/>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6" name="Yellow Oval 23">
            <a:extLst>
              <a:ext uri="{FF2B5EF4-FFF2-40B4-BE49-F238E27FC236}">
                <a16:creationId xmlns:a16="http://schemas.microsoft.com/office/drawing/2014/main" id="{FB90CA24-AF0D-4ACF-82C9-B2B08A775A5F}"/>
              </a:ext>
            </a:extLst>
          </p:cNvPr>
          <p:cNvGrpSpPr>
            <a:grpSpLocks noChangeAspect="1"/>
          </p:cNvGrpSpPr>
          <p:nvPr/>
        </p:nvGrpSpPr>
        <p:grpSpPr>
          <a:xfrm>
            <a:off x="9264942" y="1516906"/>
            <a:ext cx="201082" cy="201082"/>
            <a:chOff x="864708" y="7928616"/>
            <a:chExt cx="402336" cy="402336"/>
          </a:xfrm>
        </p:grpSpPr>
        <p:sp>
          <p:nvSpPr>
            <p:cNvPr id="117" name="Oval 116">
              <a:extLst>
                <a:ext uri="{FF2B5EF4-FFF2-40B4-BE49-F238E27FC236}">
                  <a16:creationId xmlns:a16="http://schemas.microsoft.com/office/drawing/2014/main" id="{30DFEDA5-C09A-48B9-8E98-3E66AFFBF111}"/>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18" name="Oval 117">
              <a:extLst>
                <a:ext uri="{FF2B5EF4-FFF2-40B4-BE49-F238E27FC236}">
                  <a16:creationId xmlns:a16="http://schemas.microsoft.com/office/drawing/2014/main" id="{849C478D-1914-4A76-9220-03DDAE8C0DAE}"/>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19" name="Yellow Oval 24">
            <a:extLst>
              <a:ext uri="{FF2B5EF4-FFF2-40B4-BE49-F238E27FC236}">
                <a16:creationId xmlns:a16="http://schemas.microsoft.com/office/drawing/2014/main" id="{98027DC2-6AFF-4F5A-8CB4-2131C1AFAB46}"/>
              </a:ext>
            </a:extLst>
          </p:cNvPr>
          <p:cNvGrpSpPr>
            <a:grpSpLocks noChangeAspect="1"/>
          </p:cNvGrpSpPr>
          <p:nvPr/>
        </p:nvGrpSpPr>
        <p:grpSpPr>
          <a:xfrm>
            <a:off x="9417278" y="3552106"/>
            <a:ext cx="201082" cy="201082"/>
            <a:chOff x="864708" y="7928616"/>
            <a:chExt cx="402336" cy="402336"/>
          </a:xfrm>
        </p:grpSpPr>
        <p:sp>
          <p:nvSpPr>
            <p:cNvPr id="120" name="Oval 119">
              <a:extLst>
                <a:ext uri="{FF2B5EF4-FFF2-40B4-BE49-F238E27FC236}">
                  <a16:creationId xmlns:a16="http://schemas.microsoft.com/office/drawing/2014/main" id="{65B1C364-0043-4CB7-89AE-E19F3D1BA98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1" name="Oval 120">
              <a:extLst>
                <a:ext uri="{FF2B5EF4-FFF2-40B4-BE49-F238E27FC236}">
                  <a16:creationId xmlns:a16="http://schemas.microsoft.com/office/drawing/2014/main" id="{531FDB69-5331-4D68-94F3-1AC670C9D070}"/>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2" name="Yellow Oval 25">
            <a:extLst>
              <a:ext uri="{FF2B5EF4-FFF2-40B4-BE49-F238E27FC236}">
                <a16:creationId xmlns:a16="http://schemas.microsoft.com/office/drawing/2014/main" id="{B03685EF-5D76-4274-B3B9-EEA17796934B}"/>
              </a:ext>
            </a:extLst>
          </p:cNvPr>
          <p:cNvGrpSpPr>
            <a:grpSpLocks noChangeAspect="1"/>
          </p:cNvGrpSpPr>
          <p:nvPr/>
        </p:nvGrpSpPr>
        <p:grpSpPr>
          <a:xfrm>
            <a:off x="9929125" y="4182773"/>
            <a:ext cx="201082" cy="201082"/>
            <a:chOff x="864708" y="7928616"/>
            <a:chExt cx="402336" cy="402336"/>
          </a:xfrm>
        </p:grpSpPr>
        <p:sp>
          <p:nvSpPr>
            <p:cNvPr id="123" name="Oval 122">
              <a:extLst>
                <a:ext uri="{FF2B5EF4-FFF2-40B4-BE49-F238E27FC236}">
                  <a16:creationId xmlns:a16="http://schemas.microsoft.com/office/drawing/2014/main" id="{9BCD66DF-C92E-4D01-9C6C-AEF6A6ABFB39}"/>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4" name="Oval 123">
              <a:extLst>
                <a:ext uri="{FF2B5EF4-FFF2-40B4-BE49-F238E27FC236}">
                  <a16:creationId xmlns:a16="http://schemas.microsoft.com/office/drawing/2014/main" id="{708ACFC5-BE2F-412A-9F80-A9B01AE08567}"/>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5" name="Yellow Oval 26">
            <a:extLst>
              <a:ext uri="{FF2B5EF4-FFF2-40B4-BE49-F238E27FC236}">
                <a16:creationId xmlns:a16="http://schemas.microsoft.com/office/drawing/2014/main" id="{C7FFDDCE-AA02-402B-B013-7879B363F2D2}"/>
              </a:ext>
            </a:extLst>
          </p:cNvPr>
          <p:cNvGrpSpPr>
            <a:grpSpLocks noChangeAspect="1"/>
          </p:cNvGrpSpPr>
          <p:nvPr/>
        </p:nvGrpSpPr>
        <p:grpSpPr>
          <a:xfrm>
            <a:off x="9921826" y="4792112"/>
            <a:ext cx="201082" cy="201082"/>
            <a:chOff x="864708" y="7928616"/>
            <a:chExt cx="402336" cy="402336"/>
          </a:xfrm>
        </p:grpSpPr>
        <p:sp>
          <p:nvSpPr>
            <p:cNvPr id="126" name="Oval 125">
              <a:extLst>
                <a:ext uri="{FF2B5EF4-FFF2-40B4-BE49-F238E27FC236}">
                  <a16:creationId xmlns:a16="http://schemas.microsoft.com/office/drawing/2014/main" id="{0302C5FD-CF43-48C5-AA3F-CB40D38F5DD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7" name="Oval 126">
              <a:extLst>
                <a:ext uri="{FF2B5EF4-FFF2-40B4-BE49-F238E27FC236}">
                  <a16:creationId xmlns:a16="http://schemas.microsoft.com/office/drawing/2014/main" id="{D105F492-491E-468E-BB04-B6A009F4B88C}"/>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28" name="Yellow Oval 27">
            <a:extLst>
              <a:ext uri="{FF2B5EF4-FFF2-40B4-BE49-F238E27FC236}">
                <a16:creationId xmlns:a16="http://schemas.microsoft.com/office/drawing/2014/main" id="{2FBD4C08-48AB-4C73-B73D-758970704FD0}"/>
              </a:ext>
            </a:extLst>
          </p:cNvPr>
          <p:cNvGrpSpPr>
            <a:grpSpLocks noChangeAspect="1"/>
          </p:cNvGrpSpPr>
          <p:nvPr/>
        </p:nvGrpSpPr>
        <p:grpSpPr>
          <a:xfrm>
            <a:off x="9417278" y="5096783"/>
            <a:ext cx="201082" cy="201082"/>
            <a:chOff x="864708" y="7928616"/>
            <a:chExt cx="402336" cy="402336"/>
          </a:xfrm>
        </p:grpSpPr>
        <p:sp>
          <p:nvSpPr>
            <p:cNvPr id="129" name="Oval 128">
              <a:extLst>
                <a:ext uri="{FF2B5EF4-FFF2-40B4-BE49-F238E27FC236}">
                  <a16:creationId xmlns:a16="http://schemas.microsoft.com/office/drawing/2014/main" id="{D38BDE0E-A49A-4D53-9CA1-3DB89449702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0" name="Oval 129">
              <a:extLst>
                <a:ext uri="{FF2B5EF4-FFF2-40B4-BE49-F238E27FC236}">
                  <a16:creationId xmlns:a16="http://schemas.microsoft.com/office/drawing/2014/main" id="{11327F4A-2538-4859-B89B-5C42D5B6CEF1}"/>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131" name="Green Oval 2">
            <a:extLst>
              <a:ext uri="{FF2B5EF4-FFF2-40B4-BE49-F238E27FC236}">
                <a16:creationId xmlns:a16="http://schemas.microsoft.com/office/drawing/2014/main" id="{9C4F9ADC-DD28-4BCC-8463-A2D83C5B997E}"/>
              </a:ext>
            </a:extLst>
          </p:cNvPr>
          <p:cNvGrpSpPr>
            <a:grpSpLocks noChangeAspect="1"/>
          </p:cNvGrpSpPr>
          <p:nvPr/>
        </p:nvGrpSpPr>
        <p:grpSpPr>
          <a:xfrm>
            <a:off x="2602920" y="679062"/>
            <a:ext cx="301623" cy="301623"/>
            <a:chOff x="864708" y="7928616"/>
            <a:chExt cx="402336" cy="402336"/>
          </a:xfrm>
        </p:grpSpPr>
        <p:sp>
          <p:nvSpPr>
            <p:cNvPr id="132" name="Oval 131">
              <a:extLst>
                <a:ext uri="{FF2B5EF4-FFF2-40B4-BE49-F238E27FC236}">
                  <a16:creationId xmlns:a16="http://schemas.microsoft.com/office/drawing/2014/main" id="{BC0E3457-11E8-4CBB-A24D-0E8F21EB0EED}"/>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33" name="Oval 132">
              <a:extLst>
                <a:ext uri="{FF2B5EF4-FFF2-40B4-BE49-F238E27FC236}">
                  <a16:creationId xmlns:a16="http://schemas.microsoft.com/office/drawing/2014/main" id="{77581BC6-6A6B-4FFD-ABCD-762239A561E7}"/>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34" name="Green Oval 3">
            <a:extLst>
              <a:ext uri="{FF2B5EF4-FFF2-40B4-BE49-F238E27FC236}">
                <a16:creationId xmlns:a16="http://schemas.microsoft.com/office/drawing/2014/main" id="{0BCA9BDD-061E-4248-AC42-00649013CAF6}"/>
              </a:ext>
            </a:extLst>
          </p:cNvPr>
          <p:cNvGrpSpPr>
            <a:grpSpLocks noChangeAspect="1"/>
          </p:cNvGrpSpPr>
          <p:nvPr/>
        </p:nvGrpSpPr>
        <p:grpSpPr>
          <a:xfrm>
            <a:off x="2617036" y="1176240"/>
            <a:ext cx="301623" cy="301623"/>
            <a:chOff x="864708" y="7928616"/>
            <a:chExt cx="402336" cy="402336"/>
          </a:xfrm>
        </p:grpSpPr>
        <p:sp>
          <p:nvSpPr>
            <p:cNvPr id="135" name="Oval 134">
              <a:extLst>
                <a:ext uri="{FF2B5EF4-FFF2-40B4-BE49-F238E27FC236}">
                  <a16:creationId xmlns:a16="http://schemas.microsoft.com/office/drawing/2014/main" id="{C46AA408-8C4E-498A-9D93-5FD81E8DB5AD}"/>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36" name="Oval 135">
              <a:extLst>
                <a:ext uri="{FF2B5EF4-FFF2-40B4-BE49-F238E27FC236}">
                  <a16:creationId xmlns:a16="http://schemas.microsoft.com/office/drawing/2014/main" id="{69883888-9170-41F8-B947-56B38C795CF0}"/>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37" name="Green Oval 4">
            <a:extLst>
              <a:ext uri="{FF2B5EF4-FFF2-40B4-BE49-F238E27FC236}">
                <a16:creationId xmlns:a16="http://schemas.microsoft.com/office/drawing/2014/main" id="{D11D245A-15D1-48B8-9C64-15502B8729DE}"/>
              </a:ext>
            </a:extLst>
          </p:cNvPr>
          <p:cNvGrpSpPr>
            <a:grpSpLocks noChangeAspect="1"/>
          </p:cNvGrpSpPr>
          <p:nvPr/>
        </p:nvGrpSpPr>
        <p:grpSpPr>
          <a:xfrm>
            <a:off x="3247702" y="279628"/>
            <a:ext cx="301623" cy="301623"/>
            <a:chOff x="864708" y="7928616"/>
            <a:chExt cx="402336" cy="402336"/>
          </a:xfrm>
        </p:grpSpPr>
        <p:sp>
          <p:nvSpPr>
            <p:cNvPr id="138" name="Oval 137">
              <a:extLst>
                <a:ext uri="{FF2B5EF4-FFF2-40B4-BE49-F238E27FC236}">
                  <a16:creationId xmlns:a16="http://schemas.microsoft.com/office/drawing/2014/main" id="{4AC908E4-8187-445B-AAF3-76E507E96AE5}"/>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39" name="Oval 138">
              <a:extLst>
                <a:ext uri="{FF2B5EF4-FFF2-40B4-BE49-F238E27FC236}">
                  <a16:creationId xmlns:a16="http://schemas.microsoft.com/office/drawing/2014/main" id="{A452296B-3FF6-487D-9FF9-F8EF8FB9D702}"/>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grpSp>
        <p:nvGrpSpPr>
          <p:cNvPr id="140" name="Green Oval 5">
            <a:extLst>
              <a:ext uri="{FF2B5EF4-FFF2-40B4-BE49-F238E27FC236}">
                <a16:creationId xmlns:a16="http://schemas.microsoft.com/office/drawing/2014/main" id="{FB074905-73F0-4467-B376-6F28CC6DEC95}"/>
              </a:ext>
            </a:extLst>
          </p:cNvPr>
          <p:cNvGrpSpPr>
            <a:grpSpLocks noChangeAspect="1"/>
          </p:cNvGrpSpPr>
          <p:nvPr/>
        </p:nvGrpSpPr>
        <p:grpSpPr>
          <a:xfrm>
            <a:off x="3967203" y="320440"/>
            <a:ext cx="301623" cy="301623"/>
            <a:chOff x="864708" y="7928616"/>
            <a:chExt cx="402336" cy="402336"/>
          </a:xfrm>
        </p:grpSpPr>
        <p:sp>
          <p:nvSpPr>
            <p:cNvPr id="141" name="Oval 140">
              <a:extLst>
                <a:ext uri="{FF2B5EF4-FFF2-40B4-BE49-F238E27FC236}">
                  <a16:creationId xmlns:a16="http://schemas.microsoft.com/office/drawing/2014/main" id="{44A237F4-BD91-4687-B79E-D40F846C90CA}"/>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42" name="Oval 141">
              <a:extLst>
                <a:ext uri="{FF2B5EF4-FFF2-40B4-BE49-F238E27FC236}">
                  <a16:creationId xmlns:a16="http://schemas.microsoft.com/office/drawing/2014/main" id="{BE3B1721-FC93-40B8-8D6A-8786E0E19D01}"/>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43" name="Green OVal 6">
            <a:extLst>
              <a:ext uri="{FF2B5EF4-FFF2-40B4-BE49-F238E27FC236}">
                <a16:creationId xmlns:a16="http://schemas.microsoft.com/office/drawing/2014/main" id="{C365ED51-AE02-4F46-B76E-D4431378B56A}"/>
              </a:ext>
            </a:extLst>
          </p:cNvPr>
          <p:cNvGrpSpPr>
            <a:grpSpLocks noChangeAspect="1"/>
          </p:cNvGrpSpPr>
          <p:nvPr/>
        </p:nvGrpSpPr>
        <p:grpSpPr>
          <a:xfrm>
            <a:off x="4445058" y="602894"/>
            <a:ext cx="301623" cy="301623"/>
            <a:chOff x="864708" y="7928616"/>
            <a:chExt cx="402336" cy="402336"/>
          </a:xfrm>
        </p:grpSpPr>
        <p:sp>
          <p:nvSpPr>
            <p:cNvPr id="144" name="Oval 143">
              <a:extLst>
                <a:ext uri="{FF2B5EF4-FFF2-40B4-BE49-F238E27FC236}">
                  <a16:creationId xmlns:a16="http://schemas.microsoft.com/office/drawing/2014/main" id="{924414A2-8CAE-49EE-BA8C-540468BF25F3}"/>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45" name="Oval 144">
              <a:extLst>
                <a:ext uri="{FF2B5EF4-FFF2-40B4-BE49-F238E27FC236}">
                  <a16:creationId xmlns:a16="http://schemas.microsoft.com/office/drawing/2014/main" id="{13F249C0-9073-4577-9538-AB7491F2F691}"/>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46" name="Green Oval 7">
            <a:extLst>
              <a:ext uri="{FF2B5EF4-FFF2-40B4-BE49-F238E27FC236}">
                <a16:creationId xmlns:a16="http://schemas.microsoft.com/office/drawing/2014/main" id="{E781E7D3-5B9E-42C3-B7DB-61E5F3883CF2}"/>
              </a:ext>
            </a:extLst>
          </p:cNvPr>
          <p:cNvGrpSpPr>
            <a:grpSpLocks noChangeAspect="1"/>
          </p:cNvGrpSpPr>
          <p:nvPr/>
        </p:nvGrpSpPr>
        <p:grpSpPr>
          <a:xfrm>
            <a:off x="3531046" y="4106604"/>
            <a:ext cx="301623" cy="301623"/>
            <a:chOff x="864708" y="7928616"/>
            <a:chExt cx="402336" cy="402336"/>
          </a:xfrm>
        </p:grpSpPr>
        <p:sp>
          <p:nvSpPr>
            <p:cNvPr id="147" name="Oval 146">
              <a:extLst>
                <a:ext uri="{FF2B5EF4-FFF2-40B4-BE49-F238E27FC236}">
                  <a16:creationId xmlns:a16="http://schemas.microsoft.com/office/drawing/2014/main" id="{F3D642FC-E146-442A-BB39-7AE6228A18E4}"/>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48" name="Oval 147">
              <a:extLst>
                <a:ext uri="{FF2B5EF4-FFF2-40B4-BE49-F238E27FC236}">
                  <a16:creationId xmlns:a16="http://schemas.microsoft.com/office/drawing/2014/main" id="{6B25D97C-2576-4710-998A-3313379BF875}"/>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grpSp>
        <p:nvGrpSpPr>
          <p:cNvPr id="149" name="Green Oval 8">
            <a:extLst>
              <a:ext uri="{FF2B5EF4-FFF2-40B4-BE49-F238E27FC236}">
                <a16:creationId xmlns:a16="http://schemas.microsoft.com/office/drawing/2014/main" id="{DC5D0D8B-AC55-4593-9FF3-CBACF41D35F3}"/>
              </a:ext>
            </a:extLst>
          </p:cNvPr>
          <p:cNvGrpSpPr>
            <a:grpSpLocks noChangeAspect="1"/>
          </p:cNvGrpSpPr>
          <p:nvPr/>
        </p:nvGrpSpPr>
        <p:grpSpPr>
          <a:xfrm>
            <a:off x="3933211" y="4466199"/>
            <a:ext cx="301623" cy="301623"/>
            <a:chOff x="864708" y="7928616"/>
            <a:chExt cx="402336" cy="402336"/>
          </a:xfrm>
        </p:grpSpPr>
        <p:sp>
          <p:nvSpPr>
            <p:cNvPr id="150" name="Oval 149">
              <a:extLst>
                <a:ext uri="{FF2B5EF4-FFF2-40B4-BE49-F238E27FC236}">
                  <a16:creationId xmlns:a16="http://schemas.microsoft.com/office/drawing/2014/main" id="{5EE91123-DEB7-4AEE-8E22-F2813A44FF89}"/>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51" name="Oval 150">
              <a:extLst>
                <a:ext uri="{FF2B5EF4-FFF2-40B4-BE49-F238E27FC236}">
                  <a16:creationId xmlns:a16="http://schemas.microsoft.com/office/drawing/2014/main" id="{47FE6CB4-F95C-47CD-B076-FB71379B7234}"/>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52" name="Green Oval 9">
            <a:extLst>
              <a:ext uri="{FF2B5EF4-FFF2-40B4-BE49-F238E27FC236}">
                <a16:creationId xmlns:a16="http://schemas.microsoft.com/office/drawing/2014/main" id="{85DBC0F9-16B0-4BC5-8D81-D9D7B30F3388}"/>
              </a:ext>
            </a:extLst>
          </p:cNvPr>
          <p:cNvGrpSpPr>
            <a:grpSpLocks noChangeAspect="1"/>
          </p:cNvGrpSpPr>
          <p:nvPr/>
        </p:nvGrpSpPr>
        <p:grpSpPr>
          <a:xfrm>
            <a:off x="3732129" y="5096782"/>
            <a:ext cx="301623" cy="301623"/>
            <a:chOff x="864708" y="7928616"/>
            <a:chExt cx="402336" cy="402336"/>
          </a:xfrm>
        </p:grpSpPr>
        <p:sp>
          <p:nvSpPr>
            <p:cNvPr id="153" name="Oval 152">
              <a:extLst>
                <a:ext uri="{FF2B5EF4-FFF2-40B4-BE49-F238E27FC236}">
                  <a16:creationId xmlns:a16="http://schemas.microsoft.com/office/drawing/2014/main" id="{EF936512-85CC-4722-BC59-8960698B36F8}"/>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54" name="Oval 153">
              <a:extLst>
                <a:ext uri="{FF2B5EF4-FFF2-40B4-BE49-F238E27FC236}">
                  <a16:creationId xmlns:a16="http://schemas.microsoft.com/office/drawing/2014/main" id="{26621DE8-09DA-4847-9FB1-5516AA2DB0BD}"/>
                </a:ext>
              </a:extLst>
            </p:cNvPr>
            <p:cNvSpPr/>
            <p:nvPr/>
          </p:nvSpPr>
          <p:spPr bwMode="auto">
            <a:xfrm>
              <a:off x="911671" y="7975584"/>
              <a:ext cx="308415"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55" name="Green Oval 10">
            <a:extLst>
              <a:ext uri="{FF2B5EF4-FFF2-40B4-BE49-F238E27FC236}">
                <a16:creationId xmlns:a16="http://schemas.microsoft.com/office/drawing/2014/main" id="{87C9C6FD-F833-4F02-B323-D91BFFE71B11}"/>
              </a:ext>
            </a:extLst>
          </p:cNvPr>
          <p:cNvGrpSpPr>
            <a:grpSpLocks noChangeAspect="1"/>
          </p:cNvGrpSpPr>
          <p:nvPr/>
        </p:nvGrpSpPr>
        <p:grpSpPr>
          <a:xfrm>
            <a:off x="6273081" y="4466116"/>
            <a:ext cx="301623" cy="301623"/>
            <a:chOff x="864708" y="7928616"/>
            <a:chExt cx="402336" cy="402336"/>
          </a:xfrm>
        </p:grpSpPr>
        <p:sp>
          <p:nvSpPr>
            <p:cNvPr id="156" name="Oval 155">
              <a:extLst>
                <a:ext uri="{FF2B5EF4-FFF2-40B4-BE49-F238E27FC236}">
                  <a16:creationId xmlns:a16="http://schemas.microsoft.com/office/drawing/2014/main" id="{02B8769A-0ABA-4FC1-B330-3DC97B07625C}"/>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57" name="Oval 156">
              <a:extLst>
                <a:ext uri="{FF2B5EF4-FFF2-40B4-BE49-F238E27FC236}">
                  <a16:creationId xmlns:a16="http://schemas.microsoft.com/office/drawing/2014/main" id="{51431C1C-E3A1-47BD-86DE-792510339740}"/>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58" name="Green Oval 11">
            <a:extLst>
              <a:ext uri="{FF2B5EF4-FFF2-40B4-BE49-F238E27FC236}">
                <a16:creationId xmlns:a16="http://schemas.microsoft.com/office/drawing/2014/main" id="{2093B1EB-6A47-4BED-BBC1-BC85A7418C5D}"/>
              </a:ext>
            </a:extLst>
          </p:cNvPr>
          <p:cNvGrpSpPr>
            <a:grpSpLocks noChangeAspect="1"/>
          </p:cNvGrpSpPr>
          <p:nvPr/>
        </p:nvGrpSpPr>
        <p:grpSpPr>
          <a:xfrm>
            <a:off x="6370573" y="4667198"/>
            <a:ext cx="301623" cy="301623"/>
            <a:chOff x="864708" y="7928616"/>
            <a:chExt cx="402336" cy="402336"/>
          </a:xfrm>
        </p:grpSpPr>
        <p:sp>
          <p:nvSpPr>
            <p:cNvPr id="159" name="Oval 158">
              <a:extLst>
                <a:ext uri="{FF2B5EF4-FFF2-40B4-BE49-F238E27FC236}">
                  <a16:creationId xmlns:a16="http://schemas.microsoft.com/office/drawing/2014/main" id="{C2841BF8-935F-4E0E-B5AA-170B54889A3D}"/>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60" name="Oval 159">
              <a:extLst>
                <a:ext uri="{FF2B5EF4-FFF2-40B4-BE49-F238E27FC236}">
                  <a16:creationId xmlns:a16="http://schemas.microsoft.com/office/drawing/2014/main" id="{6E4FD58C-F338-4272-9D49-E773FCECF28D}"/>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grpSp>
        <p:nvGrpSpPr>
          <p:cNvPr id="161" name="Green Oval 12">
            <a:extLst>
              <a:ext uri="{FF2B5EF4-FFF2-40B4-BE49-F238E27FC236}">
                <a16:creationId xmlns:a16="http://schemas.microsoft.com/office/drawing/2014/main" id="{33E79BF7-2109-4F0C-9646-891C7670273C}"/>
              </a:ext>
            </a:extLst>
          </p:cNvPr>
          <p:cNvGrpSpPr>
            <a:grpSpLocks noChangeAspect="1"/>
          </p:cNvGrpSpPr>
          <p:nvPr/>
        </p:nvGrpSpPr>
        <p:grpSpPr>
          <a:xfrm>
            <a:off x="6474162" y="4868281"/>
            <a:ext cx="301623" cy="301623"/>
            <a:chOff x="864708" y="7928616"/>
            <a:chExt cx="402336" cy="402336"/>
          </a:xfrm>
        </p:grpSpPr>
        <p:sp>
          <p:nvSpPr>
            <p:cNvPr id="162" name="Oval 161">
              <a:extLst>
                <a:ext uri="{FF2B5EF4-FFF2-40B4-BE49-F238E27FC236}">
                  <a16:creationId xmlns:a16="http://schemas.microsoft.com/office/drawing/2014/main" id="{D4B074CF-5688-4E32-9AE7-8BFD2B276B8A}"/>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63" name="Oval 162">
              <a:extLst>
                <a:ext uri="{FF2B5EF4-FFF2-40B4-BE49-F238E27FC236}">
                  <a16:creationId xmlns:a16="http://schemas.microsoft.com/office/drawing/2014/main" id="{9256E9E4-5868-4191-BF62-C6B8E967A0AE}"/>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grpSp>
        <p:nvGrpSpPr>
          <p:cNvPr id="164" name="Green Oval 13">
            <a:extLst>
              <a:ext uri="{FF2B5EF4-FFF2-40B4-BE49-F238E27FC236}">
                <a16:creationId xmlns:a16="http://schemas.microsoft.com/office/drawing/2014/main" id="{61DE9B55-AA82-4973-9AA3-5273D1BF2C67}"/>
              </a:ext>
            </a:extLst>
          </p:cNvPr>
          <p:cNvGrpSpPr>
            <a:grpSpLocks noChangeAspect="1"/>
          </p:cNvGrpSpPr>
          <p:nvPr/>
        </p:nvGrpSpPr>
        <p:grpSpPr>
          <a:xfrm>
            <a:off x="5417114" y="3572233"/>
            <a:ext cx="301623" cy="301623"/>
            <a:chOff x="864708" y="7928616"/>
            <a:chExt cx="402336" cy="402336"/>
          </a:xfrm>
        </p:grpSpPr>
        <p:sp>
          <p:nvSpPr>
            <p:cNvPr id="165" name="Oval 164">
              <a:extLst>
                <a:ext uri="{FF2B5EF4-FFF2-40B4-BE49-F238E27FC236}">
                  <a16:creationId xmlns:a16="http://schemas.microsoft.com/office/drawing/2014/main" id="{5FF2297D-CE59-4189-AE74-DE50CEAED241}"/>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66" name="Oval 165">
              <a:extLst>
                <a:ext uri="{FF2B5EF4-FFF2-40B4-BE49-F238E27FC236}">
                  <a16:creationId xmlns:a16="http://schemas.microsoft.com/office/drawing/2014/main" id="{C3DD92CB-D8B4-4383-B540-48005F6AE140}"/>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67" name="Green Oval 14">
            <a:extLst>
              <a:ext uri="{FF2B5EF4-FFF2-40B4-BE49-F238E27FC236}">
                <a16:creationId xmlns:a16="http://schemas.microsoft.com/office/drawing/2014/main" id="{F412A221-95BF-4BCB-8F10-A33C85E4FA34}"/>
              </a:ext>
            </a:extLst>
          </p:cNvPr>
          <p:cNvGrpSpPr>
            <a:grpSpLocks noChangeAspect="1"/>
          </p:cNvGrpSpPr>
          <p:nvPr/>
        </p:nvGrpSpPr>
        <p:grpSpPr>
          <a:xfrm>
            <a:off x="5735093" y="3268760"/>
            <a:ext cx="301623" cy="301623"/>
            <a:chOff x="864708" y="7928616"/>
            <a:chExt cx="402336" cy="402336"/>
          </a:xfrm>
        </p:grpSpPr>
        <p:sp>
          <p:nvSpPr>
            <p:cNvPr id="168" name="Oval 167">
              <a:extLst>
                <a:ext uri="{FF2B5EF4-FFF2-40B4-BE49-F238E27FC236}">
                  <a16:creationId xmlns:a16="http://schemas.microsoft.com/office/drawing/2014/main" id="{5F849B3E-6272-4A70-A407-74D2859024E6}"/>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69" name="Oval 168">
              <a:extLst>
                <a:ext uri="{FF2B5EF4-FFF2-40B4-BE49-F238E27FC236}">
                  <a16:creationId xmlns:a16="http://schemas.microsoft.com/office/drawing/2014/main" id="{33D062A6-D1EC-40C1-A319-DFE95225C252}"/>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70" name="Green Oval 15">
            <a:extLst>
              <a:ext uri="{FF2B5EF4-FFF2-40B4-BE49-F238E27FC236}">
                <a16:creationId xmlns:a16="http://schemas.microsoft.com/office/drawing/2014/main" id="{425EF16B-0392-4E89-A2C6-0D1994191942}"/>
              </a:ext>
            </a:extLst>
          </p:cNvPr>
          <p:cNvGrpSpPr>
            <a:grpSpLocks noChangeAspect="1"/>
          </p:cNvGrpSpPr>
          <p:nvPr/>
        </p:nvGrpSpPr>
        <p:grpSpPr>
          <a:xfrm>
            <a:off x="5560150" y="2839175"/>
            <a:ext cx="301623" cy="301623"/>
            <a:chOff x="864708" y="7928616"/>
            <a:chExt cx="402336" cy="402336"/>
          </a:xfrm>
        </p:grpSpPr>
        <p:sp>
          <p:nvSpPr>
            <p:cNvPr id="171" name="Oval 170">
              <a:extLst>
                <a:ext uri="{FF2B5EF4-FFF2-40B4-BE49-F238E27FC236}">
                  <a16:creationId xmlns:a16="http://schemas.microsoft.com/office/drawing/2014/main" id="{8B9CDE87-8832-4454-8FD9-12951139A4E3}"/>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72" name="Oval 171">
              <a:extLst>
                <a:ext uri="{FF2B5EF4-FFF2-40B4-BE49-F238E27FC236}">
                  <a16:creationId xmlns:a16="http://schemas.microsoft.com/office/drawing/2014/main" id="{41BC7A63-9F4F-4B55-ABAE-B4F7DB924074}"/>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grpSp>
        <p:nvGrpSpPr>
          <p:cNvPr id="173" name="Green Oval 16">
            <a:extLst>
              <a:ext uri="{FF2B5EF4-FFF2-40B4-BE49-F238E27FC236}">
                <a16:creationId xmlns:a16="http://schemas.microsoft.com/office/drawing/2014/main" id="{8F7DD82C-5B94-408A-8A24-9E647ED2ADEC}"/>
              </a:ext>
            </a:extLst>
          </p:cNvPr>
          <p:cNvGrpSpPr>
            <a:grpSpLocks noChangeAspect="1"/>
          </p:cNvGrpSpPr>
          <p:nvPr/>
        </p:nvGrpSpPr>
        <p:grpSpPr>
          <a:xfrm>
            <a:off x="6142069" y="2507084"/>
            <a:ext cx="301623" cy="301623"/>
            <a:chOff x="864708" y="7928616"/>
            <a:chExt cx="402336" cy="402336"/>
          </a:xfrm>
        </p:grpSpPr>
        <p:sp>
          <p:nvSpPr>
            <p:cNvPr id="174" name="Oval 173">
              <a:extLst>
                <a:ext uri="{FF2B5EF4-FFF2-40B4-BE49-F238E27FC236}">
                  <a16:creationId xmlns:a16="http://schemas.microsoft.com/office/drawing/2014/main" id="{694EEE6B-7C4A-4363-A5EA-5E55BC0AAB66}"/>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75" name="Oval 174">
              <a:extLst>
                <a:ext uri="{FF2B5EF4-FFF2-40B4-BE49-F238E27FC236}">
                  <a16:creationId xmlns:a16="http://schemas.microsoft.com/office/drawing/2014/main" id="{95ECD948-976A-4223-B9EC-2FFE412A0F05}"/>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76" name="Green Oval 17">
            <a:extLst>
              <a:ext uri="{FF2B5EF4-FFF2-40B4-BE49-F238E27FC236}">
                <a16:creationId xmlns:a16="http://schemas.microsoft.com/office/drawing/2014/main" id="{1EA6842A-EC54-4756-8070-CF8021F07AFB}"/>
              </a:ext>
            </a:extLst>
          </p:cNvPr>
          <p:cNvGrpSpPr>
            <a:grpSpLocks noChangeAspect="1"/>
          </p:cNvGrpSpPr>
          <p:nvPr/>
        </p:nvGrpSpPr>
        <p:grpSpPr>
          <a:xfrm>
            <a:off x="6291034" y="3040259"/>
            <a:ext cx="301623" cy="301623"/>
            <a:chOff x="864708" y="7928616"/>
            <a:chExt cx="402336" cy="402336"/>
          </a:xfrm>
        </p:grpSpPr>
        <p:sp>
          <p:nvSpPr>
            <p:cNvPr id="177" name="Oval 176">
              <a:extLst>
                <a:ext uri="{FF2B5EF4-FFF2-40B4-BE49-F238E27FC236}">
                  <a16:creationId xmlns:a16="http://schemas.microsoft.com/office/drawing/2014/main" id="{9C6A46A7-E98B-4EC7-9B8B-017D667297FB}"/>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78" name="Oval 177">
              <a:extLst>
                <a:ext uri="{FF2B5EF4-FFF2-40B4-BE49-F238E27FC236}">
                  <a16:creationId xmlns:a16="http://schemas.microsoft.com/office/drawing/2014/main" id="{8639ADB5-6267-4F6C-BA07-833D28089DAF}"/>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79" name="Green Oval 18">
            <a:extLst>
              <a:ext uri="{FF2B5EF4-FFF2-40B4-BE49-F238E27FC236}">
                <a16:creationId xmlns:a16="http://schemas.microsoft.com/office/drawing/2014/main" id="{9F765961-2E9B-44EA-94A6-0B2D1CE4B15F}"/>
              </a:ext>
            </a:extLst>
          </p:cNvPr>
          <p:cNvGrpSpPr>
            <a:grpSpLocks noChangeAspect="1"/>
          </p:cNvGrpSpPr>
          <p:nvPr/>
        </p:nvGrpSpPr>
        <p:grpSpPr>
          <a:xfrm>
            <a:off x="6675244" y="3421094"/>
            <a:ext cx="301623" cy="301623"/>
            <a:chOff x="864708" y="7928616"/>
            <a:chExt cx="402336" cy="402336"/>
          </a:xfrm>
        </p:grpSpPr>
        <p:sp>
          <p:nvSpPr>
            <p:cNvPr id="180" name="Oval 179">
              <a:extLst>
                <a:ext uri="{FF2B5EF4-FFF2-40B4-BE49-F238E27FC236}">
                  <a16:creationId xmlns:a16="http://schemas.microsoft.com/office/drawing/2014/main" id="{3C794F4A-210D-405B-9E13-9F4D76E75E92}"/>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81" name="Oval 180">
              <a:extLst>
                <a:ext uri="{FF2B5EF4-FFF2-40B4-BE49-F238E27FC236}">
                  <a16:creationId xmlns:a16="http://schemas.microsoft.com/office/drawing/2014/main" id="{7722ECED-7863-44AF-868A-0FF9F8CC094A}"/>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82" name="Green Oval 19">
            <a:extLst>
              <a:ext uri="{FF2B5EF4-FFF2-40B4-BE49-F238E27FC236}">
                <a16:creationId xmlns:a16="http://schemas.microsoft.com/office/drawing/2014/main" id="{8177DE3F-CB7D-4274-8794-CCBE01B2E41F}"/>
              </a:ext>
            </a:extLst>
          </p:cNvPr>
          <p:cNvGrpSpPr>
            <a:grpSpLocks noChangeAspect="1"/>
          </p:cNvGrpSpPr>
          <p:nvPr/>
        </p:nvGrpSpPr>
        <p:grpSpPr>
          <a:xfrm>
            <a:off x="6979913" y="2839175"/>
            <a:ext cx="301623" cy="301623"/>
            <a:chOff x="864708" y="7928616"/>
            <a:chExt cx="402336" cy="402336"/>
          </a:xfrm>
        </p:grpSpPr>
        <p:sp>
          <p:nvSpPr>
            <p:cNvPr id="183" name="Oval 182">
              <a:extLst>
                <a:ext uri="{FF2B5EF4-FFF2-40B4-BE49-F238E27FC236}">
                  <a16:creationId xmlns:a16="http://schemas.microsoft.com/office/drawing/2014/main" id="{7539D2B5-F6FC-448B-8AED-FCF791E8398C}"/>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84" name="Oval 183">
              <a:extLst>
                <a:ext uri="{FF2B5EF4-FFF2-40B4-BE49-F238E27FC236}">
                  <a16:creationId xmlns:a16="http://schemas.microsoft.com/office/drawing/2014/main" id="{F665160A-742B-452B-8CB3-D3A9163BAA34}"/>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85" name="Green Oval 20">
            <a:extLst>
              <a:ext uri="{FF2B5EF4-FFF2-40B4-BE49-F238E27FC236}">
                <a16:creationId xmlns:a16="http://schemas.microsoft.com/office/drawing/2014/main" id="{AD601B40-9540-49D4-AA88-BEE0EA09DCC5}"/>
              </a:ext>
            </a:extLst>
          </p:cNvPr>
          <p:cNvGrpSpPr>
            <a:grpSpLocks noChangeAspect="1"/>
          </p:cNvGrpSpPr>
          <p:nvPr/>
        </p:nvGrpSpPr>
        <p:grpSpPr>
          <a:xfrm>
            <a:off x="6675244" y="2354749"/>
            <a:ext cx="301623" cy="301623"/>
            <a:chOff x="864708" y="7928616"/>
            <a:chExt cx="402336" cy="402336"/>
          </a:xfrm>
        </p:grpSpPr>
        <p:sp>
          <p:nvSpPr>
            <p:cNvPr id="186" name="Oval 185">
              <a:extLst>
                <a:ext uri="{FF2B5EF4-FFF2-40B4-BE49-F238E27FC236}">
                  <a16:creationId xmlns:a16="http://schemas.microsoft.com/office/drawing/2014/main" id="{2EB3296A-A843-4CF9-9601-7223252EF968}"/>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87" name="Oval 186">
              <a:extLst>
                <a:ext uri="{FF2B5EF4-FFF2-40B4-BE49-F238E27FC236}">
                  <a16:creationId xmlns:a16="http://schemas.microsoft.com/office/drawing/2014/main" id="{153BE622-47A0-4264-8500-48AEE3FB5911}"/>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88" name="Green Oval 21">
            <a:extLst>
              <a:ext uri="{FF2B5EF4-FFF2-40B4-BE49-F238E27FC236}">
                <a16:creationId xmlns:a16="http://schemas.microsoft.com/office/drawing/2014/main" id="{DAD1BB68-17C0-48C9-A1B9-C54BA9099794}"/>
              </a:ext>
            </a:extLst>
          </p:cNvPr>
          <p:cNvGrpSpPr>
            <a:grpSpLocks noChangeAspect="1"/>
          </p:cNvGrpSpPr>
          <p:nvPr/>
        </p:nvGrpSpPr>
        <p:grpSpPr>
          <a:xfrm>
            <a:off x="6273081" y="1232363"/>
            <a:ext cx="301623" cy="301623"/>
            <a:chOff x="864708" y="7928616"/>
            <a:chExt cx="402336" cy="402336"/>
          </a:xfrm>
        </p:grpSpPr>
        <p:sp>
          <p:nvSpPr>
            <p:cNvPr id="189" name="Oval 188">
              <a:extLst>
                <a:ext uri="{FF2B5EF4-FFF2-40B4-BE49-F238E27FC236}">
                  <a16:creationId xmlns:a16="http://schemas.microsoft.com/office/drawing/2014/main" id="{54F47317-F98F-46C1-9576-49CF284A5046}"/>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90" name="Oval 189">
              <a:extLst>
                <a:ext uri="{FF2B5EF4-FFF2-40B4-BE49-F238E27FC236}">
                  <a16:creationId xmlns:a16="http://schemas.microsoft.com/office/drawing/2014/main" id="{2FCEA877-2D11-4EFC-8D26-1F60C9B4BBD3}"/>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91" name="Green Oval 22">
            <a:extLst>
              <a:ext uri="{FF2B5EF4-FFF2-40B4-BE49-F238E27FC236}">
                <a16:creationId xmlns:a16="http://schemas.microsoft.com/office/drawing/2014/main" id="{31E953F8-9B5B-4F85-B15B-FCB445A655AE}"/>
              </a:ext>
            </a:extLst>
          </p:cNvPr>
          <p:cNvGrpSpPr>
            <a:grpSpLocks noChangeAspect="1"/>
          </p:cNvGrpSpPr>
          <p:nvPr/>
        </p:nvGrpSpPr>
        <p:grpSpPr>
          <a:xfrm>
            <a:off x="7563115" y="1212236"/>
            <a:ext cx="301623" cy="301623"/>
            <a:chOff x="864708" y="7928616"/>
            <a:chExt cx="402336" cy="402336"/>
          </a:xfrm>
        </p:grpSpPr>
        <p:sp>
          <p:nvSpPr>
            <p:cNvPr id="192" name="Oval 191">
              <a:extLst>
                <a:ext uri="{FF2B5EF4-FFF2-40B4-BE49-F238E27FC236}">
                  <a16:creationId xmlns:a16="http://schemas.microsoft.com/office/drawing/2014/main" id="{CA57B751-2B75-4E5B-B4E6-E9DF507C0935}"/>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93" name="Oval 192">
              <a:extLst>
                <a:ext uri="{FF2B5EF4-FFF2-40B4-BE49-F238E27FC236}">
                  <a16:creationId xmlns:a16="http://schemas.microsoft.com/office/drawing/2014/main" id="{C0AC6F98-4EBC-43CE-B652-AB2E46756D60}"/>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94" name="Green Oval 23">
            <a:extLst>
              <a:ext uri="{FF2B5EF4-FFF2-40B4-BE49-F238E27FC236}">
                <a16:creationId xmlns:a16="http://schemas.microsoft.com/office/drawing/2014/main" id="{B76DAE13-7884-4008-A927-AA090C62A5FB}"/>
              </a:ext>
            </a:extLst>
          </p:cNvPr>
          <p:cNvGrpSpPr>
            <a:grpSpLocks noChangeAspect="1"/>
          </p:cNvGrpSpPr>
          <p:nvPr/>
        </p:nvGrpSpPr>
        <p:grpSpPr>
          <a:xfrm>
            <a:off x="7388173" y="1720157"/>
            <a:ext cx="301623" cy="301623"/>
            <a:chOff x="864708" y="7928616"/>
            <a:chExt cx="402336" cy="402336"/>
          </a:xfrm>
        </p:grpSpPr>
        <p:sp>
          <p:nvSpPr>
            <p:cNvPr id="195" name="Oval 194">
              <a:extLst>
                <a:ext uri="{FF2B5EF4-FFF2-40B4-BE49-F238E27FC236}">
                  <a16:creationId xmlns:a16="http://schemas.microsoft.com/office/drawing/2014/main" id="{B6673C7D-7D5A-4597-9A5D-564A400A7CD6}"/>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96" name="Oval 195">
              <a:extLst>
                <a:ext uri="{FF2B5EF4-FFF2-40B4-BE49-F238E27FC236}">
                  <a16:creationId xmlns:a16="http://schemas.microsoft.com/office/drawing/2014/main" id="{8AFD68E9-5820-4C35-9458-CC31E8BAB969}"/>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197" name="Green Oval 24">
            <a:extLst>
              <a:ext uri="{FF2B5EF4-FFF2-40B4-BE49-F238E27FC236}">
                <a16:creationId xmlns:a16="http://schemas.microsoft.com/office/drawing/2014/main" id="{930A49FF-946B-4544-8415-0BCF913918DC}"/>
              </a:ext>
            </a:extLst>
          </p:cNvPr>
          <p:cNvGrpSpPr>
            <a:grpSpLocks noChangeAspect="1"/>
          </p:cNvGrpSpPr>
          <p:nvPr/>
        </p:nvGrpSpPr>
        <p:grpSpPr>
          <a:xfrm>
            <a:off x="7513086" y="2278581"/>
            <a:ext cx="301623" cy="301623"/>
            <a:chOff x="864708" y="7928616"/>
            <a:chExt cx="402336" cy="402336"/>
          </a:xfrm>
        </p:grpSpPr>
        <p:sp>
          <p:nvSpPr>
            <p:cNvPr id="198" name="Oval 197">
              <a:extLst>
                <a:ext uri="{FF2B5EF4-FFF2-40B4-BE49-F238E27FC236}">
                  <a16:creationId xmlns:a16="http://schemas.microsoft.com/office/drawing/2014/main" id="{020F51AA-1C89-4E58-985E-1789F8929DE4}"/>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199" name="Oval 198">
              <a:extLst>
                <a:ext uri="{FF2B5EF4-FFF2-40B4-BE49-F238E27FC236}">
                  <a16:creationId xmlns:a16="http://schemas.microsoft.com/office/drawing/2014/main" id="{855367E5-279A-457F-8614-98DA7DF48A7A}"/>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grpSp>
        <p:nvGrpSpPr>
          <p:cNvPr id="200" name="Green Oval 25">
            <a:extLst>
              <a:ext uri="{FF2B5EF4-FFF2-40B4-BE49-F238E27FC236}">
                <a16:creationId xmlns:a16="http://schemas.microsoft.com/office/drawing/2014/main" id="{B1F578FA-04E3-48C7-941D-943FEE6980D2}"/>
              </a:ext>
            </a:extLst>
          </p:cNvPr>
          <p:cNvGrpSpPr>
            <a:grpSpLocks noChangeAspect="1"/>
          </p:cNvGrpSpPr>
          <p:nvPr/>
        </p:nvGrpSpPr>
        <p:grpSpPr>
          <a:xfrm>
            <a:off x="8101103" y="2278581"/>
            <a:ext cx="301623" cy="301623"/>
            <a:chOff x="864708" y="7928616"/>
            <a:chExt cx="402336" cy="402336"/>
          </a:xfrm>
        </p:grpSpPr>
        <p:sp>
          <p:nvSpPr>
            <p:cNvPr id="201" name="Oval 200">
              <a:extLst>
                <a:ext uri="{FF2B5EF4-FFF2-40B4-BE49-F238E27FC236}">
                  <a16:creationId xmlns:a16="http://schemas.microsoft.com/office/drawing/2014/main" id="{FCC5EA0A-9A23-472B-8D98-857D253A08B7}"/>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02" name="Oval 201">
              <a:extLst>
                <a:ext uri="{FF2B5EF4-FFF2-40B4-BE49-F238E27FC236}">
                  <a16:creationId xmlns:a16="http://schemas.microsoft.com/office/drawing/2014/main" id="{DE769FD4-C0DA-437C-B6C8-02F3B65841DF}"/>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03" name="Green Oval 26">
            <a:extLst>
              <a:ext uri="{FF2B5EF4-FFF2-40B4-BE49-F238E27FC236}">
                <a16:creationId xmlns:a16="http://schemas.microsoft.com/office/drawing/2014/main" id="{5BFAA90C-C055-419E-850B-5CD473F9215E}"/>
              </a:ext>
            </a:extLst>
          </p:cNvPr>
          <p:cNvGrpSpPr>
            <a:grpSpLocks noChangeAspect="1"/>
          </p:cNvGrpSpPr>
          <p:nvPr/>
        </p:nvGrpSpPr>
        <p:grpSpPr>
          <a:xfrm>
            <a:off x="8101103" y="1364572"/>
            <a:ext cx="301623" cy="301623"/>
            <a:chOff x="864708" y="7928616"/>
            <a:chExt cx="402336" cy="402336"/>
          </a:xfrm>
        </p:grpSpPr>
        <p:sp>
          <p:nvSpPr>
            <p:cNvPr id="204" name="Oval 203">
              <a:extLst>
                <a:ext uri="{FF2B5EF4-FFF2-40B4-BE49-F238E27FC236}">
                  <a16:creationId xmlns:a16="http://schemas.microsoft.com/office/drawing/2014/main" id="{279A62C4-71AF-4DD8-B6B2-D20DFEA2E13D}"/>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05" name="Oval 204">
              <a:extLst>
                <a:ext uri="{FF2B5EF4-FFF2-40B4-BE49-F238E27FC236}">
                  <a16:creationId xmlns:a16="http://schemas.microsoft.com/office/drawing/2014/main" id="{B7D04695-601B-4D75-9DD5-50821A268C71}"/>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06" name="Green Oval 27">
            <a:extLst>
              <a:ext uri="{FF2B5EF4-FFF2-40B4-BE49-F238E27FC236}">
                <a16:creationId xmlns:a16="http://schemas.microsoft.com/office/drawing/2014/main" id="{28B5D344-0189-4A66-AE33-E2C756729BB8}"/>
              </a:ext>
            </a:extLst>
          </p:cNvPr>
          <p:cNvGrpSpPr>
            <a:grpSpLocks noChangeAspect="1"/>
          </p:cNvGrpSpPr>
          <p:nvPr/>
        </p:nvGrpSpPr>
        <p:grpSpPr>
          <a:xfrm>
            <a:off x="8655600" y="1724083"/>
            <a:ext cx="301623" cy="301623"/>
            <a:chOff x="864708" y="7928616"/>
            <a:chExt cx="402336" cy="402336"/>
          </a:xfrm>
        </p:grpSpPr>
        <p:sp>
          <p:nvSpPr>
            <p:cNvPr id="207" name="Oval 206">
              <a:extLst>
                <a:ext uri="{FF2B5EF4-FFF2-40B4-BE49-F238E27FC236}">
                  <a16:creationId xmlns:a16="http://schemas.microsoft.com/office/drawing/2014/main" id="{B5ABE147-30FB-4439-ABD9-532762D2D05E}"/>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08" name="Oval 207">
              <a:extLst>
                <a:ext uri="{FF2B5EF4-FFF2-40B4-BE49-F238E27FC236}">
                  <a16:creationId xmlns:a16="http://schemas.microsoft.com/office/drawing/2014/main" id="{F56AF65B-9CCC-41BB-8428-9BEAB56481E3}"/>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09" name="Green Oval 28">
            <a:extLst>
              <a:ext uri="{FF2B5EF4-FFF2-40B4-BE49-F238E27FC236}">
                <a16:creationId xmlns:a16="http://schemas.microsoft.com/office/drawing/2014/main" id="{B2E46F73-B6D3-46C9-99A4-3337CEFED996}"/>
              </a:ext>
            </a:extLst>
          </p:cNvPr>
          <p:cNvGrpSpPr>
            <a:grpSpLocks noChangeAspect="1"/>
          </p:cNvGrpSpPr>
          <p:nvPr/>
        </p:nvGrpSpPr>
        <p:grpSpPr>
          <a:xfrm>
            <a:off x="9216194" y="1212236"/>
            <a:ext cx="301623" cy="301623"/>
            <a:chOff x="864708" y="7928616"/>
            <a:chExt cx="402336" cy="402336"/>
          </a:xfrm>
        </p:grpSpPr>
        <p:sp>
          <p:nvSpPr>
            <p:cNvPr id="210" name="Oval 209">
              <a:extLst>
                <a:ext uri="{FF2B5EF4-FFF2-40B4-BE49-F238E27FC236}">
                  <a16:creationId xmlns:a16="http://schemas.microsoft.com/office/drawing/2014/main" id="{3E2AEF99-2BAF-49BF-B7E1-6DBDA7498066}"/>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11" name="Oval 210">
              <a:extLst>
                <a:ext uri="{FF2B5EF4-FFF2-40B4-BE49-F238E27FC236}">
                  <a16:creationId xmlns:a16="http://schemas.microsoft.com/office/drawing/2014/main" id="{C139A242-9503-4116-B543-4F04FFED3D49}"/>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12" name="Green Oval 29">
            <a:extLst>
              <a:ext uri="{FF2B5EF4-FFF2-40B4-BE49-F238E27FC236}">
                <a16:creationId xmlns:a16="http://schemas.microsoft.com/office/drawing/2014/main" id="{AACC3ED9-6D9E-4941-B724-D6E216AFD6B2}"/>
              </a:ext>
            </a:extLst>
          </p:cNvPr>
          <p:cNvGrpSpPr>
            <a:grpSpLocks noChangeAspect="1"/>
          </p:cNvGrpSpPr>
          <p:nvPr/>
        </p:nvGrpSpPr>
        <p:grpSpPr>
          <a:xfrm>
            <a:off x="9929124" y="1011154"/>
            <a:ext cx="301623" cy="301623"/>
            <a:chOff x="864708" y="7928616"/>
            <a:chExt cx="402336" cy="402336"/>
          </a:xfrm>
        </p:grpSpPr>
        <p:sp>
          <p:nvSpPr>
            <p:cNvPr id="213" name="Oval 212">
              <a:extLst>
                <a:ext uri="{FF2B5EF4-FFF2-40B4-BE49-F238E27FC236}">
                  <a16:creationId xmlns:a16="http://schemas.microsoft.com/office/drawing/2014/main" id="{A6023970-52EA-49A5-9E79-323A5D23D0A5}"/>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14" name="Oval 213">
              <a:extLst>
                <a:ext uri="{FF2B5EF4-FFF2-40B4-BE49-F238E27FC236}">
                  <a16:creationId xmlns:a16="http://schemas.microsoft.com/office/drawing/2014/main" id="{16DA005F-0DE8-4AC1-A5CD-653BA1178AFE}"/>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grpSp>
        <p:nvGrpSpPr>
          <p:cNvPr id="215" name="Green Oval 30">
            <a:extLst>
              <a:ext uri="{FF2B5EF4-FFF2-40B4-BE49-F238E27FC236}">
                <a16:creationId xmlns:a16="http://schemas.microsoft.com/office/drawing/2014/main" id="{8C9F11BA-63DF-423F-953D-305D9120CBB8}"/>
              </a:ext>
            </a:extLst>
          </p:cNvPr>
          <p:cNvGrpSpPr>
            <a:grpSpLocks noChangeAspect="1"/>
          </p:cNvGrpSpPr>
          <p:nvPr/>
        </p:nvGrpSpPr>
        <p:grpSpPr>
          <a:xfrm>
            <a:off x="10130206" y="1516905"/>
            <a:ext cx="301623" cy="301623"/>
            <a:chOff x="864708" y="7928616"/>
            <a:chExt cx="402336" cy="402336"/>
          </a:xfrm>
        </p:grpSpPr>
        <p:sp>
          <p:nvSpPr>
            <p:cNvPr id="216" name="Oval 215">
              <a:extLst>
                <a:ext uri="{FF2B5EF4-FFF2-40B4-BE49-F238E27FC236}">
                  <a16:creationId xmlns:a16="http://schemas.microsoft.com/office/drawing/2014/main" id="{8EE25BF0-2CBC-42B6-8B2A-CFD8CF86D929}"/>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17" name="Oval 216">
              <a:extLst>
                <a:ext uri="{FF2B5EF4-FFF2-40B4-BE49-F238E27FC236}">
                  <a16:creationId xmlns:a16="http://schemas.microsoft.com/office/drawing/2014/main" id="{D2B51F0D-45CF-4CA6-B507-885A8939FF89}"/>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18" name="Green Oval 31">
            <a:extLst>
              <a:ext uri="{FF2B5EF4-FFF2-40B4-BE49-F238E27FC236}">
                <a16:creationId xmlns:a16="http://schemas.microsoft.com/office/drawing/2014/main" id="{CE499B2C-D65B-4339-9C1A-DFED35B1B464}"/>
              </a:ext>
            </a:extLst>
          </p:cNvPr>
          <p:cNvGrpSpPr>
            <a:grpSpLocks noChangeAspect="1"/>
          </p:cNvGrpSpPr>
          <p:nvPr/>
        </p:nvGrpSpPr>
        <p:grpSpPr>
          <a:xfrm>
            <a:off x="10635958" y="1220337"/>
            <a:ext cx="301623" cy="301623"/>
            <a:chOff x="864708" y="7928616"/>
            <a:chExt cx="402336" cy="402336"/>
          </a:xfrm>
        </p:grpSpPr>
        <p:sp>
          <p:nvSpPr>
            <p:cNvPr id="219" name="Oval 218">
              <a:extLst>
                <a:ext uri="{FF2B5EF4-FFF2-40B4-BE49-F238E27FC236}">
                  <a16:creationId xmlns:a16="http://schemas.microsoft.com/office/drawing/2014/main" id="{2D4A1B29-3FE7-4B65-B7C7-E66EFE6D31AA}"/>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20" name="Oval 219">
              <a:extLst>
                <a:ext uri="{FF2B5EF4-FFF2-40B4-BE49-F238E27FC236}">
                  <a16:creationId xmlns:a16="http://schemas.microsoft.com/office/drawing/2014/main" id="{7E74EE9A-A0C8-4A0A-AEBB-531A0E3763BC}"/>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21" name="Green Oval 32">
            <a:extLst>
              <a:ext uri="{FF2B5EF4-FFF2-40B4-BE49-F238E27FC236}">
                <a16:creationId xmlns:a16="http://schemas.microsoft.com/office/drawing/2014/main" id="{9DE321DE-2E10-4AD1-8C79-62A3BEA9BC9A}"/>
              </a:ext>
            </a:extLst>
          </p:cNvPr>
          <p:cNvGrpSpPr>
            <a:grpSpLocks noChangeAspect="1"/>
          </p:cNvGrpSpPr>
          <p:nvPr/>
        </p:nvGrpSpPr>
        <p:grpSpPr>
          <a:xfrm>
            <a:off x="3400038" y="1061425"/>
            <a:ext cx="301623" cy="301623"/>
            <a:chOff x="864708" y="7928616"/>
            <a:chExt cx="402336" cy="402336"/>
          </a:xfrm>
        </p:grpSpPr>
        <p:sp>
          <p:nvSpPr>
            <p:cNvPr id="222" name="Oval 221">
              <a:extLst>
                <a:ext uri="{FF2B5EF4-FFF2-40B4-BE49-F238E27FC236}">
                  <a16:creationId xmlns:a16="http://schemas.microsoft.com/office/drawing/2014/main" id="{F9CA7260-F1B4-42FF-A634-117E2D0B8C57}"/>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23" name="Oval 222">
              <a:extLst>
                <a:ext uri="{FF2B5EF4-FFF2-40B4-BE49-F238E27FC236}">
                  <a16:creationId xmlns:a16="http://schemas.microsoft.com/office/drawing/2014/main" id="{B8211DBA-D3A0-4CF1-9778-E5EE79A95C47}"/>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24" name="Green Oval 33">
            <a:extLst>
              <a:ext uri="{FF2B5EF4-FFF2-40B4-BE49-F238E27FC236}">
                <a16:creationId xmlns:a16="http://schemas.microsoft.com/office/drawing/2014/main" id="{AC58B2F9-2984-4A36-8992-0AC5E9340DBE}"/>
              </a:ext>
            </a:extLst>
          </p:cNvPr>
          <p:cNvGrpSpPr>
            <a:grpSpLocks noChangeAspect="1"/>
          </p:cNvGrpSpPr>
          <p:nvPr/>
        </p:nvGrpSpPr>
        <p:grpSpPr>
          <a:xfrm>
            <a:off x="9721947" y="1975436"/>
            <a:ext cx="301623" cy="301623"/>
            <a:chOff x="864708" y="7928616"/>
            <a:chExt cx="402336" cy="402336"/>
          </a:xfrm>
        </p:grpSpPr>
        <p:sp>
          <p:nvSpPr>
            <p:cNvPr id="225" name="Oval 224">
              <a:extLst>
                <a:ext uri="{FF2B5EF4-FFF2-40B4-BE49-F238E27FC236}">
                  <a16:creationId xmlns:a16="http://schemas.microsoft.com/office/drawing/2014/main" id="{52FD80F2-F593-473B-B3DF-2D007F4EA9D7}"/>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26" name="Oval 225">
              <a:extLst>
                <a:ext uri="{FF2B5EF4-FFF2-40B4-BE49-F238E27FC236}">
                  <a16:creationId xmlns:a16="http://schemas.microsoft.com/office/drawing/2014/main" id="{FC4CF8FF-3129-4341-8210-7BCD541427F4}"/>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27" name="Green Oval 34">
            <a:extLst>
              <a:ext uri="{FF2B5EF4-FFF2-40B4-BE49-F238E27FC236}">
                <a16:creationId xmlns:a16="http://schemas.microsoft.com/office/drawing/2014/main" id="{6DF4F2BB-EC84-45B7-9131-E074AE399DC5}"/>
              </a:ext>
            </a:extLst>
          </p:cNvPr>
          <p:cNvGrpSpPr>
            <a:grpSpLocks noChangeAspect="1"/>
          </p:cNvGrpSpPr>
          <p:nvPr/>
        </p:nvGrpSpPr>
        <p:grpSpPr>
          <a:xfrm>
            <a:off x="8807935" y="2430916"/>
            <a:ext cx="301623" cy="301623"/>
            <a:chOff x="864708" y="7928616"/>
            <a:chExt cx="402336" cy="402336"/>
          </a:xfrm>
        </p:grpSpPr>
        <p:sp>
          <p:nvSpPr>
            <p:cNvPr id="228" name="Oval 227">
              <a:extLst>
                <a:ext uri="{FF2B5EF4-FFF2-40B4-BE49-F238E27FC236}">
                  <a16:creationId xmlns:a16="http://schemas.microsoft.com/office/drawing/2014/main" id="{F733BDD3-B0BD-4306-96A7-6A9F3BDC80BB}"/>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29" name="Oval 228">
              <a:extLst>
                <a:ext uri="{FF2B5EF4-FFF2-40B4-BE49-F238E27FC236}">
                  <a16:creationId xmlns:a16="http://schemas.microsoft.com/office/drawing/2014/main" id="{C2B2FE52-E0A5-4842-8715-0F5C97C9B39A}"/>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30" name="Green Oval 35">
            <a:extLst>
              <a:ext uri="{FF2B5EF4-FFF2-40B4-BE49-F238E27FC236}">
                <a16:creationId xmlns:a16="http://schemas.microsoft.com/office/drawing/2014/main" id="{96825177-19E3-40F3-9EA6-8280EE87B54F}"/>
              </a:ext>
            </a:extLst>
          </p:cNvPr>
          <p:cNvGrpSpPr>
            <a:grpSpLocks noChangeAspect="1"/>
          </p:cNvGrpSpPr>
          <p:nvPr/>
        </p:nvGrpSpPr>
        <p:grpSpPr>
          <a:xfrm>
            <a:off x="8352454" y="2583252"/>
            <a:ext cx="301623" cy="301623"/>
            <a:chOff x="864708" y="7928616"/>
            <a:chExt cx="402336" cy="402336"/>
          </a:xfrm>
        </p:grpSpPr>
        <p:sp>
          <p:nvSpPr>
            <p:cNvPr id="231" name="Oval 230">
              <a:extLst>
                <a:ext uri="{FF2B5EF4-FFF2-40B4-BE49-F238E27FC236}">
                  <a16:creationId xmlns:a16="http://schemas.microsoft.com/office/drawing/2014/main" id="{777441B1-E927-4B20-B069-3EFC9C6D78DE}"/>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32" name="Oval 231">
              <a:extLst>
                <a:ext uri="{FF2B5EF4-FFF2-40B4-BE49-F238E27FC236}">
                  <a16:creationId xmlns:a16="http://schemas.microsoft.com/office/drawing/2014/main" id="{46847542-49F6-4B2A-AC6E-5960806B4FC3}"/>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33" name="Green Oval 36">
            <a:extLst>
              <a:ext uri="{FF2B5EF4-FFF2-40B4-BE49-F238E27FC236}">
                <a16:creationId xmlns:a16="http://schemas.microsoft.com/office/drawing/2014/main" id="{A4726244-C405-4282-861C-C62BB2F66C76}"/>
              </a:ext>
            </a:extLst>
          </p:cNvPr>
          <p:cNvGrpSpPr>
            <a:grpSpLocks noChangeAspect="1"/>
          </p:cNvGrpSpPr>
          <p:nvPr/>
        </p:nvGrpSpPr>
        <p:grpSpPr>
          <a:xfrm>
            <a:off x="7893926" y="2659419"/>
            <a:ext cx="301623" cy="301623"/>
            <a:chOff x="864708" y="7928616"/>
            <a:chExt cx="402336" cy="402336"/>
          </a:xfrm>
        </p:grpSpPr>
        <p:sp>
          <p:nvSpPr>
            <p:cNvPr id="234" name="Oval 233">
              <a:extLst>
                <a:ext uri="{FF2B5EF4-FFF2-40B4-BE49-F238E27FC236}">
                  <a16:creationId xmlns:a16="http://schemas.microsoft.com/office/drawing/2014/main" id="{C79F3FC3-CD57-4C3D-8816-5A5C7D18FE99}"/>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35" name="Oval 234">
              <a:extLst>
                <a:ext uri="{FF2B5EF4-FFF2-40B4-BE49-F238E27FC236}">
                  <a16:creationId xmlns:a16="http://schemas.microsoft.com/office/drawing/2014/main" id="{944F8A2F-AB8B-47C7-B7F6-9B9848BADF29}"/>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36" name="Green Oval 37">
            <a:extLst>
              <a:ext uri="{FF2B5EF4-FFF2-40B4-BE49-F238E27FC236}">
                <a16:creationId xmlns:a16="http://schemas.microsoft.com/office/drawing/2014/main" id="{0777BAE5-8345-400E-BE5A-54ECA1911416}"/>
              </a:ext>
            </a:extLst>
          </p:cNvPr>
          <p:cNvGrpSpPr>
            <a:grpSpLocks noChangeAspect="1"/>
          </p:cNvGrpSpPr>
          <p:nvPr/>
        </p:nvGrpSpPr>
        <p:grpSpPr>
          <a:xfrm>
            <a:off x="7132250" y="3421094"/>
            <a:ext cx="301623" cy="301623"/>
            <a:chOff x="864708" y="7928616"/>
            <a:chExt cx="402336" cy="402336"/>
          </a:xfrm>
        </p:grpSpPr>
        <p:sp>
          <p:nvSpPr>
            <p:cNvPr id="237" name="Oval 236">
              <a:extLst>
                <a:ext uri="{FF2B5EF4-FFF2-40B4-BE49-F238E27FC236}">
                  <a16:creationId xmlns:a16="http://schemas.microsoft.com/office/drawing/2014/main" id="{EBBAD363-D422-48F1-A23D-D2D30BE2BAFE}"/>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38" name="Oval 237">
              <a:extLst>
                <a:ext uri="{FF2B5EF4-FFF2-40B4-BE49-F238E27FC236}">
                  <a16:creationId xmlns:a16="http://schemas.microsoft.com/office/drawing/2014/main" id="{007A3683-BBAE-4ABB-B9CE-3000035F5B80}"/>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39" name="Green Oval 38">
            <a:extLst>
              <a:ext uri="{FF2B5EF4-FFF2-40B4-BE49-F238E27FC236}">
                <a16:creationId xmlns:a16="http://schemas.microsoft.com/office/drawing/2014/main" id="{040F9C46-2EDE-454F-A3B2-7F7AB6354B06}"/>
              </a:ext>
            </a:extLst>
          </p:cNvPr>
          <p:cNvGrpSpPr>
            <a:grpSpLocks noChangeAspect="1"/>
          </p:cNvGrpSpPr>
          <p:nvPr/>
        </p:nvGrpSpPr>
        <p:grpSpPr>
          <a:xfrm>
            <a:off x="9874282" y="5020613"/>
            <a:ext cx="301623" cy="301623"/>
            <a:chOff x="864708" y="7928616"/>
            <a:chExt cx="402336" cy="402336"/>
          </a:xfrm>
        </p:grpSpPr>
        <p:sp>
          <p:nvSpPr>
            <p:cNvPr id="240" name="Oval 239">
              <a:extLst>
                <a:ext uri="{FF2B5EF4-FFF2-40B4-BE49-F238E27FC236}">
                  <a16:creationId xmlns:a16="http://schemas.microsoft.com/office/drawing/2014/main" id="{17F03B44-009D-4A18-AE34-2A5AB7196FB6}"/>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41" name="Oval 240">
              <a:extLst>
                <a:ext uri="{FF2B5EF4-FFF2-40B4-BE49-F238E27FC236}">
                  <a16:creationId xmlns:a16="http://schemas.microsoft.com/office/drawing/2014/main" id="{1F564138-3483-42EB-BC25-6429B0DEFE82}"/>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42" name="Green Oval 39">
            <a:extLst>
              <a:ext uri="{FF2B5EF4-FFF2-40B4-BE49-F238E27FC236}">
                <a16:creationId xmlns:a16="http://schemas.microsoft.com/office/drawing/2014/main" id="{9EDDC578-343C-4F16-B64E-DBBC92F5ADC2}"/>
              </a:ext>
            </a:extLst>
          </p:cNvPr>
          <p:cNvGrpSpPr>
            <a:grpSpLocks noChangeAspect="1"/>
          </p:cNvGrpSpPr>
          <p:nvPr/>
        </p:nvGrpSpPr>
        <p:grpSpPr>
          <a:xfrm>
            <a:off x="7056081" y="1516905"/>
            <a:ext cx="301623" cy="301623"/>
            <a:chOff x="864708" y="7928616"/>
            <a:chExt cx="402336" cy="402336"/>
          </a:xfrm>
        </p:grpSpPr>
        <p:sp>
          <p:nvSpPr>
            <p:cNvPr id="243" name="Oval 242">
              <a:extLst>
                <a:ext uri="{FF2B5EF4-FFF2-40B4-BE49-F238E27FC236}">
                  <a16:creationId xmlns:a16="http://schemas.microsoft.com/office/drawing/2014/main" id="{12AAC000-E974-4879-AF33-7AD726154F78}"/>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44" name="Oval 243">
              <a:extLst>
                <a:ext uri="{FF2B5EF4-FFF2-40B4-BE49-F238E27FC236}">
                  <a16:creationId xmlns:a16="http://schemas.microsoft.com/office/drawing/2014/main" id="{C4351AF4-8CA5-4951-B10D-6407B7ADEDC3}"/>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45" name="Green Oval 40">
            <a:extLst>
              <a:ext uri="{FF2B5EF4-FFF2-40B4-BE49-F238E27FC236}">
                <a16:creationId xmlns:a16="http://schemas.microsoft.com/office/drawing/2014/main" id="{86BC0870-2AEF-42EB-A66B-E3F411C97006}"/>
              </a:ext>
            </a:extLst>
          </p:cNvPr>
          <p:cNvGrpSpPr>
            <a:grpSpLocks noChangeAspect="1"/>
          </p:cNvGrpSpPr>
          <p:nvPr/>
        </p:nvGrpSpPr>
        <p:grpSpPr>
          <a:xfrm>
            <a:off x="10331289" y="4182770"/>
            <a:ext cx="301623" cy="301623"/>
            <a:chOff x="864708" y="7928616"/>
            <a:chExt cx="402336" cy="402336"/>
          </a:xfrm>
        </p:grpSpPr>
        <p:sp>
          <p:nvSpPr>
            <p:cNvPr id="246" name="Oval 245">
              <a:extLst>
                <a:ext uri="{FF2B5EF4-FFF2-40B4-BE49-F238E27FC236}">
                  <a16:creationId xmlns:a16="http://schemas.microsoft.com/office/drawing/2014/main" id="{919F355C-81B9-49A4-874D-3A98F64C45FA}"/>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47" name="Oval 246">
              <a:extLst>
                <a:ext uri="{FF2B5EF4-FFF2-40B4-BE49-F238E27FC236}">
                  <a16:creationId xmlns:a16="http://schemas.microsoft.com/office/drawing/2014/main" id="{5761859E-4D94-4BFA-91BD-634841CD7FC4}"/>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48" name="Green Oval 41">
            <a:extLst>
              <a:ext uri="{FF2B5EF4-FFF2-40B4-BE49-F238E27FC236}">
                <a16:creationId xmlns:a16="http://schemas.microsoft.com/office/drawing/2014/main" id="{EF5E6432-DF2D-4272-8513-E8DDA60458BE}"/>
              </a:ext>
            </a:extLst>
          </p:cNvPr>
          <p:cNvGrpSpPr>
            <a:grpSpLocks noChangeAspect="1"/>
          </p:cNvGrpSpPr>
          <p:nvPr/>
        </p:nvGrpSpPr>
        <p:grpSpPr>
          <a:xfrm>
            <a:off x="9493443" y="1669240"/>
            <a:ext cx="301623" cy="301623"/>
            <a:chOff x="864708" y="7928616"/>
            <a:chExt cx="402336" cy="402336"/>
          </a:xfrm>
        </p:grpSpPr>
        <p:sp>
          <p:nvSpPr>
            <p:cNvPr id="249" name="Oval 248">
              <a:extLst>
                <a:ext uri="{FF2B5EF4-FFF2-40B4-BE49-F238E27FC236}">
                  <a16:creationId xmlns:a16="http://schemas.microsoft.com/office/drawing/2014/main" id="{9DAEF29B-B058-45D7-99AA-4C6FCC2C96E4}"/>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50" name="Oval 249">
              <a:extLst>
                <a:ext uri="{FF2B5EF4-FFF2-40B4-BE49-F238E27FC236}">
                  <a16:creationId xmlns:a16="http://schemas.microsoft.com/office/drawing/2014/main" id="{CC84A9C4-9DFE-4E84-A122-2B06087ED155}"/>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51" name="Green Oval 42">
            <a:extLst>
              <a:ext uri="{FF2B5EF4-FFF2-40B4-BE49-F238E27FC236}">
                <a16:creationId xmlns:a16="http://schemas.microsoft.com/office/drawing/2014/main" id="{060089C7-8002-4C90-A8F7-0C8E75AB2DEC}"/>
              </a:ext>
            </a:extLst>
          </p:cNvPr>
          <p:cNvGrpSpPr>
            <a:grpSpLocks noChangeAspect="1"/>
          </p:cNvGrpSpPr>
          <p:nvPr/>
        </p:nvGrpSpPr>
        <p:grpSpPr>
          <a:xfrm>
            <a:off x="7132250" y="3803458"/>
            <a:ext cx="301623" cy="301623"/>
            <a:chOff x="864708" y="7928616"/>
            <a:chExt cx="402336" cy="402336"/>
          </a:xfrm>
        </p:grpSpPr>
        <p:sp>
          <p:nvSpPr>
            <p:cNvPr id="252" name="Oval 251">
              <a:extLst>
                <a:ext uri="{FF2B5EF4-FFF2-40B4-BE49-F238E27FC236}">
                  <a16:creationId xmlns:a16="http://schemas.microsoft.com/office/drawing/2014/main" id="{97B1278D-C128-4980-9A36-0BDBC010AFA4}"/>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53" name="Oval 252">
              <a:extLst>
                <a:ext uri="{FF2B5EF4-FFF2-40B4-BE49-F238E27FC236}">
                  <a16:creationId xmlns:a16="http://schemas.microsoft.com/office/drawing/2014/main" id="{4EFF5894-0334-4A1F-8567-E3B211A12CA5}"/>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54" name="Green Oval 43">
            <a:extLst>
              <a:ext uri="{FF2B5EF4-FFF2-40B4-BE49-F238E27FC236}">
                <a16:creationId xmlns:a16="http://schemas.microsoft.com/office/drawing/2014/main" id="{64DD0F3D-C7D0-485D-B3FD-ABF13B7C71EA}"/>
              </a:ext>
            </a:extLst>
          </p:cNvPr>
          <p:cNvGrpSpPr>
            <a:grpSpLocks noChangeAspect="1"/>
          </p:cNvGrpSpPr>
          <p:nvPr/>
        </p:nvGrpSpPr>
        <p:grpSpPr>
          <a:xfrm>
            <a:off x="10180476" y="4834957"/>
            <a:ext cx="301623" cy="301623"/>
            <a:chOff x="864708" y="7928616"/>
            <a:chExt cx="402336" cy="402336"/>
          </a:xfrm>
        </p:grpSpPr>
        <p:sp>
          <p:nvSpPr>
            <p:cNvPr id="255" name="Oval 254">
              <a:extLst>
                <a:ext uri="{FF2B5EF4-FFF2-40B4-BE49-F238E27FC236}">
                  <a16:creationId xmlns:a16="http://schemas.microsoft.com/office/drawing/2014/main" id="{9CC7BBCC-11BE-4487-A856-3CCE8B4D0A7D}"/>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56" name="Oval 255">
              <a:extLst>
                <a:ext uri="{FF2B5EF4-FFF2-40B4-BE49-F238E27FC236}">
                  <a16:creationId xmlns:a16="http://schemas.microsoft.com/office/drawing/2014/main" id="{19FF353A-9EE7-4732-8435-BD43B7C6BC9D}"/>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57" name="Green Oval 44">
            <a:extLst>
              <a:ext uri="{FF2B5EF4-FFF2-40B4-BE49-F238E27FC236}">
                <a16:creationId xmlns:a16="http://schemas.microsoft.com/office/drawing/2014/main" id="{0C2B04F2-B7AB-457B-8851-2666DE0F373D}"/>
              </a:ext>
            </a:extLst>
          </p:cNvPr>
          <p:cNvGrpSpPr>
            <a:grpSpLocks noChangeAspect="1"/>
          </p:cNvGrpSpPr>
          <p:nvPr/>
        </p:nvGrpSpPr>
        <p:grpSpPr>
          <a:xfrm>
            <a:off x="8807935" y="1364572"/>
            <a:ext cx="301623" cy="301623"/>
            <a:chOff x="864708" y="7928616"/>
            <a:chExt cx="402336" cy="402336"/>
          </a:xfrm>
        </p:grpSpPr>
        <p:sp>
          <p:nvSpPr>
            <p:cNvPr id="258" name="Oval 257">
              <a:extLst>
                <a:ext uri="{FF2B5EF4-FFF2-40B4-BE49-F238E27FC236}">
                  <a16:creationId xmlns:a16="http://schemas.microsoft.com/office/drawing/2014/main" id="{19F1FE1F-84C7-4544-9457-D062AB563F08}"/>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59" name="Oval 258">
              <a:extLst>
                <a:ext uri="{FF2B5EF4-FFF2-40B4-BE49-F238E27FC236}">
                  <a16:creationId xmlns:a16="http://schemas.microsoft.com/office/drawing/2014/main" id="{D70B3A89-47C8-4BC5-9C46-25F0ED4723AF}"/>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60" name="Green Oval 45">
            <a:extLst>
              <a:ext uri="{FF2B5EF4-FFF2-40B4-BE49-F238E27FC236}">
                <a16:creationId xmlns:a16="http://schemas.microsoft.com/office/drawing/2014/main" id="{DFD8225B-A556-481C-ADE8-37218A5BD23E}"/>
              </a:ext>
            </a:extLst>
          </p:cNvPr>
          <p:cNvGrpSpPr>
            <a:grpSpLocks noChangeAspect="1"/>
          </p:cNvGrpSpPr>
          <p:nvPr/>
        </p:nvGrpSpPr>
        <p:grpSpPr>
          <a:xfrm>
            <a:off x="8884102" y="3632017"/>
            <a:ext cx="301623" cy="301623"/>
            <a:chOff x="864708" y="7928616"/>
            <a:chExt cx="402336" cy="402336"/>
          </a:xfrm>
        </p:grpSpPr>
        <p:sp>
          <p:nvSpPr>
            <p:cNvPr id="261" name="Oval 260">
              <a:extLst>
                <a:ext uri="{FF2B5EF4-FFF2-40B4-BE49-F238E27FC236}">
                  <a16:creationId xmlns:a16="http://schemas.microsoft.com/office/drawing/2014/main" id="{7C9685C7-AEF3-4083-8A2F-373FCAAC6763}"/>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62" name="Oval 261">
              <a:extLst>
                <a:ext uri="{FF2B5EF4-FFF2-40B4-BE49-F238E27FC236}">
                  <a16:creationId xmlns:a16="http://schemas.microsoft.com/office/drawing/2014/main" id="{EC72785B-E281-4F74-B97F-72EA51E91C13}"/>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63" name="Green Oval 46">
            <a:extLst>
              <a:ext uri="{FF2B5EF4-FFF2-40B4-BE49-F238E27FC236}">
                <a16:creationId xmlns:a16="http://schemas.microsoft.com/office/drawing/2014/main" id="{CE705661-390D-48EA-AEAA-3D849EB25C7D}"/>
              </a:ext>
            </a:extLst>
          </p:cNvPr>
          <p:cNvGrpSpPr>
            <a:grpSpLocks noChangeAspect="1"/>
          </p:cNvGrpSpPr>
          <p:nvPr/>
        </p:nvGrpSpPr>
        <p:grpSpPr>
          <a:xfrm>
            <a:off x="9569611" y="4944446"/>
            <a:ext cx="301623" cy="301623"/>
            <a:chOff x="864708" y="7928616"/>
            <a:chExt cx="402336" cy="402336"/>
          </a:xfrm>
        </p:grpSpPr>
        <p:sp>
          <p:nvSpPr>
            <p:cNvPr id="264" name="Oval 263">
              <a:extLst>
                <a:ext uri="{FF2B5EF4-FFF2-40B4-BE49-F238E27FC236}">
                  <a16:creationId xmlns:a16="http://schemas.microsoft.com/office/drawing/2014/main" id="{B1620CA2-6DE3-42EF-922E-C710D81A3CC9}"/>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65" name="Oval 264">
              <a:extLst>
                <a:ext uri="{FF2B5EF4-FFF2-40B4-BE49-F238E27FC236}">
                  <a16:creationId xmlns:a16="http://schemas.microsoft.com/office/drawing/2014/main" id="{211AA73F-7CAC-43AB-BE79-5C5E56D76B36}"/>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66" name="Green Oval 47">
            <a:extLst>
              <a:ext uri="{FF2B5EF4-FFF2-40B4-BE49-F238E27FC236}">
                <a16:creationId xmlns:a16="http://schemas.microsoft.com/office/drawing/2014/main" id="{E14A50F4-3323-42DE-906A-12CA370542E9}"/>
              </a:ext>
            </a:extLst>
          </p:cNvPr>
          <p:cNvGrpSpPr>
            <a:grpSpLocks noChangeAspect="1"/>
          </p:cNvGrpSpPr>
          <p:nvPr/>
        </p:nvGrpSpPr>
        <p:grpSpPr>
          <a:xfrm>
            <a:off x="1343513" y="1242385"/>
            <a:ext cx="301623" cy="301623"/>
            <a:chOff x="864708" y="7928616"/>
            <a:chExt cx="402336" cy="402336"/>
          </a:xfrm>
        </p:grpSpPr>
        <p:sp>
          <p:nvSpPr>
            <p:cNvPr id="267" name="Oval 266">
              <a:extLst>
                <a:ext uri="{FF2B5EF4-FFF2-40B4-BE49-F238E27FC236}">
                  <a16:creationId xmlns:a16="http://schemas.microsoft.com/office/drawing/2014/main" id="{0E3E9C0B-643F-439F-AB84-D60A374D128C}"/>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68" name="Oval 267">
              <a:extLst>
                <a:ext uri="{FF2B5EF4-FFF2-40B4-BE49-F238E27FC236}">
                  <a16:creationId xmlns:a16="http://schemas.microsoft.com/office/drawing/2014/main" id="{BEE2CF87-4250-477F-B28D-D374640048AF}"/>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69" name="Green Oval 48">
            <a:extLst>
              <a:ext uri="{FF2B5EF4-FFF2-40B4-BE49-F238E27FC236}">
                <a16:creationId xmlns:a16="http://schemas.microsoft.com/office/drawing/2014/main" id="{57D759E7-FC6A-4375-925E-ED546BFD3AC7}"/>
              </a:ext>
            </a:extLst>
          </p:cNvPr>
          <p:cNvGrpSpPr>
            <a:grpSpLocks noChangeAspect="1"/>
          </p:cNvGrpSpPr>
          <p:nvPr/>
        </p:nvGrpSpPr>
        <p:grpSpPr>
          <a:xfrm>
            <a:off x="2105188" y="1288403"/>
            <a:ext cx="301623" cy="301623"/>
            <a:chOff x="864708" y="7928616"/>
            <a:chExt cx="402336" cy="402336"/>
          </a:xfrm>
        </p:grpSpPr>
        <p:sp>
          <p:nvSpPr>
            <p:cNvPr id="270" name="Oval 269">
              <a:extLst>
                <a:ext uri="{FF2B5EF4-FFF2-40B4-BE49-F238E27FC236}">
                  <a16:creationId xmlns:a16="http://schemas.microsoft.com/office/drawing/2014/main" id="{0E01ED1E-06EE-4E5D-A8B4-35C6B99AAD9D}"/>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71" name="Oval 270">
              <a:extLst>
                <a:ext uri="{FF2B5EF4-FFF2-40B4-BE49-F238E27FC236}">
                  <a16:creationId xmlns:a16="http://schemas.microsoft.com/office/drawing/2014/main" id="{6CC9B52B-61F2-4CE5-A08F-0B1C69F31274}"/>
                </a:ext>
              </a:extLst>
            </p:cNvPr>
            <p:cNvSpPr/>
            <p:nvPr/>
          </p:nvSpPr>
          <p:spPr bwMode="auto">
            <a:xfrm>
              <a:off x="911669" y="7975580"/>
              <a:ext cx="308414" cy="308408"/>
            </a:xfrm>
            <a:prstGeom prst="ellipse">
              <a:avLst/>
            </a:prstGeom>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72" name="Green Oval 49">
            <a:extLst>
              <a:ext uri="{FF2B5EF4-FFF2-40B4-BE49-F238E27FC236}">
                <a16:creationId xmlns:a16="http://schemas.microsoft.com/office/drawing/2014/main" id="{052558F5-5ACC-455C-9A49-C586EB70A46E}"/>
              </a:ext>
            </a:extLst>
          </p:cNvPr>
          <p:cNvGrpSpPr>
            <a:grpSpLocks noChangeAspect="1"/>
          </p:cNvGrpSpPr>
          <p:nvPr/>
        </p:nvGrpSpPr>
        <p:grpSpPr>
          <a:xfrm>
            <a:off x="1954378" y="1816689"/>
            <a:ext cx="301623" cy="301623"/>
            <a:chOff x="864708" y="7928616"/>
            <a:chExt cx="402336" cy="402336"/>
          </a:xfrm>
        </p:grpSpPr>
        <p:sp>
          <p:nvSpPr>
            <p:cNvPr id="273" name="Oval 272">
              <a:extLst>
                <a:ext uri="{FF2B5EF4-FFF2-40B4-BE49-F238E27FC236}">
                  <a16:creationId xmlns:a16="http://schemas.microsoft.com/office/drawing/2014/main" id="{3ECCC58B-9D5C-409D-9A8C-1FBF604000B1}"/>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74" name="Oval 273">
              <a:extLst>
                <a:ext uri="{FF2B5EF4-FFF2-40B4-BE49-F238E27FC236}">
                  <a16:creationId xmlns:a16="http://schemas.microsoft.com/office/drawing/2014/main" id="{275F087E-D309-43FD-AF3F-15F361483394}"/>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grpSp>
        <p:nvGrpSpPr>
          <p:cNvPr id="275" name="Green Oval 50">
            <a:extLst>
              <a:ext uri="{FF2B5EF4-FFF2-40B4-BE49-F238E27FC236}">
                <a16:creationId xmlns:a16="http://schemas.microsoft.com/office/drawing/2014/main" id="{A7367897-B16A-4BB6-990A-4807A7A05282}"/>
              </a:ext>
            </a:extLst>
          </p:cNvPr>
          <p:cNvGrpSpPr>
            <a:grpSpLocks noChangeAspect="1"/>
          </p:cNvGrpSpPr>
          <p:nvPr/>
        </p:nvGrpSpPr>
        <p:grpSpPr>
          <a:xfrm>
            <a:off x="3019201" y="755230"/>
            <a:ext cx="301623" cy="301623"/>
            <a:chOff x="864708" y="7928616"/>
            <a:chExt cx="402336" cy="402336"/>
          </a:xfrm>
        </p:grpSpPr>
        <p:sp>
          <p:nvSpPr>
            <p:cNvPr id="276" name="Oval 275">
              <a:extLst>
                <a:ext uri="{FF2B5EF4-FFF2-40B4-BE49-F238E27FC236}">
                  <a16:creationId xmlns:a16="http://schemas.microsoft.com/office/drawing/2014/main" id="{D1136110-968E-46C0-B43D-922751B14767}"/>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77" name="Oval 276">
              <a:extLst>
                <a:ext uri="{FF2B5EF4-FFF2-40B4-BE49-F238E27FC236}">
                  <a16:creationId xmlns:a16="http://schemas.microsoft.com/office/drawing/2014/main" id="{157726F8-F03E-4D2D-9FE8-FE550D6DE01E}"/>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78" name="Green Oval 51">
            <a:extLst>
              <a:ext uri="{FF2B5EF4-FFF2-40B4-BE49-F238E27FC236}">
                <a16:creationId xmlns:a16="http://schemas.microsoft.com/office/drawing/2014/main" id="{E5F3DDF7-B993-4EC4-871B-C01CCC51E3A9}"/>
              </a:ext>
            </a:extLst>
          </p:cNvPr>
          <p:cNvGrpSpPr>
            <a:grpSpLocks noChangeAspect="1"/>
          </p:cNvGrpSpPr>
          <p:nvPr/>
        </p:nvGrpSpPr>
        <p:grpSpPr>
          <a:xfrm>
            <a:off x="2333692" y="1765911"/>
            <a:ext cx="301623" cy="301623"/>
            <a:chOff x="864708" y="7928616"/>
            <a:chExt cx="402336" cy="402336"/>
          </a:xfrm>
        </p:grpSpPr>
        <p:sp>
          <p:nvSpPr>
            <p:cNvPr id="279" name="Oval 278">
              <a:extLst>
                <a:ext uri="{FF2B5EF4-FFF2-40B4-BE49-F238E27FC236}">
                  <a16:creationId xmlns:a16="http://schemas.microsoft.com/office/drawing/2014/main" id="{ECA12A85-11CE-4079-8669-9BA1DC9576EF}"/>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80" name="Oval 279">
              <a:extLst>
                <a:ext uri="{FF2B5EF4-FFF2-40B4-BE49-F238E27FC236}">
                  <a16:creationId xmlns:a16="http://schemas.microsoft.com/office/drawing/2014/main" id="{33517646-DC1C-41C9-B8D0-1A10C24DEDC7}"/>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81" name="Green Oval 52">
            <a:extLst>
              <a:ext uri="{FF2B5EF4-FFF2-40B4-BE49-F238E27FC236}">
                <a16:creationId xmlns:a16="http://schemas.microsoft.com/office/drawing/2014/main" id="{463B789D-406E-4A95-813D-CC3C7EB65BE6}"/>
              </a:ext>
            </a:extLst>
          </p:cNvPr>
          <p:cNvGrpSpPr>
            <a:grpSpLocks noChangeAspect="1"/>
          </p:cNvGrpSpPr>
          <p:nvPr/>
        </p:nvGrpSpPr>
        <p:grpSpPr>
          <a:xfrm>
            <a:off x="2409858" y="2583252"/>
            <a:ext cx="301623" cy="301623"/>
            <a:chOff x="864708" y="7928616"/>
            <a:chExt cx="402336" cy="402336"/>
          </a:xfrm>
        </p:grpSpPr>
        <p:sp>
          <p:nvSpPr>
            <p:cNvPr id="282" name="Oval 281">
              <a:extLst>
                <a:ext uri="{FF2B5EF4-FFF2-40B4-BE49-F238E27FC236}">
                  <a16:creationId xmlns:a16="http://schemas.microsoft.com/office/drawing/2014/main" id="{8DF08378-4E28-4DA0-B443-99094944A727}"/>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83" name="Oval 282">
              <a:extLst>
                <a:ext uri="{FF2B5EF4-FFF2-40B4-BE49-F238E27FC236}">
                  <a16:creationId xmlns:a16="http://schemas.microsoft.com/office/drawing/2014/main" id="{C2A4DB2C-8297-4A4A-8015-4BF8627E76FA}"/>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84" name="Green Oval 53">
            <a:extLst>
              <a:ext uri="{FF2B5EF4-FFF2-40B4-BE49-F238E27FC236}">
                <a16:creationId xmlns:a16="http://schemas.microsoft.com/office/drawing/2014/main" id="{9BC4E16F-8D40-43E8-B6DA-CC0476183741}"/>
              </a:ext>
            </a:extLst>
          </p:cNvPr>
          <p:cNvGrpSpPr>
            <a:grpSpLocks noChangeAspect="1"/>
          </p:cNvGrpSpPr>
          <p:nvPr/>
        </p:nvGrpSpPr>
        <p:grpSpPr>
          <a:xfrm>
            <a:off x="2779310" y="2358844"/>
            <a:ext cx="301623" cy="301623"/>
            <a:chOff x="864708" y="7928616"/>
            <a:chExt cx="402336" cy="402336"/>
          </a:xfrm>
        </p:grpSpPr>
        <p:sp>
          <p:nvSpPr>
            <p:cNvPr id="285" name="Oval 284">
              <a:extLst>
                <a:ext uri="{FF2B5EF4-FFF2-40B4-BE49-F238E27FC236}">
                  <a16:creationId xmlns:a16="http://schemas.microsoft.com/office/drawing/2014/main" id="{3232FE8D-02E8-4C1C-93DA-0037E01CC38B}"/>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86" name="Oval 285">
              <a:extLst>
                <a:ext uri="{FF2B5EF4-FFF2-40B4-BE49-F238E27FC236}">
                  <a16:creationId xmlns:a16="http://schemas.microsoft.com/office/drawing/2014/main" id="{37223D79-A787-4893-9205-55D17CC877CA}"/>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grpSp>
        <p:nvGrpSpPr>
          <p:cNvPr id="287" name="Green Oval 54">
            <a:extLst>
              <a:ext uri="{FF2B5EF4-FFF2-40B4-BE49-F238E27FC236}">
                <a16:creationId xmlns:a16="http://schemas.microsoft.com/office/drawing/2014/main" id="{46C6E232-AE98-4E8B-8B56-A074592B53B8}"/>
              </a:ext>
            </a:extLst>
          </p:cNvPr>
          <p:cNvGrpSpPr>
            <a:grpSpLocks noChangeAspect="1"/>
          </p:cNvGrpSpPr>
          <p:nvPr/>
        </p:nvGrpSpPr>
        <p:grpSpPr>
          <a:xfrm>
            <a:off x="6067428" y="3344928"/>
            <a:ext cx="301623" cy="301623"/>
            <a:chOff x="864708" y="7928616"/>
            <a:chExt cx="402336" cy="402336"/>
          </a:xfrm>
        </p:grpSpPr>
        <p:sp>
          <p:nvSpPr>
            <p:cNvPr id="288" name="Oval 287">
              <a:extLst>
                <a:ext uri="{FF2B5EF4-FFF2-40B4-BE49-F238E27FC236}">
                  <a16:creationId xmlns:a16="http://schemas.microsoft.com/office/drawing/2014/main" id="{596D297B-5120-4D39-AF36-A6DC71649E74}"/>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89" name="Oval 288">
              <a:extLst>
                <a:ext uri="{FF2B5EF4-FFF2-40B4-BE49-F238E27FC236}">
                  <a16:creationId xmlns:a16="http://schemas.microsoft.com/office/drawing/2014/main" id="{E7114C77-FD26-4AEC-B42A-B23709E6EEFB}"/>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90" name="Green Oval 55">
            <a:extLst>
              <a:ext uri="{FF2B5EF4-FFF2-40B4-BE49-F238E27FC236}">
                <a16:creationId xmlns:a16="http://schemas.microsoft.com/office/drawing/2014/main" id="{FFB9AA15-41DE-457A-9D75-98E0E1F3FE7F}"/>
              </a:ext>
            </a:extLst>
          </p:cNvPr>
          <p:cNvGrpSpPr>
            <a:grpSpLocks noChangeAspect="1"/>
          </p:cNvGrpSpPr>
          <p:nvPr/>
        </p:nvGrpSpPr>
        <p:grpSpPr>
          <a:xfrm>
            <a:off x="2181356" y="2889447"/>
            <a:ext cx="301623" cy="301623"/>
            <a:chOff x="864708" y="7928616"/>
            <a:chExt cx="402336" cy="402336"/>
          </a:xfrm>
        </p:grpSpPr>
        <p:sp>
          <p:nvSpPr>
            <p:cNvPr id="291" name="Oval 290">
              <a:extLst>
                <a:ext uri="{FF2B5EF4-FFF2-40B4-BE49-F238E27FC236}">
                  <a16:creationId xmlns:a16="http://schemas.microsoft.com/office/drawing/2014/main" id="{0EBA4654-C616-4B92-A98B-9D98D10E6FD8}"/>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92" name="Oval 291">
              <a:extLst>
                <a:ext uri="{FF2B5EF4-FFF2-40B4-BE49-F238E27FC236}">
                  <a16:creationId xmlns:a16="http://schemas.microsoft.com/office/drawing/2014/main" id="{91EBCD81-B414-4E59-B178-DD069B669F09}"/>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93" name="Green Oval 56">
            <a:extLst>
              <a:ext uri="{FF2B5EF4-FFF2-40B4-BE49-F238E27FC236}">
                <a16:creationId xmlns:a16="http://schemas.microsoft.com/office/drawing/2014/main" id="{5C80013C-8EDF-404C-B128-47EE9873C4A1}"/>
              </a:ext>
            </a:extLst>
          </p:cNvPr>
          <p:cNvGrpSpPr>
            <a:grpSpLocks noChangeAspect="1"/>
          </p:cNvGrpSpPr>
          <p:nvPr/>
        </p:nvGrpSpPr>
        <p:grpSpPr>
          <a:xfrm>
            <a:off x="2638361" y="1593074"/>
            <a:ext cx="301623" cy="301623"/>
            <a:chOff x="864708" y="7928616"/>
            <a:chExt cx="402336" cy="402336"/>
          </a:xfrm>
        </p:grpSpPr>
        <p:sp>
          <p:nvSpPr>
            <p:cNvPr id="294" name="Oval 293">
              <a:extLst>
                <a:ext uri="{FF2B5EF4-FFF2-40B4-BE49-F238E27FC236}">
                  <a16:creationId xmlns:a16="http://schemas.microsoft.com/office/drawing/2014/main" id="{0D41959A-418B-41ED-9C07-4E94CCAD49C9}"/>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295" name="Oval 294">
              <a:extLst>
                <a:ext uri="{FF2B5EF4-FFF2-40B4-BE49-F238E27FC236}">
                  <a16:creationId xmlns:a16="http://schemas.microsoft.com/office/drawing/2014/main" id="{690FCD65-25F3-4CFE-9101-0DEC8C19ADE9}"/>
                </a:ext>
              </a:extLst>
            </p:cNvPr>
            <p:cNvSpPr/>
            <p:nvPr/>
          </p:nvSpPr>
          <p:spPr bwMode="auto">
            <a:xfrm>
              <a:off x="911669" y="7975580"/>
              <a:ext cx="308414" cy="308408"/>
            </a:xfrm>
            <a:prstGeom prst="ellipse">
              <a:avLst/>
            </a:prstGeom>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296" name="Green Oval 57">
            <a:extLst>
              <a:ext uri="{FF2B5EF4-FFF2-40B4-BE49-F238E27FC236}">
                <a16:creationId xmlns:a16="http://schemas.microsoft.com/office/drawing/2014/main" id="{628FDB5A-321E-4971-8EC1-9E5364DDB79E}"/>
              </a:ext>
            </a:extLst>
          </p:cNvPr>
          <p:cNvGrpSpPr>
            <a:grpSpLocks noChangeAspect="1"/>
          </p:cNvGrpSpPr>
          <p:nvPr/>
        </p:nvGrpSpPr>
        <p:grpSpPr>
          <a:xfrm>
            <a:off x="3903062" y="5421955"/>
            <a:ext cx="301623" cy="301623"/>
            <a:chOff x="864708" y="7928616"/>
            <a:chExt cx="402336" cy="402336"/>
          </a:xfrm>
        </p:grpSpPr>
        <p:sp>
          <p:nvSpPr>
            <p:cNvPr id="297" name="Oval 296">
              <a:extLst>
                <a:ext uri="{FF2B5EF4-FFF2-40B4-BE49-F238E27FC236}">
                  <a16:creationId xmlns:a16="http://schemas.microsoft.com/office/drawing/2014/main" id="{55175418-D849-46D2-8999-B6573B44C123}"/>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98" name="Oval 297">
              <a:extLst>
                <a:ext uri="{FF2B5EF4-FFF2-40B4-BE49-F238E27FC236}">
                  <a16:creationId xmlns:a16="http://schemas.microsoft.com/office/drawing/2014/main" id="{6FA0E58B-A55E-4F85-8578-A8A1F6C62B23}"/>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grpSp>
        <p:nvGrpSpPr>
          <p:cNvPr id="299" name="Green Oval 58">
            <a:extLst>
              <a:ext uri="{FF2B5EF4-FFF2-40B4-BE49-F238E27FC236}">
                <a16:creationId xmlns:a16="http://schemas.microsoft.com/office/drawing/2014/main" id="{B3E00C94-8C32-4E7D-B170-A76A42B7E5AF}"/>
              </a:ext>
            </a:extLst>
          </p:cNvPr>
          <p:cNvGrpSpPr>
            <a:grpSpLocks noChangeAspect="1"/>
          </p:cNvGrpSpPr>
          <p:nvPr/>
        </p:nvGrpSpPr>
        <p:grpSpPr>
          <a:xfrm>
            <a:off x="3601438" y="1516905"/>
            <a:ext cx="301623" cy="301623"/>
            <a:chOff x="864708" y="7928616"/>
            <a:chExt cx="402336" cy="402336"/>
          </a:xfrm>
        </p:grpSpPr>
        <p:sp>
          <p:nvSpPr>
            <p:cNvPr id="300" name="Oval 299">
              <a:extLst>
                <a:ext uri="{FF2B5EF4-FFF2-40B4-BE49-F238E27FC236}">
                  <a16:creationId xmlns:a16="http://schemas.microsoft.com/office/drawing/2014/main" id="{FDBAF6AD-9720-44ED-99DE-6B34B8848333}"/>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301" name="Oval 300">
              <a:extLst>
                <a:ext uri="{FF2B5EF4-FFF2-40B4-BE49-F238E27FC236}">
                  <a16:creationId xmlns:a16="http://schemas.microsoft.com/office/drawing/2014/main" id="{C895BEEA-485D-41FF-AD07-A2F8F7E5ACEB}"/>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302" name="Green Oval 59">
            <a:extLst>
              <a:ext uri="{FF2B5EF4-FFF2-40B4-BE49-F238E27FC236}">
                <a16:creationId xmlns:a16="http://schemas.microsoft.com/office/drawing/2014/main" id="{ED88020C-59E3-4B6C-AC51-AD751A253C39}"/>
              </a:ext>
            </a:extLst>
          </p:cNvPr>
          <p:cNvGrpSpPr>
            <a:grpSpLocks noChangeAspect="1"/>
          </p:cNvGrpSpPr>
          <p:nvPr/>
        </p:nvGrpSpPr>
        <p:grpSpPr>
          <a:xfrm>
            <a:off x="3019201" y="3421094"/>
            <a:ext cx="301623" cy="301623"/>
            <a:chOff x="864708" y="7928616"/>
            <a:chExt cx="402336" cy="402336"/>
          </a:xfrm>
        </p:grpSpPr>
        <p:sp>
          <p:nvSpPr>
            <p:cNvPr id="303" name="Oval 302">
              <a:extLst>
                <a:ext uri="{FF2B5EF4-FFF2-40B4-BE49-F238E27FC236}">
                  <a16:creationId xmlns:a16="http://schemas.microsoft.com/office/drawing/2014/main" id="{389A4325-1C81-4488-B8C6-C8DA7C7B6420}"/>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304" name="Oval 303">
              <a:extLst>
                <a:ext uri="{FF2B5EF4-FFF2-40B4-BE49-F238E27FC236}">
                  <a16:creationId xmlns:a16="http://schemas.microsoft.com/office/drawing/2014/main" id="{9B7654F9-0A09-434B-BD69-62A2464A4054}"/>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305" name="Green Oval 60">
            <a:extLst>
              <a:ext uri="{FF2B5EF4-FFF2-40B4-BE49-F238E27FC236}">
                <a16:creationId xmlns:a16="http://schemas.microsoft.com/office/drawing/2014/main" id="{04A283E4-9F6F-4A58-9E7A-C8BA37E7F2C3}"/>
              </a:ext>
            </a:extLst>
          </p:cNvPr>
          <p:cNvGrpSpPr>
            <a:grpSpLocks noChangeAspect="1"/>
          </p:cNvGrpSpPr>
          <p:nvPr/>
        </p:nvGrpSpPr>
        <p:grpSpPr>
          <a:xfrm>
            <a:off x="4009378" y="4182770"/>
            <a:ext cx="301623" cy="301623"/>
            <a:chOff x="864708" y="7928616"/>
            <a:chExt cx="402336" cy="402336"/>
          </a:xfrm>
        </p:grpSpPr>
        <p:sp>
          <p:nvSpPr>
            <p:cNvPr id="306" name="Oval 305">
              <a:extLst>
                <a:ext uri="{FF2B5EF4-FFF2-40B4-BE49-F238E27FC236}">
                  <a16:creationId xmlns:a16="http://schemas.microsoft.com/office/drawing/2014/main" id="{36BFC6D5-47D1-451D-B7CE-88D1495A9490}"/>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sp>
          <p:nvSpPr>
            <p:cNvPr id="307" name="Oval 306">
              <a:extLst>
                <a:ext uri="{FF2B5EF4-FFF2-40B4-BE49-F238E27FC236}">
                  <a16:creationId xmlns:a16="http://schemas.microsoft.com/office/drawing/2014/main" id="{3ADDE012-1A61-4909-B7B2-81B93257C43B}"/>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grpSp>
        <p:nvGrpSpPr>
          <p:cNvPr id="308" name="Yellow Oval 28">
            <a:extLst>
              <a:ext uri="{FF2B5EF4-FFF2-40B4-BE49-F238E27FC236}">
                <a16:creationId xmlns:a16="http://schemas.microsoft.com/office/drawing/2014/main" id="{3ADF61E4-8F8A-460E-B04A-2F51A8B35A48}"/>
              </a:ext>
            </a:extLst>
          </p:cNvPr>
          <p:cNvGrpSpPr>
            <a:grpSpLocks noChangeAspect="1"/>
          </p:cNvGrpSpPr>
          <p:nvPr/>
        </p:nvGrpSpPr>
        <p:grpSpPr>
          <a:xfrm>
            <a:off x="1800519" y="1364572"/>
            <a:ext cx="201082" cy="201082"/>
            <a:chOff x="864708" y="7928616"/>
            <a:chExt cx="402336" cy="402336"/>
          </a:xfrm>
        </p:grpSpPr>
        <p:sp>
          <p:nvSpPr>
            <p:cNvPr id="309" name="Oval 308">
              <a:extLst>
                <a:ext uri="{FF2B5EF4-FFF2-40B4-BE49-F238E27FC236}">
                  <a16:creationId xmlns:a16="http://schemas.microsoft.com/office/drawing/2014/main" id="{498EA2E3-C01D-4230-BA72-4423B6A49C2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10" name="Oval 309">
              <a:extLst>
                <a:ext uri="{FF2B5EF4-FFF2-40B4-BE49-F238E27FC236}">
                  <a16:creationId xmlns:a16="http://schemas.microsoft.com/office/drawing/2014/main" id="{2B624B7C-A437-4568-B6CA-A32098FF1A99}"/>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11" name="Yellow Oval 29">
            <a:extLst>
              <a:ext uri="{FF2B5EF4-FFF2-40B4-BE49-F238E27FC236}">
                <a16:creationId xmlns:a16="http://schemas.microsoft.com/office/drawing/2014/main" id="{825C35FB-C236-4101-8EFB-225910AE1EB5}"/>
              </a:ext>
            </a:extLst>
          </p:cNvPr>
          <p:cNvGrpSpPr>
            <a:grpSpLocks noChangeAspect="1"/>
          </p:cNvGrpSpPr>
          <p:nvPr/>
        </p:nvGrpSpPr>
        <p:grpSpPr>
          <a:xfrm>
            <a:off x="3095368" y="1745410"/>
            <a:ext cx="201082" cy="201082"/>
            <a:chOff x="864708" y="7928616"/>
            <a:chExt cx="402336" cy="402336"/>
          </a:xfrm>
        </p:grpSpPr>
        <p:sp>
          <p:nvSpPr>
            <p:cNvPr id="312" name="Oval 311">
              <a:extLst>
                <a:ext uri="{FF2B5EF4-FFF2-40B4-BE49-F238E27FC236}">
                  <a16:creationId xmlns:a16="http://schemas.microsoft.com/office/drawing/2014/main" id="{6B1CEB29-1935-43AE-AAA7-0207F14AA6A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13" name="Oval 312">
              <a:extLst>
                <a:ext uri="{FF2B5EF4-FFF2-40B4-BE49-F238E27FC236}">
                  <a16:creationId xmlns:a16="http://schemas.microsoft.com/office/drawing/2014/main" id="{DAC825F2-1E5F-4D28-9BFE-010243219850}"/>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14" name="Yellow Oval 30">
            <a:extLst>
              <a:ext uri="{FF2B5EF4-FFF2-40B4-BE49-F238E27FC236}">
                <a16:creationId xmlns:a16="http://schemas.microsoft.com/office/drawing/2014/main" id="{1EB3AC24-323A-423F-A6F5-659D06758FCE}"/>
              </a:ext>
            </a:extLst>
          </p:cNvPr>
          <p:cNvGrpSpPr>
            <a:grpSpLocks noChangeAspect="1"/>
          </p:cNvGrpSpPr>
          <p:nvPr/>
        </p:nvGrpSpPr>
        <p:grpSpPr>
          <a:xfrm>
            <a:off x="1648184" y="1516906"/>
            <a:ext cx="201082" cy="201082"/>
            <a:chOff x="864708" y="7928616"/>
            <a:chExt cx="402336" cy="402336"/>
          </a:xfrm>
        </p:grpSpPr>
        <p:sp>
          <p:nvSpPr>
            <p:cNvPr id="315" name="Oval 314">
              <a:extLst>
                <a:ext uri="{FF2B5EF4-FFF2-40B4-BE49-F238E27FC236}">
                  <a16:creationId xmlns:a16="http://schemas.microsoft.com/office/drawing/2014/main" id="{C0C59BF0-0E09-4B31-A2CE-BB73C4918224}"/>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16" name="Oval 315">
              <a:extLst>
                <a:ext uri="{FF2B5EF4-FFF2-40B4-BE49-F238E27FC236}">
                  <a16:creationId xmlns:a16="http://schemas.microsoft.com/office/drawing/2014/main" id="{D535ECEF-2CB7-45A9-9D10-D7191DD8DBFC}"/>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17" name="Yellow Oval 31">
            <a:extLst>
              <a:ext uri="{FF2B5EF4-FFF2-40B4-BE49-F238E27FC236}">
                <a16:creationId xmlns:a16="http://schemas.microsoft.com/office/drawing/2014/main" id="{4AB29CCC-BB60-4D41-A1BD-6C4666362B7A}"/>
              </a:ext>
            </a:extLst>
          </p:cNvPr>
          <p:cNvGrpSpPr>
            <a:grpSpLocks noChangeAspect="1"/>
          </p:cNvGrpSpPr>
          <p:nvPr/>
        </p:nvGrpSpPr>
        <p:grpSpPr>
          <a:xfrm>
            <a:off x="2409859" y="1111697"/>
            <a:ext cx="201082" cy="201082"/>
            <a:chOff x="864708" y="7928616"/>
            <a:chExt cx="402336" cy="402336"/>
          </a:xfrm>
        </p:grpSpPr>
        <p:sp>
          <p:nvSpPr>
            <p:cNvPr id="318" name="Oval 317">
              <a:extLst>
                <a:ext uri="{FF2B5EF4-FFF2-40B4-BE49-F238E27FC236}">
                  <a16:creationId xmlns:a16="http://schemas.microsoft.com/office/drawing/2014/main" id="{1161EDBB-D2FC-4CBA-98CA-6516F4E25FD3}"/>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19" name="Oval 318">
              <a:extLst>
                <a:ext uri="{FF2B5EF4-FFF2-40B4-BE49-F238E27FC236}">
                  <a16:creationId xmlns:a16="http://schemas.microsoft.com/office/drawing/2014/main" id="{E3B3ACE4-79E7-450F-8277-EDEDAC3D8561}"/>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20" name="Yellow Oval 32">
            <a:extLst>
              <a:ext uri="{FF2B5EF4-FFF2-40B4-BE49-F238E27FC236}">
                <a16:creationId xmlns:a16="http://schemas.microsoft.com/office/drawing/2014/main" id="{961E47AE-7F00-423A-A2CD-0BAC66512CE2}"/>
              </a:ext>
            </a:extLst>
          </p:cNvPr>
          <p:cNvGrpSpPr>
            <a:grpSpLocks noChangeAspect="1"/>
          </p:cNvGrpSpPr>
          <p:nvPr/>
        </p:nvGrpSpPr>
        <p:grpSpPr>
          <a:xfrm>
            <a:off x="3299498" y="4182773"/>
            <a:ext cx="201082" cy="201082"/>
            <a:chOff x="864708" y="7928616"/>
            <a:chExt cx="402336" cy="402336"/>
          </a:xfrm>
        </p:grpSpPr>
        <p:sp>
          <p:nvSpPr>
            <p:cNvPr id="321" name="Oval 320">
              <a:extLst>
                <a:ext uri="{FF2B5EF4-FFF2-40B4-BE49-F238E27FC236}">
                  <a16:creationId xmlns:a16="http://schemas.microsoft.com/office/drawing/2014/main" id="{69E1494B-F41C-43C3-A36F-0A60102E096A}"/>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22" name="Oval 321">
              <a:extLst>
                <a:ext uri="{FF2B5EF4-FFF2-40B4-BE49-F238E27FC236}">
                  <a16:creationId xmlns:a16="http://schemas.microsoft.com/office/drawing/2014/main" id="{8D0CC744-5522-49E5-84B0-D80B3E93D41D}"/>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23" name="Yellow Oval 33">
            <a:extLst>
              <a:ext uri="{FF2B5EF4-FFF2-40B4-BE49-F238E27FC236}">
                <a16:creationId xmlns:a16="http://schemas.microsoft.com/office/drawing/2014/main" id="{6683747B-D774-4A02-AC59-EB92F9F549DB}"/>
              </a:ext>
            </a:extLst>
          </p:cNvPr>
          <p:cNvGrpSpPr>
            <a:grpSpLocks noChangeAspect="1"/>
          </p:cNvGrpSpPr>
          <p:nvPr/>
        </p:nvGrpSpPr>
        <p:grpSpPr>
          <a:xfrm>
            <a:off x="2918662" y="1111697"/>
            <a:ext cx="201082" cy="201082"/>
            <a:chOff x="864708" y="7928616"/>
            <a:chExt cx="402336" cy="402336"/>
          </a:xfrm>
        </p:grpSpPr>
        <p:sp>
          <p:nvSpPr>
            <p:cNvPr id="324" name="Oval 323">
              <a:extLst>
                <a:ext uri="{FF2B5EF4-FFF2-40B4-BE49-F238E27FC236}">
                  <a16:creationId xmlns:a16="http://schemas.microsoft.com/office/drawing/2014/main" id="{0839D667-7677-4850-9D2B-ADCE7DC74311}"/>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25" name="Oval 324">
              <a:extLst>
                <a:ext uri="{FF2B5EF4-FFF2-40B4-BE49-F238E27FC236}">
                  <a16:creationId xmlns:a16="http://schemas.microsoft.com/office/drawing/2014/main" id="{99EC60D9-EA9B-4D33-992B-20BFAF4CA72A}"/>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26" name="Yellow Oval 34">
            <a:extLst>
              <a:ext uri="{FF2B5EF4-FFF2-40B4-BE49-F238E27FC236}">
                <a16:creationId xmlns:a16="http://schemas.microsoft.com/office/drawing/2014/main" id="{5D389B83-9705-4797-A6BB-C43A783443E7}"/>
              </a:ext>
            </a:extLst>
          </p:cNvPr>
          <p:cNvGrpSpPr>
            <a:grpSpLocks noChangeAspect="1"/>
          </p:cNvGrpSpPr>
          <p:nvPr/>
        </p:nvGrpSpPr>
        <p:grpSpPr>
          <a:xfrm>
            <a:off x="6660329" y="1669244"/>
            <a:ext cx="201082" cy="201082"/>
            <a:chOff x="864708" y="7928616"/>
            <a:chExt cx="402336" cy="402336"/>
          </a:xfrm>
        </p:grpSpPr>
        <p:sp>
          <p:nvSpPr>
            <p:cNvPr id="327" name="Oval 326">
              <a:extLst>
                <a:ext uri="{FF2B5EF4-FFF2-40B4-BE49-F238E27FC236}">
                  <a16:creationId xmlns:a16="http://schemas.microsoft.com/office/drawing/2014/main" id="{3F869983-AF6A-4615-B970-5A29CFED9BE4}"/>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28" name="Oval 327">
              <a:extLst>
                <a:ext uri="{FF2B5EF4-FFF2-40B4-BE49-F238E27FC236}">
                  <a16:creationId xmlns:a16="http://schemas.microsoft.com/office/drawing/2014/main" id="{1D28A461-232D-45FE-9141-C59EA0BDA8A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29" name="Yellow Oval 34">
            <a:extLst>
              <a:ext uri="{FF2B5EF4-FFF2-40B4-BE49-F238E27FC236}">
                <a16:creationId xmlns:a16="http://schemas.microsoft.com/office/drawing/2014/main" id="{E1AED361-7D7F-46ED-B9C3-C7BF28244A4B}"/>
              </a:ext>
            </a:extLst>
          </p:cNvPr>
          <p:cNvGrpSpPr>
            <a:grpSpLocks noChangeAspect="1"/>
          </p:cNvGrpSpPr>
          <p:nvPr/>
        </p:nvGrpSpPr>
        <p:grpSpPr>
          <a:xfrm>
            <a:off x="7589257" y="2095463"/>
            <a:ext cx="201082" cy="201082"/>
            <a:chOff x="864708" y="7928616"/>
            <a:chExt cx="402336" cy="402336"/>
          </a:xfrm>
        </p:grpSpPr>
        <p:sp>
          <p:nvSpPr>
            <p:cNvPr id="330" name="Oval 329">
              <a:extLst>
                <a:ext uri="{FF2B5EF4-FFF2-40B4-BE49-F238E27FC236}">
                  <a16:creationId xmlns:a16="http://schemas.microsoft.com/office/drawing/2014/main" id="{F8BC52DD-9835-4DBF-A5CA-2409CACB5B7E}"/>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31" name="Oval 330">
              <a:extLst>
                <a:ext uri="{FF2B5EF4-FFF2-40B4-BE49-F238E27FC236}">
                  <a16:creationId xmlns:a16="http://schemas.microsoft.com/office/drawing/2014/main" id="{4091A559-313E-409F-B0AD-BB5B3B0976C8}"/>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32" name="Yellow Oval 35">
            <a:extLst>
              <a:ext uri="{FF2B5EF4-FFF2-40B4-BE49-F238E27FC236}">
                <a16:creationId xmlns:a16="http://schemas.microsoft.com/office/drawing/2014/main" id="{11EFDC78-DD15-4F6F-ACF4-26AE0EC60492}"/>
              </a:ext>
            </a:extLst>
          </p:cNvPr>
          <p:cNvGrpSpPr>
            <a:grpSpLocks noChangeAspect="1"/>
          </p:cNvGrpSpPr>
          <p:nvPr/>
        </p:nvGrpSpPr>
        <p:grpSpPr>
          <a:xfrm>
            <a:off x="1800519" y="1048921"/>
            <a:ext cx="201082" cy="201082"/>
            <a:chOff x="864708" y="7928616"/>
            <a:chExt cx="402336" cy="402336"/>
          </a:xfrm>
        </p:grpSpPr>
        <p:sp>
          <p:nvSpPr>
            <p:cNvPr id="333" name="Oval 332">
              <a:extLst>
                <a:ext uri="{FF2B5EF4-FFF2-40B4-BE49-F238E27FC236}">
                  <a16:creationId xmlns:a16="http://schemas.microsoft.com/office/drawing/2014/main" id="{5B3FF5EE-8171-461B-A751-4C68E8AB47F3}"/>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34" name="Oval 333">
              <a:extLst>
                <a:ext uri="{FF2B5EF4-FFF2-40B4-BE49-F238E27FC236}">
                  <a16:creationId xmlns:a16="http://schemas.microsoft.com/office/drawing/2014/main" id="{72345C9D-90CD-4C41-BB62-B5DE96FDBED9}"/>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35" name="Yellow Oval 36">
            <a:extLst>
              <a:ext uri="{FF2B5EF4-FFF2-40B4-BE49-F238E27FC236}">
                <a16:creationId xmlns:a16="http://schemas.microsoft.com/office/drawing/2014/main" id="{EB01AF38-A32C-46A9-B3BC-B0203147E417}"/>
              </a:ext>
            </a:extLst>
          </p:cNvPr>
          <p:cNvGrpSpPr>
            <a:grpSpLocks noChangeAspect="1"/>
          </p:cNvGrpSpPr>
          <p:nvPr/>
        </p:nvGrpSpPr>
        <p:grpSpPr>
          <a:xfrm>
            <a:off x="2257525" y="1593074"/>
            <a:ext cx="201082" cy="201082"/>
            <a:chOff x="864708" y="7928616"/>
            <a:chExt cx="402336" cy="402336"/>
          </a:xfrm>
        </p:grpSpPr>
        <p:sp>
          <p:nvSpPr>
            <p:cNvPr id="336" name="Oval 335">
              <a:extLst>
                <a:ext uri="{FF2B5EF4-FFF2-40B4-BE49-F238E27FC236}">
                  <a16:creationId xmlns:a16="http://schemas.microsoft.com/office/drawing/2014/main" id="{4A99EAA8-7BE1-459D-B271-A75A589E794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37" name="Oval 336">
              <a:extLst>
                <a:ext uri="{FF2B5EF4-FFF2-40B4-BE49-F238E27FC236}">
                  <a16:creationId xmlns:a16="http://schemas.microsoft.com/office/drawing/2014/main" id="{953C2940-2FA4-4A72-BECA-58B00626650A}"/>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38" name="Yellow Oval 37">
            <a:extLst>
              <a:ext uri="{FF2B5EF4-FFF2-40B4-BE49-F238E27FC236}">
                <a16:creationId xmlns:a16="http://schemas.microsoft.com/office/drawing/2014/main" id="{01777C9E-7F40-4337-ACBB-ACCCE527EF73}"/>
              </a:ext>
            </a:extLst>
          </p:cNvPr>
          <p:cNvGrpSpPr>
            <a:grpSpLocks noChangeAspect="1"/>
          </p:cNvGrpSpPr>
          <p:nvPr/>
        </p:nvGrpSpPr>
        <p:grpSpPr>
          <a:xfrm>
            <a:off x="2486028" y="1364572"/>
            <a:ext cx="201082" cy="201082"/>
            <a:chOff x="864708" y="7928616"/>
            <a:chExt cx="402336" cy="402336"/>
          </a:xfrm>
        </p:grpSpPr>
        <p:sp>
          <p:nvSpPr>
            <p:cNvPr id="339" name="Oval 338">
              <a:extLst>
                <a:ext uri="{FF2B5EF4-FFF2-40B4-BE49-F238E27FC236}">
                  <a16:creationId xmlns:a16="http://schemas.microsoft.com/office/drawing/2014/main" id="{E6CA4D2F-C175-4F7B-A9FF-AF58C5D3A22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40" name="Oval 339">
              <a:extLst>
                <a:ext uri="{FF2B5EF4-FFF2-40B4-BE49-F238E27FC236}">
                  <a16:creationId xmlns:a16="http://schemas.microsoft.com/office/drawing/2014/main" id="{E79E638F-812C-4F48-9993-BE9A3F84E60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41" name="Yellow Oval 38">
            <a:extLst>
              <a:ext uri="{FF2B5EF4-FFF2-40B4-BE49-F238E27FC236}">
                <a16:creationId xmlns:a16="http://schemas.microsoft.com/office/drawing/2014/main" id="{19028A4C-0FD9-4C6D-A46F-FE1564BCC054}"/>
              </a:ext>
            </a:extLst>
          </p:cNvPr>
          <p:cNvGrpSpPr>
            <a:grpSpLocks noChangeAspect="1"/>
          </p:cNvGrpSpPr>
          <p:nvPr/>
        </p:nvGrpSpPr>
        <p:grpSpPr>
          <a:xfrm>
            <a:off x="2097891" y="831400"/>
            <a:ext cx="201082" cy="201082"/>
            <a:chOff x="864708" y="7928616"/>
            <a:chExt cx="402336" cy="402336"/>
          </a:xfrm>
        </p:grpSpPr>
        <p:sp>
          <p:nvSpPr>
            <p:cNvPr id="342" name="Oval 341">
              <a:extLst>
                <a:ext uri="{FF2B5EF4-FFF2-40B4-BE49-F238E27FC236}">
                  <a16:creationId xmlns:a16="http://schemas.microsoft.com/office/drawing/2014/main" id="{AFA02B29-E9F8-4D68-96C3-3AE81B26734B}"/>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43" name="Oval 342">
              <a:extLst>
                <a:ext uri="{FF2B5EF4-FFF2-40B4-BE49-F238E27FC236}">
                  <a16:creationId xmlns:a16="http://schemas.microsoft.com/office/drawing/2014/main" id="{31C67B0E-08C1-40A8-AEBB-EDF31C730EB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44" name="Yellow Oval 39">
            <a:extLst>
              <a:ext uri="{FF2B5EF4-FFF2-40B4-BE49-F238E27FC236}">
                <a16:creationId xmlns:a16="http://schemas.microsoft.com/office/drawing/2014/main" id="{062B8801-D4CC-49AB-A20D-F3B21C33B8E0}"/>
              </a:ext>
            </a:extLst>
          </p:cNvPr>
          <p:cNvGrpSpPr>
            <a:grpSpLocks noChangeAspect="1"/>
          </p:cNvGrpSpPr>
          <p:nvPr/>
        </p:nvGrpSpPr>
        <p:grpSpPr>
          <a:xfrm>
            <a:off x="6979916" y="2202415"/>
            <a:ext cx="201082" cy="201082"/>
            <a:chOff x="864708" y="7928616"/>
            <a:chExt cx="402336" cy="402336"/>
          </a:xfrm>
        </p:grpSpPr>
        <p:sp>
          <p:nvSpPr>
            <p:cNvPr id="345" name="Oval 344">
              <a:extLst>
                <a:ext uri="{FF2B5EF4-FFF2-40B4-BE49-F238E27FC236}">
                  <a16:creationId xmlns:a16="http://schemas.microsoft.com/office/drawing/2014/main" id="{26382076-BC2A-428E-86E6-CA7C7EB1BE2B}"/>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46" name="Oval 345">
              <a:extLst>
                <a:ext uri="{FF2B5EF4-FFF2-40B4-BE49-F238E27FC236}">
                  <a16:creationId xmlns:a16="http://schemas.microsoft.com/office/drawing/2014/main" id="{4464B4B6-003A-46C7-9AD3-C6930CB6E7F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47" name="Yellow Oval 40">
            <a:extLst>
              <a:ext uri="{FF2B5EF4-FFF2-40B4-BE49-F238E27FC236}">
                <a16:creationId xmlns:a16="http://schemas.microsoft.com/office/drawing/2014/main" id="{6971A017-16BD-4DB9-8727-1FE0DC4B8E8E}"/>
              </a:ext>
            </a:extLst>
          </p:cNvPr>
          <p:cNvGrpSpPr>
            <a:grpSpLocks noChangeAspect="1"/>
          </p:cNvGrpSpPr>
          <p:nvPr/>
        </p:nvGrpSpPr>
        <p:grpSpPr>
          <a:xfrm>
            <a:off x="2257525" y="2659420"/>
            <a:ext cx="201082" cy="201082"/>
            <a:chOff x="864708" y="7928616"/>
            <a:chExt cx="402336" cy="402336"/>
          </a:xfrm>
        </p:grpSpPr>
        <p:sp>
          <p:nvSpPr>
            <p:cNvPr id="348" name="Oval 347">
              <a:extLst>
                <a:ext uri="{FF2B5EF4-FFF2-40B4-BE49-F238E27FC236}">
                  <a16:creationId xmlns:a16="http://schemas.microsoft.com/office/drawing/2014/main" id="{1D40134C-EFBA-4C27-BE88-3421BA9E6976}"/>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49" name="Oval 348">
              <a:extLst>
                <a:ext uri="{FF2B5EF4-FFF2-40B4-BE49-F238E27FC236}">
                  <a16:creationId xmlns:a16="http://schemas.microsoft.com/office/drawing/2014/main" id="{6CCF3C05-97CD-42DD-966D-FE5E5FAFF0E8}"/>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50" name="Yellow Oval 41">
            <a:extLst>
              <a:ext uri="{FF2B5EF4-FFF2-40B4-BE49-F238E27FC236}">
                <a16:creationId xmlns:a16="http://schemas.microsoft.com/office/drawing/2014/main" id="{AFFF77A5-73FD-4A56-8E8D-9A6E5A58015F}"/>
              </a:ext>
            </a:extLst>
          </p:cNvPr>
          <p:cNvGrpSpPr>
            <a:grpSpLocks noChangeAspect="1"/>
          </p:cNvGrpSpPr>
          <p:nvPr/>
        </p:nvGrpSpPr>
        <p:grpSpPr>
          <a:xfrm>
            <a:off x="2333693" y="831400"/>
            <a:ext cx="201082" cy="201082"/>
            <a:chOff x="864708" y="7928616"/>
            <a:chExt cx="402336" cy="402336"/>
          </a:xfrm>
        </p:grpSpPr>
        <p:sp>
          <p:nvSpPr>
            <p:cNvPr id="351" name="Oval 350">
              <a:extLst>
                <a:ext uri="{FF2B5EF4-FFF2-40B4-BE49-F238E27FC236}">
                  <a16:creationId xmlns:a16="http://schemas.microsoft.com/office/drawing/2014/main" id="{1AA11BCB-941F-4761-BAE7-13344912D30F}"/>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52" name="Oval 351">
              <a:extLst>
                <a:ext uri="{FF2B5EF4-FFF2-40B4-BE49-F238E27FC236}">
                  <a16:creationId xmlns:a16="http://schemas.microsoft.com/office/drawing/2014/main" id="{2633A092-DDE9-487C-BF44-1ABA7E2B929A}"/>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53" name="Yellow Oval 42">
            <a:extLst>
              <a:ext uri="{FF2B5EF4-FFF2-40B4-BE49-F238E27FC236}">
                <a16:creationId xmlns:a16="http://schemas.microsoft.com/office/drawing/2014/main" id="{C814742E-AAFE-48AA-A48D-01E6D4DBF5A5}"/>
              </a:ext>
            </a:extLst>
          </p:cNvPr>
          <p:cNvGrpSpPr>
            <a:grpSpLocks noChangeAspect="1"/>
          </p:cNvGrpSpPr>
          <p:nvPr/>
        </p:nvGrpSpPr>
        <p:grpSpPr>
          <a:xfrm>
            <a:off x="3732131" y="1821578"/>
            <a:ext cx="201082" cy="201082"/>
            <a:chOff x="864708" y="7928616"/>
            <a:chExt cx="402336" cy="402336"/>
          </a:xfrm>
        </p:grpSpPr>
        <p:sp>
          <p:nvSpPr>
            <p:cNvPr id="354" name="Oval 353">
              <a:extLst>
                <a:ext uri="{FF2B5EF4-FFF2-40B4-BE49-F238E27FC236}">
                  <a16:creationId xmlns:a16="http://schemas.microsoft.com/office/drawing/2014/main" id="{269EC0E8-4403-48BE-AC8C-4583851CB1E8}"/>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55" name="Oval 354">
              <a:extLst>
                <a:ext uri="{FF2B5EF4-FFF2-40B4-BE49-F238E27FC236}">
                  <a16:creationId xmlns:a16="http://schemas.microsoft.com/office/drawing/2014/main" id="{C685DE83-0078-41B6-821A-F422138B241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56" name="Yellow Oval 43">
            <a:extLst>
              <a:ext uri="{FF2B5EF4-FFF2-40B4-BE49-F238E27FC236}">
                <a16:creationId xmlns:a16="http://schemas.microsoft.com/office/drawing/2014/main" id="{B2CD2356-836C-4F51-BF3A-5C795177676F}"/>
              </a:ext>
            </a:extLst>
          </p:cNvPr>
          <p:cNvGrpSpPr>
            <a:grpSpLocks noChangeAspect="1"/>
          </p:cNvGrpSpPr>
          <p:nvPr/>
        </p:nvGrpSpPr>
        <p:grpSpPr>
          <a:xfrm>
            <a:off x="2409859" y="3040260"/>
            <a:ext cx="201082" cy="201082"/>
            <a:chOff x="864708" y="7928616"/>
            <a:chExt cx="402336" cy="402336"/>
          </a:xfrm>
        </p:grpSpPr>
        <p:sp>
          <p:nvSpPr>
            <p:cNvPr id="357" name="Oval 356">
              <a:extLst>
                <a:ext uri="{FF2B5EF4-FFF2-40B4-BE49-F238E27FC236}">
                  <a16:creationId xmlns:a16="http://schemas.microsoft.com/office/drawing/2014/main" id="{6F8045CC-807D-4550-A6C5-AE57A2D2CE8F}"/>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58" name="Oval 357">
              <a:extLst>
                <a:ext uri="{FF2B5EF4-FFF2-40B4-BE49-F238E27FC236}">
                  <a16:creationId xmlns:a16="http://schemas.microsoft.com/office/drawing/2014/main" id="{6CFACAE4-59F5-4A76-8C45-50110DD40E78}"/>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59" name="Yellow Oval 44">
            <a:extLst>
              <a:ext uri="{FF2B5EF4-FFF2-40B4-BE49-F238E27FC236}">
                <a16:creationId xmlns:a16="http://schemas.microsoft.com/office/drawing/2014/main" id="{7327B5FB-ED52-4731-9851-9D5B02E0BBA8}"/>
              </a:ext>
            </a:extLst>
          </p:cNvPr>
          <p:cNvGrpSpPr>
            <a:grpSpLocks noChangeAspect="1"/>
          </p:cNvGrpSpPr>
          <p:nvPr/>
        </p:nvGrpSpPr>
        <p:grpSpPr>
          <a:xfrm>
            <a:off x="6637479" y="1440738"/>
            <a:ext cx="201082" cy="201082"/>
            <a:chOff x="864708" y="7928616"/>
            <a:chExt cx="402336" cy="402336"/>
          </a:xfrm>
        </p:grpSpPr>
        <p:sp>
          <p:nvSpPr>
            <p:cNvPr id="360" name="Oval 359">
              <a:extLst>
                <a:ext uri="{FF2B5EF4-FFF2-40B4-BE49-F238E27FC236}">
                  <a16:creationId xmlns:a16="http://schemas.microsoft.com/office/drawing/2014/main" id="{75BA12A8-F5CB-4B89-BFF1-D3C1DCAB2F94}"/>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61" name="Oval 360">
              <a:extLst>
                <a:ext uri="{FF2B5EF4-FFF2-40B4-BE49-F238E27FC236}">
                  <a16:creationId xmlns:a16="http://schemas.microsoft.com/office/drawing/2014/main" id="{6B920576-8377-478D-BCA5-77AEA56BD7EF}"/>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62" name="Yellow Oval 45">
            <a:extLst>
              <a:ext uri="{FF2B5EF4-FFF2-40B4-BE49-F238E27FC236}">
                <a16:creationId xmlns:a16="http://schemas.microsoft.com/office/drawing/2014/main" id="{E4CA512C-B053-4CB4-AD67-0E0956338FC9}"/>
              </a:ext>
            </a:extLst>
          </p:cNvPr>
          <p:cNvGrpSpPr>
            <a:grpSpLocks noChangeAspect="1"/>
          </p:cNvGrpSpPr>
          <p:nvPr/>
        </p:nvGrpSpPr>
        <p:grpSpPr>
          <a:xfrm>
            <a:off x="7284585" y="2110698"/>
            <a:ext cx="201082" cy="201082"/>
            <a:chOff x="864708" y="7928616"/>
            <a:chExt cx="402336" cy="402336"/>
          </a:xfrm>
        </p:grpSpPr>
        <p:sp>
          <p:nvSpPr>
            <p:cNvPr id="363" name="Oval 362">
              <a:extLst>
                <a:ext uri="{FF2B5EF4-FFF2-40B4-BE49-F238E27FC236}">
                  <a16:creationId xmlns:a16="http://schemas.microsoft.com/office/drawing/2014/main" id="{FC2A94C4-DED2-4573-BA6C-2CDE4A6625C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64" name="Oval 363">
              <a:extLst>
                <a:ext uri="{FF2B5EF4-FFF2-40B4-BE49-F238E27FC236}">
                  <a16:creationId xmlns:a16="http://schemas.microsoft.com/office/drawing/2014/main" id="{5F882AFD-1C1F-4128-9757-0EF8E48E76F3}"/>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65" name="Yellow Oval 46">
            <a:extLst>
              <a:ext uri="{FF2B5EF4-FFF2-40B4-BE49-F238E27FC236}">
                <a16:creationId xmlns:a16="http://schemas.microsoft.com/office/drawing/2014/main" id="{307AD2A7-7937-42C3-8508-0F4B64FC7D27}"/>
              </a:ext>
            </a:extLst>
          </p:cNvPr>
          <p:cNvGrpSpPr>
            <a:grpSpLocks noChangeAspect="1"/>
          </p:cNvGrpSpPr>
          <p:nvPr/>
        </p:nvGrpSpPr>
        <p:grpSpPr>
          <a:xfrm>
            <a:off x="6474163" y="3344929"/>
            <a:ext cx="201082" cy="201082"/>
            <a:chOff x="864708" y="7928616"/>
            <a:chExt cx="402336" cy="402336"/>
          </a:xfrm>
        </p:grpSpPr>
        <p:sp>
          <p:nvSpPr>
            <p:cNvPr id="366" name="Oval 365">
              <a:extLst>
                <a:ext uri="{FF2B5EF4-FFF2-40B4-BE49-F238E27FC236}">
                  <a16:creationId xmlns:a16="http://schemas.microsoft.com/office/drawing/2014/main" id="{E38CFD2B-3348-46C3-A225-CF78A0FE7FE9}"/>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67" name="Oval 366">
              <a:extLst>
                <a:ext uri="{FF2B5EF4-FFF2-40B4-BE49-F238E27FC236}">
                  <a16:creationId xmlns:a16="http://schemas.microsoft.com/office/drawing/2014/main" id="{FE5402C8-6D48-4E67-B5C8-82C179C54583}"/>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68" name="Yellow Oval 47">
            <a:extLst>
              <a:ext uri="{FF2B5EF4-FFF2-40B4-BE49-F238E27FC236}">
                <a16:creationId xmlns:a16="http://schemas.microsoft.com/office/drawing/2014/main" id="{AA77BD20-4D60-4AC6-9002-2475A4911D12}"/>
              </a:ext>
            </a:extLst>
          </p:cNvPr>
          <p:cNvGrpSpPr>
            <a:grpSpLocks noChangeAspect="1"/>
          </p:cNvGrpSpPr>
          <p:nvPr/>
        </p:nvGrpSpPr>
        <p:grpSpPr>
          <a:xfrm>
            <a:off x="2486028" y="2126248"/>
            <a:ext cx="201082" cy="201082"/>
            <a:chOff x="864708" y="7928616"/>
            <a:chExt cx="402336" cy="402336"/>
          </a:xfrm>
        </p:grpSpPr>
        <p:sp>
          <p:nvSpPr>
            <p:cNvPr id="369" name="Oval 368">
              <a:extLst>
                <a:ext uri="{FF2B5EF4-FFF2-40B4-BE49-F238E27FC236}">
                  <a16:creationId xmlns:a16="http://schemas.microsoft.com/office/drawing/2014/main" id="{06D20313-FE45-4B5C-8001-647911397F6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70" name="Oval 369">
              <a:extLst>
                <a:ext uri="{FF2B5EF4-FFF2-40B4-BE49-F238E27FC236}">
                  <a16:creationId xmlns:a16="http://schemas.microsoft.com/office/drawing/2014/main" id="{F5C7D108-B2B5-4D43-BCBA-E4221826E990}"/>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71" name="Yellow Oval 48">
            <a:extLst>
              <a:ext uri="{FF2B5EF4-FFF2-40B4-BE49-F238E27FC236}">
                <a16:creationId xmlns:a16="http://schemas.microsoft.com/office/drawing/2014/main" id="{D2C71000-8E9F-43CB-9204-BA1E5BE26F2F}"/>
              </a:ext>
            </a:extLst>
          </p:cNvPr>
          <p:cNvGrpSpPr>
            <a:grpSpLocks noChangeAspect="1"/>
          </p:cNvGrpSpPr>
          <p:nvPr/>
        </p:nvGrpSpPr>
        <p:grpSpPr>
          <a:xfrm>
            <a:off x="2918662" y="2735589"/>
            <a:ext cx="201082" cy="201082"/>
            <a:chOff x="864708" y="7928616"/>
            <a:chExt cx="402336" cy="402336"/>
          </a:xfrm>
        </p:grpSpPr>
        <p:sp>
          <p:nvSpPr>
            <p:cNvPr id="372" name="Oval 371">
              <a:extLst>
                <a:ext uri="{FF2B5EF4-FFF2-40B4-BE49-F238E27FC236}">
                  <a16:creationId xmlns:a16="http://schemas.microsoft.com/office/drawing/2014/main" id="{DF6ED9BB-0510-4FBE-81D4-C62073EF62FA}"/>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73" name="Oval 372">
              <a:extLst>
                <a:ext uri="{FF2B5EF4-FFF2-40B4-BE49-F238E27FC236}">
                  <a16:creationId xmlns:a16="http://schemas.microsoft.com/office/drawing/2014/main" id="{5C54D491-F10F-436E-AA5B-CB028323F417}"/>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74" name="Yellow Oval 49">
            <a:extLst>
              <a:ext uri="{FF2B5EF4-FFF2-40B4-BE49-F238E27FC236}">
                <a16:creationId xmlns:a16="http://schemas.microsoft.com/office/drawing/2014/main" id="{79674E32-DE7D-470D-9D5C-4E430B8B44CA}"/>
              </a:ext>
            </a:extLst>
          </p:cNvPr>
          <p:cNvGrpSpPr>
            <a:grpSpLocks noChangeAspect="1"/>
          </p:cNvGrpSpPr>
          <p:nvPr/>
        </p:nvGrpSpPr>
        <p:grpSpPr>
          <a:xfrm>
            <a:off x="2562196" y="907567"/>
            <a:ext cx="201082" cy="201082"/>
            <a:chOff x="864708" y="7928616"/>
            <a:chExt cx="402336" cy="402336"/>
          </a:xfrm>
        </p:grpSpPr>
        <p:sp>
          <p:nvSpPr>
            <p:cNvPr id="375" name="Oval 374">
              <a:extLst>
                <a:ext uri="{FF2B5EF4-FFF2-40B4-BE49-F238E27FC236}">
                  <a16:creationId xmlns:a16="http://schemas.microsoft.com/office/drawing/2014/main" id="{128C8456-16FB-44CC-BDC8-674000825E6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76" name="Oval 375">
              <a:extLst>
                <a:ext uri="{FF2B5EF4-FFF2-40B4-BE49-F238E27FC236}">
                  <a16:creationId xmlns:a16="http://schemas.microsoft.com/office/drawing/2014/main" id="{34E4C938-2EFA-435D-8514-99CC4B3496B0}"/>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77" name="Yellow Oval 50">
            <a:extLst>
              <a:ext uri="{FF2B5EF4-FFF2-40B4-BE49-F238E27FC236}">
                <a16:creationId xmlns:a16="http://schemas.microsoft.com/office/drawing/2014/main" id="{6A580A2A-8D74-40C1-9927-893807B95A4F}"/>
              </a:ext>
            </a:extLst>
          </p:cNvPr>
          <p:cNvGrpSpPr>
            <a:grpSpLocks noChangeAspect="1"/>
          </p:cNvGrpSpPr>
          <p:nvPr/>
        </p:nvGrpSpPr>
        <p:grpSpPr>
          <a:xfrm>
            <a:off x="7741592" y="1593074"/>
            <a:ext cx="201082" cy="201082"/>
            <a:chOff x="864708" y="7928616"/>
            <a:chExt cx="402336" cy="402336"/>
          </a:xfrm>
        </p:grpSpPr>
        <p:sp>
          <p:nvSpPr>
            <p:cNvPr id="378" name="Oval 377">
              <a:extLst>
                <a:ext uri="{FF2B5EF4-FFF2-40B4-BE49-F238E27FC236}">
                  <a16:creationId xmlns:a16="http://schemas.microsoft.com/office/drawing/2014/main" id="{CB64B517-FA6D-41A2-91B4-875F3A42991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79" name="Oval 378">
              <a:extLst>
                <a:ext uri="{FF2B5EF4-FFF2-40B4-BE49-F238E27FC236}">
                  <a16:creationId xmlns:a16="http://schemas.microsoft.com/office/drawing/2014/main" id="{66DA5E89-E486-464E-9003-6CC1ECD3E17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80" name="Yellow Oval 51">
            <a:extLst>
              <a:ext uri="{FF2B5EF4-FFF2-40B4-BE49-F238E27FC236}">
                <a16:creationId xmlns:a16="http://schemas.microsoft.com/office/drawing/2014/main" id="{A01D1883-A75E-451D-801B-FFA9E7CEC6C4}"/>
              </a:ext>
            </a:extLst>
          </p:cNvPr>
          <p:cNvGrpSpPr>
            <a:grpSpLocks noChangeAspect="1"/>
          </p:cNvGrpSpPr>
          <p:nvPr/>
        </p:nvGrpSpPr>
        <p:grpSpPr>
          <a:xfrm>
            <a:off x="7488715" y="3047558"/>
            <a:ext cx="201082" cy="201082"/>
            <a:chOff x="864708" y="7928616"/>
            <a:chExt cx="402336" cy="402336"/>
          </a:xfrm>
        </p:grpSpPr>
        <p:sp>
          <p:nvSpPr>
            <p:cNvPr id="381" name="Oval 380">
              <a:extLst>
                <a:ext uri="{FF2B5EF4-FFF2-40B4-BE49-F238E27FC236}">
                  <a16:creationId xmlns:a16="http://schemas.microsoft.com/office/drawing/2014/main" id="{C99C5277-E06C-4486-A89C-94DF07221B39}"/>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82" name="Oval 381">
              <a:extLst>
                <a:ext uri="{FF2B5EF4-FFF2-40B4-BE49-F238E27FC236}">
                  <a16:creationId xmlns:a16="http://schemas.microsoft.com/office/drawing/2014/main" id="{FADE666F-AFE8-43B6-96A1-E762B637C9D5}"/>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83" name="Yellow Oval 52">
            <a:extLst>
              <a:ext uri="{FF2B5EF4-FFF2-40B4-BE49-F238E27FC236}">
                <a16:creationId xmlns:a16="http://schemas.microsoft.com/office/drawing/2014/main" id="{E33B0874-5EA4-44EC-B7B1-6EC2037A27A3}"/>
              </a:ext>
            </a:extLst>
          </p:cNvPr>
          <p:cNvGrpSpPr>
            <a:grpSpLocks noChangeAspect="1"/>
          </p:cNvGrpSpPr>
          <p:nvPr/>
        </p:nvGrpSpPr>
        <p:grpSpPr>
          <a:xfrm>
            <a:off x="6675246" y="4767740"/>
            <a:ext cx="201082" cy="201082"/>
            <a:chOff x="864708" y="7928616"/>
            <a:chExt cx="402336" cy="402336"/>
          </a:xfrm>
        </p:grpSpPr>
        <p:sp>
          <p:nvSpPr>
            <p:cNvPr id="384" name="Oval 383">
              <a:extLst>
                <a:ext uri="{FF2B5EF4-FFF2-40B4-BE49-F238E27FC236}">
                  <a16:creationId xmlns:a16="http://schemas.microsoft.com/office/drawing/2014/main" id="{C50A1E29-8AB7-47C8-84F5-DD9A0A121C5B}"/>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85" name="Oval 384">
              <a:extLst>
                <a:ext uri="{FF2B5EF4-FFF2-40B4-BE49-F238E27FC236}">
                  <a16:creationId xmlns:a16="http://schemas.microsoft.com/office/drawing/2014/main" id="{39421FAF-32BC-49AE-831A-0B4567A3995D}"/>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86" name="Yellow Oval 53">
            <a:extLst>
              <a:ext uri="{FF2B5EF4-FFF2-40B4-BE49-F238E27FC236}">
                <a16:creationId xmlns:a16="http://schemas.microsoft.com/office/drawing/2014/main" id="{FBD6C169-41D8-441B-9131-7344E27773BB}"/>
              </a:ext>
            </a:extLst>
          </p:cNvPr>
          <p:cNvGrpSpPr>
            <a:grpSpLocks noChangeAspect="1"/>
          </p:cNvGrpSpPr>
          <p:nvPr/>
        </p:nvGrpSpPr>
        <p:grpSpPr>
          <a:xfrm>
            <a:off x="5660694" y="2354750"/>
            <a:ext cx="201082" cy="201082"/>
            <a:chOff x="864708" y="7928616"/>
            <a:chExt cx="402336" cy="402336"/>
          </a:xfrm>
        </p:grpSpPr>
        <p:sp>
          <p:nvSpPr>
            <p:cNvPr id="387" name="Oval 386">
              <a:extLst>
                <a:ext uri="{FF2B5EF4-FFF2-40B4-BE49-F238E27FC236}">
                  <a16:creationId xmlns:a16="http://schemas.microsoft.com/office/drawing/2014/main" id="{3033E000-6627-43B1-A385-979BA47ECBB1}"/>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88" name="Oval 387">
              <a:extLst>
                <a:ext uri="{FF2B5EF4-FFF2-40B4-BE49-F238E27FC236}">
                  <a16:creationId xmlns:a16="http://schemas.microsoft.com/office/drawing/2014/main" id="{8D6DA60A-E281-4151-8929-D5E21B3EEECC}"/>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89" name="Yellow Oval 54">
            <a:extLst>
              <a:ext uri="{FF2B5EF4-FFF2-40B4-BE49-F238E27FC236}">
                <a16:creationId xmlns:a16="http://schemas.microsoft.com/office/drawing/2014/main" id="{BAD6C0F9-1412-453D-9ED4-27B3C95DE96F}"/>
              </a:ext>
            </a:extLst>
          </p:cNvPr>
          <p:cNvGrpSpPr>
            <a:grpSpLocks noChangeAspect="1"/>
          </p:cNvGrpSpPr>
          <p:nvPr/>
        </p:nvGrpSpPr>
        <p:grpSpPr>
          <a:xfrm>
            <a:off x="2486028" y="1593074"/>
            <a:ext cx="201082" cy="201082"/>
            <a:chOff x="864708" y="7928616"/>
            <a:chExt cx="402336" cy="402336"/>
          </a:xfrm>
        </p:grpSpPr>
        <p:sp>
          <p:nvSpPr>
            <p:cNvPr id="390" name="Oval 389">
              <a:extLst>
                <a:ext uri="{FF2B5EF4-FFF2-40B4-BE49-F238E27FC236}">
                  <a16:creationId xmlns:a16="http://schemas.microsoft.com/office/drawing/2014/main" id="{B371A357-8D1A-4994-BB00-551DA7156B6E}"/>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91" name="Oval 390">
              <a:extLst>
                <a:ext uri="{FF2B5EF4-FFF2-40B4-BE49-F238E27FC236}">
                  <a16:creationId xmlns:a16="http://schemas.microsoft.com/office/drawing/2014/main" id="{2E3FA08A-0945-43D1-A124-A53D5350178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92" name="Yellow Oval 55">
            <a:extLst>
              <a:ext uri="{FF2B5EF4-FFF2-40B4-BE49-F238E27FC236}">
                <a16:creationId xmlns:a16="http://schemas.microsoft.com/office/drawing/2014/main" id="{7B35BEA9-CA2E-4373-ACC7-79C0FCC53BCD}"/>
              </a:ext>
            </a:extLst>
          </p:cNvPr>
          <p:cNvGrpSpPr>
            <a:grpSpLocks noChangeAspect="1"/>
          </p:cNvGrpSpPr>
          <p:nvPr/>
        </p:nvGrpSpPr>
        <p:grpSpPr>
          <a:xfrm>
            <a:off x="3019201" y="518478"/>
            <a:ext cx="201082" cy="201082"/>
            <a:chOff x="864708" y="7928616"/>
            <a:chExt cx="402336" cy="402336"/>
          </a:xfrm>
        </p:grpSpPr>
        <p:sp>
          <p:nvSpPr>
            <p:cNvPr id="393" name="Oval 392">
              <a:extLst>
                <a:ext uri="{FF2B5EF4-FFF2-40B4-BE49-F238E27FC236}">
                  <a16:creationId xmlns:a16="http://schemas.microsoft.com/office/drawing/2014/main" id="{90C3BE5A-A0C9-4A93-8D3A-BF346EC72016}"/>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94" name="Oval 393">
              <a:extLst>
                <a:ext uri="{FF2B5EF4-FFF2-40B4-BE49-F238E27FC236}">
                  <a16:creationId xmlns:a16="http://schemas.microsoft.com/office/drawing/2014/main" id="{BA0A5F36-E92A-4BCF-B68A-E1F67469A382}"/>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95" name="Yellow Oval 56">
            <a:extLst>
              <a:ext uri="{FF2B5EF4-FFF2-40B4-BE49-F238E27FC236}">
                <a16:creationId xmlns:a16="http://schemas.microsoft.com/office/drawing/2014/main" id="{360812EA-D00F-4B1C-956D-A52FA3805FEC}"/>
              </a:ext>
            </a:extLst>
          </p:cNvPr>
          <p:cNvGrpSpPr>
            <a:grpSpLocks noChangeAspect="1"/>
          </p:cNvGrpSpPr>
          <p:nvPr/>
        </p:nvGrpSpPr>
        <p:grpSpPr>
          <a:xfrm>
            <a:off x="7284585" y="2659420"/>
            <a:ext cx="201082" cy="201082"/>
            <a:chOff x="864708" y="7928616"/>
            <a:chExt cx="402336" cy="402336"/>
          </a:xfrm>
        </p:grpSpPr>
        <p:sp>
          <p:nvSpPr>
            <p:cNvPr id="396" name="Oval 395">
              <a:extLst>
                <a:ext uri="{FF2B5EF4-FFF2-40B4-BE49-F238E27FC236}">
                  <a16:creationId xmlns:a16="http://schemas.microsoft.com/office/drawing/2014/main" id="{A3F6D403-0FCD-4936-B088-F7C9990056D1}"/>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397" name="Oval 396">
              <a:extLst>
                <a:ext uri="{FF2B5EF4-FFF2-40B4-BE49-F238E27FC236}">
                  <a16:creationId xmlns:a16="http://schemas.microsoft.com/office/drawing/2014/main" id="{F76419D0-F29C-4A23-A26D-F7FDDBAD38C2}"/>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398" name="Yellow Oval 57">
            <a:extLst>
              <a:ext uri="{FF2B5EF4-FFF2-40B4-BE49-F238E27FC236}">
                <a16:creationId xmlns:a16="http://schemas.microsoft.com/office/drawing/2014/main" id="{A8867319-999C-4F39-BCE4-91C78FE138B0}"/>
              </a:ext>
            </a:extLst>
          </p:cNvPr>
          <p:cNvGrpSpPr>
            <a:grpSpLocks noChangeAspect="1"/>
          </p:cNvGrpSpPr>
          <p:nvPr/>
        </p:nvGrpSpPr>
        <p:grpSpPr>
          <a:xfrm>
            <a:off x="6979916" y="4182773"/>
            <a:ext cx="201082" cy="201082"/>
            <a:chOff x="864708" y="7928616"/>
            <a:chExt cx="402336" cy="402336"/>
          </a:xfrm>
        </p:grpSpPr>
        <p:sp>
          <p:nvSpPr>
            <p:cNvPr id="399" name="Oval 398">
              <a:extLst>
                <a:ext uri="{FF2B5EF4-FFF2-40B4-BE49-F238E27FC236}">
                  <a16:creationId xmlns:a16="http://schemas.microsoft.com/office/drawing/2014/main" id="{06FAE6FD-E480-4DB1-BF01-C5D7222AD25B}"/>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00" name="Oval 399">
              <a:extLst>
                <a:ext uri="{FF2B5EF4-FFF2-40B4-BE49-F238E27FC236}">
                  <a16:creationId xmlns:a16="http://schemas.microsoft.com/office/drawing/2014/main" id="{9DDCFD84-07E6-407D-A60D-9D96CD624BE8}"/>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01" name="Yellow Oval 58">
            <a:extLst>
              <a:ext uri="{FF2B5EF4-FFF2-40B4-BE49-F238E27FC236}">
                <a16:creationId xmlns:a16="http://schemas.microsoft.com/office/drawing/2014/main" id="{6797429E-8741-4175-B2F2-6ECE2DEF9FF0}"/>
              </a:ext>
            </a:extLst>
          </p:cNvPr>
          <p:cNvGrpSpPr>
            <a:grpSpLocks noChangeAspect="1"/>
          </p:cNvGrpSpPr>
          <p:nvPr/>
        </p:nvGrpSpPr>
        <p:grpSpPr>
          <a:xfrm>
            <a:off x="6444013" y="2202415"/>
            <a:ext cx="201082" cy="201082"/>
            <a:chOff x="864708" y="7928616"/>
            <a:chExt cx="402336" cy="402336"/>
          </a:xfrm>
        </p:grpSpPr>
        <p:sp>
          <p:nvSpPr>
            <p:cNvPr id="402" name="Oval 401">
              <a:extLst>
                <a:ext uri="{FF2B5EF4-FFF2-40B4-BE49-F238E27FC236}">
                  <a16:creationId xmlns:a16="http://schemas.microsoft.com/office/drawing/2014/main" id="{25645394-7154-4599-82BC-371C5F0919DF}"/>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03" name="Oval 402">
              <a:extLst>
                <a:ext uri="{FF2B5EF4-FFF2-40B4-BE49-F238E27FC236}">
                  <a16:creationId xmlns:a16="http://schemas.microsoft.com/office/drawing/2014/main" id="{5C09F044-C904-4BEB-AB16-1BE8FABEF96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04" name="Yellow Oval 59">
            <a:extLst>
              <a:ext uri="{FF2B5EF4-FFF2-40B4-BE49-F238E27FC236}">
                <a16:creationId xmlns:a16="http://schemas.microsoft.com/office/drawing/2014/main" id="{60A561C9-8370-4415-A3E3-63E363EBF326}"/>
              </a:ext>
            </a:extLst>
          </p:cNvPr>
          <p:cNvGrpSpPr>
            <a:grpSpLocks noChangeAspect="1"/>
          </p:cNvGrpSpPr>
          <p:nvPr/>
        </p:nvGrpSpPr>
        <p:grpSpPr>
          <a:xfrm>
            <a:off x="2257525" y="2025707"/>
            <a:ext cx="201082" cy="201082"/>
            <a:chOff x="864708" y="7928616"/>
            <a:chExt cx="402336" cy="402336"/>
          </a:xfrm>
        </p:grpSpPr>
        <p:sp>
          <p:nvSpPr>
            <p:cNvPr id="405" name="Oval 404">
              <a:extLst>
                <a:ext uri="{FF2B5EF4-FFF2-40B4-BE49-F238E27FC236}">
                  <a16:creationId xmlns:a16="http://schemas.microsoft.com/office/drawing/2014/main" id="{68CDB0F7-AF5D-4504-AB19-277C3213799F}"/>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06" name="Oval 405">
              <a:extLst>
                <a:ext uri="{FF2B5EF4-FFF2-40B4-BE49-F238E27FC236}">
                  <a16:creationId xmlns:a16="http://schemas.microsoft.com/office/drawing/2014/main" id="{0EF1CEF0-DF3B-4BCE-B125-5EEF6C277A15}"/>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07" name="Yellow Oval 60">
            <a:extLst>
              <a:ext uri="{FF2B5EF4-FFF2-40B4-BE49-F238E27FC236}">
                <a16:creationId xmlns:a16="http://schemas.microsoft.com/office/drawing/2014/main" id="{FEC696A4-5708-4718-81C7-0D961AAA59C8}"/>
              </a:ext>
            </a:extLst>
          </p:cNvPr>
          <p:cNvGrpSpPr>
            <a:grpSpLocks noChangeAspect="1"/>
          </p:cNvGrpSpPr>
          <p:nvPr/>
        </p:nvGrpSpPr>
        <p:grpSpPr>
          <a:xfrm>
            <a:off x="3732447" y="4335108"/>
            <a:ext cx="201082" cy="201082"/>
            <a:chOff x="864708" y="7928616"/>
            <a:chExt cx="402336" cy="402336"/>
          </a:xfrm>
        </p:grpSpPr>
        <p:sp>
          <p:nvSpPr>
            <p:cNvPr id="408" name="Oval 407">
              <a:extLst>
                <a:ext uri="{FF2B5EF4-FFF2-40B4-BE49-F238E27FC236}">
                  <a16:creationId xmlns:a16="http://schemas.microsoft.com/office/drawing/2014/main" id="{26D19D6D-7BBE-4AAD-9EB7-E109F95D501E}"/>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09" name="Oval 408">
              <a:extLst>
                <a:ext uri="{FF2B5EF4-FFF2-40B4-BE49-F238E27FC236}">
                  <a16:creationId xmlns:a16="http://schemas.microsoft.com/office/drawing/2014/main" id="{4A9C4F3E-B944-4D00-B059-2B5BCD0F2EFF}"/>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10" name="Yellow Oval 61">
            <a:extLst>
              <a:ext uri="{FF2B5EF4-FFF2-40B4-BE49-F238E27FC236}">
                <a16:creationId xmlns:a16="http://schemas.microsoft.com/office/drawing/2014/main" id="{F3F65199-AADA-4CE4-87AE-BFEAD5AFC35A}"/>
              </a:ext>
            </a:extLst>
          </p:cNvPr>
          <p:cNvGrpSpPr>
            <a:grpSpLocks noChangeAspect="1"/>
          </p:cNvGrpSpPr>
          <p:nvPr/>
        </p:nvGrpSpPr>
        <p:grpSpPr>
          <a:xfrm>
            <a:off x="7132251" y="1212237"/>
            <a:ext cx="201082" cy="201082"/>
            <a:chOff x="864708" y="7928616"/>
            <a:chExt cx="402336" cy="402336"/>
          </a:xfrm>
        </p:grpSpPr>
        <p:sp>
          <p:nvSpPr>
            <p:cNvPr id="411" name="Oval 410">
              <a:extLst>
                <a:ext uri="{FF2B5EF4-FFF2-40B4-BE49-F238E27FC236}">
                  <a16:creationId xmlns:a16="http://schemas.microsoft.com/office/drawing/2014/main" id="{BCA8DE35-15D2-458E-ACED-34B6ACCE055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12" name="Oval 411">
              <a:extLst>
                <a:ext uri="{FF2B5EF4-FFF2-40B4-BE49-F238E27FC236}">
                  <a16:creationId xmlns:a16="http://schemas.microsoft.com/office/drawing/2014/main" id="{059EFC85-4D73-4399-9B79-58230C3E73FE}"/>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13" name="Yellow Oval 62">
            <a:extLst>
              <a:ext uri="{FF2B5EF4-FFF2-40B4-BE49-F238E27FC236}">
                <a16:creationId xmlns:a16="http://schemas.microsoft.com/office/drawing/2014/main" id="{5F7437D4-1B04-4986-B0CA-8BE1ACC33DFB}"/>
              </a:ext>
            </a:extLst>
          </p:cNvPr>
          <p:cNvGrpSpPr>
            <a:grpSpLocks noChangeAspect="1"/>
          </p:cNvGrpSpPr>
          <p:nvPr/>
        </p:nvGrpSpPr>
        <p:grpSpPr>
          <a:xfrm>
            <a:off x="6903748" y="3954271"/>
            <a:ext cx="201082" cy="201082"/>
            <a:chOff x="864708" y="7928616"/>
            <a:chExt cx="402336" cy="402336"/>
          </a:xfrm>
        </p:grpSpPr>
        <p:sp>
          <p:nvSpPr>
            <p:cNvPr id="414" name="Oval 413">
              <a:extLst>
                <a:ext uri="{FF2B5EF4-FFF2-40B4-BE49-F238E27FC236}">
                  <a16:creationId xmlns:a16="http://schemas.microsoft.com/office/drawing/2014/main" id="{26D7EA2B-6BD9-4ED1-A691-78CF6C6FEDCA}"/>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15" name="Oval 414">
              <a:extLst>
                <a:ext uri="{FF2B5EF4-FFF2-40B4-BE49-F238E27FC236}">
                  <a16:creationId xmlns:a16="http://schemas.microsoft.com/office/drawing/2014/main" id="{667717E4-FC4A-4010-A338-CA56B301EC77}"/>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16" name="Yellow Oval 63">
            <a:extLst>
              <a:ext uri="{FF2B5EF4-FFF2-40B4-BE49-F238E27FC236}">
                <a16:creationId xmlns:a16="http://schemas.microsoft.com/office/drawing/2014/main" id="{1C9E2225-2D3D-4E61-A63A-37B5683E6AC0}"/>
              </a:ext>
            </a:extLst>
          </p:cNvPr>
          <p:cNvGrpSpPr>
            <a:grpSpLocks noChangeAspect="1"/>
          </p:cNvGrpSpPr>
          <p:nvPr/>
        </p:nvGrpSpPr>
        <p:grpSpPr>
          <a:xfrm>
            <a:off x="6574704" y="4487443"/>
            <a:ext cx="201082" cy="201082"/>
            <a:chOff x="864708" y="7928616"/>
            <a:chExt cx="402336" cy="402336"/>
          </a:xfrm>
        </p:grpSpPr>
        <p:sp>
          <p:nvSpPr>
            <p:cNvPr id="417" name="Oval 416">
              <a:extLst>
                <a:ext uri="{FF2B5EF4-FFF2-40B4-BE49-F238E27FC236}">
                  <a16:creationId xmlns:a16="http://schemas.microsoft.com/office/drawing/2014/main" id="{72A30BD2-24C0-4BEC-A121-ACFDE708FCD5}"/>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18" name="Oval 417">
              <a:extLst>
                <a:ext uri="{FF2B5EF4-FFF2-40B4-BE49-F238E27FC236}">
                  <a16:creationId xmlns:a16="http://schemas.microsoft.com/office/drawing/2014/main" id="{EAAEB5A0-668D-46C9-A10A-77028527ADCF}"/>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19" name="Yellow Oval 64">
            <a:extLst>
              <a:ext uri="{FF2B5EF4-FFF2-40B4-BE49-F238E27FC236}">
                <a16:creationId xmlns:a16="http://schemas.microsoft.com/office/drawing/2014/main" id="{DC6F8A40-0DAF-47E6-A368-74CF72BA8C2A}"/>
              </a:ext>
            </a:extLst>
          </p:cNvPr>
          <p:cNvGrpSpPr>
            <a:grpSpLocks noChangeAspect="1"/>
          </p:cNvGrpSpPr>
          <p:nvPr/>
        </p:nvGrpSpPr>
        <p:grpSpPr>
          <a:xfrm>
            <a:off x="5507153" y="3116426"/>
            <a:ext cx="201082" cy="201082"/>
            <a:chOff x="864708" y="7928616"/>
            <a:chExt cx="402336" cy="402336"/>
          </a:xfrm>
        </p:grpSpPr>
        <p:sp>
          <p:nvSpPr>
            <p:cNvPr id="420" name="Oval 419">
              <a:extLst>
                <a:ext uri="{FF2B5EF4-FFF2-40B4-BE49-F238E27FC236}">
                  <a16:creationId xmlns:a16="http://schemas.microsoft.com/office/drawing/2014/main" id="{CAA57171-486D-4708-8581-057471B54F4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21" name="Oval 420">
              <a:extLst>
                <a:ext uri="{FF2B5EF4-FFF2-40B4-BE49-F238E27FC236}">
                  <a16:creationId xmlns:a16="http://schemas.microsoft.com/office/drawing/2014/main" id="{85D5F511-F390-432F-9D16-8E3A5D47417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22" name="Yellow Oval 65">
            <a:extLst>
              <a:ext uri="{FF2B5EF4-FFF2-40B4-BE49-F238E27FC236}">
                <a16:creationId xmlns:a16="http://schemas.microsoft.com/office/drawing/2014/main" id="{04BA6252-868D-4BBD-A8BA-F34B230A9686}"/>
              </a:ext>
            </a:extLst>
          </p:cNvPr>
          <p:cNvGrpSpPr>
            <a:grpSpLocks noChangeAspect="1"/>
          </p:cNvGrpSpPr>
          <p:nvPr/>
        </p:nvGrpSpPr>
        <p:grpSpPr>
          <a:xfrm>
            <a:off x="1927275" y="1593074"/>
            <a:ext cx="201082" cy="201082"/>
            <a:chOff x="864708" y="7928616"/>
            <a:chExt cx="402336" cy="402336"/>
          </a:xfrm>
        </p:grpSpPr>
        <p:sp>
          <p:nvSpPr>
            <p:cNvPr id="423" name="Oval 422">
              <a:extLst>
                <a:ext uri="{FF2B5EF4-FFF2-40B4-BE49-F238E27FC236}">
                  <a16:creationId xmlns:a16="http://schemas.microsoft.com/office/drawing/2014/main" id="{279F233C-C929-4519-AD65-33079803FED8}"/>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24" name="Oval 423">
              <a:extLst>
                <a:ext uri="{FF2B5EF4-FFF2-40B4-BE49-F238E27FC236}">
                  <a16:creationId xmlns:a16="http://schemas.microsoft.com/office/drawing/2014/main" id="{ED3535FD-7726-4E4C-9285-27A7DD75647F}"/>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25" name="Yellow Oval 66">
            <a:extLst>
              <a:ext uri="{FF2B5EF4-FFF2-40B4-BE49-F238E27FC236}">
                <a16:creationId xmlns:a16="http://schemas.microsoft.com/office/drawing/2014/main" id="{E974A6A2-00FE-49DE-9B34-EF3EDCFA4D3C}"/>
              </a:ext>
            </a:extLst>
          </p:cNvPr>
          <p:cNvGrpSpPr>
            <a:grpSpLocks noChangeAspect="1"/>
          </p:cNvGrpSpPr>
          <p:nvPr/>
        </p:nvGrpSpPr>
        <p:grpSpPr>
          <a:xfrm>
            <a:off x="4847223" y="480711"/>
            <a:ext cx="201082" cy="201082"/>
            <a:chOff x="864708" y="7928616"/>
            <a:chExt cx="402336" cy="402336"/>
          </a:xfrm>
        </p:grpSpPr>
        <p:sp>
          <p:nvSpPr>
            <p:cNvPr id="426" name="Oval 425">
              <a:extLst>
                <a:ext uri="{FF2B5EF4-FFF2-40B4-BE49-F238E27FC236}">
                  <a16:creationId xmlns:a16="http://schemas.microsoft.com/office/drawing/2014/main" id="{F961269D-C767-4945-8247-8C4085A77BF7}"/>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27" name="Oval 426">
              <a:extLst>
                <a:ext uri="{FF2B5EF4-FFF2-40B4-BE49-F238E27FC236}">
                  <a16:creationId xmlns:a16="http://schemas.microsoft.com/office/drawing/2014/main" id="{0CF6AB04-FF6D-4FA1-A007-89F9A10171E5}"/>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28" name="Yellow Oval 67">
            <a:extLst>
              <a:ext uri="{FF2B5EF4-FFF2-40B4-BE49-F238E27FC236}">
                <a16:creationId xmlns:a16="http://schemas.microsoft.com/office/drawing/2014/main" id="{DAF1FE2D-847A-4763-BE14-6B968B5CA043}"/>
              </a:ext>
            </a:extLst>
          </p:cNvPr>
          <p:cNvGrpSpPr>
            <a:grpSpLocks noChangeAspect="1"/>
          </p:cNvGrpSpPr>
          <p:nvPr/>
        </p:nvGrpSpPr>
        <p:grpSpPr>
          <a:xfrm>
            <a:off x="4390219" y="1212237"/>
            <a:ext cx="201082" cy="201082"/>
            <a:chOff x="864708" y="7928616"/>
            <a:chExt cx="402336" cy="402336"/>
          </a:xfrm>
        </p:grpSpPr>
        <p:sp>
          <p:nvSpPr>
            <p:cNvPr id="429" name="Oval 428">
              <a:extLst>
                <a:ext uri="{FF2B5EF4-FFF2-40B4-BE49-F238E27FC236}">
                  <a16:creationId xmlns:a16="http://schemas.microsoft.com/office/drawing/2014/main" id="{D583FADA-75DD-4675-826D-65592522407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30" name="Oval 429">
              <a:extLst>
                <a:ext uri="{FF2B5EF4-FFF2-40B4-BE49-F238E27FC236}">
                  <a16:creationId xmlns:a16="http://schemas.microsoft.com/office/drawing/2014/main" id="{EE9F613D-1B40-460C-9B96-DDAED07800BC}"/>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31" name="Yellow Oval 68">
            <a:extLst>
              <a:ext uri="{FF2B5EF4-FFF2-40B4-BE49-F238E27FC236}">
                <a16:creationId xmlns:a16="http://schemas.microsoft.com/office/drawing/2014/main" id="{DEFFBFBF-3D9D-42E5-A569-42F431B32B12}"/>
              </a:ext>
            </a:extLst>
          </p:cNvPr>
          <p:cNvGrpSpPr>
            <a:grpSpLocks noChangeAspect="1"/>
          </p:cNvGrpSpPr>
          <p:nvPr/>
        </p:nvGrpSpPr>
        <p:grpSpPr>
          <a:xfrm>
            <a:off x="6466864" y="4182773"/>
            <a:ext cx="201082" cy="201082"/>
            <a:chOff x="864708" y="7928616"/>
            <a:chExt cx="402336" cy="402336"/>
          </a:xfrm>
        </p:grpSpPr>
        <p:sp>
          <p:nvSpPr>
            <p:cNvPr id="432" name="Oval 431">
              <a:extLst>
                <a:ext uri="{FF2B5EF4-FFF2-40B4-BE49-F238E27FC236}">
                  <a16:creationId xmlns:a16="http://schemas.microsoft.com/office/drawing/2014/main" id="{DC16D476-2589-4275-9AA2-D99A1AB62DD3}"/>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33" name="Oval 432">
              <a:extLst>
                <a:ext uri="{FF2B5EF4-FFF2-40B4-BE49-F238E27FC236}">
                  <a16:creationId xmlns:a16="http://schemas.microsoft.com/office/drawing/2014/main" id="{E9CB85BB-F118-4483-9505-2630B2611C62}"/>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34" name="Yellow Oval 69">
            <a:extLst>
              <a:ext uri="{FF2B5EF4-FFF2-40B4-BE49-F238E27FC236}">
                <a16:creationId xmlns:a16="http://schemas.microsoft.com/office/drawing/2014/main" id="{CE6C324A-C1E1-4B9F-84DA-85AE876438E4}"/>
              </a:ext>
            </a:extLst>
          </p:cNvPr>
          <p:cNvGrpSpPr>
            <a:grpSpLocks noChangeAspect="1"/>
          </p:cNvGrpSpPr>
          <p:nvPr/>
        </p:nvGrpSpPr>
        <p:grpSpPr>
          <a:xfrm>
            <a:off x="5660694" y="2025707"/>
            <a:ext cx="201082" cy="201082"/>
            <a:chOff x="864708" y="7928616"/>
            <a:chExt cx="402336" cy="402336"/>
          </a:xfrm>
        </p:grpSpPr>
        <p:sp>
          <p:nvSpPr>
            <p:cNvPr id="435" name="Oval 434">
              <a:extLst>
                <a:ext uri="{FF2B5EF4-FFF2-40B4-BE49-F238E27FC236}">
                  <a16:creationId xmlns:a16="http://schemas.microsoft.com/office/drawing/2014/main" id="{6F7AC503-5F81-4564-8E80-E730CD501A3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36" name="Oval 435">
              <a:extLst>
                <a:ext uri="{FF2B5EF4-FFF2-40B4-BE49-F238E27FC236}">
                  <a16:creationId xmlns:a16="http://schemas.microsoft.com/office/drawing/2014/main" id="{BD2B5886-9B4C-4E05-B471-B8F4BB2AD02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37" name="Yellow Oval 70">
            <a:extLst>
              <a:ext uri="{FF2B5EF4-FFF2-40B4-BE49-F238E27FC236}">
                <a16:creationId xmlns:a16="http://schemas.microsoft.com/office/drawing/2014/main" id="{D5F3DA07-FD96-47E0-824D-E7E9C710A33B}"/>
              </a:ext>
            </a:extLst>
          </p:cNvPr>
          <p:cNvGrpSpPr>
            <a:grpSpLocks noChangeAspect="1"/>
          </p:cNvGrpSpPr>
          <p:nvPr/>
        </p:nvGrpSpPr>
        <p:grpSpPr>
          <a:xfrm>
            <a:off x="3628542" y="5325287"/>
            <a:ext cx="201082" cy="201082"/>
            <a:chOff x="864708" y="7928616"/>
            <a:chExt cx="402336" cy="402336"/>
          </a:xfrm>
        </p:grpSpPr>
        <p:sp>
          <p:nvSpPr>
            <p:cNvPr id="438" name="Oval 437">
              <a:extLst>
                <a:ext uri="{FF2B5EF4-FFF2-40B4-BE49-F238E27FC236}">
                  <a16:creationId xmlns:a16="http://schemas.microsoft.com/office/drawing/2014/main" id="{1649121D-1E50-49E9-8988-DE60CD773CA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39" name="Oval 438">
              <a:extLst>
                <a:ext uri="{FF2B5EF4-FFF2-40B4-BE49-F238E27FC236}">
                  <a16:creationId xmlns:a16="http://schemas.microsoft.com/office/drawing/2014/main" id="{9F425A35-FDC2-40A3-84B9-C24765442322}"/>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40" name="Yellow Oval 71">
            <a:extLst>
              <a:ext uri="{FF2B5EF4-FFF2-40B4-BE49-F238E27FC236}">
                <a16:creationId xmlns:a16="http://schemas.microsoft.com/office/drawing/2014/main" id="{56A08B6D-7196-4AB4-A09A-EE0E6CA14FF1}"/>
              </a:ext>
            </a:extLst>
          </p:cNvPr>
          <p:cNvGrpSpPr>
            <a:grpSpLocks noChangeAspect="1"/>
          </p:cNvGrpSpPr>
          <p:nvPr/>
        </p:nvGrpSpPr>
        <p:grpSpPr>
          <a:xfrm>
            <a:off x="3552375" y="4411276"/>
            <a:ext cx="201082" cy="201082"/>
            <a:chOff x="864708" y="7928616"/>
            <a:chExt cx="402336" cy="402336"/>
          </a:xfrm>
        </p:grpSpPr>
        <p:sp>
          <p:nvSpPr>
            <p:cNvPr id="441" name="Oval 440">
              <a:extLst>
                <a:ext uri="{FF2B5EF4-FFF2-40B4-BE49-F238E27FC236}">
                  <a16:creationId xmlns:a16="http://schemas.microsoft.com/office/drawing/2014/main" id="{A1B4EA4C-777E-462E-BBB3-3673ED77FF5B}"/>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42" name="Oval 441">
              <a:extLst>
                <a:ext uri="{FF2B5EF4-FFF2-40B4-BE49-F238E27FC236}">
                  <a16:creationId xmlns:a16="http://schemas.microsoft.com/office/drawing/2014/main" id="{6F66E008-B269-403D-966F-999A4C8CE55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43" name="Yellow Oval 72">
            <a:extLst>
              <a:ext uri="{FF2B5EF4-FFF2-40B4-BE49-F238E27FC236}">
                <a16:creationId xmlns:a16="http://schemas.microsoft.com/office/drawing/2014/main" id="{2FACBB5A-94B4-46AC-885A-DAD545CEB63D}"/>
              </a:ext>
            </a:extLst>
          </p:cNvPr>
          <p:cNvGrpSpPr>
            <a:grpSpLocks noChangeAspect="1"/>
          </p:cNvGrpSpPr>
          <p:nvPr/>
        </p:nvGrpSpPr>
        <p:grpSpPr>
          <a:xfrm>
            <a:off x="4542553" y="980371"/>
            <a:ext cx="201082" cy="201082"/>
            <a:chOff x="864708" y="7928616"/>
            <a:chExt cx="402336" cy="402336"/>
          </a:xfrm>
        </p:grpSpPr>
        <p:sp>
          <p:nvSpPr>
            <p:cNvPr id="444" name="Oval 443">
              <a:extLst>
                <a:ext uri="{FF2B5EF4-FFF2-40B4-BE49-F238E27FC236}">
                  <a16:creationId xmlns:a16="http://schemas.microsoft.com/office/drawing/2014/main" id="{DBB589AF-B778-4E10-B8E9-B0D1C01F5357}"/>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45" name="Oval 444">
              <a:extLst>
                <a:ext uri="{FF2B5EF4-FFF2-40B4-BE49-F238E27FC236}">
                  <a16:creationId xmlns:a16="http://schemas.microsoft.com/office/drawing/2014/main" id="{E039EF29-FDCF-4453-8AFA-660D42C4626F}"/>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46" name="Yellow Oval 73">
            <a:extLst>
              <a:ext uri="{FF2B5EF4-FFF2-40B4-BE49-F238E27FC236}">
                <a16:creationId xmlns:a16="http://schemas.microsoft.com/office/drawing/2014/main" id="{2514B00B-8DDA-40B7-983F-188A54632A49}"/>
              </a:ext>
            </a:extLst>
          </p:cNvPr>
          <p:cNvGrpSpPr>
            <a:grpSpLocks noChangeAspect="1"/>
          </p:cNvGrpSpPr>
          <p:nvPr/>
        </p:nvGrpSpPr>
        <p:grpSpPr>
          <a:xfrm>
            <a:off x="6979916" y="3649600"/>
            <a:ext cx="201082" cy="201082"/>
            <a:chOff x="864708" y="7928616"/>
            <a:chExt cx="402336" cy="402336"/>
          </a:xfrm>
        </p:grpSpPr>
        <p:sp>
          <p:nvSpPr>
            <p:cNvPr id="447" name="Oval 446">
              <a:extLst>
                <a:ext uri="{FF2B5EF4-FFF2-40B4-BE49-F238E27FC236}">
                  <a16:creationId xmlns:a16="http://schemas.microsoft.com/office/drawing/2014/main" id="{23FFCE88-E487-4E83-8133-73B9D564B617}"/>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48" name="Oval 447">
              <a:extLst>
                <a:ext uri="{FF2B5EF4-FFF2-40B4-BE49-F238E27FC236}">
                  <a16:creationId xmlns:a16="http://schemas.microsoft.com/office/drawing/2014/main" id="{F098FDB0-98B5-4149-AF0D-A2A1C3C5734F}"/>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49" name="Yellow Oval 74">
            <a:extLst>
              <a:ext uri="{FF2B5EF4-FFF2-40B4-BE49-F238E27FC236}">
                <a16:creationId xmlns:a16="http://schemas.microsoft.com/office/drawing/2014/main" id="{A4EF5EA6-CB5C-4732-B8FA-ECA1B3083D84}"/>
              </a:ext>
            </a:extLst>
          </p:cNvPr>
          <p:cNvGrpSpPr>
            <a:grpSpLocks noChangeAspect="1"/>
          </p:cNvGrpSpPr>
          <p:nvPr/>
        </p:nvGrpSpPr>
        <p:grpSpPr>
          <a:xfrm>
            <a:off x="6218241" y="2278583"/>
            <a:ext cx="201082" cy="201082"/>
            <a:chOff x="864708" y="7928616"/>
            <a:chExt cx="402336" cy="402336"/>
          </a:xfrm>
        </p:grpSpPr>
        <p:sp>
          <p:nvSpPr>
            <p:cNvPr id="450" name="Oval 449">
              <a:extLst>
                <a:ext uri="{FF2B5EF4-FFF2-40B4-BE49-F238E27FC236}">
                  <a16:creationId xmlns:a16="http://schemas.microsoft.com/office/drawing/2014/main" id="{63495946-7EE3-4C11-96E2-2A2E32030BC9}"/>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51" name="Oval 450">
              <a:extLst>
                <a:ext uri="{FF2B5EF4-FFF2-40B4-BE49-F238E27FC236}">
                  <a16:creationId xmlns:a16="http://schemas.microsoft.com/office/drawing/2014/main" id="{1D710580-FF38-4AFC-87B7-4919739F665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52" name="Yellow Oval 75">
            <a:extLst>
              <a:ext uri="{FF2B5EF4-FFF2-40B4-BE49-F238E27FC236}">
                <a16:creationId xmlns:a16="http://schemas.microsoft.com/office/drawing/2014/main" id="{F8E459CF-0EF8-40F0-AEBD-F948BFDCD9AD}"/>
              </a:ext>
            </a:extLst>
          </p:cNvPr>
          <p:cNvGrpSpPr>
            <a:grpSpLocks noChangeAspect="1"/>
          </p:cNvGrpSpPr>
          <p:nvPr/>
        </p:nvGrpSpPr>
        <p:grpSpPr>
          <a:xfrm>
            <a:off x="6017158" y="3116426"/>
            <a:ext cx="201082" cy="201082"/>
            <a:chOff x="864708" y="7928616"/>
            <a:chExt cx="402336" cy="402336"/>
          </a:xfrm>
        </p:grpSpPr>
        <p:sp>
          <p:nvSpPr>
            <p:cNvPr id="453" name="Oval 452">
              <a:extLst>
                <a:ext uri="{FF2B5EF4-FFF2-40B4-BE49-F238E27FC236}">
                  <a16:creationId xmlns:a16="http://schemas.microsoft.com/office/drawing/2014/main" id="{EA99E6DD-0CAF-4688-807B-53F705566E31}"/>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54" name="Oval 453">
              <a:extLst>
                <a:ext uri="{FF2B5EF4-FFF2-40B4-BE49-F238E27FC236}">
                  <a16:creationId xmlns:a16="http://schemas.microsoft.com/office/drawing/2014/main" id="{4763FCF8-0F72-48D5-B5D9-27E71338BB3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55" name="Yellow Oval 76">
            <a:extLst>
              <a:ext uri="{FF2B5EF4-FFF2-40B4-BE49-F238E27FC236}">
                <a16:creationId xmlns:a16="http://schemas.microsoft.com/office/drawing/2014/main" id="{9306F4F0-E86B-45A1-ADD3-94D50483E4F6}"/>
              </a:ext>
            </a:extLst>
          </p:cNvPr>
          <p:cNvGrpSpPr>
            <a:grpSpLocks noChangeAspect="1"/>
          </p:cNvGrpSpPr>
          <p:nvPr/>
        </p:nvGrpSpPr>
        <p:grpSpPr>
          <a:xfrm>
            <a:off x="3628542" y="5020617"/>
            <a:ext cx="201082" cy="201082"/>
            <a:chOff x="864708" y="7928616"/>
            <a:chExt cx="402336" cy="402336"/>
          </a:xfrm>
        </p:grpSpPr>
        <p:sp>
          <p:nvSpPr>
            <p:cNvPr id="456" name="Oval 455">
              <a:extLst>
                <a:ext uri="{FF2B5EF4-FFF2-40B4-BE49-F238E27FC236}">
                  <a16:creationId xmlns:a16="http://schemas.microsoft.com/office/drawing/2014/main" id="{A171C269-0A1C-4F23-BBF4-C2991770E138}"/>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57" name="Oval 456">
              <a:extLst>
                <a:ext uri="{FF2B5EF4-FFF2-40B4-BE49-F238E27FC236}">
                  <a16:creationId xmlns:a16="http://schemas.microsoft.com/office/drawing/2014/main" id="{C5CD6DF5-8DEE-4E91-A484-E31478887F7D}"/>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58" name="Yellow Oval 77">
            <a:extLst>
              <a:ext uri="{FF2B5EF4-FFF2-40B4-BE49-F238E27FC236}">
                <a16:creationId xmlns:a16="http://schemas.microsoft.com/office/drawing/2014/main" id="{1D4D14A3-23BC-494E-9882-04DCA7A15CB2}"/>
              </a:ext>
            </a:extLst>
          </p:cNvPr>
          <p:cNvGrpSpPr>
            <a:grpSpLocks noChangeAspect="1"/>
          </p:cNvGrpSpPr>
          <p:nvPr/>
        </p:nvGrpSpPr>
        <p:grpSpPr>
          <a:xfrm>
            <a:off x="4878008" y="907567"/>
            <a:ext cx="201082" cy="201082"/>
            <a:chOff x="864708" y="7928616"/>
            <a:chExt cx="402336" cy="402336"/>
          </a:xfrm>
        </p:grpSpPr>
        <p:sp>
          <p:nvSpPr>
            <p:cNvPr id="459" name="Oval 458">
              <a:extLst>
                <a:ext uri="{FF2B5EF4-FFF2-40B4-BE49-F238E27FC236}">
                  <a16:creationId xmlns:a16="http://schemas.microsoft.com/office/drawing/2014/main" id="{B333BAEB-7DB8-4663-9429-835B1C42DBD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60" name="Oval 459">
              <a:extLst>
                <a:ext uri="{FF2B5EF4-FFF2-40B4-BE49-F238E27FC236}">
                  <a16:creationId xmlns:a16="http://schemas.microsoft.com/office/drawing/2014/main" id="{8B872CBF-ED39-4F50-B05A-96A310254E1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61" name="Yellow Oval 78">
            <a:extLst>
              <a:ext uri="{FF2B5EF4-FFF2-40B4-BE49-F238E27FC236}">
                <a16:creationId xmlns:a16="http://schemas.microsoft.com/office/drawing/2014/main" id="{09B1835F-C260-4284-B3FE-974D979A7D08}"/>
              </a:ext>
            </a:extLst>
          </p:cNvPr>
          <p:cNvGrpSpPr>
            <a:grpSpLocks noChangeAspect="1"/>
          </p:cNvGrpSpPr>
          <p:nvPr/>
        </p:nvGrpSpPr>
        <p:grpSpPr>
          <a:xfrm>
            <a:off x="6751411" y="4182773"/>
            <a:ext cx="201082" cy="201082"/>
            <a:chOff x="864708" y="7928616"/>
            <a:chExt cx="402336" cy="402336"/>
          </a:xfrm>
        </p:grpSpPr>
        <p:sp>
          <p:nvSpPr>
            <p:cNvPr id="462" name="Oval 461">
              <a:extLst>
                <a:ext uri="{FF2B5EF4-FFF2-40B4-BE49-F238E27FC236}">
                  <a16:creationId xmlns:a16="http://schemas.microsoft.com/office/drawing/2014/main" id="{F0EF6E4C-74DA-4A46-967B-EF6A1919190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63" name="Oval 462">
              <a:extLst>
                <a:ext uri="{FF2B5EF4-FFF2-40B4-BE49-F238E27FC236}">
                  <a16:creationId xmlns:a16="http://schemas.microsoft.com/office/drawing/2014/main" id="{9FA957E9-254C-4FA6-B5B2-304C81035D38}"/>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64" name="Yellow Oval 79">
            <a:extLst>
              <a:ext uri="{FF2B5EF4-FFF2-40B4-BE49-F238E27FC236}">
                <a16:creationId xmlns:a16="http://schemas.microsoft.com/office/drawing/2014/main" id="{281BFC5B-5D6E-41D7-B48A-2477E4DEA75E}"/>
              </a:ext>
            </a:extLst>
          </p:cNvPr>
          <p:cNvGrpSpPr>
            <a:grpSpLocks noChangeAspect="1"/>
          </p:cNvGrpSpPr>
          <p:nvPr/>
        </p:nvGrpSpPr>
        <p:grpSpPr>
          <a:xfrm>
            <a:off x="6218241" y="4106606"/>
            <a:ext cx="201082" cy="201082"/>
            <a:chOff x="864708" y="7928616"/>
            <a:chExt cx="402336" cy="402336"/>
          </a:xfrm>
        </p:grpSpPr>
        <p:sp>
          <p:nvSpPr>
            <p:cNvPr id="465" name="Oval 464">
              <a:extLst>
                <a:ext uri="{FF2B5EF4-FFF2-40B4-BE49-F238E27FC236}">
                  <a16:creationId xmlns:a16="http://schemas.microsoft.com/office/drawing/2014/main" id="{546728FE-8751-4CF4-A7D0-FC61BD9FA45F}"/>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66" name="Oval 465">
              <a:extLst>
                <a:ext uri="{FF2B5EF4-FFF2-40B4-BE49-F238E27FC236}">
                  <a16:creationId xmlns:a16="http://schemas.microsoft.com/office/drawing/2014/main" id="{B1C7961A-04A2-42EE-BB8A-FE667FBD4957}"/>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67" name="Yellow Oval 80">
            <a:extLst>
              <a:ext uri="{FF2B5EF4-FFF2-40B4-BE49-F238E27FC236}">
                <a16:creationId xmlns:a16="http://schemas.microsoft.com/office/drawing/2014/main" id="{704E35CF-63D2-4C69-B5CF-986060F68EE0}"/>
              </a:ext>
            </a:extLst>
          </p:cNvPr>
          <p:cNvGrpSpPr>
            <a:grpSpLocks noChangeAspect="1"/>
          </p:cNvGrpSpPr>
          <p:nvPr/>
        </p:nvGrpSpPr>
        <p:grpSpPr>
          <a:xfrm>
            <a:off x="6294407" y="3649600"/>
            <a:ext cx="201082" cy="201082"/>
            <a:chOff x="864708" y="7928616"/>
            <a:chExt cx="402336" cy="402336"/>
          </a:xfrm>
        </p:grpSpPr>
        <p:sp>
          <p:nvSpPr>
            <p:cNvPr id="468" name="Oval 467">
              <a:extLst>
                <a:ext uri="{FF2B5EF4-FFF2-40B4-BE49-F238E27FC236}">
                  <a16:creationId xmlns:a16="http://schemas.microsoft.com/office/drawing/2014/main" id="{1A679C4E-30D7-4620-BBD1-0BF6BDC002F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69" name="Oval 468">
              <a:extLst>
                <a:ext uri="{FF2B5EF4-FFF2-40B4-BE49-F238E27FC236}">
                  <a16:creationId xmlns:a16="http://schemas.microsoft.com/office/drawing/2014/main" id="{B5FB667A-C39F-477E-9AD2-F129D7A9D9A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70" name="Yellow Oval 81">
            <a:extLst>
              <a:ext uri="{FF2B5EF4-FFF2-40B4-BE49-F238E27FC236}">
                <a16:creationId xmlns:a16="http://schemas.microsoft.com/office/drawing/2014/main" id="{8AAD8140-2D66-4BFD-9D88-CE1BAA567DEF}"/>
              </a:ext>
            </a:extLst>
          </p:cNvPr>
          <p:cNvGrpSpPr>
            <a:grpSpLocks noChangeAspect="1"/>
          </p:cNvGrpSpPr>
          <p:nvPr/>
        </p:nvGrpSpPr>
        <p:grpSpPr>
          <a:xfrm>
            <a:off x="3171536" y="1212237"/>
            <a:ext cx="201082" cy="201082"/>
            <a:chOff x="864708" y="7928616"/>
            <a:chExt cx="402336" cy="402336"/>
          </a:xfrm>
        </p:grpSpPr>
        <p:sp>
          <p:nvSpPr>
            <p:cNvPr id="471" name="Oval 470">
              <a:extLst>
                <a:ext uri="{FF2B5EF4-FFF2-40B4-BE49-F238E27FC236}">
                  <a16:creationId xmlns:a16="http://schemas.microsoft.com/office/drawing/2014/main" id="{BBF6BA03-5780-454D-BDB5-5F2E994BF56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72" name="Oval 471">
              <a:extLst>
                <a:ext uri="{FF2B5EF4-FFF2-40B4-BE49-F238E27FC236}">
                  <a16:creationId xmlns:a16="http://schemas.microsoft.com/office/drawing/2014/main" id="{6CF07E55-BD16-4673-B9A7-3FD269C04B1A}"/>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73" name="Yellow Oval 82">
            <a:extLst>
              <a:ext uri="{FF2B5EF4-FFF2-40B4-BE49-F238E27FC236}">
                <a16:creationId xmlns:a16="http://schemas.microsoft.com/office/drawing/2014/main" id="{CBEE6845-37F2-4A22-8284-422962F4B4AC}"/>
              </a:ext>
            </a:extLst>
          </p:cNvPr>
          <p:cNvGrpSpPr>
            <a:grpSpLocks noChangeAspect="1"/>
          </p:cNvGrpSpPr>
          <p:nvPr/>
        </p:nvGrpSpPr>
        <p:grpSpPr>
          <a:xfrm>
            <a:off x="4466385" y="4335108"/>
            <a:ext cx="201082" cy="201082"/>
            <a:chOff x="864708" y="7928616"/>
            <a:chExt cx="402336" cy="402336"/>
          </a:xfrm>
        </p:grpSpPr>
        <p:sp>
          <p:nvSpPr>
            <p:cNvPr id="474" name="Oval 473">
              <a:extLst>
                <a:ext uri="{FF2B5EF4-FFF2-40B4-BE49-F238E27FC236}">
                  <a16:creationId xmlns:a16="http://schemas.microsoft.com/office/drawing/2014/main" id="{F11A0945-4670-4F27-952D-27A8A6CDCC4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75" name="Oval 474">
              <a:extLst>
                <a:ext uri="{FF2B5EF4-FFF2-40B4-BE49-F238E27FC236}">
                  <a16:creationId xmlns:a16="http://schemas.microsoft.com/office/drawing/2014/main" id="{929CE4A9-C24F-48FF-92D7-654228D5AE1A}"/>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76" name="Yellow Oval 83">
            <a:extLst>
              <a:ext uri="{FF2B5EF4-FFF2-40B4-BE49-F238E27FC236}">
                <a16:creationId xmlns:a16="http://schemas.microsoft.com/office/drawing/2014/main" id="{896C2A28-3C45-4472-917E-00220A13187B}"/>
              </a:ext>
            </a:extLst>
          </p:cNvPr>
          <p:cNvGrpSpPr>
            <a:grpSpLocks noChangeAspect="1"/>
          </p:cNvGrpSpPr>
          <p:nvPr/>
        </p:nvGrpSpPr>
        <p:grpSpPr>
          <a:xfrm>
            <a:off x="6827581" y="2025707"/>
            <a:ext cx="201082" cy="201082"/>
            <a:chOff x="864708" y="7928616"/>
            <a:chExt cx="402336" cy="402336"/>
          </a:xfrm>
        </p:grpSpPr>
        <p:sp>
          <p:nvSpPr>
            <p:cNvPr id="477" name="Oval 476">
              <a:extLst>
                <a:ext uri="{FF2B5EF4-FFF2-40B4-BE49-F238E27FC236}">
                  <a16:creationId xmlns:a16="http://schemas.microsoft.com/office/drawing/2014/main" id="{4C8B638E-1CE8-4A5D-855F-91E7D45F2FD6}"/>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78" name="Oval 477">
              <a:extLst>
                <a:ext uri="{FF2B5EF4-FFF2-40B4-BE49-F238E27FC236}">
                  <a16:creationId xmlns:a16="http://schemas.microsoft.com/office/drawing/2014/main" id="{8B843EF6-D233-4E86-9D3E-6CB264A01DFD}"/>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79" name="Yellow Oval 84">
            <a:extLst>
              <a:ext uri="{FF2B5EF4-FFF2-40B4-BE49-F238E27FC236}">
                <a16:creationId xmlns:a16="http://schemas.microsoft.com/office/drawing/2014/main" id="{BA2C9322-80E6-4B94-9310-41F9F2E54A66}"/>
              </a:ext>
            </a:extLst>
          </p:cNvPr>
          <p:cNvGrpSpPr>
            <a:grpSpLocks noChangeAspect="1"/>
          </p:cNvGrpSpPr>
          <p:nvPr/>
        </p:nvGrpSpPr>
        <p:grpSpPr>
          <a:xfrm>
            <a:off x="6675246" y="3753188"/>
            <a:ext cx="201082" cy="201082"/>
            <a:chOff x="864708" y="7928616"/>
            <a:chExt cx="402336" cy="402336"/>
          </a:xfrm>
        </p:grpSpPr>
        <p:sp>
          <p:nvSpPr>
            <p:cNvPr id="480" name="Oval 479">
              <a:extLst>
                <a:ext uri="{FF2B5EF4-FFF2-40B4-BE49-F238E27FC236}">
                  <a16:creationId xmlns:a16="http://schemas.microsoft.com/office/drawing/2014/main" id="{E38891BE-24A7-4BE0-8065-30182D45D796}"/>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81" name="Oval 480">
              <a:extLst>
                <a:ext uri="{FF2B5EF4-FFF2-40B4-BE49-F238E27FC236}">
                  <a16:creationId xmlns:a16="http://schemas.microsoft.com/office/drawing/2014/main" id="{A31755E9-308B-4A11-9B48-6C3F5F9C2481}"/>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82" name="Yellow Oval 85">
            <a:extLst>
              <a:ext uri="{FF2B5EF4-FFF2-40B4-BE49-F238E27FC236}">
                <a16:creationId xmlns:a16="http://schemas.microsoft.com/office/drawing/2014/main" id="{C14C5ACA-FD45-44A4-A963-8F2A976D5B75}"/>
              </a:ext>
            </a:extLst>
          </p:cNvPr>
          <p:cNvGrpSpPr>
            <a:grpSpLocks noChangeAspect="1"/>
          </p:cNvGrpSpPr>
          <p:nvPr/>
        </p:nvGrpSpPr>
        <p:grpSpPr>
          <a:xfrm>
            <a:off x="6294407" y="2854093"/>
            <a:ext cx="201082" cy="201082"/>
            <a:chOff x="864708" y="7928616"/>
            <a:chExt cx="402336" cy="402336"/>
          </a:xfrm>
        </p:grpSpPr>
        <p:sp>
          <p:nvSpPr>
            <p:cNvPr id="483" name="Oval 482">
              <a:extLst>
                <a:ext uri="{FF2B5EF4-FFF2-40B4-BE49-F238E27FC236}">
                  <a16:creationId xmlns:a16="http://schemas.microsoft.com/office/drawing/2014/main" id="{FFB1864B-5D0E-4319-B8E7-38B227024AC8}"/>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84" name="Oval 483">
              <a:extLst>
                <a:ext uri="{FF2B5EF4-FFF2-40B4-BE49-F238E27FC236}">
                  <a16:creationId xmlns:a16="http://schemas.microsoft.com/office/drawing/2014/main" id="{BEBB8717-3FD8-4323-B1DF-554870906F80}"/>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85" name="Yellow Oval 86">
            <a:extLst>
              <a:ext uri="{FF2B5EF4-FFF2-40B4-BE49-F238E27FC236}">
                <a16:creationId xmlns:a16="http://schemas.microsoft.com/office/drawing/2014/main" id="{B3C6CB86-F08B-422B-9241-0D8348D78C20}"/>
              </a:ext>
            </a:extLst>
          </p:cNvPr>
          <p:cNvGrpSpPr>
            <a:grpSpLocks noChangeAspect="1"/>
          </p:cNvGrpSpPr>
          <p:nvPr/>
        </p:nvGrpSpPr>
        <p:grpSpPr>
          <a:xfrm>
            <a:off x="3299498" y="2278583"/>
            <a:ext cx="201082" cy="201082"/>
            <a:chOff x="864708" y="7928616"/>
            <a:chExt cx="402336" cy="402336"/>
          </a:xfrm>
        </p:grpSpPr>
        <p:sp>
          <p:nvSpPr>
            <p:cNvPr id="486" name="Oval 485">
              <a:extLst>
                <a:ext uri="{FF2B5EF4-FFF2-40B4-BE49-F238E27FC236}">
                  <a16:creationId xmlns:a16="http://schemas.microsoft.com/office/drawing/2014/main" id="{47422A9A-1188-4B38-BB66-A78FF52C7EF4}"/>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87" name="Oval 486">
              <a:extLst>
                <a:ext uri="{FF2B5EF4-FFF2-40B4-BE49-F238E27FC236}">
                  <a16:creationId xmlns:a16="http://schemas.microsoft.com/office/drawing/2014/main" id="{9874EBFF-6031-4260-8CD2-7B7AAF3DC99F}"/>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88" name="Yellow Oval 87">
            <a:extLst>
              <a:ext uri="{FF2B5EF4-FFF2-40B4-BE49-F238E27FC236}">
                <a16:creationId xmlns:a16="http://schemas.microsoft.com/office/drawing/2014/main" id="{472BA843-FA7F-47BD-914A-81E02FCB4202}"/>
              </a:ext>
            </a:extLst>
          </p:cNvPr>
          <p:cNvGrpSpPr>
            <a:grpSpLocks noChangeAspect="1"/>
          </p:cNvGrpSpPr>
          <p:nvPr/>
        </p:nvGrpSpPr>
        <p:grpSpPr>
          <a:xfrm>
            <a:off x="3628542" y="3953953"/>
            <a:ext cx="201082" cy="201082"/>
            <a:chOff x="864708" y="7928616"/>
            <a:chExt cx="402336" cy="402336"/>
          </a:xfrm>
        </p:grpSpPr>
        <p:sp>
          <p:nvSpPr>
            <p:cNvPr id="489" name="Oval 488">
              <a:extLst>
                <a:ext uri="{FF2B5EF4-FFF2-40B4-BE49-F238E27FC236}">
                  <a16:creationId xmlns:a16="http://schemas.microsoft.com/office/drawing/2014/main" id="{2F1B25BB-F236-4402-A7F5-9DB4D52D5AC7}"/>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90" name="Oval 489">
              <a:extLst>
                <a:ext uri="{FF2B5EF4-FFF2-40B4-BE49-F238E27FC236}">
                  <a16:creationId xmlns:a16="http://schemas.microsoft.com/office/drawing/2014/main" id="{D9EB39E7-89CB-4A7A-9CF0-C8514E52704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91" name="Yellow Oval 88">
            <a:extLst>
              <a:ext uri="{FF2B5EF4-FFF2-40B4-BE49-F238E27FC236}">
                <a16:creationId xmlns:a16="http://schemas.microsoft.com/office/drawing/2014/main" id="{FF682720-E665-4DF6-B7CD-18D1D2F17EB9}"/>
              </a:ext>
            </a:extLst>
          </p:cNvPr>
          <p:cNvGrpSpPr>
            <a:grpSpLocks noChangeAspect="1"/>
          </p:cNvGrpSpPr>
          <p:nvPr/>
        </p:nvGrpSpPr>
        <p:grpSpPr>
          <a:xfrm>
            <a:off x="4161713" y="4697348"/>
            <a:ext cx="201082" cy="201082"/>
            <a:chOff x="864708" y="7928616"/>
            <a:chExt cx="402336" cy="402336"/>
          </a:xfrm>
        </p:grpSpPr>
        <p:sp>
          <p:nvSpPr>
            <p:cNvPr id="492" name="Oval 491">
              <a:extLst>
                <a:ext uri="{FF2B5EF4-FFF2-40B4-BE49-F238E27FC236}">
                  <a16:creationId xmlns:a16="http://schemas.microsoft.com/office/drawing/2014/main" id="{DB61920C-EA6B-4584-8D87-1D78FA01249D}"/>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93" name="Oval 492">
              <a:extLst>
                <a:ext uri="{FF2B5EF4-FFF2-40B4-BE49-F238E27FC236}">
                  <a16:creationId xmlns:a16="http://schemas.microsoft.com/office/drawing/2014/main" id="{3F371263-A953-45EB-B5D5-0D76C702029C}"/>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94" name="Yellow Oval 89">
            <a:extLst>
              <a:ext uri="{FF2B5EF4-FFF2-40B4-BE49-F238E27FC236}">
                <a16:creationId xmlns:a16="http://schemas.microsoft.com/office/drawing/2014/main" id="{A7B42B5C-24C2-45CF-9A6A-650DB2F1BB07}"/>
              </a:ext>
            </a:extLst>
          </p:cNvPr>
          <p:cNvGrpSpPr>
            <a:grpSpLocks noChangeAspect="1"/>
          </p:cNvGrpSpPr>
          <p:nvPr/>
        </p:nvGrpSpPr>
        <p:grpSpPr>
          <a:xfrm>
            <a:off x="6667946" y="3954271"/>
            <a:ext cx="201082" cy="201082"/>
            <a:chOff x="864708" y="7928616"/>
            <a:chExt cx="402336" cy="402336"/>
          </a:xfrm>
        </p:grpSpPr>
        <p:sp>
          <p:nvSpPr>
            <p:cNvPr id="495" name="Oval 494">
              <a:extLst>
                <a:ext uri="{FF2B5EF4-FFF2-40B4-BE49-F238E27FC236}">
                  <a16:creationId xmlns:a16="http://schemas.microsoft.com/office/drawing/2014/main" id="{A25987C3-4103-4314-BD35-A2BD534DA4E8}"/>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96" name="Oval 495">
              <a:extLst>
                <a:ext uri="{FF2B5EF4-FFF2-40B4-BE49-F238E27FC236}">
                  <a16:creationId xmlns:a16="http://schemas.microsoft.com/office/drawing/2014/main" id="{233C6708-8E42-40AD-BC04-E70FB2EED5B8}"/>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497" name="Yellow Oval 90">
            <a:extLst>
              <a:ext uri="{FF2B5EF4-FFF2-40B4-BE49-F238E27FC236}">
                <a16:creationId xmlns:a16="http://schemas.microsoft.com/office/drawing/2014/main" id="{D431BA93-5BDB-4784-BF93-8F6834988D3D}"/>
              </a:ext>
            </a:extLst>
          </p:cNvPr>
          <p:cNvGrpSpPr>
            <a:grpSpLocks noChangeAspect="1"/>
          </p:cNvGrpSpPr>
          <p:nvPr/>
        </p:nvGrpSpPr>
        <p:grpSpPr>
          <a:xfrm>
            <a:off x="5837401" y="2507085"/>
            <a:ext cx="201082" cy="201082"/>
            <a:chOff x="864708" y="7928616"/>
            <a:chExt cx="402336" cy="402336"/>
          </a:xfrm>
        </p:grpSpPr>
        <p:sp>
          <p:nvSpPr>
            <p:cNvPr id="498" name="Oval 497">
              <a:extLst>
                <a:ext uri="{FF2B5EF4-FFF2-40B4-BE49-F238E27FC236}">
                  <a16:creationId xmlns:a16="http://schemas.microsoft.com/office/drawing/2014/main" id="{29217083-D79D-4B4D-AB1A-B3A4F27C82FE}"/>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99" name="Oval 498">
              <a:extLst>
                <a:ext uri="{FF2B5EF4-FFF2-40B4-BE49-F238E27FC236}">
                  <a16:creationId xmlns:a16="http://schemas.microsoft.com/office/drawing/2014/main" id="{A7670C0B-ED30-41D9-B575-87893438A7B3}"/>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00" name="Yellow Oval 91">
            <a:extLst>
              <a:ext uri="{FF2B5EF4-FFF2-40B4-BE49-F238E27FC236}">
                <a16:creationId xmlns:a16="http://schemas.microsoft.com/office/drawing/2014/main" id="{7A60CF12-C2DB-4738-88F6-CF3344019BB7}"/>
              </a:ext>
            </a:extLst>
          </p:cNvPr>
          <p:cNvGrpSpPr>
            <a:grpSpLocks noChangeAspect="1"/>
          </p:cNvGrpSpPr>
          <p:nvPr/>
        </p:nvGrpSpPr>
        <p:grpSpPr>
          <a:xfrm>
            <a:off x="5994625" y="3760488"/>
            <a:ext cx="201082" cy="201082"/>
            <a:chOff x="864708" y="7928616"/>
            <a:chExt cx="402336" cy="402336"/>
          </a:xfrm>
        </p:grpSpPr>
        <p:sp>
          <p:nvSpPr>
            <p:cNvPr id="501" name="Oval 500">
              <a:extLst>
                <a:ext uri="{FF2B5EF4-FFF2-40B4-BE49-F238E27FC236}">
                  <a16:creationId xmlns:a16="http://schemas.microsoft.com/office/drawing/2014/main" id="{E2573B48-524E-49C3-B49F-A6F754519444}"/>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02" name="Oval 501">
              <a:extLst>
                <a:ext uri="{FF2B5EF4-FFF2-40B4-BE49-F238E27FC236}">
                  <a16:creationId xmlns:a16="http://schemas.microsoft.com/office/drawing/2014/main" id="{41EA8E30-5E50-462A-B1B6-B3F1CB20C91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03" name="Yellow Oval 92">
            <a:extLst>
              <a:ext uri="{FF2B5EF4-FFF2-40B4-BE49-F238E27FC236}">
                <a16:creationId xmlns:a16="http://schemas.microsoft.com/office/drawing/2014/main" id="{A5A44D26-98C4-4627-813D-EB8A5BE80208}"/>
              </a:ext>
            </a:extLst>
          </p:cNvPr>
          <p:cNvGrpSpPr>
            <a:grpSpLocks noChangeAspect="1"/>
          </p:cNvGrpSpPr>
          <p:nvPr/>
        </p:nvGrpSpPr>
        <p:grpSpPr>
          <a:xfrm>
            <a:off x="4390219" y="4767740"/>
            <a:ext cx="201082" cy="201082"/>
            <a:chOff x="864708" y="7928616"/>
            <a:chExt cx="402336" cy="402336"/>
          </a:xfrm>
        </p:grpSpPr>
        <p:sp>
          <p:nvSpPr>
            <p:cNvPr id="504" name="Oval 503">
              <a:extLst>
                <a:ext uri="{FF2B5EF4-FFF2-40B4-BE49-F238E27FC236}">
                  <a16:creationId xmlns:a16="http://schemas.microsoft.com/office/drawing/2014/main" id="{E1FDEB25-FCF1-43F6-B4A8-242B3C6AC875}"/>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05" name="Oval 504">
              <a:extLst>
                <a:ext uri="{FF2B5EF4-FFF2-40B4-BE49-F238E27FC236}">
                  <a16:creationId xmlns:a16="http://schemas.microsoft.com/office/drawing/2014/main" id="{35592AD3-16AA-4A45-9B4A-70C2348228AE}"/>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06" name="Yellow Oval 93">
            <a:extLst>
              <a:ext uri="{FF2B5EF4-FFF2-40B4-BE49-F238E27FC236}">
                <a16:creationId xmlns:a16="http://schemas.microsoft.com/office/drawing/2014/main" id="{C9B13DF8-E799-4A03-8701-53FAAF601CDF}"/>
              </a:ext>
            </a:extLst>
          </p:cNvPr>
          <p:cNvGrpSpPr>
            <a:grpSpLocks noChangeAspect="1"/>
          </p:cNvGrpSpPr>
          <p:nvPr/>
        </p:nvGrpSpPr>
        <p:grpSpPr>
          <a:xfrm>
            <a:off x="3933531" y="4890814"/>
            <a:ext cx="201082" cy="201082"/>
            <a:chOff x="864708" y="7928616"/>
            <a:chExt cx="402336" cy="402336"/>
          </a:xfrm>
        </p:grpSpPr>
        <p:sp>
          <p:nvSpPr>
            <p:cNvPr id="507" name="Oval 506">
              <a:extLst>
                <a:ext uri="{FF2B5EF4-FFF2-40B4-BE49-F238E27FC236}">
                  <a16:creationId xmlns:a16="http://schemas.microsoft.com/office/drawing/2014/main" id="{193DBDFA-57A9-4F23-BF7C-A54894AD6C2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08" name="Oval 507">
              <a:extLst>
                <a:ext uri="{FF2B5EF4-FFF2-40B4-BE49-F238E27FC236}">
                  <a16:creationId xmlns:a16="http://schemas.microsoft.com/office/drawing/2014/main" id="{E830A5C3-FD63-45E6-9325-E2DAD6AA490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09" name="Yellow Oval 94">
            <a:extLst>
              <a:ext uri="{FF2B5EF4-FFF2-40B4-BE49-F238E27FC236}">
                <a16:creationId xmlns:a16="http://schemas.microsoft.com/office/drawing/2014/main" id="{539C0A7D-B5CD-47ED-92EB-93C97826D800}"/>
              </a:ext>
            </a:extLst>
          </p:cNvPr>
          <p:cNvGrpSpPr>
            <a:grpSpLocks noChangeAspect="1"/>
          </p:cNvGrpSpPr>
          <p:nvPr/>
        </p:nvGrpSpPr>
        <p:grpSpPr>
          <a:xfrm>
            <a:off x="4237881" y="4411276"/>
            <a:ext cx="201082" cy="201082"/>
            <a:chOff x="864708" y="7928616"/>
            <a:chExt cx="402336" cy="402336"/>
          </a:xfrm>
        </p:grpSpPr>
        <p:sp>
          <p:nvSpPr>
            <p:cNvPr id="510" name="Oval 509">
              <a:extLst>
                <a:ext uri="{FF2B5EF4-FFF2-40B4-BE49-F238E27FC236}">
                  <a16:creationId xmlns:a16="http://schemas.microsoft.com/office/drawing/2014/main" id="{2EBC4B5C-70F3-4A78-A0B5-5CB82FDDA751}"/>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11" name="Oval 510">
              <a:extLst>
                <a:ext uri="{FF2B5EF4-FFF2-40B4-BE49-F238E27FC236}">
                  <a16:creationId xmlns:a16="http://schemas.microsoft.com/office/drawing/2014/main" id="{4814056D-F694-48FF-B37E-57CAEC549418}"/>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12" name="Yellow Oval 95">
            <a:extLst>
              <a:ext uri="{FF2B5EF4-FFF2-40B4-BE49-F238E27FC236}">
                <a16:creationId xmlns:a16="http://schemas.microsoft.com/office/drawing/2014/main" id="{9B11A020-B5C2-4BC8-9E3A-539E4F418003}"/>
              </a:ext>
            </a:extLst>
          </p:cNvPr>
          <p:cNvGrpSpPr>
            <a:grpSpLocks noChangeAspect="1"/>
          </p:cNvGrpSpPr>
          <p:nvPr/>
        </p:nvGrpSpPr>
        <p:grpSpPr>
          <a:xfrm>
            <a:off x="6645096" y="3047558"/>
            <a:ext cx="201082" cy="201082"/>
            <a:chOff x="864708" y="7928616"/>
            <a:chExt cx="402336" cy="402336"/>
          </a:xfrm>
        </p:grpSpPr>
        <p:sp>
          <p:nvSpPr>
            <p:cNvPr id="513" name="Oval 512">
              <a:extLst>
                <a:ext uri="{FF2B5EF4-FFF2-40B4-BE49-F238E27FC236}">
                  <a16:creationId xmlns:a16="http://schemas.microsoft.com/office/drawing/2014/main" id="{3FB5CA7D-9249-4A7E-8E66-DE9BFC6CD95B}"/>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14" name="Oval 513">
              <a:extLst>
                <a:ext uri="{FF2B5EF4-FFF2-40B4-BE49-F238E27FC236}">
                  <a16:creationId xmlns:a16="http://schemas.microsoft.com/office/drawing/2014/main" id="{BBCF3816-00A3-4B93-AE4F-4D23E585F7DA}"/>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15" name="Yellow Oval 96">
            <a:extLst>
              <a:ext uri="{FF2B5EF4-FFF2-40B4-BE49-F238E27FC236}">
                <a16:creationId xmlns:a16="http://schemas.microsoft.com/office/drawing/2014/main" id="{5D525B36-1B28-48A5-8315-86A6A50AA6A6}"/>
              </a:ext>
            </a:extLst>
          </p:cNvPr>
          <p:cNvGrpSpPr>
            <a:grpSpLocks noChangeAspect="1"/>
          </p:cNvGrpSpPr>
          <p:nvPr/>
        </p:nvGrpSpPr>
        <p:grpSpPr>
          <a:xfrm>
            <a:off x="2818435" y="3421096"/>
            <a:ext cx="201082" cy="201082"/>
            <a:chOff x="864708" y="7928616"/>
            <a:chExt cx="402336" cy="402336"/>
          </a:xfrm>
        </p:grpSpPr>
        <p:sp>
          <p:nvSpPr>
            <p:cNvPr id="516" name="Oval 515">
              <a:extLst>
                <a:ext uri="{FF2B5EF4-FFF2-40B4-BE49-F238E27FC236}">
                  <a16:creationId xmlns:a16="http://schemas.microsoft.com/office/drawing/2014/main" id="{279A93FC-9272-4A9A-8DB3-97985179534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17" name="Oval 516">
              <a:extLst>
                <a:ext uri="{FF2B5EF4-FFF2-40B4-BE49-F238E27FC236}">
                  <a16:creationId xmlns:a16="http://schemas.microsoft.com/office/drawing/2014/main" id="{6A89E59E-F2B3-4AEB-90D1-34D3E102D15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18" name="Yellow Oval 97">
            <a:extLst>
              <a:ext uri="{FF2B5EF4-FFF2-40B4-BE49-F238E27FC236}">
                <a16:creationId xmlns:a16="http://schemas.microsoft.com/office/drawing/2014/main" id="{9ED76C89-A726-4FF1-B1A4-882AD5056D94}"/>
              </a:ext>
            </a:extLst>
          </p:cNvPr>
          <p:cNvGrpSpPr>
            <a:grpSpLocks noChangeAspect="1"/>
          </p:cNvGrpSpPr>
          <p:nvPr/>
        </p:nvGrpSpPr>
        <p:grpSpPr>
          <a:xfrm>
            <a:off x="4009378" y="5096783"/>
            <a:ext cx="201082" cy="201082"/>
            <a:chOff x="864708" y="7928616"/>
            <a:chExt cx="402336" cy="402336"/>
          </a:xfrm>
        </p:grpSpPr>
        <p:sp>
          <p:nvSpPr>
            <p:cNvPr id="519" name="Oval 518">
              <a:extLst>
                <a:ext uri="{FF2B5EF4-FFF2-40B4-BE49-F238E27FC236}">
                  <a16:creationId xmlns:a16="http://schemas.microsoft.com/office/drawing/2014/main" id="{077147B0-2A8F-405C-903C-F5CC8CD8C0EB}"/>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20" name="Oval 519">
              <a:extLst>
                <a:ext uri="{FF2B5EF4-FFF2-40B4-BE49-F238E27FC236}">
                  <a16:creationId xmlns:a16="http://schemas.microsoft.com/office/drawing/2014/main" id="{EB2B5E0F-14A7-43BB-BF32-40CC083F8AA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21" name="Yellow Oval 98">
            <a:extLst>
              <a:ext uri="{FF2B5EF4-FFF2-40B4-BE49-F238E27FC236}">
                <a16:creationId xmlns:a16="http://schemas.microsoft.com/office/drawing/2014/main" id="{D3CC3FF5-9D2A-4530-B744-D1B782216166}"/>
              </a:ext>
            </a:extLst>
          </p:cNvPr>
          <p:cNvGrpSpPr>
            <a:grpSpLocks noChangeAspect="1"/>
          </p:cNvGrpSpPr>
          <p:nvPr/>
        </p:nvGrpSpPr>
        <p:grpSpPr>
          <a:xfrm>
            <a:off x="3362273" y="3954271"/>
            <a:ext cx="201082" cy="201082"/>
            <a:chOff x="864708" y="7928616"/>
            <a:chExt cx="402336" cy="402336"/>
          </a:xfrm>
        </p:grpSpPr>
        <p:sp>
          <p:nvSpPr>
            <p:cNvPr id="522" name="Oval 521">
              <a:extLst>
                <a:ext uri="{FF2B5EF4-FFF2-40B4-BE49-F238E27FC236}">
                  <a16:creationId xmlns:a16="http://schemas.microsoft.com/office/drawing/2014/main" id="{1604AA6A-AD66-4106-98BC-24A76F26FF49}"/>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23" name="Oval 522">
              <a:extLst>
                <a:ext uri="{FF2B5EF4-FFF2-40B4-BE49-F238E27FC236}">
                  <a16:creationId xmlns:a16="http://schemas.microsoft.com/office/drawing/2014/main" id="{877EB6DA-D598-4631-897F-06C1FEE1C09C}"/>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24" name="Yellow Oval 99">
            <a:extLst>
              <a:ext uri="{FF2B5EF4-FFF2-40B4-BE49-F238E27FC236}">
                <a16:creationId xmlns:a16="http://schemas.microsoft.com/office/drawing/2014/main" id="{86263115-18D4-4E63-830F-613C816F8ABA}"/>
              </a:ext>
            </a:extLst>
          </p:cNvPr>
          <p:cNvGrpSpPr>
            <a:grpSpLocks noChangeAspect="1"/>
          </p:cNvGrpSpPr>
          <p:nvPr/>
        </p:nvGrpSpPr>
        <p:grpSpPr>
          <a:xfrm>
            <a:off x="3717214" y="4767740"/>
            <a:ext cx="201082" cy="201082"/>
            <a:chOff x="864708" y="7928616"/>
            <a:chExt cx="402336" cy="402336"/>
          </a:xfrm>
        </p:grpSpPr>
        <p:sp>
          <p:nvSpPr>
            <p:cNvPr id="525" name="Oval 524">
              <a:extLst>
                <a:ext uri="{FF2B5EF4-FFF2-40B4-BE49-F238E27FC236}">
                  <a16:creationId xmlns:a16="http://schemas.microsoft.com/office/drawing/2014/main" id="{EDAF02B0-C408-48BE-A2FB-F2BE2F7E8C48}"/>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26" name="Oval 525">
              <a:extLst>
                <a:ext uri="{FF2B5EF4-FFF2-40B4-BE49-F238E27FC236}">
                  <a16:creationId xmlns:a16="http://schemas.microsoft.com/office/drawing/2014/main" id="{C3A9A4CB-DD9F-4804-92C7-AC79D7AB9275}"/>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27" name="Yellow Oval 100">
            <a:extLst>
              <a:ext uri="{FF2B5EF4-FFF2-40B4-BE49-F238E27FC236}">
                <a16:creationId xmlns:a16="http://schemas.microsoft.com/office/drawing/2014/main" id="{33126AA7-26D4-4FB3-8453-5DD88578B99E}"/>
              </a:ext>
            </a:extLst>
          </p:cNvPr>
          <p:cNvGrpSpPr>
            <a:grpSpLocks noChangeAspect="1"/>
          </p:cNvGrpSpPr>
          <p:nvPr/>
        </p:nvGrpSpPr>
        <p:grpSpPr>
          <a:xfrm>
            <a:off x="3914172" y="4062971"/>
            <a:ext cx="201082" cy="201082"/>
            <a:chOff x="864708" y="7928616"/>
            <a:chExt cx="402336" cy="402336"/>
          </a:xfrm>
        </p:grpSpPr>
        <p:sp>
          <p:nvSpPr>
            <p:cNvPr id="528" name="Oval 527">
              <a:extLst>
                <a:ext uri="{FF2B5EF4-FFF2-40B4-BE49-F238E27FC236}">
                  <a16:creationId xmlns:a16="http://schemas.microsoft.com/office/drawing/2014/main" id="{BCBD9202-34EC-4345-BD44-D4C7F9ADEE6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29" name="Oval 528">
              <a:extLst>
                <a:ext uri="{FF2B5EF4-FFF2-40B4-BE49-F238E27FC236}">
                  <a16:creationId xmlns:a16="http://schemas.microsoft.com/office/drawing/2014/main" id="{2D28C689-9CEE-4D7E-B256-280397F86A46}"/>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30" name="Green Oval 61">
            <a:extLst>
              <a:ext uri="{FF2B5EF4-FFF2-40B4-BE49-F238E27FC236}">
                <a16:creationId xmlns:a16="http://schemas.microsoft.com/office/drawing/2014/main" id="{20290475-7B86-4210-B97E-740165134358}"/>
              </a:ext>
            </a:extLst>
          </p:cNvPr>
          <p:cNvGrpSpPr>
            <a:grpSpLocks noChangeAspect="1"/>
          </p:cNvGrpSpPr>
          <p:nvPr/>
        </p:nvGrpSpPr>
        <p:grpSpPr>
          <a:xfrm>
            <a:off x="4771055" y="1288403"/>
            <a:ext cx="301623" cy="301623"/>
            <a:chOff x="864708" y="7928616"/>
            <a:chExt cx="402336" cy="402336"/>
          </a:xfrm>
        </p:grpSpPr>
        <p:sp>
          <p:nvSpPr>
            <p:cNvPr id="531" name="Oval 530">
              <a:extLst>
                <a:ext uri="{FF2B5EF4-FFF2-40B4-BE49-F238E27FC236}">
                  <a16:creationId xmlns:a16="http://schemas.microsoft.com/office/drawing/2014/main" id="{20F2288B-AA61-4678-BDCC-BBF7BF8E3082}"/>
                </a:ext>
              </a:extLst>
            </p:cNvPr>
            <p:cNvSpPr/>
            <p:nvPr/>
          </p:nvSpPr>
          <p:spPr bwMode="auto">
            <a:xfrm>
              <a:off x="864708" y="7928616"/>
              <a:ext cx="402336" cy="402336"/>
            </a:xfrm>
            <a:prstGeom prst="ellipse">
              <a:avLst/>
            </a:prstGeom>
            <a:solidFill>
              <a:schemeClr val="accent2">
                <a:lumMod val="40000"/>
                <a:lumOff val="60000"/>
                <a:alpha val="88000"/>
              </a:schemeClr>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532" name="Oval 531">
              <a:extLst>
                <a:ext uri="{FF2B5EF4-FFF2-40B4-BE49-F238E27FC236}">
                  <a16:creationId xmlns:a16="http://schemas.microsoft.com/office/drawing/2014/main" id="{25B9B5DC-888F-4726-B5EF-6D60AF930F73}"/>
                </a:ext>
              </a:extLst>
            </p:cNvPr>
            <p:cNvSpPr/>
            <p:nvPr/>
          </p:nvSpPr>
          <p:spPr bwMode="auto">
            <a:xfrm>
              <a:off x="911669" y="7975580"/>
              <a:ext cx="308414" cy="308408"/>
            </a:xfrm>
            <a:prstGeom prst="ellipse">
              <a:avLst/>
            </a:prstGeom>
            <a:solidFill>
              <a:schemeClr val="accent2"/>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a:gradFill>
                  <a:gsLst>
                    <a:gs pos="0">
                      <a:srgbClr val="FFFFFF"/>
                    </a:gs>
                    <a:gs pos="100000">
                      <a:srgbClr val="FFFFFF"/>
                    </a:gs>
                  </a:gsLst>
                  <a:lin ang="5400000" scaled="0"/>
                </a:gradFill>
                <a:latin typeface="Segoe UI Semilight"/>
                <a:cs typeface="Segoe UI" pitchFamily="34" charset="0"/>
              </a:endParaRPr>
            </a:p>
          </p:txBody>
        </p:sp>
      </p:grpSp>
      <p:grpSp>
        <p:nvGrpSpPr>
          <p:cNvPr id="533" name="Yellow Oval 101">
            <a:extLst>
              <a:ext uri="{FF2B5EF4-FFF2-40B4-BE49-F238E27FC236}">
                <a16:creationId xmlns:a16="http://schemas.microsoft.com/office/drawing/2014/main" id="{1B942652-ED4B-42AB-8606-543A6044C6CC}"/>
              </a:ext>
            </a:extLst>
          </p:cNvPr>
          <p:cNvGrpSpPr>
            <a:grpSpLocks noChangeAspect="1"/>
          </p:cNvGrpSpPr>
          <p:nvPr/>
        </p:nvGrpSpPr>
        <p:grpSpPr>
          <a:xfrm>
            <a:off x="6903748" y="1516906"/>
            <a:ext cx="201082" cy="201082"/>
            <a:chOff x="864708" y="7928616"/>
            <a:chExt cx="402336" cy="402336"/>
          </a:xfrm>
        </p:grpSpPr>
        <p:sp>
          <p:nvSpPr>
            <p:cNvPr id="534" name="Oval 533">
              <a:extLst>
                <a:ext uri="{FF2B5EF4-FFF2-40B4-BE49-F238E27FC236}">
                  <a16:creationId xmlns:a16="http://schemas.microsoft.com/office/drawing/2014/main" id="{507BE9DF-FE99-4C4F-8AC7-6333E611BE18}"/>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35" name="Oval 534">
              <a:extLst>
                <a:ext uri="{FF2B5EF4-FFF2-40B4-BE49-F238E27FC236}">
                  <a16:creationId xmlns:a16="http://schemas.microsoft.com/office/drawing/2014/main" id="{8D67A341-B4AD-4744-A1E9-B98B2FB6AE1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36" name="Yellow Oval 102">
            <a:extLst>
              <a:ext uri="{FF2B5EF4-FFF2-40B4-BE49-F238E27FC236}">
                <a16:creationId xmlns:a16="http://schemas.microsoft.com/office/drawing/2014/main" id="{DE9E16F6-6389-4EA8-B500-D5F2C63F1712}"/>
              </a:ext>
            </a:extLst>
          </p:cNvPr>
          <p:cNvGrpSpPr>
            <a:grpSpLocks noChangeAspect="1"/>
          </p:cNvGrpSpPr>
          <p:nvPr/>
        </p:nvGrpSpPr>
        <p:grpSpPr>
          <a:xfrm>
            <a:off x="7056083" y="1925166"/>
            <a:ext cx="201082" cy="201082"/>
            <a:chOff x="864708" y="7928616"/>
            <a:chExt cx="402336" cy="402336"/>
          </a:xfrm>
        </p:grpSpPr>
        <p:sp>
          <p:nvSpPr>
            <p:cNvPr id="537" name="Oval 536">
              <a:extLst>
                <a:ext uri="{FF2B5EF4-FFF2-40B4-BE49-F238E27FC236}">
                  <a16:creationId xmlns:a16="http://schemas.microsoft.com/office/drawing/2014/main" id="{267B23DB-E0D3-4315-8495-F2AAA5040A51}"/>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38" name="Oval 537">
              <a:extLst>
                <a:ext uri="{FF2B5EF4-FFF2-40B4-BE49-F238E27FC236}">
                  <a16:creationId xmlns:a16="http://schemas.microsoft.com/office/drawing/2014/main" id="{5A3D71FD-D9DB-4558-9404-B8B31EE21C6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39" name="Yellow Oval 103">
            <a:extLst>
              <a:ext uri="{FF2B5EF4-FFF2-40B4-BE49-F238E27FC236}">
                <a16:creationId xmlns:a16="http://schemas.microsoft.com/office/drawing/2014/main" id="{F7127678-20FE-46B5-8516-CE3D024718F3}"/>
              </a:ext>
            </a:extLst>
          </p:cNvPr>
          <p:cNvGrpSpPr>
            <a:grpSpLocks noChangeAspect="1"/>
          </p:cNvGrpSpPr>
          <p:nvPr/>
        </p:nvGrpSpPr>
        <p:grpSpPr>
          <a:xfrm>
            <a:off x="7389761" y="1516906"/>
            <a:ext cx="201082" cy="201082"/>
            <a:chOff x="864708" y="7928616"/>
            <a:chExt cx="402336" cy="402336"/>
          </a:xfrm>
        </p:grpSpPr>
        <p:sp>
          <p:nvSpPr>
            <p:cNvPr id="540" name="Oval 539">
              <a:extLst>
                <a:ext uri="{FF2B5EF4-FFF2-40B4-BE49-F238E27FC236}">
                  <a16:creationId xmlns:a16="http://schemas.microsoft.com/office/drawing/2014/main" id="{DDEA4594-E6DB-442A-A550-496E16C7D03F}"/>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41" name="Oval 540">
              <a:extLst>
                <a:ext uri="{FF2B5EF4-FFF2-40B4-BE49-F238E27FC236}">
                  <a16:creationId xmlns:a16="http://schemas.microsoft.com/office/drawing/2014/main" id="{19E69A9D-47C1-4DF2-A245-9FD4A2F37F49}"/>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42" name="Yellow Oval 104">
            <a:extLst>
              <a:ext uri="{FF2B5EF4-FFF2-40B4-BE49-F238E27FC236}">
                <a16:creationId xmlns:a16="http://schemas.microsoft.com/office/drawing/2014/main" id="{82EAD604-71C5-4EBD-B79D-A296BD0A3851}"/>
              </a:ext>
            </a:extLst>
          </p:cNvPr>
          <p:cNvGrpSpPr>
            <a:grpSpLocks noChangeAspect="1"/>
          </p:cNvGrpSpPr>
          <p:nvPr/>
        </p:nvGrpSpPr>
        <p:grpSpPr>
          <a:xfrm>
            <a:off x="7665424" y="1910883"/>
            <a:ext cx="201082" cy="201082"/>
            <a:chOff x="864708" y="7928616"/>
            <a:chExt cx="402336" cy="402336"/>
          </a:xfrm>
        </p:grpSpPr>
        <p:sp>
          <p:nvSpPr>
            <p:cNvPr id="543" name="Oval 542">
              <a:extLst>
                <a:ext uri="{FF2B5EF4-FFF2-40B4-BE49-F238E27FC236}">
                  <a16:creationId xmlns:a16="http://schemas.microsoft.com/office/drawing/2014/main" id="{D9EF9E00-2887-49E0-ABDE-ECF651EB8C4B}"/>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44" name="Oval 543">
              <a:extLst>
                <a:ext uri="{FF2B5EF4-FFF2-40B4-BE49-F238E27FC236}">
                  <a16:creationId xmlns:a16="http://schemas.microsoft.com/office/drawing/2014/main" id="{B181E384-7C67-4486-AECF-EDFB65FAF363}"/>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45" name="Yellow Oval 105">
            <a:extLst>
              <a:ext uri="{FF2B5EF4-FFF2-40B4-BE49-F238E27FC236}">
                <a16:creationId xmlns:a16="http://schemas.microsoft.com/office/drawing/2014/main" id="{1CEFF696-C146-40C6-A094-490924D647F0}"/>
              </a:ext>
            </a:extLst>
          </p:cNvPr>
          <p:cNvGrpSpPr>
            <a:grpSpLocks noChangeAspect="1"/>
          </p:cNvGrpSpPr>
          <p:nvPr/>
        </p:nvGrpSpPr>
        <p:grpSpPr>
          <a:xfrm>
            <a:off x="8198598" y="1925166"/>
            <a:ext cx="201082" cy="201082"/>
            <a:chOff x="864708" y="7928616"/>
            <a:chExt cx="402336" cy="402336"/>
          </a:xfrm>
        </p:grpSpPr>
        <p:sp>
          <p:nvSpPr>
            <p:cNvPr id="546" name="Oval 545">
              <a:extLst>
                <a:ext uri="{FF2B5EF4-FFF2-40B4-BE49-F238E27FC236}">
                  <a16:creationId xmlns:a16="http://schemas.microsoft.com/office/drawing/2014/main" id="{64DA576F-7C55-46F5-A073-9CDAAF2E5189}"/>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47" name="Oval 546">
              <a:extLst>
                <a:ext uri="{FF2B5EF4-FFF2-40B4-BE49-F238E27FC236}">
                  <a16:creationId xmlns:a16="http://schemas.microsoft.com/office/drawing/2014/main" id="{D602CC66-109D-41A9-883B-5F17AEEF588C}"/>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48" name="Yellow Oval 106">
            <a:extLst>
              <a:ext uri="{FF2B5EF4-FFF2-40B4-BE49-F238E27FC236}">
                <a16:creationId xmlns:a16="http://schemas.microsoft.com/office/drawing/2014/main" id="{0DAF990A-7B44-4C79-A01F-94FB89AD3D19}"/>
              </a:ext>
            </a:extLst>
          </p:cNvPr>
          <p:cNvGrpSpPr>
            <a:grpSpLocks noChangeAspect="1"/>
          </p:cNvGrpSpPr>
          <p:nvPr/>
        </p:nvGrpSpPr>
        <p:grpSpPr>
          <a:xfrm>
            <a:off x="7817758" y="2202415"/>
            <a:ext cx="201082" cy="201082"/>
            <a:chOff x="864708" y="7928616"/>
            <a:chExt cx="402336" cy="402336"/>
          </a:xfrm>
        </p:grpSpPr>
        <p:sp>
          <p:nvSpPr>
            <p:cNvPr id="549" name="Oval 548">
              <a:extLst>
                <a:ext uri="{FF2B5EF4-FFF2-40B4-BE49-F238E27FC236}">
                  <a16:creationId xmlns:a16="http://schemas.microsoft.com/office/drawing/2014/main" id="{2E6622B5-B7DD-4224-BEB2-F6D8EEC24BC3}"/>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0" name="Oval 549">
              <a:extLst>
                <a:ext uri="{FF2B5EF4-FFF2-40B4-BE49-F238E27FC236}">
                  <a16:creationId xmlns:a16="http://schemas.microsoft.com/office/drawing/2014/main" id="{A7421B44-C9F4-4FD4-9A9C-0272300B6A1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51" name="Yellow Oval 107">
            <a:extLst>
              <a:ext uri="{FF2B5EF4-FFF2-40B4-BE49-F238E27FC236}">
                <a16:creationId xmlns:a16="http://schemas.microsoft.com/office/drawing/2014/main" id="{DA3BB128-71EF-4E0B-96FB-5116B33B9A27}"/>
              </a:ext>
            </a:extLst>
          </p:cNvPr>
          <p:cNvGrpSpPr>
            <a:grpSpLocks noChangeAspect="1"/>
          </p:cNvGrpSpPr>
          <p:nvPr/>
        </p:nvGrpSpPr>
        <p:grpSpPr>
          <a:xfrm>
            <a:off x="7741592" y="2839177"/>
            <a:ext cx="201082" cy="201082"/>
            <a:chOff x="864708" y="7928616"/>
            <a:chExt cx="402336" cy="402336"/>
          </a:xfrm>
        </p:grpSpPr>
        <p:sp>
          <p:nvSpPr>
            <p:cNvPr id="552" name="Oval 551">
              <a:extLst>
                <a:ext uri="{FF2B5EF4-FFF2-40B4-BE49-F238E27FC236}">
                  <a16:creationId xmlns:a16="http://schemas.microsoft.com/office/drawing/2014/main" id="{FD31BCA5-1526-44B7-930E-E345D467FC2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3" name="Oval 552">
              <a:extLst>
                <a:ext uri="{FF2B5EF4-FFF2-40B4-BE49-F238E27FC236}">
                  <a16:creationId xmlns:a16="http://schemas.microsoft.com/office/drawing/2014/main" id="{EC73F9C4-D593-4FB5-8190-B6D9B3F9D7A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54" name="Yellow Oval 108">
            <a:extLst>
              <a:ext uri="{FF2B5EF4-FFF2-40B4-BE49-F238E27FC236}">
                <a16:creationId xmlns:a16="http://schemas.microsoft.com/office/drawing/2014/main" id="{9C289298-001E-4284-B854-4A4E8656DF8D}"/>
              </a:ext>
            </a:extLst>
          </p:cNvPr>
          <p:cNvGrpSpPr>
            <a:grpSpLocks noChangeAspect="1"/>
          </p:cNvGrpSpPr>
          <p:nvPr/>
        </p:nvGrpSpPr>
        <p:grpSpPr>
          <a:xfrm>
            <a:off x="7383414" y="2856633"/>
            <a:ext cx="201082" cy="201082"/>
            <a:chOff x="864708" y="7928616"/>
            <a:chExt cx="402336" cy="402336"/>
          </a:xfrm>
        </p:grpSpPr>
        <p:sp>
          <p:nvSpPr>
            <p:cNvPr id="555" name="Oval 554">
              <a:extLst>
                <a:ext uri="{FF2B5EF4-FFF2-40B4-BE49-F238E27FC236}">
                  <a16:creationId xmlns:a16="http://schemas.microsoft.com/office/drawing/2014/main" id="{107DD3AA-C810-4416-B784-407FDD004F9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6" name="Oval 555">
              <a:extLst>
                <a:ext uri="{FF2B5EF4-FFF2-40B4-BE49-F238E27FC236}">
                  <a16:creationId xmlns:a16="http://schemas.microsoft.com/office/drawing/2014/main" id="{7A56CBC0-66C8-40F9-B21D-B7CEDB31D942}"/>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57" name="Yellow Oval 109">
            <a:extLst>
              <a:ext uri="{FF2B5EF4-FFF2-40B4-BE49-F238E27FC236}">
                <a16:creationId xmlns:a16="http://schemas.microsoft.com/office/drawing/2014/main" id="{2F7F43F4-4C9A-43EC-BEC3-898264507896}"/>
              </a:ext>
            </a:extLst>
          </p:cNvPr>
          <p:cNvGrpSpPr>
            <a:grpSpLocks noChangeAspect="1"/>
          </p:cNvGrpSpPr>
          <p:nvPr/>
        </p:nvGrpSpPr>
        <p:grpSpPr>
          <a:xfrm>
            <a:off x="8503268" y="2839177"/>
            <a:ext cx="201082" cy="201082"/>
            <a:chOff x="864708" y="7928616"/>
            <a:chExt cx="402336" cy="402336"/>
          </a:xfrm>
        </p:grpSpPr>
        <p:sp>
          <p:nvSpPr>
            <p:cNvPr id="558" name="Oval 557">
              <a:extLst>
                <a:ext uri="{FF2B5EF4-FFF2-40B4-BE49-F238E27FC236}">
                  <a16:creationId xmlns:a16="http://schemas.microsoft.com/office/drawing/2014/main" id="{3A850A3A-9F86-4E9A-884F-D3C1BF3B30B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59" name="Oval 558">
              <a:extLst>
                <a:ext uri="{FF2B5EF4-FFF2-40B4-BE49-F238E27FC236}">
                  <a16:creationId xmlns:a16="http://schemas.microsoft.com/office/drawing/2014/main" id="{ED83DB7E-EBFF-471D-B6EF-73B5DE579A1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60" name="Yellow Oval 110">
            <a:extLst>
              <a:ext uri="{FF2B5EF4-FFF2-40B4-BE49-F238E27FC236}">
                <a16:creationId xmlns:a16="http://schemas.microsoft.com/office/drawing/2014/main" id="{D7975DB1-FF00-4D18-BE4B-08B6CC6F466E}"/>
              </a:ext>
            </a:extLst>
          </p:cNvPr>
          <p:cNvGrpSpPr>
            <a:grpSpLocks noChangeAspect="1"/>
          </p:cNvGrpSpPr>
          <p:nvPr/>
        </p:nvGrpSpPr>
        <p:grpSpPr>
          <a:xfrm>
            <a:off x="8884105" y="2735589"/>
            <a:ext cx="201082" cy="201082"/>
            <a:chOff x="864708" y="7928616"/>
            <a:chExt cx="402336" cy="402336"/>
          </a:xfrm>
        </p:grpSpPr>
        <p:sp>
          <p:nvSpPr>
            <p:cNvPr id="561" name="Oval 560">
              <a:extLst>
                <a:ext uri="{FF2B5EF4-FFF2-40B4-BE49-F238E27FC236}">
                  <a16:creationId xmlns:a16="http://schemas.microsoft.com/office/drawing/2014/main" id="{98BDF1DB-8CE1-4DF1-9648-EB89A0A0E079}"/>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62" name="Oval 561">
              <a:extLst>
                <a:ext uri="{FF2B5EF4-FFF2-40B4-BE49-F238E27FC236}">
                  <a16:creationId xmlns:a16="http://schemas.microsoft.com/office/drawing/2014/main" id="{52A9DCFD-0340-4D4B-A476-252999ADD950}"/>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63" name="Yellow Oval 111">
            <a:extLst>
              <a:ext uri="{FF2B5EF4-FFF2-40B4-BE49-F238E27FC236}">
                <a16:creationId xmlns:a16="http://schemas.microsoft.com/office/drawing/2014/main" id="{805DE114-3118-4E39-ACB4-0F10FB6522E1}"/>
              </a:ext>
            </a:extLst>
          </p:cNvPr>
          <p:cNvGrpSpPr>
            <a:grpSpLocks noChangeAspect="1"/>
          </p:cNvGrpSpPr>
          <p:nvPr/>
        </p:nvGrpSpPr>
        <p:grpSpPr>
          <a:xfrm>
            <a:off x="8807937" y="3344929"/>
            <a:ext cx="201082" cy="201082"/>
            <a:chOff x="864708" y="7928616"/>
            <a:chExt cx="402336" cy="402336"/>
          </a:xfrm>
        </p:grpSpPr>
        <p:sp>
          <p:nvSpPr>
            <p:cNvPr id="564" name="Oval 563">
              <a:extLst>
                <a:ext uri="{FF2B5EF4-FFF2-40B4-BE49-F238E27FC236}">
                  <a16:creationId xmlns:a16="http://schemas.microsoft.com/office/drawing/2014/main" id="{29AA193B-958A-47B3-9862-FAF80869D058}"/>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65" name="Oval 564">
              <a:extLst>
                <a:ext uri="{FF2B5EF4-FFF2-40B4-BE49-F238E27FC236}">
                  <a16:creationId xmlns:a16="http://schemas.microsoft.com/office/drawing/2014/main" id="{3028AAE5-5FEF-4E6D-8F4D-C11AA1928D2A}"/>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66" name="Yellow Oval 112">
            <a:extLst>
              <a:ext uri="{FF2B5EF4-FFF2-40B4-BE49-F238E27FC236}">
                <a16:creationId xmlns:a16="http://schemas.microsoft.com/office/drawing/2014/main" id="{BD4C0FB9-6584-4463-B8F0-3A538D214D8C}"/>
              </a:ext>
            </a:extLst>
          </p:cNvPr>
          <p:cNvGrpSpPr>
            <a:grpSpLocks noChangeAspect="1"/>
          </p:cNvGrpSpPr>
          <p:nvPr/>
        </p:nvGrpSpPr>
        <p:grpSpPr>
          <a:xfrm>
            <a:off x="8466771" y="2092925"/>
            <a:ext cx="201082" cy="201082"/>
            <a:chOff x="864708" y="7928616"/>
            <a:chExt cx="402336" cy="402336"/>
          </a:xfrm>
        </p:grpSpPr>
        <p:sp>
          <p:nvSpPr>
            <p:cNvPr id="567" name="Oval 566">
              <a:extLst>
                <a:ext uri="{FF2B5EF4-FFF2-40B4-BE49-F238E27FC236}">
                  <a16:creationId xmlns:a16="http://schemas.microsoft.com/office/drawing/2014/main" id="{85780956-940D-42A0-BF10-4CFB06C232CF}"/>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68" name="Oval 567">
              <a:extLst>
                <a:ext uri="{FF2B5EF4-FFF2-40B4-BE49-F238E27FC236}">
                  <a16:creationId xmlns:a16="http://schemas.microsoft.com/office/drawing/2014/main" id="{1FB8A456-073B-4799-8DB9-DFD9332A529A}"/>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69" name="Yellow Oval 113">
            <a:extLst>
              <a:ext uri="{FF2B5EF4-FFF2-40B4-BE49-F238E27FC236}">
                <a16:creationId xmlns:a16="http://schemas.microsoft.com/office/drawing/2014/main" id="{D4D66C1A-1539-4F06-842E-A952BD69DD5C}"/>
              </a:ext>
            </a:extLst>
          </p:cNvPr>
          <p:cNvGrpSpPr>
            <a:grpSpLocks noChangeAspect="1"/>
          </p:cNvGrpSpPr>
          <p:nvPr/>
        </p:nvGrpSpPr>
        <p:grpSpPr>
          <a:xfrm>
            <a:off x="9036441" y="1821578"/>
            <a:ext cx="201082" cy="201082"/>
            <a:chOff x="864708" y="7928616"/>
            <a:chExt cx="402336" cy="402336"/>
          </a:xfrm>
        </p:grpSpPr>
        <p:sp>
          <p:nvSpPr>
            <p:cNvPr id="570" name="Oval 569">
              <a:extLst>
                <a:ext uri="{FF2B5EF4-FFF2-40B4-BE49-F238E27FC236}">
                  <a16:creationId xmlns:a16="http://schemas.microsoft.com/office/drawing/2014/main" id="{7BB98625-1DA6-461C-AFD0-B06CF7002016}"/>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71" name="Oval 570">
              <a:extLst>
                <a:ext uri="{FF2B5EF4-FFF2-40B4-BE49-F238E27FC236}">
                  <a16:creationId xmlns:a16="http://schemas.microsoft.com/office/drawing/2014/main" id="{739D8ACB-3C81-4FD1-9BBA-FC700226E26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72" name="Yellow Oval 114">
            <a:extLst>
              <a:ext uri="{FF2B5EF4-FFF2-40B4-BE49-F238E27FC236}">
                <a16:creationId xmlns:a16="http://schemas.microsoft.com/office/drawing/2014/main" id="{CD711F2F-B459-4A27-B1EC-5FEBD511CF91}"/>
              </a:ext>
            </a:extLst>
          </p:cNvPr>
          <p:cNvGrpSpPr>
            <a:grpSpLocks noChangeAspect="1"/>
          </p:cNvGrpSpPr>
          <p:nvPr/>
        </p:nvGrpSpPr>
        <p:grpSpPr>
          <a:xfrm>
            <a:off x="8402726" y="1897746"/>
            <a:ext cx="201082" cy="201082"/>
            <a:chOff x="864708" y="7928616"/>
            <a:chExt cx="402336" cy="402336"/>
          </a:xfrm>
        </p:grpSpPr>
        <p:sp>
          <p:nvSpPr>
            <p:cNvPr id="573" name="Oval 572">
              <a:extLst>
                <a:ext uri="{FF2B5EF4-FFF2-40B4-BE49-F238E27FC236}">
                  <a16:creationId xmlns:a16="http://schemas.microsoft.com/office/drawing/2014/main" id="{A796D8E9-C812-4E49-AC72-2B2BA8D1DB45}"/>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74" name="Oval 573">
              <a:extLst>
                <a:ext uri="{FF2B5EF4-FFF2-40B4-BE49-F238E27FC236}">
                  <a16:creationId xmlns:a16="http://schemas.microsoft.com/office/drawing/2014/main" id="{8F21C13E-E334-47FF-8A4C-E29546BD6F0C}"/>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75" name="Yellow Oval 115">
            <a:extLst>
              <a:ext uri="{FF2B5EF4-FFF2-40B4-BE49-F238E27FC236}">
                <a16:creationId xmlns:a16="http://schemas.microsoft.com/office/drawing/2014/main" id="{6D94AB7F-41FF-475E-82C6-BAC143AC0B51}"/>
              </a:ext>
            </a:extLst>
          </p:cNvPr>
          <p:cNvGrpSpPr>
            <a:grpSpLocks noChangeAspect="1"/>
          </p:cNvGrpSpPr>
          <p:nvPr/>
        </p:nvGrpSpPr>
        <p:grpSpPr>
          <a:xfrm>
            <a:off x="9569612" y="1011156"/>
            <a:ext cx="201082" cy="201082"/>
            <a:chOff x="864708" y="7928616"/>
            <a:chExt cx="402336" cy="402336"/>
          </a:xfrm>
        </p:grpSpPr>
        <p:sp>
          <p:nvSpPr>
            <p:cNvPr id="576" name="Oval 575">
              <a:extLst>
                <a:ext uri="{FF2B5EF4-FFF2-40B4-BE49-F238E27FC236}">
                  <a16:creationId xmlns:a16="http://schemas.microsoft.com/office/drawing/2014/main" id="{18A8F295-351D-4FA6-9C2B-BE6A3C56EF16}"/>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77" name="Oval 576">
              <a:extLst>
                <a:ext uri="{FF2B5EF4-FFF2-40B4-BE49-F238E27FC236}">
                  <a16:creationId xmlns:a16="http://schemas.microsoft.com/office/drawing/2014/main" id="{B9AC7C8B-D93E-4646-8733-FAD527E599E9}"/>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78" name="Yellow Oval 116">
            <a:extLst>
              <a:ext uri="{FF2B5EF4-FFF2-40B4-BE49-F238E27FC236}">
                <a16:creationId xmlns:a16="http://schemas.microsoft.com/office/drawing/2014/main" id="{DFC7EECB-FC20-4F44-B8AF-65CBFB051B13}"/>
              </a:ext>
            </a:extLst>
          </p:cNvPr>
          <p:cNvGrpSpPr>
            <a:grpSpLocks noChangeAspect="1"/>
          </p:cNvGrpSpPr>
          <p:nvPr/>
        </p:nvGrpSpPr>
        <p:grpSpPr>
          <a:xfrm>
            <a:off x="9569612" y="1242386"/>
            <a:ext cx="201082" cy="201082"/>
            <a:chOff x="864708" y="7928616"/>
            <a:chExt cx="402336" cy="402336"/>
          </a:xfrm>
        </p:grpSpPr>
        <p:sp>
          <p:nvSpPr>
            <p:cNvPr id="579" name="Oval 578">
              <a:extLst>
                <a:ext uri="{FF2B5EF4-FFF2-40B4-BE49-F238E27FC236}">
                  <a16:creationId xmlns:a16="http://schemas.microsoft.com/office/drawing/2014/main" id="{7E1A7D9B-DF8A-4CD7-AAC6-659FEC810C63}"/>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80" name="Oval 579">
              <a:extLst>
                <a:ext uri="{FF2B5EF4-FFF2-40B4-BE49-F238E27FC236}">
                  <a16:creationId xmlns:a16="http://schemas.microsoft.com/office/drawing/2014/main" id="{96E1A429-EC18-4BFD-AB6B-FC487E07968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81" name="Yellow Oval 117">
            <a:extLst>
              <a:ext uri="{FF2B5EF4-FFF2-40B4-BE49-F238E27FC236}">
                <a16:creationId xmlns:a16="http://schemas.microsoft.com/office/drawing/2014/main" id="{E9D7CFBE-DE81-4689-9063-6FDF29806277}"/>
              </a:ext>
            </a:extLst>
          </p:cNvPr>
          <p:cNvGrpSpPr>
            <a:grpSpLocks noChangeAspect="1"/>
          </p:cNvGrpSpPr>
          <p:nvPr/>
        </p:nvGrpSpPr>
        <p:grpSpPr>
          <a:xfrm>
            <a:off x="9798116" y="1288403"/>
            <a:ext cx="201082" cy="201082"/>
            <a:chOff x="864708" y="7928616"/>
            <a:chExt cx="402336" cy="402336"/>
          </a:xfrm>
        </p:grpSpPr>
        <p:sp>
          <p:nvSpPr>
            <p:cNvPr id="582" name="Oval 581">
              <a:extLst>
                <a:ext uri="{FF2B5EF4-FFF2-40B4-BE49-F238E27FC236}">
                  <a16:creationId xmlns:a16="http://schemas.microsoft.com/office/drawing/2014/main" id="{87114AE4-5B05-4426-8B19-619E80C515BD}"/>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83" name="Oval 582">
              <a:extLst>
                <a:ext uri="{FF2B5EF4-FFF2-40B4-BE49-F238E27FC236}">
                  <a16:creationId xmlns:a16="http://schemas.microsoft.com/office/drawing/2014/main" id="{E24218C3-DCF6-460A-A57B-9A03CECAE142}"/>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84" name="Yellow Oval 118">
            <a:extLst>
              <a:ext uri="{FF2B5EF4-FFF2-40B4-BE49-F238E27FC236}">
                <a16:creationId xmlns:a16="http://schemas.microsoft.com/office/drawing/2014/main" id="{386FA36E-0B35-4599-82D7-575B16E38FA2}"/>
              </a:ext>
            </a:extLst>
          </p:cNvPr>
          <p:cNvGrpSpPr>
            <a:grpSpLocks noChangeAspect="1"/>
          </p:cNvGrpSpPr>
          <p:nvPr/>
        </p:nvGrpSpPr>
        <p:grpSpPr>
          <a:xfrm>
            <a:off x="9569612" y="1440738"/>
            <a:ext cx="201082" cy="201082"/>
            <a:chOff x="864708" y="7928616"/>
            <a:chExt cx="402336" cy="402336"/>
          </a:xfrm>
        </p:grpSpPr>
        <p:sp>
          <p:nvSpPr>
            <p:cNvPr id="585" name="Oval 584">
              <a:extLst>
                <a:ext uri="{FF2B5EF4-FFF2-40B4-BE49-F238E27FC236}">
                  <a16:creationId xmlns:a16="http://schemas.microsoft.com/office/drawing/2014/main" id="{2C57838D-A093-4386-AC68-63122B76C410}"/>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86" name="Oval 585">
              <a:extLst>
                <a:ext uri="{FF2B5EF4-FFF2-40B4-BE49-F238E27FC236}">
                  <a16:creationId xmlns:a16="http://schemas.microsoft.com/office/drawing/2014/main" id="{8676F9B2-4C92-48F3-9292-43F500A2E66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87" name="Yellow Oval 119">
            <a:extLst>
              <a:ext uri="{FF2B5EF4-FFF2-40B4-BE49-F238E27FC236}">
                <a16:creationId xmlns:a16="http://schemas.microsoft.com/office/drawing/2014/main" id="{C377E4A3-5B22-49AF-8BB7-A46B911DDAEE}"/>
              </a:ext>
            </a:extLst>
          </p:cNvPr>
          <p:cNvGrpSpPr>
            <a:grpSpLocks noChangeAspect="1"/>
          </p:cNvGrpSpPr>
          <p:nvPr/>
        </p:nvGrpSpPr>
        <p:grpSpPr>
          <a:xfrm>
            <a:off x="9798116" y="1593074"/>
            <a:ext cx="201082" cy="201082"/>
            <a:chOff x="864708" y="7928616"/>
            <a:chExt cx="402336" cy="402336"/>
          </a:xfrm>
        </p:grpSpPr>
        <p:sp>
          <p:nvSpPr>
            <p:cNvPr id="588" name="Oval 587">
              <a:extLst>
                <a:ext uri="{FF2B5EF4-FFF2-40B4-BE49-F238E27FC236}">
                  <a16:creationId xmlns:a16="http://schemas.microsoft.com/office/drawing/2014/main" id="{FC27D1FD-5037-44B5-9DDE-7DCABB541876}"/>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89" name="Oval 588">
              <a:extLst>
                <a:ext uri="{FF2B5EF4-FFF2-40B4-BE49-F238E27FC236}">
                  <a16:creationId xmlns:a16="http://schemas.microsoft.com/office/drawing/2014/main" id="{136EF14E-0D6B-4ACF-BF9E-D7DB7686BDE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90" name="Yellow Oval 120">
            <a:extLst>
              <a:ext uri="{FF2B5EF4-FFF2-40B4-BE49-F238E27FC236}">
                <a16:creationId xmlns:a16="http://schemas.microsoft.com/office/drawing/2014/main" id="{CCF8F05C-EF41-4E01-A022-44FD572B6A83}"/>
              </a:ext>
            </a:extLst>
          </p:cNvPr>
          <p:cNvGrpSpPr>
            <a:grpSpLocks noChangeAspect="1"/>
          </p:cNvGrpSpPr>
          <p:nvPr/>
        </p:nvGrpSpPr>
        <p:grpSpPr>
          <a:xfrm>
            <a:off x="10026618" y="1364572"/>
            <a:ext cx="201082" cy="201082"/>
            <a:chOff x="864708" y="7928616"/>
            <a:chExt cx="402336" cy="402336"/>
          </a:xfrm>
        </p:grpSpPr>
        <p:sp>
          <p:nvSpPr>
            <p:cNvPr id="591" name="Oval 590">
              <a:extLst>
                <a:ext uri="{FF2B5EF4-FFF2-40B4-BE49-F238E27FC236}">
                  <a16:creationId xmlns:a16="http://schemas.microsoft.com/office/drawing/2014/main" id="{49321D40-3560-4843-BDC0-D6D570CDCD0D}"/>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92" name="Oval 591">
              <a:extLst>
                <a:ext uri="{FF2B5EF4-FFF2-40B4-BE49-F238E27FC236}">
                  <a16:creationId xmlns:a16="http://schemas.microsoft.com/office/drawing/2014/main" id="{EF855EA2-BAC6-4F85-A08A-D7D69F87A240}"/>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93" name="Yellow Oval 121">
            <a:extLst>
              <a:ext uri="{FF2B5EF4-FFF2-40B4-BE49-F238E27FC236}">
                <a16:creationId xmlns:a16="http://schemas.microsoft.com/office/drawing/2014/main" id="{F0F0AF90-FA5A-4EEA-AE5F-56A98BB9F66B}"/>
              </a:ext>
            </a:extLst>
          </p:cNvPr>
          <p:cNvGrpSpPr>
            <a:grpSpLocks noChangeAspect="1"/>
          </p:cNvGrpSpPr>
          <p:nvPr/>
        </p:nvGrpSpPr>
        <p:grpSpPr>
          <a:xfrm>
            <a:off x="10331289" y="1216997"/>
            <a:ext cx="201082" cy="201082"/>
            <a:chOff x="864708" y="7928616"/>
            <a:chExt cx="402336" cy="402336"/>
          </a:xfrm>
        </p:grpSpPr>
        <p:sp>
          <p:nvSpPr>
            <p:cNvPr id="594" name="Oval 593">
              <a:extLst>
                <a:ext uri="{FF2B5EF4-FFF2-40B4-BE49-F238E27FC236}">
                  <a16:creationId xmlns:a16="http://schemas.microsoft.com/office/drawing/2014/main" id="{CA3F0112-0220-4CFD-A9EB-01EBAAC8CF6A}"/>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95" name="Oval 594">
              <a:extLst>
                <a:ext uri="{FF2B5EF4-FFF2-40B4-BE49-F238E27FC236}">
                  <a16:creationId xmlns:a16="http://schemas.microsoft.com/office/drawing/2014/main" id="{8E025112-5DF9-4EBC-BD23-77E8825234C0}"/>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96" name="Yellow Oval 122">
            <a:extLst>
              <a:ext uri="{FF2B5EF4-FFF2-40B4-BE49-F238E27FC236}">
                <a16:creationId xmlns:a16="http://schemas.microsoft.com/office/drawing/2014/main" id="{9B07795A-D239-4CB3-9689-A6BCFC4D62E6}"/>
              </a:ext>
            </a:extLst>
          </p:cNvPr>
          <p:cNvGrpSpPr>
            <a:grpSpLocks noChangeAspect="1"/>
          </p:cNvGrpSpPr>
          <p:nvPr/>
        </p:nvGrpSpPr>
        <p:grpSpPr>
          <a:xfrm>
            <a:off x="9950452" y="1745410"/>
            <a:ext cx="201082" cy="201082"/>
            <a:chOff x="864708" y="7928616"/>
            <a:chExt cx="402336" cy="402336"/>
          </a:xfrm>
        </p:grpSpPr>
        <p:sp>
          <p:nvSpPr>
            <p:cNvPr id="597" name="Oval 596">
              <a:extLst>
                <a:ext uri="{FF2B5EF4-FFF2-40B4-BE49-F238E27FC236}">
                  <a16:creationId xmlns:a16="http://schemas.microsoft.com/office/drawing/2014/main" id="{88D5F629-B13D-4663-93DD-A6CB25E817AD}"/>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98" name="Oval 597">
              <a:extLst>
                <a:ext uri="{FF2B5EF4-FFF2-40B4-BE49-F238E27FC236}">
                  <a16:creationId xmlns:a16="http://schemas.microsoft.com/office/drawing/2014/main" id="{9240201F-DC1C-4695-A88E-D3EBB6BCE831}"/>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599" name="Yellow Oval 123">
            <a:extLst>
              <a:ext uri="{FF2B5EF4-FFF2-40B4-BE49-F238E27FC236}">
                <a16:creationId xmlns:a16="http://schemas.microsoft.com/office/drawing/2014/main" id="{4B30A31C-EAE8-4A57-A73B-8B209A3FD97D}"/>
              </a:ext>
            </a:extLst>
          </p:cNvPr>
          <p:cNvGrpSpPr>
            <a:grpSpLocks noChangeAspect="1"/>
          </p:cNvGrpSpPr>
          <p:nvPr/>
        </p:nvGrpSpPr>
        <p:grpSpPr>
          <a:xfrm>
            <a:off x="9645780" y="2430919"/>
            <a:ext cx="201082" cy="201082"/>
            <a:chOff x="864708" y="7928616"/>
            <a:chExt cx="402336" cy="402336"/>
          </a:xfrm>
        </p:grpSpPr>
        <p:sp>
          <p:nvSpPr>
            <p:cNvPr id="600" name="Oval 599">
              <a:extLst>
                <a:ext uri="{FF2B5EF4-FFF2-40B4-BE49-F238E27FC236}">
                  <a16:creationId xmlns:a16="http://schemas.microsoft.com/office/drawing/2014/main" id="{F1DB0E76-53EB-4B66-B411-FCA8C78241F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01" name="Oval 600">
              <a:extLst>
                <a:ext uri="{FF2B5EF4-FFF2-40B4-BE49-F238E27FC236}">
                  <a16:creationId xmlns:a16="http://schemas.microsoft.com/office/drawing/2014/main" id="{5E358AF7-835A-46B7-A7B2-63D316F6E44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02" name="Yellow Oval 124">
            <a:extLst>
              <a:ext uri="{FF2B5EF4-FFF2-40B4-BE49-F238E27FC236}">
                <a16:creationId xmlns:a16="http://schemas.microsoft.com/office/drawing/2014/main" id="{3CA3FBB8-F042-4E71-B601-A0797AC029C0}"/>
              </a:ext>
            </a:extLst>
          </p:cNvPr>
          <p:cNvGrpSpPr>
            <a:grpSpLocks noChangeAspect="1"/>
          </p:cNvGrpSpPr>
          <p:nvPr/>
        </p:nvGrpSpPr>
        <p:grpSpPr>
          <a:xfrm>
            <a:off x="9316737" y="1821578"/>
            <a:ext cx="201082" cy="201082"/>
            <a:chOff x="864708" y="7928616"/>
            <a:chExt cx="402336" cy="402336"/>
          </a:xfrm>
        </p:grpSpPr>
        <p:sp>
          <p:nvSpPr>
            <p:cNvPr id="603" name="Oval 602">
              <a:extLst>
                <a:ext uri="{FF2B5EF4-FFF2-40B4-BE49-F238E27FC236}">
                  <a16:creationId xmlns:a16="http://schemas.microsoft.com/office/drawing/2014/main" id="{FF259FB6-C3F0-4DEC-8EC0-D8738C389C85}"/>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04" name="Oval 603">
              <a:extLst>
                <a:ext uri="{FF2B5EF4-FFF2-40B4-BE49-F238E27FC236}">
                  <a16:creationId xmlns:a16="http://schemas.microsoft.com/office/drawing/2014/main" id="{764E292E-3C4A-4AA0-B976-120C4FDFEBAD}"/>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05" name="Yellow Oval 125">
            <a:extLst>
              <a:ext uri="{FF2B5EF4-FFF2-40B4-BE49-F238E27FC236}">
                <a16:creationId xmlns:a16="http://schemas.microsoft.com/office/drawing/2014/main" id="{D90395EB-E5F9-4EC4-AF98-9688BE608FD9}"/>
              </a:ext>
            </a:extLst>
          </p:cNvPr>
          <p:cNvGrpSpPr>
            <a:grpSpLocks noChangeAspect="1"/>
          </p:cNvGrpSpPr>
          <p:nvPr/>
        </p:nvGrpSpPr>
        <p:grpSpPr>
          <a:xfrm>
            <a:off x="9112606" y="2430919"/>
            <a:ext cx="201082" cy="201082"/>
            <a:chOff x="864708" y="7928616"/>
            <a:chExt cx="402336" cy="402336"/>
          </a:xfrm>
        </p:grpSpPr>
        <p:sp>
          <p:nvSpPr>
            <p:cNvPr id="606" name="Oval 605">
              <a:extLst>
                <a:ext uri="{FF2B5EF4-FFF2-40B4-BE49-F238E27FC236}">
                  <a16:creationId xmlns:a16="http://schemas.microsoft.com/office/drawing/2014/main" id="{5DE0A5BD-9CF6-4CD1-BC15-CBA9E654311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07" name="Oval 606">
              <a:extLst>
                <a:ext uri="{FF2B5EF4-FFF2-40B4-BE49-F238E27FC236}">
                  <a16:creationId xmlns:a16="http://schemas.microsoft.com/office/drawing/2014/main" id="{F019B92B-358B-4095-9240-1839F9EF094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08" name="Yellow Oval 126">
            <a:extLst>
              <a:ext uri="{FF2B5EF4-FFF2-40B4-BE49-F238E27FC236}">
                <a16:creationId xmlns:a16="http://schemas.microsoft.com/office/drawing/2014/main" id="{0E283D69-0690-49E4-B3A3-A1FCE79F7CA8}"/>
              </a:ext>
            </a:extLst>
          </p:cNvPr>
          <p:cNvGrpSpPr>
            <a:grpSpLocks noChangeAspect="1"/>
          </p:cNvGrpSpPr>
          <p:nvPr/>
        </p:nvGrpSpPr>
        <p:grpSpPr>
          <a:xfrm>
            <a:off x="8731770" y="2126248"/>
            <a:ext cx="201082" cy="201082"/>
            <a:chOff x="864708" y="7928616"/>
            <a:chExt cx="402336" cy="402336"/>
          </a:xfrm>
        </p:grpSpPr>
        <p:sp>
          <p:nvSpPr>
            <p:cNvPr id="609" name="Oval 608">
              <a:extLst>
                <a:ext uri="{FF2B5EF4-FFF2-40B4-BE49-F238E27FC236}">
                  <a16:creationId xmlns:a16="http://schemas.microsoft.com/office/drawing/2014/main" id="{3DBD46BA-E73D-4F8D-B3F4-FB98111F9EC2}"/>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10" name="Oval 609">
              <a:extLst>
                <a:ext uri="{FF2B5EF4-FFF2-40B4-BE49-F238E27FC236}">
                  <a16:creationId xmlns:a16="http://schemas.microsoft.com/office/drawing/2014/main" id="{0B3E4E83-656D-4EF9-9888-331A87520073}"/>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11" name="Yellow Oval 127">
            <a:extLst>
              <a:ext uri="{FF2B5EF4-FFF2-40B4-BE49-F238E27FC236}">
                <a16:creationId xmlns:a16="http://schemas.microsoft.com/office/drawing/2014/main" id="{14D8269F-BBE2-465F-A60C-C14D52A800DB}"/>
              </a:ext>
            </a:extLst>
          </p:cNvPr>
          <p:cNvGrpSpPr>
            <a:grpSpLocks noChangeAspect="1"/>
          </p:cNvGrpSpPr>
          <p:nvPr/>
        </p:nvGrpSpPr>
        <p:grpSpPr>
          <a:xfrm>
            <a:off x="8655601" y="2583253"/>
            <a:ext cx="201082" cy="201082"/>
            <a:chOff x="864708" y="7928616"/>
            <a:chExt cx="402336" cy="402336"/>
          </a:xfrm>
        </p:grpSpPr>
        <p:sp>
          <p:nvSpPr>
            <p:cNvPr id="612" name="Oval 611">
              <a:extLst>
                <a:ext uri="{FF2B5EF4-FFF2-40B4-BE49-F238E27FC236}">
                  <a16:creationId xmlns:a16="http://schemas.microsoft.com/office/drawing/2014/main" id="{2E0F0BA5-B44D-4ABD-A020-5D04BA16642E}"/>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13" name="Oval 612">
              <a:extLst>
                <a:ext uri="{FF2B5EF4-FFF2-40B4-BE49-F238E27FC236}">
                  <a16:creationId xmlns:a16="http://schemas.microsoft.com/office/drawing/2014/main" id="{EE38B844-566E-41D3-89BB-DE7BD67F46B0}"/>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14" name="Yellow Oval 128">
            <a:extLst>
              <a:ext uri="{FF2B5EF4-FFF2-40B4-BE49-F238E27FC236}">
                <a16:creationId xmlns:a16="http://schemas.microsoft.com/office/drawing/2014/main" id="{976721E8-F479-45D0-80B4-EBE9F0C73285}"/>
              </a:ext>
            </a:extLst>
          </p:cNvPr>
          <p:cNvGrpSpPr>
            <a:grpSpLocks noChangeAspect="1"/>
          </p:cNvGrpSpPr>
          <p:nvPr/>
        </p:nvGrpSpPr>
        <p:grpSpPr>
          <a:xfrm>
            <a:off x="9493446" y="4258941"/>
            <a:ext cx="201082" cy="201082"/>
            <a:chOff x="864708" y="7928616"/>
            <a:chExt cx="402336" cy="402336"/>
          </a:xfrm>
        </p:grpSpPr>
        <p:sp>
          <p:nvSpPr>
            <p:cNvPr id="615" name="Oval 614">
              <a:extLst>
                <a:ext uri="{FF2B5EF4-FFF2-40B4-BE49-F238E27FC236}">
                  <a16:creationId xmlns:a16="http://schemas.microsoft.com/office/drawing/2014/main" id="{4694E9A0-A51C-42C5-AB95-ACE4291AC7D8}"/>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16" name="Oval 615">
              <a:extLst>
                <a:ext uri="{FF2B5EF4-FFF2-40B4-BE49-F238E27FC236}">
                  <a16:creationId xmlns:a16="http://schemas.microsoft.com/office/drawing/2014/main" id="{CA7D4785-648D-4F32-8786-E1A20B01A47B}"/>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17" name="Yellow Oval 129">
            <a:extLst>
              <a:ext uri="{FF2B5EF4-FFF2-40B4-BE49-F238E27FC236}">
                <a16:creationId xmlns:a16="http://schemas.microsoft.com/office/drawing/2014/main" id="{8BD7B9B9-A789-45DA-8EEC-AEE6C3650E76}"/>
              </a:ext>
            </a:extLst>
          </p:cNvPr>
          <p:cNvGrpSpPr>
            <a:grpSpLocks noChangeAspect="1"/>
          </p:cNvGrpSpPr>
          <p:nvPr/>
        </p:nvGrpSpPr>
        <p:grpSpPr>
          <a:xfrm>
            <a:off x="9645780" y="3764297"/>
            <a:ext cx="201082" cy="201082"/>
            <a:chOff x="864708" y="7928616"/>
            <a:chExt cx="402336" cy="402336"/>
          </a:xfrm>
        </p:grpSpPr>
        <p:sp>
          <p:nvSpPr>
            <p:cNvPr id="618" name="Oval 617">
              <a:extLst>
                <a:ext uri="{FF2B5EF4-FFF2-40B4-BE49-F238E27FC236}">
                  <a16:creationId xmlns:a16="http://schemas.microsoft.com/office/drawing/2014/main" id="{0501483C-6321-4BCB-B217-46915B882145}"/>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19" name="Oval 618">
              <a:extLst>
                <a:ext uri="{FF2B5EF4-FFF2-40B4-BE49-F238E27FC236}">
                  <a16:creationId xmlns:a16="http://schemas.microsoft.com/office/drawing/2014/main" id="{7C6EEE04-E987-42FA-964A-4D09E5C603F4}"/>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20" name="Yellow Oval 130">
            <a:extLst>
              <a:ext uri="{FF2B5EF4-FFF2-40B4-BE49-F238E27FC236}">
                <a16:creationId xmlns:a16="http://schemas.microsoft.com/office/drawing/2014/main" id="{D57556F7-E638-4999-8C5B-B006006AC162}"/>
              </a:ext>
            </a:extLst>
          </p:cNvPr>
          <p:cNvGrpSpPr>
            <a:grpSpLocks noChangeAspect="1"/>
          </p:cNvGrpSpPr>
          <p:nvPr/>
        </p:nvGrpSpPr>
        <p:grpSpPr>
          <a:xfrm>
            <a:off x="9645780" y="5249119"/>
            <a:ext cx="201082" cy="201082"/>
            <a:chOff x="864708" y="7928616"/>
            <a:chExt cx="402336" cy="402336"/>
          </a:xfrm>
        </p:grpSpPr>
        <p:sp>
          <p:nvSpPr>
            <p:cNvPr id="621" name="Oval 620">
              <a:extLst>
                <a:ext uri="{FF2B5EF4-FFF2-40B4-BE49-F238E27FC236}">
                  <a16:creationId xmlns:a16="http://schemas.microsoft.com/office/drawing/2014/main" id="{4CA0FAA0-6AB2-4AF2-8077-AE42DAD0DBAE}"/>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22" name="Oval 621">
              <a:extLst>
                <a:ext uri="{FF2B5EF4-FFF2-40B4-BE49-F238E27FC236}">
                  <a16:creationId xmlns:a16="http://schemas.microsoft.com/office/drawing/2014/main" id="{6F91EC74-9F72-4CAF-B705-DC64A7C6EC1E}"/>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23" name="Yellow Oval 131">
            <a:extLst>
              <a:ext uri="{FF2B5EF4-FFF2-40B4-BE49-F238E27FC236}">
                <a16:creationId xmlns:a16="http://schemas.microsoft.com/office/drawing/2014/main" id="{54BC5DAF-E72E-49B1-8307-7D9B389EB952}"/>
              </a:ext>
            </a:extLst>
          </p:cNvPr>
          <p:cNvGrpSpPr>
            <a:grpSpLocks noChangeAspect="1"/>
          </p:cNvGrpSpPr>
          <p:nvPr/>
        </p:nvGrpSpPr>
        <p:grpSpPr>
          <a:xfrm>
            <a:off x="9425212" y="5401454"/>
            <a:ext cx="201082" cy="201082"/>
            <a:chOff x="864708" y="7928616"/>
            <a:chExt cx="402336" cy="402336"/>
          </a:xfrm>
        </p:grpSpPr>
        <p:sp>
          <p:nvSpPr>
            <p:cNvPr id="624" name="Oval 623">
              <a:extLst>
                <a:ext uri="{FF2B5EF4-FFF2-40B4-BE49-F238E27FC236}">
                  <a16:creationId xmlns:a16="http://schemas.microsoft.com/office/drawing/2014/main" id="{F935017B-3F72-40D7-BDDC-E07C6C00394C}"/>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25" name="Oval 624">
              <a:extLst>
                <a:ext uri="{FF2B5EF4-FFF2-40B4-BE49-F238E27FC236}">
                  <a16:creationId xmlns:a16="http://schemas.microsoft.com/office/drawing/2014/main" id="{55526683-6AA4-40BD-BC3B-086C16A50C71}"/>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26" name="Yellow Oval 132">
            <a:extLst>
              <a:ext uri="{FF2B5EF4-FFF2-40B4-BE49-F238E27FC236}">
                <a16:creationId xmlns:a16="http://schemas.microsoft.com/office/drawing/2014/main" id="{013B6D6A-231D-4389-8A96-96F5E03DE7BB}"/>
              </a:ext>
            </a:extLst>
          </p:cNvPr>
          <p:cNvGrpSpPr>
            <a:grpSpLocks noChangeAspect="1"/>
          </p:cNvGrpSpPr>
          <p:nvPr/>
        </p:nvGrpSpPr>
        <p:grpSpPr>
          <a:xfrm>
            <a:off x="9721947" y="4691000"/>
            <a:ext cx="201082" cy="201082"/>
            <a:chOff x="864708" y="7928616"/>
            <a:chExt cx="402336" cy="402336"/>
          </a:xfrm>
        </p:grpSpPr>
        <p:sp>
          <p:nvSpPr>
            <p:cNvPr id="627" name="Oval 626">
              <a:extLst>
                <a:ext uri="{FF2B5EF4-FFF2-40B4-BE49-F238E27FC236}">
                  <a16:creationId xmlns:a16="http://schemas.microsoft.com/office/drawing/2014/main" id="{8E5FE70D-CC19-4A99-B1D0-97C750FFA674}"/>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28" name="Oval 627">
              <a:extLst>
                <a:ext uri="{FF2B5EF4-FFF2-40B4-BE49-F238E27FC236}">
                  <a16:creationId xmlns:a16="http://schemas.microsoft.com/office/drawing/2014/main" id="{8E6604FF-D638-490E-A987-FAB12466A75E}"/>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629" name="Yellow Oval 133">
            <a:extLst>
              <a:ext uri="{FF2B5EF4-FFF2-40B4-BE49-F238E27FC236}">
                <a16:creationId xmlns:a16="http://schemas.microsoft.com/office/drawing/2014/main" id="{0F9401FA-C933-4B21-84F2-9E7849F4CC9D}"/>
              </a:ext>
            </a:extLst>
          </p:cNvPr>
          <p:cNvGrpSpPr>
            <a:grpSpLocks noChangeAspect="1"/>
          </p:cNvGrpSpPr>
          <p:nvPr/>
        </p:nvGrpSpPr>
        <p:grpSpPr>
          <a:xfrm>
            <a:off x="9874282" y="5325287"/>
            <a:ext cx="201082" cy="201082"/>
            <a:chOff x="864708" y="7928616"/>
            <a:chExt cx="402336" cy="402336"/>
          </a:xfrm>
        </p:grpSpPr>
        <p:sp>
          <p:nvSpPr>
            <p:cNvPr id="630" name="Oval 629">
              <a:extLst>
                <a:ext uri="{FF2B5EF4-FFF2-40B4-BE49-F238E27FC236}">
                  <a16:creationId xmlns:a16="http://schemas.microsoft.com/office/drawing/2014/main" id="{A162C945-EF73-4765-8547-2F7249557704}"/>
                </a:ext>
              </a:extLst>
            </p:cNvPr>
            <p:cNvSpPr/>
            <p:nvPr/>
          </p:nvSpPr>
          <p:spPr bwMode="auto">
            <a:xfrm>
              <a:off x="864708" y="7928616"/>
              <a:ext cx="402336" cy="402336"/>
            </a:xfrm>
            <a:prstGeom prst="ellipse">
              <a:avLst/>
            </a:prstGeom>
            <a:solidFill>
              <a:srgbClr val="997C2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31" name="Oval 630">
              <a:extLst>
                <a:ext uri="{FF2B5EF4-FFF2-40B4-BE49-F238E27FC236}">
                  <a16:creationId xmlns:a16="http://schemas.microsoft.com/office/drawing/2014/main" id="{0039D57C-B52A-4F90-900E-AE25BE6D3A39}"/>
                </a:ext>
              </a:extLst>
            </p:cNvPr>
            <p:cNvSpPr/>
            <p:nvPr/>
          </p:nvSpPr>
          <p:spPr bwMode="auto">
            <a:xfrm>
              <a:off x="911669" y="7975580"/>
              <a:ext cx="308414" cy="308408"/>
            </a:xfrm>
            <a:prstGeom prst="ellipse">
              <a:avLst/>
            </a:prstGeom>
            <a:solidFill>
              <a:srgbClr val="FFB900"/>
            </a:solidFill>
            <a:ln w="1079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Tree>
    <p:extLst>
      <p:ext uri="{BB962C8B-B14F-4D97-AF65-F5344CB8AC3E}">
        <p14:creationId xmlns:p14="http://schemas.microsoft.com/office/powerpoint/2010/main" val="347794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
                                        <p:tgtEl>
                                          <p:spTgt spid="34"/>
                                        </p:tgtEl>
                                      </p:cBhvr>
                                    </p:animEffect>
                                  </p:childTnLst>
                                </p:cTn>
                              </p:par>
                            </p:childTnLst>
                          </p:cTn>
                        </p:par>
                        <p:par>
                          <p:cTn id="17" fill="hold">
                            <p:stCondLst>
                              <p:cond delay="6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
                                        <p:tgtEl>
                                          <p:spTgt spid="19"/>
                                        </p:tgtEl>
                                      </p:cBhvr>
                                    </p:animEffect>
                                  </p:childTnLst>
                                </p:cTn>
                              </p:par>
                            </p:childTnLst>
                          </p:cTn>
                        </p:par>
                        <p:par>
                          <p:cTn id="21" fill="hold">
                            <p:stCondLst>
                              <p:cond delay="7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
                                        <p:tgtEl>
                                          <p:spTgt spid="16"/>
                                        </p:tgtEl>
                                      </p:cBhvr>
                                    </p:animEffect>
                                  </p:childTnLst>
                                </p:cTn>
                              </p:par>
                            </p:childTnLst>
                          </p:cTn>
                        </p:par>
                        <p:par>
                          <p:cTn id="25" fill="hold">
                            <p:stCondLst>
                              <p:cond delay="8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
                                        <p:tgtEl>
                                          <p:spTgt spid="25"/>
                                        </p:tgtEl>
                                      </p:cBhvr>
                                    </p:animEffect>
                                  </p:childTnLst>
                                </p:cTn>
                              </p:par>
                            </p:childTnLst>
                          </p:cTn>
                        </p:par>
                        <p:par>
                          <p:cTn id="29" fill="hold">
                            <p:stCondLst>
                              <p:cond delay="9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
                                        <p:tgtEl>
                                          <p:spTgt spid="18"/>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
                                        <p:tgtEl>
                                          <p:spTgt spid="14"/>
                                        </p:tgtEl>
                                      </p:cBhvr>
                                    </p:animEffect>
                                  </p:childTnLst>
                                </p:cTn>
                              </p:par>
                            </p:childTnLst>
                          </p:cTn>
                        </p:par>
                        <p:par>
                          <p:cTn id="37" fill="hold">
                            <p:stCondLst>
                              <p:cond delay="11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
                                        <p:tgtEl>
                                          <p:spTgt spid="15"/>
                                        </p:tgtEl>
                                      </p:cBhvr>
                                    </p:animEffect>
                                  </p:childTnLst>
                                </p:cTn>
                              </p:par>
                            </p:childTnLst>
                          </p:cTn>
                        </p:par>
                        <p:par>
                          <p:cTn id="41" fill="hold">
                            <p:stCondLst>
                              <p:cond delay="12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
                                        <p:tgtEl>
                                          <p:spTgt spid="13"/>
                                        </p:tgtEl>
                                      </p:cBhvr>
                                    </p:animEffect>
                                  </p:childTnLst>
                                </p:cTn>
                              </p:par>
                            </p:childTnLst>
                          </p:cTn>
                        </p:par>
                        <p:par>
                          <p:cTn id="45" fill="hold">
                            <p:stCondLst>
                              <p:cond delay="13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
                                        <p:tgtEl>
                                          <p:spTgt spid="27"/>
                                        </p:tgtEl>
                                      </p:cBhvr>
                                    </p:animEffect>
                                  </p:childTnLst>
                                </p:cTn>
                              </p:par>
                            </p:childTnLst>
                          </p:cTn>
                        </p:par>
                        <p:par>
                          <p:cTn id="49" fill="hold">
                            <p:stCondLst>
                              <p:cond delay="1400"/>
                            </p:stCondLst>
                            <p:childTnLst>
                              <p:par>
                                <p:cTn id="50" presetID="10" presetClass="entr" presetSubtype="0"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
                                        <p:tgtEl>
                                          <p:spTgt spid="28"/>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
                                        <p:tgtEl>
                                          <p:spTgt spid="17"/>
                                        </p:tgtEl>
                                      </p:cBhvr>
                                    </p:animEffect>
                                  </p:childTnLst>
                                </p:cTn>
                              </p:par>
                            </p:childTnLst>
                          </p:cTn>
                        </p:par>
                        <p:par>
                          <p:cTn id="57" fill="hold">
                            <p:stCondLst>
                              <p:cond delay="1600"/>
                            </p:stCondLst>
                            <p:childTnLst>
                              <p:par>
                                <p:cTn id="58" presetID="10" presetClass="entr" presetSubtype="0"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
                                        <p:tgtEl>
                                          <p:spTgt spid="12"/>
                                        </p:tgtEl>
                                      </p:cBhvr>
                                    </p:animEffect>
                                  </p:childTnLst>
                                </p:cTn>
                              </p:par>
                            </p:childTnLst>
                          </p:cTn>
                        </p:par>
                        <p:par>
                          <p:cTn id="61" fill="hold">
                            <p:stCondLst>
                              <p:cond delay="17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
                                        <p:tgtEl>
                                          <p:spTgt spid="30"/>
                                        </p:tgtEl>
                                      </p:cBhvr>
                                    </p:animEffect>
                                  </p:childTnLst>
                                </p:cTn>
                              </p:par>
                            </p:childTnLst>
                          </p:cTn>
                        </p:par>
                        <p:par>
                          <p:cTn id="65" fill="hold">
                            <p:stCondLst>
                              <p:cond delay="1800"/>
                            </p:stCondLst>
                            <p:childTnLst>
                              <p:par>
                                <p:cTn id="66" presetID="10"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
                                        <p:tgtEl>
                                          <p:spTgt spid="11"/>
                                        </p:tgtEl>
                                      </p:cBhvr>
                                    </p:animEffect>
                                  </p:childTnLst>
                                </p:cTn>
                              </p:par>
                            </p:childTnLst>
                          </p:cTn>
                        </p:par>
                        <p:par>
                          <p:cTn id="69" fill="hold">
                            <p:stCondLst>
                              <p:cond delay="1900"/>
                            </p:stCondLst>
                            <p:childTnLst>
                              <p:par>
                                <p:cTn id="70" presetID="10" presetClass="entr" presetSubtype="0"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100"/>
                                        <p:tgtEl>
                                          <p:spTgt spid="32"/>
                                        </p:tgtEl>
                                      </p:cBhvr>
                                    </p:animEffec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100"/>
                                        <p:tgtEl>
                                          <p:spTgt spid="29"/>
                                        </p:tgtEl>
                                      </p:cBhvr>
                                    </p:animEffect>
                                  </p:childTnLst>
                                </p:cTn>
                              </p:par>
                            </p:childTnLst>
                          </p:cTn>
                        </p:par>
                        <p:par>
                          <p:cTn id="77" fill="hold">
                            <p:stCondLst>
                              <p:cond delay="2100"/>
                            </p:stCondLst>
                            <p:childTnLst>
                              <p:par>
                                <p:cTn id="78" presetID="10" presetClass="entr" presetSubtype="0" fill="hold" grpId="0" nodeType="after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
                                        <p:tgtEl>
                                          <p:spTgt spid="31"/>
                                        </p:tgtEl>
                                      </p:cBhvr>
                                    </p:animEffect>
                                  </p:childTnLst>
                                </p:cTn>
                              </p:par>
                            </p:childTnLst>
                          </p:cTn>
                        </p:par>
                        <p:par>
                          <p:cTn id="81" fill="hold">
                            <p:stCondLst>
                              <p:cond delay="2200"/>
                            </p:stCondLst>
                            <p:childTnLst>
                              <p:par>
                                <p:cTn id="82" presetID="10" presetClass="entr" presetSubtype="0" fill="hold" grpId="0" nodeType="after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100"/>
                                        <p:tgtEl>
                                          <p:spTgt spid="8"/>
                                        </p:tgtEl>
                                      </p:cBhvr>
                                    </p:animEffect>
                                  </p:childTnLst>
                                </p:cTn>
                              </p:par>
                            </p:childTnLst>
                          </p:cTn>
                        </p:par>
                        <p:par>
                          <p:cTn id="85" fill="hold">
                            <p:stCondLst>
                              <p:cond delay="2300"/>
                            </p:stCondLst>
                            <p:childTnLst>
                              <p:par>
                                <p:cTn id="86" presetID="10" presetClass="entr" presetSubtype="0" fill="hold" grpId="0" nodeType="after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100"/>
                                        <p:tgtEl>
                                          <p:spTgt spid="9"/>
                                        </p:tgtEl>
                                      </p:cBhvr>
                                    </p:animEffect>
                                  </p:childTnLst>
                                </p:cTn>
                              </p:par>
                            </p:childTnLst>
                          </p:cTn>
                        </p:par>
                        <p:par>
                          <p:cTn id="89" fill="hold">
                            <p:stCondLst>
                              <p:cond delay="2400"/>
                            </p:stCondLst>
                            <p:childTnLst>
                              <p:par>
                                <p:cTn id="90" presetID="10" presetClass="entr" presetSubtype="0" fill="hold" grpId="0" nodeType="after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
                                        <p:tgtEl>
                                          <p:spTgt spid="26"/>
                                        </p:tgtEl>
                                      </p:cBhvr>
                                    </p:animEffect>
                                  </p:childTnLst>
                                </p:cTn>
                              </p:par>
                            </p:childTnLst>
                          </p:cTn>
                        </p:par>
                        <p:par>
                          <p:cTn id="93" fill="hold">
                            <p:stCondLst>
                              <p:cond delay="2500"/>
                            </p:stCondLst>
                            <p:childTnLst>
                              <p:par>
                                <p:cTn id="94" presetID="10" presetClass="entr" presetSubtype="0" fill="hold" grpId="0" nodeType="after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100"/>
                                        <p:tgtEl>
                                          <p:spTgt spid="24"/>
                                        </p:tgtEl>
                                      </p:cBhvr>
                                    </p:animEffect>
                                  </p:childTnLst>
                                </p:cTn>
                              </p:par>
                            </p:childTnLst>
                          </p:cTn>
                        </p:par>
                        <p:par>
                          <p:cTn id="97" fill="hold">
                            <p:stCondLst>
                              <p:cond delay="2600"/>
                            </p:stCondLst>
                            <p:childTnLst>
                              <p:par>
                                <p:cTn id="98" presetID="10" presetClass="entr" presetSubtype="0" fill="hold" grpId="0" nodeType="after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fade">
                                      <p:cBhvr>
                                        <p:cTn id="100" dur="100"/>
                                        <p:tgtEl>
                                          <p:spTgt spid="5"/>
                                        </p:tgtEl>
                                      </p:cBhvr>
                                    </p:animEffect>
                                  </p:childTnLst>
                                </p:cTn>
                              </p:par>
                            </p:childTnLst>
                          </p:cTn>
                        </p:par>
                        <p:par>
                          <p:cTn id="101" fill="hold">
                            <p:stCondLst>
                              <p:cond delay="2700"/>
                            </p:stCondLst>
                            <p:childTnLst>
                              <p:par>
                                <p:cTn id="102" presetID="10" presetClass="entr" presetSubtype="0" fill="hold" grpId="0" nodeType="after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100"/>
                                        <p:tgtEl>
                                          <p:spTgt spid="6"/>
                                        </p:tgtEl>
                                      </p:cBhvr>
                                    </p:animEffect>
                                  </p:childTnLst>
                                </p:cTn>
                              </p:par>
                            </p:childTnLst>
                          </p:cTn>
                        </p:par>
                        <p:par>
                          <p:cTn id="105" fill="hold">
                            <p:stCondLst>
                              <p:cond delay="2800"/>
                            </p:stCondLst>
                            <p:childTnLst>
                              <p:par>
                                <p:cTn id="106" presetID="10" presetClass="entr" presetSubtype="0" fill="hold" grpId="0" nodeType="after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fade">
                                      <p:cBhvr>
                                        <p:cTn id="108" dur="100"/>
                                        <p:tgtEl>
                                          <p:spTgt spid="7"/>
                                        </p:tgtEl>
                                      </p:cBhvr>
                                    </p:animEffect>
                                  </p:childTnLst>
                                </p:cTn>
                              </p:par>
                            </p:childTnLst>
                          </p:cTn>
                        </p:par>
                        <p:par>
                          <p:cTn id="109" fill="hold">
                            <p:stCondLst>
                              <p:cond delay="2900"/>
                            </p:stCondLst>
                            <p:childTnLst>
                              <p:par>
                                <p:cTn id="110" presetID="10" presetClass="entr" presetSubtype="0" fill="hold" grpId="0" nodeType="after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100"/>
                                        <p:tgtEl>
                                          <p:spTgt spid="21"/>
                                        </p:tgtEl>
                                      </p:cBhvr>
                                    </p:animEffect>
                                  </p:childTnLst>
                                </p:cTn>
                              </p:par>
                            </p:childTnLst>
                          </p:cTn>
                        </p:par>
                        <p:par>
                          <p:cTn id="113" fill="hold">
                            <p:stCondLst>
                              <p:cond delay="3000"/>
                            </p:stCondLst>
                            <p:childTnLst>
                              <p:par>
                                <p:cTn id="114" presetID="10" presetClass="entr" presetSubtype="0" fill="hold" grpId="0" nodeType="after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100"/>
                                        <p:tgtEl>
                                          <p:spTgt spid="20"/>
                                        </p:tgtEl>
                                      </p:cBhvr>
                                    </p:animEffect>
                                  </p:childTnLst>
                                </p:cTn>
                              </p:par>
                            </p:childTnLst>
                          </p:cTn>
                        </p:par>
                        <p:par>
                          <p:cTn id="117" fill="hold">
                            <p:stCondLst>
                              <p:cond delay="3100"/>
                            </p:stCondLst>
                            <p:childTnLst>
                              <p:par>
                                <p:cTn id="118" presetID="10" presetClass="entr" presetSubtype="0" fill="hold" grpId="0" nodeType="after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fade">
                                      <p:cBhvr>
                                        <p:cTn id="120" dur="100"/>
                                        <p:tgtEl>
                                          <p:spTgt spid="23"/>
                                        </p:tgtEl>
                                      </p:cBhvr>
                                    </p:animEffect>
                                  </p:childTnLst>
                                </p:cTn>
                              </p:par>
                            </p:childTnLst>
                          </p:cTn>
                        </p:par>
                        <p:par>
                          <p:cTn id="121" fill="hold">
                            <p:stCondLst>
                              <p:cond delay="3200"/>
                            </p:stCondLst>
                            <p:childTnLst>
                              <p:par>
                                <p:cTn id="122" presetID="10" presetClass="entr" presetSubtype="0" fill="hold" grpId="0" nodeType="afterEffect">
                                  <p:stCondLst>
                                    <p:cond delay="0"/>
                                  </p:stCondLst>
                                  <p:childTnLst>
                                    <p:set>
                                      <p:cBhvr>
                                        <p:cTn id="123" dur="1" fill="hold">
                                          <p:stCondLst>
                                            <p:cond delay="0"/>
                                          </p:stCondLst>
                                        </p:cTn>
                                        <p:tgtEl>
                                          <p:spTgt spid="22"/>
                                        </p:tgtEl>
                                        <p:attrNameLst>
                                          <p:attrName>style.visibility</p:attrName>
                                        </p:attrNameLst>
                                      </p:cBhvr>
                                      <p:to>
                                        <p:strVal val="visible"/>
                                      </p:to>
                                    </p:set>
                                    <p:animEffect transition="in" filter="fade">
                                      <p:cBhvr>
                                        <p:cTn id="124" dur="100"/>
                                        <p:tgtEl>
                                          <p:spTgt spid="22"/>
                                        </p:tgtEl>
                                      </p:cBhvr>
                                    </p:animEffect>
                                  </p:childTnLst>
                                </p:cTn>
                              </p:par>
                            </p:childTnLst>
                          </p:cTn>
                        </p:par>
                        <p:par>
                          <p:cTn id="125" fill="hold">
                            <p:stCondLst>
                              <p:cond delay="3300"/>
                            </p:stCondLst>
                            <p:childTnLst>
                              <p:par>
                                <p:cTn id="126" presetID="10" presetClass="entr" presetSubtype="0" fill="hold" grpId="0" nodeType="afterEffect">
                                  <p:stCondLst>
                                    <p:cond delay="0"/>
                                  </p:stCondLst>
                                  <p:childTnLst>
                                    <p:set>
                                      <p:cBhvr>
                                        <p:cTn id="127" dur="1" fill="hold">
                                          <p:stCondLst>
                                            <p:cond delay="0"/>
                                          </p:stCondLst>
                                        </p:cTn>
                                        <p:tgtEl>
                                          <p:spTgt spid="10"/>
                                        </p:tgtEl>
                                        <p:attrNameLst>
                                          <p:attrName>style.visibility</p:attrName>
                                        </p:attrNameLst>
                                      </p:cBhvr>
                                      <p:to>
                                        <p:strVal val="visible"/>
                                      </p:to>
                                    </p:set>
                                    <p:animEffect transition="in" filter="fade">
                                      <p:cBhvr>
                                        <p:cTn id="128" dur="100"/>
                                        <p:tgtEl>
                                          <p:spTgt spid="10"/>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37"/>
                                        </p:tgtEl>
                                        <p:attrNameLst>
                                          <p:attrName>style.visibility</p:attrName>
                                        </p:attrNameLst>
                                      </p:cBhvr>
                                      <p:to>
                                        <p:strVal val="visible"/>
                                      </p:to>
                                    </p:set>
                                    <p:animEffect transition="in" filter="fade">
                                      <p:cBhvr>
                                        <p:cTn id="133" dur="200"/>
                                        <p:tgtEl>
                                          <p:spTgt spid="37"/>
                                        </p:tgtEl>
                                      </p:cBhvr>
                                    </p:animEffect>
                                  </p:childTnLst>
                                </p:cTn>
                              </p:par>
                            </p:childTnLst>
                          </p:cTn>
                        </p:par>
                        <p:par>
                          <p:cTn id="134" fill="hold">
                            <p:stCondLst>
                              <p:cond delay="200"/>
                            </p:stCondLst>
                            <p:childTnLst>
                              <p:par>
                                <p:cTn id="135" presetID="10" presetClass="entr" presetSubtype="0" fill="hold" nodeType="afterEffect">
                                  <p:stCondLst>
                                    <p:cond delay="0"/>
                                  </p:stCondLst>
                                  <p:childTnLst>
                                    <p:set>
                                      <p:cBhvr>
                                        <p:cTn id="136" dur="1" fill="hold">
                                          <p:stCondLst>
                                            <p:cond delay="0"/>
                                          </p:stCondLst>
                                        </p:cTn>
                                        <p:tgtEl>
                                          <p:spTgt spid="305"/>
                                        </p:tgtEl>
                                        <p:attrNameLst>
                                          <p:attrName>style.visibility</p:attrName>
                                        </p:attrNameLst>
                                      </p:cBhvr>
                                      <p:to>
                                        <p:strVal val="visible"/>
                                      </p:to>
                                    </p:set>
                                    <p:animEffect transition="in" filter="fade">
                                      <p:cBhvr>
                                        <p:cTn id="137" dur="50"/>
                                        <p:tgtEl>
                                          <p:spTgt spid="305"/>
                                        </p:tgtEl>
                                      </p:cBhvr>
                                    </p:animEffect>
                                  </p:childTnLst>
                                </p:cTn>
                              </p:par>
                            </p:childTnLst>
                          </p:cTn>
                        </p:par>
                        <p:par>
                          <p:cTn id="138" fill="hold">
                            <p:stCondLst>
                              <p:cond delay="250"/>
                            </p:stCondLst>
                            <p:childTnLst>
                              <p:par>
                                <p:cTn id="139" presetID="10" presetClass="entr" presetSubtype="0" fill="hold" nodeType="afterEffect">
                                  <p:stCondLst>
                                    <p:cond delay="0"/>
                                  </p:stCondLst>
                                  <p:childTnLst>
                                    <p:set>
                                      <p:cBhvr>
                                        <p:cTn id="140" dur="1" fill="hold">
                                          <p:stCondLst>
                                            <p:cond delay="0"/>
                                          </p:stCondLst>
                                        </p:cTn>
                                        <p:tgtEl>
                                          <p:spTgt spid="299"/>
                                        </p:tgtEl>
                                        <p:attrNameLst>
                                          <p:attrName>style.visibility</p:attrName>
                                        </p:attrNameLst>
                                      </p:cBhvr>
                                      <p:to>
                                        <p:strVal val="visible"/>
                                      </p:to>
                                    </p:set>
                                    <p:animEffect transition="in" filter="fade">
                                      <p:cBhvr>
                                        <p:cTn id="141" dur="50"/>
                                        <p:tgtEl>
                                          <p:spTgt spid="299"/>
                                        </p:tgtEl>
                                      </p:cBhvr>
                                    </p:animEffect>
                                  </p:childTnLst>
                                </p:cTn>
                              </p:par>
                            </p:childTnLst>
                          </p:cTn>
                        </p:par>
                        <p:par>
                          <p:cTn id="142" fill="hold">
                            <p:stCondLst>
                              <p:cond delay="300"/>
                            </p:stCondLst>
                            <p:childTnLst>
                              <p:par>
                                <p:cTn id="143" presetID="10" presetClass="entr" presetSubtype="0" fill="hold" nodeType="afterEffect">
                                  <p:stCondLst>
                                    <p:cond delay="0"/>
                                  </p:stCondLst>
                                  <p:childTnLst>
                                    <p:set>
                                      <p:cBhvr>
                                        <p:cTn id="144" dur="1" fill="hold">
                                          <p:stCondLst>
                                            <p:cond delay="0"/>
                                          </p:stCondLst>
                                        </p:cTn>
                                        <p:tgtEl>
                                          <p:spTgt spid="293"/>
                                        </p:tgtEl>
                                        <p:attrNameLst>
                                          <p:attrName>style.visibility</p:attrName>
                                        </p:attrNameLst>
                                      </p:cBhvr>
                                      <p:to>
                                        <p:strVal val="visible"/>
                                      </p:to>
                                    </p:set>
                                    <p:animEffect transition="in" filter="fade">
                                      <p:cBhvr>
                                        <p:cTn id="145" dur="50"/>
                                        <p:tgtEl>
                                          <p:spTgt spid="293"/>
                                        </p:tgtEl>
                                      </p:cBhvr>
                                    </p:animEffect>
                                  </p:childTnLst>
                                </p:cTn>
                              </p:par>
                            </p:childTnLst>
                          </p:cTn>
                        </p:par>
                        <p:par>
                          <p:cTn id="146" fill="hold">
                            <p:stCondLst>
                              <p:cond delay="350"/>
                            </p:stCondLst>
                            <p:childTnLst>
                              <p:par>
                                <p:cTn id="147" presetID="10" presetClass="entr" presetSubtype="0" fill="hold" nodeType="afterEffect">
                                  <p:stCondLst>
                                    <p:cond delay="0"/>
                                  </p:stCondLst>
                                  <p:childTnLst>
                                    <p:set>
                                      <p:cBhvr>
                                        <p:cTn id="148" dur="1" fill="hold">
                                          <p:stCondLst>
                                            <p:cond delay="0"/>
                                          </p:stCondLst>
                                        </p:cTn>
                                        <p:tgtEl>
                                          <p:spTgt spid="287"/>
                                        </p:tgtEl>
                                        <p:attrNameLst>
                                          <p:attrName>style.visibility</p:attrName>
                                        </p:attrNameLst>
                                      </p:cBhvr>
                                      <p:to>
                                        <p:strVal val="visible"/>
                                      </p:to>
                                    </p:set>
                                    <p:animEffect transition="in" filter="fade">
                                      <p:cBhvr>
                                        <p:cTn id="149" dur="50"/>
                                        <p:tgtEl>
                                          <p:spTgt spid="287"/>
                                        </p:tgtEl>
                                      </p:cBhvr>
                                    </p:animEffect>
                                  </p:childTnLst>
                                </p:cTn>
                              </p:par>
                            </p:childTnLst>
                          </p:cTn>
                        </p:par>
                        <p:par>
                          <p:cTn id="150" fill="hold">
                            <p:stCondLst>
                              <p:cond delay="400"/>
                            </p:stCondLst>
                            <p:childTnLst>
                              <p:par>
                                <p:cTn id="151" presetID="10" presetClass="entr" presetSubtype="0" fill="hold" nodeType="afterEffect">
                                  <p:stCondLst>
                                    <p:cond delay="0"/>
                                  </p:stCondLst>
                                  <p:childTnLst>
                                    <p:set>
                                      <p:cBhvr>
                                        <p:cTn id="152" dur="1" fill="hold">
                                          <p:stCondLst>
                                            <p:cond delay="0"/>
                                          </p:stCondLst>
                                        </p:cTn>
                                        <p:tgtEl>
                                          <p:spTgt spid="281"/>
                                        </p:tgtEl>
                                        <p:attrNameLst>
                                          <p:attrName>style.visibility</p:attrName>
                                        </p:attrNameLst>
                                      </p:cBhvr>
                                      <p:to>
                                        <p:strVal val="visible"/>
                                      </p:to>
                                    </p:set>
                                    <p:animEffect transition="in" filter="fade">
                                      <p:cBhvr>
                                        <p:cTn id="153" dur="50"/>
                                        <p:tgtEl>
                                          <p:spTgt spid="281"/>
                                        </p:tgtEl>
                                      </p:cBhvr>
                                    </p:animEffect>
                                  </p:childTnLst>
                                </p:cTn>
                              </p:par>
                            </p:childTnLst>
                          </p:cTn>
                        </p:par>
                        <p:par>
                          <p:cTn id="154" fill="hold">
                            <p:stCondLst>
                              <p:cond delay="450"/>
                            </p:stCondLst>
                            <p:childTnLst>
                              <p:par>
                                <p:cTn id="155" presetID="10" presetClass="entr" presetSubtype="0" fill="hold" nodeType="afterEffect">
                                  <p:stCondLst>
                                    <p:cond delay="0"/>
                                  </p:stCondLst>
                                  <p:childTnLst>
                                    <p:set>
                                      <p:cBhvr>
                                        <p:cTn id="156" dur="1" fill="hold">
                                          <p:stCondLst>
                                            <p:cond delay="0"/>
                                          </p:stCondLst>
                                        </p:cTn>
                                        <p:tgtEl>
                                          <p:spTgt spid="275"/>
                                        </p:tgtEl>
                                        <p:attrNameLst>
                                          <p:attrName>style.visibility</p:attrName>
                                        </p:attrNameLst>
                                      </p:cBhvr>
                                      <p:to>
                                        <p:strVal val="visible"/>
                                      </p:to>
                                    </p:set>
                                    <p:animEffect transition="in" filter="fade">
                                      <p:cBhvr>
                                        <p:cTn id="157" dur="50"/>
                                        <p:tgtEl>
                                          <p:spTgt spid="275"/>
                                        </p:tgtEl>
                                      </p:cBhvr>
                                    </p:animEffect>
                                  </p:childTnLst>
                                </p:cTn>
                              </p:par>
                            </p:childTnLst>
                          </p:cTn>
                        </p:par>
                        <p:par>
                          <p:cTn id="158" fill="hold">
                            <p:stCondLst>
                              <p:cond delay="500"/>
                            </p:stCondLst>
                            <p:childTnLst>
                              <p:par>
                                <p:cTn id="159" presetID="10" presetClass="entr" presetSubtype="0" fill="hold" nodeType="afterEffect">
                                  <p:stCondLst>
                                    <p:cond delay="0"/>
                                  </p:stCondLst>
                                  <p:childTnLst>
                                    <p:set>
                                      <p:cBhvr>
                                        <p:cTn id="160" dur="1" fill="hold">
                                          <p:stCondLst>
                                            <p:cond delay="0"/>
                                          </p:stCondLst>
                                        </p:cTn>
                                        <p:tgtEl>
                                          <p:spTgt spid="269"/>
                                        </p:tgtEl>
                                        <p:attrNameLst>
                                          <p:attrName>style.visibility</p:attrName>
                                        </p:attrNameLst>
                                      </p:cBhvr>
                                      <p:to>
                                        <p:strVal val="visible"/>
                                      </p:to>
                                    </p:set>
                                    <p:animEffect transition="in" filter="fade">
                                      <p:cBhvr>
                                        <p:cTn id="161" dur="50"/>
                                        <p:tgtEl>
                                          <p:spTgt spid="269"/>
                                        </p:tgtEl>
                                      </p:cBhvr>
                                    </p:animEffect>
                                  </p:childTnLst>
                                </p:cTn>
                              </p:par>
                            </p:childTnLst>
                          </p:cTn>
                        </p:par>
                        <p:par>
                          <p:cTn id="162" fill="hold">
                            <p:stCondLst>
                              <p:cond delay="550"/>
                            </p:stCondLst>
                            <p:childTnLst>
                              <p:par>
                                <p:cTn id="163" presetID="10" presetClass="entr" presetSubtype="0" fill="hold" nodeType="afterEffect">
                                  <p:stCondLst>
                                    <p:cond delay="0"/>
                                  </p:stCondLst>
                                  <p:childTnLst>
                                    <p:set>
                                      <p:cBhvr>
                                        <p:cTn id="164" dur="1" fill="hold">
                                          <p:stCondLst>
                                            <p:cond delay="0"/>
                                          </p:stCondLst>
                                        </p:cTn>
                                        <p:tgtEl>
                                          <p:spTgt spid="263"/>
                                        </p:tgtEl>
                                        <p:attrNameLst>
                                          <p:attrName>style.visibility</p:attrName>
                                        </p:attrNameLst>
                                      </p:cBhvr>
                                      <p:to>
                                        <p:strVal val="visible"/>
                                      </p:to>
                                    </p:set>
                                    <p:animEffect transition="in" filter="fade">
                                      <p:cBhvr>
                                        <p:cTn id="165" dur="50"/>
                                        <p:tgtEl>
                                          <p:spTgt spid="263"/>
                                        </p:tgtEl>
                                      </p:cBhvr>
                                    </p:animEffect>
                                  </p:childTnLst>
                                </p:cTn>
                              </p:par>
                            </p:childTnLst>
                          </p:cTn>
                        </p:par>
                        <p:par>
                          <p:cTn id="166" fill="hold">
                            <p:stCondLst>
                              <p:cond delay="600"/>
                            </p:stCondLst>
                            <p:childTnLst>
                              <p:par>
                                <p:cTn id="167" presetID="10" presetClass="entr" presetSubtype="0" fill="hold" nodeType="afterEffect">
                                  <p:stCondLst>
                                    <p:cond delay="0"/>
                                  </p:stCondLst>
                                  <p:childTnLst>
                                    <p:set>
                                      <p:cBhvr>
                                        <p:cTn id="168" dur="1" fill="hold">
                                          <p:stCondLst>
                                            <p:cond delay="0"/>
                                          </p:stCondLst>
                                        </p:cTn>
                                        <p:tgtEl>
                                          <p:spTgt spid="257"/>
                                        </p:tgtEl>
                                        <p:attrNameLst>
                                          <p:attrName>style.visibility</p:attrName>
                                        </p:attrNameLst>
                                      </p:cBhvr>
                                      <p:to>
                                        <p:strVal val="visible"/>
                                      </p:to>
                                    </p:set>
                                    <p:animEffect transition="in" filter="fade">
                                      <p:cBhvr>
                                        <p:cTn id="169" dur="50"/>
                                        <p:tgtEl>
                                          <p:spTgt spid="257"/>
                                        </p:tgtEl>
                                      </p:cBhvr>
                                    </p:animEffect>
                                  </p:childTnLst>
                                </p:cTn>
                              </p:par>
                            </p:childTnLst>
                          </p:cTn>
                        </p:par>
                        <p:par>
                          <p:cTn id="170" fill="hold">
                            <p:stCondLst>
                              <p:cond delay="650"/>
                            </p:stCondLst>
                            <p:childTnLst>
                              <p:par>
                                <p:cTn id="171" presetID="10" presetClass="entr" presetSubtype="0" fill="hold" nodeType="afterEffect">
                                  <p:stCondLst>
                                    <p:cond delay="0"/>
                                  </p:stCondLst>
                                  <p:childTnLst>
                                    <p:set>
                                      <p:cBhvr>
                                        <p:cTn id="172" dur="1" fill="hold">
                                          <p:stCondLst>
                                            <p:cond delay="0"/>
                                          </p:stCondLst>
                                        </p:cTn>
                                        <p:tgtEl>
                                          <p:spTgt spid="137"/>
                                        </p:tgtEl>
                                        <p:attrNameLst>
                                          <p:attrName>style.visibility</p:attrName>
                                        </p:attrNameLst>
                                      </p:cBhvr>
                                      <p:to>
                                        <p:strVal val="visible"/>
                                      </p:to>
                                    </p:set>
                                    <p:animEffect transition="in" filter="fade">
                                      <p:cBhvr>
                                        <p:cTn id="173" dur="50"/>
                                        <p:tgtEl>
                                          <p:spTgt spid="137"/>
                                        </p:tgtEl>
                                      </p:cBhvr>
                                    </p:animEffect>
                                  </p:childTnLst>
                                </p:cTn>
                              </p:par>
                            </p:childTnLst>
                          </p:cTn>
                        </p:par>
                        <p:par>
                          <p:cTn id="174" fill="hold">
                            <p:stCondLst>
                              <p:cond delay="700"/>
                            </p:stCondLst>
                            <p:childTnLst>
                              <p:par>
                                <p:cTn id="175" presetID="10" presetClass="entr" presetSubtype="0" fill="hold" nodeType="afterEffect">
                                  <p:stCondLst>
                                    <p:cond delay="0"/>
                                  </p:stCondLst>
                                  <p:childTnLst>
                                    <p:set>
                                      <p:cBhvr>
                                        <p:cTn id="176" dur="1" fill="hold">
                                          <p:stCondLst>
                                            <p:cond delay="0"/>
                                          </p:stCondLst>
                                        </p:cTn>
                                        <p:tgtEl>
                                          <p:spTgt spid="146"/>
                                        </p:tgtEl>
                                        <p:attrNameLst>
                                          <p:attrName>style.visibility</p:attrName>
                                        </p:attrNameLst>
                                      </p:cBhvr>
                                      <p:to>
                                        <p:strVal val="visible"/>
                                      </p:to>
                                    </p:set>
                                    <p:animEffect transition="in" filter="fade">
                                      <p:cBhvr>
                                        <p:cTn id="177" dur="50"/>
                                        <p:tgtEl>
                                          <p:spTgt spid="146"/>
                                        </p:tgtEl>
                                      </p:cBhvr>
                                    </p:animEffect>
                                  </p:childTnLst>
                                </p:cTn>
                              </p:par>
                            </p:childTnLst>
                          </p:cTn>
                        </p:par>
                        <p:par>
                          <p:cTn id="178" fill="hold">
                            <p:stCondLst>
                              <p:cond delay="750"/>
                            </p:stCondLst>
                            <p:childTnLst>
                              <p:par>
                                <p:cTn id="179" presetID="10" presetClass="entr" presetSubtype="0" fill="hold" nodeType="afterEffect">
                                  <p:stCondLst>
                                    <p:cond delay="0"/>
                                  </p:stCondLst>
                                  <p:childTnLst>
                                    <p:set>
                                      <p:cBhvr>
                                        <p:cTn id="180" dur="1" fill="hold">
                                          <p:stCondLst>
                                            <p:cond delay="0"/>
                                          </p:stCondLst>
                                        </p:cTn>
                                        <p:tgtEl>
                                          <p:spTgt spid="131"/>
                                        </p:tgtEl>
                                        <p:attrNameLst>
                                          <p:attrName>style.visibility</p:attrName>
                                        </p:attrNameLst>
                                      </p:cBhvr>
                                      <p:to>
                                        <p:strVal val="visible"/>
                                      </p:to>
                                    </p:set>
                                    <p:animEffect transition="in" filter="fade">
                                      <p:cBhvr>
                                        <p:cTn id="181" dur="50"/>
                                        <p:tgtEl>
                                          <p:spTgt spid="131"/>
                                        </p:tgtEl>
                                      </p:cBhvr>
                                    </p:animEffect>
                                  </p:childTnLst>
                                </p:cTn>
                              </p:par>
                            </p:childTnLst>
                          </p:cTn>
                        </p:par>
                        <p:par>
                          <p:cTn id="182" fill="hold">
                            <p:stCondLst>
                              <p:cond delay="800"/>
                            </p:stCondLst>
                            <p:childTnLst>
                              <p:par>
                                <p:cTn id="183" presetID="10" presetClass="entr" presetSubtype="0" fill="hold" nodeType="afterEffect">
                                  <p:stCondLst>
                                    <p:cond delay="0"/>
                                  </p:stCondLst>
                                  <p:childTnLst>
                                    <p:set>
                                      <p:cBhvr>
                                        <p:cTn id="184" dur="1" fill="hold">
                                          <p:stCondLst>
                                            <p:cond delay="0"/>
                                          </p:stCondLst>
                                        </p:cTn>
                                        <p:tgtEl>
                                          <p:spTgt spid="254"/>
                                        </p:tgtEl>
                                        <p:attrNameLst>
                                          <p:attrName>style.visibility</p:attrName>
                                        </p:attrNameLst>
                                      </p:cBhvr>
                                      <p:to>
                                        <p:strVal val="visible"/>
                                      </p:to>
                                    </p:set>
                                    <p:animEffect transition="in" filter="fade">
                                      <p:cBhvr>
                                        <p:cTn id="185" dur="50"/>
                                        <p:tgtEl>
                                          <p:spTgt spid="254"/>
                                        </p:tgtEl>
                                      </p:cBhvr>
                                    </p:animEffect>
                                  </p:childTnLst>
                                </p:cTn>
                              </p:par>
                            </p:childTnLst>
                          </p:cTn>
                        </p:par>
                        <p:par>
                          <p:cTn id="186" fill="hold">
                            <p:stCondLst>
                              <p:cond delay="850"/>
                            </p:stCondLst>
                            <p:childTnLst>
                              <p:par>
                                <p:cTn id="187" presetID="10" presetClass="entr" presetSubtype="0" fill="hold" nodeType="afterEffect">
                                  <p:stCondLst>
                                    <p:cond delay="0"/>
                                  </p:stCondLst>
                                  <p:childTnLst>
                                    <p:set>
                                      <p:cBhvr>
                                        <p:cTn id="188" dur="1" fill="hold">
                                          <p:stCondLst>
                                            <p:cond delay="0"/>
                                          </p:stCondLst>
                                        </p:cTn>
                                        <p:tgtEl>
                                          <p:spTgt spid="248"/>
                                        </p:tgtEl>
                                        <p:attrNameLst>
                                          <p:attrName>style.visibility</p:attrName>
                                        </p:attrNameLst>
                                      </p:cBhvr>
                                      <p:to>
                                        <p:strVal val="visible"/>
                                      </p:to>
                                    </p:set>
                                    <p:animEffect transition="in" filter="fade">
                                      <p:cBhvr>
                                        <p:cTn id="189" dur="50"/>
                                        <p:tgtEl>
                                          <p:spTgt spid="248"/>
                                        </p:tgtEl>
                                      </p:cBhvr>
                                    </p:animEffect>
                                  </p:childTnLst>
                                </p:cTn>
                              </p:par>
                            </p:childTnLst>
                          </p:cTn>
                        </p:par>
                        <p:par>
                          <p:cTn id="190" fill="hold">
                            <p:stCondLst>
                              <p:cond delay="900"/>
                            </p:stCondLst>
                            <p:childTnLst>
                              <p:par>
                                <p:cTn id="191" presetID="10" presetClass="entr" presetSubtype="0" fill="hold" nodeType="afterEffect">
                                  <p:stCondLst>
                                    <p:cond delay="0"/>
                                  </p:stCondLst>
                                  <p:childTnLst>
                                    <p:set>
                                      <p:cBhvr>
                                        <p:cTn id="192" dur="1" fill="hold">
                                          <p:stCondLst>
                                            <p:cond delay="0"/>
                                          </p:stCondLst>
                                        </p:cTn>
                                        <p:tgtEl>
                                          <p:spTgt spid="530"/>
                                        </p:tgtEl>
                                        <p:attrNameLst>
                                          <p:attrName>style.visibility</p:attrName>
                                        </p:attrNameLst>
                                      </p:cBhvr>
                                      <p:to>
                                        <p:strVal val="visible"/>
                                      </p:to>
                                    </p:set>
                                    <p:animEffect transition="in" filter="fade">
                                      <p:cBhvr>
                                        <p:cTn id="193" dur="50"/>
                                        <p:tgtEl>
                                          <p:spTgt spid="530"/>
                                        </p:tgtEl>
                                      </p:cBhvr>
                                    </p:animEffect>
                                  </p:childTnLst>
                                </p:cTn>
                              </p:par>
                            </p:childTnLst>
                          </p:cTn>
                        </p:par>
                        <p:par>
                          <p:cTn id="194" fill="hold">
                            <p:stCondLst>
                              <p:cond delay="950"/>
                            </p:stCondLst>
                            <p:childTnLst>
                              <p:par>
                                <p:cTn id="195" presetID="10" presetClass="entr" presetSubtype="0" fill="hold" nodeType="afterEffect">
                                  <p:stCondLst>
                                    <p:cond delay="0"/>
                                  </p:stCondLst>
                                  <p:childTnLst>
                                    <p:set>
                                      <p:cBhvr>
                                        <p:cTn id="196" dur="1" fill="hold">
                                          <p:stCondLst>
                                            <p:cond delay="0"/>
                                          </p:stCondLst>
                                        </p:cTn>
                                        <p:tgtEl>
                                          <p:spTgt spid="245"/>
                                        </p:tgtEl>
                                        <p:attrNameLst>
                                          <p:attrName>style.visibility</p:attrName>
                                        </p:attrNameLst>
                                      </p:cBhvr>
                                      <p:to>
                                        <p:strVal val="visible"/>
                                      </p:to>
                                    </p:set>
                                    <p:animEffect transition="in" filter="fade">
                                      <p:cBhvr>
                                        <p:cTn id="197" dur="50"/>
                                        <p:tgtEl>
                                          <p:spTgt spid="245"/>
                                        </p:tgtEl>
                                      </p:cBhvr>
                                    </p:animEffect>
                                  </p:childTnLst>
                                </p:cTn>
                              </p:par>
                            </p:childTnLst>
                          </p:cTn>
                        </p:par>
                        <p:par>
                          <p:cTn id="198" fill="hold">
                            <p:stCondLst>
                              <p:cond delay="1000"/>
                            </p:stCondLst>
                            <p:childTnLst>
                              <p:par>
                                <p:cTn id="199" presetID="10" presetClass="entr" presetSubtype="0" fill="hold" nodeType="afterEffect">
                                  <p:stCondLst>
                                    <p:cond delay="0"/>
                                  </p:stCondLst>
                                  <p:childTnLst>
                                    <p:set>
                                      <p:cBhvr>
                                        <p:cTn id="200" dur="1" fill="hold">
                                          <p:stCondLst>
                                            <p:cond delay="0"/>
                                          </p:stCondLst>
                                        </p:cTn>
                                        <p:tgtEl>
                                          <p:spTgt spid="149"/>
                                        </p:tgtEl>
                                        <p:attrNameLst>
                                          <p:attrName>style.visibility</p:attrName>
                                        </p:attrNameLst>
                                      </p:cBhvr>
                                      <p:to>
                                        <p:strVal val="visible"/>
                                      </p:to>
                                    </p:set>
                                    <p:animEffect transition="in" filter="fade">
                                      <p:cBhvr>
                                        <p:cTn id="201" dur="50"/>
                                        <p:tgtEl>
                                          <p:spTgt spid="149"/>
                                        </p:tgtEl>
                                      </p:cBhvr>
                                    </p:animEffect>
                                  </p:childTnLst>
                                </p:cTn>
                              </p:par>
                            </p:childTnLst>
                          </p:cTn>
                        </p:par>
                        <p:par>
                          <p:cTn id="202" fill="hold">
                            <p:stCondLst>
                              <p:cond delay="1050"/>
                            </p:stCondLst>
                            <p:childTnLst>
                              <p:par>
                                <p:cTn id="203" presetID="10" presetClass="entr" presetSubtype="0" fill="hold" nodeType="afterEffect">
                                  <p:stCondLst>
                                    <p:cond delay="0"/>
                                  </p:stCondLst>
                                  <p:childTnLst>
                                    <p:set>
                                      <p:cBhvr>
                                        <p:cTn id="204" dur="1" fill="hold">
                                          <p:stCondLst>
                                            <p:cond delay="0"/>
                                          </p:stCondLst>
                                        </p:cTn>
                                        <p:tgtEl>
                                          <p:spTgt spid="164"/>
                                        </p:tgtEl>
                                        <p:attrNameLst>
                                          <p:attrName>style.visibility</p:attrName>
                                        </p:attrNameLst>
                                      </p:cBhvr>
                                      <p:to>
                                        <p:strVal val="visible"/>
                                      </p:to>
                                    </p:set>
                                    <p:animEffect transition="in" filter="fade">
                                      <p:cBhvr>
                                        <p:cTn id="205" dur="50"/>
                                        <p:tgtEl>
                                          <p:spTgt spid="164"/>
                                        </p:tgtEl>
                                      </p:cBhvr>
                                    </p:animEffect>
                                  </p:childTnLst>
                                </p:cTn>
                              </p:par>
                            </p:childTnLst>
                          </p:cTn>
                        </p:par>
                        <p:par>
                          <p:cTn id="206" fill="hold">
                            <p:stCondLst>
                              <p:cond delay="1100"/>
                            </p:stCondLst>
                            <p:childTnLst>
                              <p:par>
                                <p:cTn id="207" presetID="10" presetClass="entr" presetSubtype="0" fill="hold" nodeType="afterEffect">
                                  <p:stCondLst>
                                    <p:cond delay="0"/>
                                  </p:stCondLst>
                                  <p:childTnLst>
                                    <p:set>
                                      <p:cBhvr>
                                        <p:cTn id="208" dur="1" fill="hold">
                                          <p:stCondLst>
                                            <p:cond delay="0"/>
                                          </p:stCondLst>
                                        </p:cTn>
                                        <p:tgtEl>
                                          <p:spTgt spid="170"/>
                                        </p:tgtEl>
                                        <p:attrNameLst>
                                          <p:attrName>style.visibility</p:attrName>
                                        </p:attrNameLst>
                                      </p:cBhvr>
                                      <p:to>
                                        <p:strVal val="visible"/>
                                      </p:to>
                                    </p:set>
                                    <p:animEffect transition="in" filter="fade">
                                      <p:cBhvr>
                                        <p:cTn id="209" dur="50"/>
                                        <p:tgtEl>
                                          <p:spTgt spid="170"/>
                                        </p:tgtEl>
                                      </p:cBhvr>
                                    </p:animEffect>
                                  </p:childTnLst>
                                </p:cTn>
                              </p:par>
                            </p:childTnLst>
                          </p:cTn>
                        </p:par>
                        <p:par>
                          <p:cTn id="210" fill="hold">
                            <p:stCondLst>
                              <p:cond delay="1150"/>
                            </p:stCondLst>
                            <p:childTnLst>
                              <p:par>
                                <p:cTn id="211" presetID="10" presetClass="entr" presetSubtype="0" fill="hold" nodeType="afterEffect">
                                  <p:stCondLst>
                                    <p:cond delay="0"/>
                                  </p:stCondLst>
                                  <p:childTnLst>
                                    <p:set>
                                      <p:cBhvr>
                                        <p:cTn id="212" dur="1" fill="hold">
                                          <p:stCondLst>
                                            <p:cond delay="0"/>
                                          </p:stCondLst>
                                        </p:cTn>
                                        <p:tgtEl>
                                          <p:spTgt spid="152"/>
                                        </p:tgtEl>
                                        <p:attrNameLst>
                                          <p:attrName>style.visibility</p:attrName>
                                        </p:attrNameLst>
                                      </p:cBhvr>
                                      <p:to>
                                        <p:strVal val="visible"/>
                                      </p:to>
                                    </p:set>
                                    <p:animEffect transition="in" filter="fade">
                                      <p:cBhvr>
                                        <p:cTn id="213" dur="50"/>
                                        <p:tgtEl>
                                          <p:spTgt spid="152"/>
                                        </p:tgtEl>
                                      </p:cBhvr>
                                    </p:animEffect>
                                  </p:childTnLst>
                                </p:cTn>
                              </p:par>
                            </p:childTnLst>
                          </p:cTn>
                        </p:par>
                        <p:par>
                          <p:cTn id="214" fill="hold">
                            <p:stCondLst>
                              <p:cond delay="1200"/>
                            </p:stCondLst>
                            <p:childTnLst>
                              <p:par>
                                <p:cTn id="215" presetID="10" presetClass="entr" presetSubtype="0" fill="hold" nodeType="afterEffect">
                                  <p:stCondLst>
                                    <p:cond delay="0"/>
                                  </p:stCondLst>
                                  <p:childTnLst>
                                    <p:set>
                                      <p:cBhvr>
                                        <p:cTn id="216" dur="1" fill="hold">
                                          <p:stCondLst>
                                            <p:cond delay="0"/>
                                          </p:stCondLst>
                                        </p:cTn>
                                        <p:tgtEl>
                                          <p:spTgt spid="167"/>
                                        </p:tgtEl>
                                        <p:attrNameLst>
                                          <p:attrName>style.visibility</p:attrName>
                                        </p:attrNameLst>
                                      </p:cBhvr>
                                      <p:to>
                                        <p:strVal val="visible"/>
                                      </p:to>
                                    </p:set>
                                    <p:animEffect transition="in" filter="fade">
                                      <p:cBhvr>
                                        <p:cTn id="217" dur="50"/>
                                        <p:tgtEl>
                                          <p:spTgt spid="167"/>
                                        </p:tgtEl>
                                      </p:cBhvr>
                                    </p:animEffect>
                                  </p:childTnLst>
                                </p:cTn>
                              </p:par>
                            </p:childTnLst>
                          </p:cTn>
                        </p:par>
                        <p:par>
                          <p:cTn id="218" fill="hold">
                            <p:stCondLst>
                              <p:cond delay="1250"/>
                            </p:stCondLst>
                            <p:childTnLst>
                              <p:par>
                                <p:cTn id="219" presetID="10" presetClass="entr" presetSubtype="0" fill="hold" nodeType="afterEffect">
                                  <p:stCondLst>
                                    <p:cond delay="0"/>
                                  </p:stCondLst>
                                  <p:childTnLst>
                                    <p:set>
                                      <p:cBhvr>
                                        <p:cTn id="220" dur="1" fill="hold">
                                          <p:stCondLst>
                                            <p:cond delay="0"/>
                                          </p:stCondLst>
                                        </p:cTn>
                                        <p:tgtEl>
                                          <p:spTgt spid="155"/>
                                        </p:tgtEl>
                                        <p:attrNameLst>
                                          <p:attrName>style.visibility</p:attrName>
                                        </p:attrNameLst>
                                      </p:cBhvr>
                                      <p:to>
                                        <p:strVal val="visible"/>
                                      </p:to>
                                    </p:set>
                                    <p:animEffect transition="in" filter="fade">
                                      <p:cBhvr>
                                        <p:cTn id="221" dur="50"/>
                                        <p:tgtEl>
                                          <p:spTgt spid="155"/>
                                        </p:tgtEl>
                                      </p:cBhvr>
                                    </p:animEffect>
                                  </p:childTnLst>
                                </p:cTn>
                              </p:par>
                            </p:childTnLst>
                          </p:cTn>
                        </p:par>
                        <p:par>
                          <p:cTn id="222" fill="hold">
                            <p:stCondLst>
                              <p:cond delay="1300"/>
                            </p:stCondLst>
                            <p:childTnLst>
                              <p:par>
                                <p:cTn id="223" presetID="10" presetClass="entr" presetSubtype="0" fill="hold" nodeType="afterEffect">
                                  <p:stCondLst>
                                    <p:cond delay="0"/>
                                  </p:stCondLst>
                                  <p:childTnLst>
                                    <p:set>
                                      <p:cBhvr>
                                        <p:cTn id="224" dur="1" fill="hold">
                                          <p:stCondLst>
                                            <p:cond delay="0"/>
                                          </p:stCondLst>
                                        </p:cTn>
                                        <p:tgtEl>
                                          <p:spTgt spid="158"/>
                                        </p:tgtEl>
                                        <p:attrNameLst>
                                          <p:attrName>style.visibility</p:attrName>
                                        </p:attrNameLst>
                                      </p:cBhvr>
                                      <p:to>
                                        <p:strVal val="visible"/>
                                      </p:to>
                                    </p:set>
                                    <p:animEffect transition="in" filter="fade">
                                      <p:cBhvr>
                                        <p:cTn id="225" dur="50"/>
                                        <p:tgtEl>
                                          <p:spTgt spid="158"/>
                                        </p:tgtEl>
                                      </p:cBhvr>
                                    </p:animEffect>
                                  </p:childTnLst>
                                </p:cTn>
                              </p:par>
                            </p:childTnLst>
                          </p:cTn>
                        </p:par>
                        <p:par>
                          <p:cTn id="226" fill="hold">
                            <p:stCondLst>
                              <p:cond delay="1350"/>
                            </p:stCondLst>
                            <p:childTnLst>
                              <p:par>
                                <p:cTn id="227" presetID="10" presetClass="entr" presetSubtype="0" fill="hold" nodeType="afterEffect">
                                  <p:stCondLst>
                                    <p:cond delay="0"/>
                                  </p:stCondLst>
                                  <p:childTnLst>
                                    <p:set>
                                      <p:cBhvr>
                                        <p:cTn id="228" dur="1" fill="hold">
                                          <p:stCondLst>
                                            <p:cond delay="0"/>
                                          </p:stCondLst>
                                        </p:cTn>
                                        <p:tgtEl>
                                          <p:spTgt spid="161"/>
                                        </p:tgtEl>
                                        <p:attrNameLst>
                                          <p:attrName>style.visibility</p:attrName>
                                        </p:attrNameLst>
                                      </p:cBhvr>
                                      <p:to>
                                        <p:strVal val="visible"/>
                                      </p:to>
                                    </p:set>
                                    <p:animEffect transition="in" filter="fade">
                                      <p:cBhvr>
                                        <p:cTn id="229" dur="50"/>
                                        <p:tgtEl>
                                          <p:spTgt spid="161"/>
                                        </p:tgtEl>
                                      </p:cBhvr>
                                    </p:animEffect>
                                  </p:childTnLst>
                                </p:cTn>
                              </p:par>
                            </p:childTnLst>
                          </p:cTn>
                        </p:par>
                        <p:par>
                          <p:cTn id="230" fill="hold">
                            <p:stCondLst>
                              <p:cond delay="1400"/>
                            </p:stCondLst>
                            <p:childTnLst>
                              <p:par>
                                <p:cTn id="231" presetID="10" presetClass="entr" presetSubtype="0" fill="hold" nodeType="afterEffect">
                                  <p:stCondLst>
                                    <p:cond delay="0"/>
                                  </p:stCondLst>
                                  <p:childTnLst>
                                    <p:set>
                                      <p:cBhvr>
                                        <p:cTn id="232" dur="1" fill="hold">
                                          <p:stCondLst>
                                            <p:cond delay="0"/>
                                          </p:stCondLst>
                                        </p:cTn>
                                        <p:tgtEl>
                                          <p:spTgt spid="179"/>
                                        </p:tgtEl>
                                        <p:attrNameLst>
                                          <p:attrName>style.visibility</p:attrName>
                                        </p:attrNameLst>
                                      </p:cBhvr>
                                      <p:to>
                                        <p:strVal val="visible"/>
                                      </p:to>
                                    </p:set>
                                    <p:animEffect transition="in" filter="fade">
                                      <p:cBhvr>
                                        <p:cTn id="233" dur="50"/>
                                        <p:tgtEl>
                                          <p:spTgt spid="179"/>
                                        </p:tgtEl>
                                      </p:cBhvr>
                                    </p:animEffect>
                                  </p:childTnLst>
                                </p:cTn>
                              </p:par>
                            </p:childTnLst>
                          </p:cTn>
                        </p:par>
                        <p:par>
                          <p:cTn id="234" fill="hold">
                            <p:stCondLst>
                              <p:cond delay="1450"/>
                            </p:stCondLst>
                            <p:childTnLst>
                              <p:par>
                                <p:cTn id="235" presetID="10" presetClass="entr" presetSubtype="0" fill="hold" nodeType="afterEffect">
                                  <p:stCondLst>
                                    <p:cond delay="0"/>
                                  </p:stCondLst>
                                  <p:childTnLst>
                                    <p:set>
                                      <p:cBhvr>
                                        <p:cTn id="236" dur="1" fill="hold">
                                          <p:stCondLst>
                                            <p:cond delay="0"/>
                                          </p:stCondLst>
                                        </p:cTn>
                                        <p:tgtEl>
                                          <p:spTgt spid="176"/>
                                        </p:tgtEl>
                                        <p:attrNameLst>
                                          <p:attrName>style.visibility</p:attrName>
                                        </p:attrNameLst>
                                      </p:cBhvr>
                                      <p:to>
                                        <p:strVal val="visible"/>
                                      </p:to>
                                    </p:set>
                                    <p:animEffect transition="in" filter="fade">
                                      <p:cBhvr>
                                        <p:cTn id="237" dur="50"/>
                                        <p:tgtEl>
                                          <p:spTgt spid="176"/>
                                        </p:tgtEl>
                                      </p:cBhvr>
                                    </p:animEffect>
                                  </p:childTnLst>
                                </p:cTn>
                              </p:par>
                            </p:childTnLst>
                          </p:cTn>
                        </p:par>
                        <p:par>
                          <p:cTn id="238" fill="hold">
                            <p:stCondLst>
                              <p:cond delay="1500"/>
                            </p:stCondLst>
                            <p:childTnLst>
                              <p:par>
                                <p:cTn id="239" presetID="10" presetClass="entr" presetSubtype="0" fill="hold" nodeType="afterEffect">
                                  <p:stCondLst>
                                    <p:cond delay="0"/>
                                  </p:stCondLst>
                                  <p:childTnLst>
                                    <p:set>
                                      <p:cBhvr>
                                        <p:cTn id="240" dur="1" fill="hold">
                                          <p:stCondLst>
                                            <p:cond delay="0"/>
                                          </p:stCondLst>
                                        </p:cTn>
                                        <p:tgtEl>
                                          <p:spTgt spid="173"/>
                                        </p:tgtEl>
                                        <p:attrNameLst>
                                          <p:attrName>style.visibility</p:attrName>
                                        </p:attrNameLst>
                                      </p:cBhvr>
                                      <p:to>
                                        <p:strVal val="visible"/>
                                      </p:to>
                                    </p:set>
                                    <p:animEffect transition="in" filter="fade">
                                      <p:cBhvr>
                                        <p:cTn id="241" dur="50"/>
                                        <p:tgtEl>
                                          <p:spTgt spid="173"/>
                                        </p:tgtEl>
                                      </p:cBhvr>
                                    </p:animEffect>
                                  </p:childTnLst>
                                </p:cTn>
                              </p:par>
                            </p:childTnLst>
                          </p:cTn>
                        </p:par>
                        <p:par>
                          <p:cTn id="242" fill="hold">
                            <p:stCondLst>
                              <p:cond delay="1550"/>
                            </p:stCondLst>
                            <p:childTnLst>
                              <p:par>
                                <p:cTn id="243" presetID="10" presetClass="entr" presetSubtype="0" fill="hold" nodeType="afterEffect">
                                  <p:stCondLst>
                                    <p:cond delay="0"/>
                                  </p:stCondLst>
                                  <p:childTnLst>
                                    <p:set>
                                      <p:cBhvr>
                                        <p:cTn id="244" dur="1" fill="hold">
                                          <p:stCondLst>
                                            <p:cond delay="0"/>
                                          </p:stCondLst>
                                        </p:cTn>
                                        <p:tgtEl>
                                          <p:spTgt spid="188"/>
                                        </p:tgtEl>
                                        <p:attrNameLst>
                                          <p:attrName>style.visibility</p:attrName>
                                        </p:attrNameLst>
                                      </p:cBhvr>
                                      <p:to>
                                        <p:strVal val="visible"/>
                                      </p:to>
                                    </p:set>
                                    <p:animEffect transition="in" filter="fade">
                                      <p:cBhvr>
                                        <p:cTn id="245" dur="50"/>
                                        <p:tgtEl>
                                          <p:spTgt spid="188"/>
                                        </p:tgtEl>
                                      </p:cBhvr>
                                    </p:animEffect>
                                  </p:childTnLst>
                                </p:cTn>
                              </p:par>
                            </p:childTnLst>
                          </p:cTn>
                        </p:par>
                        <p:par>
                          <p:cTn id="246" fill="hold">
                            <p:stCondLst>
                              <p:cond delay="1600"/>
                            </p:stCondLst>
                            <p:childTnLst>
                              <p:par>
                                <p:cTn id="247" presetID="10" presetClass="entr" presetSubtype="0" fill="hold" nodeType="afterEffect">
                                  <p:stCondLst>
                                    <p:cond delay="0"/>
                                  </p:stCondLst>
                                  <p:childTnLst>
                                    <p:set>
                                      <p:cBhvr>
                                        <p:cTn id="248" dur="1" fill="hold">
                                          <p:stCondLst>
                                            <p:cond delay="0"/>
                                          </p:stCondLst>
                                        </p:cTn>
                                        <p:tgtEl>
                                          <p:spTgt spid="185"/>
                                        </p:tgtEl>
                                        <p:attrNameLst>
                                          <p:attrName>style.visibility</p:attrName>
                                        </p:attrNameLst>
                                      </p:cBhvr>
                                      <p:to>
                                        <p:strVal val="visible"/>
                                      </p:to>
                                    </p:set>
                                    <p:animEffect transition="in" filter="fade">
                                      <p:cBhvr>
                                        <p:cTn id="249" dur="50"/>
                                        <p:tgtEl>
                                          <p:spTgt spid="185"/>
                                        </p:tgtEl>
                                      </p:cBhvr>
                                    </p:animEffect>
                                  </p:childTnLst>
                                </p:cTn>
                              </p:par>
                            </p:childTnLst>
                          </p:cTn>
                        </p:par>
                        <p:par>
                          <p:cTn id="250" fill="hold">
                            <p:stCondLst>
                              <p:cond delay="1650"/>
                            </p:stCondLst>
                            <p:childTnLst>
                              <p:par>
                                <p:cTn id="251" presetID="10" presetClass="entr" presetSubtype="0" fill="hold" nodeType="afterEffect">
                                  <p:stCondLst>
                                    <p:cond delay="0"/>
                                  </p:stCondLst>
                                  <p:childTnLst>
                                    <p:set>
                                      <p:cBhvr>
                                        <p:cTn id="252" dur="1" fill="hold">
                                          <p:stCondLst>
                                            <p:cond delay="0"/>
                                          </p:stCondLst>
                                        </p:cTn>
                                        <p:tgtEl>
                                          <p:spTgt spid="182"/>
                                        </p:tgtEl>
                                        <p:attrNameLst>
                                          <p:attrName>style.visibility</p:attrName>
                                        </p:attrNameLst>
                                      </p:cBhvr>
                                      <p:to>
                                        <p:strVal val="visible"/>
                                      </p:to>
                                    </p:set>
                                    <p:animEffect transition="in" filter="fade">
                                      <p:cBhvr>
                                        <p:cTn id="253" dur="50"/>
                                        <p:tgtEl>
                                          <p:spTgt spid="182"/>
                                        </p:tgtEl>
                                      </p:cBhvr>
                                    </p:animEffect>
                                  </p:childTnLst>
                                </p:cTn>
                              </p:par>
                            </p:childTnLst>
                          </p:cTn>
                        </p:par>
                        <p:par>
                          <p:cTn id="254" fill="hold">
                            <p:stCondLst>
                              <p:cond delay="1700"/>
                            </p:stCondLst>
                            <p:childTnLst>
                              <p:par>
                                <p:cTn id="255" presetID="10" presetClass="entr" presetSubtype="0" fill="hold" nodeType="afterEffect">
                                  <p:stCondLst>
                                    <p:cond delay="0"/>
                                  </p:stCondLst>
                                  <p:childTnLst>
                                    <p:set>
                                      <p:cBhvr>
                                        <p:cTn id="256" dur="1" fill="hold">
                                          <p:stCondLst>
                                            <p:cond delay="0"/>
                                          </p:stCondLst>
                                        </p:cTn>
                                        <p:tgtEl>
                                          <p:spTgt spid="197"/>
                                        </p:tgtEl>
                                        <p:attrNameLst>
                                          <p:attrName>style.visibility</p:attrName>
                                        </p:attrNameLst>
                                      </p:cBhvr>
                                      <p:to>
                                        <p:strVal val="visible"/>
                                      </p:to>
                                    </p:set>
                                    <p:animEffect transition="in" filter="fade">
                                      <p:cBhvr>
                                        <p:cTn id="257" dur="50"/>
                                        <p:tgtEl>
                                          <p:spTgt spid="197"/>
                                        </p:tgtEl>
                                      </p:cBhvr>
                                    </p:animEffect>
                                  </p:childTnLst>
                                </p:cTn>
                              </p:par>
                            </p:childTnLst>
                          </p:cTn>
                        </p:par>
                        <p:par>
                          <p:cTn id="258" fill="hold">
                            <p:stCondLst>
                              <p:cond delay="1750"/>
                            </p:stCondLst>
                            <p:childTnLst>
                              <p:par>
                                <p:cTn id="259" presetID="10" presetClass="entr" presetSubtype="0" fill="hold" nodeType="afterEffect">
                                  <p:stCondLst>
                                    <p:cond delay="0"/>
                                  </p:stCondLst>
                                  <p:childTnLst>
                                    <p:set>
                                      <p:cBhvr>
                                        <p:cTn id="260" dur="1" fill="hold">
                                          <p:stCondLst>
                                            <p:cond delay="0"/>
                                          </p:stCondLst>
                                        </p:cTn>
                                        <p:tgtEl>
                                          <p:spTgt spid="194"/>
                                        </p:tgtEl>
                                        <p:attrNameLst>
                                          <p:attrName>style.visibility</p:attrName>
                                        </p:attrNameLst>
                                      </p:cBhvr>
                                      <p:to>
                                        <p:strVal val="visible"/>
                                      </p:to>
                                    </p:set>
                                    <p:animEffect transition="in" filter="fade">
                                      <p:cBhvr>
                                        <p:cTn id="261" dur="50"/>
                                        <p:tgtEl>
                                          <p:spTgt spid="194"/>
                                        </p:tgtEl>
                                      </p:cBhvr>
                                    </p:animEffect>
                                  </p:childTnLst>
                                </p:cTn>
                              </p:par>
                            </p:childTnLst>
                          </p:cTn>
                        </p:par>
                        <p:par>
                          <p:cTn id="262" fill="hold">
                            <p:stCondLst>
                              <p:cond delay="1800"/>
                            </p:stCondLst>
                            <p:childTnLst>
                              <p:par>
                                <p:cTn id="263" presetID="10" presetClass="entr" presetSubtype="0" fill="hold" nodeType="afterEffect">
                                  <p:stCondLst>
                                    <p:cond delay="0"/>
                                  </p:stCondLst>
                                  <p:childTnLst>
                                    <p:set>
                                      <p:cBhvr>
                                        <p:cTn id="264" dur="1" fill="hold">
                                          <p:stCondLst>
                                            <p:cond delay="0"/>
                                          </p:stCondLst>
                                        </p:cTn>
                                        <p:tgtEl>
                                          <p:spTgt spid="191"/>
                                        </p:tgtEl>
                                        <p:attrNameLst>
                                          <p:attrName>style.visibility</p:attrName>
                                        </p:attrNameLst>
                                      </p:cBhvr>
                                      <p:to>
                                        <p:strVal val="visible"/>
                                      </p:to>
                                    </p:set>
                                    <p:animEffect transition="in" filter="fade">
                                      <p:cBhvr>
                                        <p:cTn id="265" dur="50"/>
                                        <p:tgtEl>
                                          <p:spTgt spid="191"/>
                                        </p:tgtEl>
                                      </p:cBhvr>
                                    </p:animEffect>
                                  </p:childTnLst>
                                </p:cTn>
                              </p:par>
                            </p:childTnLst>
                          </p:cTn>
                        </p:par>
                        <p:par>
                          <p:cTn id="266" fill="hold">
                            <p:stCondLst>
                              <p:cond delay="1850"/>
                            </p:stCondLst>
                            <p:childTnLst>
                              <p:par>
                                <p:cTn id="267" presetID="10" presetClass="entr" presetSubtype="0" fill="hold" nodeType="afterEffect">
                                  <p:stCondLst>
                                    <p:cond delay="0"/>
                                  </p:stCondLst>
                                  <p:childTnLst>
                                    <p:set>
                                      <p:cBhvr>
                                        <p:cTn id="268" dur="1" fill="hold">
                                          <p:stCondLst>
                                            <p:cond delay="0"/>
                                          </p:stCondLst>
                                        </p:cTn>
                                        <p:tgtEl>
                                          <p:spTgt spid="203"/>
                                        </p:tgtEl>
                                        <p:attrNameLst>
                                          <p:attrName>style.visibility</p:attrName>
                                        </p:attrNameLst>
                                      </p:cBhvr>
                                      <p:to>
                                        <p:strVal val="visible"/>
                                      </p:to>
                                    </p:set>
                                    <p:animEffect transition="in" filter="fade">
                                      <p:cBhvr>
                                        <p:cTn id="269" dur="50"/>
                                        <p:tgtEl>
                                          <p:spTgt spid="203"/>
                                        </p:tgtEl>
                                      </p:cBhvr>
                                    </p:animEffect>
                                  </p:childTnLst>
                                </p:cTn>
                              </p:par>
                            </p:childTnLst>
                          </p:cTn>
                        </p:par>
                        <p:par>
                          <p:cTn id="270" fill="hold">
                            <p:stCondLst>
                              <p:cond delay="1900"/>
                            </p:stCondLst>
                            <p:childTnLst>
                              <p:par>
                                <p:cTn id="271" presetID="10" presetClass="entr" presetSubtype="0" fill="hold" nodeType="afterEffect">
                                  <p:stCondLst>
                                    <p:cond delay="0"/>
                                  </p:stCondLst>
                                  <p:childTnLst>
                                    <p:set>
                                      <p:cBhvr>
                                        <p:cTn id="272" dur="1" fill="hold">
                                          <p:stCondLst>
                                            <p:cond delay="0"/>
                                          </p:stCondLst>
                                        </p:cTn>
                                        <p:tgtEl>
                                          <p:spTgt spid="200"/>
                                        </p:tgtEl>
                                        <p:attrNameLst>
                                          <p:attrName>style.visibility</p:attrName>
                                        </p:attrNameLst>
                                      </p:cBhvr>
                                      <p:to>
                                        <p:strVal val="visible"/>
                                      </p:to>
                                    </p:set>
                                    <p:animEffect transition="in" filter="fade">
                                      <p:cBhvr>
                                        <p:cTn id="273" dur="50"/>
                                        <p:tgtEl>
                                          <p:spTgt spid="200"/>
                                        </p:tgtEl>
                                      </p:cBhvr>
                                    </p:animEffect>
                                  </p:childTnLst>
                                </p:cTn>
                              </p:par>
                            </p:childTnLst>
                          </p:cTn>
                        </p:par>
                        <p:par>
                          <p:cTn id="274" fill="hold">
                            <p:stCondLst>
                              <p:cond delay="1950"/>
                            </p:stCondLst>
                            <p:childTnLst>
                              <p:par>
                                <p:cTn id="275" presetID="10" presetClass="entr" presetSubtype="0" fill="hold" nodeType="afterEffect">
                                  <p:stCondLst>
                                    <p:cond delay="0"/>
                                  </p:stCondLst>
                                  <p:childTnLst>
                                    <p:set>
                                      <p:cBhvr>
                                        <p:cTn id="276" dur="1" fill="hold">
                                          <p:stCondLst>
                                            <p:cond delay="0"/>
                                          </p:stCondLst>
                                        </p:cTn>
                                        <p:tgtEl>
                                          <p:spTgt spid="206"/>
                                        </p:tgtEl>
                                        <p:attrNameLst>
                                          <p:attrName>style.visibility</p:attrName>
                                        </p:attrNameLst>
                                      </p:cBhvr>
                                      <p:to>
                                        <p:strVal val="visible"/>
                                      </p:to>
                                    </p:set>
                                    <p:animEffect transition="in" filter="fade">
                                      <p:cBhvr>
                                        <p:cTn id="277" dur="50"/>
                                        <p:tgtEl>
                                          <p:spTgt spid="206"/>
                                        </p:tgtEl>
                                      </p:cBhvr>
                                    </p:animEffect>
                                  </p:childTnLst>
                                </p:cTn>
                              </p:par>
                            </p:childTnLst>
                          </p:cTn>
                        </p:par>
                        <p:par>
                          <p:cTn id="278" fill="hold">
                            <p:stCondLst>
                              <p:cond delay="2000"/>
                            </p:stCondLst>
                            <p:childTnLst>
                              <p:par>
                                <p:cTn id="279" presetID="10" presetClass="entr" presetSubtype="0" fill="hold" nodeType="afterEffect">
                                  <p:stCondLst>
                                    <p:cond delay="0"/>
                                  </p:stCondLst>
                                  <p:childTnLst>
                                    <p:set>
                                      <p:cBhvr>
                                        <p:cTn id="280" dur="1" fill="hold">
                                          <p:stCondLst>
                                            <p:cond delay="0"/>
                                          </p:stCondLst>
                                        </p:cTn>
                                        <p:tgtEl>
                                          <p:spTgt spid="209"/>
                                        </p:tgtEl>
                                        <p:attrNameLst>
                                          <p:attrName>style.visibility</p:attrName>
                                        </p:attrNameLst>
                                      </p:cBhvr>
                                      <p:to>
                                        <p:strVal val="visible"/>
                                      </p:to>
                                    </p:set>
                                    <p:animEffect transition="in" filter="fade">
                                      <p:cBhvr>
                                        <p:cTn id="281" dur="50"/>
                                        <p:tgtEl>
                                          <p:spTgt spid="209"/>
                                        </p:tgtEl>
                                      </p:cBhvr>
                                    </p:animEffect>
                                  </p:childTnLst>
                                </p:cTn>
                              </p:par>
                            </p:childTnLst>
                          </p:cTn>
                        </p:par>
                        <p:par>
                          <p:cTn id="282" fill="hold">
                            <p:stCondLst>
                              <p:cond delay="2050"/>
                            </p:stCondLst>
                            <p:childTnLst>
                              <p:par>
                                <p:cTn id="283" presetID="10" presetClass="entr" presetSubtype="0" fill="hold" nodeType="afterEffect">
                                  <p:stCondLst>
                                    <p:cond delay="0"/>
                                  </p:stCondLst>
                                  <p:childTnLst>
                                    <p:set>
                                      <p:cBhvr>
                                        <p:cTn id="284" dur="1" fill="hold">
                                          <p:stCondLst>
                                            <p:cond delay="0"/>
                                          </p:stCondLst>
                                        </p:cTn>
                                        <p:tgtEl>
                                          <p:spTgt spid="212"/>
                                        </p:tgtEl>
                                        <p:attrNameLst>
                                          <p:attrName>style.visibility</p:attrName>
                                        </p:attrNameLst>
                                      </p:cBhvr>
                                      <p:to>
                                        <p:strVal val="visible"/>
                                      </p:to>
                                    </p:set>
                                    <p:animEffect transition="in" filter="fade">
                                      <p:cBhvr>
                                        <p:cTn id="285" dur="50"/>
                                        <p:tgtEl>
                                          <p:spTgt spid="212"/>
                                        </p:tgtEl>
                                      </p:cBhvr>
                                    </p:animEffect>
                                  </p:childTnLst>
                                </p:cTn>
                              </p:par>
                            </p:childTnLst>
                          </p:cTn>
                        </p:par>
                        <p:par>
                          <p:cTn id="286" fill="hold">
                            <p:stCondLst>
                              <p:cond delay="2100"/>
                            </p:stCondLst>
                            <p:childTnLst>
                              <p:par>
                                <p:cTn id="287" presetID="10" presetClass="entr" presetSubtype="0" fill="hold" nodeType="afterEffect">
                                  <p:stCondLst>
                                    <p:cond delay="0"/>
                                  </p:stCondLst>
                                  <p:childTnLst>
                                    <p:set>
                                      <p:cBhvr>
                                        <p:cTn id="288" dur="1" fill="hold">
                                          <p:stCondLst>
                                            <p:cond delay="0"/>
                                          </p:stCondLst>
                                        </p:cTn>
                                        <p:tgtEl>
                                          <p:spTgt spid="215"/>
                                        </p:tgtEl>
                                        <p:attrNameLst>
                                          <p:attrName>style.visibility</p:attrName>
                                        </p:attrNameLst>
                                      </p:cBhvr>
                                      <p:to>
                                        <p:strVal val="visible"/>
                                      </p:to>
                                    </p:set>
                                    <p:animEffect transition="in" filter="fade">
                                      <p:cBhvr>
                                        <p:cTn id="289" dur="50"/>
                                        <p:tgtEl>
                                          <p:spTgt spid="215"/>
                                        </p:tgtEl>
                                      </p:cBhvr>
                                    </p:animEffect>
                                  </p:childTnLst>
                                </p:cTn>
                              </p:par>
                            </p:childTnLst>
                          </p:cTn>
                        </p:par>
                        <p:par>
                          <p:cTn id="290" fill="hold">
                            <p:stCondLst>
                              <p:cond delay="2150"/>
                            </p:stCondLst>
                            <p:childTnLst>
                              <p:par>
                                <p:cTn id="291" presetID="10" presetClass="entr" presetSubtype="0" fill="hold" nodeType="afterEffect">
                                  <p:stCondLst>
                                    <p:cond delay="0"/>
                                  </p:stCondLst>
                                  <p:childTnLst>
                                    <p:set>
                                      <p:cBhvr>
                                        <p:cTn id="292" dur="1" fill="hold">
                                          <p:stCondLst>
                                            <p:cond delay="0"/>
                                          </p:stCondLst>
                                        </p:cTn>
                                        <p:tgtEl>
                                          <p:spTgt spid="251"/>
                                        </p:tgtEl>
                                        <p:attrNameLst>
                                          <p:attrName>style.visibility</p:attrName>
                                        </p:attrNameLst>
                                      </p:cBhvr>
                                      <p:to>
                                        <p:strVal val="visible"/>
                                      </p:to>
                                    </p:set>
                                    <p:animEffect transition="in" filter="fade">
                                      <p:cBhvr>
                                        <p:cTn id="293" dur="50"/>
                                        <p:tgtEl>
                                          <p:spTgt spid="251"/>
                                        </p:tgtEl>
                                      </p:cBhvr>
                                    </p:animEffect>
                                  </p:childTnLst>
                                </p:cTn>
                              </p:par>
                            </p:childTnLst>
                          </p:cTn>
                        </p:par>
                        <p:par>
                          <p:cTn id="294" fill="hold">
                            <p:stCondLst>
                              <p:cond delay="2200"/>
                            </p:stCondLst>
                            <p:childTnLst>
                              <p:par>
                                <p:cTn id="295" presetID="10" presetClass="entr" presetSubtype="0" fill="hold" nodeType="afterEffect">
                                  <p:stCondLst>
                                    <p:cond delay="0"/>
                                  </p:stCondLst>
                                  <p:childTnLst>
                                    <p:set>
                                      <p:cBhvr>
                                        <p:cTn id="296" dur="1" fill="hold">
                                          <p:stCondLst>
                                            <p:cond delay="0"/>
                                          </p:stCondLst>
                                        </p:cTn>
                                        <p:tgtEl>
                                          <p:spTgt spid="47"/>
                                        </p:tgtEl>
                                        <p:attrNameLst>
                                          <p:attrName>style.visibility</p:attrName>
                                        </p:attrNameLst>
                                      </p:cBhvr>
                                      <p:to>
                                        <p:strVal val="visible"/>
                                      </p:to>
                                    </p:set>
                                    <p:animEffect transition="in" filter="fade">
                                      <p:cBhvr>
                                        <p:cTn id="297" dur="50"/>
                                        <p:tgtEl>
                                          <p:spTgt spid="47"/>
                                        </p:tgtEl>
                                      </p:cBhvr>
                                    </p:animEffect>
                                  </p:childTnLst>
                                </p:cTn>
                              </p:par>
                            </p:childTnLst>
                          </p:cTn>
                        </p:par>
                        <p:par>
                          <p:cTn id="298" fill="hold">
                            <p:stCondLst>
                              <p:cond delay="2250"/>
                            </p:stCondLst>
                            <p:childTnLst>
                              <p:par>
                                <p:cTn id="299" presetID="10" presetClass="entr" presetSubtype="0" fill="hold" nodeType="afterEffect">
                                  <p:stCondLst>
                                    <p:cond delay="0"/>
                                  </p:stCondLst>
                                  <p:childTnLst>
                                    <p:set>
                                      <p:cBhvr>
                                        <p:cTn id="300" dur="1" fill="hold">
                                          <p:stCondLst>
                                            <p:cond delay="0"/>
                                          </p:stCondLst>
                                        </p:cTn>
                                        <p:tgtEl>
                                          <p:spTgt spid="134"/>
                                        </p:tgtEl>
                                        <p:attrNameLst>
                                          <p:attrName>style.visibility</p:attrName>
                                        </p:attrNameLst>
                                      </p:cBhvr>
                                      <p:to>
                                        <p:strVal val="visible"/>
                                      </p:to>
                                    </p:set>
                                    <p:animEffect transition="in" filter="fade">
                                      <p:cBhvr>
                                        <p:cTn id="301" dur="50"/>
                                        <p:tgtEl>
                                          <p:spTgt spid="134"/>
                                        </p:tgtEl>
                                      </p:cBhvr>
                                    </p:animEffect>
                                  </p:childTnLst>
                                </p:cTn>
                              </p:par>
                            </p:childTnLst>
                          </p:cTn>
                        </p:par>
                        <p:par>
                          <p:cTn id="302" fill="hold">
                            <p:stCondLst>
                              <p:cond delay="2300"/>
                            </p:stCondLst>
                            <p:childTnLst>
                              <p:par>
                                <p:cTn id="303" presetID="10" presetClass="entr" presetSubtype="0" fill="hold" nodeType="afterEffect">
                                  <p:stCondLst>
                                    <p:cond delay="0"/>
                                  </p:stCondLst>
                                  <p:childTnLst>
                                    <p:set>
                                      <p:cBhvr>
                                        <p:cTn id="304" dur="1" fill="hold">
                                          <p:stCondLst>
                                            <p:cond delay="0"/>
                                          </p:stCondLst>
                                        </p:cTn>
                                        <p:tgtEl>
                                          <p:spTgt spid="143"/>
                                        </p:tgtEl>
                                        <p:attrNameLst>
                                          <p:attrName>style.visibility</p:attrName>
                                        </p:attrNameLst>
                                      </p:cBhvr>
                                      <p:to>
                                        <p:strVal val="visible"/>
                                      </p:to>
                                    </p:set>
                                    <p:animEffect transition="in" filter="fade">
                                      <p:cBhvr>
                                        <p:cTn id="305" dur="50"/>
                                        <p:tgtEl>
                                          <p:spTgt spid="143"/>
                                        </p:tgtEl>
                                      </p:cBhvr>
                                    </p:animEffect>
                                  </p:childTnLst>
                                </p:cTn>
                              </p:par>
                            </p:childTnLst>
                          </p:cTn>
                        </p:par>
                        <p:par>
                          <p:cTn id="306" fill="hold">
                            <p:stCondLst>
                              <p:cond delay="2350"/>
                            </p:stCondLst>
                            <p:childTnLst>
                              <p:par>
                                <p:cTn id="307" presetID="10" presetClass="entr" presetSubtype="0" fill="hold" nodeType="afterEffect">
                                  <p:stCondLst>
                                    <p:cond delay="0"/>
                                  </p:stCondLst>
                                  <p:childTnLst>
                                    <p:set>
                                      <p:cBhvr>
                                        <p:cTn id="308" dur="1" fill="hold">
                                          <p:stCondLst>
                                            <p:cond delay="0"/>
                                          </p:stCondLst>
                                        </p:cTn>
                                        <p:tgtEl>
                                          <p:spTgt spid="140"/>
                                        </p:tgtEl>
                                        <p:attrNameLst>
                                          <p:attrName>style.visibility</p:attrName>
                                        </p:attrNameLst>
                                      </p:cBhvr>
                                      <p:to>
                                        <p:strVal val="visible"/>
                                      </p:to>
                                    </p:set>
                                    <p:animEffect transition="in" filter="fade">
                                      <p:cBhvr>
                                        <p:cTn id="309" dur="50"/>
                                        <p:tgtEl>
                                          <p:spTgt spid="140"/>
                                        </p:tgtEl>
                                      </p:cBhvr>
                                    </p:animEffect>
                                  </p:childTnLst>
                                </p:cTn>
                              </p:par>
                            </p:childTnLst>
                          </p:cTn>
                        </p:par>
                        <p:par>
                          <p:cTn id="310" fill="hold">
                            <p:stCondLst>
                              <p:cond delay="2400"/>
                            </p:stCondLst>
                            <p:childTnLst>
                              <p:par>
                                <p:cTn id="311" presetID="10" presetClass="entr" presetSubtype="0" fill="hold" nodeType="afterEffect">
                                  <p:stCondLst>
                                    <p:cond delay="0"/>
                                  </p:stCondLst>
                                  <p:childTnLst>
                                    <p:set>
                                      <p:cBhvr>
                                        <p:cTn id="312" dur="1" fill="hold">
                                          <p:stCondLst>
                                            <p:cond delay="0"/>
                                          </p:stCondLst>
                                        </p:cTn>
                                        <p:tgtEl>
                                          <p:spTgt spid="260"/>
                                        </p:tgtEl>
                                        <p:attrNameLst>
                                          <p:attrName>style.visibility</p:attrName>
                                        </p:attrNameLst>
                                      </p:cBhvr>
                                      <p:to>
                                        <p:strVal val="visible"/>
                                      </p:to>
                                    </p:set>
                                    <p:animEffect transition="in" filter="fade">
                                      <p:cBhvr>
                                        <p:cTn id="313" dur="50"/>
                                        <p:tgtEl>
                                          <p:spTgt spid="260"/>
                                        </p:tgtEl>
                                      </p:cBhvr>
                                    </p:animEffect>
                                  </p:childTnLst>
                                </p:cTn>
                              </p:par>
                            </p:childTnLst>
                          </p:cTn>
                        </p:par>
                        <p:par>
                          <p:cTn id="314" fill="hold">
                            <p:stCondLst>
                              <p:cond delay="2450"/>
                            </p:stCondLst>
                            <p:childTnLst>
                              <p:par>
                                <p:cTn id="315" presetID="10" presetClass="entr" presetSubtype="0" fill="hold" nodeType="afterEffect">
                                  <p:stCondLst>
                                    <p:cond delay="0"/>
                                  </p:stCondLst>
                                  <p:childTnLst>
                                    <p:set>
                                      <p:cBhvr>
                                        <p:cTn id="316" dur="1" fill="hold">
                                          <p:stCondLst>
                                            <p:cond delay="0"/>
                                          </p:stCondLst>
                                        </p:cTn>
                                        <p:tgtEl>
                                          <p:spTgt spid="266"/>
                                        </p:tgtEl>
                                        <p:attrNameLst>
                                          <p:attrName>style.visibility</p:attrName>
                                        </p:attrNameLst>
                                      </p:cBhvr>
                                      <p:to>
                                        <p:strVal val="visible"/>
                                      </p:to>
                                    </p:set>
                                    <p:animEffect transition="in" filter="fade">
                                      <p:cBhvr>
                                        <p:cTn id="317" dur="50"/>
                                        <p:tgtEl>
                                          <p:spTgt spid="266"/>
                                        </p:tgtEl>
                                      </p:cBhvr>
                                    </p:animEffect>
                                  </p:childTnLst>
                                </p:cTn>
                              </p:par>
                            </p:childTnLst>
                          </p:cTn>
                        </p:par>
                        <p:par>
                          <p:cTn id="318" fill="hold">
                            <p:stCondLst>
                              <p:cond delay="2500"/>
                            </p:stCondLst>
                            <p:childTnLst>
                              <p:par>
                                <p:cTn id="319" presetID="10" presetClass="entr" presetSubtype="0" fill="hold" nodeType="afterEffect">
                                  <p:stCondLst>
                                    <p:cond delay="0"/>
                                  </p:stCondLst>
                                  <p:childTnLst>
                                    <p:set>
                                      <p:cBhvr>
                                        <p:cTn id="320" dur="1" fill="hold">
                                          <p:stCondLst>
                                            <p:cond delay="0"/>
                                          </p:stCondLst>
                                        </p:cTn>
                                        <p:tgtEl>
                                          <p:spTgt spid="272"/>
                                        </p:tgtEl>
                                        <p:attrNameLst>
                                          <p:attrName>style.visibility</p:attrName>
                                        </p:attrNameLst>
                                      </p:cBhvr>
                                      <p:to>
                                        <p:strVal val="visible"/>
                                      </p:to>
                                    </p:set>
                                    <p:animEffect transition="in" filter="fade">
                                      <p:cBhvr>
                                        <p:cTn id="321" dur="50"/>
                                        <p:tgtEl>
                                          <p:spTgt spid="272"/>
                                        </p:tgtEl>
                                      </p:cBhvr>
                                    </p:animEffect>
                                  </p:childTnLst>
                                </p:cTn>
                              </p:par>
                            </p:childTnLst>
                          </p:cTn>
                        </p:par>
                        <p:par>
                          <p:cTn id="322" fill="hold">
                            <p:stCondLst>
                              <p:cond delay="2550"/>
                            </p:stCondLst>
                            <p:childTnLst>
                              <p:par>
                                <p:cTn id="323" presetID="10" presetClass="entr" presetSubtype="0" fill="hold" nodeType="afterEffect">
                                  <p:stCondLst>
                                    <p:cond delay="0"/>
                                  </p:stCondLst>
                                  <p:childTnLst>
                                    <p:set>
                                      <p:cBhvr>
                                        <p:cTn id="324" dur="1" fill="hold">
                                          <p:stCondLst>
                                            <p:cond delay="0"/>
                                          </p:stCondLst>
                                        </p:cTn>
                                        <p:tgtEl>
                                          <p:spTgt spid="278"/>
                                        </p:tgtEl>
                                        <p:attrNameLst>
                                          <p:attrName>style.visibility</p:attrName>
                                        </p:attrNameLst>
                                      </p:cBhvr>
                                      <p:to>
                                        <p:strVal val="visible"/>
                                      </p:to>
                                    </p:set>
                                    <p:animEffect transition="in" filter="fade">
                                      <p:cBhvr>
                                        <p:cTn id="325" dur="50"/>
                                        <p:tgtEl>
                                          <p:spTgt spid="278"/>
                                        </p:tgtEl>
                                      </p:cBhvr>
                                    </p:animEffect>
                                  </p:childTnLst>
                                </p:cTn>
                              </p:par>
                            </p:childTnLst>
                          </p:cTn>
                        </p:par>
                        <p:par>
                          <p:cTn id="326" fill="hold">
                            <p:stCondLst>
                              <p:cond delay="2600"/>
                            </p:stCondLst>
                            <p:childTnLst>
                              <p:par>
                                <p:cTn id="327" presetID="10" presetClass="entr" presetSubtype="0" fill="hold" nodeType="afterEffect">
                                  <p:stCondLst>
                                    <p:cond delay="0"/>
                                  </p:stCondLst>
                                  <p:childTnLst>
                                    <p:set>
                                      <p:cBhvr>
                                        <p:cTn id="328" dur="1" fill="hold">
                                          <p:stCondLst>
                                            <p:cond delay="0"/>
                                          </p:stCondLst>
                                        </p:cTn>
                                        <p:tgtEl>
                                          <p:spTgt spid="284"/>
                                        </p:tgtEl>
                                        <p:attrNameLst>
                                          <p:attrName>style.visibility</p:attrName>
                                        </p:attrNameLst>
                                      </p:cBhvr>
                                      <p:to>
                                        <p:strVal val="visible"/>
                                      </p:to>
                                    </p:set>
                                    <p:animEffect transition="in" filter="fade">
                                      <p:cBhvr>
                                        <p:cTn id="329" dur="50"/>
                                        <p:tgtEl>
                                          <p:spTgt spid="284"/>
                                        </p:tgtEl>
                                      </p:cBhvr>
                                    </p:animEffect>
                                  </p:childTnLst>
                                </p:cTn>
                              </p:par>
                            </p:childTnLst>
                          </p:cTn>
                        </p:par>
                        <p:par>
                          <p:cTn id="330" fill="hold">
                            <p:stCondLst>
                              <p:cond delay="2650"/>
                            </p:stCondLst>
                            <p:childTnLst>
                              <p:par>
                                <p:cTn id="331" presetID="10" presetClass="entr" presetSubtype="0" fill="hold" nodeType="afterEffect">
                                  <p:stCondLst>
                                    <p:cond delay="0"/>
                                  </p:stCondLst>
                                  <p:childTnLst>
                                    <p:set>
                                      <p:cBhvr>
                                        <p:cTn id="332" dur="1" fill="hold">
                                          <p:stCondLst>
                                            <p:cond delay="0"/>
                                          </p:stCondLst>
                                        </p:cTn>
                                        <p:tgtEl>
                                          <p:spTgt spid="290"/>
                                        </p:tgtEl>
                                        <p:attrNameLst>
                                          <p:attrName>style.visibility</p:attrName>
                                        </p:attrNameLst>
                                      </p:cBhvr>
                                      <p:to>
                                        <p:strVal val="visible"/>
                                      </p:to>
                                    </p:set>
                                    <p:animEffect transition="in" filter="fade">
                                      <p:cBhvr>
                                        <p:cTn id="333" dur="50"/>
                                        <p:tgtEl>
                                          <p:spTgt spid="290"/>
                                        </p:tgtEl>
                                      </p:cBhvr>
                                    </p:animEffect>
                                  </p:childTnLst>
                                </p:cTn>
                              </p:par>
                            </p:childTnLst>
                          </p:cTn>
                        </p:par>
                        <p:par>
                          <p:cTn id="334" fill="hold">
                            <p:stCondLst>
                              <p:cond delay="2700"/>
                            </p:stCondLst>
                            <p:childTnLst>
                              <p:par>
                                <p:cTn id="335" presetID="10" presetClass="entr" presetSubtype="0" fill="hold" nodeType="afterEffect">
                                  <p:stCondLst>
                                    <p:cond delay="0"/>
                                  </p:stCondLst>
                                  <p:childTnLst>
                                    <p:set>
                                      <p:cBhvr>
                                        <p:cTn id="336" dur="1" fill="hold">
                                          <p:stCondLst>
                                            <p:cond delay="0"/>
                                          </p:stCondLst>
                                        </p:cTn>
                                        <p:tgtEl>
                                          <p:spTgt spid="296"/>
                                        </p:tgtEl>
                                        <p:attrNameLst>
                                          <p:attrName>style.visibility</p:attrName>
                                        </p:attrNameLst>
                                      </p:cBhvr>
                                      <p:to>
                                        <p:strVal val="visible"/>
                                      </p:to>
                                    </p:set>
                                    <p:animEffect transition="in" filter="fade">
                                      <p:cBhvr>
                                        <p:cTn id="337" dur="50"/>
                                        <p:tgtEl>
                                          <p:spTgt spid="296"/>
                                        </p:tgtEl>
                                      </p:cBhvr>
                                    </p:animEffect>
                                  </p:childTnLst>
                                </p:cTn>
                              </p:par>
                            </p:childTnLst>
                          </p:cTn>
                        </p:par>
                        <p:par>
                          <p:cTn id="338" fill="hold">
                            <p:stCondLst>
                              <p:cond delay="2750"/>
                            </p:stCondLst>
                            <p:childTnLst>
                              <p:par>
                                <p:cTn id="339" presetID="10" presetClass="entr" presetSubtype="0" fill="hold" nodeType="afterEffect">
                                  <p:stCondLst>
                                    <p:cond delay="0"/>
                                  </p:stCondLst>
                                  <p:childTnLst>
                                    <p:set>
                                      <p:cBhvr>
                                        <p:cTn id="340" dur="1" fill="hold">
                                          <p:stCondLst>
                                            <p:cond delay="0"/>
                                          </p:stCondLst>
                                        </p:cTn>
                                        <p:tgtEl>
                                          <p:spTgt spid="302"/>
                                        </p:tgtEl>
                                        <p:attrNameLst>
                                          <p:attrName>style.visibility</p:attrName>
                                        </p:attrNameLst>
                                      </p:cBhvr>
                                      <p:to>
                                        <p:strVal val="visible"/>
                                      </p:to>
                                    </p:set>
                                    <p:animEffect transition="in" filter="fade">
                                      <p:cBhvr>
                                        <p:cTn id="341" dur="50"/>
                                        <p:tgtEl>
                                          <p:spTgt spid="302"/>
                                        </p:tgtEl>
                                      </p:cBhvr>
                                    </p:animEffect>
                                  </p:childTnLst>
                                </p:cTn>
                              </p:par>
                            </p:childTnLst>
                          </p:cTn>
                        </p:par>
                        <p:par>
                          <p:cTn id="342" fill="hold">
                            <p:stCondLst>
                              <p:cond delay="2800"/>
                            </p:stCondLst>
                            <p:childTnLst>
                              <p:par>
                                <p:cTn id="343" presetID="10" presetClass="entr" presetSubtype="0" fill="hold" nodeType="afterEffect">
                                  <p:stCondLst>
                                    <p:cond delay="0"/>
                                  </p:stCondLst>
                                  <p:childTnLst>
                                    <p:set>
                                      <p:cBhvr>
                                        <p:cTn id="344" dur="1" fill="hold">
                                          <p:stCondLst>
                                            <p:cond delay="0"/>
                                          </p:stCondLst>
                                        </p:cTn>
                                        <p:tgtEl>
                                          <p:spTgt spid="218"/>
                                        </p:tgtEl>
                                        <p:attrNameLst>
                                          <p:attrName>style.visibility</p:attrName>
                                        </p:attrNameLst>
                                      </p:cBhvr>
                                      <p:to>
                                        <p:strVal val="visible"/>
                                      </p:to>
                                    </p:set>
                                    <p:animEffect transition="in" filter="fade">
                                      <p:cBhvr>
                                        <p:cTn id="345" dur="50"/>
                                        <p:tgtEl>
                                          <p:spTgt spid="218"/>
                                        </p:tgtEl>
                                      </p:cBhvr>
                                    </p:animEffect>
                                  </p:childTnLst>
                                </p:cTn>
                              </p:par>
                            </p:childTnLst>
                          </p:cTn>
                        </p:par>
                        <p:par>
                          <p:cTn id="346" fill="hold">
                            <p:stCondLst>
                              <p:cond delay="2850"/>
                            </p:stCondLst>
                            <p:childTnLst>
                              <p:par>
                                <p:cTn id="347" presetID="10" presetClass="entr" presetSubtype="0" fill="hold" nodeType="afterEffect">
                                  <p:stCondLst>
                                    <p:cond delay="0"/>
                                  </p:stCondLst>
                                  <p:childTnLst>
                                    <p:set>
                                      <p:cBhvr>
                                        <p:cTn id="348" dur="1" fill="hold">
                                          <p:stCondLst>
                                            <p:cond delay="0"/>
                                          </p:stCondLst>
                                        </p:cTn>
                                        <p:tgtEl>
                                          <p:spTgt spid="221"/>
                                        </p:tgtEl>
                                        <p:attrNameLst>
                                          <p:attrName>style.visibility</p:attrName>
                                        </p:attrNameLst>
                                      </p:cBhvr>
                                      <p:to>
                                        <p:strVal val="visible"/>
                                      </p:to>
                                    </p:set>
                                    <p:animEffect transition="in" filter="fade">
                                      <p:cBhvr>
                                        <p:cTn id="349" dur="50"/>
                                        <p:tgtEl>
                                          <p:spTgt spid="221"/>
                                        </p:tgtEl>
                                      </p:cBhvr>
                                    </p:animEffect>
                                  </p:childTnLst>
                                </p:cTn>
                              </p:par>
                            </p:childTnLst>
                          </p:cTn>
                        </p:par>
                        <p:par>
                          <p:cTn id="350" fill="hold">
                            <p:stCondLst>
                              <p:cond delay="2900"/>
                            </p:stCondLst>
                            <p:childTnLst>
                              <p:par>
                                <p:cTn id="351" presetID="10" presetClass="entr" presetSubtype="0" fill="hold" nodeType="afterEffect">
                                  <p:stCondLst>
                                    <p:cond delay="0"/>
                                  </p:stCondLst>
                                  <p:childTnLst>
                                    <p:set>
                                      <p:cBhvr>
                                        <p:cTn id="352" dur="1" fill="hold">
                                          <p:stCondLst>
                                            <p:cond delay="0"/>
                                          </p:stCondLst>
                                        </p:cTn>
                                        <p:tgtEl>
                                          <p:spTgt spid="224"/>
                                        </p:tgtEl>
                                        <p:attrNameLst>
                                          <p:attrName>style.visibility</p:attrName>
                                        </p:attrNameLst>
                                      </p:cBhvr>
                                      <p:to>
                                        <p:strVal val="visible"/>
                                      </p:to>
                                    </p:set>
                                    <p:animEffect transition="in" filter="fade">
                                      <p:cBhvr>
                                        <p:cTn id="353" dur="50"/>
                                        <p:tgtEl>
                                          <p:spTgt spid="224"/>
                                        </p:tgtEl>
                                      </p:cBhvr>
                                    </p:animEffect>
                                  </p:childTnLst>
                                </p:cTn>
                              </p:par>
                            </p:childTnLst>
                          </p:cTn>
                        </p:par>
                        <p:par>
                          <p:cTn id="354" fill="hold">
                            <p:stCondLst>
                              <p:cond delay="2950"/>
                            </p:stCondLst>
                            <p:childTnLst>
                              <p:par>
                                <p:cTn id="355" presetID="10" presetClass="entr" presetSubtype="0" fill="hold" nodeType="afterEffect">
                                  <p:stCondLst>
                                    <p:cond delay="0"/>
                                  </p:stCondLst>
                                  <p:childTnLst>
                                    <p:set>
                                      <p:cBhvr>
                                        <p:cTn id="356" dur="1" fill="hold">
                                          <p:stCondLst>
                                            <p:cond delay="0"/>
                                          </p:stCondLst>
                                        </p:cTn>
                                        <p:tgtEl>
                                          <p:spTgt spid="227"/>
                                        </p:tgtEl>
                                        <p:attrNameLst>
                                          <p:attrName>style.visibility</p:attrName>
                                        </p:attrNameLst>
                                      </p:cBhvr>
                                      <p:to>
                                        <p:strVal val="visible"/>
                                      </p:to>
                                    </p:set>
                                    <p:animEffect transition="in" filter="fade">
                                      <p:cBhvr>
                                        <p:cTn id="357" dur="50"/>
                                        <p:tgtEl>
                                          <p:spTgt spid="227"/>
                                        </p:tgtEl>
                                      </p:cBhvr>
                                    </p:animEffect>
                                  </p:childTnLst>
                                </p:cTn>
                              </p:par>
                            </p:childTnLst>
                          </p:cTn>
                        </p:par>
                        <p:par>
                          <p:cTn id="358" fill="hold">
                            <p:stCondLst>
                              <p:cond delay="3000"/>
                            </p:stCondLst>
                            <p:childTnLst>
                              <p:par>
                                <p:cTn id="359" presetID="10" presetClass="entr" presetSubtype="0" fill="hold" nodeType="afterEffect">
                                  <p:stCondLst>
                                    <p:cond delay="0"/>
                                  </p:stCondLst>
                                  <p:childTnLst>
                                    <p:set>
                                      <p:cBhvr>
                                        <p:cTn id="360" dur="1" fill="hold">
                                          <p:stCondLst>
                                            <p:cond delay="0"/>
                                          </p:stCondLst>
                                        </p:cTn>
                                        <p:tgtEl>
                                          <p:spTgt spid="230"/>
                                        </p:tgtEl>
                                        <p:attrNameLst>
                                          <p:attrName>style.visibility</p:attrName>
                                        </p:attrNameLst>
                                      </p:cBhvr>
                                      <p:to>
                                        <p:strVal val="visible"/>
                                      </p:to>
                                    </p:set>
                                    <p:animEffect transition="in" filter="fade">
                                      <p:cBhvr>
                                        <p:cTn id="361" dur="50"/>
                                        <p:tgtEl>
                                          <p:spTgt spid="230"/>
                                        </p:tgtEl>
                                      </p:cBhvr>
                                    </p:animEffect>
                                  </p:childTnLst>
                                </p:cTn>
                              </p:par>
                            </p:childTnLst>
                          </p:cTn>
                        </p:par>
                        <p:par>
                          <p:cTn id="362" fill="hold">
                            <p:stCondLst>
                              <p:cond delay="3050"/>
                            </p:stCondLst>
                            <p:childTnLst>
                              <p:par>
                                <p:cTn id="363" presetID="10" presetClass="entr" presetSubtype="0" fill="hold" nodeType="afterEffect">
                                  <p:stCondLst>
                                    <p:cond delay="0"/>
                                  </p:stCondLst>
                                  <p:childTnLst>
                                    <p:set>
                                      <p:cBhvr>
                                        <p:cTn id="364" dur="1" fill="hold">
                                          <p:stCondLst>
                                            <p:cond delay="0"/>
                                          </p:stCondLst>
                                        </p:cTn>
                                        <p:tgtEl>
                                          <p:spTgt spid="233"/>
                                        </p:tgtEl>
                                        <p:attrNameLst>
                                          <p:attrName>style.visibility</p:attrName>
                                        </p:attrNameLst>
                                      </p:cBhvr>
                                      <p:to>
                                        <p:strVal val="visible"/>
                                      </p:to>
                                    </p:set>
                                    <p:animEffect transition="in" filter="fade">
                                      <p:cBhvr>
                                        <p:cTn id="365" dur="50"/>
                                        <p:tgtEl>
                                          <p:spTgt spid="233"/>
                                        </p:tgtEl>
                                      </p:cBhvr>
                                    </p:animEffect>
                                  </p:childTnLst>
                                </p:cTn>
                              </p:par>
                            </p:childTnLst>
                          </p:cTn>
                        </p:par>
                        <p:par>
                          <p:cTn id="366" fill="hold">
                            <p:stCondLst>
                              <p:cond delay="3100"/>
                            </p:stCondLst>
                            <p:childTnLst>
                              <p:par>
                                <p:cTn id="367" presetID="10" presetClass="entr" presetSubtype="0" fill="hold" nodeType="afterEffect">
                                  <p:stCondLst>
                                    <p:cond delay="0"/>
                                  </p:stCondLst>
                                  <p:childTnLst>
                                    <p:set>
                                      <p:cBhvr>
                                        <p:cTn id="368" dur="1" fill="hold">
                                          <p:stCondLst>
                                            <p:cond delay="0"/>
                                          </p:stCondLst>
                                        </p:cTn>
                                        <p:tgtEl>
                                          <p:spTgt spid="236"/>
                                        </p:tgtEl>
                                        <p:attrNameLst>
                                          <p:attrName>style.visibility</p:attrName>
                                        </p:attrNameLst>
                                      </p:cBhvr>
                                      <p:to>
                                        <p:strVal val="visible"/>
                                      </p:to>
                                    </p:set>
                                    <p:animEffect transition="in" filter="fade">
                                      <p:cBhvr>
                                        <p:cTn id="369" dur="50"/>
                                        <p:tgtEl>
                                          <p:spTgt spid="236"/>
                                        </p:tgtEl>
                                      </p:cBhvr>
                                    </p:animEffect>
                                  </p:childTnLst>
                                </p:cTn>
                              </p:par>
                            </p:childTnLst>
                          </p:cTn>
                        </p:par>
                        <p:par>
                          <p:cTn id="370" fill="hold">
                            <p:stCondLst>
                              <p:cond delay="3150"/>
                            </p:stCondLst>
                            <p:childTnLst>
                              <p:par>
                                <p:cTn id="371" presetID="10" presetClass="entr" presetSubtype="0" fill="hold" nodeType="afterEffect">
                                  <p:stCondLst>
                                    <p:cond delay="0"/>
                                  </p:stCondLst>
                                  <p:childTnLst>
                                    <p:set>
                                      <p:cBhvr>
                                        <p:cTn id="372" dur="1" fill="hold">
                                          <p:stCondLst>
                                            <p:cond delay="0"/>
                                          </p:stCondLst>
                                        </p:cTn>
                                        <p:tgtEl>
                                          <p:spTgt spid="239"/>
                                        </p:tgtEl>
                                        <p:attrNameLst>
                                          <p:attrName>style.visibility</p:attrName>
                                        </p:attrNameLst>
                                      </p:cBhvr>
                                      <p:to>
                                        <p:strVal val="visible"/>
                                      </p:to>
                                    </p:set>
                                    <p:animEffect transition="in" filter="fade">
                                      <p:cBhvr>
                                        <p:cTn id="373" dur="50"/>
                                        <p:tgtEl>
                                          <p:spTgt spid="239"/>
                                        </p:tgtEl>
                                      </p:cBhvr>
                                    </p:animEffect>
                                  </p:childTnLst>
                                </p:cTn>
                              </p:par>
                            </p:childTnLst>
                          </p:cTn>
                        </p:par>
                        <p:par>
                          <p:cTn id="374" fill="hold">
                            <p:stCondLst>
                              <p:cond delay="3200"/>
                            </p:stCondLst>
                            <p:childTnLst>
                              <p:par>
                                <p:cTn id="375" presetID="10" presetClass="entr" presetSubtype="0" fill="hold" nodeType="afterEffect">
                                  <p:stCondLst>
                                    <p:cond delay="0"/>
                                  </p:stCondLst>
                                  <p:childTnLst>
                                    <p:set>
                                      <p:cBhvr>
                                        <p:cTn id="376" dur="1" fill="hold">
                                          <p:stCondLst>
                                            <p:cond delay="0"/>
                                          </p:stCondLst>
                                        </p:cTn>
                                        <p:tgtEl>
                                          <p:spTgt spid="242"/>
                                        </p:tgtEl>
                                        <p:attrNameLst>
                                          <p:attrName>style.visibility</p:attrName>
                                        </p:attrNameLst>
                                      </p:cBhvr>
                                      <p:to>
                                        <p:strVal val="visible"/>
                                      </p:to>
                                    </p:set>
                                    <p:animEffect transition="in" filter="fade">
                                      <p:cBhvr>
                                        <p:cTn id="377" dur="50"/>
                                        <p:tgtEl>
                                          <p:spTgt spid="242"/>
                                        </p:tgtEl>
                                      </p:cBhvr>
                                    </p:animEffect>
                                  </p:childTnLst>
                                </p:cTn>
                              </p:par>
                            </p:childTnLst>
                          </p:cTn>
                        </p:par>
                      </p:childTnLst>
                    </p:cTn>
                  </p:par>
                  <p:par>
                    <p:cTn id="378" fill="hold">
                      <p:stCondLst>
                        <p:cond delay="indefinite"/>
                      </p:stCondLst>
                      <p:childTnLst>
                        <p:par>
                          <p:cTn id="379" fill="hold">
                            <p:stCondLst>
                              <p:cond delay="0"/>
                            </p:stCondLst>
                            <p:childTnLst>
                              <p:par>
                                <p:cTn id="380" presetID="10" presetClass="entr" presetSubtype="0" fill="hold" nodeType="clickEffect">
                                  <p:stCondLst>
                                    <p:cond delay="0"/>
                                  </p:stCondLst>
                                  <p:childTnLst>
                                    <p:set>
                                      <p:cBhvr>
                                        <p:cTn id="381" dur="1" fill="hold">
                                          <p:stCondLst>
                                            <p:cond delay="0"/>
                                          </p:stCondLst>
                                        </p:cTn>
                                        <p:tgtEl>
                                          <p:spTgt spid="42"/>
                                        </p:tgtEl>
                                        <p:attrNameLst>
                                          <p:attrName>style.visibility</p:attrName>
                                        </p:attrNameLst>
                                      </p:cBhvr>
                                      <p:to>
                                        <p:strVal val="visible"/>
                                      </p:to>
                                    </p:set>
                                    <p:animEffect transition="in" filter="fade">
                                      <p:cBhvr>
                                        <p:cTn id="382" dur="200"/>
                                        <p:tgtEl>
                                          <p:spTgt spid="42"/>
                                        </p:tgtEl>
                                      </p:cBhvr>
                                    </p:animEffect>
                                  </p:childTnLst>
                                </p:cTn>
                              </p:par>
                            </p:childTnLst>
                          </p:cTn>
                        </p:par>
                        <p:par>
                          <p:cTn id="383" fill="hold">
                            <p:stCondLst>
                              <p:cond delay="200"/>
                            </p:stCondLst>
                            <p:childTnLst>
                              <p:par>
                                <p:cTn id="384" presetID="10" presetClass="entr" presetSubtype="0" fill="hold" nodeType="afterEffect">
                                  <p:stCondLst>
                                    <p:cond delay="0"/>
                                  </p:stCondLst>
                                  <p:childTnLst>
                                    <p:set>
                                      <p:cBhvr>
                                        <p:cTn id="385" dur="1" fill="hold">
                                          <p:stCondLst>
                                            <p:cond delay="0"/>
                                          </p:stCondLst>
                                        </p:cTn>
                                        <p:tgtEl>
                                          <p:spTgt spid="629"/>
                                        </p:tgtEl>
                                        <p:attrNameLst>
                                          <p:attrName>style.visibility</p:attrName>
                                        </p:attrNameLst>
                                      </p:cBhvr>
                                      <p:to>
                                        <p:strVal val="visible"/>
                                      </p:to>
                                    </p:set>
                                    <p:animEffect transition="in" filter="fade">
                                      <p:cBhvr>
                                        <p:cTn id="386" dur="50"/>
                                        <p:tgtEl>
                                          <p:spTgt spid="629"/>
                                        </p:tgtEl>
                                      </p:cBhvr>
                                    </p:animEffect>
                                  </p:childTnLst>
                                </p:cTn>
                              </p:par>
                            </p:childTnLst>
                          </p:cTn>
                        </p:par>
                        <p:par>
                          <p:cTn id="387" fill="hold">
                            <p:stCondLst>
                              <p:cond delay="250"/>
                            </p:stCondLst>
                            <p:childTnLst>
                              <p:par>
                                <p:cTn id="388" presetID="10" presetClass="entr" presetSubtype="0" fill="hold" nodeType="afterEffect">
                                  <p:stCondLst>
                                    <p:cond delay="0"/>
                                  </p:stCondLst>
                                  <p:childTnLst>
                                    <p:set>
                                      <p:cBhvr>
                                        <p:cTn id="389" dur="1" fill="hold">
                                          <p:stCondLst>
                                            <p:cond delay="0"/>
                                          </p:stCondLst>
                                        </p:cTn>
                                        <p:tgtEl>
                                          <p:spTgt spid="623"/>
                                        </p:tgtEl>
                                        <p:attrNameLst>
                                          <p:attrName>style.visibility</p:attrName>
                                        </p:attrNameLst>
                                      </p:cBhvr>
                                      <p:to>
                                        <p:strVal val="visible"/>
                                      </p:to>
                                    </p:set>
                                    <p:animEffect transition="in" filter="fade">
                                      <p:cBhvr>
                                        <p:cTn id="390" dur="50"/>
                                        <p:tgtEl>
                                          <p:spTgt spid="623"/>
                                        </p:tgtEl>
                                      </p:cBhvr>
                                    </p:animEffect>
                                  </p:childTnLst>
                                </p:cTn>
                              </p:par>
                            </p:childTnLst>
                          </p:cTn>
                        </p:par>
                        <p:par>
                          <p:cTn id="391" fill="hold">
                            <p:stCondLst>
                              <p:cond delay="300"/>
                            </p:stCondLst>
                            <p:childTnLst>
                              <p:par>
                                <p:cTn id="392" presetID="10" presetClass="entr" presetSubtype="0" fill="hold" nodeType="afterEffect">
                                  <p:stCondLst>
                                    <p:cond delay="0"/>
                                  </p:stCondLst>
                                  <p:childTnLst>
                                    <p:set>
                                      <p:cBhvr>
                                        <p:cTn id="393" dur="1" fill="hold">
                                          <p:stCondLst>
                                            <p:cond delay="0"/>
                                          </p:stCondLst>
                                        </p:cTn>
                                        <p:tgtEl>
                                          <p:spTgt spid="617"/>
                                        </p:tgtEl>
                                        <p:attrNameLst>
                                          <p:attrName>style.visibility</p:attrName>
                                        </p:attrNameLst>
                                      </p:cBhvr>
                                      <p:to>
                                        <p:strVal val="visible"/>
                                      </p:to>
                                    </p:set>
                                    <p:animEffect transition="in" filter="fade">
                                      <p:cBhvr>
                                        <p:cTn id="394" dur="50"/>
                                        <p:tgtEl>
                                          <p:spTgt spid="617"/>
                                        </p:tgtEl>
                                      </p:cBhvr>
                                    </p:animEffect>
                                  </p:childTnLst>
                                </p:cTn>
                              </p:par>
                            </p:childTnLst>
                          </p:cTn>
                        </p:par>
                        <p:par>
                          <p:cTn id="395" fill="hold">
                            <p:stCondLst>
                              <p:cond delay="350"/>
                            </p:stCondLst>
                            <p:childTnLst>
                              <p:par>
                                <p:cTn id="396" presetID="10" presetClass="entr" presetSubtype="0" fill="hold" nodeType="afterEffect">
                                  <p:stCondLst>
                                    <p:cond delay="0"/>
                                  </p:stCondLst>
                                  <p:childTnLst>
                                    <p:set>
                                      <p:cBhvr>
                                        <p:cTn id="397" dur="1" fill="hold">
                                          <p:stCondLst>
                                            <p:cond delay="0"/>
                                          </p:stCondLst>
                                        </p:cTn>
                                        <p:tgtEl>
                                          <p:spTgt spid="611"/>
                                        </p:tgtEl>
                                        <p:attrNameLst>
                                          <p:attrName>style.visibility</p:attrName>
                                        </p:attrNameLst>
                                      </p:cBhvr>
                                      <p:to>
                                        <p:strVal val="visible"/>
                                      </p:to>
                                    </p:set>
                                    <p:animEffect transition="in" filter="fade">
                                      <p:cBhvr>
                                        <p:cTn id="398" dur="50"/>
                                        <p:tgtEl>
                                          <p:spTgt spid="611"/>
                                        </p:tgtEl>
                                      </p:cBhvr>
                                    </p:animEffect>
                                  </p:childTnLst>
                                </p:cTn>
                              </p:par>
                            </p:childTnLst>
                          </p:cTn>
                        </p:par>
                        <p:par>
                          <p:cTn id="399" fill="hold">
                            <p:stCondLst>
                              <p:cond delay="400"/>
                            </p:stCondLst>
                            <p:childTnLst>
                              <p:par>
                                <p:cTn id="400" presetID="10" presetClass="entr" presetSubtype="0" fill="hold" nodeType="afterEffect">
                                  <p:stCondLst>
                                    <p:cond delay="0"/>
                                  </p:stCondLst>
                                  <p:childTnLst>
                                    <p:set>
                                      <p:cBhvr>
                                        <p:cTn id="401" dur="1" fill="hold">
                                          <p:stCondLst>
                                            <p:cond delay="0"/>
                                          </p:stCondLst>
                                        </p:cTn>
                                        <p:tgtEl>
                                          <p:spTgt spid="605"/>
                                        </p:tgtEl>
                                        <p:attrNameLst>
                                          <p:attrName>style.visibility</p:attrName>
                                        </p:attrNameLst>
                                      </p:cBhvr>
                                      <p:to>
                                        <p:strVal val="visible"/>
                                      </p:to>
                                    </p:set>
                                    <p:animEffect transition="in" filter="fade">
                                      <p:cBhvr>
                                        <p:cTn id="402" dur="50"/>
                                        <p:tgtEl>
                                          <p:spTgt spid="605"/>
                                        </p:tgtEl>
                                      </p:cBhvr>
                                    </p:animEffect>
                                  </p:childTnLst>
                                </p:cTn>
                              </p:par>
                            </p:childTnLst>
                          </p:cTn>
                        </p:par>
                        <p:par>
                          <p:cTn id="403" fill="hold">
                            <p:stCondLst>
                              <p:cond delay="450"/>
                            </p:stCondLst>
                            <p:childTnLst>
                              <p:par>
                                <p:cTn id="404" presetID="10" presetClass="entr" presetSubtype="0" fill="hold" nodeType="afterEffect">
                                  <p:stCondLst>
                                    <p:cond delay="0"/>
                                  </p:stCondLst>
                                  <p:childTnLst>
                                    <p:set>
                                      <p:cBhvr>
                                        <p:cTn id="405" dur="1" fill="hold">
                                          <p:stCondLst>
                                            <p:cond delay="0"/>
                                          </p:stCondLst>
                                        </p:cTn>
                                        <p:tgtEl>
                                          <p:spTgt spid="482"/>
                                        </p:tgtEl>
                                        <p:attrNameLst>
                                          <p:attrName>style.visibility</p:attrName>
                                        </p:attrNameLst>
                                      </p:cBhvr>
                                      <p:to>
                                        <p:strVal val="visible"/>
                                      </p:to>
                                    </p:set>
                                    <p:animEffect transition="in" filter="fade">
                                      <p:cBhvr>
                                        <p:cTn id="406" dur="50"/>
                                        <p:tgtEl>
                                          <p:spTgt spid="482"/>
                                        </p:tgtEl>
                                      </p:cBhvr>
                                    </p:animEffect>
                                  </p:childTnLst>
                                </p:cTn>
                              </p:par>
                            </p:childTnLst>
                          </p:cTn>
                        </p:par>
                        <p:par>
                          <p:cTn id="407" fill="hold">
                            <p:stCondLst>
                              <p:cond delay="500"/>
                            </p:stCondLst>
                            <p:childTnLst>
                              <p:par>
                                <p:cTn id="408" presetID="10" presetClass="entr" presetSubtype="0" fill="hold" nodeType="afterEffect">
                                  <p:stCondLst>
                                    <p:cond delay="0"/>
                                  </p:stCondLst>
                                  <p:childTnLst>
                                    <p:set>
                                      <p:cBhvr>
                                        <p:cTn id="409" dur="1" fill="hold">
                                          <p:stCondLst>
                                            <p:cond delay="0"/>
                                          </p:stCondLst>
                                        </p:cTn>
                                        <p:tgtEl>
                                          <p:spTgt spid="476"/>
                                        </p:tgtEl>
                                        <p:attrNameLst>
                                          <p:attrName>style.visibility</p:attrName>
                                        </p:attrNameLst>
                                      </p:cBhvr>
                                      <p:to>
                                        <p:strVal val="visible"/>
                                      </p:to>
                                    </p:set>
                                    <p:animEffect transition="in" filter="fade">
                                      <p:cBhvr>
                                        <p:cTn id="410" dur="50"/>
                                        <p:tgtEl>
                                          <p:spTgt spid="476"/>
                                        </p:tgtEl>
                                      </p:cBhvr>
                                    </p:animEffect>
                                  </p:childTnLst>
                                </p:cTn>
                              </p:par>
                            </p:childTnLst>
                          </p:cTn>
                        </p:par>
                        <p:par>
                          <p:cTn id="411" fill="hold">
                            <p:stCondLst>
                              <p:cond delay="550"/>
                            </p:stCondLst>
                            <p:childTnLst>
                              <p:par>
                                <p:cTn id="412" presetID="10" presetClass="entr" presetSubtype="0" fill="hold" nodeType="afterEffect">
                                  <p:stCondLst>
                                    <p:cond delay="0"/>
                                  </p:stCondLst>
                                  <p:childTnLst>
                                    <p:set>
                                      <p:cBhvr>
                                        <p:cTn id="413" dur="1" fill="hold">
                                          <p:stCondLst>
                                            <p:cond delay="0"/>
                                          </p:stCondLst>
                                        </p:cTn>
                                        <p:tgtEl>
                                          <p:spTgt spid="599"/>
                                        </p:tgtEl>
                                        <p:attrNameLst>
                                          <p:attrName>style.visibility</p:attrName>
                                        </p:attrNameLst>
                                      </p:cBhvr>
                                      <p:to>
                                        <p:strVal val="visible"/>
                                      </p:to>
                                    </p:set>
                                    <p:animEffect transition="in" filter="fade">
                                      <p:cBhvr>
                                        <p:cTn id="414" dur="50"/>
                                        <p:tgtEl>
                                          <p:spTgt spid="599"/>
                                        </p:tgtEl>
                                      </p:cBhvr>
                                    </p:animEffect>
                                  </p:childTnLst>
                                </p:cTn>
                              </p:par>
                            </p:childTnLst>
                          </p:cTn>
                        </p:par>
                        <p:par>
                          <p:cTn id="415" fill="hold">
                            <p:stCondLst>
                              <p:cond delay="600"/>
                            </p:stCondLst>
                            <p:childTnLst>
                              <p:par>
                                <p:cTn id="416" presetID="10" presetClass="entr" presetSubtype="0" fill="hold" nodeType="afterEffect">
                                  <p:stCondLst>
                                    <p:cond delay="0"/>
                                  </p:stCondLst>
                                  <p:childTnLst>
                                    <p:set>
                                      <p:cBhvr>
                                        <p:cTn id="417" dur="1" fill="hold">
                                          <p:stCondLst>
                                            <p:cond delay="0"/>
                                          </p:stCondLst>
                                        </p:cTn>
                                        <p:tgtEl>
                                          <p:spTgt spid="593"/>
                                        </p:tgtEl>
                                        <p:attrNameLst>
                                          <p:attrName>style.visibility</p:attrName>
                                        </p:attrNameLst>
                                      </p:cBhvr>
                                      <p:to>
                                        <p:strVal val="visible"/>
                                      </p:to>
                                    </p:set>
                                    <p:animEffect transition="in" filter="fade">
                                      <p:cBhvr>
                                        <p:cTn id="418" dur="50"/>
                                        <p:tgtEl>
                                          <p:spTgt spid="593"/>
                                        </p:tgtEl>
                                      </p:cBhvr>
                                    </p:animEffect>
                                  </p:childTnLst>
                                </p:cTn>
                              </p:par>
                            </p:childTnLst>
                          </p:cTn>
                        </p:par>
                        <p:par>
                          <p:cTn id="419" fill="hold">
                            <p:stCondLst>
                              <p:cond delay="650"/>
                            </p:stCondLst>
                            <p:childTnLst>
                              <p:par>
                                <p:cTn id="420" presetID="10" presetClass="entr" presetSubtype="0" fill="hold" nodeType="afterEffect">
                                  <p:stCondLst>
                                    <p:cond delay="0"/>
                                  </p:stCondLst>
                                  <p:childTnLst>
                                    <p:set>
                                      <p:cBhvr>
                                        <p:cTn id="421" dur="1" fill="hold">
                                          <p:stCondLst>
                                            <p:cond delay="0"/>
                                          </p:stCondLst>
                                        </p:cTn>
                                        <p:tgtEl>
                                          <p:spTgt spid="587"/>
                                        </p:tgtEl>
                                        <p:attrNameLst>
                                          <p:attrName>style.visibility</p:attrName>
                                        </p:attrNameLst>
                                      </p:cBhvr>
                                      <p:to>
                                        <p:strVal val="visible"/>
                                      </p:to>
                                    </p:set>
                                    <p:animEffect transition="in" filter="fade">
                                      <p:cBhvr>
                                        <p:cTn id="422" dur="50"/>
                                        <p:tgtEl>
                                          <p:spTgt spid="587"/>
                                        </p:tgtEl>
                                      </p:cBhvr>
                                    </p:animEffect>
                                  </p:childTnLst>
                                </p:cTn>
                              </p:par>
                            </p:childTnLst>
                          </p:cTn>
                        </p:par>
                        <p:par>
                          <p:cTn id="423" fill="hold">
                            <p:stCondLst>
                              <p:cond delay="700"/>
                            </p:stCondLst>
                            <p:childTnLst>
                              <p:par>
                                <p:cTn id="424" presetID="10" presetClass="entr" presetSubtype="0" fill="hold" nodeType="afterEffect">
                                  <p:stCondLst>
                                    <p:cond delay="0"/>
                                  </p:stCondLst>
                                  <p:childTnLst>
                                    <p:set>
                                      <p:cBhvr>
                                        <p:cTn id="425" dur="1" fill="hold">
                                          <p:stCondLst>
                                            <p:cond delay="0"/>
                                          </p:stCondLst>
                                        </p:cTn>
                                        <p:tgtEl>
                                          <p:spTgt spid="581"/>
                                        </p:tgtEl>
                                        <p:attrNameLst>
                                          <p:attrName>style.visibility</p:attrName>
                                        </p:attrNameLst>
                                      </p:cBhvr>
                                      <p:to>
                                        <p:strVal val="visible"/>
                                      </p:to>
                                    </p:set>
                                    <p:animEffect transition="in" filter="fade">
                                      <p:cBhvr>
                                        <p:cTn id="426" dur="50"/>
                                        <p:tgtEl>
                                          <p:spTgt spid="581"/>
                                        </p:tgtEl>
                                      </p:cBhvr>
                                    </p:animEffect>
                                  </p:childTnLst>
                                </p:cTn>
                              </p:par>
                            </p:childTnLst>
                          </p:cTn>
                        </p:par>
                        <p:par>
                          <p:cTn id="427" fill="hold">
                            <p:stCondLst>
                              <p:cond delay="750"/>
                            </p:stCondLst>
                            <p:childTnLst>
                              <p:par>
                                <p:cTn id="428" presetID="10" presetClass="entr" presetSubtype="0" fill="hold" nodeType="afterEffect">
                                  <p:stCondLst>
                                    <p:cond delay="0"/>
                                  </p:stCondLst>
                                  <p:childTnLst>
                                    <p:set>
                                      <p:cBhvr>
                                        <p:cTn id="429" dur="1" fill="hold">
                                          <p:stCondLst>
                                            <p:cond delay="0"/>
                                          </p:stCondLst>
                                        </p:cTn>
                                        <p:tgtEl>
                                          <p:spTgt spid="578"/>
                                        </p:tgtEl>
                                        <p:attrNameLst>
                                          <p:attrName>style.visibility</p:attrName>
                                        </p:attrNameLst>
                                      </p:cBhvr>
                                      <p:to>
                                        <p:strVal val="visible"/>
                                      </p:to>
                                    </p:set>
                                    <p:animEffect transition="in" filter="fade">
                                      <p:cBhvr>
                                        <p:cTn id="430" dur="50"/>
                                        <p:tgtEl>
                                          <p:spTgt spid="578"/>
                                        </p:tgtEl>
                                      </p:cBhvr>
                                    </p:animEffect>
                                  </p:childTnLst>
                                </p:cTn>
                              </p:par>
                            </p:childTnLst>
                          </p:cTn>
                        </p:par>
                        <p:par>
                          <p:cTn id="431" fill="hold">
                            <p:stCondLst>
                              <p:cond delay="800"/>
                            </p:stCondLst>
                            <p:childTnLst>
                              <p:par>
                                <p:cTn id="432" presetID="10" presetClass="entr" presetSubtype="0" fill="hold" nodeType="afterEffect">
                                  <p:stCondLst>
                                    <p:cond delay="0"/>
                                  </p:stCondLst>
                                  <p:childTnLst>
                                    <p:set>
                                      <p:cBhvr>
                                        <p:cTn id="433" dur="1" fill="hold">
                                          <p:stCondLst>
                                            <p:cond delay="0"/>
                                          </p:stCondLst>
                                        </p:cTn>
                                        <p:tgtEl>
                                          <p:spTgt spid="575"/>
                                        </p:tgtEl>
                                        <p:attrNameLst>
                                          <p:attrName>style.visibility</p:attrName>
                                        </p:attrNameLst>
                                      </p:cBhvr>
                                      <p:to>
                                        <p:strVal val="visible"/>
                                      </p:to>
                                    </p:set>
                                    <p:animEffect transition="in" filter="fade">
                                      <p:cBhvr>
                                        <p:cTn id="434" dur="50"/>
                                        <p:tgtEl>
                                          <p:spTgt spid="575"/>
                                        </p:tgtEl>
                                      </p:cBhvr>
                                    </p:animEffect>
                                  </p:childTnLst>
                                </p:cTn>
                              </p:par>
                            </p:childTnLst>
                          </p:cTn>
                        </p:par>
                        <p:par>
                          <p:cTn id="435" fill="hold">
                            <p:stCondLst>
                              <p:cond delay="850"/>
                            </p:stCondLst>
                            <p:childTnLst>
                              <p:par>
                                <p:cTn id="436" presetID="10" presetClass="entr" presetSubtype="0" fill="hold" nodeType="afterEffect">
                                  <p:stCondLst>
                                    <p:cond delay="0"/>
                                  </p:stCondLst>
                                  <p:childTnLst>
                                    <p:set>
                                      <p:cBhvr>
                                        <p:cTn id="437" dur="1" fill="hold">
                                          <p:stCondLst>
                                            <p:cond delay="0"/>
                                          </p:stCondLst>
                                        </p:cTn>
                                        <p:tgtEl>
                                          <p:spTgt spid="572"/>
                                        </p:tgtEl>
                                        <p:attrNameLst>
                                          <p:attrName>style.visibility</p:attrName>
                                        </p:attrNameLst>
                                      </p:cBhvr>
                                      <p:to>
                                        <p:strVal val="visible"/>
                                      </p:to>
                                    </p:set>
                                    <p:animEffect transition="in" filter="fade">
                                      <p:cBhvr>
                                        <p:cTn id="438" dur="50"/>
                                        <p:tgtEl>
                                          <p:spTgt spid="572"/>
                                        </p:tgtEl>
                                      </p:cBhvr>
                                    </p:animEffect>
                                  </p:childTnLst>
                                </p:cTn>
                              </p:par>
                            </p:childTnLst>
                          </p:cTn>
                        </p:par>
                        <p:par>
                          <p:cTn id="439" fill="hold">
                            <p:stCondLst>
                              <p:cond delay="900"/>
                            </p:stCondLst>
                            <p:childTnLst>
                              <p:par>
                                <p:cTn id="440" presetID="10" presetClass="entr" presetSubtype="0" fill="hold" nodeType="afterEffect">
                                  <p:stCondLst>
                                    <p:cond delay="0"/>
                                  </p:stCondLst>
                                  <p:childTnLst>
                                    <p:set>
                                      <p:cBhvr>
                                        <p:cTn id="441" dur="1" fill="hold">
                                          <p:stCondLst>
                                            <p:cond delay="0"/>
                                          </p:stCondLst>
                                        </p:cTn>
                                        <p:tgtEl>
                                          <p:spTgt spid="566"/>
                                        </p:tgtEl>
                                        <p:attrNameLst>
                                          <p:attrName>style.visibility</p:attrName>
                                        </p:attrNameLst>
                                      </p:cBhvr>
                                      <p:to>
                                        <p:strVal val="visible"/>
                                      </p:to>
                                    </p:set>
                                    <p:animEffect transition="in" filter="fade">
                                      <p:cBhvr>
                                        <p:cTn id="442" dur="50"/>
                                        <p:tgtEl>
                                          <p:spTgt spid="566"/>
                                        </p:tgtEl>
                                      </p:cBhvr>
                                    </p:animEffect>
                                  </p:childTnLst>
                                </p:cTn>
                              </p:par>
                            </p:childTnLst>
                          </p:cTn>
                        </p:par>
                        <p:par>
                          <p:cTn id="443" fill="hold">
                            <p:stCondLst>
                              <p:cond delay="950"/>
                            </p:stCondLst>
                            <p:childTnLst>
                              <p:par>
                                <p:cTn id="444" presetID="10" presetClass="entr" presetSubtype="0" fill="hold" nodeType="afterEffect">
                                  <p:stCondLst>
                                    <p:cond delay="0"/>
                                  </p:stCondLst>
                                  <p:childTnLst>
                                    <p:set>
                                      <p:cBhvr>
                                        <p:cTn id="445" dur="1" fill="hold">
                                          <p:stCondLst>
                                            <p:cond delay="0"/>
                                          </p:stCondLst>
                                        </p:cTn>
                                        <p:tgtEl>
                                          <p:spTgt spid="536"/>
                                        </p:tgtEl>
                                        <p:attrNameLst>
                                          <p:attrName>style.visibility</p:attrName>
                                        </p:attrNameLst>
                                      </p:cBhvr>
                                      <p:to>
                                        <p:strVal val="visible"/>
                                      </p:to>
                                    </p:set>
                                    <p:animEffect transition="in" filter="fade">
                                      <p:cBhvr>
                                        <p:cTn id="446" dur="50"/>
                                        <p:tgtEl>
                                          <p:spTgt spid="536"/>
                                        </p:tgtEl>
                                      </p:cBhvr>
                                    </p:animEffect>
                                  </p:childTnLst>
                                </p:cTn>
                              </p:par>
                            </p:childTnLst>
                          </p:cTn>
                        </p:par>
                        <p:par>
                          <p:cTn id="447" fill="hold">
                            <p:stCondLst>
                              <p:cond delay="1000"/>
                            </p:stCondLst>
                            <p:childTnLst>
                              <p:par>
                                <p:cTn id="448" presetID="10" presetClass="entr" presetSubtype="0" fill="hold" nodeType="afterEffect">
                                  <p:stCondLst>
                                    <p:cond delay="0"/>
                                  </p:stCondLst>
                                  <p:childTnLst>
                                    <p:set>
                                      <p:cBhvr>
                                        <p:cTn id="449" dur="1" fill="hold">
                                          <p:stCondLst>
                                            <p:cond delay="0"/>
                                          </p:stCondLst>
                                        </p:cTn>
                                        <p:tgtEl>
                                          <p:spTgt spid="524"/>
                                        </p:tgtEl>
                                        <p:attrNameLst>
                                          <p:attrName>style.visibility</p:attrName>
                                        </p:attrNameLst>
                                      </p:cBhvr>
                                      <p:to>
                                        <p:strVal val="visible"/>
                                      </p:to>
                                    </p:set>
                                    <p:animEffect transition="in" filter="fade">
                                      <p:cBhvr>
                                        <p:cTn id="450" dur="50"/>
                                        <p:tgtEl>
                                          <p:spTgt spid="524"/>
                                        </p:tgtEl>
                                      </p:cBhvr>
                                    </p:animEffect>
                                  </p:childTnLst>
                                </p:cTn>
                              </p:par>
                            </p:childTnLst>
                          </p:cTn>
                        </p:par>
                        <p:par>
                          <p:cTn id="451" fill="hold">
                            <p:stCondLst>
                              <p:cond delay="1050"/>
                            </p:stCondLst>
                            <p:childTnLst>
                              <p:par>
                                <p:cTn id="452" presetID="10" presetClass="entr" presetSubtype="0" fill="hold" nodeType="afterEffect">
                                  <p:stCondLst>
                                    <p:cond delay="0"/>
                                  </p:stCondLst>
                                  <p:childTnLst>
                                    <p:set>
                                      <p:cBhvr>
                                        <p:cTn id="453" dur="1" fill="hold">
                                          <p:stCondLst>
                                            <p:cond delay="0"/>
                                          </p:stCondLst>
                                        </p:cTn>
                                        <p:tgtEl>
                                          <p:spTgt spid="518"/>
                                        </p:tgtEl>
                                        <p:attrNameLst>
                                          <p:attrName>style.visibility</p:attrName>
                                        </p:attrNameLst>
                                      </p:cBhvr>
                                      <p:to>
                                        <p:strVal val="visible"/>
                                      </p:to>
                                    </p:set>
                                    <p:animEffect transition="in" filter="fade">
                                      <p:cBhvr>
                                        <p:cTn id="454" dur="50"/>
                                        <p:tgtEl>
                                          <p:spTgt spid="518"/>
                                        </p:tgtEl>
                                      </p:cBhvr>
                                    </p:animEffect>
                                  </p:childTnLst>
                                </p:cTn>
                              </p:par>
                            </p:childTnLst>
                          </p:cTn>
                        </p:par>
                        <p:par>
                          <p:cTn id="455" fill="hold">
                            <p:stCondLst>
                              <p:cond delay="1100"/>
                            </p:stCondLst>
                            <p:childTnLst>
                              <p:par>
                                <p:cTn id="456" presetID="10" presetClass="entr" presetSubtype="0" fill="hold" nodeType="afterEffect">
                                  <p:stCondLst>
                                    <p:cond delay="0"/>
                                  </p:stCondLst>
                                  <p:childTnLst>
                                    <p:set>
                                      <p:cBhvr>
                                        <p:cTn id="457" dur="1" fill="hold">
                                          <p:stCondLst>
                                            <p:cond delay="0"/>
                                          </p:stCondLst>
                                        </p:cTn>
                                        <p:tgtEl>
                                          <p:spTgt spid="512"/>
                                        </p:tgtEl>
                                        <p:attrNameLst>
                                          <p:attrName>style.visibility</p:attrName>
                                        </p:attrNameLst>
                                      </p:cBhvr>
                                      <p:to>
                                        <p:strVal val="visible"/>
                                      </p:to>
                                    </p:set>
                                    <p:animEffect transition="in" filter="fade">
                                      <p:cBhvr>
                                        <p:cTn id="458" dur="50"/>
                                        <p:tgtEl>
                                          <p:spTgt spid="512"/>
                                        </p:tgtEl>
                                      </p:cBhvr>
                                    </p:animEffect>
                                  </p:childTnLst>
                                </p:cTn>
                              </p:par>
                            </p:childTnLst>
                          </p:cTn>
                        </p:par>
                        <p:par>
                          <p:cTn id="459" fill="hold">
                            <p:stCondLst>
                              <p:cond delay="1150"/>
                            </p:stCondLst>
                            <p:childTnLst>
                              <p:par>
                                <p:cTn id="460" presetID="10" presetClass="entr" presetSubtype="0" fill="hold" nodeType="afterEffect">
                                  <p:stCondLst>
                                    <p:cond delay="0"/>
                                  </p:stCondLst>
                                  <p:childTnLst>
                                    <p:set>
                                      <p:cBhvr>
                                        <p:cTn id="461" dur="1" fill="hold">
                                          <p:stCondLst>
                                            <p:cond delay="0"/>
                                          </p:stCondLst>
                                        </p:cTn>
                                        <p:tgtEl>
                                          <p:spTgt spid="485"/>
                                        </p:tgtEl>
                                        <p:attrNameLst>
                                          <p:attrName>style.visibility</p:attrName>
                                        </p:attrNameLst>
                                      </p:cBhvr>
                                      <p:to>
                                        <p:strVal val="visible"/>
                                      </p:to>
                                    </p:set>
                                    <p:animEffect transition="in" filter="fade">
                                      <p:cBhvr>
                                        <p:cTn id="462" dur="50"/>
                                        <p:tgtEl>
                                          <p:spTgt spid="485"/>
                                        </p:tgtEl>
                                      </p:cBhvr>
                                    </p:animEffect>
                                  </p:childTnLst>
                                </p:cTn>
                              </p:par>
                            </p:childTnLst>
                          </p:cTn>
                        </p:par>
                        <p:par>
                          <p:cTn id="463" fill="hold">
                            <p:stCondLst>
                              <p:cond delay="1200"/>
                            </p:stCondLst>
                            <p:childTnLst>
                              <p:par>
                                <p:cTn id="464" presetID="10" presetClass="entr" presetSubtype="0" fill="hold" nodeType="afterEffect">
                                  <p:stCondLst>
                                    <p:cond delay="0"/>
                                  </p:stCondLst>
                                  <p:childTnLst>
                                    <p:set>
                                      <p:cBhvr>
                                        <p:cTn id="465" dur="1" fill="hold">
                                          <p:stCondLst>
                                            <p:cond delay="0"/>
                                          </p:stCondLst>
                                        </p:cTn>
                                        <p:tgtEl>
                                          <p:spTgt spid="467"/>
                                        </p:tgtEl>
                                        <p:attrNameLst>
                                          <p:attrName>style.visibility</p:attrName>
                                        </p:attrNameLst>
                                      </p:cBhvr>
                                      <p:to>
                                        <p:strVal val="visible"/>
                                      </p:to>
                                    </p:set>
                                    <p:animEffect transition="in" filter="fade">
                                      <p:cBhvr>
                                        <p:cTn id="466" dur="50"/>
                                        <p:tgtEl>
                                          <p:spTgt spid="467"/>
                                        </p:tgtEl>
                                      </p:cBhvr>
                                    </p:animEffect>
                                  </p:childTnLst>
                                </p:cTn>
                              </p:par>
                            </p:childTnLst>
                          </p:cTn>
                        </p:par>
                        <p:par>
                          <p:cTn id="467" fill="hold">
                            <p:stCondLst>
                              <p:cond delay="1250"/>
                            </p:stCondLst>
                            <p:childTnLst>
                              <p:par>
                                <p:cTn id="468" presetID="10" presetClass="entr" presetSubtype="0" fill="hold" nodeType="afterEffect">
                                  <p:stCondLst>
                                    <p:cond delay="0"/>
                                  </p:stCondLst>
                                  <p:childTnLst>
                                    <p:set>
                                      <p:cBhvr>
                                        <p:cTn id="469" dur="1" fill="hold">
                                          <p:stCondLst>
                                            <p:cond delay="0"/>
                                          </p:stCondLst>
                                        </p:cTn>
                                        <p:tgtEl>
                                          <p:spTgt spid="461"/>
                                        </p:tgtEl>
                                        <p:attrNameLst>
                                          <p:attrName>style.visibility</p:attrName>
                                        </p:attrNameLst>
                                      </p:cBhvr>
                                      <p:to>
                                        <p:strVal val="visible"/>
                                      </p:to>
                                    </p:set>
                                    <p:animEffect transition="in" filter="fade">
                                      <p:cBhvr>
                                        <p:cTn id="470" dur="50"/>
                                        <p:tgtEl>
                                          <p:spTgt spid="461"/>
                                        </p:tgtEl>
                                      </p:cBhvr>
                                    </p:animEffect>
                                  </p:childTnLst>
                                </p:cTn>
                              </p:par>
                            </p:childTnLst>
                          </p:cTn>
                        </p:par>
                        <p:par>
                          <p:cTn id="471" fill="hold">
                            <p:stCondLst>
                              <p:cond delay="1300"/>
                            </p:stCondLst>
                            <p:childTnLst>
                              <p:par>
                                <p:cTn id="472" presetID="10" presetClass="entr" presetSubtype="0" fill="hold" nodeType="afterEffect">
                                  <p:stCondLst>
                                    <p:cond delay="0"/>
                                  </p:stCondLst>
                                  <p:childTnLst>
                                    <p:set>
                                      <p:cBhvr>
                                        <p:cTn id="473" dur="1" fill="hold">
                                          <p:stCondLst>
                                            <p:cond delay="0"/>
                                          </p:stCondLst>
                                        </p:cTn>
                                        <p:tgtEl>
                                          <p:spTgt spid="455"/>
                                        </p:tgtEl>
                                        <p:attrNameLst>
                                          <p:attrName>style.visibility</p:attrName>
                                        </p:attrNameLst>
                                      </p:cBhvr>
                                      <p:to>
                                        <p:strVal val="visible"/>
                                      </p:to>
                                    </p:set>
                                    <p:animEffect transition="in" filter="fade">
                                      <p:cBhvr>
                                        <p:cTn id="474" dur="50"/>
                                        <p:tgtEl>
                                          <p:spTgt spid="455"/>
                                        </p:tgtEl>
                                      </p:cBhvr>
                                    </p:animEffect>
                                  </p:childTnLst>
                                </p:cTn>
                              </p:par>
                            </p:childTnLst>
                          </p:cTn>
                        </p:par>
                        <p:par>
                          <p:cTn id="475" fill="hold">
                            <p:stCondLst>
                              <p:cond delay="1350"/>
                            </p:stCondLst>
                            <p:childTnLst>
                              <p:par>
                                <p:cTn id="476" presetID="10" presetClass="entr" presetSubtype="0" fill="hold" nodeType="afterEffect">
                                  <p:stCondLst>
                                    <p:cond delay="0"/>
                                  </p:stCondLst>
                                  <p:childTnLst>
                                    <p:set>
                                      <p:cBhvr>
                                        <p:cTn id="477" dur="1" fill="hold">
                                          <p:stCondLst>
                                            <p:cond delay="0"/>
                                          </p:stCondLst>
                                        </p:cTn>
                                        <p:tgtEl>
                                          <p:spTgt spid="449"/>
                                        </p:tgtEl>
                                        <p:attrNameLst>
                                          <p:attrName>style.visibility</p:attrName>
                                        </p:attrNameLst>
                                      </p:cBhvr>
                                      <p:to>
                                        <p:strVal val="visible"/>
                                      </p:to>
                                    </p:set>
                                    <p:animEffect transition="in" filter="fade">
                                      <p:cBhvr>
                                        <p:cTn id="478" dur="50"/>
                                        <p:tgtEl>
                                          <p:spTgt spid="449"/>
                                        </p:tgtEl>
                                      </p:cBhvr>
                                    </p:animEffect>
                                  </p:childTnLst>
                                </p:cTn>
                              </p:par>
                            </p:childTnLst>
                          </p:cTn>
                        </p:par>
                        <p:par>
                          <p:cTn id="479" fill="hold">
                            <p:stCondLst>
                              <p:cond delay="1400"/>
                            </p:stCondLst>
                            <p:childTnLst>
                              <p:par>
                                <p:cTn id="480" presetID="10" presetClass="entr" presetSubtype="0" fill="hold" nodeType="afterEffect">
                                  <p:stCondLst>
                                    <p:cond delay="0"/>
                                  </p:stCondLst>
                                  <p:childTnLst>
                                    <p:set>
                                      <p:cBhvr>
                                        <p:cTn id="481" dur="1" fill="hold">
                                          <p:stCondLst>
                                            <p:cond delay="0"/>
                                          </p:stCondLst>
                                        </p:cTn>
                                        <p:tgtEl>
                                          <p:spTgt spid="443"/>
                                        </p:tgtEl>
                                        <p:attrNameLst>
                                          <p:attrName>style.visibility</p:attrName>
                                        </p:attrNameLst>
                                      </p:cBhvr>
                                      <p:to>
                                        <p:strVal val="visible"/>
                                      </p:to>
                                    </p:set>
                                    <p:animEffect transition="in" filter="fade">
                                      <p:cBhvr>
                                        <p:cTn id="482" dur="50"/>
                                        <p:tgtEl>
                                          <p:spTgt spid="443"/>
                                        </p:tgtEl>
                                      </p:cBhvr>
                                    </p:animEffect>
                                  </p:childTnLst>
                                </p:cTn>
                              </p:par>
                            </p:childTnLst>
                          </p:cTn>
                        </p:par>
                        <p:par>
                          <p:cTn id="483" fill="hold">
                            <p:stCondLst>
                              <p:cond delay="1450"/>
                            </p:stCondLst>
                            <p:childTnLst>
                              <p:par>
                                <p:cTn id="484" presetID="10" presetClass="entr" presetSubtype="0" fill="hold" nodeType="afterEffect">
                                  <p:stCondLst>
                                    <p:cond delay="0"/>
                                  </p:stCondLst>
                                  <p:childTnLst>
                                    <p:set>
                                      <p:cBhvr>
                                        <p:cTn id="485" dur="1" fill="hold">
                                          <p:stCondLst>
                                            <p:cond delay="0"/>
                                          </p:stCondLst>
                                        </p:cTn>
                                        <p:tgtEl>
                                          <p:spTgt spid="506"/>
                                        </p:tgtEl>
                                        <p:attrNameLst>
                                          <p:attrName>style.visibility</p:attrName>
                                        </p:attrNameLst>
                                      </p:cBhvr>
                                      <p:to>
                                        <p:strVal val="visible"/>
                                      </p:to>
                                    </p:set>
                                    <p:animEffect transition="in" filter="fade">
                                      <p:cBhvr>
                                        <p:cTn id="486" dur="50"/>
                                        <p:tgtEl>
                                          <p:spTgt spid="506"/>
                                        </p:tgtEl>
                                      </p:cBhvr>
                                    </p:animEffect>
                                  </p:childTnLst>
                                </p:cTn>
                              </p:par>
                            </p:childTnLst>
                          </p:cTn>
                        </p:par>
                        <p:par>
                          <p:cTn id="487" fill="hold">
                            <p:stCondLst>
                              <p:cond delay="1500"/>
                            </p:stCondLst>
                            <p:childTnLst>
                              <p:par>
                                <p:cTn id="488" presetID="10" presetClass="entr" presetSubtype="0" fill="hold" nodeType="afterEffect">
                                  <p:stCondLst>
                                    <p:cond delay="0"/>
                                  </p:stCondLst>
                                  <p:childTnLst>
                                    <p:set>
                                      <p:cBhvr>
                                        <p:cTn id="489" dur="1" fill="hold">
                                          <p:stCondLst>
                                            <p:cond delay="0"/>
                                          </p:stCondLst>
                                        </p:cTn>
                                        <p:tgtEl>
                                          <p:spTgt spid="500"/>
                                        </p:tgtEl>
                                        <p:attrNameLst>
                                          <p:attrName>style.visibility</p:attrName>
                                        </p:attrNameLst>
                                      </p:cBhvr>
                                      <p:to>
                                        <p:strVal val="visible"/>
                                      </p:to>
                                    </p:set>
                                    <p:animEffect transition="in" filter="fade">
                                      <p:cBhvr>
                                        <p:cTn id="490" dur="50"/>
                                        <p:tgtEl>
                                          <p:spTgt spid="500"/>
                                        </p:tgtEl>
                                      </p:cBhvr>
                                    </p:animEffect>
                                  </p:childTnLst>
                                </p:cTn>
                              </p:par>
                            </p:childTnLst>
                          </p:cTn>
                        </p:par>
                        <p:par>
                          <p:cTn id="491" fill="hold">
                            <p:stCondLst>
                              <p:cond delay="1550"/>
                            </p:stCondLst>
                            <p:childTnLst>
                              <p:par>
                                <p:cTn id="492" presetID="10" presetClass="entr" presetSubtype="0" fill="hold" nodeType="afterEffect">
                                  <p:stCondLst>
                                    <p:cond delay="0"/>
                                  </p:stCondLst>
                                  <p:childTnLst>
                                    <p:set>
                                      <p:cBhvr>
                                        <p:cTn id="493" dur="1" fill="hold">
                                          <p:stCondLst>
                                            <p:cond delay="0"/>
                                          </p:stCondLst>
                                        </p:cTn>
                                        <p:tgtEl>
                                          <p:spTgt spid="59"/>
                                        </p:tgtEl>
                                        <p:attrNameLst>
                                          <p:attrName>style.visibility</p:attrName>
                                        </p:attrNameLst>
                                      </p:cBhvr>
                                      <p:to>
                                        <p:strVal val="visible"/>
                                      </p:to>
                                    </p:set>
                                    <p:animEffect transition="in" filter="fade">
                                      <p:cBhvr>
                                        <p:cTn id="494" dur="50"/>
                                        <p:tgtEl>
                                          <p:spTgt spid="59"/>
                                        </p:tgtEl>
                                      </p:cBhvr>
                                    </p:animEffect>
                                  </p:childTnLst>
                                </p:cTn>
                              </p:par>
                            </p:childTnLst>
                          </p:cTn>
                        </p:par>
                        <p:par>
                          <p:cTn id="495" fill="hold">
                            <p:stCondLst>
                              <p:cond delay="1600"/>
                            </p:stCondLst>
                            <p:childTnLst>
                              <p:par>
                                <p:cTn id="496" presetID="10" presetClass="entr" presetSubtype="0" fill="hold" nodeType="afterEffect">
                                  <p:stCondLst>
                                    <p:cond delay="0"/>
                                  </p:stCondLst>
                                  <p:childTnLst>
                                    <p:set>
                                      <p:cBhvr>
                                        <p:cTn id="497" dur="1" fill="hold">
                                          <p:stCondLst>
                                            <p:cond delay="0"/>
                                          </p:stCondLst>
                                        </p:cTn>
                                        <p:tgtEl>
                                          <p:spTgt spid="413"/>
                                        </p:tgtEl>
                                        <p:attrNameLst>
                                          <p:attrName>style.visibility</p:attrName>
                                        </p:attrNameLst>
                                      </p:cBhvr>
                                      <p:to>
                                        <p:strVal val="visible"/>
                                      </p:to>
                                    </p:set>
                                    <p:animEffect transition="in" filter="fade">
                                      <p:cBhvr>
                                        <p:cTn id="498" dur="50"/>
                                        <p:tgtEl>
                                          <p:spTgt spid="413"/>
                                        </p:tgtEl>
                                      </p:cBhvr>
                                    </p:animEffect>
                                  </p:childTnLst>
                                </p:cTn>
                              </p:par>
                            </p:childTnLst>
                          </p:cTn>
                        </p:par>
                        <p:par>
                          <p:cTn id="499" fill="hold">
                            <p:stCondLst>
                              <p:cond delay="1650"/>
                            </p:stCondLst>
                            <p:childTnLst>
                              <p:par>
                                <p:cTn id="500" presetID="10" presetClass="entr" presetSubtype="0" fill="hold" nodeType="afterEffect">
                                  <p:stCondLst>
                                    <p:cond delay="0"/>
                                  </p:stCondLst>
                                  <p:childTnLst>
                                    <p:set>
                                      <p:cBhvr>
                                        <p:cTn id="501" dur="1" fill="hold">
                                          <p:stCondLst>
                                            <p:cond delay="0"/>
                                          </p:stCondLst>
                                        </p:cTn>
                                        <p:tgtEl>
                                          <p:spTgt spid="407"/>
                                        </p:tgtEl>
                                        <p:attrNameLst>
                                          <p:attrName>style.visibility</p:attrName>
                                        </p:attrNameLst>
                                      </p:cBhvr>
                                      <p:to>
                                        <p:strVal val="visible"/>
                                      </p:to>
                                    </p:set>
                                    <p:animEffect transition="in" filter="fade">
                                      <p:cBhvr>
                                        <p:cTn id="502" dur="50"/>
                                        <p:tgtEl>
                                          <p:spTgt spid="407"/>
                                        </p:tgtEl>
                                      </p:cBhvr>
                                    </p:animEffect>
                                  </p:childTnLst>
                                </p:cTn>
                              </p:par>
                            </p:childTnLst>
                          </p:cTn>
                        </p:par>
                        <p:par>
                          <p:cTn id="503" fill="hold">
                            <p:stCondLst>
                              <p:cond delay="1700"/>
                            </p:stCondLst>
                            <p:childTnLst>
                              <p:par>
                                <p:cTn id="504" presetID="10" presetClass="entr" presetSubtype="0" fill="hold" nodeType="afterEffect">
                                  <p:stCondLst>
                                    <p:cond delay="0"/>
                                  </p:stCondLst>
                                  <p:childTnLst>
                                    <p:set>
                                      <p:cBhvr>
                                        <p:cTn id="505" dur="1" fill="hold">
                                          <p:stCondLst>
                                            <p:cond delay="0"/>
                                          </p:stCondLst>
                                        </p:cTn>
                                        <p:tgtEl>
                                          <p:spTgt spid="401"/>
                                        </p:tgtEl>
                                        <p:attrNameLst>
                                          <p:attrName>style.visibility</p:attrName>
                                        </p:attrNameLst>
                                      </p:cBhvr>
                                      <p:to>
                                        <p:strVal val="visible"/>
                                      </p:to>
                                    </p:set>
                                    <p:animEffect transition="in" filter="fade">
                                      <p:cBhvr>
                                        <p:cTn id="506" dur="50"/>
                                        <p:tgtEl>
                                          <p:spTgt spid="401"/>
                                        </p:tgtEl>
                                      </p:cBhvr>
                                    </p:animEffect>
                                  </p:childTnLst>
                                </p:cTn>
                              </p:par>
                            </p:childTnLst>
                          </p:cTn>
                        </p:par>
                        <p:par>
                          <p:cTn id="507" fill="hold">
                            <p:stCondLst>
                              <p:cond delay="1750"/>
                            </p:stCondLst>
                            <p:childTnLst>
                              <p:par>
                                <p:cTn id="508" presetID="10" presetClass="entr" presetSubtype="0" fill="hold" nodeType="afterEffect">
                                  <p:stCondLst>
                                    <p:cond delay="0"/>
                                  </p:stCondLst>
                                  <p:childTnLst>
                                    <p:set>
                                      <p:cBhvr>
                                        <p:cTn id="509" dur="1" fill="hold">
                                          <p:stCondLst>
                                            <p:cond delay="0"/>
                                          </p:stCondLst>
                                        </p:cTn>
                                        <p:tgtEl>
                                          <p:spTgt spid="440"/>
                                        </p:tgtEl>
                                        <p:attrNameLst>
                                          <p:attrName>style.visibility</p:attrName>
                                        </p:attrNameLst>
                                      </p:cBhvr>
                                      <p:to>
                                        <p:strVal val="visible"/>
                                      </p:to>
                                    </p:set>
                                    <p:animEffect transition="in" filter="fade">
                                      <p:cBhvr>
                                        <p:cTn id="510" dur="50"/>
                                        <p:tgtEl>
                                          <p:spTgt spid="440"/>
                                        </p:tgtEl>
                                      </p:cBhvr>
                                    </p:animEffect>
                                  </p:childTnLst>
                                </p:cTn>
                              </p:par>
                            </p:childTnLst>
                          </p:cTn>
                        </p:par>
                        <p:par>
                          <p:cTn id="511" fill="hold">
                            <p:stCondLst>
                              <p:cond delay="1800"/>
                            </p:stCondLst>
                            <p:childTnLst>
                              <p:par>
                                <p:cTn id="512" presetID="10" presetClass="entr" presetSubtype="0" fill="hold" nodeType="afterEffect">
                                  <p:stCondLst>
                                    <p:cond delay="0"/>
                                  </p:stCondLst>
                                  <p:childTnLst>
                                    <p:set>
                                      <p:cBhvr>
                                        <p:cTn id="513" dur="1" fill="hold">
                                          <p:stCondLst>
                                            <p:cond delay="0"/>
                                          </p:stCondLst>
                                        </p:cTn>
                                        <p:tgtEl>
                                          <p:spTgt spid="434"/>
                                        </p:tgtEl>
                                        <p:attrNameLst>
                                          <p:attrName>style.visibility</p:attrName>
                                        </p:attrNameLst>
                                      </p:cBhvr>
                                      <p:to>
                                        <p:strVal val="visible"/>
                                      </p:to>
                                    </p:set>
                                    <p:animEffect transition="in" filter="fade">
                                      <p:cBhvr>
                                        <p:cTn id="514" dur="50"/>
                                        <p:tgtEl>
                                          <p:spTgt spid="434"/>
                                        </p:tgtEl>
                                      </p:cBhvr>
                                    </p:animEffect>
                                  </p:childTnLst>
                                </p:cTn>
                              </p:par>
                            </p:childTnLst>
                          </p:cTn>
                        </p:par>
                        <p:par>
                          <p:cTn id="515" fill="hold">
                            <p:stCondLst>
                              <p:cond delay="1850"/>
                            </p:stCondLst>
                            <p:childTnLst>
                              <p:par>
                                <p:cTn id="516" presetID="10" presetClass="entr" presetSubtype="0" fill="hold" nodeType="afterEffect">
                                  <p:stCondLst>
                                    <p:cond delay="0"/>
                                  </p:stCondLst>
                                  <p:childTnLst>
                                    <p:set>
                                      <p:cBhvr>
                                        <p:cTn id="517" dur="1" fill="hold">
                                          <p:stCondLst>
                                            <p:cond delay="0"/>
                                          </p:stCondLst>
                                        </p:cTn>
                                        <p:tgtEl>
                                          <p:spTgt spid="416"/>
                                        </p:tgtEl>
                                        <p:attrNameLst>
                                          <p:attrName>style.visibility</p:attrName>
                                        </p:attrNameLst>
                                      </p:cBhvr>
                                      <p:to>
                                        <p:strVal val="visible"/>
                                      </p:to>
                                    </p:set>
                                    <p:animEffect transition="in" filter="fade">
                                      <p:cBhvr>
                                        <p:cTn id="518" dur="50"/>
                                        <p:tgtEl>
                                          <p:spTgt spid="416"/>
                                        </p:tgtEl>
                                      </p:cBhvr>
                                    </p:animEffect>
                                  </p:childTnLst>
                                </p:cTn>
                              </p:par>
                            </p:childTnLst>
                          </p:cTn>
                        </p:par>
                        <p:par>
                          <p:cTn id="519" fill="hold">
                            <p:stCondLst>
                              <p:cond delay="1900"/>
                            </p:stCondLst>
                            <p:childTnLst>
                              <p:par>
                                <p:cTn id="520" presetID="10" presetClass="entr" presetSubtype="0" fill="hold" nodeType="afterEffect">
                                  <p:stCondLst>
                                    <p:cond delay="0"/>
                                  </p:stCondLst>
                                  <p:childTnLst>
                                    <p:set>
                                      <p:cBhvr>
                                        <p:cTn id="521" dur="1" fill="hold">
                                          <p:stCondLst>
                                            <p:cond delay="0"/>
                                          </p:stCondLst>
                                        </p:cTn>
                                        <p:tgtEl>
                                          <p:spTgt spid="80"/>
                                        </p:tgtEl>
                                        <p:attrNameLst>
                                          <p:attrName>style.visibility</p:attrName>
                                        </p:attrNameLst>
                                      </p:cBhvr>
                                      <p:to>
                                        <p:strVal val="visible"/>
                                      </p:to>
                                    </p:set>
                                    <p:animEffect transition="in" filter="fade">
                                      <p:cBhvr>
                                        <p:cTn id="522" dur="50"/>
                                        <p:tgtEl>
                                          <p:spTgt spid="80"/>
                                        </p:tgtEl>
                                      </p:cBhvr>
                                    </p:animEffect>
                                  </p:childTnLst>
                                </p:cTn>
                              </p:par>
                            </p:childTnLst>
                          </p:cTn>
                        </p:par>
                        <p:par>
                          <p:cTn id="523" fill="hold">
                            <p:stCondLst>
                              <p:cond delay="1950"/>
                            </p:stCondLst>
                            <p:childTnLst>
                              <p:par>
                                <p:cTn id="524" presetID="10" presetClass="entr" presetSubtype="0" fill="hold" nodeType="afterEffect">
                                  <p:stCondLst>
                                    <p:cond delay="0"/>
                                  </p:stCondLst>
                                  <p:childTnLst>
                                    <p:set>
                                      <p:cBhvr>
                                        <p:cTn id="525" dur="1" fill="hold">
                                          <p:stCondLst>
                                            <p:cond delay="0"/>
                                          </p:stCondLst>
                                        </p:cTn>
                                        <p:tgtEl>
                                          <p:spTgt spid="68"/>
                                        </p:tgtEl>
                                        <p:attrNameLst>
                                          <p:attrName>style.visibility</p:attrName>
                                        </p:attrNameLst>
                                      </p:cBhvr>
                                      <p:to>
                                        <p:strVal val="visible"/>
                                      </p:to>
                                    </p:set>
                                    <p:animEffect transition="in" filter="fade">
                                      <p:cBhvr>
                                        <p:cTn id="526" dur="50"/>
                                        <p:tgtEl>
                                          <p:spTgt spid="68"/>
                                        </p:tgtEl>
                                      </p:cBhvr>
                                    </p:animEffect>
                                  </p:childTnLst>
                                </p:cTn>
                              </p:par>
                            </p:childTnLst>
                          </p:cTn>
                        </p:par>
                        <p:par>
                          <p:cTn id="527" fill="hold">
                            <p:stCondLst>
                              <p:cond delay="2000"/>
                            </p:stCondLst>
                            <p:childTnLst>
                              <p:par>
                                <p:cTn id="528" presetID="10" presetClass="entr" presetSubtype="0" fill="hold" nodeType="afterEffect">
                                  <p:stCondLst>
                                    <p:cond delay="0"/>
                                  </p:stCondLst>
                                  <p:childTnLst>
                                    <p:set>
                                      <p:cBhvr>
                                        <p:cTn id="529" dur="1" fill="hold">
                                          <p:stCondLst>
                                            <p:cond delay="0"/>
                                          </p:stCondLst>
                                        </p:cTn>
                                        <p:tgtEl>
                                          <p:spTgt spid="62"/>
                                        </p:tgtEl>
                                        <p:attrNameLst>
                                          <p:attrName>style.visibility</p:attrName>
                                        </p:attrNameLst>
                                      </p:cBhvr>
                                      <p:to>
                                        <p:strVal val="visible"/>
                                      </p:to>
                                    </p:set>
                                    <p:animEffect transition="in" filter="fade">
                                      <p:cBhvr>
                                        <p:cTn id="530" dur="50"/>
                                        <p:tgtEl>
                                          <p:spTgt spid="62"/>
                                        </p:tgtEl>
                                      </p:cBhvr>
                                    </p:animEffect>
                                  </p:childTnLst>
                                </p:cTn>
                              </p:par>
                            </p:childTnLst>
                          </p:cTn>
                        </p:par>
                        <p:par>
                          <p:cTn id="531" fill="hold">
                            <p:stCondLst>
                              <p:cond delay="2050"/>
                            </p:stCondLst>
                            <p:childTnLst>
                              <p:par>
                                <p:cTn id="532" presetID="10" presetClass="entr" presetSubtype="0" fill="hold" nodeType="afterEffect">
                                  <p:stCondLst>
                                    <p:cond delay="0"/>
                                  </p:stCondLst>
                                  <p:childTnLst>
                                    <p:set>
                                      <p:cBhvr>
                                        <p:cTn id="533" dur="1" fill="hold">
                                          <p:stCondLst>
                                            <p:cond delay="0"/>
                                          </p:stCondLst>
                                        </p:cTn>
                                        <p:tgtEl>
                                          <p:spTgt spid="395"/>
                                        </p:tgtEl>
                                        <p:attrNameLst>
                                          <p:attrName>style.visibility</p:attrName>
                                        </p:attrNameLst>
                                      </p:cBhvr>
                                      <p:to>
                                        <p:strVal val="visible"/>
                                      </p:to>
                                    </p:set>
                                    <p:animEffect transition="in" filter="fade">
                                      <p:cBhvr>
                                        <p:cTn id="534" dur="50"/>
                                        <p:tgtEl>
                                          <p:spTgt spid="395"/>
                                        </p:tgtEl>
                                      </p:cBhvr>
                                    </p:animEffect>
                                  </p:childTnLst>
                                </p:cTn>
                              </p:par>
                            </p:childTnLst>
                          </p:cTn>
                        </p:par>
                        <p:par>
                          <p:cTn id="535" fill="hold">
                            <p:stCondLst>
                              <p:cond delay="2100"/>
                            </p:stCondLst>
                            <p:childTnLst>
                              <p:par>
                                <p:cTn id="536" presetID="10" presetClass="entr" presetSubtype="0" fill="hold" nodeType="afterEffect">
                                  <p:stCondLst>
                                    <p:cond delay="0"/>
                                  </p:stCondLst>
                                  <p:childTnLst>
                                    <p:set>
                                      <p:cBhvr>
                                        <p:cTn id="537" dur="1" fill="hold">
                                          <p:stCondLst>
                                            <p:cond delay="0"/>
                                          </p:stCondLst>
                                        </p:cTn>
                                        <p:tgtEl>
                                          <p:spTgt spid="389"/>
                                        </p:tgtEl>
                                        <p:attrNameLst>
                                          <p:attrName>style.visibility</p:attrName>
                                        </p:attrNameLst>
                                      </p:cBhvr>
                                      <p:to>
                                        <p:strVal val="visible"/>
                                      </p:to>
                                    </p:set>
                                    <p:animEffect transition="in" filter="fade">
                                      <p:cBhvr>
                                        <p:cTn id="538" dur="50"/>
                                        <p:tgtEl>
                                          <p:spTgt spid="389"/>
                                        </p:tgtEl>
                                      </p:cBhvr>
                                    </p:animEffect>
                                  </p:childTnLst>
                                </p:cTn>
                              </p:par>
                            </p:childTnLst>
                          </p:cTn>
                        </p:par>
                        <p:par>
                          <p:cTn id="539" fill="hold">
                            <p:stCondLst>
                              <p:cond delay="2150"/>
                            </p:stCondLst>
                            <p:childTnLst>
                              <p:par>
                                <p:cTn id="540" presetID="10" presetClass="entr" presetSubtype="0" fill="hold" nodeType="afterEffect">
                                  <p:stCondLst>
                                    <p:cond delay="0"/>
                                  </p:stCondLst>
                                  <p:childTnLst>
                                    <p:set>
                                      <p:cBhvr>
                                        <p:cTn id="541" dur="1" fill="hold">
                                          <p:stCondLst>
                                            <p:cond delay="0"/>
                                          </p:stCondLst>
                                        </p:cTn>
                                        <p:tgtEl>
                                          <p:spTgt spid="383"/>
                                        </p:tgtEl>
                                        <p:attrNameLst>
                                          <p:attrName>style.visibility</p:attrName>
                                        </p:attrNameLst>
                                      </p:cBhvr>
                                      <p:to>
                                        <p:strVal val="visible"/>
                                      </p:to>
                                    </p:set>
                                    <p:animEffect transition="in" filter="fade">
                                      <p:cBhvr>
                                        <p:cTn id="542" dur="50"/>
                                        <p:tgtEl>
                                          <p:spTgt spid="383"/>
                                        </p:tgtEl>
                                      </p:cBhvr>
                                    </p:animEffect>
                                  </p:childTnLst>
                                </p:cTn>
                              </p:par>
                            </p:childTnLst>
                          </p:cTn>
                        </p:par>
                        <p:par>
                          <p:cTn id="543" fill="hold">
                            <p:stCondLst>
                              <p:cond delay="2200"/>
                            </p:stCondLst>
                            <p:childTnLst>
                              <p:par>
                                <p:cTn id="544" presetID="10" presetClass="entr" presetSubtype="0" fill="hold" nodeType="afterEffect">
                                  <p:stCondLst>
                                    <p:cond delay="0"/>
                                  </p:stCondLst>
                                  <p:childTnLst>
                                    <p:set>
                                      <p:cBhvr>
                                        <p:cTn id="545" dur="1" fill="hold">
                                          <p:stCondLst>
                                            <p:cond delay="0"/>
                                          </p:stCondLst>
                                        </p:cTn>
                                        <p:tgtEl>
                                          <p:spTgt spid="377"/>
                                        </p:tgtEl>
                                        <p:attrNameLst>
                                          <p:attrName>style.visibility</p:attrName>
                                        </p:attrNameLst>
                                      </p:cBhvr>
                                      <p:to>
                                        <p:strVal val="visible"/>
                                      </p:to>
                                    </p:set>
                                    <p:animEffect transition="in" filter="fade">
                                      <p:cBhvr>
                                        <p:cTn id="546" dur="50"/>
                                        <p:tgtEl>
                                          <p:spTgt spid="377"/>
                                        </p:tgtEl>
                                      </p:cBhvr>
                                    </p:animEffect>
                                  </p:childTnLst>
                                </p:cTn>
                              </p:par>
                            </p:childTnLst>
                          </p:cTn>
                        </p:par>
                        <p:par>
                          <p:cTn id="547" fill="hold">
                            <p:stCondLst>
                              <p:cond delay="2250"/>
                            </p:stCondLst>
                            <p:childTnLst>
                              <p:par>
                                <p:cTn id="548" presetID="10" presetClass="entr" presetSubtype="0" fill="hold" nodeType="afterEffect">
                                  <p:stCondLst>
                                    <p:cond delay="0"/>
                                  </p:stCondLst>
                                  <p:childTnLst>
                                    <p:set>
                                      <p:cBhvr>
                                        <p:cTn id="549" dur="1" fill="hold">
                                          <p:stCondLst>
                                            <p:cond delay="0"/>
                                          </p:stCondLst>
                                        </p:cTn>
                                        <p:tgtEl>
                                          <p:spTgt spid="425"/>
                                        </p:tgtEl>
                                        <p:attrNameLst>
                                          <p:attrName>style.visibility</p:attrName>
                                        </p:attrNameLst>
                                      </p:cBhvr>
                                      <p:to>
                                        <p:strVal val="visible"/>
                                      </p:to>
                                    </p:set>
                                    <p:animEffect transition="in" filter="fade">
                                      <p:cBhvr>
                                        <p:cTn id="550" dur="50"/>
                                        <p:tgtEl>
                                          <p:spTgt spid="425"/>
                                        </p:tgtEl>
                                      </p:cBhvr>
                                    </p:animEffect>
                                  </p:childTnLst>
                                </p:cTn>
                              </p:par>
                            </p:childTnLst>
                          </p:cTn>
                        </p:par>
                        <p:par>
                          <p:cTn id="551" fill="hold">
                            <p:stCondLst>
                              <p:cond delay="2300"/>
                            </p:stCondLst>
                            <p:childTnLst>
                              <p:par>
                                <p:cTn id="552" presetID="10" presetClass="entr" presetSubtype="0" fill="hold" nodeType="afterEffect">
                                  <p:stCondLst>
                                    <p:cond delay="0"/>
                                  </p:stCondLst>
                                  <p:childTnLst>
                                    <p:set>
                                      <p:cBhvr>
                                        <p:cTn id="553" dur="1" fill="hold">
                                          <p:stCondLst>
                                            <p:cond delay="0"/>
                                          </p:stCondLst>
                                        </p:cTn>
                                        <p:tgtEl>
                                          <p:spTgt spid="419"/>
                                        </p:tgtEl>
                                        <p:attrNameLst>
                                          <p:attrName>style.visibility</p:attrName>
                                        </p:attrNameLst>
                                      </p:cBhvr>
                                      <p:to>
                                        <p:strVal val="visible"/>
                                      </p:to>
                                    </p:set>
                                    <p:animEffect transition="in" filter="fade">
                                      <p:cBhvr>
                                        <p:cTn id="554" dur="50"/>
                                        <p:tgtEl>
                                          <p:spTgt spid="419"/>
                                        </p:tgtEl>
                                      </p:cBhvr>
                                    </p:animEffect>
                                  </p:childTnLst>
                                </p:cTn>
                              </p:par>
                            </p:childTnLst>
                          </p:cTn>
                        </p:par>
                        <p:par>
                          <p:cTn id="555" fill="hold">
                            <p:stCondLst>
                              <p:cond delay="2350"/>
                            </p:stCondLst>
                            <p:childTnLst>
                              <p:par>
                                <p:cTn id="556" presetID="10" presetClass="entr" presetSubtype="0" fill="hold" nodeType="afterEffect">
                                  <p:stCondLst>
                                    <p:cond delay="0"/>
                                  </p:stCondLst>
                                  <p:childTnLst>
                                    <p:set>
                                      <p:cBhvr>
                                        <p:cTn id="557" dur="1" fill="hold">
                                          <p:stCondLst>
                                            <p:cond delay="0"/>
                                          </p:stCondLst>
                                        </p:cTn>
                                        <p:tgtEl>
                                          <p:spTgt spid="371"/>
                                        </p:tgtEl>
                                        <p:attrNameLst>
                                          <p:attrName>style.visibility</p:attrName>
                                        </p:attrNameLst>
                                      </p:cBhvr>
                                      <p:to>
                                        <p:strVal val="visible"/>
                                      </p:to>
                                    </p:set>
                                    <p:animEffect transition="in" filter="fade">
                                      <p:cBhvr>
                                        <p:cTn id="558" dur="50"/>
                                        <p:tgtEl>
                                          <p:spTgt spid="371"/>
                                        </p:tgtEl>
                                      </p:cBhvr>
                                    </p:animEffect>
                                  </p:childTnLst>
                                </p:cTn>
                              </p:par>
                            </p:childTnLst>
                          </p:cTn>
                        </p:par>
                        <p:par>
                          <p:cTn id="559" fill="hold">
                            <p:stCondLst>
                              <p:cond delay="2400"/>
                            </p:stCondLst>
                            <p:childTnLst>
                              <p:par>
                                <p:cTn id="560" presetID="10" presetClass="entr" presetSubtype="0" fill="hold" nodeType="afterEffect">
                                  <p:stCondLst>
                                    <p:cond delay="0"/>
                                  </p:stCondLst>
                                  <p:childTnLst>
                                    <p:set>
                                      <p:cBhvr>
                                        <p:cTn id="561" dur="1" fill="hold">
                                          <p:stCondLst>
                                            <p:cond delay="0"/>
                                          </p:stCondLst>
                                        </p:cTn>
                                        <p:tgtEl>
                                          <p:spTgt spid="365"/>
                                        </p:tgtEl>
                                        <p:attrNameLst>
                                          <p:attrName>style.visibility</p:attrName>
                                        </p:attrNameLst>
                                      </p:cBhvr>
                                      <p:to>
                                        <p:strVal val="visible"/>
                                      </p:to>
                                    </p:set>
                                    <p:animEffect transition="in" filter="fade">
                                      <p:cBhvr>
                                        <p:cTn id="562" dur="50"/>
                                        <p:tgtEl>
                                          <p:spTgt spid="365"/>
                                        </p:tgtEl>
                                      </p:cBhvr>
                                    </p:animEffect>
                                  </p:childTnLst>
                                </p:cTn>
                              </p:par>
                            </p:childTnLst>
                          </p:cTn>
                        </p:par>
                        <p:par>
                          <p:cTn id="563" fill="hold">
                            <p:stCondLst>
                              <p:cond delay="2450"/>
                            </p:stCondLst>
                            <p:childTnLst>
                              <p:par>
                                <p:cTn id="564" presetID="10" presetClass="entr" presetSubtype="0" fill="hold" nodeType="afterEffect">
                                  <p:stCondLst>
                                    <p:cond delay="0"/>
                                  </p:stCondLst>
                                  <p:childTnLst>
                                    <p:set>
                                      <p:cBhvr>
                                        <p:cTn id="565" dur="1" fill="hold">
                                          <p:stCondLst>
                                            <p:cond delay="0"/>
                                          </p:stCondLst>
                                        </p:cTn>
                                        <p:tgtEl>
                                          <p:spTgt spid="359"/>
                                        </p:tgtEl>
                                        <p:attrNameLst>
                                          <p:attrName>style.visibility</p:attrName>
                                        </p:attrNameLst>
                                      </p:cBhvr>
                                      <p:to>
                                        <p:strVal val="visible"/>
                                      </p:to>
                                    </p:set>
                                    <p:animEffect transition="in" filter="fade">
                                      <p:cBhvr>
                                        <p:cTn id="566" dur="50"/>
                                        <p:tgtEl>
                                          <p:spTgt spid="359"/>
                                        </p:tgtEl>
                                      </p:cBhvr>
                                    </p:animEffect>
                                  </p:childTnLst>
                                </p:cTn>
                              </p:par>
                            </p:childTnLst>
                          </p:cTn>
                        </p:par>
                        <p:par>
                          <p:cTn id="567" fill="hold">
                            <p:stCondLst>
                              <p:cond delay="2500"/>
                            </p:stCondLst>
                            <p:childTnLst>
                              <p:par>
                                <p:cTn id="568" presetID="10" presetClass="entr" presetSubtype="0" fill="hold" nodeType="afterEffect">
                                  <p:stCondLst>
                                    <p:cond delay="0"/>
                                  </p:stCondLst>
                                  <p:childTnLst>
                                    <p:set>
                                      <p:cBhvr>
                                        <p:cTn id="569" dur="1" fill="hold">
                                          <p:stCondLst>
                                            <p:cond delay="0"/>
                                          </p:stCondLst>
                                        </p:cTn>
                                        <p:tgtEl>
                                          <p:spTgt spid="353"/>
                                        </p:tgtEl>
                                        <p:attrNameLst>
                                          <p:attrName>style.visibility</p:attrName>
                                        </p:attrNameLst>
                                      </p:cBhvr>
                                      <p:to>
                                        <p:strVal val="visible"/>
                                      </p:to>
                                    </p:set>
                                    <p:animEffect transition="in" filter="fade">
                                      <p:cBhvr>
                                        <p:cTn id="570" dur="50"/>
                                        <p:tgtEl>
                                          <p:spTgt spid="353"/>
                                        </p:tgtEl>
                                      </p:cBhvr>
                                    </p:animEffect>
                                  </p:childTnLst>
                                </p:cTn>
                              </p:par>
                            </p:childTnLst>
                          </p:cTn>
                        </p:par>
                        <p:par>
                          <p:cTn id="571" fill="hold">
                            <p:stCondLst>
                              <p:cond delay="2550"/>
                            </p:stCondLst>
                            <p:childTnLst>
                              <p:par>
                                <p:cTn id="572" presetID="10" presetClass="entr" presetSubtype="0" fill="hold" nodeType="afterEffect">
                                  <p:stCondLst>
                                    <p:cond delay="0"/>
                                  </p:stCondLst>
                                  <p:childTnLst>
                                    <p:set>
                                      <p:cBhvr>
                                        <p:cTn id="573" dur="1" fill="hold">
                                          <p:stCondLst>
                                            <p:cond delay="0"/>
                                          </p:stCondLst>
                                        </p:cTn>
                                        <p:tgtEl>
                                          <p:spTgt spid="347"/>
                                        </p:tgtEl>
                                        <p:attrNameLst>
                                          <p:attrName>style.visibility</p:attrName>
                                        </p:attrNameLst>
                                      </p:cBhvr>
                                      <p:to>
                                        <p:strVal val="visible"/>
                                      </p:to>
                                    </p:set>
                                    <p:animEffect transition="in" filter="fade">
                                      <p:cBhvr>
                                        <p:cTn id="574" dur="50"/>
                                        <p:tgtEl>
                                          <p:spTgt spid="347"/>
                                        </p:tgtEl>
                                      </p:cBhvr>
                                    </p:animEffect>
                                  </p:childTnLst>
                                </p:cTn>
                              </p:par>
                            </p:childTnLst>
                          </p:cTn>
                        </p:par>
                        <p:par>
                          <p:cTn id="575" fill="hold">
                            <p:stCondLst>
                              <p:cond delay="2600"/>
                            </p:stCondLst>
                            <p:childTnLst>
                              <p:par>
                                <p:cTn id="576" presetID="10" presetClass="entr" presetSubtype="0" fill="hold" nodeType="afterEffect">
                                  <p:stCondLst>
                                    <p:cond delay="0"/>
                                  </p:stCondLst>
                                  <p:childTnLst>
                                    <p:set>
                                      <p:cBhvr>
                                        <p:cTn id="577" dur="1" fill="hold">
                                          <p:stCondLst>
                                            <p:cond delay="0"/>
                                          </p:stCondLst>
                                        </p:cTn>
                                        <p:tgtEl>
                                          <p:spTgt spid="341"/>
                                        </p:tgtEl>
                                        <p:attrNameLst>
                                          <p:attrName>style.visibility</p:attrName>
                                        </p:attrNameLst>
                                      </p:cBhvr>
                                      <p:to>
                                        <p:strVal val="visible"/>
                                      </p:to>
                                    </p:set>
                                    <p:animEffect transition="in" filter="fade">
                                      <p:cBhvr>
                                        <p:cTn id="578" dur="50"/>
                                        <p:tgtEl>
                                          <p:spTgt spid="341"/>
                                        </p:tgtEl>
                                      </p:cBhvr>
                                    </p:animEffect>
                                  </p:childTnLst>
                                </p:cTn>
                              </p:par>
                            </p:childTnLst>
                          </p:cTn>
                        </p:par>
                        <p:par>
                          <p:cTn id="579" fill="hold">
                            <p:stCondLst>
                              <p:cond delay="2650"/>
                            </p:stCondLst>
                            <p:childTnLst>
                              <p:par>
                                <p:cTn id="580" presetID="10" presetClass="entr" presetSubtype="0" fill="hold" nodeType="afterEffect">
                                  <p:stCondLst>
                                    <p:cond delay="0"/>
                                  </p:stCondLst>
                                  <p:childTnLst>
                                    <p:set>
                                      <p:cBhvr>
                                        <p:cTn id="581" dur="1" fill="hold">
                                          <p:stCondLst>
                                            <p:cond delay="0"/>
                                          </p:stCondLst>
                                        </p:cTn>
                                        <p:tgtEl>
                                          <p:spTgt spid="335"/>
                                        </p:tgtEl>
                                        <p:attrNameLst>
                                          <p:attrName>style.visibility</p:attrName>
                                        </p:attrNameLst>
                                      </p:cBhvr>
                                      <p:to>
                                        <p:strVal val="visible"/>
                                      </p:to>
                                    </p:set>
                                    <p:animEffect transition="in" filter="fade">
                                      <p:cBhvr>
                                        <p:cTn id="582" dur="50"/>
                                        <p:tgtEl>
                                          <p:spTgt spid="335"/>
                                        </p:tgtEl>
                                      </p:cBhvr>
                                    </p:animEffect>
                                  </p:childTnLst>
                                </p:cTn>
                              </p:par>
                            </p:childTnLst>
                          </p:cTn>
                        </p:par>
                        <p:par>
                          <p:cTn id="583" fill="hold">
                            <p:stCondLst>
                              <p:cond delay="2700"/>
                            </p:stCondLst>
                            <p:childTnLst>
                              <p:par>
                                <p:cTn id="584" presetID="10" presetClass="entr" presetSubtype="0" fill="hold" nodeType="afterEffect">
                                  <p:stCondLst>
                                    <p:cond delay="0"/>
                                  </p:stCondLst>
                                  <p:childTnLst>
                                    <p:set>
                                      <p:cBhvr>
                                        <p:cTn id="585" dur="1" fill="hold">
                                          <p:stCondLst>
                                            <p:cond delay="0"/>
                                          </p:stCondLst>
                                        </p:cTn>
                                        <p:tgtEl>
                                          <p:spTgt spid="329"/>
                                        </p:tgtEl>
                                        <p:attrNameLst>
                                          <p:attrName>style.visibility</p:attrName>
                                        </p:attrNameLst>
                                      </p:cBhvr>
                                      <p:to>
                                        <p:strVal val="visible"/>
                                      </p:to>
                                    </p:set>
                                    <p:animEffect transition="in" filter="fade">
                                      <p:cBhvr>
                                        <p:cTn id="586" dur="50"/>
                                        <p:tgtEl>
                                          <p:spTgt spid="329"/>
                                        </p:tgtEl>
                                      </p:cBhvr>
                                    </p:animEffect>
                                  </p:childTnLst>
                                </p:cTn>
                              </p:par>
                            </p:childTnLst>
                          </p:cTn>
                        </p:par>
                        <p:par>
                          <p:cTn id="587" fill="hold">
                            <p:stCondLst>
                              <p:cond delay="2750"/>
                            </p:stCondLst>
                            <p:childTnLst>
                              <p:par>
                                <p:cTn id="588" presetID="10" presetClass="entr" presetSubtype="0" fill="hold" nodeType="afterEffect">
                                  <p:stCondLst>
                                    <p:cond delay="0"/>
                                  </p:stCondLst>
                                  <p:childTnLst>
                                    <p:set>
                                      <p:cBhvr>
                                        <p:cTn id="589" dur="1" fill="hold">
                                          <p:stCondLst>
                                            <p:cond delay="0"/>
                                          </p:stCondLst>
                                        </p:cTn>
                                        <p:tgtEl>
                                          <p:spTgt spid="323"/>
                                        </p:tgtEl>
                                        <p:attrNameLst>
                                          <p:attrName>style.visibility</p:attrName>
                                        </p:attrNameLst>
                                      </p:cBhvr>
                                      <p:to>
                                        <p:strVal val="visible"/>
                                      </p:to>
                                    </p:set>
                                    <p:animEffect transition="in" filter="fade">
                                      <p:cBhvr>
                                        <p:cTn id="590" dur="50"/>
                                        <p:tgtEl>
                                          <p:spTgt spid="323"/>
                                        </p:tgtEl>
                                      </p:cBhvr>
                                    </p:animEffect>
                                  </p:childTnLst>
                                </p:cTn>
                              </p:par>
                            </p:childTnLst>
                          </p:cTn>
                        </p:par>
                        <p:par>
                          <p:cTn id="591" fill="hold">
                            <p:stCondLst>
                              <p:cond delay="2800"/>
                            </p:stCondLst>
                            <p:childTnLst>
                              <p:par>
                                <p:cTn id="592" presetID="10" presetClass="entr" presetSubtype="0" fill="hold" nodeType="afterEffect">
                                  <p:stCondLst>
                                    <p:cond delay="0"/>
                                  </p:stCondLst>
                                  <p:childTnLst>
                                    <p:set>
                                      <p:cBhvr>
                                        <p:cTn id="593" dur="1" fill="hold">
                                          <p:stCondLst>
                                            <p:cond delay="0"/>
                                          </p:stCondLst>
                                        </p:cTn>
                                        <p:tgtEl>
                                          <p:spTgt spid="317"/>
                                        </p:tgtEl>
                                        <p:attrNameLst>
                                          <p:attrName>style.visibility</p:attrName>
                                        </p:attrNameLst>
                                      </p:cBhvr>
                                      <p:to>
                                        <p:strVal val="visible"/>
                                      </p:to>
                                    </p:set>
                                    <p:animEffect transition="in" filter="fade">
                                      <p:cBhvr>
                                        <p:cTn id="594" dur="50"/>
                                        <p:tgtEl>
                                          <p:spTgt spid="317"/>
                                        </p:tgtEl>
                                      </p:cBhvr>
                                    </p:animEffect>
                                  </p:childTnLst>
                                </p:cTn>
                              </p:par>
                            </p:childTnLst>
                          </p:cTn>
                        </p:par>
                        <p:par>
                          <p:cTn id="595" fill="hold">
                            <p:stCondLst>
                              <p:cond delay="2850"/>
                            </p:stCondLst>
                            <p:childTnLst>
                              <p:par>
                                <p:cTn id="596" presetID="10" presetClass="entr" presetSubtype="0" fill="hold" nodeType="afterEffect">
                                  <p:stCondLst>
                                    <p:cond delay="0"/>
                                  </p:stCondLst>
                                  <p:childTnLst>
                                    <p:set>
                                      <p:cBhvr>
                                        <p:cTn id="597" dur="1" fill="hold">
                                          <p:stCondLst>
                                            <p:cond delay="0"/>
                                          </p:stCondLst>
                                        </p:cTn>
                                        <p:tgtEl>
                                          <p:spTgt spid="311"/>
                                        </p:tgtEl>
                                        <p:attrNameLst>
                                          <p:attrName>style.visibility</p:attrName>
                                        </p:attrNameLst>
                                      </p:cBhvr>
                                      <p:to>
                                        <p:strVal val="visible"/>
                                      </p:to>
                                    </p:set>
                                    <p:animEffect transition="in" filter="fade">
                                      <p:cBhvr>
                                        <p:cTn id="598" dur="50"/>
                                        <p:tgtEl>
                                          <p:spTgt spid="311"/>
                                        </p:tgtEl>
                                      </p:cBhvr>
                                    </p:animEffect>
                                  </p:childTnLst>
                                </p:cTn>
                              </p:par>
                            </p:childTnLst>
                          </p:cTn>
                        </p:par>
                        <p:par>
                          <p:cTn id="599" fill="hold">
                            <p:stCondLst>
                              <p:cond delay="2900"/>
                            </p:stCondLst>
                            <p:childTnLst>
                              <p:par>
                                <p:cTn id="600" presetID="10" presetClass="entr" presetSubtype="0" fill="hold" nodeType="afterEffect">
                                  <p:stCondLst>
                                    <p:cond delay="0"/>
                                  </p:stCondLst>
                                  <p:childTnLst>
                                    <p:set>
                                      <p:cBhvr>
                                        <p:cTn id="601" dur="1" fill="hold">
                                          <p:stCondLst>
                                            <p:cond delay="0"/>
                                          </p:stCondLst>
                                        </p:cTn>
                                        <p:tgtEl>
                                          <p:spTgt spid="560"/>
                                        </p:tgtEl>
                                        <p:attrNameLst>
                                          <p:attrName>style.visibility</p:attrName>
                                        </p:attrNameLst>
                                      </p:cBhvr>
                                      <p:to>
                                        <p:strVal val="visible"/>
                                      </p:to>
                                    </p:set>
                                    <p:animEffect transition="in" filter="fade">
                                      <p:cBhvr>
                                        <p:cTn id="602" dur="50"/>
                                        <p:tgtEl>
                                          <p:spTgt spid="560"/>
                                        </p:tgtEl>
                                      </p:cBhvr>
                                    </p:animEffect>
                                  </p:childTnLst>
                                </p:cTn>
                              </p:par>
                            </p:childTnLst>
                          </p:cTn>
                        </p:par>
                        <p:par>
                          <p:cTn id="603" fill="hold">
                            <p:stCondLst>
                              <p:cond delay="2950"/>
                            </p:stCondLst>
                            <p:childTnLst>
                              <p:par>
                                <p:cTn id="604" presetID="10" presetClass="entr" presetSubtype="0" fill="hold" nodeType="afterEffect">
                                  <p:stCondLst>
                                    <p:cond delay="0"/>
                                  </p:stCondLst>
                                  <p:childTnLst>
                                    <p:set>
                                      <p:cBhvr>
                                        <p:cTn id="605" dur="1" fill="hold">
                                          <p:stCondLst>
                                            <p:cond delay="0"/>
                                          </p:stCondLst>
                                        </p:cTn>
                                        <p:tgtEl>
                                          <p:spTgt spid="554"/>
                                        </p:tgtEl>
                                        <p:attrNameLst>
                                          <p:attrName>style.visibility</p:attrName>
                                        </p:attrNameLst>
                                      </p:cBhvr>
                                      <p:to>
                                        <p:strVal val="visible"/>
                                      </p:to>
                                    </p:set>
                                    <p:animEffect transition="in" filter="fade">
                                      <p:cBhvr>
                                        <p:cTn id="606" dur="50"/>
                                        <p:tgtEl>
                                          <p:spTgt spid="554"/>
                                        </p:tgtEl>
                                      </p:cBhvr>
                                    </p:animEffect>
                                  </p:childTnLst>
                                </p:cTn>
                              </p:par>
                            </p:childTnLst>
                          </p:cTn>
                        </p:par>
                        <p:par>
                          <p:cTn id="607" fill="hold">
                            <p:stCondLst>
                              <p:cond delay="3000"/>
                            </p:stCondLst>
                            <p:childTnLst>
                              <p:par>
                                <p:cTn id="608" presetID="10" presetClass="entr" presetSubtype="0" fill="hold" nodeType="afterEffect">
                                  <p:stCondLst>
                                    <p:cond delay="0"/>
                                  </p:stCondLst>
                                  <p:childTnLst>
                                    <p:set>
                                      <p:cBhvr>
                                        <p:cTn id="609" dur="1" fill="hold">
                                          <p:stCondLst>
                                            <p:cond delay="0"/>
                                          </p:stCondLst>
                                        </p:cTn>
                                        <p:tgtEl>
                                          <p:spTgt spid="545"/>
                                        </p:tgtEl>
                                        <p:attrNameLst>
                                          <p:attrName>style.visibility</p:attrName>
                                        </p:attrNameLst>
                                      </p:cBhvr>
                                      <p:to>
                                        <p:strVal val="visible"/>
                                      </p:to>
                                    </p:set>
                                    <p:animEffect transition="in" filter="fade">
                                      <p:cBhvr>
                                        <p:cTn id="610" dur="50"/>
                                        <p:tgtEl>
                                          <p:spTgt spid="545"/>
                                        </p:tgtEl>
                                      </p:cBhvr>
                                    </p:animEffect>
                                  </p:childTnLst>
                                </p:cTn>
                              </p:par>
                            </p:childTnLst>
                          </p:cTn>
                        </p:par>
                        <p:par>
                          <p:cTn id="611" fill="hold">
                            <p:stCondLst>
                              <p:cond delay="3050"/>
                            </p:stCondLst>
                            <p:childTnLst>
                              <p:par>
                                <p:cTn id="612" presetID="10" presetClass="entr" presetSubtype="0" fill="hold" nodeType="afterEffect">
                                  <p:stCondLst>
                                    <p:cond delay="0"/>
                                  </p:stCondLst>
                                  <p:childTnLst>
                                    <p:set>
                                      <p:cBhvr>
                                        <p:cTn id="613" dur="1" fill="hold">
                                          <p:stCondLst>
                                            <p:cond delay="0"/>
                                          </p:stCondLst>
                                        </p:cTn>
                                        <p:tgtEl>
                                          <p:spTgt spid="104"/>
                                        </p:tgtEl>
                                        <p:attrNameLst>
                                          <p:attrName>style.visibility</p:attrName>
                                        </p:attrNameLst>
                                      </p:cBhvr>
                                      <p:to>
                                        <p:strVal val="visible"/>
                                      </p:to>
                                    </p:set>
                                    <p:animEffect transition="in" filter="fade">
                                      <p:cBhvr>
                                        <p:cTn id="614" dur="50"/>
                                        <p:tgtEl>
                                          <p:spTgt spid="104"/>
                                        </p:tgtEl>
                                      </p:cBhvr>
                                    </p:animEffect>
                                  </p:childTnLst>
                                </p:cTn>
                              </p:par>
                            </p:childTnLst>
                          </p:cTn>
                        </p:par>
                        <p:par>
                          <p:cTn id="615" fill="hold">
                            <p:stCondLst>
                              <p:cond delay="3100"/>
                            </p:stCondLst>
                            <p:childTnLst>
                              <p:par>
                                <p:cTn id="616" presetID="10" presetClass="entr" presetSubtype="0" fill="hold" nodeType="afterEffect">
                                  <p:stCondLst>
                                    <p:cond delay="0"/>
                                  </p:stCondLst>
                                  <p:childTnLst>
                                    <p:set>
                                      <p:cBhvr>
                                        <p:cTn id="617" dur="1" fill="hold">
                                          <p:stCondLst>
                                            <p:cond delay="0"/>
                                          </p:stCondLst>
                                        </p:cTn>
                                        <p:tgtEl>
                                          <p:spTgt spid="116"/>
                                        </p:tgtEl>
                                        <p:attrNameLst>
                                          <p:attrName>style.visibility</p:attrName>
                                        </p:attrNameLst>
                                      </p:cBhvr>
                                      <p:to>
                                        <p:strVal val="visible"/>
                                      </p:to>
                                    </p:set>
                                    <p:animEffect transition="in" filter="fade">
                                      <p:cBhvr>
                                        <p:cTn id="618" dur="50"/>
                                        <p:tgtEl>
                                          <p:spTgt spid="116"/>
                                        </p:tgtEl>
                                      </p:cBhvr>
                                    </p:animEffect>
                                  </p:childTnLst>
                                </p:cTn>
                              </p:par>
                            </p:childTnLst>
                          </p:cTn>
                        </p:par>
                        <p:par>
                          <p:cTn id="619" fill="hold">
                            <p:stCondLst>
                              <p:cond delay="3150"/>
                            </p:stCondLst>
                            <p:childTnLst>
                              <p:par>
                                <p:cTn id="620" presetID="10" presetClass="entr" presetSubtype="0" fill="hold" nodeType="afterEffect">
                                  <p:stCondLst>
                                    <p:cond delay="0"/>
                                  </p:stCondLst>
                                  <p:childTnLst>
                                    <p:set>
                                      <p:cBhvr>
                                        <p:cTn id="621" dur="1" fill="hold">
                                          <p:stCondLst>
                                            <p:cond delay="0"/>
                                          </p:stCondLst>
                                        </p:cTn>
                                        <p:tgtEl>
                                          <p:spTgt spid="113"/>
                                        </p:tgtEl>
                                        <p:attrNameLst>
                                          <p:attrName>style.visibility</p:attrName>
                                        </p:attrNameLst>
                                      </p:cBhvr>
                                      <p:to>
                                        <p:strVal val="visible"/>
                                      </p:to>
                                    </p:set>
                                    <p:animEffect transition="in" filter="fade">
                                      <p:cBhvr>
                                        <p:cTn id="622" dur="50"/>
                                        <p:tgtEl>
                                          <p:spTgt spid="113"/>
                                        </p:tgtEl>
                                      </p:cBhvr>
                                    </p:animEffect>
                                  </p:childTnLst>
                                </p:cTn>
                              </p:par>
                            </p:childTnLst>
                          </p:cTn>
                        </p:par>
                        <p:par>
                          <p:cTn id="623" fill="hold">
                            <p:stCondLst>
                              <p:cond delay="3200"/>
                            </p:stCondLst>
                            <p:childTnLst>
                              <p:par>
                                <p:cTn id="624" presetID="10" presetClass="entr" presetSubtype="0" fill="hold" nodeType="afterEffect">
                                  <p:stCondLst>
                                    <p:cond delay="0"/>
                                  </p:stCondLst>
                                  <p:childTnLst>
                                    <p:set>
                                      <p:cBhvr>
                                        <p:cTn id="625" dur="1" fill="hold">
                                          <p:stCondLst>
                                            <p:cond delay="0"/>
                                          </p:stCondLst>
                                        </p:cTn>
                                        <p:tgtEl>
                                          <p:spTgt spid="107"/>
                                        </p:tgtEl>
                                        <p:attrNameLst>
                                          <p:attrName>style.visibility</p:attrName>
                                        </p:attrNameLst>
                                      </p:cBhvr>
                                      <p:to>
                                        <p:strVal val="visible"/>
                                      </p:to>
                                    </p:set>
                                    <p:animEffect transition="in" filter="fade">
                                      <p:cBhvr>
                                        <p:cTn id="626" dur="50"/>
                                        <p:tgtEl>
                                          <p:spTgt spid="107"/>
                                        </p:tgtEl>
                                      </p:cBhvr>
                                    </p:animEffect>
                                  </p:childTnLst>
                                </p:cTn>
                              </p:par>
                            </p:childTnLst>
                          </p:cTn>
                        </p:par>
                        <p:par>
                          <p:cTn id="627" fill="hold">
                            <p:stCondLst>
                              <p:cond delay="3250"/>
                            </p:stCondLst>
                            <p:childTnLst>
                              <p:par>
                                <p:cTn id="628" presetID="10" presetClass="entr" presetSubtype="0" fill="hold" nodeType="afterEffect">
                                  <p:stCondLst>
                                    <p:cond delay="0"/>
                                  </p:stCondLst>
                                  <p:childTnLst>
                                    <p:set>
                                      <p:cBhvr>
                                        <p:cTn id="629" dur="1" fill="hold">
                                          <p:stCondLst>
                                            <p:cond delay="0"/>
                                          </p:stCondLst>
                                        </p:cTn>
                                        <p:tgtEl>
                                          <p:spTgt spid="110"/>
                                        </p:tgtEl>
                                        <p:attrNameLst>
                                          <p:attrName>style.visibility</p:attrName>
                                        </p:attrNameLst>
                                      </p:cBhvr>
                                      <p:to>
                                        <p:strVal val="visible"/>
                                      </p:to>
                                    </p:set>
                                    <p:animEffect transition="in" filter="fade">
                                      <p:cBhvr>
                                        <p:cTn id="630" dur="50"/>
                                        <p:tgtEl>
                                          <p:spTgt spid="110"/>
                                        </p:tgtEl>
                                      </p:cBhvr>
                                    </p:animEffect>
                                  </p:childTnLst>
                                </p:cTn>
                              </p:par>
                            </p:childTnLst>
                          </p:cTn>
                        </p:par>
                        <p:par>
                          <p:cTn id="631" fill="hold">
                            <p:stCondLst>
                              <p:cond delay="3300"/>
                            </p:stCondLst>
                            <p:childTnLst>
                              <p:par>
                                <p:cTn id="632" presetID="10" presetClass="entr" presetSubtype="0" fill="hold" nodeType="afterEffect">
                                  <p:stCondLst>
                                    <p:cond delay="0"/>
                                  </p:stCondLst>
                                  <p:childTnLst>
                                    <p:set>
                                      <p:cBhvr>
                                        <p:cTn id="633" dur="1" fill="hold">
                                          <p:stCondLst>
                                            <p:cond delay="0"/>
                                          </p:stCondLst>
                                        </p:cTn>
                                        <p:tgtEl>
                                          <p:spTgt spid="119"/>
                                        </p:tgtEl>
                                        <p:attrNameLst>
                                          <p:attrName>style.visibility</p:attrName>
                                        </p:attrNameLst>
                                      </p:cBhvr>
                                      <p:to>
                                        <p:strVal val="visible"/>
                                      </p:to>
                                    </p:set>
                                    <p:animEffect transition="in" filter="fade">
                                      <p:cBhvr>
                                        <p:cTn id="634" dur="50"/>
                                        <p:tgtEl>
                                          <p:spTgt spid="119"/>
                                        </p:tgtEl>
                                      </p:cBhvr>
                                    </p:animEffect>
                                  </p:childTnLst>
                                </p:cTn>
                              </p:par>
                            </p:childTnLst>
                          </p:cTn>
                        </p:par>
                        <p:par>
                          <p:cTn id="635" fill="hold">
                            <p:stCondLst>
                              <p:cond delay="3350"/>
                            </p:stCondLst>
                            <p:childTnLst>
                              <p:par>
                                <p:cTn id="636" presetID="10" presetClass="entr" presetSubtype="0" fill="hold" nodeType="afterEffect">
                                  <p:stCondLst>
                                    <p:cond delay="0"/>
                                  </p:stCondLst>
                                  <p:childTnLst>
                                    <p:set>
                                      <p:cBhvr>
                                        <p:cTn id="637" dur="1" fill="hold">
                                          <p:stCondLst>
                                            <p:cond delay="0"/>
                                          </p:stCondLst>
                                        </p:cTn>
                                        <p:tgtEl>
                                          <p:spTgt spid="122"/>
                                        </p:tgtEl>
                                        <p:attrNameLst>
                                          <p:attrName>style.visibility</p:attrName>
                                        </p:attrNameLst>
                                      </p:cBhvr>
                                      <p:to>
                                        <p:strVal val="visible"/>
                                      </p:to>
                                    </p:set>
                                    <p:animEffect transition="in" filter="fade">
                                      <p:cBhvr>
                                        <p:cTn id="638" dur="50"/>
                                        <p:tgtEl>
                                          <p:spTgt spid="122"/>
                                        </p:tgtEl>
                                      </p:cBhvr>
                                    </p:animEffect>
                                  </p:childTnLst>
                                </p:cTn>
                              </p:par>
                            </p:childTnLst>
                          </p:cTn>
                        </p:par>
                        <p:par>
                          <p:cTn id="639" fill="hold">
                            <p:stCondLst>
                              <p:cond delay="3400"/>
                            </p:stCondLst>
                            <p:childTnLst>
                              <p:par>
                                <p:cTn id="640" presetID="10" presetClass="entr" presetSubtype="0" fill="hold" nodeType="afterEffect">
                                  <p:stCondLst>
                                    <p:cond delay="0"/>
                                  </p:stCondLst>
                                  <p:childTnLst>
                                    <p:set>
                                      <p:cBhvr>
                                        <p:cTn id="641" dur="1" fill="hold">
                                          <p:stCondLst>
                                            <p:cond delay="0"/>
                                          </p:stCondLst>
                                        </p:cTn>
                                        <p:tgtEl>
                                          <p:spTgt spid="125"/>
                                        </p:tgtEl>
                                        <p:attrNameLst>
                                          <p:attrName>style.visibility</p:attrName>
                                        </p:attrNameLst>
                                      </p:cBhvr>
                                      <p:to>
                                        <p:strVal val="visible"/>
                                      </p:to>
                                    </p:set>
                                    <p:animEffect transition="in" filter="fade">
                                      <p:cBhvr>
                                        <p:cTn id="642" dur="50"/>
                                        <p:tgtEl>
                                          <p:spTgt spid="125"/>
                                        </p:tgtEl>
                                      </p:cBhvr>
                                    </p:animEffect>
                                  </p:childTnLst>
                                </p:cTn>
                              </p:par>
                            </p:childTnLst>
                          </p:cTn>
                        </p:par>
                        <p:par>
                          <p:cTn id="643" fill="hold">
                            <p:stCondLst>
                              <p:cond delay="3450"/>
                            </p:stCondLst>
                            <p:childTnLst>
                              <p:par>
                                <p:cTn id="644" presetID="10" presetClass="entr" presetSubtype="0" fill="hold" nodeType="afterEffect">
                                  <p:stCondLst>
                                    <p:cond delay="0"/>
                                  </p:stCondLst>
                                  <p:childTnLst>
                                    <p:set>
                                      <p:cBhvr>
                                        <p:cTn id="645" dur="1" fill="hold">
                                          <p:stCondLst>
                                            <p:cond delay="0"/>
                                          </p:stCondLst>
                                        </p:cTn>
                                        <p:tgtEl>
                                          <p:spTgt spid="128"/>
                                        </p:tgtEl>
                                        <p:attrNameLst>
                                          <p:attrName>style.visibility</p:attrName>
                                        </p:attrNameLst>
                                      </p:cBhvr>
                                      <p:to>
                                        <p:strVal val="visible"/>
                                      </p:to>
                                    </p:set>
                                    <p:animEffect transition="in" filter="fade">
                                      <p:cBhvr>
                                        <p:cTn id="646" dur="50"/>
                                        <p:tgtEl>
                                          <p:spTgt spid="128"/>
                                        </p:tgtEl>
                                      </p:cBhvr>
                                    </p:animEffect>
                                  </p:childTnLst>
                                </p:cTn>
                              </p:par>
                            </p:childTnLst>
                          </p:cTn>
                        </p:par>
                        <p:par>
                          <p:cTn id="647" fill="hold">
                            <p:stCondLst>
                              <p:cond delay="3500"/>
                            </p:stCondLst>
                            <p:childTnLst>
                              <p:par>
                                <p:cTn id="648" presetID="10" presetClass="entr" presetSubtype="0" fill="hold" nodeType="afterEffect">
                                  <p:stCondLst>
                                    <p:cond delay="0"/>
                                  </p:stCondLst>
                                  <p:childTnLst>
                                    <p:set>
                                      <p:cBhvr>
                                        <p:cTn id="649" dur="1" fill="hold">
                                          <p:stCondLst>
                                            <p:cond delay="0"/>
                                          </p:stCondLst>
                                        </p:cTn>
                                        <p:tgtEl>
                                          <p:spTgt spid="50"/>
                                        </p:tgtEl>
                                        <p:attrNameLst>
                                          <p:attrName>style.visibility</p:attrName>
                                        </p:attrNameLst>
                                      </p:cBhvr>
                                      <p:to>
                                        <p:strVal val="visible"/>
                                      </p:to>
                                    </p:set>
                                    <p:animEffect transition="in" filter="fade">
                                      <p:cBhvr>
                                        <p:cTn id="650" dur="50"/>
                                        <p:tgtEl>
                                          <p:spTgt spid="50"/>
                                        </p:tgtEl>
                                      </p:cBhvr>
                                    </p:animEffect>
                                  </p:childTnLst>
                                </p:cTn>
                              </p:par>
                            </p:childTnLst>
                          </p:cTn>
                        </p:par>
                        <p:par>
                          <p:cTn id="651" fill="hold">
                            <p:stCondLst>
                              <p:cond delay="3550"/>
                            </p:stCondLst>
                            <p:childTnLst>
                              <p:par>
                                <p:cTn id="652" presetID="10" presetClass="entr" presetSubtype="0" fill="hold" nodeType="afterEffect">
                                  <p:stCondLst>
                                    <p:cond delay="0"/>
                                  </p:stCondLst>
                                  <p:childTnLst>
                                    <p:set>
                                      <p:cBhvr>
                                        <p:cTn id="653" dur="1" fill="hold">
                                          <p:stCondLst>
                                            <p:cond delay="0"/>
                                          </p:stCondLst>
                                        </p:cTn>
                                        <p:tgtEl>
                                          <p:spTgt spid="53"/>
                                        </p:tgtEl>
                                        <p:attrNameLst>
                                          <p:attrName>style.visibility</p:attrName>
                                        </p:attrNameLst>
                                      </p:cBhvr>
                                      <p:to>
                                        <p:strVal val="visible"/>
                                      </p:to>
                                    </p:set>
                                    <p:animEffect transition="in" filter="fade">
                                      <p:cBhvr>
                                        <p:cTn id="654" dur="50"/>
                                        <p:tgtEl>
                                          <p:spTgt spid="53"/>
                                        </p:tgtEl>
                                      </p:cBhvr>
                                    </p:animEffect>
                                  </p:childTnLst>
                                </p:cTn>
                              </p:par>
                            </p:childTnLst>
                          </p:cTn>
                        </p:par>
                        <p:par>
                          <p:cTn id="655" fill="hold">
                            <p:stCondLst>
                              <p:cond delay="3600"/>
                            </p:stCondLst>
                            <p:childTnLst>
                              <p:par>
                                <p:cTn id="656" presetID="10" presetClass="entr" presetSubtype="0" fill="hold" nodeType="afterEffect">
                                  <p:stCondLst>
                                    <p:cond delay="0"/>
                                  </p:stCondLst>
                                  <p:childTnLst>
                                    <p:set>
                                      <p:cBhvr>
                                        <p:cTn id="657" dur="1" fill="hold">
                                          <p:stCondLst>
                                            <p:cond delay="0"/>
                                          </p:stCondLst>
                                        </p:cTn>
                                        <p:tgtEl>
                                          <p:spTgt spid="74"/>
                                        </p:tgtEl>
                                        <p:attrNameLst>
                                          <p:attrName>style.visibility</p:attrName>
                                        </p:attrNameLst>
                                      </p:cBhvr>
                                      <p:to>
                                        <p:strVal val="visible"/>
                                      </p:to>
                                    </p:set>
                                    <p:animEffect transition="in" filter="fade">
                                      <p:cBhvr>
                                        <p:cTn id="658" dur="50"/>
                                        <p:tgtEl>
                                          <p:spTgt spid="74"/>
                                        </p:tgtEl>
                                      </p:cBhvr>
                                    </p:animEffect>
                                  </p:childTnLst>
                                </p:cTn>
                              </p:par>
                            </p:childTnLst>
                          </p:cTn>
                        </p:par>
                        <p:par>
                          <p:cTn id="659" fill="hold">
                            <p:stCondLst>
                              <p:cond delay="3650"/>
                            </p:stCondLst>
                            <p:childTnLst>
                              <p:par>
                                <p:cTn id="660" presetID="10" presetClass="entr" presetSubtype="0" fill="hold" nodeType="afterEffect">
                                  <p:stCondLst>
                                    <p:cond delay="0"/>
                                  </p:stCondLst>
                                  <p:childTnLst>
                                    <p:set>
                                      <p:cBhvr>
                                        <p:cTn id="661" dur="1" fill="hold">
                                          <p:stCondLst>
                                            <p:cond delay="0"/>
                                          </p:stCondLst>
                                        </p:cTn>
                                        <p:tgtEl>
                                          <p:spTgt spid="83"/>
                                        </p:tgtEl>
                                        <p:attrNameLst>
                                          <p:attrName>style.visibility</p:attrName>
                                        </p:attrNameLst>
                                      </p:cBhvr>
                                      <p:to>
                                        <p:strVal val="visible"/>
                                      </p:to>
                                    </p:set>
                                    <p:animEffect transition="in" filter="fade">
                                      <p:cBhvr>
                                        <p:cTn id="662" dur="50"/>
                                        <p:tgtEl>
                                          <p:spTgt spid="83"/>
                                        </p:tgtEl>
                                      </p:cBhvr>
                                    </p:animEffect>
                                  </p:childTnLst>
                                </p:cTn>
                              </p:par>
                            </p:childTnLst>
                          </p:cTn>
                        </p:par>
                        <p:par>
                          <p:cTn id="663" fill="hold">
                            <p:stCondLst>
                              <p:cond delay="3700"/>
                            </p:stCondLst>
                            <p:childTnLst>
                              <p:par>
                                <p:cTn id="664" presetID="10" presetClass="entr" presetSubtype="0" fill="hold" nodeType="afterEffect">
                                  <p:stCondLst>
                                    <p:cond delay="0"/>
                                  </p:stCondLst>
                                  <p:childTnLst>
                                    <p:set>
                                      <p:cBhvr>
                                        <p:cTn id="665" dur="1" fill="hold">
                                          <p:stCondLst>
                                            <p:cond delay="0"/>
                                          </p:stCondLst>
                                        </p:cTn>
                                        <p:tgtEl>
                                          <p:spTgt spid="86"/>
                                        </p:tgtEl>
                                        <p:attrNameLst>
                                          <p:attrName>style.visibility</p:attrName>
                                        </p:attrNameLst>
                                      </p:cBhvr>
                                      <p:to>
                                        <p:strVal val="visible"/>
                                      </p:to>
                                    </p:set>
                                    <p:animEffect transition="in" filter="fade">
                                      <p:cBhvr>
                                        <p:cTn id="666" dur="50"/>
                                        <p:tgtEl>
                                          <p:spTgt spid="86"/>
                                        </p:tgtEl>
                                      </p:cBhvr>
                                    </p:animEffect>
                                  </p:childTnLst>
                                </p:cTn>
                              </p:par>
                            </p:childTnLst>
                          </p:cTn>
                        </p:par>
                        <p:par>
                          <p:cTn id="667" fill="hold">
                            <p:stCondLst>
                              <p:cond delay="3750"/>
                            </p:stCondLst>
                            <p:childTnLst>
                              <p:par>
                                <p:cTn id="668" presetID="10" presetClass="entr" presetSubtype="0" fill="hold" nodeType="afterEffect">
                                  <p:stCondLst>
                                    <p:cond delay="0"/>
                                  </p:stCondLst>
                                  <p:childTnLst>
                                    <p:set>
                                      <p:cBhvr>
                                        <p:cTn id="669" dur="1" fill="hold">
                                          <p:stCondLst>
                                            <p:cond delay="0"/>
                                          </p:stCondLst>
                                        </p:cTn>
                                        <p:tgtEl>
                                          <p:spTgt spid="89"/>
                                        </p:tgtEl>
                                        <p:attrNameLst>
                                          <p:attrName>style.visibility</p:attrName>
                                        </p:attrNameLst>
                                      </p:cBhvr>
                                      <p:to>
                                        <p:strVal val="visible"/>
                                      </p:to>
                                    </p:set>
                                    <p:animEffect transition="in" filter="fade">
                                      <p:cBhvr>
                                        <p:cTn id="670" dur="50"/>
                                        <p:tgtEl>
                                          <p:spTgt spid="89"/>
                                        </p:tgtEl>
                                      </p:cBhvr>
                                    </p:animEffect>
                                  </p:childTnLst>
                                </p:cTn>
                              </p:par>
                            </p:childTnLst>
                          </p:cTn>
                        </p:par>
                        <p:par>
                          <p:cTn id="671" fill="hold">
                            <p:stCondLst>
                              <p:cond delay="3800"/>
                            </p:stCondLst>
                            <p:childTnLst>
                              <p:par>
                                <p:cTn id="672" presetID="10" presetClass="entr" presetSubtype="0" fill="hold" nodeType="afterEffect">
                                  <p:stCondLst>
                                    <p:cond delay="0"/>
                                  </p:stCondLst>
                                  <p:childTnLst>
                                    <p:set>
                                      <p:cBhvr>
                                        <p:cTn id="673" dur="1" fill="hold">
                                          <p:stCondLst>
                                            <p:cond delay="0"/>
                                          </p:stCondLst>
                                        </p:cTn>
                                        <p:tgtEl>
                                          <p:spTgt spid="92"/>
                                        </p:tgtEl>
                                        <p:attrNameLst>
                                          <p:attrName>style.visibility</p:attrName>
                                        </p:attrNameLst>
                                      </p:cBhvr>
                                      <p:to>
                                        <p:strVal val="visible"/>
                                      </p:to>
                                    </p:set>
                                    <p:animEffect transition="in" filter="fade">
                                      <p:cBhvr>
                                        <p:cTn id="674" dur="50"/>
                                        <p:tgtEl>
                                          <p:spTgt spid="92"/>
                                        </p:tgtEl>
                                      </p:cBhvr>
                                    </p:animEffect>
                                  </p:childTnLst>
                                </p:cTn>
                              </p:par>
                            </p:childTnLst>
                          </p:cTn>
                        </p:par>
                        <p:par>
                          <p:cTn id="675" fill="hold">
                            <p:stCondLst>
                              <p:cond delay="3850"/>
                            </p:stCondLst>
                            <p:childTnLst>
                              <p:par>
                                <p:cTn id="676" presetID="10" presetClass="entr" presetSubtype="0" fill="hold" nodeType="afterEffect">
                                  <p:stCondLst>
                                    <p:cond delay="0"/>
                                  </p:stCondLst>
                                  <p:childTnLst>
                                    <p:set>
                                      <p:cBhvr>
                                        <p:cTn id="677" dur="1" fill="hold">
                                          <p:stCondLst>
                                            <p:cond delay="0"/>
                                          </p:stCondLst>
                                        </p:cTn>
                                        <p:tgtEl>
                                          <p:spTgt spid="95"/>
                                        </p:tgtEl>
                                        <p:attrNameLst>
                                          <p:attrName>style.visibility</p:attrName>
                                        </p:attrNameLst>
                                      </p:cBhvr>
                                      <p:to>
                                        <p:strVal val="visible"/>
                                      </p:to>
                                    </p:set>
                                    <p:animEffect transition="in" filter="fade">
                                      <p:cBhvr>
                                        <p:cTn id="678" dur="50"/>
                                        <p:tgtEl>
                                          <p:spTgt spid="95"/>
                                        </p:tgtEl>
                                      </p:cBhvr>
                                    </p:animEffect>
                                  </p:childTnLst>
                                </p:cTn>
                              </p:par>
                            </p:childTnLst>
                          </p:cTn>
                        </p:par>
                        <p:par>
                          <p:cTn id="679" fill="hold">
                            <p:stCondLst>
                              <p:cond delay="3900"/>
                            </p:stCondLst>
                            <p:childTnLst>
                              <p:par>
                                <p:cTn id="680" presetID="10" presetClass="entr" presetSubtype="0" fill="hold" nodeType="afterEffect">
                                  <p:stCondLst>
                                    <p:cond delay="0"/>
                                  </p:stCondLst>
                                  <p:childTnLst>
                                    <p:set>
                                      <p:cBhvr>
                                        <p:cTn id="681" dur="1" fill="hold">
                                          <p:stCondLst>
                                            <p:cond delay="0"/>
                                          </p:stCondLst>
                                        </p:cTn>
                                        <p:tgtEl>
                                          <p:spTgt spid="98"/>
                                        </p:tgtEl>
                                        <p:attrNameLst>
                                          <p:attrName>style.visibility</p:attrName>
                                        </p:attrNameLst>
                                      </p:cBhvr>
                                      <p:to>
                                        <p:strVal val="visible"/>
                                      </p:to>
                                    </p:set>
                                    <p:animEffect transition="in" filter="fade">
                                      <p:cBhvr>
                                        <p:cTn id="682" dur="50"/>
                                        <p:tgtEl>
                                          <p:spTgt spid="98"/>
                                        </p:tgtEl>
                                      </p:cBhvr>
                                    </p:animEffect>
                                  </p:childTnLst>
                                </p:cTn>
                              </p:par>
                            </p:childTnLst>
                          </p:cTn>
                        </p:par>
                        <p:par>
                          <p:cTn id="683" fill="hold">
                            <p:stCondLst>
                              <p:cond delay="3950"/>
                            </p:stCondLst>
                            <p:childTnLst>
                              <p:par>
                                <p:cTn id="684" presetID="10" presetClass="entr" presetSubtype="0" fill="hold" nodeType="afterEffect">
                                  <p:stCondLst>
                                    <p:cond delay="0"/>
                                  </p:stCondLst>
                                  <p:childTnLst>
                                    <p:set>
                                      <p:cBhvr>
                                        <p:cTn id="685" dur="1" fill="hold">
                                          <p:stCondLst>
                                            <p:cond delay="0"/>
                                          </p:stCondLst>
                                        </p:cTn>
                                        <p:tgtEl>
                                          <p:spTgt spid="101"/>
                                        </p:tgtEl>
                                        <p:attrNameLst>
                                          <p:attrName>style.visibility</p:attrName>
                                        </p:attrNameLst>
                                      </p:cBhvr>
                                      <p:to>
                                        <p:strVal val="visible"/>
                                      </p:to>
                                    </p:set>
                                    <p:animEffect transition="in" filter="fade">
                                      <p:cBhvr>
                                        <p:cTn id="686" dur="50"/>
                                        <p:tgtEl>
                                          <p:spTgt spid="101"/>
                                        </p:tgtEl>
                                      </p:cBhvr>
                                    </p:animEffect>
                                  </p:childTnLst>
                                </p:cTn>
                              </p:par>
                            </p:childTnLst>
                          </p:cTn>
                        </p:par>
                        <p:par>
                          <p:cTn id="687" fill="hold">
                            <p:stCondLst>
                              <p:cond delay="4000"/>
                            </p:stCondLst>
                            <p:childTnLst>
                              <p:par>
                                <p:cTn id="688" presetID="10" presetClass="entr" presetSubtype="0" fill="hold" nodeType="afterEffect">
                                  <p:stCondLst>
                                    <p:cond delay="0"/>
                                  </p:stCondLst>
                                  <p:childTnLst>
                                    <p:set>
                                      <p:cBhvr>
                                        <p:cTn id="689" dur="1" fill="hold">
                                          <p:stCondLst>
                                            <p:cond delay="0"/>
                                          </p:stCondLst>
                                        </p:cTn>
                                        <p:tgtEl>
                                          <p:spTgt spid="542"/>
                                        </p:tgtEl>
                                        <p:attrNameLst>
                                          <p:attrName>style.visibility</p:attrName>
                                        </p:attrNameLst>
                                      </p:cBhvr>
                                      <p:to>
                                        <p:strVal val="visible"/>
                                      </p:to>
                                    </p:set>
                                    <p:animEffect transition="in" filter="fade">
                                      <p:cBhvr>
                                        <p:cTn id="690" dur="50"/>
                                        <p:tgtEl>
                                          <p:spTgt spid="542"/>
                                        </p:tgtEl>
                                      </p:cBhvr>
                                    </p:animEffect>
                                  </p:childTnLst>
                                </p:cTn>
                              </p:par>
                            </p:childTnLst>
                          </p:cTn>
                        </p:par>
                        <p:par>
                          <p:cTn id="691" fill="hold">
                            <p:stCondLst>
                              <p:cond delay="4050"/>
                            </p:stCondLst>
                            <p:childTnLst>
                              <p:par>
                                <p:cTn id="692" presetID="10" presetClass="entr" presetSubtype="0" fill="hold" nodeType="afterEffect">
                                  <p:stCondLst>
                                    <p:cond delay="0"/>
                                  </p:stCondLst>
                                  <p:childTnLst>
                                    <p:set>
                                      <p:cBhvr>
                                        <p:cTn id="693" dur="1" fill="hold">
                                          <p:stCondLst>
                                            <p:cond delay="0"/>
                                          </p:stCondLst>
                                        </p:cTn>
                                        <p:tgtEl>
                                          <p:spTgt spid="548"/>
                                        </p:tgtEl>
                                        <p:attrNameLst>
                                          <p:attrName>style.visibility</p:attrName>
                                        </p:attrNameLst>
                                      </p:cBhvr>
                                      <p:to>
                                        <p:strVal val="visible"/>
                                      </p:to>
                                    </p:set>
                                    <p:animEffect transition="in" filter="fade">
                                      <p:cBhvr>
                                        <p:cTn id="694" dur="50"/>
                                        <p:tgtEl>
                                          <p:spTgt spid="548"/>
                                        </p:tgtEl>
                                      </p:cBhvr>
                                    </p:animEffect>
                                  </p:childTnLst>
                                </p:cTn>
                              </p:par>
                            </p:childTnLst>
                          </p:cTn>
                        </p:par>
                        <p:par>
                          <p:cTn id="695" fill="hold">
                            <p:stCondLst>
                              <p:cond delay="4100"/>
                            </p:stCondLst>
                            <p:childTnLst>
                              <p:par>
                                <p:cTn id="696" presetID="10" presetClass="entr" presetSubtype="0" fill="hold" nodeType="afterEffect">
                                  <p:stCondLst>
                                    <p:cond delay="0"/>
                                  </p:stCondLst>
                                  <p:childTnLst>
                                    <p:set>
                                      <p:cBhvr>
                                        <p:cTn id="697" dur="1" fill="hold">
                                          <p:stCondLst>
                                            <p:cond delay="0"/>
                                          </p:stCondLst>
                                        </p:cTn>
                                        <p:tgtEl>
                                          <p:spTgt spid="551"/>
                                        </p:tgtEl>
                                        <p:attrNameLst>
                                          <p:attrName>style.visibility</p:attrName>
                                        </p:attrNameLst>
                                      </p:cBhvr>
                                      <p:to>
                                        <p:strVal val="visible"/>
                                      </p:to>
                                    </p:set>
                                    <p:animEffect transition="in" filter="fade">
                                      <p:cBhvr>
                                        <p:cTn id="698" dur="50"/>
                                        <p:tgtEl>
                                          <p:spTgt spid="551"/>
                                        </p:tgtEl>
                                      </p:cBhvr>
                                    </p:animEffect>
                                  </p:childTnLst>
                                </p:cTn>
                              </p:par>
                            </p:childTnLst>
                          </p:cTn>
                        </p:par>
                        <p:par>
                          <p:cTn id="699" fill="hold">
                            <p:stCondLst>
                              <p:cond delay="4150"/>
                            </p:stCondLst>
                            <p:childTnLst>
                              <p:par>
                                <p:cTn id="700" presetID="10" presetClass="entr" presetSubtype="0" fill="hold" nodeType="afterEffect">
                                  <p:stCondLst>
                                    <p:cond delay="0"/>
                                  </p:stCondLst>
                                  <p:childTnLst>
                                    <p:set>
                                      <p:cBhvr>
                                        <p:cTn id="701" dur="1" fill="hold">
                                          <p:stCondLst>
                                            <p:cond delay="0"/>
                                          </p:stCondLst>
                                        </p:cTn>
                                        <p:tgtEl>
                                          <p:spTgt spid="557"/>
                                        </p:tgtEl>
                                        <p:attrNameLst>
                                          <p:attrName>style.visibility</p:attrName>
                                        </p:attrNameLst>
                                      </p:cBhvr>
                                      <p:to>
                                        <p:strVal val="visible"/>
                                      </p:to>
                                    </p:set>
                                    <p:animEffect transition="in" filter="fade">
                                      <p:cBhvr>
                                        <p:cTn id="702" dur="50"/>
                                        <p:tgtEl>
                                          <p:spTgt spid="557"/>
                                        </p:tgtEl>
                                      </p:cBhvr>
                                    </p:animEffect>
                                  </p:childTnLst>
                                </p:cTn>
                              </p:par>
                            </p:childTnLst>
                          </p:cTn>
                        </p:par>
                        <p:par>
                          <p:cTn id="703" fill="hold">
                            <p:stCondLst>
                              <p:cond delay="4200"/>
                            </p:stCondLst>
                            <p:childTnLst>
                              <p:par>
                                <p:cTn id="704" presetID="10" presetClass="entr" presetSubtype="0" fill="hold" nodeType="afterEffect">
                                  <p:stCondLst>
                                    <p:cond delay="0"/>
                                  </p:stCondLst>
                                  <p:childTnLst>
                                    <p:set>
                                      <p:cBhvr>
                                        <p:cTn id="705" dur="1" fill="hold">
                                          <p:stCondLst>
                                            <p:cond delay="0"/>
                                          </p:stCondLst>
                                        </p:cTn>
                                        <p:tgtEl>
                                          <p:spTgt spid="563"/>
                                        </p:tgtEl>
                                        <p:attrNameLst>
                                          <p:attrName>style.visibility</p:attrName>
                                        </p:attrNameLst>
                                      </p:cBhvr>
                                      <p:to>
                                        <p:strVal val="visible"/>
                                      </p:to>
                                    </p:set>
                                    <p:animEffect transition="in" filter="fade">
                                      <p:cBhvr>
                                        <p:cTn id="706" dur="50"/>
                                        <p:tgtEl>
                                          <p:spTgt spid="563"/>
                                        </p:tgtEl>
                                      </p:cBhvr>
                                    </p:animEffect>
                                  </p:childTnLst>
                                </p:cTn>
                              </p:par>
                            </p:childTnLst>
                          </p:cTn>
                        </p:par>
                        <p:par>
                          <p:cTn id="707" fill="hold">
                            <p:stCondLst>
                              <p:cond delay="4250"/>
                            </p:stCondLst>
                            <p:childTnLst>
                              <p:par>
                                <p:cTn id="708" presetID="10" presetClass="entr" presetSubtype="0" fill="hold" nodeType="afterEffect">
                                  <p:stCondLst>
                                    <p:cond delay="0"/>
                                  </p:stCondLst>
                                  <p:childTnLst>
                                    <p:set>
                                      <p:cBhvr>
                                        <p:cTn id="709" dur="1" fill="hold">
                                          <p:stCondLst>
                                            <p:cond delay="0"/>
                                          </p:stCondLst>
                                        </p:cTn>
                                        <p:tgtEl>
                                          <p:spTgt spid="308"/>
                                        </p:tgtEl>
                                        <p:attrNameLst>
                                          <p:attrName>style.visibility</p:attrName>
                                        </p:attrNameLst>
                                      </p:cBhvr>
                                      <p:to>
                                        <p:strVal val="visible"/>
                                      </p:to>
                                    </p:set>
                                    <p:animEffect transition="in" filter="fade">
                                      <p:cBhvr>
                                        <p:cTn id="710" dur="50"/>
                                        <p:tgtEl>
                                          <p:spTgt spid="308"/>
                                        </p:tgtEl>
                                      </p:cBhvr>
                                    </p:animEffect>
                                  </p:childTnLst>
                                </p:cTn>
                              </p:par>
                            </p:childTnLst>
                          </p:cTn>
                        </p:par>
                        <p:par>
                          <p:cTn id="711" fill="hold">
                            <p:stCondLst>
                              <p:cond delay="4300"/>
                            </p:stCondLst>
                            <p:childTnLst>
                              <p:par>
                                <p:cTn id="712" presetID="10" presetClass="entr" presetSubtype="0" fill="hold" nodeType="afterEffect">
                                  <p:stCondLst>
                                    <p:cond delay="0"/>
                                  </p:stCondLst>
                                  <p:childTnLst>
                                    <p:set>
                                      <p:cBhvr>
                                        <p:cTn id="713" dur="1" fill="hold">
                                          <p:stCondLst>
                                            <p:cond delay="0"/>
                                          </p:stCondLst>
                                        </p:cTn>
                                        <p:tgtEl>
                                          <p:spTgt spid="314"/>
                                        </p:tgtEl>
                                        <p:attrNameLst>
                                          <p:attrName>style.visibility</p:attrName>
                                        </p:attrNameLst>
                                      </p:cBhvr>
                                      <p:to>
                                        <p:strVal val="visible"/>
                                      </p:to>
                                    </p:set>
                                    <p:animEffect transition="in" filter="fade">
                                      <p:cBhvr>
                                        <p:cTn id="714" dur="50"/>
                                        <p:tgtEl>
                                          <p:spTgt spid="314"/>
                                        </p:tgtEl>
                                      </p:cBhvr>
                                    </p:animEffect>
                                  </p:childTnLst>
                                </p:cTn>
                              </p:par>
                            </p:childTnLst>
                          </p:cTn>
                        </p:par>
                        <p:par>
                          <p:cTn id="715" fill="hold">
                            <p:stCondLst>
                              <p:cond delay="4350"/>
                            </p:stCondLst>
                            <p:childTnLst>
                              <p:par>
                                <p:cTn id="716" presetID="10" presetClass="entr" presetSubtype="0" fill="hold" nodeType="afterEffect">
                                  <p:stCondLst>
                                    <p:cond delay="0"/>
                                  </p:stCondLst>
                                  <p:childTnLst>
                                    <p:set>
                                      <p:cBhvr>
                                        <p:cTn id="717" dur="1" fill="hold">
                                          <p:stCondLst>
                                            <p:cond delay="0"/>
                                          </p:stCondLst>
                                        </p:cTn>
                                        <p:tgtEl>
                                          <p:spTgt spid="320"/>
                                        </p:tgtEl>
                                        <p:attrNameLst>
                                          <p:attrName>style.visibility</p:attrName>
                                        </p:attrNameLst>
                                      </p:cBhvr>
                                      <p:to>
                                        <p:strVal val="visible"/>
                                      </p:to>
                                    </p:set>
                                    <p:animEffect transition="in" filter="fade">
                                      <p:cBhvr>
                                        <p:cTn id="718" dur="50"/>
                                        <p:tgtEl>
                                          <p:spTgt spid="320"/>
                                        </p:tgtEl>
                                      </p:cBhvr>
                                    </p:animEffect>
                                  </p:childTnLst>
                                </p:cTn>
                              </p:par>
                            </p:childTnLst>
                          </p:cTn>
                        </p:par>
                        <p:par>
                          <p:cTn id="719" fill="hold">
                            <p:stCondLst>
                              <p:cond delay="4400"/>
                            </p:stCondLst>
                            <p:childTnLst>
                              <p:par>
                                <p:cTn id="720" presetID="10" presetClass="entr" presetSubtype="0" fill="hold" nodeType="afterEffect">
                                  <p:stCondLst>
                                    <p:cond delay="0"/>
                                  </p:stCondLst>
                                  <p:childTnLst>
                                    <p:set>
                                      <p:cBhvr>
                                        <p:cTn id="721" dur="1" fill="hold">
                                          <p:stCondLst>
                                            <p:cond delay="0"/>
                                          </p:stCondLst>
                                        </p:cTn>
                                        <p:tgtEl>
                                          <p:spTgt spid="326"/>
                                        </p:tgtEl>
                                        <p:attrNameLst>
                                          <p:attrName>style.visibility</p:attrName>
                                        </p:attrNameLst>
                                      </p:cBhvr>
                                      <p:to>
                                        <p:strVal val="visible"/>
                                      </p:to>
                                    </p:set>
                                    <p:animEffect transition="in" filter="fade">
                                      <p:cBhvr>
                                        <p:cTn id="722" dur="50"/>
                                        <p:tgtEl>
                                          <p:spTgt spid="326"/>
                                        </p:tgtEl>
                                      </p:cBhvr>
                                    </p:animEffect>
                                  </p:childTnLst>
                                </p:cTn>
                              </p:par>
                            </p:childTnLst>
                          </p:cTn>
                        </p:par>
                        <p:par>
                          <p:cTn id="723" fill="hold">
                            <p:stCondLst>
                              <p:cond delay="4450"/>
                            </p:stCondLst>
                            <p:childTnLst>
                              <p:par>
                                <p:cTn id="724" presetID="10" presetClass="entr" presetSubtype="0" fill="hold" nodeType="afterEffect">
                                  <p:stCondLst>
                                    <p:cond delay="0"/>
                                  </p:stCondLst>
                                  <p:childTnLst>
                                    <p:set>
                                      <p:cBhvr>
                                        <p:cTn id="725" dur="1" fill="hold">
                                          <p:stCondLst>
                                            <p:cond delay="0"/>
                                          </p:stCondLst>
                                        </p:cTn>
                                        <p:tgtEl>
                                          <p:spTgt spid="332"/>
                                        </p:tgtEl>
                                        <p:attrNameLst>
                                          <p:attrName>style.visibility</p:attrName>
                                        </p:attrNameLst>
                                      </p:cBhvr>
                                      <p:to>
                                        <p:strVal val="visible"/>
                                      </p:to>
                                    </p:set>
                                    <p:animEffect transition="in" filter="fade">
                                      <p:cBhvr>
                                        <p:cTn id="726" dur="50"/>
                                        <p:tgtEl>
                                          <p:spTgt spid="332"/>
                                        </p:tgtEl>
                                      </p:cBhvr>
                                    </p:animEffect>
                                  </p:childTnLst>
                                </p:cTn>
                              </p:par>
                            </p:childTnLst>
                          </p:cTn>
                        </p:par>
                        <p:par>
                          <p:cTn id="727" fill="hold">
                            <p:stCondLst>
                              <p:cond delay="4500"/>
                            </p:stCondLst>
                            <p:childTnLst>
                              <p:par>
                                <p:cTn id="728" presetID="10" presetClass="entr" presetSubtype="0" fill="hold" nodeType="afterEffect">
                                  <p:stCondLst>
                                    <p:cond delay="0"/>
                                  </p:stCondLst>
                                  <p:childTnLst>
                                    <p:set>
                                      <p:cBhvr>
                                        <p:cTn id="729" dur="1" fill="hold">
                                          <p:stCondLst>
                                            <p:cond delay="0"/>
                                          </p:stCondLst>
                                        </p:cTn>
                                        <p:tgtEl>
                                          <p:spTgt spid="338"/>
                                        </p:tgtEl>
                                        <p:attrNameLst>
                                          <p:attrName>style.visibility</p:attrName>
                                        </p:attrNameLst>
                                      </p:cBhvr>
                                      <p:to>
                                        <p:strVal val="visible"/>
                                      </p:to>
                                    </p:set>
                                    <p:animEffect transition="in" filter="fade">
                                      <p:cBhvr>
                                        <p:cTn id="730" dur="50"/>
                                        <p:tgtEl>
                                          <p:spTgt spid="338"/>
                                        </p:tgtEl>
                                      </p:cBhvr>
                                    </p:animEffect>
                                  </p:childTnLst>
                                </p:cTn>
                              </p:par>
                            </p:childTnLst>
                          </p:cTn>
                        </p:par>
                        <p:par>
                          <p:cTn id="731" fill="hold">
                            <p:stCondLst>
                              <p:cond delay="4550"/>
                            </p:stCondLst>
                            <p:childTnLst>
                              <p:par>
                                <p:cTn id="732" presetID="10" presetClass="entr" presetSubtype="0" fill="hold" nodeType="afterEffect">
                                  <p:stCondLst>
                                    <p:cond delay="0"/>
                                  </p:stCondLst>
                                  <p:childTnLst>
                                    <p:set>
                                      <p:cBhvr>
                                        <p:cTn id="733" dur="1" fill="hold">
                                          <p:stCondLst>
                                            <p:cond delay="0"/>
                                          </p:stCondLst>
                                        </p:cTn>
                                        <p:tgtEl>
                                          <p:spTgt spid="344"/>
                                        </p:tgtEl>
                                        <p:attrNameLst>
                                          <p:attrName>style.visibility</p:attrName>
                                        </p:attrNameLst>
                                      </p:cBhvr>
                                      <p:to>
                                        <p:strVal val="visible"/>
                                      </p:to>
                                    </p:set>
                                    <p:animEffect transition="in" filter="fade">
                                      <p:cBhvr>
                                        <p:cTn id="734" dur="50"/>
                                        <p:tgtEl>
                                          <p:spTgt spid="344"/>
                                        </p:tgtEl>
                                      </p:cBhvr>
                                    </p:animEffect>
                                  </p:childTnLst>
                                </p:cTn>
                              </p:par>
                            </p:childTnLst>
                          </p:cTn>
                        </p:par>
                        <p:par>
                          <p:cTn id="735" fill="hold">
                            <p:stCondLst>
                              <p:cond delay="4600"/>
                            </p:stCondLst>
                            <p:childTnLst>
                              <p:par>
                                <p:cTn id="736" presetID="10" presetClass="entr" presetSubtype="0" fill="hold" nodeType="afterEffect">
                                  <p:stCondLst>
                                    <p:cond delay="0"/>
                                  </p:stCondLst>
                                  <p:childTnLst>
                                    <p:set>
                                      <p:cBhvr>
                                        <p:cTn id="737" dur="1" fill="hold">
                                          <p:stCondLst>
                                            <p:cond delay="0"/>
                                          </p:stCondLst>
                                        </p:cTn>
                                        <p:tgtEl>
                                          <p:spTgt spid="350"/>
                                        </p:tgtEl>
                                        <p:attrNameLst>
                                          <p:attrName>style.visibility</p:attrName>
                                        </p:attrNameLst>
                                      </p:cBhvr>
                                      <p:to>
                                        <p:strVal val="visible"/>
                                      </p:to>
                                    </p:set>
                                    <p:animEffect transition="in" filter="fade">
                                      <p:cBhvr>
                                        <p:cTn id="738" dur="50"/>
                                        <p:tgtEl>
                                          <p:spTgt spid="350"/>
                                        </p:tgtEl>
                                      </p:cBhvr>
                                    </p:animEffect>
                                  </p:childTnLst>
                                </p:cTn>
                              </p:par>
                            </p:childTnLst>
                          </p:cTn>
                        </p:par>
                        <p:par>
                          <p:cTn id="739" fill="hold">
                            <p:stCondLst>
                              <p:cond delay="4650"/>
                            </p:stCondLst>
                            <p:childTnLst>
                              <p:par>
                                <p:cTn id="740" presetID="10" presetClass="entr" presetSubtype="0" fill="hold" nodeType="afterEffect">
                                  <p:stCondLst>
                                    <p:cond delay="0"/>
                                  </p:stCondLst>
                                  <p:childTnLst>
                                    <p:set>
                                      <p:cBhvr>
                                        <p:cTn id="741" dur="1" fill="hold">
                                          <p:stCondLst>
                                            <p:cond delay="0"/>
                                          </p:stCondLst>
                                        </p:cTn>
                                        <p:tgtEl>
                                          <p:spTgt spid="356"/>
                                        </p:tgtEl>
                                        <p:attrNameLst>
                                          <p:attrName>style.visibility</p:attrName>
                                        </p:attrNameLst>
                                      </p:cBhvr>
                                      <p:to>
                                        <p:strVal val="visible"/>
                                      </p:to>
                                    </p:set>
                                    <p:animEffect transition="in" filter="fade">
                                      <p:cBhvr>
                                        <p:cTn id="742" dur="50"/>
                                        <p:tgtEl>
                                          <p:spTgt spid="356"/>
                                        </p:tgtEl>
                                      </p:cBhvr>
                                    </p:animEffect>
                                  </p:childTnLst>
                                </p:cTn>
                              </p:par>
                            </p:childTnLst>
                          </p:cTn>
                        </p:par>
                        <p:par>
                          <p:cTn id="743" fill="hold">
                            <p:stCondLst>
                              <p:cond delay="4700"/>
                            </p:stCondLst>
                            <p:childTnLst>
                              <p:par>
                                <p:cTn id="744" presetID="10" presetClass="entr" presetSubtype="0" fill="hold" nodeType="afterEffect">
                                  <p:stCondLst>
                                    <p:cond delay="0"/>
                                  </p:stCondLst>
                                  <p:childTnLst>
                                    <p:set>
                                      <p:cBhvr>
                                        <p:cTn id="745" dur="1" fill="hold">
                                          <p:stCondLst>
                                            <p:cond delay="0"/>
                                          </p:stCondLst>
                                        </p:cTn>
                                        <p:tgtEl>
                                          <p:spTgt spid="362"/>
                                        </p:tgtEl>
                                        <p:attrNameLst>
                                          <p:attrName>style.visibility</p:attrName>
                                        </p:attrNameLst>
                                      </p:cBhvr>
                                      <p:to>
                                        <p:strVal val="visible"/>
                                      </p:to>
                                    </p:set>
                                    <p:animEffect transition="in" filter="fade">
                                      <p:cBhvr>
                                        <p:cTn id="746" dur="50"/>
                                        <p:tgtEl>
                                          <p:spTgt spid="362"/>
                                        </p:tgtEl>
                                      </p:cBhvr>
                                    </p:animEffect>
                                  </p:childTnLst>
                                </p:cTn>
                              </p:par>
                            </p:childTnLst>
                          </p:cTn>
                        </p:par>
                        <p:par>
                          <p:cTn id="747" fill="hold">
                            <p:stCondLst>
                              <p:cond delay="4750"/>
                            </p:stCondLst>
                            <p:childTnLst>
                              <p:par>
                                <p:cTn id="748" presetID="10" presetClass="entr" presetSubtype="0" fill="hold" nodeType="afterEffect">
                                  <p:stCondLst>
                                    <p:cond delay="0"/>
                                  </p:stCondLst>
                                  <p:childTnLst>
                                    <p:set>
                                      <p:cBhvr>
                                        <p:cTn id="749" dur="1" fill="hold">
                                          <p:stCondLst>
                                            <p:cond delay="0"/>
                                          </p:stCondLst>
                                        </p:cTn>
                                        <p:tgtEl>
                                          <p:spTgt spid="368"/>
                                        </p:tgtEl>
                                        <p:attrNameLst>
                                          <p:attrName>style.visibility</p:attrName>
                                        </p:attrNameLst>
                                      </p:cBhvr>
                                      <p:to>
                                        <p:strVal val="visible"/>
                                      </p:to>
                                    </p:set>
                                    <p:animEffect transition="in" filter="fade">
                                      <p:cBhvr>
                                        <p:cTn id="750" dur="50"/>
                                        <p:tgtEl>
                                          <p:spTgt spid="368"/>
                                        </p:tgtEl>
                                      </p:cBhvr>
                                    </p:animEffect>
                                  </p:childTnLst>
                                </p:cTn>
                              </p:par>
                            </p:childTnLst>
                          </p:cTn>
                        </p:par>
                        <p:par>
                          <p:cTn id="751" fill="hold">
                            <p:stCondLst>
                              <p:cond delay="4800"/>
                            </p:stCondLst>
                            <p:childTnLst>
                              <p:par>
                                <p:cTn id="752" presetID="10" presetClass="entr" presetSubtype="0" fill="hold" nodeType="afterEffect">
                                  <p:stCondLst>
                                    <p:cond delay="0"/>
                                  </p:stCondLst>
                                  <p:childTnLst>
                                    <p:set>
                                      <p:cBhvr>
                                        <p:cTn id="753" dur="1" fill="hold">
                                          <p:stCondLst>
                                            <p:cond delay="0"/>
                                          </p:stCondLst>
                                        </p:cTn>
                                        <p:tgtEl>
                                          <p:spTgt spid="374"/>
                                        </p:tgtEl>
                                        <p:attrNameLst>
                                          <p:attrName>style.visibility</p:attrName>
                                        </p:attrNameLst>
                                      </p:cBhvr>
                                      <p:to>
                                        <p:strVal val="visible"/>
                                      </p:to>
                                    </p:set>
                                    <p:animEffect transition="in" filter="fade">
                                      <p:cBhvr>
                                        <p:cTn id="754" dur="50"/>
                                        <p:tgtEl>
                                          <p:spTgt spid="374"/>
                                        </p:tgtEl>
                                      </p:cBhvr>
                                    </p:animEffect>
                                  </p:childTnLst>
                                </p:cTn>
                              </p:par>
                            </p:childTnLst>
                          </p:cTn>
                        </p:par>
                        <p:par>
                          <p:cTn id="755" fill="hold">
                            <p:stCondLst>
                              <p:cond delay="4850"/>
                            </p:stCondLst>
                            <p:childTnLst>
                              <p:par>
                                <p:cTn id="756" presetID="10" presetClass="entr" presetSubtype="0" fill="hold" nodeType="afterEffect">
                                  <p:stCondLst>
                                    <p:cond delay="0"/>
                                  </p:stCondLst>
                                  <p:childTnLst>
                                    <p:set>
                                      <p:cBhvr>
                                        <p:cTn id="757" dur="1" fill="hold">
                                          <p:stCondLst>
                                            <p:cond delay="0"/>
                                          </p:stCondLst>
                                        </p:cTn>
                                        <p:tgtEl>
                                          <p:spTgt spid="422"/>
                                        </p:tgtEl>
                                        <p:attrNameLst>
                                          <p:attrName>style.visibility</p:attrName>
                                        </p:attrNameLst>
                                      </p:cBhvr>
                                      <p:to>
                                        <p:strVal val="visible"/>
                                      </p:to>
                                    </p:set>
                                    <p:animEffect transition="in" filter="fade">
                                      <p:cBhvr>
                                        <p:cTn id="758" dur="50"/>
                                        <p:tgtEl>
                                          <p:spTgt spid="422"/>
                                        </p:tgtEl>
                                      </p:cBhvr>
                                    </p:animEffect>
                                  </p:childTnLst>
                                </p:cTn>
                              </p:par>
                            </p:childTnLst>
                          </p:cTn>
                        </p:par>
                        <p:par>
                          <p:cTn id="759" fill="hold">
                            <p:stCondLst>
                              <p:cond delay="4900"/>
                            </p:stCondLst>
                            <p:childTnLst>
                              <p:par>
                                <p:cTn id="760" presetID="10" presetClass="entr" presetSubtype="0" fill="hold" nodeType="afterEffect">
                                  <p:stCondLst>
                                    <p:cond delay="0"/>
                                  </p:stCondLst>
                                  <p:childTnLst>
                                    <p:set>
                                      <p:cBhvr>
                                        <p:cTn id="761" dur="1" fill="hold">
                                          <p:stCondLst>
                                            <p:cond delay="0"/>
                                          </p:stCondLst>
                                        </p:cTn>
                                        <p:tgtEl>
                                          <p:spTgt spid="428"/>
                                        </p:tgtEl>
                                        <p:attrNameLst>
                                          <p:attrName>style.visibility</p:attrName>
                                        </p:attrNameLst>
                                      </p:cBhvr>
                                      <p:to>
                                        <p:strVal val="visible"/>
                                      </p:to>
                                    </p:set>
                                    <p:animEffect transition="in" filter="fade">
                                      <p:cBhvr>
                                        <p:cTn id="762" dur="50"/>
                                        <p:tgtEl>
                                          <p:spTgt spid="428"/>
                                        </p:tgtEl>
                                      </p:cBhvr>
                                    </p:animEffect>
                                  </p:childTnLst>
                                </p:cTn>
                              </p:par>
                            </p:childTnLst>
                          </p:cTn>
                        </p:par>
                        <p:par>
                          <p:cTn id="763" fill="hold">
                            <p:stCondLst>
                              <p:cond delay="4950"/>
                            </p:stCondLst>
                            <p:childTnLst>
                              <p:par>
                                <p:cTn id="764" presetID="10" presetClass="entr" presetSubtype="0" fill="hold" nodeType="afterEffect">
                                  <p:stCondLst>
                                    <p:cond delay="0"/>
                                  </p:stCondLst>
                                  <p:childTnLst>
                                    <p:set>
                                      <p:cBhvr>
                                        <p:cTn id="765" dur="1" fill="hold">
                                          <p:stCondLst>
                                            <p:cond delay="0"/>
                                          </p:stCondLst>
                                        </p:cTn>
                                        <p:tgtEl>
                                          <p:spTgt spid="380"/>
                                        </p:tgtEl>
                                        <p:attrNameLst>
                                          <p:attrName>style.visibility</p:attrName>
                                        </p:attrNameLst>
                                      </p:cBhvr>
                                      <p:to>
                                        <p:strVal val="visible"/>
                                      </p:to>
                                    </p:set>
                                    <p:animEffect transition="in" filter="fade">
                                      <p:cBhvr>
                                        <p:cTn id="766" dur="50"/>
                                        <p:tgtEl>
                                          <p:spTgt spid="380"/>
                                        </p:tgtEl>
                                      </p:cBhvr>
                                    </p:animEffect>
                                  </p:childTnLst>
                                </p:cTn>
                              </p:par>
                            </p:childTnLst>
                          </p:cTn>
                        </p:par>
                        <p:par>
                          <p:cTn id="767" fill="hold">
                            <p:stCondLst>
                              <p:cond delay="5000"/>
                            </p:stCondLst>
                            <p:childTnLst>
                              <p:par>
                                <p:cTn id="768" presetID="10" presetClass="entr" presetSubtype="0" fill="hold" nodeType="afterEffect">
                                  <p:stCondLst>
                                    <p:cond delay="0"/>
                                  </p:stCondLst>
                                  <p:childTnLst>
                                    <p:set>
                                      <p:cBhvr>
                                        <p:cTn id="769" dur="1" fill="hold">
                                          <p:stCondLst>
                                            <p:cond delay="0"/>
                                          </p:stCondLst>
                                        </p:cTn>
                                        <p:tgtEl>
                                          <p:spTgt spid="386"/>
                                        </p:tgtEl>
                                        <p:attrNameLst>
                                          <p:attrName>style.visibility</p:attrName>
                                        </p:attrNameLst>
                                      </p:cBhvr>
                                      <p:to>
                                        <p:strVal val="visible"/>
                                      </p:to>
                                    </p:set>
                                    <p:animEffect transition="in" filter="fade">
                                      <p:cBhvr>
                                        <p:cTn id="770" dur="50"/>
                                        <p:tgtEl>
                                          <p:spTgt spid="386"/>
                                        </p:tgtEl>
                                      </p:cBhvr>
                                    </p:animEffect>
                                  </p:childTnLst>
                                </p:cTn>
                              </p:par>
                            </p:childTnLst>
                          </p:cTn>
                        </p:par>
                        <p:par>
                          <p:cTn id="771" fill="hold">
                            <p:stCondLst>
                              <p:cond delay="5050"/>
                            </p:stCondLst>
                            <p:childTnLst>
                              <p:par>
                                <p:cTn id="772" presetID="10" presetClass="entr" presetSubtype="0" fill="hold" nodeType="afterEffect">
                                  <p:stCondLst>
                                    <p:cond delay="0"/>
                                  </p:stCondLst>
                                  <p:childTnLst>
                                    <p:set>
                                      <p:cBhvr>
                                        <p:cTn id="773" dur="1" fill="hold">
                                          <p:stCondLst>
                                            <p:cond delay="0"/>
                                          </p:stCondLst>
                                        </p:cTn>
                                        <p:tgtEl>
                                          <p:spTgt spid="392"/>
                                        </p:tgtEl>
                                        <p:attrNameLst>
                                          <p:attrName>style.visibility</p:attrName>
                                        </p:attrNameLst>
                                      </p:cBhvr>
                                      <p:to>
                                        <p:strVal val="visible"/>
                                      </p:to>
                                    </p:set>
                                    <p:animEffect transition="in" filter="fade">
                                      <p:cBhvr>
                                        <p:cTn id="774" dur="50"/>
                                        <p:tgtEl>
                                          <p:spTgt spid="392"/>
                                        </p:tgtEl>
                                      </p:cBhvr>
                                    </p:animEffect>
                                  </p:childTnLst>
                                </p:cTn>
                              </p:par>
                            </p:childTnLst>
                          </p:cTn>
                        </p:par>
                        <p:par>
                          <p:cTn id="775" fill="hold">
                            <p:stCondLst>
                              <p:cond delay="5100"/>
                            </p:stCondLst>
                            <p:childTnLst>
                              <p:par>
                                <p:cTn id="776" presetID="10" presetClass="entr" presetSubtype="0" fill="hold" nodeType="afterEffect">
                                  <p:stCondLst>
                                    <p:cond delay="0"/>
                                  </p:stCondLst>
                                  <p:childTnLst>
                                    <p:set>
                                      <p:cBhvr>
                                        <p:cTn id="777" dur="1" fill="hold">
                                          <p:stCondLst>
                                            <p:cond delay="0"/>
                                          </p:stCondLst>
                                        </p:cTn>
                                        <p:tgtEl>
                                          <p:spTgt spid="398"/>
                                        </p:tgtEl>
                                        <p:attrNameLst>
                                          <p:attrName>style.visibility</p:attrName>
                                        </p:attrNameLst>
                                      </p:cBhvr>
                                      <p:to>
                                        <p:strVal val="visible"/>
                                      </p:to>
                                    </p:set>
                                    <p:animEffect transition="in" filter="fade">
                                      <p:cBhvr>
                                        <p:cTn id="778" dur="50"/>
                                        <p:tgtEl>
                                          <p:spTgt spid="398"/>
                                        </p:tgtEl>
                                      </p:cBhvr>
                                    </p:animEffect>
                                  </p:childTnLst>
                                </p:cTn>
                              </p:par>
                            </p:childTnLst>
                          </p:cTn>
                        </p:par>
                        <p:par>
                          <p:cTn id="779" fill="hold">
                            <p:stCondLst>
                              <p:cond delay="5150"/>
                            </p:stCondLst>
                            <p:childTnLst>
                              <p:par>
                                <p:cTn id="780" presetID="10" presetClass="entr" presetSubtype="0" fill="hold" nodeType="afterEffect">
                                  <p:stCondLst>
                                    <p:cond delay="0"/>
                                  </p:stCondLst>
                                  <p:childTnLst>
                                    <p:set>
                                      <p:cBhvr>
                                        <p:cTn id="781" dur="1" fill="hold">
                                          <p:stCondLst>
                                            <p:cond delay="0"/>
                                          </p:stCondLst>
                                        </p:cTn>
                                        <p:tgtEl>
                                          <p:spTgt spid="65"/>
                                        </p:tgtEl>
                                        <p:attrNameLst>
                                          <p:attrName>style.visibility</p:attrName>
                                        </p:attrNameLst>
                                      </p:cBhvr>
                                      <p:to>
                                        <p:strVal val="visible"/>
                                      </p:to>
                                    </p:set>
                                    <p:animEffect transition="in" filter="fade">
                                      <p:cBhvr>
                                        <p:cTn id="782" dur="50"/>
                                        <p:tgtEl>
                                          <p:spTgt spid="65"/>
                                        </p:tgtEl>
                                      </p:cBhvr>
                                    </p:animEffect>
                                  </p:childTnLst>
                                </p:cTn>
                              </p:par>
                            </p:childTnLst>
                          </p:cTn>
                        </p:par>
                        <p:par>
                          <p:cTn id="783" fill="hold">
                            <p:stCondLst>
                              <p:cond delay="5200"/>
                            </p:stCondLst>
                            <p:childTnLst>
                              <p:par>
                                <p:cTn id="784" presetID="10" presetClass="entr" presetSubtype="0" fill="hold" nodeType="afterEffect">
                                  <p:stCondLst>
                                    <p:cond delay="0"/>
                                  </p:stCondLst>
                                  <p:childTnLst>
                                    <p:set>
                                      <p:cBhvr>
                                        <p:cTn id="785" dur="1" fill="hold">
                                          <p:stCondLst>
                                            <p:cond delay="0"/>
                                          </p:stCondLst>
                                        </p:cTn>
                                        <p:tgtEl>
                                          <p:spTgt spid="71"/>
                                        </p:tgtEl>
                                        <p:attrNameLst>
                                          <p:attrName>style.visibility</p:attrName>
                                        </p:attrNameLst>
                                      </p:cBhvr>
                                      <p:to>
                                        <p:strVal val="visible"/>
                                      </p:to>
                                    </p:set>
                                    <p:animEffect transition="in" filter="fade">
                                      <p:cBhvr>
                                        <p:cTn id="786" dur="50"/>
                                        <p:tgtEl>
                                          <p:spTgt spid="71"/>
                                        </p:tgtEl>
                                      </p:cBhvr>
                                    </p:animEffect>
                                  </p:childTnLst>
                                </p:cTn>
                              </p:par>
                            </p:childTnLst>
                          </p:cTn>
                        </p:par>
                        <p:par>
                          <p:cTn id="787" fill="hold">
                            <p:stCondLst>
                              <p:cond delay="5250"/>
                            </p:stCondLst>
                            <p:childTnLst>
                              <p:par>
                                <p:cTn id="788" presetID="10" presetClass="entr" presetSubtype="0" fill="hold" nodeType="afterEffect">
                                  <p:stCondLst>
                                    <p:cond delay="0"/>
                                  </p:stCondLst>
                                  <p:childTnLst>
                                    <p:set>
                                      <p:cBhvr>
                                        <p:cTn id="789" dur="1" fill="hold">
                                          <p:stCondLst>
                                            <p:cond delay="0"/>
                                          </p:stCondLst>
                                        </p:cTn>
                                        <p:tgtEl>
                                          <p:spTgt spid="77"/>
                                        </p:tgtEl>
                                        <p:attrNameLst>
                                          <p:attrName>style.visibility</p:attrName>
                                        </p:attrNameLst>
                                      </p:cBhvr>
                                      <p:to>
                                        <p:strVal val="visible"/>
                                      </p:to>
                                    </p:set>
                                    <p:animEffect transition="in" filter="fade">
                                      <p:cBhvr>
                                        <p:cTn id="790" dur="50"/>
                                        <p:tgtEl>
                                          <p:spTgt spid="77"/>
                                        </p:tgtEl>
                                      </p:cBhvr>
                                    </p:animEffect>
                                  </p:childTnLst>
                                </p:cTn>
                              </p:par>
                            </p:childTnLst>
                          </p:cTn>
                        </p:par>
                        <p:par>
                          <p:cTn id="791" fill="hold">
                            <p:stCondLst>
                              <p:cond delay="5300"/>
                            </p:stCondLst>
                            <p:childTnLst>
                              <p:par>
                                <p:cTn id="792" presetID="10" presetClass="entr" presetSubtype="0" fill="hold" nodeType="afterEffect">
                                  <p:stCondLst>
                                    <p:cond delay="0"/>
                                  </p:stCondLst>
                                  <p:childTnLst>
                                    <p:set>
                                      <p:cBhvr>
                                        <p:cTn id="793" dur="1" fill="hold">
                                          <p:stCondLst>
                                            <p:cond delay="0"/>
                                          </p:stCondLst>
                                        </p:cTn>
                                        <p:tgtEl>
                                          <p:spTgt spid="431"/>
                                        </p:tgtEl>
                                        <p:attrNameLst>
                                          <p:attrName>style.visibility</p:attrName>
                                        </p:attrNameLst>
                                      </p:cBhvr>
                                      <p:to>
                                        <p:strVal val="visible"/>
                                      </p:to>
                                    </p:set>
                                    <p:animEffect transition="in" filter="fade">
                                      <p:cBhvr>
                                        <p:cTn id="794" dur="50"/>
                                        <p:tgtEl>
                                          <p:spTgt spid="431"/>
                                        </p:tgtEl>
                                      </p:cBhvr>
                                    </p:animEffect>
                                  </p:childTnLst>
                                </p:cTn>
                              </p:par>
                            </p:childTnLst>
                          </p:cTn>
                        </p:par>
                        <p:par>
                          <p:cTn id="795" fill="hold">
                            <p:stCondLst>
                              <p:cond delay="5350"/>
                            </p:stCondLst>
                            <p:childTnLst>
                              <p:par>
                                <p:cTn id="796" presetID="10" presetClass="entr" presetSubtype="0" fill="hold" nodeType="afterEffect">
                                  <p:stCondLst>
                                    <p:cond delay="0"/>
                                  </p:stCondLst>
                                  <p:childTnLst>
                                    <p:set>
                                      <p:cBhvr>
                                        <p:cTn id="797" dur="1" fill="hold">
                                          <p:stCondLst>
                                            <p:cond delay="0"/>
                                          </p:stCondLst>
                                        </p:cTn>
                                        <p:tgtEl>
                                          <p:spTgt spid="437"/>
                                        </p:tgtEl>
                                        <p:attrNameLst>
                                          <p:attrName>style.visibility</p:attrName>
                                        </p:attrNameLst>
                                      </p:cBhvr>
                                      <p:to>
                                        <p:strVal val="visible"/>
                                      </p:to>
                                    </p:set>
                                    <p:animEffect transition="in" filter="fade">
                                      <p:cBhvr>
                                        <p:cTn id="798" dur="50"/>
                                        <p:tgtEl>
                                          <p:spTgt spid="437"/>
                                        </p:tgtEl>
                                      </p:cBhvr>
                                    </p:animEffect>
                                  </p:childTnLst>
                                </p:cTn>
                              </p:par>
                            </p:childTnLst>
                          </p:cTn>
                        </p:par>
                        <p:par>
                          <p:cTn id="799" fill="hold">
                            <p:stCondLst>
                              <p:cond delay="5400"/>
                            </p:stCondLst>
                            <p:childTnLst>
                              <p:par>
                                <p:cTn id="800" presetID="10" presetClass="entr" presetSubtype="0" fill="hold" nodeType="afterEffect">
                                  <p:stCondLst>
                                    <p:cond delay="0"/>
                                  </p:stCondLst>
                                  <p:childTnLst>
                                    <p:set>
                                      <p:cBhvr>
                                        <p:cTn id="801" dur="1" fill="hold">
                                          <p:stCondLst>
                                            <p:cond delay="0"/>
                                          </p:stCondLst>
                                        </p:cTn>
                                        <p:tgtEl>
                                          <p:spTgt spid="491"/>
                                        </p:tgtEl>
                                        <p:attrNameLst>
                                          <p:attrName>style.visibility</p:attrName>
                                        </p:attrNameLst>
                                      </p:cBhvr>
                                      <p:to>
                                        <p:strVal val="visible"/>
                                      </p:to>
                                    </p:set>
                                    <p:animEffect transition="in" filter="fade">
                                      <p:cBhvr>
                                        <p:cTn id="802" dur="50"/>
                                        <p:tgtEl>
                                          <p:spTgt spid="491"/>
                                        </p:tgtEl>
                                      </p:cBhvr>
                                    </p:animEffect>
                                  </p:childTnLst>
                                </p:cTn>
                              </p:par>
                            </p:childTnLst>
                          </p:cTn>
                        </p:par>
                        <p:par>
                          <p:cTn id="803" fill="hold">
                            <p:stCondLst>
                              <p:cond delay="5450"/>
                            </p:stCondLst>
                            <p:childTnLst>
                              <p:par>
                                <p:cTn id="804" presetID="10" presetClass="entr" presetSubtype="0" fill="hold" nodeType="afterEffect">
                                  <p:stCondLst>
                                    <p:cond delay="0"/>
                                  </p:stCondLst>
                                  <p:childTnLst>
                                    <p:set>
                                      <p:cBhvr>
                                        <p:cTn id="805" dur="1" fill="hold">
                                          <p:stCondLst>
                                            <p:cond delay="0"/>
                                          </p:stCondLst>
                                        </p:cTn>
                                        <p:tgtEl>
                                          <p:spTgt spid="494"/>
                                        </p:tgtEl>
                                        <p:attrNameLst>
                                          <p:attrName>style.visibility</p:attrName>
                                        </p:attrNameLst>
                                      </p:cBhvr>
                                      <p:to>
                                        <p:strVal val="visible"/>
                                      </p:to>
                                    </p:set>
                                    <p:animEffect transition="in" filter="fade">
                                      <p:cBhvr>
                                        <p:cTn id="806" dur="50"/>
                                        <p:tgtEl>
                                          <p:spTgt spid="494"/>
                                        </p:tgtEl>
                                      </p:cBhvr>
                                    </p:animEffect>
                                  </p:childTnLst>
                                </p:cTn>
                              </p:par>
                            </p:childTnLst>
                          </p:cTn>
                        </p:par>
                        <p:par>
                          <p:cTn id="807" fill="hold">
                            <p:stCondLst>
                              <p:cond delay="5500"/>
                            </p:stCondLst>
                            <p:childTnLst>
                              <p:par>
                                <p:cTn id="808" presetID="10" presetClass="entr" presetSubtype="0" fill="hold" nodeType="afterEffect">
                                  <p:stCondLst>
                                    <p:cond delay="0"/>
                                  </p:stCondLst>
                                  <p:childTnLst>
                                    <p:set>
                                      <p:cBhvr>
                                        <p:cTn id="809" dur="1" fill="hold">
                                          <p:stCondLst>
                                            <p:cond delay="0"/>
                                          </p:stCondLst>
                                        </p:cTn>
                                        <p:tgtEl>
                                          <p:spTgt spid="404"/>
                                        </p:tgtEl>
                                        <p:attrNameLst>
                                          <p:attrName>style.visibility</p:attrName>
                                        </p:attrNameLst>
                                      </p:cBhvr>
                                      <p:to>
                                        <p:strVal val="visible"/>
                                      </p:to>
                                    </p:set>
                                    <p:animEffect transition="in" filter="fade">
                                      <p:cBhvr>
                                        <p:cTn id="810" dur="50"/>
                                        <p:tgtEl>
                                          <p:spTgt spid="404"/>
                                        </p:tgtEl>
                                      </p:cBhvr>
                                    </p:animEffect>
                                  </p:childTnLst>
                                </p:cTn>
                              </p:par>
                            </p:childTnLst>
                          </p:cTn>
                        </p:par>
                        <p:par>
                          <p:cTn id="811" fill="hold">
                            <p:stCondLst>
                              <p:cond delay="5550"/>
                            </p:stCondLst>
                            <p:childTnLst>
                              <p:par>
                                <p:cTn id="812" presetID="10" presetClass="entr" presetSubtype="0" fill="hold" nodeType="afterEffect">
                                  <p:stCondLst>
                                    <p:cond delay="0"/>
                                  </p:stCondLst>
                                  <p:childTnLst>
                                    <p:set>
                                      <p:cBhvr>
                                        <p:cTn id="813" dur="1" fill="hold">
                                          <p:stCondLst>
                                            <p:cond delay="0"/>
                                          </p:stCondLst>
                                        </p:cTn>
                                        <p:tgtEl>
                                          <p:spTgt spid="410"/>
                                        </p:tgtEl>
                                        <p:attrNameLst>
                                          <p:attrName>style.visibility</p:attrName>
                                        </p:attrNameLst>
                                      </p:cBhvr>
                                      <p:to>
                                        <p:strVal val="visible"/>
                                      </p:to>
                                    </p:set>
                                    <p:animEffect transition="in" filter="fade">
                                      <p:cBhvr>
                                        <p:cTn id="814" dur="50"/>
                                        <p:tgtEl>
                                          <p:spTgt spid="410"/>
                                        </p:tgtEl>
                                      </p:cBhvr>
                                    </p:animEffect>
                                  </p:childTnLst>
                                </p:cTn>
                              </p:par>
                            </p:childTnLst>
                          </p:cTn>
                        </p:par>
                        <p:par>
                          <p:cTn id="815" fill="hold">
                            <p:stCondLst>
                              <p:cond delay="5600"/>
                            </p:stCondLst>
                            <p:childTnLst>
                              <p:par>
                                <p:cTn id="816" presetID="10" presetClass="entr" presetSubtype="0" fill="hold" nodeType="afterEffect">
                                  <p:stCondLst>
                                    <p:cond delay="0"/>
                                  </p:stCondLst>
                                  <p:childTnLst>
                                    <p:set>
                                      <p:cBhvr>
                                        <p:cTn id="817" dur="1" fill="hold">
                                          <p:stCondLst>
                                            <p:cond delay="0"/>
                                          </p:stCondLst>
                                        </p:cTn>
                                        <p:tgtEl>
                                          <p:spTgt spid="56"/>
                                        </p:tgtEl>
                                        <p:attrNameLst>
                                          <p:attrName>style.visibility</p:attrName>
                                        </p:attrNameLst>
                                      </p:cBhvr>
                                      <p:to>
                                        <p:strVal val="visible"/>
                                      </p:to>
                                    </p:set>
                                    <p:animEffect transition="in" filter="fade">
                                      <p:cBhvr>
                                        <p:cTn id="818" dur="50"/>
                                        <p:tgtEl>
                                          <p:spTgt spid="56"/>
                                        </p:tgtEl>
                                      </p:cBhvr>
                                    </p:animEffect>
                                  </p:childTnLst>
                                </p:cTn>
                              </p:par>
                            </p:childTnLst>
                          </p:cTn>
                        </p:par>
                        <p:par>
                          <p:cTn id="819" fill="hold">
                            <p:stCondLst>
                              <p:cond delay="5650"/>
                            </p:stCondLst>
                            <p:childTnLst>
                              <p:par>
                                <p:cTn id="820" presetID="10" presetClass="entr" presetSubtype="0" fill="hold" nodeType="afterEffect">
                                  <p:stCondLst>
                                    <p:cond delay="0"/>
                                  </p:stCondLst>
                                  <p:childTnLst>
                                    <p:set>
                                      <p:cBhvr>
                                        <p:cTn id="821" dur="1" fill="hold">
                                          <p:stCondLst>
                                            <p:cond delay="0"/>
                                          </p:stCondLst>
                                        </p:cTn>
                                        <p:tgtEl>
                                          <p:spTgt spid="497"/>
                                        </p:tgtEl>
                                        <p:attrNameLst>
                                          <p:attrName>style.visibility</p:attrName>
                                        </p:attrNameLst>
                                      </p:cBhvr>
                                      <p:to>
                                        <p:strVal val="visible"/>
                                      </p:to>
                                    </p:set>
                                    <p:animEffect transition="in" filter="fade">
                                      <p:cBhvr>
                                        <p:cTn id="822" dur="50"/>
                                        <p:tgtEl>
                                          <p:spTgt spid="497"/>
                                        </p:tgtEl>
                                      </p:cBhvr>
                                    </p:animEffect>
                                  </p:childTnLst>
                                </p:cTn>
                              </p:par>
                            </p:childTnLst>
                          </p:cTn>
                        </p:par>
                        <p:par>
                          <p:cTn id="823" fill="hold">
                            <p:stCondLst>
                              <p:cond delay="5700"/>
                            </p:stCondLst>
                            <p:childTnLst>
                              <p:par>
                                <p:cTn id="824" presetID="10" presetClass="entr" presetSubtype="0" fill="hold" nodeType="afterEffect">
                                  <p:stCondLst>
                                    <p:cond delay="0"/>
                                  </p:stCondLst>
                                  <p:childTnLst>
                                    <p:set>
                                      <p:cBhvr>
                                        <p:cTn id="825" dur="1" fill="hold">
                                          <p:stCondLst>
                                            <p:cond delay="0"/>
                                          </p:stCondLst>
                                        </p:cTn>
                                        <p:tgtEl>
                                          <p:spTgt spid="503"/>
                                        </p:tgtEl>
                                        <p:attrNameLst>
                                          <p:attrName>style.visibility</p:attrName>
                                        </p:attrNameLst>
                                      </p:cBhvr>
                                      <p:to>
                                        <p:strVal val="visible"/>
                                      </p:to>
                                    </p:set>
                                    <p:animEffect transition="in" filter="fade">
                                      <p:cBhvr>
                                        <p:cTn id="826" dur="50"/>
                                        <p:tgtEl>
                                          <p:spTgt spid="503"/>
                                        </p:tgtEl>
                                      </p:cBhvr>
                                    </p:animEffect>
                                  </p:childTnLst>
                                </p:cTn>
                              </p:par>
                            </p:childTnLst>
                          </p:cTn>
                        </p:par>
                        <p:par>
                          <p:cTn id="827" fill="hold">
                            <p:stCondLst>
                              <p:cond delay="5750"/>
                            </p:stCondLst>
                            <p:childTnLst>
                              <p:par>
                                <p:cTn id="828" presetID="10" presetClass="entr" presetSubtype="0" fill="hold" nodeType="afterEffect">
                                  <p:stCondLst>
                                    <p:cond delay="0"/>
                                  </p:stCondLst>
                                  <p:childTnLst>
                                    <p:set>
                                      <p:cBhvr>
                                        <p:cTn id="829" dur="1" fill="hold">
                                          <p:stCondLst>
                                            <p:cond delay="0"/>
                                          </p:stCondLst>
                                        </p:cTn>
                                        <p:tgtEl>
                                          <p:spTgt spid="509"/>
                                        </p:tgtEl>
                                        <p:attrNameLst>
                                          <p:attrName>style.visibility</p:attrName>
                                        </p:attrNameLst>
                                      </p:cBhvr>
                                      <p:to>
                                        <p:strVal val="visible"/>
                                      </p:to>
                                    </p:set>
                                    <p:animEffect transition="in" filter="fade">
                                      <p:cBhvr>
                                        <p:cTn id="830" dur="50"/>
                                        <p:tgtEl>
                                          <p:spTgt spid="509"/>
                                        </p:tgtEl>
                                      </p:cBhvr>
                                    </p:animEffect>
                                  </p:childTnLst>
                                </p:cTn>
                              </p:par>
                            </p:childTnLst>
                          </p:cTn>
                        </p:par>
                        <p:par>
                          <p:cTn id="831" fill="hold">
                            <p:stCondLst>
                              <p:cond delay="5800"/>
                            </p:stCondLst>
                            <p:childTnLst>
                              <p:par>
                                <p:cTn id="832" presetID="10" presetClass="entr" presetSubtype="0" fill="hold" nodeType="afterEffect">
                                  <p:stCondLst>
                                    <p:cond delay="0"/>
                                  </p:stCondLst>
                                  <p:childTnLst>
                                    <p:set>
                                      <p:cBhvr>
                                        <p:cTn id="833" dur="1" fill="hold">
                                          <p:stCondLst>
                                            <p:cond delay="0"/>
                                          </p:stCondLst>
                                        </p:cTn>
                                        <p:tgtEl>
                                          <p:spTgt spid="446"/>
                                        </p:tgtEl>
                                        <p:attrNameLst>
                                          <p:attrName>style.visibility</p:attrName>
                                        </p:attrNameLst>
                                      </p:cBhvr>
                                      <p:to>
                                        <p:strVal val="visible"/>
                                      </p:to>
                                    </p:set>
                                    <p:animEffect transition="in" filter="fade">
                                      <p:cBhvr>
                                        <p:cTn id="834" dur="50"/>
                                        <p:tgtEl>
                                          <p:spTgt spid="446"/>
                                        </p:tgtEl>
                                      </p:cBhvr>
                                    </p:animEffect>
                                  </p:childTnLst>
                                </p:cTn>
                              </p:par>
                            </p:childTnLst>
                          </p:cTn>
                        </p:par>
                        <p:par>
                          <p:cTn id="835" fill="hold">
                            <p:stCondLst>
                              <p:cond delay="5850"/>
                            </p:stCondLst>
                            <p:childTnLst>
                              <p:par>
                                <p:cTn id="836" presetID="10" presetClass="entr" presetSubtype="0" fill="hold" nodeType="afterEffect">
                                  <p:stCondLst>
                                    <p:cond delay="0"/>
                                  </p:stCondLst>
                                  <p:childTnLst>
                                    <p:set>
                                      <p:cBhvr>
                                        <p:cTn id="837" dur="1" fill="hold">
                                          <p:stCondLst>
                                            <p:cond delay="0"/>
                                          </p:stCondLst>
                                        </p:cTn>
                                        <p:tgtEl>
                                          <p:spTgt spid="452"/>
                                        </p:tgtEl>
                                        <p:attrNameLst>
                                          <p:attrName>style.visibility</p:attrName>
                                        </p:attrNameLst>
                                      </p:cBhvr>
                                      <p:to>
                                        <p:strVal val="visible"/>
                                      </p:to>
                                    </p:set>
                                    <p:animEffect transition="in" filter="fade">
                                      <p:cBhvr>
                                        <p:cTn id="838" dur="50"/>
                                        <p:tgtEl>
                                          <p:spTgt spid="452"/>
                                        </p:tgtEl>
                                      </p:cBhvr>
                                    </p:animEffect>
                                  </p:childTnLst>
                                </p:cTn>
                              </p:par>
                            </p:childTnLst>
                          </p:cTn>
                        </p:par>
                        <p:par>
                          <p:cTn id="839" fill="hold">
                            <p:stCondLst>
                              <p:cond delay="5900"/>
                            </p:stCondLst>
                            <p:childTnLst>
                              <p:par>
                                <p:cTn id="840" presetID="10" presetClass="entr" presetSubtype="0" fill="hold" nodeType="afterEffect">
                                  <p:stCondLst>
                                    <p:cond delay="0"/>
                                  </p:stCondLst>
                                  <p:childTnLst>
                                    <p:set>
                                      <p:cBhvr>
                                        <p:cTn id="841" dur="1" fill="hold">
                                          <p:stCondLst>
                                            <p:cond delay="0"/>
                                          </p:stCondLst>
                                        </p:cTn>
                                        <p:tgtEl>
                                          <p:spTgt spid="458"/>
                                        </p:tgtEl>
                                        <p:attrNameLst>
                                          <p:attrName>style.visibility</p:attrName>
                                        </p:attrNameLst>
                                      </p:cBhvr>
                                      <p:to>
                                        <p:strVal val="visible"/>
                                      </p:to>
                                    </p:set>
                                    <p:animEffect transition="in" filter="fade">
                                      <p:cBhvr>
                                        <p:cTn id="842" dur="50"/>
                                        <p:tgtEl>
                                          <p:spTgt spid="458"/>
                                        </p:tgtEl>
                                      </p:cBhvr>
                                    </p:animEffect>
                                  </p:childTnLst>
                                </p:cTn>
                              </p:par>
                            </p:childTnLst>
                          </p:cTn>
                        </p:par>
                        <p:par>
                          <p:cTn id="843" fill="hold">
                            <p:stCondLst>
                              <p:cond delay="5950"/>
                            </p:stCondLst>
                            <p:childTnLst>
                              <p:par>
                                <p:cTn id="844" presetID="10" presetClass="entr" presetSubtype="0" fill="hold" nodeType="afterEffect">
                                  <p:stCondLst>
                                    <p:cond delay="0"/>
                                  </p:stCondLst>
                                  <p:childTnLst>
                                    <p:set>
                                      <p:cBhvr>
                                        <p:cTn id="845" dur="1" fill="hold">
                                          <p:stCondLst>
                                            <p:cond delay="0"/>
                                          </p:stCondLst>
                                        </p:cTn>
                                        <p:tgtEl>
                                          <p:spTgt spid="464"/>
                                        </p:tgtEl>
                                        <p:attrNameLst>
                                          <p:attrName>style.visibility</p:attrName>
                                        </p:attrNameLst>
                                      </p:cBhvr>
                                      <p:to>
                                        <p:strVal val="visible"/>
                                      </p:to>
                                    </p:set>
                                    <p:animEffect transition="in" filter="fade">
                                      <p:cBhvr>
                                        <p:cTn id="846" dur="50"/>
                                        <p:tgtEl>
                                          <p:spTgt spid="464"/>
                                        </p:tgtEl>
                                      </p:cBhvr>
                                    </p:animEffect>
                                  </p:childTnLst>
                                </p:cTn>
                              </p:par>
                            </p:childTnLst>
                          </p:cTn>
                        </p:par>
                        <p:par>
                          <p:cTn id="847" fill="hold">
                            <p:stCondLst>
                              <p:cond delay="6000"/>
                            </p:stCondLst>
                            <p:childTnLst>
                              <p:par>
                                <p:cTn id="848" presetID="10" presetClass="entr" presetSubtype="0" fill="hold" nodeType="afterEffect">
                                  <p:stCondLst>
                                    <p:cond delay="0"/>
                                  </p:stCondLst>
                                  <p:childTnLst>
                                    <p:set>
                                      <p:cBhvr>
                                        <p:cTn id="849" dur="1" fill="hold">
                                          <p:stCondLst>
                                            <p:cond delay="0"/>
                                          </p:stCondLst>
                                        </p:cTn>
                                        <p:tgtEl>
                                          <p:spTgt spid="470"/>
                                        </p:tgtEl>
                                        <p:attrNameLst>
                                          <p:attrName>style.visibility</p:attrName>
                                        </p:attrNameLst>
                                      </p:cBhvr>
                                      <p:to>
                                        <p:strVal val="visible"/>
                                      </p:to>
                                    </p:set>
                                    <p:animEffect transition="in" filter="fade">
                                      <p:cBhvr>
                                        <p:cTn id="850" dur="50"/>
                                        <p:tgtEl>
                                          <p:spTgt spid="470"/>
                                        </p:tgtEl>
                                      </p:cBhvr>
                                    </p:animEffect>
                                  </p:childTnLst>
                                </p:cTn>
                              </p:par>
                            </p:childTnLst>
                          </p:cTn>
                        </p:par>
                        <p:par>
                          <p:cTn id="851" fill="hold">
                            <p:stCondLst>
                              <p:cond delay="6050"/>
                            </p:stCondLst>
                            <p:childTnLst>
                              <p:par>
                                <p:cTn id="852" presetID="10" presetClass="entr" presetSubtype="0" fill="hold" nodeType="afterEffect">
                                  <p:stCondLst>
                                    <p:cond delay="0"/>
                                  </p:stCondLst>
                                  <p:childTnLst>
                                    <p:set>
                                      <p:cBhvr>
                                        <p:cTn id="853" dur="1" fill="hold">
                                          <p:stCondLst>
                                            <p:cond delay="0"/>
                                          </p:stCondLst>
                                        </p:cTn>
                                        <p:tgtEl>
                                          <p:spTgt spid="488"/>
                                        </p:tgtEl>
                                        <p:attrNameLst>
                                          <p:attrName>style.visibility</p:attrName>
                                        </p:attrNameLst>
                                      </p:cBhvr>
                                      <p:to>
                                        <p:strVal val="visible"/>
                                      </p:to>
                                    </p:set>
                                    <p:animEffect transition="in" filter="fade">
                                      <p:cBhvr>
                                        <p:cTn id="854" dur="50"/>
                                        <p:tgtEl>
                                          <p:spTgt spid="488"/>
                                        </p:tgtEl>
                                      </p:cBhvr>
                                    </p:animEffect>
                                  </p:childTnLst>
                                </p:cTn>
                              </p:par>
                            </p:childTnLst>
                          </p:cTn>
                        </p:par>
                        <p:par>
                          <p:cTn id="855" fill="hold">
                            <p:stCondLst>
                              <p:cond delay="6100"/>
                            </p:stCondLst>
                            <p:childTnLst>
                              <p:par>
                                <p:cTn id="856" presetID="10" presetClass="entr" presetSubtype="0" fill="hold" nodeType="afterEffect">
                                  <p:stCondLst>
                                    <p:cond delay="0"/>
                                  </p:stCondLst>
                                  <p:childTnLst>
                                    <p:set>
                                      <p:cBhvr>
                                        <p:cTn id="857" dur="1" fill="hold">
                                          <p:stCondLst>
                                            <p:cond delay="0"/>
                                          </p:stCondLst>
                                        </p:cTn>
                                        <p:tgtEl>
                                          <p:spTgt spid="515"/>
                                        </p:tgtEl>
                                        <p:attrNameLst>
                                          <p:attrName>style.visibility</p:attrName>
                                        </p:attrNameLst>
                                      </p:cBhvr>
                                      <p:to>
                                        <p:strVal val="visible"/>
                                      </p:to>
                                    </p:set>
                                    <p:animEffect transition="in" filter="fade">
                                      <p:cBhvr>
                                        <p:cTn id="858" dur="50"/>
                                        <p:tgtEl>
                                          <p:spTgt spid="515"/>
                                        </p:tgtEl>
                                      </p:cBhvr>
                                    </p:animEffect>
                                  </p:childTnLst>
                                </p:cTn>
                              </p:par>
                            </p:childTnLst>
                          </p:cTn>
                        </p:par>
                        <p:par>
                          <p:cTn id="859" fill="hold">
                            <p:stCondLst>
                              <p:cond delay="6150"/>
                            </p:stCondLst>
                            <p:childTnLst>
                              <p:par>
                                <p:cTn id="860" presetID="10" presetClass="entr" presetSubtype="0" fill="hold" nodeType="afterEffect">
                                  <p:stCondLst>
                                    <p:cond delay="0"/>
                                  </p:stCondLst>
                                  <p:childTnLst>
                                    <p:set>
                                      <p:cBhvr>
                                        <p:cTn id="861" dur="1" fill="hold">
                                          <p:stCondLst>
                                            <p:cond delay="0"/>
                                          </p:stCondLst>
                                        </p:cTn>
                                        <p:tgtEl>
                                          <p:spTgt spid="521"/>
                                        </p:tgtEl>
                                        <p:attrNameLst>
                                          <p:attrName>style.visibility</p:attrName>
                                        </p:attrNameLst>
                                      </p:cBhvr>
                                      <p:to>
                                        <p:strVal val="visible"/>
                                      </p:to>
                                    </p:set>
                                    <p:animEffect transition="in" filter="fade">
                                      <p:cBhvr>
                                        <p:cTn id="862" dur="50"/>
                                        <p:tgtEl>
                                          <p:spTgt spid="521"/>
                                        </p:tgtEl>
                                      </p:cBhvr>
                                    </p:animEffect>
                                  </p:childTnLst>
                                </p:cTn>
                              </p:par>
                            </p:childTnLst>
                          </p:cTn>
                        </p:par>
                        <p:par>
                          <p:cTn id="863" fill="hold">
                            <p:stCondLst>
                              <p:cond delay="6200"/>
                            </p:stCondLst>
                            <p:childTnLst>
                              <p:par>
                                <p:cTn id="864" presetID="10" presetClass="entr" presetSubtype="0" fill="hold" nodeType="afterEffect">
                                  <p:stCondLst>
                                    <p:cond delay="0"/>
                                  </p:stCondLst>
                                  <p:childTnLst>
                                    <p:set>
                                      <p:cBhvr>
                                        <p:cTn id="865" dur="1" fill="hold">
                                          <p:stCondLst>
                                            <p:cond delay="0"/>
                                          </p:stCondLst>
                                        </p:cTn>
                                        <p:tgtEl>
                                          <p:spTgt spid="527"/>
                                        </p:tgtEl>
                                        <p:attrNameLst>
                                          <p:attrName>style.visibility</p:attrName>
                                        </p:attrNameLst>
                                      </p:cBhvr>
                                      <p:to>
                                        <p:strVal val="visible"/>
                                      </p:to>
                                    </p:set>
                                    <p:animEffect transition="in" filter="fade">
                                      <p:cBhvr>
                                        <p:cTn id="866" dur="50"/>
                                        <p:tgtEl>
                                          <p:spTgt spid="527"/>
                                        </p:tgtEl>
                                      </p:cBhvr>
                                    </p:animEffect>
                                  </p:childTnLst>
                                </p:cTn>
                              </p:par>
                            </p:childTnLst>
                          </p:cTn>
                        </p:par>
                        <p:par>
                          <p:cTn id="867" fill="hold">
                            <p:stCondLst>
                              <p:cond delay="6250"/>
                            </p:stCondLst>
                            <p:childTnLst>
                              <p:par>
                                <p:cTn id="868" presetID="10" presetClass="entr" presetSubtype="0" fill="hold" nodeType="afterEffect">
                                  <p:stCondLst>
                                    <p:cond delay="0"/>
                                  </p:stCondLst>
                                  <p:childTnLst>
                                    <p:set>
                                      <p:cBhvr>
                                        <p:cTn id="869" dur="1" fill="hold">
                                          <p:stCondLst>
                                            <p:cond delay="0"/>
                                          </p:stCondLst>
                                        </p:cTn>
                                        <p:tgtEl>
                                          <p:spTgt spid="533"/>
                                        </p:tgtEl>
                                        <p:attrNameLst>
                                          <p:attrName>style.visibility</p:attrName>
                                        </p:attrNameLst>
                                      </p:cBhvr>
                                      <p:to>
                                        <p:strVal val="visible"/>
                                      </p:to>
                                    </p:set>
                                    <p:animEffect transition="in" filter="fade">
                                      <p:cBhvr>
                                        <p:cTn id="870" dur="50"/>
                                        <p:tgtEl>
                                          <p:spTgt spid="533"/>
                                        </p:tgtEl>
                                      </p:cBhvr>
                                    </p:animEffect>
                                  </p:childTnLst>
                                </p:cTn>
                              </p:par>
                            </p:childTnLst>
                          </p:cTn>
                        </p:par>
                        <p:par>
                          <p:cTn id="871" fill="hold">
                            <p:stCondLst>
                              <p:cond delay="6300"/>
                            </p:stCondLst>
                            <p:childTnLst>
                              <p:par>
                                <p:cTn id="872" presetID="10" presetClass="entr" presetSubtype="0" fill="hold" nodeType="afterEffect">
                                  <p:stCondLst>
                                    <p:cond delay="0"/>
                                  </p:stCondLst>
                                  <p:childTnLst>
                                    <p:set>
                                      <p:cBhvr>
                                        <p:cTn id="873" dur="1" fill="hold">
                                          <p:stCondLst>
                                            <p:cond delay="0"/>
                                          </p:stCondLst>
                                        </p:cTn>
                                        <p:tgtEl>
                                          <p:spTgt spid="539"/>
                                        </p:tgtEl>
                                        <p:attrNameLst>
                                          <p:attrName>style.visibility</p:attrName>
                                        </p:attrNameLst>
                                      </p:cBhvr>
                                      <p:to>
                                        <p:strVal val="visible"/>
                                      </p:to>
                                    </p:set>
                                    <p:animEffect transition="in" filter="fade">
                                      <p:cBhvr>
                                        <p:cTn id="874" dur="50"/>
                                        <p:tgtEl>
                                          <p:spTgt spid="539"/>
                                        </p:tgtEl>
                                      </p:cBhvr>
                                    </p:animEffect>
                                  </p:childTnLst>
                                </p:cTn>
                              </p:par>
                            </p:childTnLst>
                          </p:cTn>
                        </p:par>
                        <p:par>
                          <p:cTn id="875" fill="hold">
                            <p:stCondLst>
                              <p:cond delay="6350"/>
                            </p:stCondLst>
                            <p:childTnLst>
                              <p:par>
                                <p:cTn id="876" presetID="10" presetClass="entr" presetSubtype="0" fill="hold" nodeType="afterEffect">
                                  <p:stCondLst>
                                    <p:cond delay="0"/>
                                  </p:stCondLst>
                                  <p:childTnLst>
                                    <p:set>
                                      <p:cBhvr>
                                        <p:cTn id="877" dur="1" fill="hold">
                                          <p:stCondLst>
                                            <p:cond delay="0"/>
                                          </p:stCondLst>
                                        </p:cTn>
                                        <p:tgtEl>
                                          <p:spTgt spid="569"/>
                                        </p:tgtEl>
                                        <p:attrNameLst>
                                          <p:attrName>style.visibility</p:attrName>
                                        </p:attrNameLst>
                                      </p:cBhvr>
                                      <p:to>
                                        <p:strVal val="visible"/>
                                      </p:to>
                                    </p:set>
                                    <p:animEffect transition="in" filter="fade">
                                      <p:cBhvr>
                                        <p:cTn id="878" dur="50"/>
                                        <p:tgtEl>
                                          <p:spTgt spid="569"/>
                                        </p:tgtEl>
                                      </p:cBhvr>
                                    </p:animEffect>
                                  </p:childTnLst>
                                </p:cTn>
                              </p:par>
                            </p:childTnLst>
                          </p:cTn>
                        </p:par>
                        <p:par>
                          <p:cTn id="879" fill="hold">
                            <p:stCondLst>
                              <p:cond delay="6400"/>
                            </p:stCondLst>
                            <p:childTnLst>
                              <p:par>
                                <p:cTn id="880" presetID="10" presetClass="entr" presetSubtype="0" fill="hold" nodeType="afterEffect">
                                  <p:stCondLst>
                                    <p:cond delay="0"/>
                                  </p:stCondLst>
                                  <p:childTnLst>
                                    <p:set>
                                      <p:cBhvr>
                                        <p:cTn id="881" dur="1" fill="hold">
                                          <p:stCondLst>
                                            <p:cond delay="0"/>
                                          </p:stCondLst>
                                        </p:cTn>
                                        <p:tgtEl>
                                          <p:spTgt spid="584"/>
                                        </p:tgtEl>
                                        <p:attrNameLst>
                                          <p:attrName>style.visibility</p:attrName>
                                        </p:attrNameLst>
                                      </p:cBhvr>
                                      <p:to>
                                        <p:strVal val="visible"/>
                                      </p:to>
                                    </p:set>
                                    <p:animEffect transition="in" filter="fade">
                                      <p:cBhvr>
                                        <p:cTn id="882" dur="50"/>
                                        <p:tgtEl>
                                          <p:spTgt spid="584"/>
                                        </p:tgtEl>
                                      </p:cBhvr>
                                    </p:animEffect>
                                  </p:childTnLst>
                                </p:cTn>
                              </p:par>
                            </p:childTnLst>
                          </p:cTn>
                        </p:par>
                        <p:par>
                          <p:cTn id="883" fill="hold">
                            <p:stCondLst>
                              <p:cond delay="6450"/>
                            </p:stCondLst>
                            <p:childTnLst>
                              <p:par>
                                <p:cTn id="884" presetID="10" presetClass="entr" presetSubtype="0" fill="hold" nodeType="afterEffect">
                                  <p:stCondLst>
                                    <p:cond delay="0"/>
                                  </p:stCondLst>
                                  <p:childTnLst>
                                    <p:set>
                                      <p:cBhvr>
                                        <p:cTn id="885" dur="1" fill="hold">
                                          <p:stCondLst>
                                            <p:cond delay="0"/>
                                          </p:stCondLst>
                                        </p:cTn>
                                        <p:tgtEl>
                                          <p:spTgt spid="590"/>
                                        </p:tgtEl>
                                        <p:attrNameLst>
                                          <p:attrName>style.visibility</p:attrName>
                                        </p:attrNameLst>
                                      </p:cBhvr>
                                      <p:to>
                                        <p:strVal val="visible"/>
                                      </p:to>
                                    </p:set>
                                    <p:animEffect transition="in" filter="fade">
                                      <p:cBhvr>
                                        <p:cTn id="886" dur="50"/>
                                        <p:tgtEl>
                                          <p:spTgt spid="590"/>
                                        </p:tgtEl>
                                      </p:cBhvr>
                                    </p:animEffect>
                                  </p:childTnLst>
                                </p:cTn>
                              </p:par>
                            </p:childTnLst>
                          </p:cTn>
                        </p:par>
                        <p:par>
                          <p:cTn id="887" fill="hold">
                            <p:stCondLst>
                              <p:cond delay="6500"/>
                            </p:stCondLst>
                            <p:childTnLst>
                              <p:par>
                                <p:cTn id="888" presetID="10" presetClass="entr" presetSubtype="0" fill="hold" nodeType="afterEffect">
                                  <p:stCondLst>
                                    <p:cond delay="0"/>
                                  </p:stCondLst>
                                  <p:childTnLst>
                                    <p:set>
                                      <p:cBhvr>
                                        <p:cTn id="889" dur="1" fill="hold">
                                          <p:stCondLst>
                                            <p:cond delay="0"/>
                                          </p:stCondLst>
                                        </p:cTn>
                                        <p:tgtEl>
                                          <p:spTgt spid="596"/>
                                        </p:tgtEl>
                                        <p:attrNameLst>
                                          <p:attrName>style.visibility</p:attrName>
                                        </p:attrNameLst>
                                      </p:cBhvr>
                                      <p:to>
                                        <p:strVal val="visible"/>
                                      </p:to>
                                    </p:set>
                                    <p:animEffect transition="in" filter="fade">
                                      <p:cBhvr>
                                        <p:cTn id="890" dur="50"/>
                                        <p:tgtEl>
                                          <p:spTgt spid="596"/>
                                        </p:tgtEl>
                                      </p:cBhvr>
                                    </p:animEffect>
                                  </p:childTnLst>
                                </p:cTn>
                              </p:par>
                            </p:childTnLst>
                          </p:cTn>
                        </p:par>
                        <p:par>
                          <p:cTn id="891" fill="hold">
                            <p:stCondLst>
                              <p:cond delay="6550"/>
                            </p:stCondLst>
                            <p:childTnLst>
                              <p:par>
                                <p:cTn id="892" presetID="10" presetClass="entr" presetSubtype="0" fill="hold" nodeType="afterEffect">
                                  <p:stCondLst>
                                    <p:cond delay="0"/>
                                  </p:stCondLst>
                                  <p:childTnLst>
                                    <p:set>
                                      <p:cBhvr>
                                        <p:cTn id="893" dur="1" fill="hold">
                                          <p:stCondLst>
                                            <p:cond delay="0"/>
                                          </p:stCondLst>
                                        </p:cTn>
                                        <p:tgtEl>
                                          <p:spTgt spid="473"/>
                                        </p:tgtEl>
                                        <p:attrNameLst>
                                          <p:attrName>style.visibility</p:attrName>
                                        </p:attrNameLst>
                                      </p:cBhvr>
                                      <p:to>
                                        <p:strVal val="visible"/>
                                      </p:to>
                                    </p:set>
                                    <p:animEffect transition="in" filter="fade">
                                      <p:cBhvr>
                                        <p:cTn id="894" dur="50"/>
                                        <p:tgtEl>
                                          <p:spTgt spid="473"/>
                                        </p:tgtEl>
                                      </p:cBhvr>
                                    </p:animEffect>
                                  </p:childTnLst>
                                </p:cTn>
                              </p:par>
                            </p:childTnLst>
                          </p:cTn>
                        </p:par>
                        <p:par>
                          <p:cTn id="895" fill="hold">
                            <p:stCondLst>
                              <p:cond delay="6600"/>
                            </p:stCondLst>
                            <p:childTnLst>
                              <p:par>
                                <p:cTn id="896" presetID="10" presetClass="entr" presetSubtype="0" fill="hold" nodeType="afterEffect">
                                  <p:stCondLst>
                                    <p:cond delay="0"/>
                                  </p:stCondLst>
                                  <p:childTnLst>
                                    <p:set>
                                      <p:cBhvr>
                                        <p:cTn id="897" dur="1" fill="hold">
                                          <p:stCondLst>
                                            <p:cond delay="0"/>
                                          </p:stCondLst>
                                        </p:cTn>
                                        <p:tgtEl>
                                          <p:spTgt spid="479"/>
                                        </p:tgtEl>
                                        <p:attrNameLst>
                                          <p:attrName>style.visibility</p:attrName>
                                        </p:attrNameLst>
                                      </p:cBhvr>
                                      <p:to>
                                        <p:strVal val="visible"/>
                                      </p:to>
                                    </p:set>
                                    <p:animEffect transition="in" filter="fade">
                                      <p:cBhvr>
                                        <p:cTn id="898" dur="50"/>
                                        <p:tgtEl>
                                          <p:spTgt spid="479"/>
                                        </p:tgtEl>
                                      </p:cBhvr>
                                    </p:animEffect>
                                  </p:childTnLst>
                                </p:cTn>
                              </p:par>
                            </p:childTnLst>
                          </p:cTn>
                        </p:par>
                        <p:par>
                          <p:cTn id="899" fill="hold">
                            <p:stCondLst>
                              <p:cond delay="6650"/>
                            </p:stCondLst>
                            <p:childTnLst>
                              <p:par>
                                <p:cTn id="900" presetID="10" presetClass="entr" presetSubtype="0" fill="hold" nodeType="afterEffect">
                                  <p:stCondLst>
                                    <p:cond delay="0"/>
                                  </p:stCondLst>
                                  <p:childTnLst>
                                    <p:set>
                                      <p:cBhvr>
                                        <p:cTn id="901" dur="1" fill="hold">
                                          <p:stCondLst>
                                            <p:cond delay="0"/>
                                          </p:stCondLst>
                                        </p:cTn>
                                        <p:tgtEl>
                                          <p:spTgt spid="602"/>
                                        </p:tgtEl>
                                        <p:attrNameLst>
                                          <p:attrName>style.visibility</p:attrName>
                                        </p:attrNameLst>
                                      </p:cBhvr>
                                      <p:to>
                                        <p:strVal val="visible"/>
                                      </p:to>
                                    </p:set>
                                    <p:animEffect transition="in" filter="fade">
                                      <p:cBhvr>
                                        <p:cTn id="902" dur="50"/>
                                        <p:tgtEl>
                                          <p:spTgt spid="602"/>
                                        </p:tgtEl>
                                      </p:cBhvr>
                                    </p:animEffect>
                                  </p:childTnLst>
                                </p:cTn>
                              </p:par>
                            </p:childTnLst>
                          </p:cTn>
                        </p:par>
                        <p:par>
                          <p:cTn id="903" fill="hold">
                            <p:stCondLst>
                              <p:cond delay="6700"/>
                            </p:stCondLst>
                            <p:childTnLst>
                              <p:par>
                                <p:cTn id="904" presetID="10" presetClass="entr" presetSubtype="0" fill="hold" nodeType="afterEffect">
                                  <p:stCondLst>
                                    <p:cond delay="0"/>
                                  </p:stCondLst>
                                  <p:childTnLst>
                                    <p:set>
                                      <p:cBhvr>
                                        <p:cTn id="905" dur="1" fill="hold">
                                          <p:stCondLst>
                                            <p:cond delay="0"/>
                                          </p:stCondLst>
                                        </p:cTn>
                                        <p:tgtEl>
                                          <p:spTgt spid="608"/>
                                        </p:tgtEl>
                                        <p:attrNameLst>
                                          <p:attrName>style.visibility</p:attrName>
                                        </p:attrNameLst>
                                      </p:cBhvr>
                                      <p:to>
                                        <p:strVal val="visible"/>
                                      </p:to>
                                    </p:set>
                                    <p:animEffect transition="in" filter="fade">
                                      <p:cBhvr>
                                        <p:cTn id="906" dur="50"/>
                                        <p:tgtEl>
                                          <p:spTgt spid="608"/>
                                        </p:tgtEl>
                                      </p:cBhvr>
                                    </p:animEffect>
                                  </p:childTnLst>
                                </p:cTn>
                              </p:par>
                            </p:childTnLst>
                          </p:cTn>
                        </p:par>
                        <p:par>
                          <p:cTn id="907" fill="hold">
                            <p:stCondLst>
                              <p:cond delay="6750"/>
                            </p:stCondLst>
                            <p:childTnLst>
                              <p:par>
                                <p:cTn id="908" presetID="10" presetClass="entr" presetSubtype="0" fill="hold" nodeType="afterEffect">
                                  <p:stCondLst>
                                    <p:cond delay="0"/>
                                  </p:stCondLst>
                                  <p:childTnLst>
                                    <p:set>
                                      <p:cBhvr>
                                        <p:cTn id="909" dur="1" fill="hold">
                                          <p:stCondLst>
                                            <p:cond delay="0"/>
                                          </p:stCondLst>
                                        </p:cTn>
                                        <p:tgtEl>
                                          <p:spTgt spid="614"/>
                                        </p:tgtEl>
                                        <p:attrNameLst>
                                          <p:attrName>style.visibility</p:attrName>
                                        </p:attrNameLst>
                                      </p:cBhvr>
                                      <p:to>
                                        <p:strVal val="visible"/>
                                      </p:to>
                                    </p:set>
                                    <p:animEffect transition="in" filter="fade">
                                      <p:cBhvr>
                                        <p:cTn id="910" dur="50"/>
                                        <p:tgtEl>
                                          <p:spTgt spid="614"/>
                                        </p:tgtEl>
                                      </p:cBhvr>
                                    </p:animEffect>
                                  </p:childTnLst>
                                </p:cTn>
                              </p:par>
                            </p:childTnLst>
                          </p:cTn>
                        </p:par>
                        <p:par>
                          <p:cTn id="911" fill="hold">
                            <p:stCondLst>
                              <p:cond delay="6800"/>
                            </p:stCondLst>
                            <p:childTnLst>
                              <p:par>
                                <p:cTn id="912" presetID="10" presetClass="entr" presetSubtype="0" fill="hold" nodeType="afterEffect">
                                  <p:stCondLst>
                                    <p:cond delay="0"/>
                                  </p:stCondLst>
                                  <p:childTnLst>
                                    <p:set>
                                      <p:cBhvr>
                                        <p:cTn id="913" dur="1" fill="hold">
                                          <p:stCondLst>
                                            <p:cond delay="0"/>
                                          </p:stCondLst>
                                        </p:cTn>
                                        <p:tgtEl>
                                          <p:spTgt spid="620"/>
                                        </p:tgtEl>
                                        <p:attrNameLst>
                                          <p:attrName>style.visibility</p:attrName>
                                        </p:attrNameLst>
                                      </p:cBhvr>
                                      <p:to>
                                        <p:strVal val="visible"/>
                                      </p:to>
                                    </p:set>
                                    <p:animEffect transition="in" filter="fade">
                                      <p:cBhvr>
                                        <p:cTn id="914" dur="50"/>
                                        <p:tgtEl>
                                          <p:spTgt spid="620"/>
                                        </p:tgtEl>
                                      </p:cBhvr>
                                    </p:animEffect>
                                  </p:childTnLst>
                                </p:cTn>
                              </p:par>
                            </p:childTnLst>
                          </p:cTn>
                        </p:par>
                        <p:par>
                          <p:cTn id="915" fill="hold">
                            <p:stCondLst>
                              <p:cond delay="6850"/>
                            </p:stCondLst>
                            <p:childTnLst>
                              <p:par>
                                <p:cTn id="916" presetID="10" presetClass="entr" presetSubtype="0" fill="hold" nodeType="afterEffect">
                                  <p:stCondLst>
                                    <p:cond delay="0"/>
                                  </p:stCondLst>
                                  <p:childTnLst>
                                    <p:set>
                                      <p:cBhvr>
                                        <p:cTn id="917" dur="1" fill="hold">
                                          <p:stCondLst>
                                            <p:cond delay="0"/>
                                          </p:stCondLst>
                                        </p:cTn>
                                        <p:tgtEl>
                                          <p:spTgt spid="626"/>
                                        </p:tgtEl>
                                        <p:attrNameLst>
                                          <p:attrName>style.visibility</p:attrName>
                                        </p:attrNameLst>
                                      </p:cBhvr>
                                      <p:to>
                                        <p:strVal val="visible"/>
                                      </p:to>
                                    </p:set>
                                    <p:animEffect transition="in" filter="fade">
                                      <p:cBhvr>
                                        <p:cTn id="918" dur="5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ADB36E-D1C5-46ED-ACF7-3AE2884EB5CB}"/>
              </a:ext>
            </a:extLst>
          </p:cNvPr>
          <p:cNvSpPr>
            <a:spLocks noGrp="1"/>
          </p:cNvSpPr>
          <p:nvPr>
            <p:ph type="title"/>
          </p:nvPr>
        </p:nvSpPr>
        <p:spPr>
          <a:xfrm>
            <a:off x="274638" y="2125662"/>
            <a:ext cx="11887200" cy="2179058"/>
          </a:xfrm>
        </p:spPr>
        <p:txBody>
          <a:bodyPr/>
          <a:lstStyle/>
          <a:p>
            <a:r>
              <a:rPr lang="en-US" spc="0" dirty="0">
                <a:sym typeface="Calibri"/>
              </a:rPr>
              <a:t>Hybrid Identity with Windows Server AD and Azure AD</a:t>
            </a:r>
            <a:endParaRPr lang="en-US" dirty="0"/>
          </a:p>
        </p:txBody>
      </p:sp>
    </p:spTree>
    <p:extLst>
      <p:ext uri="{BB962C8B-B14F-4D97-AF65-F5344CB8AC3E}">
        <p14:creationId xmlns:p14="http://schemas.microsoft.com/office/powerpoint/2010/main" val="24695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B0BB14-B14A-4265-A2FF-E8708FC50EF0}"/>
              </a:ext>
            </a:extLst>
          </p:cNvPr>
          <p:cNvSpPr/>
          <p:nvPr/>
        </p:nvSpPr>
        <p:spPr bwMode="auto">
          <a:xfrm>
            <a:off x="2573788" y="2258185"/>
            <a:ext cx="2336369" cy="1705531"/>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54" numCol="1" spcCol="0" rtlCol="0" fromWordArt="0" anchor="b"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dirty="0">
                <a:gradFill>
                  <a:gsLst>
                    <a:gs pos="2917">
                      <a:srgbClr val="505050"/>
                    </a:gs>
                    <a:gs pos="30000">
                      <a:srgbClr val="505050"/>
                    </a:gs>
                  </a:gsLst>
                  <a:lin ang="5400000" scaled="0"/>
                </a:gradFill>
                <a:latin typeface="Segoe UI"/>
                <a:cs typeface="Segoe UI" pitchFamily="34" charset="0"/>
              </a:rPr>
              <a:t>Azure Functions</a:t>
            </a:r>
          </a:p>
        </p:txBody>
      </p:sp>
      <p:pic>
        <p:nvPicPr>
          <p:cNvPr id="4" name="Picture 3">
            <a:extLst>
              <a:ext uri="{FF2B5EF4-FFF2-40B4-BE49-F238E27FC236}">
                <a16:creationId xmlns:a16="http://schemas.microsoft.com/office/drawing/2014/main" id="{A3CFCDB3-CE40-449B-9CFA-CE664DB4D6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5035" y="2444976"/>
            <a:ext cx="1013875" cy="1013873"/>
          </a:xfrm>
          <a:prstGeom prst="rect">
            <a:avLst/>
          </a:prstGeom>
          <a:noFill/>
        </p:spPr>
      </p:pic>
      <p:sp>
        <p:nvSpPr>
          <p:cNvPr id="6" name="Rectangle 5">
            <a:extLst>
              <a:ext uri="{FF2B5EF4-FFF2-40B4-BE49-F238E27FC236}">
                <a16:creationId xmlns:a16="http://schemas.microsoft.com/office/drawing/2014/main" id="{114FB261-ED89-4D54-A33D-5737EADE759F}"/>
              </a:ext>
            </a:extLst>
          </p:cNvPr>
          <p:cNvSpPr/>
          <p:nvPr/>
        </p:nvSpPr>
        <p:spPr bwMode="auto">
          <a:xfrm>
            <a:off x="9751100" y="2257629"/>
            <a:ext cx="2336370" cy="1705530"/>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54" numCol="1" spcCol="0" rtlCol="0" fromWordArt="0" anchor="b"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dirty="0">
                <a:gradFill>
                  <a:gsLst>
                    <a:gs pos="2917">
                      <a:srgbClr val="505050"/>
                    </a:gs>
                    <a:gs pos="30000">
                      <a:srgbClr val="505050"/>
                    </a:gs>
                  </a:gsLst>
                  <a:lin ang="5400000" scaled="0"/>
                </a:gradFill>
                <a:latin typeface="Segoe UI"/>
                <a:cs typeface="Segoe UI" pitchFamily="34" charset="0"/>
              </a:rPr>
              <a:t>Cloud Foundry</a:t>
            </a:r>
          </a:p>
        </p:txBody>
      </p:sp>
      <p:grpSp>
        <p:nvGrpSpPr>
          <p:cNvPr id="7" name="Group 6">
            <a:extLst>
              <a:ext uri="{FF2B5EF4-FFF2-40B4-BE49-F238E27FC236}">
                <a16:creationId xmlns:a16="http://schemas.microsoft.com/office/drawing/2014/main" id="{C91654A2-223C-4EC5-9689-4CAFC3A5CDF9}"/>
              </a:ext>
            </a:extLst>
          </p:cNvPr>
          <p:cNvGrpSpPr>
            <a:grpSpLocks noChangeAspect="1"/>
          </p:cNvGrpSpPr>
          <p:nvPr/>
        </p:nvGrpSpPr>
        <p:grpSpPr>
          <a:xfrm>
            <a:off x="10559861" y="2549805"/>
            <a:ext cx="718843" cy="731208"/>
            <a:chOff x="9212942" y="2075755"/>
            <a:chExt cx="633663" cy="644562"/>
          </a:xfrm>
          <a:solidFill>
            <a:schemeClr val="accent4"/>
          </a:solidFill>
        </p:grpSpPr>
        <p:sp>
          <p:nvSpPr>
            <p:cNvPr id="8" name="Freeform 9">
              <a:extLst>
                <a:ext uri="{FF2B5EF4-FFF2-40B4-BE49-F238E27FC236}">
                  <a16:creationId xmlns:a16="http://schemas.microsoft.com/office/drawing/2014/main" id="{55615725-C16B-44AC-8E1A-D23EBD2AE6A0}"/>
                </a:ext>
              </a:extLst>
            </p:cNvPr>
            <p:cNvSpPr>
              <a:spLocks/>
            </p:cNvSpPr>
            <p:nvPr/>
          </p:nvSpPr>
          <p:spPr bwMode="auto">
            <a:xfrm>
              <a:off x="9212953" y="2075755"/>
              <a:ext cx="290693" cy="296333"/>
            </a:xfrm>
            <a:custGeom>
              <a:avLst/>
              <a:gdLst>
                <a:gd name="T0" fmla="*/ 0 w 1546"/>
                <a:gd name="T1" fmla="*/ 0 h 1576"/>
                <a:gd name="T2" fmla="*/ 0 w 1546"/>
                <a:gd name="T3" fmla="*/ 1198 h 1576"/>
                <a:gd name="T4" fmla="*/ 360 w 1546"/>
                <a:gd name="T5" fmla="*/ 830 h 1576"/>
                <a:gd name="T6" fmla="*/ 1092 w 1546"/>
                <a:gd name="T7" fmla="*/ 1576 h 1576"/>
                <a:gd name="T8" fmla="*/ 1546 w 1546"/>
                <a:gd name="T9" fmla="*/ 1115 h 1576"/>
                <a:gd name="T10" fmla="*/ 814 w 1546"/>
                <a:gd name="T11" fmla="*/ 370 h 1576"/>
                <a:gd name="T12" fmla="*/ 1181 w 1546"/>
                <a:gd name="T13" fmla="*/ 0 h 1576"/>
                <a:gd name="T14" fmla="*/ 0 w 1546"/>
                <a:gd name="T15" fmla="*/ 0 h 1576"/>
                <a:gd name="T16" fmla="*/ 0 w 1546"/>
                <a:gd name="T17" fmla="*/ 0 h 1576"/>
                <a:gd name="T18" fmla="*/ 0 w 1546"/>
                <a:gd name="T19" fmla="*/ 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6" h="1576">
                  <a:moveTo>
                    <a:pt x="0" y="0"/>
                  </a:moveTo>
                  <a:lnTo>
                    <a:pt x="0" y="1198"/>
                  </a:lnTo>
                  <a:lnTo>
                    <a:pt x="360" y="830"/>
                  </a:lnTo>
                  <a:lnTo>
                    <a:pt x="1092" y="1576"/>
                  </a:lnTo>
                  <a:lnTo>
                    <a:pt x="1546" y="1115"/>
                  </a:lnTo>
                  <a:lnTo>
                    <a:pt x="814" y="370"/>
                  </a:lnTo>
                  <a:lnTo>
                    <a:pt x="1181"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2" tIns="44794" rIns="89592" bIns="44794" numCol="1" anchor="t" anchorCtr="0" compatLnSpc="1">
              <a:prstTxWarp prst="textNoShape">
                <a:avLst/>
              </a:prstTxWarp>
            </a:bodyPr>
            <a:lstStyle/>
            <a:p>
              <a:pPr defTabSz="895698">
                <a:defRPr/>
              </a:pPr>
              <a:endParaRPr lang="en-US" sz="1598" b="1" kern="0">
                <a:solidFill>
                  <a:sysClr val="windowText" lastClr="000000"/>
                </a:solidFill>
                <a:latin typeface="Segoe UI Light"/>
              </a:endParaRPr>
            </a:p>
          </p:txBody>
        </p:sp>
        <p:sp>
          <p:nvSpPr>
            <p:cNvPr id="9" name="Freeform 10">
              <a:extLst>
                <a:ext uri="{FF2B5EF4-FFF2-40B4-BE49-F238E27FC236}">
                  <a16:creationId xmlns:a16="http://schemas.microsoft.com/office/drawing/2014/main" id="{50999E1F-70F8-442A-BAF3-C28A18A0728F}"/>
                </a:ext>
              </a:extLst>
            </p:cNvPr>
            <p:cNvSpPr>
              <a:spLocks/>
            </p:cNvSpPr>
            <p:nvPr/>
          </p:nvSpPr>
          <p:spPr bwMode="auto">
            <a:xfrm>
              <a:off x="9555536" y="2075755"/>
              <a:ext cx="291069" cy="296333"/>
            </a:xfrm>
            <a:custGeom>
              <a:avLst/>
              <a:gdLst>
                <a:gd name="T0" fmla="*/ 1548 w 1548"/>
                <a:gd name="T1" fmla="*/ 0 h 1576"/>
                <a:gd name="T2" fmla="*/ 1548 w 1548"/>
                <a:gd name="T3" fmla="*/ 1198 h 1576"/>
                <a:gd name="T4" fmla="*/ 1181 w 1548"/>
                <a:gd name="T5" fmla="*/ 830 h 1576"/>
                <a:gd name="T6" fmla="*/ 449 w 1548"/>
                <a:gd name="T7" fmla="*/ 1576 h 1576"/>
                <a:gd name="T8" fmla="*/ 0 w 1548"/>
                <a:gd name="T9" fmla="*/ 1115 h 1576"/>
                <a:gd name="T10" fmla="*/ 727 w 1548"/>
                <a:gd name="T11" fmla="*/ 370 h 1576"/>
                <a:gd name="T12" fmla="*/ 362 w 1548"/>
                <a:gd name="T13" fmla="*/ 0 h 1576"/>
                <a:gd name="T14" fmla="*/ 1548 w 1548"/>
                <a:gd name="T15" fmla="*/ 0 h 1576"/>
                <a:gd name="T16" fmla="*/ 1548 w 1548"/>
                <a:gd name="T17" fmla="*/ 0 h 1576"/>
                <a:gd name="T18" fmla="*/ 1548 w 1548"/>
                <a:gd name="T19" fmla="*/ 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8" h="1576">
                  <a:moveTo>
                    <a:pt x="1548" y="0"/>
                  </a:moveTo>
                  <a:lnTo>
                    <a:pt x="1548" y="1198"/>
                  </a:lnTo>
                  <a:lnTo>
                    <a:pt x="1181" y="830"/>
                  </a:lnTo>
                  <a:lnTo>
                    <a:pt x="449" y="1576"/>
                  </a:lnTo>
                  <a:lnTo>
                    <a:pt x="0" y="1115"/>
                  </a:lnTo>
                  <a:lnTo>
                    <a:pt x="727" y="370"/>
                  </a:lnTo>
                  <a:lnTo>
                    <a:pt x="362" y="0"/>
                  </a:lnTo>
                  <a:lnTo>
                    <a:pt x="1548" y="0"/>
                  </a:lnTo>
                  <a:lnTo>
                    <a:pt x="1548" y="0"/>
                  </a:lnTo>
                  <a:lnTo>
                    <a:pt x="15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2" tIns="44794" rIns="89592" bIns="44794" numCol="1" anchor="t" anchorCtr="0" compatLnSpc="1">
              <a:prstTxWarp prst="textNoShape">
                <a:avLst/>
              </a:prstTxWarp>
            </a:bodyPr>
            <a:lstStyle/>
            <a:p>
              <a:pPr defTabSz="895698">
                <a:defRPr/>
              </a:pPr>
              <a:endParaRPr lang="en-US" sz="1598" b="1" kern="0">
                <a:solidFill>
                  <a:sysClr val="windowText" lastClr="000000"/>
                </a:solidFill>
                <a:latin typeface="Segoe UI Light"/>
              </a:endParaRPr>
            </a:p>
          </p:txBody>
        </p:sp>
        <p:sp>
          <p:nvSpPr>
            <p:cNvPr id="10" name="Freeform 11">
              <a:extLst>
                <a:ext uri="{FF2B5EF4-FFF2-40B4-BE49-F238E27FC236}">
                  <a16:creationId xmlns:a16="http://schemas.microsoft.com/office/drawing/2014/main" id="{1E31A4BB-3493-4A51-AFA5-3E37D15C313A}"/>
                </a:ext>
              </a:extLst>
            </p:cNvPr>
            <p:cNvSpPr>
              <a:spLocks/>
            </p:cNvSpPr>
            <p:nvPr/>
          </p:nvSpPr>
          <p:spPr bwMode="auto">
            <a:xfrm>
              <a:off x="9212942" y="2421539"/>
              <a:ext cx="290693" cy="298777"/>
            </a:xfrm>
            <a:custGeom>
              <a:avLst/>
              <a:gdLst>
                <a:gd name="T0" fmla="*/ 0 w 1546"/>
                <a:gd name="T1" fmla="*/ 1589 h 1589"/>
                <a:gd name="T2" fmla="*/ 0 w 1546"/>
                <a:gd name="T3" fmla="*/ 385 h 1589"/>
                <a:gd name="T4" fmla="*/ 360 w 1546"/>
                <a:gd name="T5" fmla="*/ 756 h 1589"/>
                <a:gd name="T6" fmla="*/ 1092 w 1546"/>
                <a:gd name="T7" fmla="*/ 0 h 1589"/>
                <a:gd name="T8" fmla="*/ 1546 w 1546"/>
                <a:gd name="T9" fmla="*/ 469 h 1589"/>
                <a:gd name="T10" fmla="*/ 814 w 1546"/>
                <a:gd name="T11" fmla="*/ 1219 h 1589"/>
                <a:gd name="T12" fmla="*/ 1181 w 1546"/>
                <a:gd name="T13" fmla="*/ 1589 h 1589"/>
                <a:gd name="T14" fmla="*/ 0 w 1546"/>
                <a:gd name="T15" fmla="*/ 1589 h 1589"/>
                <a:gd name="T16" fmla="*/ 0 w 1546"/>
                <a:gd name="T17" fmla="*/ 1589 h 1589"/>
                <a:gd name="T18" fmla="*/ 0 w 1546"/>
                <a:gd name="T19" fmla="*/ 1589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6" h="1589">
                  <a:moveTo>
                    <a:pt x="0" y="1589"/>
                  </a:moveTo>
                  <a:lnTo>
                    <a:pt x="0" y="385"/>
                  </a:lnTo>
                  <a:lnTo>
                    <a:pt x="360" y="756"/>
                  </a:lnTo>
                  <a:lnTo>
                    <a:pt x="1092" y="0"/>
                  </a:lnTo>
                  <a:lnTo>
                    <a:pt x="1546" y="469"/>
                  </a:lnTo>
                  <a:lnTo>
                    <a:pt x="814" y="1219"/>
                  </a:lnTo>
                  <a:lnTo>
                    <a:pt x="1181" y="1589"/>
                  </a:lnTo>
                  <a:lnTo>
                    <a:pt x="0" y="1589"/>
                  </a:lnTo>
                  <a:lnTo>
                    <a:pt x="0" y="1589"/>
                  </a:lnTo>
                  <a:lnTo>
                    <a:pt x="0" y="1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2" tIns="44794" rIns="89592" bIns="44794" numCol="1" anchor="t" anchorCtr="0" compatLnSpc="1">
              <a:prstTxWarp prst="textNoShape">
                <a:avLst/>
              </a:prstTxWarp>
            </a:bodyPr>
            <a:lstStyle/>
            <a:p>
              <a:pPr defTabSz="895698">
                <a:defRPr/>
              </a:pPr>
              <a:endParaRPr lang="en-US" sz="1598" b="1" kern="0" dirty="0">
                <a:solidFill>
                  <a:srgbClr val="D83B01"/>
                </a:solidFill>
                <a:latin typeface="Segoe UI Light"/>
              </a:endParaRPr>
            </a:p>
          </p:txBody>
        </p:sp>
        <p:sp>
          <p:nvSpPr>
            <p:cNvPr id="11" name="Freeform 12">
              <a:extLst>
                <a:ext uri="{FF2B5EF4-FFF2-40B4-BE49-F238E27FC236}">
                  <a16:creationId xmlns:a16="http://schemas.microsoft.com/office/drawing/2014/main" id="{D421F73F-3CA1-4131-812F-29CA071BFE08}"/>
                </a:ext>
              </a:extLst>
            </p:cNvPr>
            <p:cNvSpPr>
              <a:spLocks/>
            </p:cNvSpPr>
            <p:nvPr/>
          </p:nvSpPr>
          <p:spPr bwMode="auto">
            <a:xfrm>
              <a:off x="9555518" y="2421540"/>
              <a:ext cx="291069" cy="298777"/>
            </a:xfrm>
            <a:custGeom>
              <a:avLst/>
              <a:gdLst>
                <a:gd name="T0" fmla="*/ 1548 w 1548"/>
                <a:gd name="T1" fmla="*/ 1589 h 1589"/>
                <a:gd name="T2" fmla="*/ 1548 w 1548"/>
                <a:gd name="T3" fmla="*/ 385 h 1589"/>
                <a:gd name="T4" fmla="*/ 1181 w 1548"/>
                <a:gd name="T5" fmla="*/ 756 h 1589"/>
                <a:gd name="T6" fmla="*/ 449 w 1548"/>
                <a:gd name="T7" fmla="*/ 0 h 1589"/>
                <a:gd name="T8" fmla="*/ 0 w 1548"/>
                <a:gd name="T9" fmla="*/ 469 h 1589"/>
                <a:gd name="T10" fmla="*/ 727 w 1548"/>
                <a:gd name="T11" fmla="*/ 1219 h 1589"/>
                <a:gd name="T12" fmla="*/ 362 w 1548"/>
                <a:gd name="T13" fmla="*/ 1589 h 1589"/>
                <a:gd name="T14" fmla="*/ 1548 w 1548"/>
                <a:gd name="T15" fmla="*/ 1589 h 1589"/>
                <a:gd name="T16" fmla="*/ 1548 w 1548"/>
                <a:gd name="T17" fmla="*/ 1589 h 1589"/>
                <a:gd name="T18" fmla="*/ 1548 w 1548"/>
                <a:gd name="T19" fmla="*/ 1589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8" h="1589">
                  <a:moveTo>
                    <a:pt x="1548" y="1589"/>
                  </a:moveTo>
                  <a:lnTo>
                    <a:pt x="1548" y="385"/>
                  </a:lnTo>
                  <a:lnTo>
                    <a:pt x="1181" y="756"/>
                  </a:lnTo>
                  <a:lnTo>
                    <a:pt x="449" y="0"/>
                  </a:lnTo>
                  <a:lnTo>
                    <a:pt x="0" y="469"/>
                  </a:lnTo>
                  <a:lnTo>
                    <a:pt x="727" y="1219"/>
                  </a:lnTo>
                  <a:lnTo>
                    <a:pt x="362" y="1589"/>
                  </a:lnTo>
                  <a:lnTo>
                    <a:pt x="1548" y="1589"/>
                  </a:lnTo>
                  <a:lnTo>
                    <a:pt x="1548" y="1589"/>
                  </a:lnTo>
                  <a:lnTo>
                    <a:pt x="1548" y="1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592" tIns="44794" rIns="89592" bIns="44794" numCol="1" anchor="t" anchorCtr="0" compatLnSpc="1">
              <a:prstTxWarp prst="textNoShape">
                <a:avLst/>
              </a:prstTxWarp>
            </a:bodyPr>
            <a:lstStyle/>
            <a:p>
              <a:pPr defTabSz="895698">
                <a:defRPr/>
              </a:pPr>
              <a:endParaRPr lang="en-US" sz="1598" b="1" kern="0">
                <a:solidFill>
                  <a:srgbClr val="D83B01"/>
                </a:solidFill>
                <a:latin typeface="Segoe UI Light"/>
              </a:endParaRPr>
            </a:p>
          </p:txBody>
        </p:sp>
      </p:grpSp>
      <p:sp>
        <p:nvSpPr>
          <p:cNvPr id="13" name="Rectangle 12">
            <a:extLst>
              <a:ext uri="{FF2B5EF4-FFF2-40B4-BE49-F238E27FC236}">
                <a16:creationId xmlns:a16="http://schemas.microsoft.com/office/drawing/2014/main" id="{2278D571-EC97-4EE4-AA43-592BB9F602F8}"/>
              </a:ext>
            </a:extLst>
          </p:cNvPr>
          <p:cNvSpPr/>
          <p:nvPr/>
        </p:nvSpPr>
        <p:spPr bwMode="auto">
          <a:xfrm>
            <a:off x="4955827" y="2257629"/>
            <a:ext cx="2336369" cy="1705530"/>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54" numCol="1" spcCol="0" rtlCol="0" fromWordArt="0" anchor="b"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dirty="0">
                <a:gradFill>
                  <a:gsLst>
                    <a:gs pos="2917">
                      <a:srgbClr val="505050"/>
                    </a:gs>
                    <a:gs pos="30000">
                      <a:srgbClr val="505050"/>
                    </a:gs>
                  </a:gsLst>
                  <a:lin ang="5400000" scaled="0"/>
                </a:gradFill>
                <a:latin typeface="Segoe UI"/>
                <a:cs typeface="Segoe UI" pitchFamily="34" charset="0"/>
              </a:rPr>
              <a:t>Service Fabric</a:t>
            </a:r>
          </a:p>
        </p:txBody>
      </p:sp>
      <p:pic>
        <p:nvPicPr>
          <p:cNvPr id="14" name="Picture 13">
            <a:extLst>
              <a:ext uri="{FF2B5EF4-FFF2-40B4-BE49-F238E27FC236}">
                <a16:creationId xmlns:a16="http://schemas.microsoft.com/office/drawing/2014/main" id="{898F1AA7-6178-4594-9E41-E18CB3AAB7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61857" y="2458405"/>
            <a:ext cx="914011" cy="914010"/>
          </a:xfrm>
          <a:prstGeom prst="rect">
            <a:avLst/>
          </a:prstGeom>
        </p:spPr>
      </p:pic>
      <p:sp>
        <p:nvSpPr>
          <p:cNvPr id="16" name="Rectangle 15">
            <a:extLst>
              <a:ext uri="{FF2B5EF4-FFF2-40B4-BE49-F238E27FC236}">
                <a16:creationId xmlns:a16="http://schemas.microsoft.com/office/drawing/2014/main" id="{4087F6C5-251A-4C4B-8EE5-3617514D96C4}"/>
              </a:ext>
            </a:extLst>
          </p:cNvPr>
          <p:cNvSpPr/>
          <p:nvPr/>
        </p:nvSpPr>
        <p:spPr bwMode="auto">
          <a:xfrm>
            <a:off x="7345267" y="2257629"/>
            <a:ext cx="2340532" cy="1709685"/>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54" numCol="1" spcCol="0" rtlCol="0" fromWordArt="0" anchor="b"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dirty="0">
                <a:gradFill>
                  <a:gsLst>
                    <a:gs pos="2917">
                      <a:srgbClr val="505050"/>
                    </a:gs>
                    <a:gs pos="30000">
                      <a:srgbClr val="505050"/>
                    </a:gs>
                  </a:gsLst>
                  <a:lin ang="5400000" scaled="0"/>
                </a:gradFill>
                <a:latin typeface="Segoe UI"/>
                <a:cs typeface="Segoe UI" pitchFamily="34" charset="0"/>
              </a:rPr>
              <a:t>Kubernetes</a:t>
            </a:r>
          </a:p>
        </p:txBody>
      </p:sp>
      <p:pic>
        <p:nvPicPr>
          <p:cNvPr id="17" name="Picture 16">
            <a:extLst>
              <a:ext uri="{FF2B5EF4-FFF2-40B4-BE49-F238E27FC236}">
                <a16:creationId xmlns:a16="http://schemas.microsoft.com/office/drawing/2014/main" id="{019F3A59-EA73-468C-BB87-14CCACD58F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21778" y="2379608"/>
            <a:ext cx="987508" cy="1071604"/>
          </a:xfrm>
          <a:prstGeom prst="rect">
            <a:avLst/>
          </a:prstGeom>
        </p:spPr>
      </p:pic>
      <p:sp>
        <p:nvSpPr>
          <p:cNvPr id="19" name="Rectangle 18">
            <a:extLst>
              <a:ext uri="{FF2B5EF4-FFF2-40B4-BE49-F238E27FC236}">
                <a16:creationId xmlns:a16="http://schemas.microsoft.com/office/drawing/2014/main" id="{CBAD4A77-FC3F-4A1F-A8F2-6695FED0AA15}"/>
              </a:ext>
            </a:extLst>
          </p:cNvPr>
          <p:cNvSpPr/>
          <p:nvPr/>
        </p:nvSpPr>
        <p:spPr bwMode="auto">
          <a:xfrm>
            <a:off x="176948" y="2257629"/>
            <a:ext cx="2336370" cy="1705530"/>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54" numCol="1" spcCol="0" rtlCol="0" fromWordArt="0" anchor="b"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dirty="0">
                <a:gradFill>
                  <a:gsLst>
                    <a:gs pos="2917">
                      <a:srgbClr val="505050"/>
                    </a:gs>
                    <a:gs pos="30000">
                      <a:srgbClr val="505050"/>
                    </a:gs>
                  </a:gsLst>
                  <a:lin ang="5400000" scaled="0"/>
                </a:gradFill>
                <a:latin typeface="Segoe UI"/>
                <a:ea typeface="Segoe UI" pitchFamily="34" charset="0"/>
                <a:cs typeface="Segoe UI" pitchFamily="34" charset="0"/>
              </a:rPr>
              <a:t>Azure App Service</a:t>
            </a:r>
          </a:p>
        </p:txBody>
      </p:sp>
      <p:sp>
        <p:nvSpPr>
          <p:cNvPr id="20" name="Freeform 5">
            <a:extLst>
              <a:ext uri="{FF2B5EF4-FFF2-40B4-BE49-F238E27FC236}">
                <a16:creationId xmlns:a16="http://schemas.microsoft.com/office/drawing/2014/main" id="{C42F40ED-5D3A-4216-9DAE-923CB47A8612}"/>
              </a:ext>
            </a:extLst>
          </p:cNvPr>
          <p:cNvSpPr>
            <a:spLocks noEditPoints="1"/>
          </p:cNvSpPr>
          <p:nvPr/>
        </p:nvSpPr>
        <p:spPr bwMode="auto">
          <a:xfrm>
            <a:off x="979995" y="2550391"/>
            <a:ext cx="730044" cy="730044"/>
          </a:xfrm>
          <a:custGeom>
            <a:avLst/>
            <a:gdLst>
              <a:gd name="T0" fmla="*/ 0 w 1458"/>
              <a:gd name="T1" fmla="*/ 0 h 1456"/>
              <a:gd name="T2" fmla="*/ 688 w 1458"/>
              <a:gd name="T3" fmla="*/ 0 h 1456"/>
              <a:gd name="T4" fmla="*/ 688 w 1458"/>
              <a:gd name="T5" fmla="*/ 330 h 1456"/>
              <a:gd name="T6" fmla="*/ 587 w 1458"/>
              <a:gd name="T7" fmla="*/ 381 h 1456"/>
              <a:gd name="T8" fmla="*/ 587 w 1458"/>
              <a:gd name="T9" fmla="*/ 101 h 1456"/>
              <a:gd name="T10" fmla="*/ 101 w 1458"/>
              <a:gd name="T11" fmla="*/ 101 h 1456"/>
              <a:gd name="T12" fmla="*/ 101 w 1458"/>
              <a:gd name="T13" fmla="*/ 587 h 1456"/>
              <a:gd name="T14" fmla="*/ 259 w 1458"/>
              <a:gd name="T15" fmla="*/ 587 h 1456"/>
              <a:gd name="T16" fmla="*/ 199 w 1458"/>
              <a:gd name="T17" fmla="*/ 688 h 1456"/>
              <a:gd name="T18" fmla="*/ 0 w 1458"/>
              <a:gd name="T19" fmla="*/ 688 h 1456"/>
              <a:gd name="T20" fmla="*/ 0 w 1458"/>
              <a:gd name="T21" fmla="*/ 0 h 1456"/>
              <a:gd name="T22" fmla="*/ 770 w 1458"/>
              <a:gd name="T23" fmla="*/ 0 h 1456"/>
              <a:gd name="T24" fmla="*/ 1458 w 1458"/>
              <a:gd name="T25" fmla="*/ 0 h 1456"/>
              <a:gd name="T26" fmla="*/ 1458 w 1458"/>
              <a:gd name="T27" fmla="*/ 688 h 1456"/>
              <a:gd name="T28" fmla="*/ 1155 w 1458"/>
              <a:gd name="T29" fmla="*/ 688 h 1456"/>
              <a:gd name="T30" fmla="*/ 1155 w 1458"/>
              <a:gd name="T31" fmla="*/ 673 h 1456"/>
              <a:gd name="T32" fmla="*/ 1145 w 1458"/>
              <a:gd name="T33" fmla="*/ 587 h 1456"/>
              <a:gd name="T34" fmla="*/ 1357 w 1458"/>
              <a:gd name="T35" fmla="*/ 587 h 1456"/>
              <a:gd name="T36" fmla="*/ 1357 w 1458"/>
              <a:gd name="T37" fmla="*/ 101 h 1456"/>
              <a:gd name="T38" fmla="*/ 871 w 1458"/>
              <a:gd name="T39" fmla="*/ 101 h 1456"/>
              <a:gd name="T40" fmla="*/ 871 w 1458"/>
              <a:gd name="T41" fmla="*/ 322 h 1456"/>
              <a:gd name="T42" fmla="*/ 796 w 1458"/>
              <a:gd name="T43" fmla="*/ 314 h 1456"/>
              <a:gd name="T44" fmla="*/ 770 w 1458"/>
              <a:gd name="T45" fmla="*/ 314 h 1456"/>
              <a:gd name="T46" fmla="*/ 770 w 1458"/>
              <a:gd name="T47" fmla="*/ 0 h 1456"/>
              <a:gd name="T48" fmla="*/ 0 w 1458"/>
              <a:gd name="T49" fmla="*/ 768 h 1456"/>
              <a:gd name="T50" fmla="*/ 185 w 1458"/>
              <a:gd name="T51" fmla="*/ 768 h 1456"/>
              <a:gd name="T52" fmla="*/ 185 w 1458"/>
              <a:gd name="T53" fmla="*/ 774 h 1456"/>
              <a:gd name="T54" fmla="*/ 202 w 1458"/>
              <a:gd name="T55" fmla="*/ 869 h 1456"/>
              <a:gd name="T56" fmla="*/ 101 w 1458"/>
              <a:gd name="T57" fmla="*/ 869 h 1456"/>
              <a:gd name="T58" fmla="*/ 101 w 1458"/>
              <a:gd name="T59" fmla="*/ 1355 h 1456"/>
              <a:gd name="T60" fmla="*/ 587 w 1458"/>
              <a:gd name="T61" fmla="*/ 1355 h 1456"/>
              <a:gd name="T62" fmla="*/ 587 w 1458"/>
              <a:gd name="T63" fmla="*/ 1049 h 1456"/>
              <a:gd name="T64" fmla="*/ 688 w 1458"/>
              <a:gd name="T65" fmla="*/ 1049 h 1456"/>
              <a:gd name="T66" fmla="*/ 688 w 1458"/>
              <a:gd name="T67" fmla="*/ 1456 h 1456"/>
              <a:gd name="T68" fmla="*/ 0 w 1458"/>
              <a:gd name="T69" fmla="*/ 1456 h 1456"/>
              <a:gd name="T70" fmla="*/ 0 w 1458"/>
              <a:gd name="T71" fmla="*/ 768 h 1456"/>
              <a:gd name="T72" fmla="*/ 1243 w 1458"/>
              <a:gd name="T73" fmla="*/ 768 h 1456"/>
              <a:gd name="T74" fmla="*/ 1458 w 1458"/>
              <a:gd name="T75" fmla="*/ 768 h 1456"/>
              <a:gd name="T76" fmla="*/ 1458 w 1458"/>
              <a:gd name="T77" fmla="*/ 1456 h 1456"/>
              <a:gd name="T78" fmla="*/ 770 w 1458"/>
              <a:gd name="T79" fmla="*/ 1456 h 1456"/>
              <a:gd name="T80" fmla="*/ 770 w 1458"/>
              <a:gd name="T81" fmla="*/ 1049 h 1456"/>
              <a:gd name="T82" fmla="*/ 871 w 1458"/>
              <a:gd name="T83" fmla="*/ 1049 h 1456"/>
              <a:gd name="T84" fmla="*/ 871 w 1458"/>
              <a:gd name="T85" fmla="*/ 1355 h 1456"/>
              <a:gd name="T86" fmla="*/ 1357 w 1458"/>
              <a:gd name="T87" fmla="*/ 1355 h 1456"/>
              <a:gd name="T88" fmla="*/ 1357 w 1458"/>
              <a:gd name="T89" fmla="*/ 869 h 1456"/>
              <a:gd name="T90" fmla="*/ 1269 w 1458"/>
              <a:gd name="T91" fmla="*/ 869 h 1456"/>
              <a:gd name="T92" fmla="*/ 1269 w 1458"/>
              <a:gd name="T93" fmla="*/ 862 h 1456"/>
              <a:gd name="T94" fmla="*/ 1243 w 1458"/>
              <a:gd name="T95" fmla="*/ 768 h 1456"/>
              <a:gd name="T96" fmla="*/ 1192 w 1458"/>
              <a:gd name="T97" fmla="*/ 864 h 1456"/>
              <a:gd name="T98" fmla="*/ 1084 w 1458"/>
              <a:gd name="T99" fmla="*/ 972 h 1456"/>
              <a:gd name="T100" fmla="*/ 459 w 1458"/>
              <a:gd name="T101" fmla="*/ 972 h 1456"/>
              <a:gd name="T102" fmla="*/ 261 w 1458"/>
              <a:gd name="T103" fmla="*/ 774 h 1456"/>
              <a:gd name="T104" fmla="*/ 459 w 1458"/>
              <a:gd name="T105" fmla="*/ 576 h 1456"/>
              <a:gd name="T106" fmla="*/ 523 w 1458"/>
              <a:gd name="T107" fmla="*/ 586 h 1456"/>
              <a:gd name="T108" fmla="*/ 795 w 1458"/>
              <a:gd name="T109" fmla="*/ 387 h 1456"/>
              <a:gd name="T110" fmla="*/ 1081 w 1458"/>
              <a:gd name="T111" fmla="*/ 673 h 1456"/>
              <a:gd name="T112" fmla="*/ 1069 w 1458"/>
              <a:gd name="T113" fmla="*/ 757 h 1456"/>
              <a:gd name="T114" fmla="*/ 1084 w 1458"/>
              <a:gd name="T115" fmla="*/ 756 h 1456"/>
              <a:gd name="T116" fmla="*/ 1192 w 1458"/>
              <a:gd name="T117" fmla="*/ 864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8" h="1456">
                <a:moveTo>
                  <a:pt x="0" y="0"/>
                </a:moveTo>
                <a:cubicBezTo>
                  <a:pt x="688" y="0"/>
                  <a:pt x="688" y="0"/>
                  <a:pt x="688" y="0"/>
                </a:cubicBezTo>
                <a:cubicBezTo>
                  <a:pt x="688" y="330"/>
                  <a:pt x="688" y="330"/>
                  <a:pt x="688" y="330"/>
                </a:cubicBezTo>
                <a:cubicBezTo>
                  <a:pt x="652" y="342"/>
                  <a:pt x="618" y="359"/>
                  <a:pt x="587" y="381"/>
                </a:cubicBezTo>
                <a:cubicBezTo>
                  <a:pt x="587" y="101"/>
                  <a:pt x="587" y="101"/>
                  <a:pt x="587" y="101"/>
                </a:cubicBezTo>
                <a:cubicBezTo>
                  <a:pt x="101" y="101"/>
                  <a:pt x="101" y="101"/>
                  <a:pt x="101" y="101"/>
                </a:cubicBezTo>
                <a:cubicBezTo>
                  <a:pt x="101" y="587"/>
                  <a:pt x="101" y="587"/>
                  <a:pt x="101" y="587"/>
                </a:cubicBezTo>
                <a:cubicBezTo>
                  <a:pt x="259" y="587"/>
                  <a:pt x="259" y="587"/>
                  <a:pt x="259" y="587"/>
                </a:cubicBezTo>
                <a:cubicBezTo>
                  <a:pt x="232" y="616"/>
                  <a:pt x="211" y="650"/>
                  <a:pt x="199" y="688"/>
                </a:cubicBezTo>
                <a:cubicBezTo>
                  <a:pt x="0" y="688"/>
                  <a:pt x="0" y="688"/>
                  <a:pt x="0" y="688"/>
                </a:cubicBezTo>
                <a:cubicBezTo>
                  <a:pt x="0" y="0"/>
                  <a:pt x="0" y="0"/>
                  <a:pt x="0" y="0"/>
                </a:cubicBezTo>
                <a:moveTo>
                  <a:pt x="770" y="0"/>
                </a:moveTo>
                <a:cubicBezTo>
                  <a:pt x="1458" y="0"/>
                  <a:pt x="1458" y="0"/>
                  <a:pt x="1458" y="0"/>
                </a:cubicBezTo>
                <a:cubicBezTo>
                  <a:pt x="1458" y="688"/>
                  <a:pt x="1458" y="688"/>
                  <a:pt x="1458" y="688"/>
                </a:cubicBezTo>
                <a:cubicBezTo>
                  <a:pt x="1155" y="688"/>
                  <a:pt x="1155" y="688"/>
                  <a:pt x="1155" y="688"/>
                </a:cubicBezTo>
                <a:cubicBezTo>
                  <a:pt x="1155" y="683"/>
                  <a:pt x="1155" y="678"/>
                  <a:pt x="1155" y="673"/>
                </a:cubicBezTo>
                <a:cubicBezTo>
                  <a:pt x="1155" y="643"/>
                  <a:pt x="1151" y="614"/>
                  <a:pt x="1145" y="587"/>
                </a:cubicBezTo>
                <a:cubicBezTo>
                  <a:pt x="1357" y="587"/>
                  <a:pt x="1357" y="587"/>
                  <a:pt x="1357" y="587"/>
                </a:cubicBezTo>
                <a:cubicBezTo>
                  <a:pt x="1357" y="101"/>
                  <a:pt x="1357" y="101"/>
                  <a:pt x="1357" y="101"/>
                </a:cubicBezTo>
                <a:cubicBezTo>
                  <a:pt x="871" y="101"/>
                  <a:pt x="871" y="101"/>
                  <a:pt x="871" y="101"/>
                </a:cubicBezTo>
                <a:cubicBezTo>
                  <a:pt x="871" y="322"/>
                  <a:pt x="871" y="322"/>
                  <a:pt x="871" y="322"/>
                </a:cubicBezTo>
                <a:cubicBezTo>
                  <a:pt x="847" y="316"/>
                  <a:pt x="822" y="314"/>
                  <a:pt x="796" y="314"/>
                </a:cubicBezTo>
                <a:cubicBezTo>
                  <a:pt x="787" y="314"/>
                  <a:pt x="779" y="314"/>
                  <a:pt x="770" y="314"/>
                </a:cubicBezTo>
                <a:cubicBezTo>
                  <a:pt x="770" y="0"/>
                  <a:pt x="770" y="0"/>
                  <a:pt x="770" y="0"/>
                </a:cubicBezTo>
                <a:moveTo>
                  <a:pt x="0" y="768"/>
                </a:moveTo>
                <a:cubicBezTo>
                  <a:pt x="185" y="768"/>
                  <a:pt x="185" y="768"/>
                  <a:pt x="185" y="768"/>
                </a:cubicBezTo>
                <a:cubicBezTo>
                  <a:pt x="185" y="770"/>
                  <a:pt x="185" y="772"/>
                  <a:pt x="185" y="774"/>
                </a:cubicBezTo>
                <a:cubicBezTo>
                  <a:pt x="185" y="807"/>
                  <a:pt x="191" y="839"/>
                  <a:pt x="202" y="869"/>
                </a:cubicBezTo>
                <a:cubicBezTo>
                  <a:pt x="101" y="869"/>
                  <a:pt x="101" y="869"/>
                  <a:pt x="101" y="869"/>
                </a:cubicBezTo>
                <a:cubicBezTo>
                  <a:pt x="101" y="1355"/>
                  <a:pt x="101" y="1355"/>
                  <a:pt x="101" y="1355"/>
                </a:cubicBezTo>
                <a:cubicBezTo>
                  <a:pt x="587" y="1355"/>
                  <a:pt x="587" y="1355"/>
                  <a:pt x="587" y="1355"/>
                </a:cubicBezTo>
                <a:cubicBezTo>
                  <a:pt x="587" y="1049"/>
                  <a:pt x="587" y="1049"/>
                  <a:pt x="587" y="1049"/>
                </a:cubicBezTo>
                <a:cubicBezTo>
                  <a:pt x="688" y="1049"/>
                  <a:pt x="688" y="1049"/>
                  <a:pt x="688" y="1049"/>
                </a:cubicBezTo>
                <a:cubicBezTo>
                  <a:pt x="688" y="1456"/>
                  <a:pt x="688" y="1456"/>
                  <a:pt x="688" y="1456"/>
                </a:cubicBezTo>
                <a:cubicBezTo>
                  <a:pt x="0" y="1456"/>
                  <a:pt x="0" y="1456"/>
                  <a:pt x="0" y="1456"/>
                </a:cubicBezTo>
                <a:cubicBezTo>
                  <a:pt x="0" y="768"/>
                  <a:pt x="0" y="768"/>
                  <a:pt x="0" y="768"/>
                </a:cubicBezTo>
                <a:moveTo>
                  <a:pt x="1243" y="768"/>
                </a:moveTo>
                <a:cubicBezTo>
                  <a:pt x="1458" y="768"/>
                  <a:pt x="1458" y="768"/>
                  <a:pt x="1458" y="768"/>
                </a:cubicBezTo>
                <a:cubicBezTo>
                  <a:pt x="1458" y="1456"/>
                  <a:pt x="1458" y="1456"/>
                  <a:pt x="1458" y="1456"/>
                </a:cubicBezTo>
                <a:cubicBezTo>
                  <a:pt x="770" y="1456"/>
                  <a:pt x="770" y="1456"/>
                  <a:pt x="770" y="1456"/>
                </a:cubicBezTo>
                <a:cubicBezTo>
                  <a:pt x="770" y="1049"/>
                  <a:pt x="770" y="1049"/>
                  <a:pt x="770" y="1049"/>
                </a:cubicBezTo>
                <a:cubicBezTo>
                  <a:pt x="871" y="1049"/>
                  <a:pt x="871" y="1049"/>
                  <a:pt x="871" y="1049"/>
                </a:cubicBezTo>
                <a:cubicBezTo>
                  <a:pt x="871" y="1355"/>
                  <a:pt x="871" y="1355"/>
                  <a:pt x="871" y="1355"/>
                </a:cubicBezTo>
                <a:cubicBezTo>
                  <a:pt x="1357" y="1355"/>
                  <a:pt x="1357" y="1355"/>
                  <a:pt x="1357" y="1355"/>
                </a:cubicBezTo>
                <a:cubicBezTo>
                  <a:pt x="1357" y="869"/>
                  <a:pt x="1357" y="869"/>
                  <a:pt x="1357" y="869"/>
                </a:cubicBezTo>
                <a:cubicBezTo>
                  <a:pt x="1269" y="869"/>
                  <a:pt x="1269" y="869"/>
                  <a:pt x="1269" y="869"/>
                </a:cubicBezTo>
                <a:cubicBezTo>
                  <a:pt x="1269" y="867"/>
                  <a:pt x="1269" y="865"/>
                  <a:pt x="1269" y="862"/>
                </a:cubicBezTo>
                <a:cubicBezTo>
                  <a:pt x="1269" y="828"/>
                  <a:pt x="1260" y="796"/>
                  <a:pt x="1243" y="768"/>
                </a:cubicBezTo>
                <a:moveTo>
                  <a:pt x="1192" y="864"/>
                </a:moveTo>
                <a:cubicBezTo>
                  <a:pt x="1192" y="923"/>
                  <a:pt x="1144" y="972"/>
                  <a:pt x="1084" y="972"/>
                </a:cubicBezTo>
                <a:cubicBezTo>
                  <a:pt x="1055" y="972"/>
                  <a:pt x="488" y="972"/>
                  <a:pt x="459" y="972"/>
                </a:cubicBezTo>
                <a:cubicBezTo>
                  <a:pt x="351" y="972"/>
                  <a:pt x="261" y="883"/>
                  <a:pt x="261" y="774"/>
                </a:cubicBezTo>
                <a:cubicBezTo>
                  <a:pt x="261" y="665"/>
                  <a:pt x="351" y="576"/>
                  <a:pt x="459" y="576"/>
                </a:cubicBezTo>
                <a:cubicBezTo>
                  <a:pt x="481" y="576"/>
                  <a:pt x="503" y="579"/>
                  <a:pt x="523" y="586"/>
                </a:cubicBezTo>
                <a:cubicBezTo>
                  <a:pt x="560" y="471"/>
                  <a:pt x="669" y="387"/>
                  <a:pt x="795" y="387"/>
                </a:cubicBezTo>
                <a:cubicBezTo>
                  <a:pt x="952" y="387"/>
                  <a:pt x="1081" y="516"/>
                  <a:pt x="1081" y="673"/>
                </a:cubicBezTo>
                <a:cubicBezTo>
                  <a:pt x="1081" y="702"/>
                  <a:pt x="1077" y="730"/>
                  <a:pt x="1069" y="757"/>
                </a:cubicBezTo>
                <a:cubicBezTo>
                  <a:pt x="1074" y="756"/>
                  <a:pt x="1079" y="756"/>
                  <a:pt x="1084" y="756"/>
                </a:cubicBezTo>
                <a:cubicBezTo>
                  <a:pt x="1144" y="756"/>
                  <a:pt x="1192" y="805"/>
                  <a:pt x="1192" y="864"/>
                </a:cubicBezTo>
              </a:path>
            </a:pathLst>
          </a:custGeom>
          <a:solidFill>
            <a:srgbClr val="00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836">
              <a:solidFill>
                <a:srgbClr val="FFFFFF"/>
              </a:solidFill>
              <a:latin typeface="Segoe UI"/>
            </a:endParaRPr>
          </a:p>
        </p:txBody>
      </p:sp>
      <p:sp>
        <p:nvSpPr>
          <p:cNvPr id="21" name="Title 1">
            <a:extLst>
              <a:ext uri="{FF2B5EF4-FFF2-40B4-BE49-F238E27FC236}">
                <a16:creationId xmlns:a16="http://schemas.microsoft.com/office/drawing/2014/main" id="{0E9CD357-FED8-4238-B898-13F3BC406E77}"/>
              </a:ext>
            </a:extLst>
          </p:cNvPr>
          <p:cNvSpPr txBox="1">
            <a:spLocks/>
          </p:cNvSpPr>
          <p:nvPr/>
        </p:nvSpPr>
        <p:spPr>
          <a:xfrm>
            <a:off x="276324" y="407943"/>
            <a:ext cx="11886192" cy="733501"/>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563">
              <a:spcAft>
                <a:spcPts val="1198"/>
              </a:spcAft>
              <a:defRPr/>
            </a:pPr>
            <a:r>
              <a:rPr lang="en-US" sz="3998" dirty="0">
                <a:gradFill>
                  <a:gsLst>
                    <a:gs pos="1250">
                      <a:srgbClr val="353535"/>
                    </a:gs>
                    <a:gs pos="100000">
                      <a:srgbClr val="353535"/>
                    </a:gs>
                  </a:gsLst>
                  <a:lin ang="5400000" scaled="0"/>
                </a:gradFill>
                <a:latin typeface="Segoe UI Light"/>
              </a:rPr>
              <a:t>Azure Services on Azure Stack: PaaS and IaaS </a:t>
            </a:r>
            <a:endParaRPr lang="en-US" sz="2400" dirty="0">
              <a:gradFill>
                <a:gsLst>
                  <a:gs pos="1250">
                    <a:srgbClr val="353535"/>
                  </a:gs>
                  <a:gs pos="100000">
                    <a:srgbClr val="353535"/>
                  </a:gs>
                </a:gsLst>
                <a:lin ang="5400000" scaled="0"/>
              </a:gradFill>
              <a:latin typeface="Segoe UI Semilight"/>
            </a:endParaRPr>
          </a:p>
        </p:txBody>
      </p:sp>
      <p:sp>
        <p:nvSpPr>
          <p:cNvPr id="22" name="Rectangle 21">
            <a:extLst>
              <a:ext uri="{FF2B5EF4-FFF2-40B4-BE49-F238E27FC236}">
                <a16:creationId xmlns:a16="http://schemas.microsoft.com/office/drawing/2014/main" id="{A6C51FBE-D437-4A66-B714-530816ECBA89}"/>
              </a:ext>
            </a:extLst>
          </p:cNvPr>
          <p:cNvSpPr/>
          <p:nvPr/>
        </p:nvSpPr>
        <p:spPr bwMode="auto">
          <a:xfrm>
            <a:off x="176948" y="1312277"/>
            <a:ext cx="2336370" cy="9453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i="1" dirty="0">
                <a:gradFill>
                  <a:gsLst>
                    <a:gs pos="0">
                      <a:srgbClr val="FFFFFF"/>
                    </a:gs>
                    <a:gs pos="100000">
                      <a:srgbClr val="FFFFFF"/>
                    </a:gs>
                  </a:gsLst>
                  <a:lin ang="5400000" scaled="0"/>
                </a:gradFill>
                <a:latin typeface="Segoe UI"/>
                <a:ea typeface="Segoe UI" pitchFamily="34" charset="0"/>
                <a:cs typeface="Segoe UI" pitchFamily="34" charset="0"/>
              </a:rPr>
              <a:t>Web, Mobile, and API apps</a:t>
            </a:r>
          </a:p>
        </p:txBody>
      </p:sp>
      <p:sp>
        <p:nvSpPr>
          <p:cNvPr id="23" name="Rectangle 22">
            <a:extLst>
              <a:ext uri="{FF2B5EF4-FFF2-40B4-BE49-F238E27FC236}">
                <a16:creationId xmlns:a16="http://schemas.microsoft.com/office/drawing/2014/main" id="{7C2506F5-41FA-4787-8386-8BE137866320}"/>
              </a:ext>
            </a:extLst>
          </p:cNvPr>
          <p:cNvSpPr/>
          <p:nvPr/>
        </p:nvSpPr>
        <p:spPr bwMode="auto">
          <a:xfrm>
            <a:off x="2573788" y="1312832"/>
            <a:ext cx="2336369" cy="9453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i="1" dirty="0" err="1">
                <a:gradFill>
                  <a:gsLst>
                    <a:gs pos="0">
                      <a:srgbClr val="FFFFFF"/>
                    </a:gs>
                    <a:gs pos="100000">
                      <a:srgbClr val="FFFFFF"/>
                    </a:gs>
                  </a:gsLst>
                  <a:lin ang="5400000" scaled="0"/>
                </a:gradFill>
                <a:latin typeface="Segoe UI"/>
                <a:ea typeface="Segoe UI" pitchFamily="34" charset="0"/>
                <a:cs typeface="Segoe UI" pitchFamily="34" charset="0"/>
              </a:rPr>
              <a:t>Serverless</a:t>
            </a:r>
            <a:r>
              <a:rPr lang="en-US" sz="2000" i="1" dirty="0">
                <a:gradFill>
                  <a:gsLst>
                    <a:gs pos="0">
                      <a:srgbClr val="FFFFFF"/>
                    </a:gs>
                    <a:gs pos="100000">
                      <a:srgbClr val="FFFFFF"/>
                    </a:gs>
                  </a:gsLst>
                  <a:lin ang="5400000" scaled="0"/>
                </a:gradFill>
                <a:latin typeface="Segoe UI"/>
                <a:ea typeface="Segoe UI" pitchFamily="34" charset="0"/>
                <a:cs typeface="Segoe UI" pitchFamily="34" charset="0"/>
              </a:rPr>
              <a:t> computing</a:t>
            </a:r>
          </a:p>
        </p:txBody>
      </p:sp>
      <p:sp>
        <p:nvSpPr>
          <p:cNvPr id="24" name="Rectangle 23">
            <a:extLst>
              <a:ext uri="{FF2B5EF4-FFF2-40B4-BE49-F238E27FC236}">
                <a16:creationId xmlns:a16="http://schemas.microsoft.com/office/drawing/2014/main" id="{5293FFE0-3924-412D-A311-09513206462B}"/>
              </a:ext>
            </a:extLst>
          </p:cNvPr>
          <p:cNvSpPr/>
          <p:nvPr/>
        </p:nvSpPr>
        <p:spPr bwMode="auto">
          <a:xfrm>
            <a:off x="4955827" y="1312277"/>
            <a:ext cx="2336369" cy="9453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i="1" dirty="0">
                <a:gradFill>
                  <a:gsLst>
                    <a:gs pos="0">
                      <a:srgbClr val="FFFFFF"/>
                    </a:gs>
                    <a:gs pos="100000">
                      <a:srgbClr val="FFFFFF"/>
                    </a:gs>
                  </a:gsLst>
                  <a:lin ang="5400000" scaled="0"/>
                </a:gradFill>
                <a:latin typeface="Segoe UI"/>
                <a:ea typeface="Segoe UI" pitchFamily="34" charset="0"/>
                <a:cs typeface="Segoe UI" pitchFamily="34" charset="0"/>
              </a:rPr>
              <a:t>Microservices platform</a:t>
            </a:r>
          </a:p>
        </p:txBody>
      </p:sp>
      <p:sp>
        <p:nvSpPr>
          <p:cNvPr id="25" name="Rectangle 24">
            <a:extLst>
              <a:ext uri="{FF2B5EF4-FFF2-40B4-BE49-F238E27FC236}">
                <a16:creationId xmlns:a16="http://schemas.microsoft.com/office/drawing/2014/main" id="{D78A2EFF-4E20-48E4-BD15-98813A7E1D0E}"/>
              </a:ext>
            </a:extLst>
          </p:cNvPr>
          <p:cNvSpPr/>
          <p:nvPr/>
        </p:nvSpPr>
        <p:spPr bwMode="auto">
          <a:xfrm>
            <a:off x="7345266" y="1312277"/>
            <a:ext cx="2340533" cy="9453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i="1" dirty="0">
                <a:gradFill>
                  <a:gsLst>
                    <a:gs pos="0">
                      <a:srgbClr val="FFFFFF"/>
                    </a:gs>
                    <a:gs pos="100000">
                      <a:srgbClr val="FFFFFF"/>
                    </a:gs>
                  </a:gsLst>
                  <a:lin ang="5400000" scaled="0"/>
                </a:gradFill>
                <a:latin typeface="Segoe UI"/>
                <a:ea typeface="Segoe UI" pitchFamily="34" charset="0"/>
                <a:cs typeface="Segoe UI" pitchFamily="34" charset="0"/>
              </a:rPr>
              <a:t>Container orchestration</a:t>
            </a:r>
          </a:p>
        </p:txBody>
      </p:sp>
      <p:sp>
        <p:nvSpPr>
          <p:cNvPr id="26" name="Rectangle 25">
            <a:extLst>
              <a:ext uri="{FF2B5EF4-FFF2-40B4-BE49-F238E27FC236}">
                <a16:creationId xmlns:a16="http://schemas.microsoft.com/office/drawing/2014/main" id="{79C9B66A-893A-45A1-B75A-40708D2462C9}"/>
              </a:ext>
            </a:extLst>
          </p:cNvPr>
          <p:cNvSpPr/>
          <p:nvPr/>
        </p:nvSpPr>
        <p:spPr bwMode="auto">
          <a:xfrm>
            <a:off x="9744257" y="1312277"/>
            <a:ext cx="2336370" cy="9453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i="1" dirty="0">
                <a:gradFill>
                  <a:gsLst>
                    <a:gs pos="0">
                      <a:srgbClr val="FFFFFF"/>
                    </a:gs>
                    <a:gs pos="100000">
                      <a:srgbClr val="FFFFFF"/>
                    </a:gs>
                  </a:gsLst>
                  <a:lin ang="5400000" scaled="0"/>
                </a:gradFill>
                <a:latin typeface="Segoe UI"/>
                <a:ea typeface="Segoe UI" pitchFamily="34" charset="0"/>
                <a:cs typeface="Segoe UI" pitchFamily="34" charset="0"/>
              </a:rPr>
              <a:t>Pivotal and </a:t>
            </a:r>
          </a:p>
          <a:p>
            <a:pPr algn="ctr" defTabSz="932114" fontAlgn="base">
              <a:lnSpc>
                <a:spcPct val="90000"/>
              </a:lnSpc>
              <a:spcBef>
                <a:spcPct val="0"/>
              </a:spcBef>
              <a:spcAft>
                <a:spcPct val="0"/>
              </a:spcAft>
              <a:defRPr/>
            </a:pPr>
            <a:r>
              <a:rPr lang="en-US" sz="2000" i="1" dirty="0">
                <a:gradFill>
                  <a:gsLst>
                    <a:gs pos="0">
                      <a:srgbClr val="FFFFFF"/>
                    </a:gs>
                    <a:gs pos="100000">
                      <a:srgbClr val="FFFFFF"/>
                    </a:gs>
                  </a:gsLst>
                  <a:lin ang="5400000" scaled="0"/>
                </a:gradFill>
                <a:latin typeface="Segoe UI"/>
                <a:ea typeface="Segoe UI" pitchFamily="34" charset="0"/>
                <a:cs typeface="Segoe UI" pitchFamily="34" charset="0"/>
              </a:rPr>
              <a:t>Open source</a:t>
            </a:r>
          </a:p>
        </p:txBody>
      </p:sp>
      <p:sp>
        <p:nvSpPr>
          <p:cNvPr id="28" name="Rectangle 27">
            <a:extLst>
              <a:ext uri="{FF2B5EF4-FFF2-40B4-BE49-F238E27FC236}">
                <a16:creationId xmlns:a16="http://schemas.microsoft.com/office/drawing/2014/main" id="{35B2068D-F462-4DB4-B927-B9D17F296A38}"/>
              </a:ext>
            </a:extLst>
          </p:cNvPr>
          <p:cNvSpPr/>
          <p:nvPr/>
        </p:nvSpPr>
        <p:spPr bwMode="auto">
          <a:xfrm>
            <a:off x="9764306" y="4085139"/>
            <a:ext cx="2336369" cy="1709685"/>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54" numCol="1" spcCol="0" rtlCol="0" fromWordArt="0" anchor="b"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dirty="0">
                <a:gradFill>
                  <a:gsLst>
                    <a:gs pos="2917">
                      <a:srgbClr val="505050"/>
                    </a:gs>
                    <a:gs pos="30000">
                      <a:srgbClr val="505050"/>
                    </a:gs>
                  </a:gsLst>
                  <a:lin ang="5400000" scaled="0"/>
                </a:gradFill>
                <a:latin typeface="Segoe UI"/>
                <a:cs typeface="Segoe UI" pitchFamily="34" charset="0"/>
              </a:rPr>
              <a:t>Key Vault</a:t>
            </a:r>
          </a:p>
        </p:txBody>
      </p:sp>
      <p:grpSp>
        <p:nvGrpSpPr>
          <p:cNvPr id="29" name="Group 8">
            <a:extLst>
              <a:ext uri="{FF2B5EF4-FFF2-40B4-BE49-F238E27FC236}">
                <a16:creationId xmlns:a16="http://schemas.microsoft.com/office/drawing/2014/main" id="{97AAECD6-71D7-40BE-B522-E56B11599CE7}"/>
              </a:ext>
            </a:extLst>
          </p:cNvPr>
          <p:cNvGrpSpPr>
            <a:grpSpLocks noChangeAspect="1"/>
          </p:cNvGrpSpPr>
          <p:nvPr/>
        </p:nvGrpSpPr>
        <p:grpSpPr bwMode="auto">
          <a:xfrm>
            <a:off x="10586277" y="4214928"/>
            <a:ext cx="692428" cy="953606"/>
            <a:chOff x="5359" y="-672"/>
            <a:chExt cx="228" cy="314"/>
          </a:xfrm>
          <a:solidFill>
            <a:srgbClr val="0079D6"/>
          </a:solidFill>
        </p:grpSpPr>
        <p:sp>
          <p:nvSpPr>
            <p:cNvPr id="30" name="Freeform 9">
              <a:extLst>
                <a:ext uri="{FF2B5EF4-FFF2-40B4-BE49-F238E27FC236}">
                  <a16:creationId xmlns:a16="http://schemas.microsoft.com/office/drawing/2014/main" id="{58F98591-4423-4003-BFC8-AA927D24F95B}"/>
                </a:ext>
              </a:extLst>
            </p:cNvPr>
            <p:cNvSpPr>
              <a:spLocks/>
            </p:cNvSpPr>
            <p:nvPr/>
          </p:nvSpPr>
          <p:spPr bwMode="auto">
            <a:xfrm>
              <a:off x="5359" y="-578"/>
              <a:ext cx="228" cy="220"/>
            </a:xfrm>
            <a:custGeom>
              <a:avLst/>
              <a:gdLst>
                <a:gd name="T0" fmla="*/ 69 w 104"/>
                <a:gd name="T1" fmla="*/ 0 h 101"/>
                <a:gd name="T2" fmla="*/ 66 w 104"/>
                <a:gd name="T3" fmla="*/ 8 h 101"/>
                <a:gd name="T4" fmla="*/ 96 w 104"/>
                <a:gd name="T5" fmla="*/ 49 h 101"/>
                <a:gd name="T6" fmla="*/ 52 w 104"/>
                <a:gd name="T7" fmla="*/ 93 h 101"/>
                <a:gd name="T8" fmla="*/ 8 w 104"/>
                <a:gd name="T9" fmla="*/ 49 h 101"/>
                <a:gd name="T10" fmla="*/ 37 w 104"/>
                <a:gd name="T11" fmla="*/ 8 h 101"/>
                <a:gd name="T12" fmla="*/ 34 w 104"/>
                <a:gd name="T13" fmla="*/ 0 h 101"/>
                <a:gd name="T14" fmla="*/ 0 w 104"/>
                <a:gd name="T15" fmla="*/ 49 h 101"/>
                <a:gd name="T16" fmla="*/ 52 w 104"/>
                <a:gd name="T17" fmla="*/ 101 h 101"/>
                <a:gd name="T18" fmla="*/ 104 w 104"/>
                <a:gd name="T19" fmla="*/ 49 h 101"/>
                <a:gd name="T20" fmla="*/ 69 w 104"/>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01">
                  <a:moveTo>
                    <a:pt x="69" y="0"/>
                  </a:moveTo>
                  <a:cubicBezTo>
                    <a:pt x="66" y="8"/>
                    <a:pt x="66" y="8"/>
                    <a:pt x="66" y="8"/>
                  </a:cubicBezTo>
                  <a:cubicBezTo>
                    <a:pt x="84" y="14"/>
                    <a:pt x="96" y="30"/>
                    <a:pt x="96" y="49"/>
                  </a:cubicBezTo>
                  <a:cubicBezTo>
                    <a:pt x="96" y="73"/>
                    <a:pt x="76" y="93"/>
                    <a:pt x="52" y="93"/>
                  </a:cubicBezTo>
                  <a:cubicBezTo>
                    <a:pt x="27" y="93"/>
                    <a:pt x="8" y="73"/>
                    <a:pt x="8" y="49"/>
                  </a:cubicBezTo>
                  <a:cubicBezTo>
                    <a:pt x="8" y="30"/>
                    <a:pt x="19" y="14"/>
                    <a:pt x="37" y="8"/>
                  </a:cubicBezTo>
                  <a:cubicBezTo>
                    <a:pt x="34" y="0"/>
                    <a:pt x="34" y="0"/>
                    <a:pt x="34" y="0"/>
                  </a:cubicBezTo>
                  <a:cubicBezTo>
                    <a:pt x="13" y="7"/>
                    <a:pt x="0" y="27"/>
                    <a:pt x="0" y="49"/>
                  </a:cubicBezTo>
                  <a:cubicBezTo>
                    <a:pt x="0" y="78"/>
                    <a:pt x="23" y="101"/>
                    <a:pt x="52" y="101"/>
                  </a:cubicBezTo>
                  <a:cubicBezTo>
                    <a:pt x="80" y="101"/>
                    <a:pt x="104" y="78"/>
                    <a:pt x="104" y="49"/>
                  </a:cubicBezTo>
                  <a:cubicBezTo>
                    <a:pt x="104" y="27"/>
                    <a:pt x="90" y="7"/>
                    <a:pt x="6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defRPr/>
              </a:pPr>
              <a:endParaRPr lang="en-US" sz="1836">
                <a:solidFill>
                  <a:srgbClr val="FFFFFF"/>
                </a:solidFill>
                <a:latin typeface="Segoe UI"/>
              </a:endParaRPr>
            </a:p>
          </p:txBody>
        </p:sp>
        <p:sp>
          <p:nvSpPr>
            <p:cNvPr id="31" name="Freeform 10">
              <a:extLst>
                <a:ext uri="{FF2B5EF4-FFF2-40B4-BE49-F238E27FC236}">
                  <a16:creationId xmlns:a16="http://schemas.microsoft.com/office/drawing/2014/main" id="{746CD4D9-C8F7-4AB8-857C-D409FB96F8D8}"/>
                </a:ext>
              </a:extLst>
            </p:cNvPr>
            <p:cNvSpPr>
              <a:spLocks noEditPoints="1"/>
            </p:cNvSpPr>
            <p:nvPr/>
          </p:nvSpPr>
          <p:spPr bwMode="auto">
            <a:xfrm>
              <a:off x="5431" y="-672"/>
              <a:ext cx="86" cy="226"/>
            </a:xfrm>
            <a:custGeom>
              <a:avLst/>
              <a:gdLst>
                <a:gd name="T0" fmla="*/ 20 w 39"/>
                <a:gd name="T1" fmla="*/ 0 h 104"/>
                <a:gd name="T2" fmla="*/ 0 w 39"/>
                <a:gd name="T3" fmla="*/ 19 h 104"/>
                <a:gd name="T4" fmla="*/ 16 w 39"/>
                <a:gd name="T5" fmla="*/ 38 h 104"/>
                <a:gd name="T6" fmla="*/ 16 w 39"/>
                <a:gd name="T7" fmla="*/ 65 h 104"/>
                <a:gd name="T8" fmla="*/ 10 w 39"/>
                <a:gd name="T9" fmla="*/ 65 h 104"/>
                <a:gd name="T10" fmla="*/ 10 w 39"/>
                <a:gd name="T11" fmla="*/ 78 h 104"/>
                <a:gd name="T12" fmla="*/ 16 w 39"/>
                <a:gd name="T13" fmla="*/ 78 h 104"/>
                <a:gd name="T14" fmla="*/ 16 w 39"/>
                <a:gd name="T15" fmla="*/ 84 h 104"/>
                <a:gd name="T16" fmla="*/ 10 w 39"/>
                <a:gd name="T17" fmla="*/ 84 h 104"/>
                <a:gd name="T18" fmla="*/ 10 w 39"/>
                <a:gd name="T19" fmla="*/ 91 h 104"/>
                <a:gd name="T20" fmla="*/ 16 w 39"/>
                <a:gd name="T21" fmla="*/ 91 h 104"/>
                <a:gd name="T22" fmla="*/ 16 w 39"/>
                <a:gd name="T23" fmla="*/ 97 h 104"/>
                <a:gd name="T24" fmla="*/ 10 w 39"/>
                <a:gd name="T25" fmla="*/ 97 h 104"/>
                <a:gd name="T26" fmla="*/ 10 w 39"/>
                <a:gd name="T27" fmla="*/ 104 h 104"/>
                <a:gd name="T28" fmla="*/ 23 w 39"/>
                <a:gd name="T29" fmla="*/ 104 h 104"/>
                <a:gd name="T30" fmla="*/ 23 w 39"/>
                <a:gd name="T31" fmla="*/ 38 h 104"/>
                <a:gd name="T32" fmla="*/ 39 w 39"/>
                <a:gd name="T33" fmla="*/ 19 h 104"/>
                <a:gd name="T34" fmla="*/ 20 w 39"/>
                <a:gd name="T35" fmla="*/ 0 h 104"/>
                <a:gd name="T36" fmla="*/ 20 w 39"/>
                <a:gd name="T37" fmla="*/ 32 h 104"/>
                <a:gd name="T38" fmla="*/ 7 w 39"/>
                <a:gd name="T39" fmla="*/ 19 h 104"/>
                <a:gd name="T40" fmla="*/ 20 w 39"/>
                <a:gd name="T41" fmla="*/ 6 h 104"/>
                <a:gd name="T42" fmla="*/ 33 w 39"/>
                <a:gd name="T43" fmla="*/ 19 h 104"/>
                <a:gd name="T44" fmla="*/ 20 w 39"/>
                <a:gd name="T45" fmla="*/ 3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104">
                  <a:moveTo>
                    <a:pt x="20" y="0"/>
                  </a:moveTo>
                  <a:cubicBezTo>
                    <a:pt x="9" y="0"/>
                    <a:pt x="0" y="8"/>
                    <a:pt x="0" y="19"/>
                  </a:cubicBezTo>
                  <a:cubicBezTo>
                    <a:pt x="0" y="29"/>
                    <a:pt x="7" y="37"/>
                    <a:pt x="16" y="38"/>
                  </a:cubicBezTo>
                  <a:cubicBezTo>
                    <a:pt x="16" y="65"/>
                    <a:pt x="16" y="65"/>
                    <a:pt x="16" y="65"/>
                  </a:cubicBezTo>
                  <a:cubicBezTo>
                    <a:pt x="10" y="65"/>
                    <a:pt x="10" y="65"/>
                    <a:pt x="10" y="65"/>
                  </a:cubicBezTo>
                  <a:cubicBezTo>
                    <a:pt x="10" y="78"/>
                    <a:pt x="10" y="78"/>
                    <a:pt x="10" y="78"/>
                  </a:cubicBezTo>
                  <a:cubicBezTo>
                    <a:pt x="16" y="78"/>
                    <a:pt x="16" y="78"/>
                    <a:pt x="16" y="78"/>
                  </a:cubicBezTo>
                  <a:cubicBezTo>
                    <a:pt x="16" y="84"/>
                    <a:pt x="16" y="84"/>
                    <a:pt x="16" y="84"/>
                  </a:cubicBezTo>
                  <a:cubicBezTo>
                    <a:pt x="10" y="84"/>
                    <a:pt x="10" y="84"/>
                    <a:pt x="10" y="84"/>
                  </a:cubicBezTo>
                  <a:cubicBezTo>
                    <a:pt x="10" y="91"/>
                    <a:pt x="10" y="91"/>
                    <a:pt x="10" y="91"/>
                  </a:cubicBezTo>
                  <a:cubicBezTo>
                    <a:pt x="16" y="91"/>
                    <a:pt x="16" y="91"/>
                    <a:pt x="16" y="91"/>
                  </a:cubicBezTo>
                  <a:cubicBezTo>
                    <a:pt x="16" y="97"/>
                    <a:pt x="16" y="97"/>
                    <a:pt x="16" y="97"/>
                  </a:cubicBezTo>
                  <a:cubicBezTo>
                    <a:pt x="10" y="97"/>
                    <a:pt x="10" y="97"/>
                    <a:pt x="10" y="97"/>
                  </a:cubicBezTo>
                  <a:cubicBezTo>
                    <a:pt x="10" y="104"/>
                    <a:pt x="10" y="104"/>
                    <a:pt x="10" y="104"/>
                  </a:cubicBezTo>
                  <a:cubicBezTo>
                    <a:pt x="23" y="104"/>
                    <a:pt x="23" y="104"/>
                    <a:pt x="23" y="104"/>
                  </a:cubicBezTo>
                  <a:cubicBezTo>
                    <a:pt x="23" y="38"/>
                    <a:pt x="23" y="38"/>
                    <a:pt x="23" y="38"/>
                  </a:cubicBezTo>
                  <a:cubicBezTo>
                    <a:pt x="32" y="37"/>
                    <a:pt x="39" y="29"/>
                    <a:pt x="39" y="19"/>
                  </a:cubicBezTo>
                  <a:cubicBezTo>
                    <a:pt x="39" y="8"/>
                    <a:pt x="30" y="0"/>
                    <a:pt x="20" y="0"/>
                  </a:cubicBezTo>
                  <a:close/>
                  <a:moveTo>
                    <a:pt x="20" y="32"/>
                  </a:moveTo>
                  <a:cubicBezTo>
                    <a:pt x="12" y="32"/>
                    <a:pt x="7" y="26"/>
                    <a:pt x="7" y="19"/>
                  </a:cubicBezTo>
                  <a:cubicBezTo>
                    <a:pt x="7" y="12"/>
                    <a:pt x="12" y="6"/>
                    <a:pt x="20" y="6"/>
                  </a:cubicBezTo>
                  <a:cubicBezTo>
                    <a:pt x="27" y="6"/>
                    <a:pt x="33" y="12"/>
                    <a:pt x="33" y="19"/>
                  </a:cubicBezTo>
                  <a:cubicBezTo>
                    <a:pt x="33" y="26"/>
                    <a:pt x="27" y="32"/>
                    <a:pt x="2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defRPr/>
              </a:pPr>
              <a:endParaRPr lang="en-US" sz="1836" dirty="0">
                <a:solidFill>
                  <a:srgbClr val="FFFFFF"/>
                </a:solidFill>
                <a:latin typeface="Segoe UI"/>
              </a:endParaRPr>
            </a:p>
          </p:txBody>
        </p:sp>
      </p:grpSp>
      <p:sp>
        <p:nvSpPr>
          <p:cNvPr id="33" name="Rectangle 32">
            <a:extLst>
              <a:ext uri="{FF2B5EF4-FFF2-40B4-BE49-F238E27FC236}">
                <a16:creationId xmlns:a16="http://schemas.microsoft.com/office/drawing/2014/main" id="{E0675827-0F90-4576-9979-2F07DD24F15C}"/>
              </a:ext>
            </a:extLst>
          </p:cNvPr>
          <p:cNvSpPr/>
          <p:nvPr/>
        </p:nvSpPr>
        <p:spPr bwMode="auto">
          <a:xfrm>
            <a:off x="176948" y="4085139"/>
            <a:ext cx="2336370" cy="1709685"/>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54" numCol="1" spcCol="0" rtlCol="0" fromWordArt="0" anchor="b"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dirty="0">
                <a:gradFill>
                  <a:gsLst>
                    <a:gs pos="2917">
                      <a:srgbClr val="505050"/>
                    </a:gs>
                    <a:gs pos="30000">
                      <a:srgbClr val="505050"/>
                    </a:gs>
                  </a:gsLst>
                  <a:lin ang="5400000" scaled="0"/>
                </a:gradFill>
                <a:latin typeface="Segoe UI"/>
                <a:cs typeface="Segoe UI" pitchFamily="34" charset="0"/>
              </a:rPr>
              <a:t>Virtual Machines</a:t>
            </a:r>
          </a:p>
        </p:txBody>
      </p:sp>
      <p:pic>
        <p:nvPicPr>
          <p:cNvPr id="34" name="Picture 33">
            <a:extLst>
              <a:ext uri="{FF2B5EF4-FFF2-40B4-BE49-F238E27FC236}">
                <a16:creationId xmlns:a16="http://schemas.microsoft.com/office/drawing/2014/main" id="{C4C42404-DE50-4874-B9B9-0E14C87DF0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3711" y="4297010"/>
            <a:ext cx="822609" cy="822609"/>
          </a:xfrm>
          <a:prstGeom prst="rect">
            <a:avLst/>
          </a:prstGeom>
          <a:solidFill>
            <a:schemeClr val="bg2">
              <a:lumMod val="90000"/>
            </a:schemeClr>
          </a:solidFill>
          <a:ln>
            <a:noFill/>
            <a:headEnd type="none" w="med" len="med"/>
            <a:tailEnd type="none" w="med" len="med"/>
          </a:ln>
          <a:effectLst/>
        </p:spPr>
      </p:pic>
      <p:sp>
        <p:nvSpPr>
          <p:cNvPr id="36" name="Rectangle 35">
            <a:extLst>
              <a:ext uri="{FF2B5EF4-FFF2-40B4-BE49-F238E27FC236}">
                <a16:creationId xmlns:a16="http://schemas.microsoft.com/office/drawing/2014/main" id="{98B10938-756A-44BB-BCF2-12934131B00C}"/>
              </a:ext>
            </a:extLst>
          </p:cNvPr>
          <p:cNvSpPr/>
          <p:nvPr/>
        </p:nvSpPr>
        <p:spPr bwMode="auto">
          <a:xfrm>
            <a:off x="2573788" y="4085139"/>
            <a:ext cx="2336369" cy="1709685"/>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54" numCol="1" spcCol="0" rtlCol="0" fromWordArt="0" anchor="b"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dirty="0">
                <a:gradFill>
                  <a:gsLst>
                    <a:gs pos="2917">
                      <a:srgbClr val="505050"/>
                    </a:gs>
                    <a:gs pos="30000">
                      <a:srgbClr val="505050"/>
                    </a:gs>
                  </a:gsLst>
                  <a:lin ang="5400000" scaled="0"/>
                </a:gradFill>
                <a:latin typeface="Segoe UI"/>
                <a:cs typeface="Segoe UI" pitchFamily="34" charset="0"/>
              </a:rPr>
              <a:t>Docker Containers</a:t>
            </a:r>
          </a:p>
        </p:txBody>
      </p:sp>
      <p:pic>
        <p:nvPicPr>
          <p:cNvPr id="37" name="Picture 36">
            <a:extLst>
              <a:ext uri="{FF2B5EF4-FFF2-40B4-BE49-F238E27FC236}">
                <a16:creationId xmlns:a16="http://schemas.microsoft.com/office/drawing/2014/main" id="{575EE2E9-4236-44DD-9911-72172E9F2F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4968" y="4155928"/>
            <a:ext cx="914011" cy="1071604"/>
          </a:xfrm>
          <a:prstGeom prst="rect">
            <a:avLst/>
          </a:prstGeom>
          <a:solidFill>
            <a:schemeClr val="bg2">
              <a:lumMod val="90000"/>
            </a:schemeClr>
          </a:solidFill>
          <a:ln>
            <a:noFill/>
            <a:headEnd type="none" w="med" len="med"/>
            <a:tailEnd type="none" w="med" len="med"/>
          </a:ln>
          <a:effectLst/>
        </p:spPr>
      </p:pic>
      <p:sp>
        <p:nvSpPr>
          <p:cNvPr id="39" name="Rectangle 38">
            <a:extLst>
              <a:ext uri="{FF2B5EF4-FFF2-40B4-BE49-F238E27FC236}">
                <a16:creationId xmlns:a16="http://schemas.microsoft.com/office/drawing/2014/main" id="{7AC37B5D-ECF6-418E-AEF1-14155169B472}"/>
              </a:ext>
            </a:extLst>
          </p:cNvPr>
          <p:cNvSpPr/>
          <p:nvPr/>
        </p:nvSpPr>
        <p:spPr bwMode="auto">
          <a:xfrm>
            <a:off x="4970627" y="4085139"/>
            <a:ext cx="2336369" cy="1709685"/>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54" numCol="1" spcCol="0" rtlCol="0" fromWordArt="0" anchor="b"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dirty="0">
                <a:gradFill>
                  <a:gsLst>
                    <a:gs pos="2917">
                      <a:srgbClr val="505050"/>
                    </a:gs>
                    <a:gs pos="30000">
                      <a:srgbClr val="505050"/>
                    </a:gs>
                  </a:gsLst>
                  <a:lin ang="5400000" scaled="0"/>
                </a:gradFill>
                <a:latin typeface="Segoe UI"/>
                <a:cs typeface="Segoe UI" pitchFamily="34" charset="0"/>
              </a:rPr>
              <a:t>Networking</a:t>
            </a:r>
          </a:p>
        </p:txBody>
      </p:sp>
      <p:sp>
        <p:nvSpPr>
          <p:cNvPr id="40" name="Freeform 5">
            <a:extLst>
              <a:ext uri="{FF2B5EF4-FFF2-40B4-BE49-F238E27FC236}">
                <a16:creationId xmlns:a16="http://schemas.microsoft.com/office/drawing/2014/main" id="{AB9C0AA4-56BA-4210-971F-6164A04EE93D}"/>
              </a:ext>
            </a:extLst>
          </p:cNvPr>
          <p:cNvSpPr>
            <a:spLocks noEditPoints="1"/>
          </p:cNvSpPr>
          <p:nvPr/>
        </p:nvSpPr>
        <p:spPr bwMode="auto">
          <a:xfrm>
            <a:off x="5834640" y="4253358"/>
            <a:ext cx="598043" cy="848836"/>
          </a:xfrm>
          <a:custGeom>
            <a:avLst/>
            <a:gdLst>
              <a:gd name="T0" fmla="*/ 64 w 88"/>
              <a:gd name="T1" fmla="*/ 30 h 126"/>
              <a:gd name="T2" fmla="*/ 64 w 88"/>
              <a:gd name="T3" fmla="*/ 11 h 126"/>
              <a:gd name="T4" fmla="*/ 64 w 88"/>
              <a:gd name="T5" fmla="*/ 50 h 126"/>
              <a:gd name="T6" fmla="*/ 69 w 88"/>
              <a:gd name="T7" fmla="*/ 56 h 126"/>
              <a:gd name="T8" fmla="*/ 88 w 88"/>
              <a:gd name="T9" fmla="*/ 30 h 126"/>
              <a:gd name="T10" fmla="*/ 69 w 88"/>
              <a:gd name="T11" fmla="*/ 5 h 126"/>
              <a:gd name="T12" fmla="*/ 69 w 88"/>
              <a:gd name="T13" fmla="*/ 56 h 126"/>
              <a:gd name="T14" fmla="*/ 30 w 88"/>
              <a:gd name="T15" fmla="*/ 44 h 126"/>
              <a:gd name="T16" fmla="*/ 30 w 88"/>
              <a:gd name="T17" fmla="*/ 17 h 126"/>
              <a:gd name="T18" fmla="*/ 16 w 88"/>
              <a:gd name="T19" fmla="*/ 30 h 126"/>
              <a:gd name="T20" fmla="*/ 19 w 88"/>
              <a:gd name="T21" fmla="*/ 56 h 126"/>
              <a:gd name="T22" fmla="*/ 19 w 88"/>
              <a:gd name="T23" fmla="*/ 5 h 126"/>
              <a:gd name="T24" fmla="*/ 0 w 88"/>
              <a:gd name="T25" fmla="*/ 30 h 126"/>
              <a:gd name="T26" fmla="*/ 19 w 88"/>
              <a:gd name="T27" fmla="*/ 56 h 126"/>
              <a:gd name="T28" fmla="*/ 32 w 88"/>
              <a:gd name="T29" fmla="*/ 30 h 126"/>
              <a:gd name="T30" fmla="*/ 56 w 88"/>
              <a:gd name="T31" fmla="*/ 30 h 126"/>
              <a:gd name="T32" fmla="*/ 84 w 88"/>
              <a:gd name="T33" fmla="*/ 113 h 126"/>
              <a:gd name="T34" fmla="*/ 69 w 88"/>
              <a:gd name="T35" fmla="*/ 98 h 126"/>
              <a:gd name="T36" fmla="*/ 48 w 88"/>
              <a:gd name="T37" fmla="*/ 126 h 126"/>
              <a:gd name="T38" fmla="*/ 40 w 88"/>
              <a:gd name="T39" fmla="*/ 109 h 126"/>
              <a:gd name="T40" fmla="*/ 12 w 88"/>
              <a:gd name="T41" fmla="*/ 120 h 126"/>
              <a:gd name="T42" fmla="*/ 36 w 88"/>
              <a:gd name="T43" fmla="*/ 39 h 126"/>
              <a:gd name="T44" fmla="*/ 56 w 88"/>
              <a:gd name="T45" fmla="*/ 68 h 126"/>
              <a:gd name="T46" fmla="*/ 48 w 88"/>
              <a:gd name="T47" fmla="*/ 72 h 126"/>
              <a:gd name="T48" fmla="*/ 32 w 88"/>
              <a:gd name="T49" fmla="*/ 68 h 126"/>
              <a:gd name="T50" fmla="*/ 40 w 88"/>
              <a:gd name="T51" fmla="*/ 49 h 126"/>
              <a:gd name="T52" fmla="*/ 40 w 88"/>
              <a:gd name="T53" fmla="*/ 81 h 126"/>
              <a:gd name="T54" fmla="*/ 23 w 88"/>
              <a:gd name="T55" fmla="*/ 92 h 126"/>
              <a:gd name="T56" fmla="*/ 66 w 88"/>
              <a:gd name="T57" fmla="*/ 91 h 126"/>
              <a:gd name="T58" fmla="*/ 48 w 88"/>
              <a:gd name="T59" fmla="*/ 81 h 126"/>
              <a:gd name="T60" fmla="*/ 66 w 88"/>
              <a:gd name="T61" fmla="*/ 91 h 126"/>
              <a:gd name="T62" fmla="*/ 44 w 88"/>
              <a:gd name="T63" fmla="*/ 34 h 126"/>
              <a:gd name="T64" fmla="*/ 44 w 88"/>
              <a:gd name="T65" fmla="*/ 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6">
                <a:moveTo>
                  <a:pt x="58" y="44"/>
                </a:moveTo>
                <a:cubicBezTo>
                  <a:pt x="62" y="40"/>
                  <a:pt x="64" y="36"/>
                  <a:pt x="64" y="30"/>
                </a:cubicBezTo>
                <a:cubicBezTo>
                  <a:pt x="64" y="25"/>
                  <a:pt x="62" y="20"/>
                  <a:pt x="58" y="17"/>
                </a:cubicBezTo>
                <a:cubicBezTo>
                  <a:pt x="64" y="11"/>
                  <a:pt x="64" y="11"/>
                  <a:pt x="64" y="11"/>
                </a:cubicBezTo>
                <a:cubicBezTo>
                  <a:pt x="69" y="16"/>
                  <a:pt x="72" y="23"/>
                  <a:pt x="72" y="30"/>
                </a:cubicBezTo>
                <a:cubicBezTo>
                  <a:pt x="72" y="38"/>
                  <a:pt x="69" y="45"/>
                  <a:pt x="64" y="50"/>
                </a:cubicBezTo>
                <a:lnTo>
                  <a:pt x="58" y="44"/>
                </a:lnTo>
                <a:close/>
                <a:moveTo>
                  <a:pt x="69" y="56"/>
                </a:moveTo>
                <a:cubicBezTo>
                  <a:pt x="75" y="61"/>
                  <a:pt x="75" y="61"/>
                  <a:pt x="75" y="61"/>
                </a:cubicBezTo>
                <a:cubicBezTo>
                  <a:pt x="83" y="53"/>
                  <a:pt x="88" y="42"/>
                  <a:pt x="88" y="30"/>
                </a:cubicBezTo>
                <a:cubicBezTo>
                  <a:pt x="88" y="19"/>
                  <a:pt x="83" y="8"/>
                  <a:pt x="75" y="0"/>
                </a:cubicBezTo>
                <a:cubicBezTo>
                  <a:pt x="69" y="5"/>
                  <a:pt x="69" y="5"/>
                  <a:pt x="69" y="5"/>
                </a:cubicBezTo>
                <a:cubicBezTo>
                  <a:pt x="76" y="12"/>
                  <a:pt x="80" y="21"/>
                  <a:pt x="80" y="30"/>
                </a:cubicBezTo>
                <a:cubicBezTo>
                  <a:pt x="80" y="40"/>
                  <a:pt x="76" y="49"/>
                  <a:pt x="69" y="56"/>
                </a:cubicBezTo>
                <a:close/>
                <a:moveTo>
                  <a:pt x="24" y="50"/>
                </a:moveTo>
                <a:cubicBezTo>
                  <a:pt x="30" y="44"/>
                  <a:pt x="30" y="44"/>
                  <a:pt x="30" y="44"/>
                </a:cubicBezTo>
                <a:cubicBezTo>
                  <a:pt x="26" y="40"/>
                  <a:pt x="24" y="36"/>
                  <a:pt x="24" y="30"/>
                </a:cubicBezTo>
                <a:cubicBezTo>
                  <a:pt x="24" y="25"/>
                  <a:pt x="26" y="20"/>
                  <a:pt x="30" y="17"/>
                </a:cubicBezTo>
                <a:cubicBezTo>
                  <a:pt x="24" y="11"/>
                  <a:pt x="24" y="11"/>
                  <a:pt x="24" y="11"/>
                </a:cubicBezTo>
                <a:cubicBezTo>
                  <a:pt x="19" y="16"/>
                  <a:pt x="16" y="23"/>
                  <a:pt x="16" y="30"/>
                </a:cubicBezTo>
                <a:cubicBezTo>
                  <a:pt x="16" y="38"/>
                  <a:pt x="19" y="45"/>
                  <a:pt x="24" y="50"/>
                </a:cubicBezTo>
                <a:close/>
                <a:moveTo>
                  <a:pt x="19" y="56"/>
                </a:moveTo>
                <a:cubicBezTo>
                  <a:pt x="12" y="49"/>
                  <a:pt x="8" y="40"/>
                  <a:pt x="8" y="30"/>
                </a:cubicBezTo>
                <a:cubicBezTo>
                  <a:pt x="8" y="21"/>
                  <a:pt x="12" y="12"/>
                  <a:pt x="19" y="5"/>
                </a:cubicBezTo>
                <a:cubicBezTo>
                  <a:pt x="13" y="0"/>
                  <a:pt x="13" y="0"/>
                  <a:pt x="13" y="0"/>
                </a:cubicBezTo>
                <a:cubicBezTo>
                  <a:pt x="5" y="8"/>
                  <a:pt x="0" y="19"/>
                  <a:pt x="0" y="30"/>
                </a:cubicBezTo>
                <a:cubicBezTo>
                  <a:pt x="0" y="42"/>
                  <a:pt x="5" y="53"/>
                  <a:pt x="13" y="61"/>
                </a:cubicBezTo>
                <a:lnTo>
                  <a:pt x="19" y="56"/>
                </a:lnTo>
                <a:close/>
                <a:moveTo>
                  <a:pt x="36" y="39"/>
                </a:moveTo>
                <a:cubicBezTo>
                  <a:pt x="33" y="37"/>
                  <a:pt x="32" y="34"/>
                  <a:pt x="32" y="30"/>
                </a:cubicBezTo>
                <a:cubicBezTo>
                  <a:pt x="32" y="24"/>
                  <a:pt x="37" y="18"/>
                  <a:pt x="44" y="18"/>
                </a:cubicBezTo>
                <a:cubicBezTo>
                  <a:pt x="51" y="18"/>
                  <a:pt x="56" y="24"/>
                  <a:pt x="56" y="30"/>
                </a:cubicBezTo>
                <a:cubicBezTo>
                  <a:pt x="56" y="34"/>
                  <a:pt x="55" y="37"/>
                  <a:pt x="53" y="39"/>
                </a:cubicBezTo>
                <a:cubicBezTo>
                  <a:pt x="84" y="113"/>
                  <a:pt x="84" y="113"/>
                  <a:pt x="84" y="113"/>
                </a:cubicBezTo>
                <a:cubicBezTo>
                  <a:pt x="76" y="116"/>
                  <a:pt x="76" y="116"/>
                  <a:pt x="76" y="116"/>
                </a:cubicBezTo>
                <a:cubicBezTo>
                  <a:pt x="69" y="98"/>
                  <a:pt x="69" y="98"/>
                  <a:pt x="69" y="98"/>
                </a:cubicBezTo>
                <a:cubicBezTo>
                  <a:pt x="48" y="109"/>
                  <a:pt x="48" y="109"/>
                  <a:pt x="48" y="109"/>
                </a:cubicBezTo>
                <a:cubicBezTo>
                  <a:pt x="48" y="126"/>
                  <a:pt x="48" y="126"/>
                  <a:pt x="48" y="126"/>
                </a:cubicBezTo>
                <a:cubicBezTo>
                  <a:pt x="40" y="126"/>
                  <a:pt x="40" y="126"/>
                  <a:pt x="40" y="126"/>
                </a:cubicBezTo>
                <a:cubicBezTo>
                  <a:pt x="40" y="109"/>
                  <a:pt x="40" y="109"/>
                  <a:pt x="40" y="109"/>
                </a:cubicBezTo>
                <a:cubicBezTo>
                  <a:pt x="20" y="99"/>
                  <a:pt x="20" y="99"/>
                  <a:pt x="20" y="99"/>
                </a:cubicBezTo>
                <a:cubicBezTo>
                  <a:pt x="12" y="120"/>
                  <a:pt x="12" y="120"/>
                  <a:pt x="12" y="120"/>
                </a:cubicBezTo>
                <a:cubicBezTo>
                  <a:pt x="4" y="117"/>
                  <a:pt x="4" y="117"/>
                  <a:pt x="4" y="117"/>
                </a:cubicBezTo>
                <a:lnTo>
                  <a:pt x="36" y="39"/>
                </a:lnTo>
                <a:close/>
                <a:moveTo>
                  <a:pt x="48" y="72"/>
                </a:moveTo>
                <a:cubicBezTo>
                  <a:pt x="56" y="68"/>
                  <a:pt x="56" y="68"/>
                  <a:pt x="56" y="68"/>
                </a:cubicBezTo>
                <a:cubicBezTo>
                  <a:pt x="48" y="49"/>
                  <a:pt x="48" y="49"/>
                  <a:pt x="48" y="49"/>
                </a:cubicBezTo>
                <a:lnTo>
                  <a:pt x="48" y="72"/>
                </a:lnTo>
                <a:close/>
                <a:moveTo>
                  <a:pt x="40" y="49"/>
                </a:moveTo>
                <a:cubicBezTo>
                  <a:pt x="32" y="68"/>
                  <a:pt x="32" y="68"/>
                  <a:pt x="32" y="68"/>
                </a:cubicBezTo>
                <a:cubicBezTo>
                  <a:pt x="40" y="72"/>
                  <a:pt x="40" y="72"/>
                  <a:pt x="40" y="72"/>
                </a:cubicBezTo>
                <a:lnTo>
                  <a:pt x="40" y="49"/>
                </a:lnTo>
                <a:close/>
                <a:moveTo>
                  <a:pt x="40" y="100"/>
                </a:moveTo>
                <a:cubicBezTo>
                  <a:pt x="40" y="81"/>
                  <a:pt x="40" y="81"/>
                  <a:pt x="40" y="81"/>
                </a:cubicBezTo>
                <a:cubicBezTo>
                  <a:pt x="29" y="76"/>
                  <a:pt x="29" y="76"/>
                  <a:pt x="29" y="76"/>
                </a:cubicBezTo>
                <a:cubicBezTo>
                  <a:pt x="23" y="92"/>
                  <a:pt x="23" y="92"/>
                  <a:pt x="23" y="92"/>
                </a:cubicBezTo>
                <a:lnTo>
                  <a:pt x="40" y="100"/>
                </a:lnTo>
                <a:close/>
                <a:moveTo>
                  <a:pt x="66" y="91"/>
                </a:moveTo>
                <a:cubicBezTo>
                  <a:pt x="59" y="75"/>
                  <a:pt x="59" y="75"/>
                  <a:pt x="59" y="75"/>
                </a:cubicBezTo>
                <a:cubicBezTo>
                  <a:pt x="48" y="81"/>
                  <a:pt x="48" y="81"/>
                  <a:pt x="48" y="81"/>
                </a:cubicBezTo>
                <a:cubicBezTo>
                  <a:pt x="48" y="100"/>
                  <a:pt x="48" y="100"/>
                  <a:pt x="48" y="100"/>
                </a:cubicBezTo>
                <a:lnTo>
                  <a:pt x="66" y="91"/>
                </a:lnTo>
                <a:close/>
                <a:moveTo>
                  <a:pt x="40" y="30"/>
                </a:moveTo>
                <a:cubicBezTo>
                  <a:pt x="40" y="33"/>
                  <a:pt x="42" y="34"/>
                  <a:pt x="44" y="34"/>
                </a:cubicBezTo>
                <a:cubicBezTo>
                  <a:pt x="46" y="34"/>
                  <a:pt x="48" y="33"/>
                  <a:pt x="48" y="30"/>
                </a:cubicBezTo>
                <a:cubicBezTo>
                  <a:pt x="48" y="28"/>
                  <a:pt x="46" y="26"/>
                  <a:pt x="44" y="26"/>
                </a:cubicBezTo>
                <a:cubicBezTo>
                  <a:pt x="42" y="26"/>
                  <a:pt x="40" y="28"/>
                  <a:pt x="40" y="30"/>
                </a:cubicBezTo>
                <a:close/>
              </a:path>
            </a:pathLst>
          </a:custGeom>
          <a:solidFill>
            <a:srgbClr val="0079D6"/>
          </a:solidFill>
          <a:ln>
            <a:noFill/>
          </a:ln>
        </p:spPr>
        <p:txBody>
          <a:bodyPr vert="horz" wrap="square" lIns="91414" tIns="45706" rIns="91414" bIns="45706" numCol="1" anchor="t" anchorCtr="0" compatLnSpc="1">
            <a:prstTxWarp prst="textNoShape">
              <a:avLst/>
            </a:prstTxWarp>
          </a:bodyPr>
          <a:lstStyle/>
          <a:p>
            <a:pPr algn="ctr" defTabSz="932330">
              <a:defRPr/>
            </a:pPr>
            <a:endParaRPr lang="en-US" sz="1836">
              <a:solidFill>
                <a:srgbClr val="FFFFFF"/>
              </a:solidFill>
              <a:latin typeface="Segoe UI"/>
            </a:endParaRPr>
          </a:p>
        </p:txBody>
      </p:sp>
      <p:sp>
        <p:nvSpPr>
          <p:cNvPr id="42" name="Rectangle 41">
            <a:extLst>
              <a:ext uri="{FF2B5EF4-FFF2-40B4-BE49-F238E27FC236}">
                <a16:creationId xmlns:a16="http://schemas.microsoft.com/office/drawing/2014/main" id="{09FFA8B3-86BA-4B3C-B658-17067883FCBB}"/>
              </a:ext>
            </a:extLst>
          </p:cNvPr>
          <p:cNvSpPr/>
          <p:nvPr/>
        </p:nvSpPr>
        <p:spPr bwMode="auto">
          <a:xfrm>
            <a:off x="7367466" y="4085139"/>
            <a:ext cx="2336369" cy="1709685"/>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182854" numCol="1" spcCol="0" rtlCol="0" fromWordArt="0" anchor="b"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dirty="0">
                <a:gradFill>
                  <a:gsLst>
                    <a:gs pos="2917">
                      <a:srgbClr val="505050"/>
                    </a:gs>
                    <a:gs pos="30000">
                      <a:srgbClr val="505050"/>
                    </a:gs>
                  </a:gsLst>
                  <a:lin ang="5400000" scaled="0"/>
                </a:gradFill>
                <a:latin typeface="Segoe UI"/>
                <a:cs typeface="Segoe UI" pitchFamily="34" charset="0"/>
              </a:rPr>
              <a:t>Storage</a:t>
            </a:r>
          </a:p>
        </p:txBody>
      </p:sp>
      <p:sp>
        <p:nvSpPr>
          <p:cNvPr id="43" name="Freeform 9">
            <a:extLst>
              <a:ext uri="{FF2B5EF4-FFF2-40B4-BE49-F238E27FC236}">
                <a16:creationId xmlns:a16="http://schemas.microsoft.com/office/drawing/2014/main" id="{9BA3EBCC-89FE-4555-8CF7-2EF035653535}"/>
              </a:ext>
            </a:extLst>
          </p:cNvPr>
          <p:cNvSpPr>
            <a:spLocks noEditPoints="1"/>
          </p:cNvSpPr>
          <p:nvPr/>
        </p:nvSpPr>
        <p:spPr bwMode="auto">
          <a:xfrm>
            <a:off x="8104803" y="4243673"/>
            <a:ext cx="861696" cy="861696"/>
          </a:xfrm>
          <a:custGeom>
            <a:avLst/>
            <a:gdLst>
              <a:gd name="T0" fmla="*/ 134 w 268"/>
              <a:gd name="T1" fmla="*/ 0 h 268"/>
              <a:gd name="T2" fmla="*/ 40 w 268"/>
              <a:gd name="T3" fmla="*/ 59 h 268"/>
              <a:gd name="T4" fmla="*/ 0 w 268"/>
              <a:gd name="T5" fmla="*/ 59 h 268"/>
              <a:gd name="T6" fmla="*/ 0 w 268"/>
              <a:gd name="T7" fmla="*/ 268 h 268"/>
              <a:gd name="T8" fmla="*/ 268 w 268"/>
              <a:gd name="T9" fmla="*/ 268 h 268"/>
              <a:gd name="T10" fmla="*/ 268 w 268"/>
              <a:gd name="T11" fmla="*/ 59 h 268"/>
              <a:gd name="T12" fmla="*/ 228 w 268"/>
              <a:gd name="T13" fmla="*/ 59 h 268"/>
              <a:gd name="T14" fmla="*/ 134 w 268"/>
              <a:gd name="T15" fmla="*/ 0 h 268"/>
              <a:gd name="T16" fmla="*/ 50 w 268"/>
              <a:gd name="T17" fmla="*/ 84 h 268"/>
              <a:gd name="T18" fmla="*/ 126 w 268"/>
              <a:gd name="T19" fmla="*/ 138 h 268"/>
              <a:gd name="T20" fmla="*/ 126 w 268"/>
              <a:gd name="T21" fmla="*/ 212 h 268"/>
              <a:gd name="T22" fmla="*/ 50 w 268"/>
              <a:gd name="T23" fmla="*/ 159 h 268"/>
              <a:gd name="T24" fmla="*/ 50 w 268"/>
              <a:gd name="T25" fmla="*/ 84 h 268"/>
              <a:gd name="T26" fmla="*/ 142 w 268"/>
              <a:gd name="T27" fmla="*/ 138 h 268"/>
              <a:gd name="T28" fmla="*/ 218 w 268"/>
              <a:gd name="T29" fmla="*/ 84 h 268"/>
              <a:gd name="T30" fmla="*/ 218 w 268"/>
              <a:gd name="T31" fmla="*/ 159 h 268"/>
              <a:gd name="T32" fmla="*/ 142 w 268"/>
              <a:gd name="T33" fmla="*/ 212 h 268"/>
              <a:gd name="T34" fmla="*/ 142 w 268"/>
              <a:gd name="T35" fmla="*/ 138 h 268"/>
              <a:gd name="T36" fmla="*/ 212 w 268"/>
              <a:gd name="T37" fmla="*/ 69 h 268"/>
              <a:gd name="T38" fmla="*/ 134 w 268"/>
              <a:gd name="T39" fmla="*/ 124 h 268"/>
              <a:gd name="T40" fmla="*/ 56 w 268"/>
              <a:gd name="T41" fmla="*/ 69 h 268"/>
              <a:gd name="T42" fmla="*/ 134 w 268"/>
              <a:gd name="T43" fmla="*/ 19 h 268"/>
              <a:gd name="T44" fmla="*/ 212 w 268"/>
              <a:gd name="T45" fmla="*/ 69 h 268"/>
              <a:gd name="T46" fmla="*/ 251 w 268"/>
              <a:gd name="T47" fmla="*/ 251 h 268"/>
              <a:gd name="T48" fmla="*/ 17 w 268"/>
              <a:gd name="T49" fmla="*/ 251 h 268"/>
              <a:gd name="T50" fmla="*/ 17 w 268"/>
              <a:gd name="T51" fmla="*/ 75 h 268"/>
              <a:gd name="T52" fmla="*/ 33 w 268"/>
              <a:gd name="T53" fmla="*/ 75 h 268"/>
              <a:gd name="T54" fmla="*/ 33 w 268"/>
              <a:gd name="T55" fmla="*/ 168 h 268"/>
              <a:gd name="T56" fmla="*/ 134 w 268"/>
              <a:gd name="T57" fmla="*/ 237 h 268"/>
              <a:gd name="T58" fmla="*/ 235 w 268"/>
              <a:gd name="T59" fmla="*/ 168 h 268"/>
              <a:gd name="T60" fmla="*/ 235 w 268"/>
              <a:gd name="T61" fmla="*/ 75 h 268"/>
              <a:gd name="T62" fmla="*/ 251 w 268"/>
              <a:gd name="T63" fmla="*/ 75 h 268"/>
              <a:gd name="T64" fmla="*/ 251 w 268"/>
              <a:gd name="T65" fmla="*/ 25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8" h="268">
                <a:moveTo>
                  <a:pt x="134" y="0"/>
                </a:moveTo>
                <a:lnTo>
                  <a:pt x="40" y="59"/>
                </a:lnTo>
                <a:lnTo>
                  <a:pt x="0" y="59"/>
                </a:lnTo>
                <a:lnTo>
                  <a:pt x="0" y="268"/>
                </a:lnTo>
                <a:lnTo>
                  <a:pt x="268" y="268"/>
                </a:lnTo>
                <a:lnTo>
                  <a:pt x="268" y="59"/>
                </a:lnTo>
                <a:lnTo>
                  <a:pt x="228" y="59"/>
                </a:lnTo>
                <a:lnTo>
                  <a:pt x="134" y="0"/>
                </a:lnTo>
                <a:close/>
                <a:moveTo>
                  <a:pt x="50" y="84"/>
                </a:moveTo>
                <a:lnTo>
                  <a:pt x="126" y="138"/>
                </a:lnTo>
                <a:lnTo>
                  <a:pt x="126" y="212"/>
                </a:lnTo>
                <a:lnTo>
                  <a:pt x="50" y="159"/>
                </a:lnTo>
                <a:lnTo>
                  <a:pt x="50" y="84"/>
                </a:lnTo>
                <a:close/>
                <a:moveTo>
                  <a:pt x="142" y="138"/>
                </a:moveTo>
                <a:lnTo>
                  <a:pt x="218" y="84"/>
                </a:lnTo>
                <a:lnTo>
                  <a:pt x="218" y="159"/>
                </a:lnTo>
                <a:lnTo>
                  <a:pt x="142" y="212"/>
                </a:lnTo>
                <a:lnTo>
                  <a:pt x="142" y="138"/>
                </a:lnTo>
                <a:close/>
                <a:moveTo>
                  <a:pt x="212" y="69"/>
                </a:moveTo>
                <a:lnTo>
                  <a:pt x="134" y="124"/>
                </a:lnTo>
                <a:lnTo>
                  <a:pt x="56" y="69"/>
                </a:lnTo>
                <a:lnTo>
                  <a:pt x="134" y="19"/>
                </a:lnTo>
                <a:lnTo>
                  <a:pt x="212" y="69"/>
                </a:lnTo>
                <a:close/>
                <a:moveTo>
                  <a:pt x="251" y="251"/>
                </a:moveTo>
                <a:lnTo>
                  <a:pt x="17" y="251"/>
                </a:lnTo>
                <a:lnTo>
                  <a:pt x="17" y="75"/>
                </a:lnTo>
                <a:lnTo>
                  <a:pt x="33" y="75"/>
                </a:lnTo>
                <a:lnTo>
                  <a:pt x="33" y="168"/>
                </a:lnTo>
                <a:lnTo>
                  <a:pt x="134" y="237"/>
                </a:lnTo>
                <a:lnTo>
                  <a:pt x="235" y="168"/>
                </a:lnTo>
                <a:lnTo>
                  <a:pt x="235" y="75"/>
                </a:lnTo>
                <a:lnTo>
                  <a:pt x="251" y="75"/>
                </a:lnTo>
                <a:lnTo>
                  <a:pt x="251" y="251"/>
                </a:lnTo>
                <a:close/>
              </a:path>
            </a:pathLst>
          </a:custGeom>
          <a:solidFill>
            <a:srgbClr val="0079D6"/>
          </a:solidFill>
          <a:ln>
            <a:noFill/>
          </a:ln>
        </p:spPr>
        <p:txBody>
          <a:bodyPr vert="horz" wrap="square" lIns="91414" tIns="45706" rIns="91414" bIns="45706" numCol="1" anchor="t" anchorCtr="0" compatLnSpc="1">
            <a:prstTxWarp prst="textNoShape">
              <a:avLst/>
            </a:prstTxWarp>
          </a:bodyPr>
          <a:lstStyle/>
          <a:p>
            <a:pPr algn="ctr" defTabSz="932330">
              <a:defRPr/>
            </a:pPr>
            <a:endParaRPr lang="en-US" sz="1836">
              <a:solidFill>
                <a:srgbClr val="FFFFFF"/>
              </a:solidFill>
              <a:latin typeface="Segoe UI"/>
            </a:endParaRPr>
          </a:p>
        </p:txBody>
      </p:sp>
      <p:sp>
        <p:nvSpPr>
          <p:cNvPr id="44" name="Rectangle 43">
            <a:extLst>
              <a:ext uri="{FF2B5EF4-FFF2-40B4-BE49-F238E27FC236}">
                <a16:creationId xmlns:a16="http://schemas.microsoft.com/office/drawing/2014/main" id="{40572F3B-DDB7-4135-BDCF-21302A4EF759}"/>
              </a:ext>
            </a:extLst>
          </p:cNvPr>
          <p:cNvSpPr/>
          <p:nvPr/>
        </p:nvSpPr>
        <p:spPr bwMode="auto">
          <a:xfrm>
            <a:off x="176948" y="5794824"/>
            <a:ext cx="2336370" cy="94169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i="1" dirty="0">
                <a:gradFill>
                  <a:gsLst>
                    <a:gs pos="2917">
                      <a:srgbClr val="FFFFFF"/>
                    </a:gs>
                    <a:gs pos="30000">
                      <a:srgbClr val="FFFFFF"/>
                    </a:gs>
                  </a:gsLst>
                  <a:lin ang="5400000" scaled="0"/>
                </a:gradFill>
                <a:latin typeface="Segoe UI"/>
                <a:ea typeface="Segoe UI" pitchFamily="34" charset="0"/>
                <a:cs typeface="Segoe UI" pitchFamily="34" charset="0"/>
              </a:rPr>
              <a:t>Linux and Windows</a:t>
            </a:r>
          </a:p>
          <a:p>
            <a:pPr algn="ctr" defTabSz="932114" fontAlgn="base">
              <a:lnSpc>
                <a:spcPct val="90000"/>
              </a:lnSpc>
              <a:spcBef>
                <a:spcPct val="0"/>
              </a:spcBef>
              <a:spcAft>
                <a:spcPct val="0"/>
              </a:spcAft>
              <a:defRPr/>
            </a:pPr>
            <a:r>
              <a:rPr lang="en-US" sz="1399" i="1" dirty="0">
                <a:gradFill>
                  <a:gsLst>
                    <a:gs pos="2917">
                      <a:srgbClr val="FFFFFF"/>
                    </a:gs>
                    <a:gs pos="30000">
                      <a:srgbClr val="FFFFFF"/>
                    </a:gs>
                  </a:gsLst>
                  <a:lin ang="5400000" scaled="0"/>
                </a:gradFill>
                <a:latin typeface="Segoe UI"/>
                <a:ea typeface="Segoe UI" pitchFamily="34" charset="0"/>
                <a:cs typeface="Segoe UI" pitchFamily="34" charset="0"/>
              </a:rPr>
              <a:t>(including VM scale sets)</a:t>
            </a:r>
          </a:p>
        </p:txBody>
      </p:sp>
      <p:sp>
        <p:nvSpPr>
          <p:cNvPr id="45" name="Rectangle 44">
            <a:extLst>
              <a:ext uri="{FF2B5EF4-FFF2-40B4-BE49-F238E27FC236}">
                <a16:creationId xmlns:a16="http://schemas.microsoft.com/office/drawing/2014/main" id="{21875BB2-F7E5-4F92-8C1E-1851F8DDD1A7}"/>
              </a:ext>
            </a:extLst>
          </p:cNvPr>
          <p:cNvSpPr/>
          <p:nvPr/>
        </p:nvSpPr>
        <p:spPr bwMode="auto">
          <a:xfrm>
            <a:off x="2573788" y="5794824"/>
            <a:ext cx="2336369" cy="94169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i="1" dirty="0">
                <a:gradFill>
                  <a:gsLst>
                    <a:gs pos="2917">
                      <a:srgbClr val="FFFFFF"/>
                    </a:gs>
                    <a:gs pos="30000">
                      <a:srgbClr val="FFFFFF"/>
                    </a:gs>
                  </a:gsLst>
                  <a:lin ang="5400000" scaled="0"/>
                </a:gradFill>
                <a:latin typeface="Segoe UI"/>
                <a:ea typeface="Segoe UI" pitchFamily="34" charset="0"/>
                <a:cs typeface="Segoe UI" pitchFamily="34" charset="0"/>
              </a:rPr>
              <a:t>Linux and Windows</a:t>
            </a:r>
          </a:p>
        </p:txBody>
      </p:sp>
      <p:sp>
        <p:nvSpPr>
          <p:cNvPr id="46" name="Rectangle 45">
            <a:extLst>
              <a:ext uri="{FF2B5EF4-FFF2-40B4-BE49-F238E27FC236}">
                <a16:creationId xmlns:a16="http://schemas.microsoft.com/office/drawing/2014/main" id="{A02E0FC5-EE1E-41BF-B9F0-2869F15EE6ED}"/>
              </a:ext>
            </a:extLst>
          </p:cNvPr>
          <p:cNvSpPr/>
          <p:nvPr/>
        </p:nvSpPr>
        <p:spPr bwMode="auto">
          <a:xfrm>
            <a:off x="4970627" y="5794824"/>
            <a:ext cx="2336369" cy="94169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i="1" dirty="0">
                <a:gradFill>
                  <a:gsLst>
                    <a:gs pos="2917">
                      <a:srgbClr val="FFFFFF"/>
                    </a:gs>
                    <a:gs pos="30000">
                      <a:srgbClr val="FFFFFF"/>
                    </a:gs>
                  </a:gsLst>
                  <a:lin ang="5400000" scaled="0"/>
                </a:gradFill>
                <a:latin typeface="Segoe UI"/>
                <a:ea typeface="Segoe UI" pitchFamily="34" charset="0"/>
                <a:cs typeface="Segoe UI" pitchFamily="34" charset="0"/>
              </a:rPr>
              <a:t>Virtual network, load balancer, </a:t>
            </a:r>
            <a:br>
              <a:rPr lang="en-US" sz="2000" i="1" dirty="0">
                <a:gradFill>
                  <a:gsLst>
                    <a:gs pos="2917">
                      <a:srgbClr val="FFFFFF"/>
                    </a:gs>
                    <a:gs pos="30000">
                      <a:srgbClr val="FFFFFF"/>
                    </a:gs>
                  </a:gsLst>
                  <a:lin ang="5400000" scaled="0"/>
                </a:gradFill>
                <a:latin typeface="Segoe UI"/>
                <a:ea typeface="Segoe UI" pitchFamily="34" charset="0"/>
                <a:cs typeface="Segoe UI" pitchFamily="34" charset="0"/>
              </a:rPr>
            </a:br>
            <a:r>
              <a:rPr lang="en-US" sz="2000" i="1" dirty="0">
                <a:gradFill>
                  <a:gsLst>
                    <a:gs pos="2917">
                      <a:srgbClr val="FFFFFF"/>
                    </a:gs>
                    <a:gs pos="30000">
                      <a:srgbClr val="FFFFFF"/>
                    </a:gs>
                  </a:gsLst>
                  <a:lin ang="5400000" scaled="0"/>
                </a:gradFill>
                <a:latin typeface="Segoe UI"/>
                <a:ea typeface="Segoe UI" pitchFamily="34" charset="0"/>
                <a:cs typeface="Segoe UI" pitchFamily="34" charset="0"/>
              </a:rPr>
              <a:t>VPN gateway</a:t>
            </a:r>
          </a:p>
        </p:txBody>
      </p:sp>
      <p:sp>
        <p:nvSpPr>
          <p:cNvPr id="47" name="Rectangle 46">
            <a:extLst>
              <a:ext uri="{FF2B5EF4-FFF2-40B4-BE49-F238E27FC236}">
                <a16:creationId xmlns:a16="http://schemas.microsoft.com/office/drawing/2014/main" id="{0621577E-E1B6-4FA6-99A1-0B30A5840E4A}"/>
              </a:ext>
            </a:extLst>
          </p:cNvPr>
          <p:cNvSpPr/>
          <p:nvPr/>
        </p:nvSpPr>
        <p:spPr bwMode="auto">
          <a:xfrm>
            <a:off x="7367466" y="5794824"/>
            <a:ext cx="2336369" cy="94169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i="1" dirty="0">
                <a:gradFill>
                  <a:gsLst>
                    <a:gs pos="2917">
                      <a:srgbClr val="FFFFFF"/>
                    </a:gs>
                    <a:gs pos="30000">
                      <a:srgbClr val="FFFFFF"/>
                    </a:gs>
                  </a:gsLst>
                  <a:lin ang="5400000" scaled="0"/>
                </a:gradFill>
                <a:latin typeface="Segoe UI"/>
                <a:ea typeface="Segoe UI" pitchFamily="34" charset="0"/>
                <a:cs typeface="Segoe UI" pitchFamily="34" charset="0"/>
              </a:rPr>
              <a:t>Blobs, Tables, Queues, Disks </a:t>
            </a:r>
          </a:p>
        </p:txBody>
      </p:sp>
      <p:sp>
        <p:nvSpPr>
          <p:cNvPr id="48" name="Rectangle 47">
            <a:extLst>
              <a:ext uri="{FF2B5EF4-FFF2-40B4-BE49-F238E27FC236}">
                <a16:creationId xmlns:a16="http://schemas.microsoft.com/office/drawing/2014/main" id="{B8CBD4AC-5B45-43BB-B7FC-0B4EBD66D18C}"/>
              </a:ext>
            </a:extLst>
          </p:cNvPr>
          <p:cNvSpPr/>
          <p:nvPr/>
        </p:nvSpPr>
        <p:spPr bwMode="auto">
          <a:xfrm>
            <a:off x="9764304" y="5794824"/>
            <a:ext cx="2336369" cy="94169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2000" i="1" dirty="0">
                <a:gradFill>
                  <a:gsLst>
                    <a:gs pos="2917">
                      <a:srgbClr val="FFFFFF"/>
                    </a:gs>
                    <a:gs pos="30000">
                      <a:srgbClr val="FFFFFF"/>
                    </a:gs>
                  </a:gsLst>
                  <a:lin ang="5400000" scaled="0"/>
                </a:gradFill>
                <a:latin typeface="Segoe UI"/>
                <a:ea typeface="Segoe UI" pitchFamily="34" charset="0"/>
                <a:cs typeface="Segoe UI" pitchFamily="34" charset="0"/>
              </a:rPr>
              <a:t>Application keys and secrets</a:t>
            </a:r>
          </a:p>
        </p:txBody>
      </p:sp>
    </p:spTree>
    <p:extLst>
      <p:ext uri="{BB962C8B-B14F-4D97-AF65-F5344CB8AC3E}">
        <p14:creationId xmlns:p14="http://schemas.microsoft.com/office/powerpoint/2010/main" val="370383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25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27CF4-A7C7-4FAA-A0CD-613490F2F9F0}"/>
              </a:ext>
            </a:extLst>
          </p:cNvPr>
          <p:cNvSpPr/>
          <p:nvPr/>
        </p:nvSpPr>
        <p:spPr bwMode="auto">
          <a:xfrm>
            <a:off x="-12521" y="2593164"/>
            <a:ext cx="12433183" cy="375270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6" tIns="146220" rIns="182776" bIns="146220" numCol="1" spcCol="0" rtlCol="0" fromWordArt="0" anchor="t" anchorCtr="0" forceAA="0" compatLnSpc="1">
            <a:prstTxWarp prst="textNoShape">
              <a:avLst/>
            </a:prstTxWarp>
            <a:noAutofit/>
          </a:bodyPr>
          <a:lstStyle/>
          <a:p>
            <a:pPr algn="ctr" defTabSz="931756"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 name="Title 5">
            <a:extLst>
              <a:ext uri="{FF2B5EF4-FFF2-40B4-BE49-F238E27FC236}">
                <a16:creationId xmlns:a16="http://schemas.microsoft.com/office/drawing/2014/main" id="{DEDF15F5-EFA3-4E08-BE68-CEF3E6F3B1C2}"/>
              </a:ext>
            </a:extLst>
          </p:cNvPr>
          <p:cNvSpPr txBox="1">
            <a:spLocks/>
          </p:cNvSpPr>
          <p:nvPr/>
        </p:nvSpPr>
        <p:spPr>
          <a:xfrm>
            <a:off x="191153" y="347182"/>
            <a:ext cx="11884506" cy="917314"/>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384">
              <a:defRPr/>
            </a:pPr>
            <a:r>
              <a:rPr lang="en-US" sz="4798">
                <a:gradFill>
                  <a:gsLst>
                    <a:gs pos="1250">
                      <a:srgbClr val="353535"/>
                    </a:gs>
                    <a:gs pos="100000">
                      <a:srgbClr val="353535"/>
                    </a:gs>
                  </a:gsLst>
                  <a:lin ang="5400000" scaled="0"/>
                </a:gradFill>
                <a:latin typeface="Segoe UI Light"/>
              </a:rPr>
              <a:t>Integrated delivery experience</a:t>
            </a:r>
          </a:p>
        </p:txBody>
      </p:sp>
      <p:grpSp>
        <p:nvGrpSpPr>
          <p:cNvPr id="4" name="Group 3">
            <a:extLst>
              <a:ext uri="{FF2B5EF4-FFF2-40B4-BE49-F238E27FC236}">
                <a16:creationId xmlns:a16="http://schemas.microsoft.com/office/drawing/2014/main" id="{A3C6B007-0D4B-4768-8BEB-3E7E9ED72A02}"/>
              </a:ext>
            </a:extLst>
          </p:cNvPr>
          <p:cNvGrpSpPr/>
          <p:nvPr/>
        </p:nvGrpSpPr>
        <p:grpSpPr>
          <a:xfrm>
            <a:off x="239598" y="4040385"/>
            <a:ext cx="11787615" cy="1307225"/>
            <a:chOff x="335951" y="4804877"/>
            <a:chExt cx="11393740" cy="1282255"/>
          </a:xfrm>
          <a:solidFill>
            <a:schemeClr val="tx1"/>
          </a:solidFill>
        </p:grpSpPr>
        <p:grpSp>
          <p:nvGrpSpPr>
            <p:cNvPr id="5" name="Group 4">
              <a:extLst>
                <a:ext uri="{FF2B5EF4-FFF2-40B4-BE49-F238E27FC236}">
                  <a16:creationId xmlns:a16="http://schemas.microsoft.com/office/drawing/2014/main" id="{79A950BB-761B-4FA3-B2F6-0F5B48B54C04}"/>
                </a:ext>
              </a:extLst>
            </p:cNvPr>
            <p:cNvGrpSpPr/>
            <p:nvPr/>
          </p:nvGrpSpPr>
          <p:grpSpPr>
            <a:xfrm>
              <a:off x="335951" y="4969182"/>
              <a:ext cx="2426135" cy="1117950"/>
              <a:chOff x="634565" y="4969182"/>
              <a:chExt cx="2426135" cy="1117950"/>
            </a:xfrm>
            <a:grpFill/>
          </p:grpSpPr>
          <p:pic>
            <p:nvPicPr>
              <p:cNvPr id="8" name="Picture 7">
                <a:extLst>
                  <a:ext uri="{FF2B5EF4-FFF2-40B4-BE49-F238E27FC236}">
                    <a16:creationId xmlns:a16="http://schemas.microsoft.com/office/drawing/2014/main" id="{E68D2495-763D-4DEA-BD0B-14133A086B5C}"/>
                  </a:ext>
                </a:extLst>
              </p:cNvPr>
              <p:cNvPicPr preferRelativeResize="0">
                <a:picLocks noChangeAspect="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2041288" y="4969182"/>
                <a:ext cx="1019412" cy="429432"/>
              </a:xfrm>
              <a:prstGeom prst="rect">
                <a:avLst/>
              </a:prstGeom>
              <a:grpFill/>
            </p:spPr>
          </p:pic>
          <p:pic>
            <p:nvPicPr>
              <p:cNvPr id="9" name="Picture 8">
                <a:extLst>
                  <a:ext uri="{FF2B5EF4-FFF2-40B4-BE49-F238E27FC236}">
                    <a16:creationId xmlns:a16="http://schemas.microsoft.com/office/drawing/2014/main" id="{7E67B114-EEBB-4726-9935-E1E6C1B5B9E9}"/>
                  </a:ext>
                </a:extLst>
              </p:cNvPr>
              <p:cNvPicPr preferRelativeResize="0">
                <a:picLocks noChangeAspect="1"/>
              </p:cNvPicPr>
              <p:nvPr/>
            </p:nvPicPr>
            <p:blipFill rotWithShape="1">
              <a:blip r:embed="rId5">
                <a:extLst>
                  <a:ext uri="{BEBA8EAE-BF5A-486C-A8C5-ECC9F3942E4B}">
                    <a14:imgProps xmlns:a14="http://schemas.microsoft.com/office/drawing/2010/main">
                      <a14:imgLayer r:embed="rId6">
                        <a14:imgEffect>
                          <a14:brightnessContrast bright="100000" contrast="100000"/>
                        </a14:imgEffect>
                      </a14:imgLayer>
                    </a14:imgProps>
                  </a:ext>
                </a:extLst>
              </a:blip>
              <a:srcRect l="5219" t="19494" b="68025"/>
              <a:stretch/>
            </p:blipFill>
            <p:spPr>
              <a:xfrm>
                <a:off x="634565" y="5081717"/>
                <a:ext cx="1199236" cy="204363"/>
              </a:xfrm>
              <a:prstGeom prst="rect">
                <a:avLst/>
              </a:prstGeom>
              <a:grpFill/>
            </p:spPr>
          </p:pic>
          <p:pic>
            <p:nvPicPr>
              <p:cNvPr id="10" name="Picture 9">
                <a:extLst>
                  <a:ext uri="{FF2B5EF4-FFF2-40B4-BE49-F238E27FC236}">
                    <a16:creationId xmlns:a16="http://schemas.microsoft.com/office/drawing/2014/main" id="{105B1F1C-F8BB-457F-B213-F5611995ACF7}"/>
                  </a:ext>
                </a:extLst>
              </p:cNvPr>
              <p:cNvPicPr preferRelativeResize="0">
                <a:picLocks noChangeAspect="1"/>
              </p:cNvPicPr>
              <p:nvPr/>
            </p:nvPicPr>
            <p:blipFill>
              <a:blip r:embed="rId7" cstate="email">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985761" y="5652736"/>
                <a:ext cx="772260" cy="434396"/>
              </a:xfrm>
              <a:prstGeom prst="rect">
                <a:avLst/>
              </a:prstGeom>
              <a:grpFill/>
            </p:spPr>
          </p:pic>
          <p:pic>
            <p:nvPicPr>
              <p:cNvPr id="11" name="Picture 6" descr="https://upload.wikimedia.org/wikipedia/commons/thumb/b/b8/Lenovo_logo_2015.svg/2000px-Lenovo_logo_2015.svg.png">
                <a:extLst>
                  <a:ext uri="{FF2B5EF4-FFF2-40B4-BE49-F238E27FC236}">
                    <a16:creationId xmlns:a16="http://schemas.microsoft.com/office/drawing/2014/main" id="{F76E7469-C6E4-4B79-8CEC-7A140C1FE0D8}"/>
                  </a:ext>
                </a:extLst>
              </p:cNvPr>
              <p:cNvPicPr preferRelativeResize="0">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60341" y="5760391"/>
                <a:ext cx="1043354" cy="219086"/>
              </a:xfrm>
              <a:prstGeom prst="rect">
                <a:avLst/>
              </a:prstGeom>
              <a:grpFill/>
              <a:extLst/>
            </p:spPr>
          </p:pic>
        </p:grpSp>
        <p:sp>
          <p:nvSpPr>
            <p:cNvPr id="6" name="Rectangle 5">
              <a:extLst>
                <a:ext uri="{FF2B5EF4-FFF2-40B4-BE49-F238E27FC236}">
                  <a16:creationId xmlns:a16="http://schemas.microsoft.com/office/drawing/2014/main" id="{D2B6B807-D3B8-47E3-AB32-5EF79BFC1FC6}"/>
                </a:ext>
              </a:extLst>
            </p:cNvPr>
            <p:cNvSpPr/>
            <p:nvPr/>
          </p:nvSpPr>
          <p:spPr bwMode="auto">
            <a:xfrm>
              <a:off x="6099611" y="4804877"/>
              <a:ext cx="3191517" cy="117349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299" fontAlgn="base">
                <a:lnSpc>
                  <a:spcPct val="90000"/>
                </a:lnSpc>
                <a:spcBef>
                  <a:spcPts val="1199"/>
                </a:spcBef>
                <a:spcAft>
                  <a:spcPct val="0"/>
                </a:spcAft>
                <a:defRPr/>
              </a:pPr>
              <a:r>
                <a:rPr lang="en-US">
                  <a:gradFill>
                    <a:gsLst>
                      <a:gs pos="0">
                        <a:srgbClr val="FFFFFF"/>
                      </a:gs>
                      <a:gs pos="100000">
                        <a:srgbClr val="FFFFFF"/>
                      </a:gs>
                    </a:gsLst>
                    <a:lin ang="5400000" scaled="0"/>
                  </a:gradFill>
                  <a:latin typeface="Segoe UI"/>
                  <a:cs typeface="Segoe UI" pitchFamily="34" charset="0"/>
                </a:rPr>
                <a:t>Extension of Azure model</a:t>
              </a:r>
            </a:p>
            <a:p>
              <a:pPr algn="ctr" defTabSz="950299" fontAlgn="base">
                <a:lnSpc>
                  <a:spcPct val="90000"/>
                </a:lnSpc>
                <a:spcBef>
                  <a:spcPts val="1199"/>
                </a:spcBef>
                <a:spcAft>
                  <a:spcPct val="0"/>
                </a:spcAft>
                <a:defRPr/>
              </a:pPr>
              <a:r>
                <a:rPr lang="en-US">
                  <a:gradFill>
                    <a:gsLst>
                      <a:gs pos="0">
                        <a:srgbClr val="FFFFFF"/>
                      </a:gs>
                      <a:gs pos="100000">
                        <a:srgbClr val="FFFFFF"/>
                      </a:gs>
                    </a:gsLst>
                    <a:lin ang="5400000" scaled="0"/>
                  </a:gradFill>
                  <a:latin typeface="Segoe UI"/>
                  <a:cs typeface="Segoe UI" pitchFamily="34" charset="0"/>
                </a:rPr>
                <a:t>Receive one bill</a:t>
              </a:r>
            </a:p>
          </p:txBody>
        </p:sp>
        <p:sp>
          <p:nvSpPr>
            <p:cNvPr id="7" name="Rectangle 6">
              <a:extLst>
                <a:ext uri="{FF2B5EF4-FFF2-40B4-BE49-F238E27FC236}">
                  <a16:creationId xmlns:a16="http://schemas.microsoft.com/office/drawing/2014/main" id="{1A19951E-1FFD-45ED-BF7A-BE9436073078}"/>
                </a:ext>
              </a:extLst>
            </p:cNvPr>
            <p:cNvSpPr/>
            <p:nvPr/>
          </p:nvSpPr>
          <p:spPr bwMode="auto">
            <a:xfrm>
              <a:off x="9386541" y="4825570"/>
              <a:ext cx="2343150" cy="117349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299" fontAlgn="base">
                <a:lnSpc>
                  <a:spcPct val="90000"/>
                </a:lnSpc>
                <a:spcBef>
                  <a:spcPts val="1199"/>
                </a:spcBef>
                <a:spcAft>
                  <a:spcPct val="0"/>
                </a:spcAft>
                <a:defRPr/>
              </a:pPr>
              <a:r>
                <a:rPr lang="en-US">
                  <a:gradFill>
                    <a:gsLst>
                      <a:gs pos="0">
                        <a:srgbClr val="FFFFFF"/>
                      </a:gs>
                      <a:gs pos="100000">
                        <a:srgbClr val="FFFFFF"/>
                      </a:gs>
                    </a:gsLst>
                    <a:lin ang="5400000" scaled="0"/>
                  </a:gradFill>
                  <a:latin typeface="Segoe UI"/>
                  <a:cs typeface="Segoe UI" pitchFamily="34" charset="0"/>
                </a:rPr>
                <a:t>Consistent support experience, no matter who you call</a:t>
              </a:r>
            </a:p>
            <a:p>
              <a:pPr algn="ctr" defTabSz="950299" fontAlgn="base">
                <a:lnSpc>
                  <a:spcPct val="90000"/>
                </a:lnSpc>
                <a:spcBef>
                  <a:spcPts val="1199"/>
                </a:spcBef>
                <a:spcAft>
                  <a:spcPct val="0"/>
                </a:spcAft>
                <a:defRPr/>
              </a:pPr>
              <a:r>
                <a:rPr lang="en-US">
                  <a:gradFill>
                    <a:gsLst>
                      <a:gs pos="0">
                        <a:srgbClr val="FFFFFF"/>
                      </a:gs>
                      <a:gs pos="100000">
                        <a:srgbClr val="FFFFFF"/>
                      </a:gs>
                    </a:gsLst>
                    <a:lin ang="5400000" scaled="0"/>
                  </a:gradFill>
                  <a:latin typeface="Segoe UI"/>
                  <a:cs typeface="Segoe UI" pitchFamily="34" charset="0"/>
                </a:rPr>
                <a:t>Available in 46 </a:t>
              </a:r>
              <a:br>
                <a:rPr lang="en-US">
                  <a:gradFill>
                    <a:gsLst>
                      <a:gs pos="0">
                        <a:srgbClr val="FFFFFF"/>
                      </a:gs>
                      <a:gs pos="100000">
                        <a:srgbClr val="FFFFFF"/>
                      </a:gs>
                    </a:gsLst>
                    <a:lin ang="5400000" scaled="0"/>
                  </a:gradFill>
                  <a:latin typeface="Segoe UI"/>
                  <a:cs typeface="Segoe UI" pitchFamily="34" charset="0"/>
                </a:rPr>
              </a:br>
              <a:r>
                <a:rPr lang="en-US">
                  <a:gradFill>
                    <a:gsLst>
                      <a:gs pos="0">
                        <a:srgbClr val="FFFFFF"/>
                      </a:gs>
                      <a:gs pos="100000">
                        <a:srgbClr val="FFFFFF"/>
                      </a:gs>
                    </a:gsLst>
                    <a:lin ang="5400000" scaled="0"/>
                  </a:gradFill>
                  <a:latin typeface="Segoe UI"/>
                  <a:cs typeface="Segoe UI" pitchFamily="34" charset="0"/>
                </a:rPr>
                <a:t>geos initially</a:t>
              </a:r>
            </a:p>
          </p:txBody>
        </p:sp>
      </p:grpSp>
      <p:sp>
        <p:nvSpPr>
          <p:cNvPr id="13" name="Diamond 12">
            <a:extLst>
              <a:ext uri="{FF2B5EF4-FFF2-40B4-BE49-F238E27FC236}">
                <a16:creationId xmlns:a16="http://schemas.microsoft.com/office/drawing/2014/main" id="{8928DEA0-FB23-4209-967B-72A561BA26F2}"/>
              </a:ext>
            </a:extLst>
          </p:cNvPr>
          <p:cNvSpPr/>
          <p:nvPr/>
        </p:nvSpPr>
        <p:spPr bwMode="auto">
          <a:xfrm>
            <a:off x="196063" y="1238570"/>
            <a:ext cx="2726278" cy="2730573"/>
          </a:xfrm>
          <a:prstGeom prst="diamond">
            <a:avLst/>
          </a:prstGeom>
          <a:solidFill>
            <a:schemeClr val="bg2"/>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Freeform 412">
            <a:extLst>
              <a:ext uri="{FF2B5EF4-FFF2-40B4-BE49-F238E27FC236}">
                <a16:creationId xmlns:a16="http://schemas.microsoft.com/office/drawing/2014/main" id="{0C7E869B-C5C0-436E-9599-564D9C87DFDE}"/>
              </a:ext>
            </a:extLst>
          </p:cNvPr>
          <p:cNvSpPr>
            <a:spLocks noChangeAspect="1" noEditPoints="1"/>
          </p:cNvSpPr>
          <p:nvPr/>
        </p:nvSpPr>
        <p:spPr bwMode="auto">
          <a:xfrm>
            <a:off x="1297419" y="2076075"/>
            <a:ext cx="523567" cy="544793"/>
          </a:xfrm>
          <a:custGeom>
            <a:avLst/>
            <a:gdLst>
              <a:gd name="T0" fmla="*/ 65 w 306"/>
              <a:gd name="T1" fmla="*/ 227 h 319"/>
              <a:gd name="T2" fmla="*/ 71 w 306"/>
              <a:gd name="T3" fmla="*/ 191 h 319"/>
              <a:gd name="T4" fmla="*/ 124 w 306"/>
              <a:gd name="T5" fmla="*/ 243 h 319"/>
              <a:gd name="T6" fmla="*/ 125 w 306"/>
              <a:gd name="T7" fmla="*/ 285 h 319"/>
              <a:gd name="T8" fmla="*/ 90 w 306"/>
              <a:gd name="T9" fmla="*/ 319 h 319"/>
              <a:gd name="T10" fmla="*/ 49 w 306"/>
              <a:gd name="T11" fmla="*/ 286 h 319"/>
              <a:gd name="T12" fmla="*/ 0 w 306"/>
              <a:gd name="T13" fmla="*/ 202 h 319"/>
              <a:gd name="T14" fmla="*/ 0 w 306"/>
              <a:gd name="T15" fmla="*/ 124 h 319"/>
              <a:gd name="T16" fmla="*/ 28 w 306"/>
              <a:gd name="T17" fmla="*/ 146 h 319"/>
              <a:gd name="T18" fmla="*/ 28 w 306"/>
              <a:gd name="T19" fmla="*/ 190 h 319"/>
              <a:gd name="T20" fmla="*/ 96 w 306"/>
              <a:gd name="T21" fmla="*/ 258 h 319"/>
              <a:gd name="T22" fmla="*/ 241 w 306"/>
              <a:gd name="T23" fmla="*/ 227 h 319"/>
              <a:gd name="T24" fmla="*/ 235 w 306"/>
              <a:gd name="T25" fmla="*/ 191 h 319"/>
              <a:gd name="T26" fmla="*/ 182 w 306"/>
              <a:gd name="T27" fmla="*/ 243 h 319"/>
              <a:gd name="T28" fmla="*/ 181 w 306"/>
              <a:gd name="T29" fmla="*/ 285 h 319"/>
              <a:gd name="T30" fmla="*/ 216 w 306"/>
              <a:gd name="T31" fmla="*/ 319 h 319"/>
              <a:gd name="T32" fmla="*/ 256 w 306"/>
              <a:gd name="T33" fmla="*/ 286 h 319"/>
              <a:gd name="T34" fmla="*/ 306 w 306"/>
              <a:gd name="T35" fmla="*/ 202 h 319"/>
              <a:gd name="T36" fmla="*/ 306 w 306"/>
              <a:gd name="T37" fmla="*/ 124 h 319"/>
              <a:gd name="T38" fmla="*/ 278 w 306"/>
              <a:gd name="T39" fmla="*/ 146 h 319"/>
              <a:gd name="T40" fmla="*/ 278 w 306"/>
              <a:gd name="T41" fmla="*/ 190 h 319"/>
              <a:gd name="T42" fmla="*/ 210 w 306"/>
              <a:gd name="T43" fmla="*/ 258 h 319"/>
              <a:gd name="T44" fmla="*/ 155 w 306"/>
              <a:gd name="T45" fmla="*/ 182 h 319"/>
              <a:gd name="T46" fmla="*/ 246 w 306"/>
              <a:gd name="T47" fmla="*/ 91 h 319"/>
              <a:gd name="T48" fmla="*/ 155 w 306"/>
              <a:gd name="T49" fmla="*/ 0 h 319"/>
              <a:gd name="T50" fmla="*/ 64 w 306"/>
              <a:gd name="T51" fmla="*/ 91 h 319"/>
              <a:gd name="T52" fmla="*/ 155 w 306"/>
              <a:gd name="T53" fmla="*/ 182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6" h="319">
                <a:moveTo>
                  <a:pt x="65" y="227"/>
                </a:moveTo>
                <a:cubicBezTo>
                  <a:pt x="65" y="227"/>
                  <a:pt x="56" y="206"/>
                  <a:pt x="71" y="191"/>
                </a:cubicBezTo>
                <a:cubicBezTo>
                  <a:pt x="124" y="243"/>
                  <a:pt x="124" y="243"/>
                  <a:pt x="124" y="243"/>
                </a:cubicBezTo>
                <a:cubicBezTo>
                  <a:pt x="125" y="285"/>
                  <a:pt x="125" y="285"/>
                  <a:pt x="125" y="285"/>
                </a:cubicBezTo>
                <a:cubicBezTo>
                  <a:pt x="125" y="304"/>
                  <a:pt x="109" y="319"/>
                  <a:pt x="90" y="319"/>
                </a:cubicBezTo>
                <a:cubicBezTo>
                  <a:pt x="71" y="319"/>
                  <a:pt x="56" y="300"/>
                  <a:pt x="49" y="286"/>
                </a:cubicBezTo>
                <a:cubicBezTo>
                  <a:pt x="49" y="285"/>
                  <a:pt x="0" y="202"/>
                  <a:pt x="0" y="202"/>
                </a:cubicBezTo>
                <a:cubicBezTo>
                  <a:pt x="0" y="124"/>
                  <a:pt x="0" y="124"/>
                  <a:pt x="0" y="124"/>
                </a:cubicBezTo>
                <a:cubicBezTo>
                  <a:pt x="0" y="124"/>
                  <a:pt x="28" y="123"/>
                  <a:pt x="28" y="146"/>
                </a:cubicBezTo>
                <a:cubicBezTo>
                  <a:pt x="28" y="169"/>
                  <a:pt x="28" y="190"/>
                  <a:pt x="28" y="190"/>
                </a:cubicBezTo>
                <a:cubicBezTo>
                  <a:pt x="96" y="258"/>
                  <a:pt x="96" y="258"/>
                  <a:pt x="96" y="258"/>
                </a:cubicBezTo>
                <a:moveTo>
                  <a:pt x="241" y="227"/>
                </a:moveTo>
                <a:cubicBezTo>
                  <a:pt x="241" y="227"/>
                  <a:pt x="250" y="206"/>
                  <a:pt x="235" y="191"/>
                </a:cubicBezTo>
                <a:cubicBezTo>
                  <a:pt x="182" y="243"/>
                  <a:pt x="182" y="243"/>
                  <a:pt x="182" y="243"/>
                </a:cubicBezTo>
                <a:cubicBezTo>
                  <a:pt x="181" y="285"/>
                  <a:pt x="181" y="285"/>
                  <a:pt x="181" y="285"/>
                </a:cubicBezTo>
                <a:cubicBezTo>
                  <a:pt x="181" y="304"/>
                  <a:pt x="197" y="319"/>
                  <a:pt x="216" y="319"/>
                </a:cubicBezTo>
                <a:cubicBezTo>
                  <a:pt x="235" y="319"/>
                  <a:pt x="250" y="300"/>
                  <a:pt x="256" y="286"/>
                </a:cubicBezTo>
                <a:cubicBezTo>
                  <a:pt x="257" y="285"/>
                  <a:pt x="306" y="202"/>
                  <a:pt x="306" y="202"/>
                </a:cubicBezTo>
                <a:cubicBezTo>
                  <a:pt x="306" y="124"/>
                  <a:pt x="306" y="124"/>
                  <a:pt x="306" y="124"/>
                </a:cubicBezTo>
                <a:cubicBezTo>
                  <a:pt x="306" y="124"/>
                  <a:pt x="278" y="123"/>
                  <a:pt x="278" y="146"/>
                </a:cubicBezTo>
                <a:cubicBezTo>
                  <a:pt x="278" y="169"/>
                  <a:pt x="278" y="190"/>
                  <a:pt x="278" y="190"/>
                </a:cubicBezTo>
                <a:cubicBezTo>
                  <a:pt x="210" y="258"/>
                  <a:pt x="210" y="258"/>
                  <a:pt x="210" y="258"/>
                </a:cubicBezTo>
                <a:moveTo>
                  <a:pt x="155" y="182"/>
                </a:moveTo>
                <a:cubicBezTo>
                  <a:pt x="205" y="182"/>
                  <a:pt x="246" y="141"/>
                  <a:pt x="246" y="91"/>
                </a:cubicBezTo>
                <a:cubicBezTo>
                  <a:pt x="246" y="41"/>
                  <a:pt x="205" y="0"/>
                  <a:pt x="155" y="0"/>
                </a:cubicBezTo>
                <a:cubicBezTo>
                  <a:pt x="105" y="0"/>
                  <a:pt x="64" y="41"/>
                  <a:pt x="64" y="91"/>
                </a:cubicBezTo>
                <a:cubicBezTo>
                  <a:pt x="64" y="141"/>
                  <a:pt x="105" y="182"/>
                  <a:pt x="155" y="182"/>
                </a:cubicBezTo>
                <a:close/>
              </a:path>
            </a:pathLst>
          </a:cu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21" tIns="46610" rIns="93221" bIns="46610" numCol="1" anchor="t" anchorCtr="0" compatLnSpc="1">
            <a:prstTxWarp prst="textNoShape">
              <a:avLst/>
            </a:prstTxWarp>
          </a:bodyPr>
          <a:lstStyle/>
          <a:p>
            <a:pPr defTabSz="932060">
              <a:defRPr/>
            </a:pPr>
            <a:endParaRPr lang="en-US" sz="918">
              <a:solidFill>
                <a:srgbClr val="FFFFFF"/>
              </a:solidFill>
              <a:latin typeface="Segoe UI"/>
            </a:endParaRPr>
          </a:p>
        </p:txBody>
      </p:sp>
      <p:sp>
        <p:nvSpPr>
          <p:cNvPr id="15" name="Rectangle 14">
            <a:extLst>
              <a:ext uri="{FF2B5EF4-FFF2-40B4-BE49-F238E27FC236}">
                <a16:creationId xmlns:a16="http://schemas.microsoft.com/office/drawing/2014/main" id="{4DB46F90-1491-491E-8EF3-1817479E6202}"/>
              </a:ext>
            </a:extLst>
          </p:cNvPr>
          <p:cNvSpPr/>
          <p:nvPr/>
        </p:nvSpPr>
        <p:spPr>
          <a:xfrm>
            <a:off x="756027" y="2690599"/>
            <a:ext cx="1606351" cy="545931"/>
          </a:xfrm>
          <a:prstGeom prst="rect">
            <a:avLst/>
          </a:prstGeom>
        </p:spPr>
        <p:txBody>
          <a:bodyPr wrap="square">
            <a:spAutoFit/>
          </a:bodyPr>
          <a:lstStyle/>
          <a:p>
            <a:pPr algn="ctr" defTabSz="932060">
              <a:lnSpc>
                <a:spcPct val="90000"/>
              </a:lnSpc>
              <a:defRPr/>
            </a:pPr>
            <a:r>
              <a:rPr lang="en-US" sz="1599">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Integrated systems</a:t>
            </a:r>
          </a:p>
        </p:txBody>
      </p:sp>
      <p:sp>
        <p:nvSpPr>
          <p:cNvPr id="17" name="Diamond 16">
            <a:extLst>
              <a:ext uri="{FF2B5EF4-FFF2-40B4-BE49-F238E27FC236}">
                <a16:creationId xmlns:a16="http://schemas.microsoft.com/office/drawing/2014/main" id="{B5BD949B-522B-429E-951C-9880B9429D6E}"/>
              </a:ext>
            </a:extLst>
          </p:cNvPr>
          <p:cNvSpPr/>
          <p:nvPr/>
        </p:nvSpPr>
        <p:spPr bwMode="auto">
          <a:xfrm>
            <a:off x="3303417" y="1238570"/>
            <a:ext cx="2726281" cy="2730577"/>
          </a:xfrm>
          <a:prstGeom prst="diamond">
            <a:avLst/>
          </a:prstGeom>
          <a:solidFill>
            <a:schemeClr val="bg2"/>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cs typeface="Segoe UI" pitchFamily="34" charset="0"/>
            </a:endParaRPr>
          </a:p>
        </p:txBody>
      </p:sp>
      <p:sp>
        <p:nvSpPr>
          <p:cNvPr id="18" name="Freeform 369">
            <a:extLst>
              <a:ext uri="{FF2B5EF4-FFF2-40B4-BE49-F238E27FC236}">
                <a16:creationId xmlns:a16="http://schemas.microsoft.com/office/drawing/2014/main" id="{A947FE53-12B2-4BF3-9976-F8624DD0AF03}"/>
              </a:ext>
            </a:extLst>
          </p:cNvPr>
          <p:cNvSpPr>
            <a:spLocks noChangeAspect="1" noEditPoints="1"/>
          </p:cNvSpPr>
          <p:nvPr/>
        </p:nvSpPr>
        <p:spPr bwMode="auto">
          <a:xfrm>
            <a:off x="4367864" y="1978729"/>
            <a:ext cx="597386" cy="597388"/>
          </a:xfrm>
          <a:custGeom>
            <a:avLst/>
            <a:gdLst>
              <a:gd name="T0" fmla="*/ 83 w 314"/>
              <a:gd name="T1" fmla="*/ 18 h 314"/>
              <a:gd name="T2" fmla="*/ 157 w 314"/>
              <a:gd name="T3" fmla="*/ 0 h 314"/>
              <a:gd name="T4" fmla="*/ 314 w 314"/>
              <a:gd name="T5" fmla="*/ 157 h 314"/>
              <a:gd name="T6" fmla="*/ 157 w 314"/>
              <a:gd name="T7" fmla="*/ 314 h 314"/>
              <a:gd name="T8" fmla="*/ 0 w 314"/>
              <a:gd name="T9" fmla="*/ 157 h 314"/>
              <a:gd name="T10" fmla="*/ 56 w 314"/>
              <a:gd name="T11" fmla="*/ 36 h 314"/>
              <a:gd name="T12" fmla="*/ 51 w 314"/>
              <a:gd name="T13" fmla="*/ 80 h 314"/>
              <a:gd name="T14" fmla="*/ 57 w 314"/>
              <a:gd name="T15" fmla="*/ 36 h 314"/>
              <a:gd name="T16" fmla="*/ 13 w 314"/>
              <a:gd name="T17" fmla="*/ 31 h 314"/>
              <a:gd name="T18" fmla="*/ 157 w 314"/>
              <a:gd name="T19" fmla="*/ 49 h 314"/>
              <a:gd name="T20" fmla="*/ 157 w 314"/>
              <a:gd name="T21" fmla="*/ 157 h 314"/>
              <a:gd name="T22" fmla="*/ 265 w 314"/>
              <a:gd name="T23" fmla="*/ 157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314">
                <a:moveTo>
                  <a:pt x="83" y="18"/>
                </a:moveTo>
                <a:cubicBezTo>
                  <a:pt x="105" y="6"/>
                  <a:pt x="130" y="0"/>
                  <a:pt x="157" y="0"/>
                </a:cubicBezTo>
                <a:cubicBezTo>
                  <a:pt x="244" y="0"/>
                  <a:pt x="314" y="70"/>
                  <a:pt x="314" y="157"/>
                </a:cubicBezTo>
                <a:cubicBezTo>
                  <a:pt x="314" y="244"/>
                  <a:pt x="244" y="314"/>
                  <a:pt x="157" y="314"/>
                </a:cubicBezTo>
                <a:cubicBezTo>
                  <a:pt x="70" y="314"/>
                  <a:pt x="0" y="244"/>
                  <a:pt x="0" y="157"/>
                </a:cubicBezTo>
                <a:cubicBezTo>
                  <a:pt x="0" y="108"/>
                  <a:pt x="22" y="65"/>
                  <a:pt x="56" y="36"/>
                </a:cubicBezTo>
                <a:moveTo>
                  <a:pt x="51" y="80"/>
                </a:moveTo>
                <a:cubicBezTo>
                  <a:pt x="57" y="36"/>
                  <a:pt x="57" y="36"/>
                  <a:pt x="57" y="36"/>
                </a:cubicBezTo>
                <a:cubicBezTo>
                  <a:pt x="13" y="31"/>
                  <a:pt x="13" y="31"/>
                  <a:pt x="13" y="31"/>
                </a:cubicBezTo>
                <a:moveTo>
                  <a:pt x="157" y="49"/>
                </a:moveTo>
                <a:cubicBezTo>
                  <a:pt x="157" y="157"/>
                  <a:pt x="157" y="157"/>
                  <a:pt x="157" y="157"/>
                </a:cubicBezTo>
                <a:cubicBezTo>
                  <a:pt x="265" y="157"/>
                  <a:pt x="265" y="157"/>
                  <a:pt x="265" y="157"/>
                </a:cubicBezTo>
              </a:path>
            </a:pathLst>
          </a:cu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21" tIns="46610" rIns="93221" bIns="46610" numCol="1" anchor="t" anchorCtr="0" compatLnSpc="1">
            <a:prstTxWarp prst="textNoShape">
              <a:avLst/>
            </a:prstTxWarp>
          </a:bodyPr>
          <a:lstStyle/>
          <a:p>
            <a:pPr defTabSz="932060">
              <a:defRPr/>
            </a:pPr>
            <a:endParaRPr lang="en-US" sz="918">
              <a:solidFill>
                <a:srgbClr val="FFFFFF"/>
              </a:solidFill>
              <a:latin typeface="Segoe UI"/>
            </a:endParaRPr>
          </a:p>
        </p:txBody>
      </p:sp>
      <p:sp>
        <p:nvSpPr>
          <p:cNvPr id="19" name="Rectangle 18">
            <a:extLst>
              <a:ext uri="{FF2B5EF4-FFF2-40B4-BE49-F238E27FC236}">
                <a16:creationId xmlns:a16="http://schemas.microsoft.com/office/drawing/2014/main" id="{47B53DCC-995D-4998-900F-64E34EBC2239}"/>
              </a:ext>
            </a:extLst>
          </p:cNvPr>
          <p:cNvSpPr/>
          <p:nvPr/>
        </p:nvSpPr>
        <p:spPr>
          <a:xfrm>
            <a:off x="3750237" y="2690599"/>
            <a:ext cx="1874886" cy="743285"/>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t"/>
          <a:lstStyle/>
          <a:p>
            <a:pPr algn="ctr" defTabSz="932060">
              <a:lnSpc>
                <a:spcPct val="90000"/>
              </a:lnSpc>
              <a:defRPr/>
            </a:pPr>
            <a:r>
              <a:rPr lang="en-US" sz="1599">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Fast to deploy</a:t>
            </a:r>
          </a:p>
        </p:txBody>
      </p:sp>
      <p:sp>
        <p:nvSpPr>
          <p:cNvPr id="21" name="Diamond 20">
            <a:extLst>
              <a:ext uri="{FF2B5EF4-FFF2-40B4-BE49-F238E27FC236}">
                <a16:creationId xmlns:a16="http://schemas.microsoft.com/office/drawing/2014/main" id="{BB5B8998-0415-430B-A0FF-F582AB8B3626}"/>
              </a:ext>
            </a:extLst>
          </p:cNvPr>
          <p:cNvSpPr/>
          <p:nvPr/>
        </p:nvSpPr>
        <p:spPr bwMode="auto">
          <a:xfrm>
            <a:off x="6410774" y="1238570"/>
            <a:ext cx="2726281" cy="2730577"/>
          </a:xfrm>
          <a:prstGeom prst="diamond">
            <a:avLst/>
          </a:prstGeom>
          <a:solidFill>
            <a:schemeClr val="bg2"/>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cs typeface="Segoe UI" pitchFamily="34" charset="0"/>
            </a:endParaRPr>
          </a:p>
        </p:txBody>
      </p:sp>
      <p:grpSp>
        <p:nvGrpSpPr>
          <p:cNvPr id="22" name="Group 21">
            <a:extLst>
              <a:ext uri="{FF2B5EF4-FFF2-40B4-BE49-F238E27FC236}">
                <a16:creationId xmlns:a16="http://schemas.microsoft.com/office/drawing/2014/main" id="{420DDC27-233F-4018-8580-5560404CC33F}"/>
              </a:ext>
            </a:extLst>
          </p:cNvPr>
          <p:cNvGrpSpPr/>
          <p:nvPr/>
        </p:nvGrpSpPr>
        <p:grpSpPr>
          <a:xfrm>
            <a:off x="7547303" y="2027531"/>
            <a:ext cx="453223" cy="578237"/>
            <a:chOff x="10932129" y="3190849"/>
            <a:chExt cx="555625" cy="708883"/>
          </a:xfrm>
        </p:grpSpPr>
        <p:sp>
          <p:nvSpPr>
            <p:cNvPr id="24" name="Freeform 237">
              <a:extLst>
                <a:ext uri="{FF2B5EF4-FFF2-40B4-BE49-F238E27FC236}">
                  <a16:creationId xmlns:a16="http://schemas.microsoft.com/office/drawing/2014/main" id="{CA7716CD-596C-4531-BF3E-46A1375A6943}"/>
                </a:ext>
              </a:extLst>
            </p:cNvPr>
            <p:cNvSpPr>
              <a:spLocks noChangeAspect="1" noEditPoints="1"/>
            </p:cNvSpPr>
            <p:nvPr/>
          </p:nvSpPr>
          <p:spPr bwMode="auto">
            <a:xfrm>
              <a:off x="11008803" y="3190849"/>
              <a:ext cx="402275" cy="383906"/>
            </a:xfrm>
            <a:custGeom>
              <a:avLst/>
              <a:gdLst>
                <a:gd name="T0" fmla="*/ 38 w 301"/>
                <a:gd name="T1" fmla="*/ 223 h 287"/>
                <a:gd name="T2" fmla="*/ 14 w 301"/>
                <a:gd name="T3" fmla="*/ 144 h 287"/>
                <a:gd name="T4" fmla="*/ 157 w 301"/>
                <a:gd name="T5" fmla="*/ 0 h 287"/>
                <a:gd name="T6" fmla="*/ 301 w 301"/>
                <a:gd name="T7" fmla="*/ 144 h 287"/>
                <a:gd name="T8" fmla="*/ 157 w 301"/>
                <a:gd name="T9" fmla="*/ 287 h 287"/>
                <a:gd name="T10" fmla="*/ 76 w 301"/>
                <a:gd name="T11" fmla="*/ 262 h 287"/>
                <a:gd name="T12" fmla="*/ 0 w 301"/>
                <a:gd name="T13" fmla="*/ 209 h 287"/>
                <a:gd name="T14" fmla="*/ 38 w 301"/>
                <a:gd name="T15" fmla="*/ 223 h 287"/>
                <a:gd name="T16" fmla="*/ 52 w 301"/>
                <a:gd name="T17" fmla="*/ 185 h 287"/>
                <a:gd name="T18" fmla="*/ 120 w 301"/>
                <a:gd name="T19" fmla="*/ 186 h 287"/>
                <a:gd name="T20" fmla="*/ 176 w 301"/>
                <a:gd name="T21" fmla="*/ 186 h 287"/>
                <a:gd name="T22" fmla="*/ 196 w 301"/>
                <a:gd name="T23" fmla="*/ 166 h 287"/>
                <a:gd name="T24" fmla="*/ 176 w 301"/>
                <a:gd name="T25" fmla="*/ 145 h 287"/>
                <a:gd name="T26" fmla="*/ 141 w 301"/>
                <a:gd name="T27" fmla="*/ 144 h 287"/>
                <a:gd name="T28" fmla="*/ 120 w 301"/>
                <a:gd name="T29" fmla="*/ 124 h 287"/>
                <a:gd name="T30" fmla="*/ 141 w 301"/>
                <a:gd name="T31" fmla="*/ 103 h 287"/>
                <a:gd name="T32" fmla="*/ 195 w 301"/>
                <a:gd name="T33" fmla="*/ 103 h 287"/>
                <a:gd name="T34" fmla="*/ 158 w 301"/>
                <a:gd name="T35" fmla="*/ 76 h 287"/>
                <a:gd name="T36" fmla="*/ 158 w 301"/>
                <a:gd name="T37" fmla="*/ 21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1" h="287">
                  <a:moveTo>
                    <a:pt x="38" y="223"/>
                  </a:moveTo>
                  <a:cubicBezTo>
                    <a:pt x="23" y="200"/>
                    <a:pt x="14" y="173"/>
                    <a:pt x="14" y="144"/>
                  </a:cubicBezTo>
                  <a:cubicBezTo>
                    <a:pt x="14" y="64"/>
                    <a:pt x="78" y="0"/>
                    <a:pt x="157" y="0"/>
                  </a:cubicBezTo>
                  <a:cubicBezTo>
                    <a:pt x="236" y="0"/>
                    <a:pt x="301" y="64"/>
                    <a:pt x="301" y="144"/>
                  </a:cubicBezTo>
                  <a:cubicBezTo>
                    <a:pt x="301" y="223"/>
                    <a:pt x="236" y="287"/>
                    <a:pt x="157" y="287"/>
                  </a:cubicBezTo>
                  <a:cubicBezTo>
                    <a:pt x="127" y="287"/>
                    <a:pt x="99" y="278"/>
                    <a:pt x="76" y="262"/>
                  </a:cubicBezTo>
                  <a:moveTo>
                    <a:pt x="0" y="209"/>
                  </a:moveTo>
                  <a:cubicBezTo>
                    <a:pt x="38" y="223"/>
                    <a:pt x="38" y="223"/>
                    <a:pt x="38" y="223"/>
                  </a:cubicBezTo>
                  <a:cubicBezTo>
                    <a:pt x="52" y="185"/>
                    <a:pt x="52" y="185"/>
                    <a:pt x="52" y="185"/>
                  </a:cubicBezTo>
                  <a:moveTo>
                    <a:pt x="120" y="186"/>
                  </a:moveTo>
                  <a:cubicBezTo>
                    <a:pt x="176" y="186"/>
                    <a:pt x="176" y="186"/>
                    <a:pt x="176" y="186"/>
                  </a:cubicBezTo>
                  <a:cubicBezTo>
                    <a:pt x="187" y="186"/>
                    <a:pt x="196" y="177"/>
                    <a:pt x="196" y="166"/>
                  </a:cubicBezTo>
                  <a:cubicBezTo>
                    <a:pt x="196" y="154"/>
                    <a:pt x="187" y="145"/>
                    <a:pt x="176" y="145"/>
                  </a:cubicBezTo>
                  <a:cubicBezTo>
                    <a:pt x="141" y="144"/>
                    <a:pt x="141" y="144"/>
                    <a:pt x="141" y="144"/>
                  </a:cubicBezTo>
                  <a:cubicBezTo>
                    <a:pt x="130" y="144"/>
                    <a:pt x="120" y="135"/>
                    <a:pt x="120" y="124"/>
                  </a:cubicBezTo>
                  <a:cubicBezTo>
                    <a:pt x="120" y="113"/>
                    <a:pt x="130" y="103"/>
                    <a:pt x="141" y="103"/>
                  </a:cubicBezTo>
                  <a:cubicBezTo>
                    <a:pt x="195" y="103"/>
                    <a:pt x="195" y="103"/>
                    <a:pt x="195" y="103"/>
                  </a:cubicBezTo>
                  <a:moveTo>
                    <a:pt x="158" y="76"/>
                  </a:moveTo>
                  <a:cubicBezTo>
                    <a:pt x="158" y="214"/>
                    <a:pt x="158" y="214"/>
                    <a:pt x="158" y="214"/>
                  </a:cubicBezTo>
                </a:path>
              </a:pathLst>
            </a:custGeom>
            <a:noFill/>
            <a:ln w="254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21" tIns="46610" rIns="93221" bIns="46610" numCol="1" anchor="t" anchorCtr="0" compatLnSpc="1">
              <a:prstTxWarp prst="textNoShape">
                <a:avLst/>
              </a:prstTxWarp>
            </a:bodyPr>
            <a:lstStyle/>
            <a:p>
              <a:pPr defTabSz="932060">
                <a:defRPr/>
              </a:pPr>
              <a:endParaRPr lang="en-US" sz="918">
                <a:solidFill>
                  <a:srgbClr val="FFFFFF"/>
                </a:solidFill>
                <a:latin typeface="Segoe UI"/>
              </a:endParaRPr>
            </a:p>
          </p:txBody>
        </p:sp>
        <p:sp>
          <p:nvSpPr>
            <p:cNvPr id="25" name="Freeform 416">
              <a:extLst>
                <a:ext uri="{FF2B5EF4-FFF2-40B4-BE49-F238E27FC236}">
                  <a16:creationId xmlns:a16="http://schemas.microsoft.com/office/drawing/2014/main" id="{FA09135C-586C-4526-B1B1-F3CC8158F50B}"/>
                </a:ext>
              </a:extLst>
            </p:cNvPr>
            <p:cNvSpPr>
              <a:spLocks noChangeAspect="1"/>
            </p:cNvSpPr>
            <p:nvPr/>
          </p:nvSpPr>
          <p:spPr bwMode="auto">
            <a:xfrm>
              <a:off x="10932129" y="3623164"/>
              <a:ext cx="555625" cy="276568"/>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solidFill>
              <a:srgbClr val="002050"/>
            </a:solidFill>
            <a:ln w="25400" cap="flat">
              <a:solidFill>
                <a:schemeClr val="tx1"/>
              </a:solidFill>
              <a:prstDash val="solid"/>
              <a:miter lim="800000"/>
              <a:headEnd/>
              <a:tailEnd/>
            </a:ln>
            <a:extLst/>
          </p:spPr>
          <p:txBody>
            <a:bodyPr vert="horz" wrap="square" lIns="93221" tIns="46610" rIns="93221" bIns="46610" numCol="1" anchor="t" anchorCtr="0" compatLnSpc="1">
              <a:prstTxWarp prst="textNoShape">
                <a:avLst/>
              </a:prstTxWarp>
            </a:bodyPr>
            <a:lstStyle/>
            <a:p>
              <a:pPr defTabSz="932060">
                <a:defRPr/>
              </a:pPr>
              <a:endParaRPr lang="en-US" sz="918">
                <a:solidFill>
                  <a:srgbClr val="FFFFFF"/>
                </a:solidFill>
                <a:latin typeface="Segoe UI"/>
              </a:endParaRPr>
            </a:p>
          </p:txBody>
        </p:sp>
      </p:grpSp>
      <p:sp>
        <p:nvSpPr>
          <p:cNvPr id="23" name="Rectangle 22">
            <a:extLst>
              <a:ext uri="{FF2B5EF4-FFF2-40B4-BE49-F238E27FC236}">
                <a16:creationId xmlns:a16="http://schemas.microsoft.com/office/drawing/2014/main" id="{3B0ECC3A-09DA-429F-B6A8-E55A37621A22}"/>
              </a:ext>
            </a:extLst>
          </p:cNvPr>
          <p:cNvSpPr/>
          <p:nvPr/>
        </p:nvSpPr>
        <p:spPr>
          <a:xfrm>
            <a:off x="6752915" y="2690599"/>
            <a:ext cx="2041998" cy="396868"/>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t"/>
          <a:lstStyle/>
          <a:p>
            <a:pPr algn="ctr" defTabSz="932060">
              <a:lnSpc>
                <a:spcPct val="90000"/>
              </a:lnSpc>
              <a:defRPr/>
            </a:pPr>
            <a:r>
              <a:rPr lang="en-US" sz="1599">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Pay-as-you-use</a:t>
            </a:r>
          </a:p>
        </p:txBody>
      </p:sp>
      <p:sp>
        <p:nvSpPr>
          <p:cNvPr id="27" name="Diamond 26">
            <a:extLst>
              <a:ext uri="{FF2B5EF4-FFF2-40B4-BE49-F238E27FC236}">
                <a16:creationId xmlns:a16="http://schemas.microsoft.com/office/drawing/2014/main" id="{AC00B46D-9B1D-4FA6-8DEE-42E45CB5CAAC}"/>
              </a:ext>
            </a:extLst>
          </p:cNvPr>
          <p:cNvSpPr/>
          <p:nvPr/>
        </p:nvSpPr>
        <p:spPr bwMode="auto">
          <a:xfrm>
            <a:off x="9518128" y="1238569"/>
            <a:ext cx="2726281" cy="2730577"/>
          </a:xfrm>
          <a:prstGeom prst="diamond">
            <a:avLst/>
          </a:prstGeom>
          <a:solidFill>
            <a:schemeClr val="bg2"/>
          </a:solid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481"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a:cs typeface="Segoe UI" pitchFamily="34" charset="0"/>
            </a:endParaRPr>
          </a:p>
        </p:txBody>
      </p:sp>
      <p:sp>
        <p:nvSpPr>
          <p:cNvPr id="28" name="Rectangle 27">
            <a:extLst>
              <a:ext uri="{FF2B5EF4-FFF2-40B4-BE49-F238E27FC236}">
                <a16:creationId xmlns:a16="http://schemas.microsoft.com/office/drawing/2014/main" id="{EBC1D70E-ED6A-44C2-BBCA-2D2AEC4AA06D}"/>
              </a:ext>
            </a:extLst>
          </p:cNvPr>
          <p:cNvSpPr/>
          <p:nvPr/>
        </p:nvSpPr>
        <p:spPr>
          <a:xfrm>
            <a:off x="10050021" y="2690599"/>
            <a:ext cx="1702601" cy="451256"/>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t"/>
          <a:lstStyle/>
          <a:p>
            <a:pPr algn="ctr" defTabSz="932060">
              <a:lnSpc>
                <a:spcPct val="90000"/>
              </a:lnSpc>
              <a:defRPr/>
            </a:pPr>
            <a:r>
              <a:rPr lang="en-US" sz="1599">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Integrated support, broadly available</a:t>
            </a:r>
          </a:p>
        </p:txBody>
      </p:sp>
      <p:sp>
        <p:nvSpPr>
          <p:cNvPr id="29" name="Freeform 33">
            <a:extLst>
              <a:ext uri="{FF2B5EF4-FFF2-40B4-BE49-F238E27FC236}">
                <a16:creationId xmlns:a16="http://schemas.microsoft.com/office/drawing/2014/main" id="{C4B26331-3F61-49A2-903B-AAC1AA90F232}"/>
              </a:ext>
            </a:extLst>
          </p:cNvPr>
          <p:cNvSpPr>
            <a:spLocks noEditPoints="1"/>
          </p:cNvSpPr>
          <p:nvPr/>
        </p:nvSpPr>
        <p:spPr bwMode="auto">
          <a:xfrm rot="18488802">
            <a:off x="10520533" y="1969051"/>
            <a:ext cx="721471" cy="455178"/>
          </a:xfrm>
          <a:custGeom>
            <a:avLst/>
            <a:gdLst>
              <a:gd name="T0" fmla="*/ 90 w 197"/>
              <a:gd name="T1" fmla="*/ 10 h 124"/>
              <a:gd name="T2" fmla="*/ 33 w 197"/>
              <a:gd name="T3" fmla="*/ 4 h 124"/>
              <a:gd name="T4" fmla="*/ 34 w 197"/>
              <a:gd name="T5" fmla="*/ 90 h 124"/>
              <a:gd name="T6" fmla="*/ 50 w 197"/>
              <a:gd name="T7" fmla="*/ 100 h 124"/>
              <a:gd name="T8" fmla="*/ 60 w 197"/>
              <a:gd name="T9" fmla="*/ 108 h 124"/>
              <a:gd name="T10" fmla="*/ 75 w 197"/>
              <a:gd name="T11" fmla="*/ 116 h 124"/>
              <a:gd name="T12" fmla="*/ 94 w 197"/>
              <a:gd name="T13" fmla="*/ 121 h 124"/>
              <a:gd name="T14" fmla="*/ 100 w 197"/>
              <a:gd name="T15" fmla="*/ 115 h 124"/>
              <a:gd name="T16" fmla="*/ 119 w 197"/>
              <a:gd name="T17" fmla="*/ 117 h 124"/>
              <a:gd name="T18" fmla="*/ 132 w 197"/>
              <a:gd name="T19" fmla="*/ 109 h 124"/>
              <a:gd name="T20" fmla="*/ 144 w 197"/>
              <a:gd name="T21" fmla="*/ 100 h 124"/>
              <a:gd name="T22" fmla="*/ 159 w 197"/>
              <a:gd name="T23" fmla="*/ 94 h 124"/>
              <a:gd name="T24" fmla="*/ 176 w 197"/>
              <a:gd name="T25" fmla="*/ 9 h 124"/>
              <a:gd name="T26" fmla="*/ 53 w 197"/>
              <a:gd name="T27" fmla="*/ 87 h 124"/>
              <a:gd name="T28" fmla="*/ 43 w 197"/>
              <a:gd name="T29" fmla="*/ 92 h 124"/>
              <a:gd name="T30" fmla="*/ 55 w 197"/>
              <a:gd name="T31" fmla="*/ 76 h 124"/>
              <a:gd name="T32" fmla="*/ 59 w 197"/>
              <a:gd name="T33" fmla="*/ 81 h 124"/>
              <a:gd name="T34" fmla="*/ 63 w 197"/>
              <a:gd name="T35" fmla="*/ 99 h 124"/>
              <a:gd name="T36" fmla="*/ 58 w 197"/>
              <a:gd name="T37" fmla="*/ 99 h 124"/>
              <a:gd name="T38" fmla="*/ 71 w 197"/>
              <a:gd name="T39" fmla="*/ 83 h 124"/>
              <a:gd name="T40" fmla="*/ 64 w 197"/>
              <a:gd name="T41" fmla="*/ 97 h 124"/>
              <a:gd name="T42" fmla="*/ 77 w 197"/>
              <a:gd name="T43" fmla="*/ 105 h 124"/>
              <a:gd name="T44" fmla="*/ 70 w 197"/>
              <a:gd name="T45" fmla="*/ 103 h 124"/>
              <a:gd name="T46" fmla="*/ 80 w 197"/>
              <a:gd name="T47" fmla="*/ 93 h 124"/>
              <a:gd name="T48" fmla="*/ 85 w 197"/>
              <a:gd name="T49" fmla="*/ 97 h 124"/>
              <a:gd name="T50" fmla="*/ 88 w 197"/>
              <a:gd name="T51" fmla="*/ 115 h 124"/>
              <a:gd name="T52" fmla="*/ 83 w 197"/>
              <a:gd name="T53" fmla="*/ 111 h 124"/>
              <a:gd name="T54" fmla="*/ 90 w 197"/>
              <a:gd name="T55" fmla="*/ 104 h 124"/>
              <a:gd name="T56" fmla="*/ 96 w 197"/>
              <a:gd name="T57" fmla="*/ 103 h 124"/>
              <a:gd name="T58" fmla="*/ 153 w 197"/>
              <a:gd name="T59" fmla="*/ 88 h 124"/>
              <a:gd name="T60" fmla="*/ 127 w 197"/>
              <a:gd name="T61" fmla="*/ 67 h 124"/>
              <a:gd name="T62" fmla="*/ 137 w 197"/>
              <a:gd name="T63" fmla="*/ 89 h 124"/>
              <a:gd name="T64" fmla="*/ 134 w 197"/>
              <a:gd name="T65" fmla="*/ 95 h 124"/>
              <a:gd name="T66" fmla="*/ 117 w 197"/>
              <a:gd name="T67" fmla="*/ 78 h 124"/>
              <a:gd name="T68" fmla="*/ 125 w 197"/>
              <a:gd name="T69" fmla="*/ 98 h 124"/>
              <a:gd name="T70" fmla="*/ 126 w 197"/>
              <a:gd name="T71" fmla="*/ 104 h 124"/>
              <a:gd name="T72" fmla="*/ 119 w 197"/>
              <a:gd name="T73" fmla="*/ 101 h 124"/>
              <a:gd name="T74" fmla="*/ 101 w 197"/>
              <a:gd name="T75" fmla="*/ 94 h 124"/>
              <a:gd name="T76" fmla="*/ 108 w 197"/>
              <a:gd name="T77" fmla="*/ 111 h 124"/>
              <a:gd name="T78" fmla="*/ 102 w 197"/>
              <a:gd name="T79" fmla="*/ 97 h 124"/>
              <a:gd name="T80" fmla="*/ 82 w 197"/>
              <a:gd name="T81" fmla="*/ 84 h 124"/>
              <a:gd name="T82" fmla="*/ 68 w 197"/>
              <a:gd name="T83" fmla="*/ 75 h 124"/>
              <a:gd name="T84" fmla="*/ 43 w 197"/>
              <a:gd name="T85" fmla="*/ 76 h 124"/>
              <a:gd name="T86" fmla="*/ 57 w 197"/>
              <a:gd name="T87" fmla="*/ 27 h 124"/>
              <a:gd name="T88" fmla="*/ 77 w 197"/>
              <a:gd name="T89" fmla="*/ 23 h 124"/>
              <a:gd name="T90" fmla="*/ 94 w 197"/>
              <a:gd name="T91" fmla="*/ 39 h 124"/>
              <a:gd name="T92" fmla="*/ 110 w 197"/>
              <a:gd name="T93" fmla="*/ 52 h 124"/>
              <a:gd name="T94" fmla="*/ 154 w 197"/>
              <a:gd name="T95" fmla="*/ 86 h 124"/>
              <a:gd name="T96" fmla="*/ 135 w 197"/>
              <a:gd name="T97" fmla="*/ 54 h 124"/>
              <a:gd name="T98" fmla="*/ 112 w 197"/>
              <a:gd name="T99" fmla="*/ 30 h 124"/>
              <a:gd name="T100" fmla="*/ 88 w 197"/>
              <a:gd name="T101" fmla="*/ 34 h 124"/>
              <a:gd name="T102" fmla="*/ 83 w 197"/>
              <a:gd name="T103" fmla="*/ 28 h 124"/>
              <a:gd name="T104" fmla="*/ 141 w 197"/>
              <a:gd name="T105" fmla="*/ 32 h 124"/>
              <a:gd name="T106" fmla="*/ 158 w 197"/>
              <a:gd name="T107" fmla="*/ 7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7" h="124">
                <a:moveTo>
                  <a:pt x="141" y="23"/>
                </a:moveTo>
                <a:cubicBezTo>
                  <a:pt x="114" y="9"/>
                  <a:pt x="114" y="9"/>
                  <a:pt x="114" y="9"/>
                </a:cubicBezTo>
                <a:cubicBezTo>
                  <a:pt x="113" y="9"/>
                  <a:pt x="99" y="0"/>
                  <a:pt x="90" y="10"/>
                </a:cubicBezTo>
                <a:cubicBezTo>
                  <a:pt x="87" y="12"/>
                  <a:pt x="87" y="12"/>
                  <a:pt x="87" y="12"/>
                </a:cubicBezTo>
                <a:cubicBezTo>
                  <a:pt x="80" y="9"/>
                  <a:pt x="68" y="7"/>
                  <a:pt x="56" y="17"/>
                </a:cubicBezTo>
                <a:cubicBezTo>
                  <a:pt x="33" y="4"/>
                  <a:pt x="33" y="4"/>
                  <a:pt x="33" y="4"/>
                </a:cubicBezTo>
                <a:cubicBezTo>
                  <a:pt x="0" y="55"/>
                  <a:pt x="0" y="55"/>
                  <a:pt x="0" y="55"/>
                </a:cubicBezTo>
                <a:cubicBezTo>
                  <a:pt x="37" y="82"/>
                  <a:pt x="37" y="82"/>
                  <a:pt x="37" y="82"/>
                </a:cubicBezTo>
                <a:cubicBezTo>
                  <a:pt x="35" y="84"/>
                  <a:pt x="34" y="87"/>
                  <a:pt x="34" y="90"/>
                </a:cubicBezTo>
                <a:cubicBezTo>
                  <a:pt x="34" y="93"/>
                  <a:pt x="36" y="95"/>
                  <a:pt x="38" y="98"/>
                </a:cubicBezTo>
                <a:cubicBezTo>
                  <a:pt x="40" y="100"/>
                  <a:pt x="43" y="101"/>
                  <a:pt x="46" y="101"/>
                </a:cubicBezTo>
                <a:cubicBezTo>
                  <a:pt x="47" y="101"/>
                  <a:pt x="49" y="101"/>
                  <a:pt x="50" y="100"/>
                </a:cubicBezTo>
                <a:cubicBezTo>
                  <a:pt x="50" y="102"/>
                  <a:pt x="51" y="103"/>
                  <a:pt x="52" y="104"/>
                </a:cubicBezTo>
                <a:cubicBezTo>
                  <a:pt x="54" y="106"/>
                  <a:pt x="57" y="108"/>
                  <a:pt x="60" y="108"/>
                </a:cubicBezTo>
                <a:cubicBezTo>
                  <a:pt x="60" y="108"/>
                  <a:pt x="60" y="108"/>
                  <a:pt x="60" y="108"/>
                </a:cubicBezTo>
                <a:cubicBezTo>
                  <a:pt x="61" y="108"/>
                  <a:pt x="61" y="108"/>
                  <a:pt x="61" y="108"/>
                </a:cubicBezTo>
                <a:cubicBezTo>
                  <a:pt x="62" y="110"/>
                  <a:pt x="63" y="112"/>
                  <a:pt x="64" y="113"/>
                </a:cubicBezTo>
                <a:cubicBezTo>
                  <a:pt x="67" y="116"/>
                  <a:pt x="71" y="117"/>
                  <a:pt x="75" y="116"/>
                </a:cubicBezTo>
                <a:cubicBezTo>
                  <a:pt x="75" y="118"/>
                  <a:pt x="76" y="120"/>
                  <a:pt x="78" y="121"/>
                </a:cubicBezTo>
                <a:cubicBezTo>
                  <a:pt x="80" y="123"/>
                  <a:pt x="83" y="124"/>
                  <a:pt x="86" y="124"/>
                </a:cubicBezTo>
                <a:cubicBezTo>
                  <a:pt x="89" y="124"/>
                  <a:pt x="92" y="123"/>
                  <a:pt x="94" y="121"/>
                </a:cubicBezTo>
                <a:cubicBezTo>
                  <a:pt x="97" y="118"/>
                  <a:pt x="97" y="118"/>
                  <a:pt x="97" y="118"/>
                </a:cubicBezTo>
                <a:cubicBezTo>
                  <a:pt x="97" y="118"/>
                  <a:pt x="97" y="118"/>
                  <a:pt x="97" y="118"/>
                </a:cubicBezTo>
                <a:cubicBezTo>
                  <a:pt x="100" y="115"/>
                  <a:pt x="100" y="115"/>
                  <a:pt x="100" y="115"/>
                </a:cubicBezTo>
                <a:cubicBezTo>
                  <a:pt x="103" y="117"/>
                  <a:pt x="103" y="117"/>
                  <a:pt x="103" y="117"/>
                </a:cubicBezTo>
                <a:cubicBezTo>
                  <a:pt x="105" y="119"/>
                  <a:pt x="108" y="120"/>
                  <a:pt x="111" y="120"/>
                </a:cubicBezTo>
                <a:cubicBezTo>
                  <a:pt x="114" y="120"/>
                  <a:pt x="117" y="119"/>
                  <a:pt x="119" y="117"/>
                </a:cubicBezTo>
                <a:cubicBezTo>
                  <a:pt x="120" y="116"/>
                  <a:pt x="121" y="114"/>
                  <a:pt x="122" y="113"/>
                </a:cubicBezTo>
                <a:cubicBezTo>
                  <a:pt x="122" y="113"/>
                  <a:pt x="123" y="113"/>
                  <a:pt x="124" y="113"/>
                </a:cubicBezTo>
                <a:cubicBezTo>
                  <a:pt x="127" y="113"/>
                  <a:pt x="130" y="112"/>
                  <a:pt x="132" y="109"/>
                </a:cubicBezTo>
                <a:cubicBezTo>
                  <a:pt x="134" y="108"/>
                  <a:pt x="135" y="106"/>
                  <a:pt x="135" y="104"/>
                </a:cubicBezTo>
                <a:cubicBezTo>
                  <a:pt x="135" y="104"/>
                  <a:pt x="136" y="104"/>
                  <a:pt x="136" y="104"/>
                </a:cubicBezTo>
                <a:cubicBezTo>
                  <a:pt x="139" y="104"/>
                  <a:pt x="142" y="103"/>
                  <a:pt x="144" y="100"/>
                </a:cubicBezTo>
                <a:cubicBezTo>
                  <a:pt x="145" y="99"/>
                  <a:pt x="146" y="98"/>
                  <a:pt x="146" y="96"/>
                </a:cubicBezTo>
                <a:cubicBezTo>
                  <a:pt x="148" y="97"/>
                  <a:pt x="149" y="97"/>
                  <a:pt x="151" y="97"/>
                </a:cubicBezTo>
                <a:cubicBezTo>
                  <a:pt x="154" y="97"/>
                  <a:pt x="156" y="96"/>
                  <a:pt x="159" y="94"/>
                </a:cubicBezTo>
                <a:cubicBezTo>
                  <a:pt x="161" y="91"/>
                  <a:pt x="162" y="87"/>
                  <a:pt x="162" y="84"/>
                </a:cubicBezTo>
                <a:cubicBezTo>
                  <a:pt x="197" y="66"/>
                  <a:pt x="197" y="66"/>
                  <a:pt x="197" y="66"/>
                </a:cubicBezTo>
                <a:cubicBezTo>
                  <a:pt x="176" y="9"/>
                  <a:pt x="176" y="9"/>
                  <a:pt x="176" y="9"/>
                </a:cubicBezTo>
                <a:lnTo>
                  <a:pt x="141" y="23"/>
                </a:lnTo>
                <a:close/>
                <a:moveTo>
                  <a:pt x="53" y="87"/>
                </a:moveTo>
                <a:cubicBezTo>
                  <a:pt x="53" y="87"/>
                  <a:pt x="53" y="87"/>
                  <a:pt x="53" y="87"/>
                </a:cubicBezTo>
                <a:cubicBezTo>
                  <a:pt x="53" y="87"/>
                  <a:pt x="53" y="87"/>
                  <a:pt x="53" y="87"/>
                </a:cubicBezTo>
                <a:cubicBezTo>
                  <a:pt x="48" y="92"/>
                  <a:pt x="48" y="92"/>
                  <a:pt x="48" y="92"/>
                </a:cubicBezTo>
                <a:cubicBezTo>
                  <a:pt x="47" y="93"/>
                  <a:pt x="45" y="93"/>
                  <a:pt x="43" y="92"/>
                </a:cubicBezTo>
                <a:cubicBezTo>
                  <a:pt x="43" y="91"/>
                  <a:pt x="42" y="90"/>
                  <a:pt x="42" y="90"/>
                </a:cubicBezTo>
                <a:cubicBezTo>
                  <a:pt x="42" y="89"/>
                  <a:pt x="43" y="88"/>
                  <a:pt x="43" y="87"/>
                </a:cubicBezTo>
                <a:cubicBezTo>
                  <a:pt x="55" y="76"/>
                  <a:pt x="55" y="76"/>
                  <a:pt x="55" y="76"/>
                </a:cubicBezTo>
                <a:cubicBezTo>
                  <a:pt x="56" y="75"/>
                  <a:pt x="58" y="75"/>
                  <a:pt x="59" y="76"/>
                </a:cubicBezTo>
                <a:cubicBezTo>
                  <a:pt x="61" y="77"/>
                  <a:pt x="61" y="79"/>
                  <a:pt x="59" y="81"/>
                </a:cubicBezTo>
                <a:cubicBezTo>
                  <a:pt x="59" y="81"/>
                  <a:pt x="59" y="81"/>
                  <a:pt x="59" y="81"/>
                </a:cubicBezTo>
                <a:cubicBezTo>
                  <a:pt x="53" y="87"/>
                  <a:pt x="53" y="87"/>
                  <a:pt x="53" y="87"/>
                </a:cubicBezTo>
                <a:close/>
                <a:moveTo>
                  <a:pt x="64" y="97"/>
                </a:moveTo>
                <a:cubicBezTo>
                  <a:pt x="63" y="99"/>
                  <a:pt x="63" y="99"/>
                  <a:pt x="63" y="99"/>
                </a:cubicBezTo>
                <a:cubicBezTo>
                  <a:pt x="62" y="99"/>
                  <a:pt x="61" y="100"/>
                  <a:pt x="60" y="100"/>
                </a:cubicBezTo>
                <a:cubicBezTo>
                  <a:pt x="60" y="100"/>
                  <a:pt x="60" y="100"/>
                  <a:pt x="60" y="100"/>
                </a:cubicBezTo>
                <a:cubicBezTo>
                  <a:pt x="59" y="100"/>
                  <a:pt x="59" y="99"/>
                  <a:pt x="58" y="99"/>
                </a:cubicBezTo>
                <a:cubicBezTo>
                  <a:pt x="57" y="98"/>
                  <a:pt x="57" y="94"/>
                  <a:pt x="59" y="93"/>
                </a:cubicBezTo>
                <a:cubicBezTo>
                  <a:pt x="67" y="85"/>
                  <a:pt x="67" y="85"/>
                  <a:pt x="67" y="85"/>
                </a:cubicBezTo>
                <a:cubicBezTo>
                  <a:pt x="68" y="84"/>
                  <a:pt x="69" y="83"/>
                  <a:pt x="71" y="83"/>
                </a:cubicBezTo>
                <a:cubicBezTo>
                  <a:pt x="72" y="83"/>
                  <a:pt x="73" y="83"/>
                  <a:pt x="73" y="83"/>
                </a:cubicBezTo>
                <a:cubicBezTo>
                  <a:pt x="74" y="85"/>
                  <a:pt x="74" y="87"/>
                  <a:pt x="73" y="88"/>
                </a:cubicBezTo>
                <a:cubicBezTo>
                  <a:pt x="64" y="97"/>
                  <a:pt x="64" y="97"/>
                  <a:pt x="64" y="97"/>
                </a:cubicBezTo>
                <a:cubicBezTo>
                  <a:pt x="64" y="97"/>
                  <a:pt x="64" y="97"/>
                  <a:pt x="64" y="97"/>
                </a:cubicBezTo>
                <a:close/>
                <a:moveTo>
                  <a:pt x="78" y="105"/>
                </a:moveTo>
                <a:cubicBezTo>
                  <a:pt x="78" y="105"/>
                  <a:pt x="77" y="105"/>
                  <a:pt x="77" y="105"/>
                </a:cubicBezTo>
                <a:cubicBezTo>
                  <a:pt x="75" y="108"/>
                  <a:pt x="75" y="108"/>
                  <a:pt x="75" y="108"/>
                </a:cubicBezTo>
                <a:cubicBezTo>
                  <a:pt x="74" y="109"/>
                  <a:pt x="71" y="109"/>
                  <a:pt x="70" y="108"/>
                </a:cubicBezTo>
                <a:cubicBezTo>
                  <a:pt x="69" y="106"/>
                  <a:pt x="69" y="104"/>
                  <a:pt x="70" y="103"/>
                </a:cubicBezTo>
                <a:cubicBezTo>
                  <a:pt x="79" y="94"/>
                  <a:pt x="79" y="94"/>
                  <a:pt x="79" y="94"/>
                </a:cubicBezTo>
                <a:cubicBezTo>
                  <a:pt x="79" y="94"/>
                  <a:pt x="79" y="94"/>
                  <a:pt x="79" y="94"/>
                </a:cubicBezTo>
                <a:cubicBezTo>
                  <a:pt x="80" y="93"/>
                  <a:pt x="80" y="93"/>
                  <a:pt x="80" y="93"/>
                </a:cubicBezTo>
                <a:cubicBezTo>
                  <a:pt x="80" y="92"/>
                  <a:pt x="81" y="92"/>
                  <a:pt x="82" y="92"/>
                </a:cubicBezTo>
                <a:cubicBezTo>
                  <a:pt x="83" y="92"/>
                  <a:pt x="84" y="92"/>
                  <a:pt x="85" y="93"/>
                </a:cubicBezTo>
                <a:cubicBezTo>
                  <a:pt x="86" y="94"/>
                  <a:pt x="86" y="96"/>
                  <a:pt x="85" y="97"/>
                </a:cubicBezTo>
                <a:cubicBezTo>
                  <a:pt x="78" y="105"/>
                  <a:pt x="78" y="105"/>
                  <a:pt x="78" y="105"/>
                </a:cubicBezTo>
                <a:close/>
                <a:moveTo>
                  <a:pt x="96" y="107"/>
                </a:moveTo>
                <a:cubicBezTo>
                  <a:pt x="88" y="115"/>
                  <a:pt x="88" y="115"/>
                  <a:pt x="88" y="115"/>
                </a:cubicBezTo>
                <a:cubicBezTo>
                  <a:pt x="87" y="117"/>
                  <a:pt x="85" y="117"/>
                  <a:pt x="83" y="115"/>
                </a:cubicBezTo>
                <a:cubicBezTo>
                  <a:pt x="83" y="115"/>
                  <a:pt x="82" y="114"/>
                  <a:pt x="82" y="113"/>
                </a:cubicBezTo>
                <a:cubicBezTo>
                  <a:pt x="82" y="112"/>
                  <a:pt x="83" y="111"/>
                  <a:pt x="83" y="111"/>
                </a:cubicBezTo>
                <a:cubicBezTo>
                  <a:pt x="86" y="108"/>
                  <a:pt x="86" y="108"/>
                  <a:pt x="86" y="108"/>
                </a:cubicBezTo>
                <a:cubicBezTo>
                  <a:pt x="86" y="108"/>
                  <a:pt x="86" y="108"/>
                  <a:pt x="86" y="108"/>
                </a:cubicBezTo>
                <a:cubicBezTo>
                  <a:pt x="90" y="104"/>
                  <a:pt x="90" y="104"/>
                  <a:pt x="90" y="104"/>
                </a:cubicBezTo>
                <a:cubicBezTo>
                  <a:pt x="91" y="103"/>
                  <a:pt x="91" y="103"/>
                  <a:pt x="91" y="103"/>
                </a:cubicBezTo>
                <a:cubicBezTo>
                  <a:pt x="91" y="103"/>
                  <a:pt x="91" y="103"/>
                  <a:pt x="91" y="103"/>
                </a:cubicBezTo>
                <a:cubicBezTo>
                  <a:pt x="92" y="101"/>
                  <a:pt x="95" y="101"/>
                  <a:pt x="96" y="103"/>
                </a:cubicBezTo>
                <a:cubicBezTo>
                  <a:pt x="97" y="103"/>
                  <a:pt x="97" y="104"/>
                  <a:pt x="97" y="105"/>
                </a:cubicBezTo>
                <a:cubicBezTo>
                  <a:pt x="97" y="106"/>
                  <a:pt x="97" y="107"/>
                  <a:pt x="96" y="107"/>
                </a:cubicBezTo>
                <a:close/>
                <a:moveTo>
                  <a:pt x="153" y="88"/>
                </a:moveTo>
                <a:cubicBezTo>
                  <a:pt x="152" y="89"/>
                  <a:pt x="149" y="89"/>
                  <a:pt x="148" y="88"/>
                </a:cubicBezTo>
                <a:cubicBezTo>
                  <a:pt x="127" y="67"/>
                  <a:pt x="127" y="67"/>
                  <a:pt x="127" y="67"/>
                </a:cubicBezTo>
                <a:cubicBezTo>
                  <a:pt x="127" y="67"/>
                  <a:pt x="127" y="67"/>
                  <a:pt x="127" y="67"/>
                </a:cubicBezTo>
                <a:cubicBezTo>
                  <a:pt x="127" y="67"/>
                  <a:pt x="127" y="67"/>
                  <a:pt x="127" y="67"/>
                </a:cubicBezTo>
                <a:cubicBezTo>
                  <a:pt x="122" y="73"/>
                  <a:pt x="122" y="73"/>
                  <a:pt x="122" y="73"/>
                </a:cubicBezTo>
                <a:cubicBezTo>
                  <a:pt x="137" y="89"/>
                  <a:pt x="137" y="89"/>
                  <a:pt x="137" y="89"/>
                </a:cubicBezTo>
                <a:cubicBezTo>
                  <a:pt x="138" y="90"/>
                  <a:pt x="139" y="91"/>
                  <a:pt x="139" y="93"/>
                </a:cubicBezTo>
                <a:cubicBezTo>
                  <a:pt x="139" y="94"/>
                  <a:pt x="139" y="94"/>
                  <a:pt x="138" y="95"/>
                </a:cubicBezTo>
                <a:cubicBezTo>
                  <a:pt x="137" y="96"/>
                  <a:pt x="135" y="96"/>
                  <a:pt x="134" y="95"/>
                </a:cubicBezTo>
                <a:cubicBezTo>
                  <a:pt x="132" y="93"/>
                  <a:pt x="132" y="93"/>
                  <a:pt x="132" y="93"/>
                </a:cubicBezTo>
                <a:cubicBezTo>
                  <a:pt x="132" y="93"/>
                  <a:pt x="132" y="93"/>
                  <a:pt x="132" y="93"/>
                </a:cubicBezTo>
                <a:cubicBezTo>
                  <a:pt x="117" y="78"/>
                  <a:pt x="117" y="78"/>
                  <a:pt x="117" y="78"/>
                </a:cubicBezTo>
                <a:cubicBezTo>
                  <a:pt x="111" y="84"/>
                  <a:pt x="111" y="84"/>
                  <a:pt x="111" y="84"/>
                </a:cubicBezTo>
                <a:cubicBezTo>
                  <a:pt x="125" y="98"/>
                  <a:pt x="125" y="98"/>
                  <a:pt x="125" y="98"/>
                </a:cubicBezTo>
                <a:cubicBezTo>
                  <a:pt x="125" y="98"/>
                  <a:pt x="125" y="98"/>
                  <a:pt x="125" y="98"/>
                </a:cubicBezTo>
                <a:cubicBezTo>
                  <a:pt x="126" y="99"/>
                  <a:pt x="126" y="99"/>
                  <a:pt x="126" y="99"/>
                </a:cubicBezTo>
                <a:cubicBezTo>
                  <a:pt x="127" y="100"/>
                  <a:pt x="127" y="100"/>
                  <a:pt x="127" y="101"/>
                </a:cubicBezTo>
                <a:cubicBezTo>
                  <a:pt x="127" y="102"/>
                  <a:pt x="127" y="103"/>
                  <a:pt x="126" y="104"/>
                </a:cubicBezTo>
                <a:cubicBezTo>
                  <a:pt x="125" y="105"/>
                  <a:pt x="123" y="105"/>
                  <a:pt x="122" y="104"/>
                </a:cubicBezTo>
                <a:cubicBezTo>
                  <a:pt x="119" y="101"/>
                  <a:pt x="119" y="101"/>
                  <a:pt x="119" y="101"/>
                </a:cubicBezTo>
                <a:cubicBezTo>
                  <a:pt x="119" y="101"/>
                  <a:pt x="119" y="101"/>
                  <a:pt x="119" y="101"/>
                </a:cubicBezTo>
                <a:cubicBezTo>
                  <a:pt x="119" y="101"/>
                  <a:pt x="119" y="101"/>
                  <a:pt x="119" y="101"/>
                </a:cubicBezTo>
                <a:cubicBezTo>
                  <a:pt x="106" y="89"/>
                  <a:pt x="106" y="89"/>
                  <a:pt x="106" y="89"/>
                </a:cubicBezTo>
                <a:cubicBezTo>
                  <a:pt x="101" y="94"/>
                  <a:pt x="101" y="94"/>
                  <a:pt x="101" y="94"/>
                </a:cubicBezTo>
                <a:cubicBezTo>
                  <a:pt x="113" y="107"/>
                  <a:pt x="113" y="107"/>
                  <a:pt x="113" y="107"/>
                </a:cubicBezTo>
                <a:cubicBezTo>
                  <a:pt x="114" y="108"/>
                  <a:pt x="114" y="110"/>
                  <a:pt x="113" y="111"/>
                </a:cubicBezTo>
                <a:cubicBezTo>
                  <a:pt x="112" y="113"/>
                  <a:pt x="110" y="113"/>
                  <a:pt x="108" y="111"/>
                </a:cubicBezTo>
                <a:cubicBezTo>
                  <a:pt x="105" y="108"/>
                  <a:pt x="105" y="108"/>
                  <a:pt x="105" y="108"/>
                </a:cubicBezTo>
                <a:cubicBezTo>
                  <a:pt x="105" y="107"/>
                  <a:pt x="105" y="106"/>
                  <a:pt x="105" y="105"/>
                </a:cubicBezTo>
                <a:cubicBezTo>
                  <a:pt x="105" y="102"/>
                  <a:pt x="104" y="99"/>
                  <a:pt x="102" y="97"/>
                </a:cubicBezTo>
                <a:cubicBezTo>
                  <a:pt x="99" y="95"/>
                  <a:pt x="97" y="94"/>
                  <a:pt x="93" y="94"/>
                </a:cubicBezTo>
                <a:cubicBezTo>
                  <a:pt x="93" y="91"/>
                  <a:pt x="92" y="89"/>
                  <a:pt x="90" y="87"/>
                </a:cubicBezTo>
                <a:cubicBezTo>
                  <a:pt x="88" y="85"/>
                  <a:pt x="85" y="84"/>
                  <a:pt x="82" y="84"/>
                </a:cubicBezTo>
                <a:cubicBezTo>
                  <a:pt x="82" y="82"/>
                  <a:pt x="80" y="80"/>
                  <a:pt x="79" y="78"/>
                </a:cubicBezTo>
                <a:cubicBezTo>
                  <a:pt x="77" y="76"/>
                  <a:pt x="73" y="75"/>
                  <a:pt x="70" y="75"/>
                </a:cubicBezTo>
                <a:cubicBezTo>
                  <a:pt x="69" y="75"/>
                  <a:pt x="69" y="75"/>
                  <a:pt x="68" y="75"/>
                </a:cubicBezTo>
                <a:cubicBezTo>
                  <a:pt x="67" y="73"/>
                  <a:pt x="67" y="72"/>
                  <a:pt x="65" y="70"/>
                </a:cubicBezTo>
                <a:cubicBezTo>
                  <a:pt x="61" y="66"/>
                  <a:pt x="53" y="66"/>
                  <a:pt x="49" y="70"/>
                </a:cubicBezTo>
                <a:cubicBezTo>
                  <a:pt x="43" y="76"/>
                  <a:pt x="43" y="76"/>
                  <a:pt x="43" y="76"/>
                </a:cubicBezTo>
                <a:cubicBezTo>
                  <a:pt x="11" y="53"/>
                  <a:pt x="11" y="53"/>
                  <a:pt x="11" y="53"/>
                </a:cubicBezTo>
                <a:cubicBezTo>
                  <a:pt x="36" y="14"/>
                  <a:pt x="36" y="14"/>
                  <a:pt x="36" y="14"/>
                </a:cubicBezTo>
                <a:cubicBezTo>
                  <a:pt x="57" y="27"/>
                  <a:pt x="57" y="27"/>
                  <a:pt x="57" y="27"/>
                </a:cubicBezTo>
                <a:cubicBezTo>
                  <a:pt x="59" y="25"/>
                  <a:pt x="59" y="25"/>
                  <a:pt x="59" y="25"/>
                </a:cubicBezTo>
                <a:cubicBezTo>
                  <a:pt x="67" y="17"/>
                  <a:pt x="76" y="17"/>
                  <a:pt x="81" y="18"/>
                </a:cubicBezTo>
                <a:cubicBezTo>
                  <a:pt x="77" y="23"/>
                  <a:pt x="77" y="23"/>
                  <a:pt x="77" y="23"/>
                </a:cubicBezTo>
                <a:cubicBezTo>
                  <a:pt x="75" y="25"/>
                  <a:pt x="73" y="28"/>
                  <a:pt x="73" y="31"/>
                </a:cubicBezTo>
                <a:cubicBezTo>
                  <a:pt x="73" y="34"/>
                  <a:pt x="75" y="37"/>
                  <a:pt x="77" y="39"/>
                </a:cubicBezTo>
                <a:cubicBezTo>
                  <a:pt x="81" y="44"/>
                  <a:pt x="89" y="44"/>
                  <a:pt x="94" y="39"/>
                </a:cubicBezTo>
                <a:cubicBezTo>
                  <a:pt x="100" y="33"/>
                  <a:pt x="100" y="33"/>
                  <a:pt x="100" y="33"/>
                </a:cubicBezTo>
                <a:cubicBezTo>
                  <a:pt x="104" y="33"/>
                  <a:pt x="104" y="33"/>
                  <a:pt x="104" y="33"/>
                </a:cubicBezTo>
                <a:cubicBezTo>
                  <a:pt x="104" y="38"/>
                  <a:pt x="105" y="46"/>
                  <a:pt x="110" y="52"/>
                </a:cubicBezTo>
                <a:cubicBezTo>
                  <a:pt x="115" y="58"/>
                  <a:pt x="122" y="61"/>
                  <a:pt x="132" y="62"/>
                </a:cubicBezTo>
                <a:cubicBezTo>
                  <a:pt x="153" y="83"/>
                  <a:pt x="153" y="83"/>
                  <a:pt x="153" y="83"/>
                </a:cubicBezTo>
                <a:cubicBezTo>
                  <a:pt x="154" y="84"/>
                  <a:pt x="154" y="85"/>
                  <a:pt x="154" y="86"/>
                </a:cubicBezTo>
                <a:cubicBezTo>
                  <a:pt x="154" y="87"/>
                  <a:pt x="154" y="87"/>
                  <a:pt x="153" y="88"/>
                </a:cubicBezTo>
                <a:close/>
                <a:moveTo>
                  <a:pt x="158" y="77"/>
                </a:moveTo>
                <a:cubicBezTo>
                  <a:pt x="135" y="54"/>
                  <a:pt x="135" y="54"/>
                  <a:pt x="135" y="54"/>
                </a:cubicBezTo>
                <a:cubicBezTo>
                  <a:pt x="133" y="54"/>
                  <a:pt x="133" y="54"/>
                  <a:pt x="133" y="54"/>
                </a:cubicBezTo>
                <a:cubicBezTo>
                  <a:pt x="125" y="54"/>
                  <a:pt x="119" y="52"/>
                  <a:pt x="116" y="47"/>
                </a:cubicBezTo>
                <a:cubicBezTo>
                  <a:pt x="110" y="41"/>
                  <a:pt x="112" y="30"/>
                  <a:pt x="112" y="30"/>
                </a:cubicBezTo>
                <a:cubicBezTo>
                  <a:pt x="113" y="25"/>
                  <a:pt x="113" y="25"/>
                  <a:pt x="113" y="25"/>
                </a:cubicBezTo>
                <a:cubicBezTo>
                  <a:pt x="96" y="25"/>
                  <a:pt x="96" y="25"/>
                  <a:pt x="96" y="25"/>
                </a:cubicBezTo>
                <a:cubicBezTo>
                  <a:pt x="88" y="34"/>
                  <a:pt x="88" y="34"/>
                  <a:pt x="88" y="34"/>
                </a:cubicBezTo>
                <a:cubicBezTo>
                  <a:pt x="87" y="35"/>
                  <a:pt x="84" y="35"/>
                  <a:pt x="83" y="34"/>
                </a:cubicBezTo>
                <a:cubicBezTo>
                  <a:pt x="82" y="33"/>
                  <a:pt x="81" y="32"/>
                  <a:pt x="81" y="31"/>
                </a:cubicBezTo>
                <a:cubicBezTo>
                  <a:pt x="81" y="30"/>
                  <a:pt x="82" y="29"/>
                  <a:pt x="83" y="28"/>
                </a:cubicBezTo>
                <a:cubicBezTo>
                  <a:pt x="95" y="15"/>
                  <a:pt x="95" y="15"/>
                  <a:pt x="95" y="15"/>
                </a:cubicBezTo>
                <a:cubicBezTo>
                  <a:pt x="100" y="10"/>
                  <a:pt x="109" y="16"/>
                  <a:pt x="110" y="16"/>
                </a:cubicBezTo>
                <a:cubicBezTo>
                  <a:pt x="141" y="32"/>
                  <a:pt x="141" y="32"/>
                  <a:pt x="141" y="32"/>
                </a:cubicBezTo>
                <a:cubicBezTo>
                  <a:pt x="171" y="19"/>
                  <a:pt x="171" y="19"/>
                  <a:pt x="171" y="19"/>
                </a:cubicBezTo>
                <a:cubicBezTo>
                  <a:pt x="187" y="62"/>
                  <a:pt x="187" y="62"/>
                  <a:pt x="187" y="62"/>
                </a:cubicBezTo>
                <a:lnTo>
                  <a:pt x="158" y="77"/>
                </a:lnTo>
                <a:close/>
              </a:path>
            </a:pathLst>
          </a:custGeom>
          <a:solidFill>
            <a:schemeClr val="tx1"/>
          </a:solidFill>
          <a:ln>
            <a:noFill/>
          </a:ln>
        </p:spPr>
        <p:txBody>
          <a:bodyPr vert="horz" wrap="square" lIns="93221" tIns="46610" rIns="93221" bIns="46610" numCol="1" anchor="t" anchorCtr="0" compatLnSpc="1">
            <a:prstTxWarp prst="textNoShape">
              <a:avLst/>
            </a:prstTxWarp>
          </a:bodyPr>
          <a:lstStyle/>
          <a:p>
            <a:pPr defTabSz="932060">
              <a:defRPr/>
            </a:pPr>
            <a:endParaRPr lang="en-US" sz="1873">
              <a:solidFill>
                <a:srgbClr val="FFFFFF"/>
              </a:solidFill>
              <a:latin typeface="Segoe UI"/>
            </a:endParaRPr>
          </a:p>
        </p:txBody>
      </p:sp>
      <p:grpSp>
        <p:nvGrpSpPr>
          <p:cNvPr id="30" name="Group 29">
            <a:extLst>
              <a:ext uri="{FF2B5EF4-FFF2-40B4-BE49-F238E27FC236}">
                <a16:creationId xmlns:a16="http://schemas.microsoft.com/office/drawing/2014/main" id="{6F5C02D2-B1A3-4F0A-9C27-C86D194ED2B9}"/>
              </a:ext>
            </a:extLst>
          </p:cNvPr>
          <p:cNvGrpSpPr/>
          <p:nvPr/>
        </p:nvGrpSpPr>
        <p:grpSpPr>
          <a:xfrm>
            <a:off x="3112879" y="2513365"/>
            <a:ext cx="6214711" cy="4174191"/>
            <a:chOff x="3048000" y="2654300"/>
            <a:chExt cx="6096000" cy="4203699"/>
          </a:xfrm>
        </p:grpSpPr>
        <p:cxnSp>
          <p:nvCxnSpPr>
            <p:cNvPr id="31" name="Straight Connector 30">
              <a:extLst>
                <a:ext uri="{FF2B5EF4-FFF2-40B4-BE49-F238E27FC236}">
                  <a16:creationId xmlns:a16="http://schemas.microsoft.com/office/drawing/2014/main" id="{6002C3CB-F194-454B-B8DE-2AF106AB8E02}"/>
                </a:ext>
              </a:extLst>
            </p:cNvPr>
            <p:cNvCxnSpPr>
              <a:cxnSpLocks/>
            </p:cNvCxnSpPr>
            <p:nvPr/>
          </p:nvCxnSpPr>
          <p:spPr>
            <a:xfrm>
              <a:off x="9144000" y="2654300"/>
              <a:ext cx="0" cy="4203699"/>
            </a:xfrm>
            <a:prstGeom prst="line">
              <a:avLst/>
            </a:prstGeom>
            <a:ln w="285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6D53B9F-DD0A-4FC0-A246-30535C63DF7D}"/>
                </a:ext>
              </a:extLst>
            </p:cNvPr>
            <p:cNvCxnSpPr>
              <a:cxnSpLocks/>
            </p:cNvCxnSpPr>
            <p:nvPr/>
          </p:nvCxnSpPr>
          <p:spPr>
            <a:xfrm>
              <a:off x="3048000" y="2654300"/>
              <a:ext cx="0" cy="4203699"/>
            </a:xfrm>
            <a:prstGeom prst="line">
              <a:avLst/>
            </a:prstGeom>
            <a:ln w="285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296CFA5-ABB5-46D1-AEE7-CFB4E9B80C8C}"/>
                </a:ext>
              </a:extLst>
            </p:cNvPr>
            <p:cNvCxnSpPr>
              <a:cxnSpLocks/>
            </p:cNvCxnSpPr>
            <p:nvPr/>
          </p:nvCxnSpPr>
          <p:spPr>
            <a:xfrm>
              <a:off x="6096000" y="2654300"/>
              <a:ext cx="0" cy="4203699"/>
            </a:xfrm>
            <a:prstGeom prst="line">
              <a:avLst/>
            </a:prstGeom>
            <a:ln w="28575">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0CE86B16-7C41-408D-8E96-8D3889549A51}"/>
              </a:ext>
            </a:extLst>
          </p:cNvPr>
          <p:cNvSpPr/>
          <p:nvPr/>
        </p:nvSpPr>
        <p:spPr bwMode="auto">
          <a:xfrm>
            <a:off x="3308801" y="4038683"/>
            <a:ext cx="2836441" cy="11961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15" tIns="149133" rIns="186415" bIns="149133" numCol="1" spcCol="0" rtlCol="0" fromWordArt="0" anchor="t" anchorCtr="0" forceAA="0" compatLnSpc="1">
            <a:prstTxWarp prst="textNoShape">
              <a:avLst/>
            </a:prstTxWarp>
            <a:noAutofit/>
          </a:bodyPr>
          <a:lstStyle/>
          <a:p>
            <a:pPr algn="ctr" defTabSz="950299" fontAlgn="base">
              <a:lnSpc>
                <a:spcPct val="90000"/>
              </a:lnSpc>
              <a:spcBef>
                <a:spcPts val="1199"/>
              </a:spcBef>
              <a:spcAft>
                <a:spcPct val="0"/>
              </a:spcAft>
              <a:defRPr/>
            </a:pPr>
            <a:r>
              <a:rPr lang="en-US">
                <a:gradFill>
                  <a:gsLst>
                    <a:gs pos="0">
                      <a:srgbClr val="FFFFFF"/>
                    </a:gs>
                    <a:gs pos="100000">
                      <a:srgbClr val="FFFFFF"/>
                    </a:gs>
                  </a:gsLst>
                  <a:lin ang="5400000" scaled="0"/>
                </a:gradFill>
                <a:latin typeface="Segoe UI"/>
                <a:cs typeface="Segoe UI" pitchFamily="34" charset="0"/>
              </a:rPr>
              <a:t>Get up and running quickly</a:t>
            </a:r>
          </a:p>
          <a:p>
            <a:pPr algn="ctr" defTabSz="950299" fontAlgn="base">
              <a:lnSpc>
                <a:spcPct val="90000"/>
              </a:lnSpc>
              <a:spcBef>
                <a:spcPts val="1199"/>
              </a:spcBef>
              <a:spcAft>
                <a:spcPct val="0"/>
              </a:spcAft>
              <a:defRPr/>
            </a:pPr>
            <a:r>
              <a:rPr lang="en-US">
                <a:gradFill>
                  <a:gsLst>
                    <a:gs pos="0">
                      <a:srgbClr val="FFFFFF"/>
                    </a:gs>
                    <a:gs pos="100000">
                      <a:srgbClr val="FFFFFF"/>
                    </a:gs>
                  </a:gsLst>
                  <a:lin ang="5400000" scaled="0"/>
                </a:gradFill>
                <a:latin typeface="Segoe UI"/>
                <a:cs typeface="Segoe UI" pitchFamily="34" charset="0"/>
              </a:rPr>
              <a:t>Deliver 100s of VMs initially (and grow </a:t>
            </a:r>
            <a:br>
              <a:rPr lang="en-US">
                <a:gradFill>
                  <a:gsLst>
                    <a:gs pos="0">
                      <a:srgbClr val="FFFFFF"/>
                    </a:gs>
                    <a:gs pos="100000">
                      <a:srgbClr val="FFFFFF"/>
                    </a:gs>
                  </a:gsLst>
                  <a:lin ang="5400000" scaled="0"/>
                </a:gradFill>
                <a:latin typeface="Segoe UI"/>
                <a:cs typeface="Segoe UI" pitchFamily="34" charset="0"/>
              </a:rPr>
            </a:br>
            <a:r>
              <a:rPr lang="en-US">
                <a:gradFill>
                  <a:gsLst>
                    <a:gs pos="0">
                      <a:srgbClr val="FFFFFF"/>
                    </a:gs>
                    <a:gs pos="100000">
                      <a:srgbClr val="FFFFFF"/>
                    </a:gs>
                  </a:gsLst>
                  <a:lin ang="5400000" scaled="0"/>
                </a:gradFill>
                <a:latin typeface="Segoe UI"/>
                <a:cs typeface="Segoe UI" pitchFamily="34" charset="0"/>
              </a:rPr>
              <a:t>over time)</a:t>
            </a:r>
          </a:p>
        </p:txBody>
      </p:sp>
      <p:sp>
        <p:nvSpPr>
          <p:cNvPr id="35" name="Rectangle 34">
            <a:extLst>
              <a:ext uri="{FF2B5EF4-FFF2-40B4-BE49-F238E27FC236}">
                <a16:creationId xmlns:a16="http://schemas.microsoft.com/office/drawing/2014/main" id="{44AC3EB8-F6ED-47C4-BC4F-E2E9AF2D80E8}"/>
              </a:ext>
            </a:extLst>
          </p:cNvPr>
          <p:cNvSpPr/>
          <p:nvPr/>
        </p:nvSpPr>
        <p:spPr bwMode="auto">
          <a:xfrm>
            <a:off x="2646" y="6361726"/>
            <a:ext cx="12431184" cy="63230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41" rIns="0" bIns="146241" numCol="1" spcCol="0" rtlCol="0" fromWordArt="0" anchor="ctr" anchorCtr="0" forceAA="0" compatLnSpc="1">
            <a:prstTxWarp prst="textNoShape">
              <a:avLst/>
            </a:prstTxWarp>
            <a:noAutofit/>
          </a:bodyPr>
          <a:lstStyle/>
          <a:p>
            <a:pPr algn="ctr" defTabSz="931935" fontAlgn="base">
              <a:lnSpc>
                <a:spcPct val="90000"/>
              </a:lnSpc>
              <a:spcBef>
                <a:spcPct val="0"/>
              </a:spcBef>
              <a:spcAft>
                <a:spcPct val="0"/>
              </a:spcAft>
              <a:defRPr/>
            </a:pPr>
            <a:endParaRPr lang="en-US" b="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grpSp>
        <p:nvGrpSpPr>
          <p:cNvPr id="36" name="Group 35">
            <a:extLst>
              <a:ext uri="{FF2B5EF4-FFF2-40B4-BE49-F238E27FC236}">
                <a16:creationId xmlns:a16="http://schemas.microsoft.com/office/drawing/2014/main" id="{E50C144F-B26B-441C-AA14-720EBD8930FF}"/>
              </a:ext>
            </a:extLst>
          </p:cNvPr>
          <p:cNvGrpSpPr/>
          <p:nvPr/>
        </p:nvGrpSpPr>
        <p:grpSpPr>
          <a:xfrm>
            <a:off x="258537" y="5552035"/>
            <a:ext cx="1219431" cy="294975"/>
            <a:chOff x="610183" y="5489129"/>
            <a:chExt cx="1402767" cy="339322"/>
          </a:xfrm>
        </p:grpSpPr>
        <p:pic>
          <p:nvPicPr>
            <p:cNvPr id="37" name="Picture 36">
              <a:extLst>
                <a:ext uri="{FF2B5EF4-FFF2-40B4-BE49-F238E27FC236}">
                  <a16:creationId xmlns:a16="http://schemas.microsoft.com/office/drawing/2014/main" id="{805BBE67-5E54-43DB-9ADA-10C67A5617DC}"/>
                </a:ext>
              </a:extLst>
            </p:cNvPr>
            <p:cNvPicPr>
              <a:picLocks noChangeAspect="1"/>
            </p:cNvPicPr>
            <p:nvPr/>
          </p:nvPicPr>
          <p:blipFill rotWithShape="1">
            <a:blip r:embed="rId11">
              <a:extLst>
                <a:ext uri="{28A0092B-C50C-407E-A947-70E740481C1C}">
                  <a14:useLocalDpi xmlns:a14="http://schemas.microsoft.com/office/drawing/2010/main" val="0"/>
                </a:ext>
              </a:extLst>
            </a:blip>
            <a:srcRect b="-2110"/>
            <a:stretch/>
          </p:blipFill>
          <p:spPr>
            <a:xfrm>
              <a:off x="1073173" y="5495478"/>
              <a:ext cx="939777" cy="332973"/>
            </a:xfrm>
            <a:prstGeom prst="rect">
              <a:avLst/>
            </a:prstGeom>
          </p:spPr>
        </p:pic>
        <p:pic>
          <p:nvPicPr>
            <p:cNvPr id="38" name="Picture 37">
              <a:extLst>
                <a:ext uri="{FF2B5EF4-FFF2-40B4-BE49-F238E27FC236}">
                  <a16:creationId xmlns:a16="http://schemas.microsoft.com/office/drawing/2014/main" id="{CAE277A9-6570-488A-998C-9765B8B79D54}"/>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610183" y="5489129"/>
              <a:ext cx="462991" cy="332440"/>
            </a:xfrm>
            <a:prstGeom prst="rect">
              <a:avLst/>
            </a:prstGeom>
          </p:spPr>
        </p:pic>
      </p:grpSp>
      <p:pic>
        <p:nvPicPr>
          <p:cNvPr id="1026" name="Picture 2" descr="Image result for wortmann ag logo png">
            <a:extLst>
              <a:ext uri="{FF2B5EF4-FFF2-40B4-BE49-F238E27FC236}">
                <a16:creationId xmlns:a16="http://schemas.microsoft.com/office/drawing/2014/main" id="{21291DDF-BA3E-4B2A-9C4A-8B0EE9A0934E}"/>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604899" y="5644100"/>
            <a:ext cx="1331223" cy="13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69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3F10979-A1D0-4453-B7B7-7FDB6FD13393}"/>
              </a:ext>
            </a:extLst>
          </p:cNvPr>
          <p:cNvCxnSpPr/>
          <p:nvPr/>
        </p:nvCxnSpPr>
        <p:spPr>
          <a:xfrm>
            <a:off x="1764" y="3095781"/>
            <a:ext cx="12432948" cy="0"/>
          </a:xfrm>
          <a:prstGeom prst="line">
            <a:avLst/>
          </a:prstGeom>
          <a:solidFill>
            <a:srgbClr val="002050"/>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Oval 2">
            <a:extLst>
              <a:ext uri="{FF2B5EF4-FFF2-40B4-BE49-F238E27FC236}">
                <a16:creationId xmlns:a16="http://schemas.microsoft.com/office/drawing/2014/main" id="{0E98B072-87E4-4C07-B483-1A315078DA3A}"/>
              </a:ext>
            </a:extLst>
          </p:cNvPr>
          <p:cNvSpPr/>
          <p:nvPr/>
        </p:nvSpPr>
        <p:spPr bwMode="auto">
          <a:xfrm>
            <a:off x="1728089" y="2227363"/>
            <a:ext cx="1736840" cy="1736838"/>
          </a:xfrm>
          <a:prstGeom prst="ellipse">
            <a:avLst/>
          </a:prstGeom>
          <a:solidFill>
            <a:schemeClr val="bg2"/>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algn="ctr" defTabSz="950846" fontAlgn="base">
              <a:lnSpc>
                <a:spcPct val="90000"/>
              </a:lnSpc>
              <a:spcBef>
                <a:spcPct val="0"/>
              </a:spcBef>
              <a:spcAft>
                <a:spcPct val="0"/>
              </a:spcAft>
              <a:defRPr/>
            </a:pPr>
            <a:r>
              <a:rPr lang="en-US" sz="6729">
                <a:gradFill>
                  <a:gsLst>
                    <a:gs pos="5310">
                      <a:srgbClr val="353535"/>
                    </a:gs>
                    <a:gs pos="26000">
                      <a:srgbClr val="353535"/>
                    </a:gs>
                  </a:gsLst>
                  <a:lin ang="5400000" scaled="0"/>
                </a:gradFill>
                <a:latin typeface="Segoe UI Semilight" panose="020B0402040204020203" pitchFamily="34" charset="0"/>
                <a:cs typeface="Segoe UI Semilight" panose="020B0402040204020203" pitchFamily="34" charset="0"/>
              </a:rPr>
              <a:t>1</a:t>
            </a:r>
          </a:p>
        </p:txBody>
      </p:sp>
      <p:sp>
        <p:nvSpPr>
          <p:cNvPr id="4" name="Oval 3">
            <a:extLst>
              <a:ext uri="{FF2B5EF4-FFF2-40B4-BE49-F238E27FC236}">
                <a16:creationId xmlns:a16="http://schemas.microsoft.com/office/drawing/2014/main" id="{45519F9D-443D-4B0C-A56D-7ADD8D5F850C}"/>
              </a:ext>
            </a:extLst>
          </p:cNvPr>
          <p:cNvSpPr/>
          <p:nvPr/>
        </p:nvSpPr>
        <p:spPr bwMode="auto">
          <a:xfrm>
            <a:off x="5375742" y="2227363"/>
            <a:ext cx="1736838" cy="1736838"/>
          </a:xfrm>
          <a:prstGeom prst="ellipse">
            <a:avLst/>
          </a:prstGeom>
          <a:solidFill>
            <a:schemeClr val="bg2"/>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algn="ctr" defTabSz="950846" fontAlgn="base">
              <a:lnSpc>
                <a:spcPct val="90000"/>
              </a:lnSpc>
              <a:spcBef>
                <a:spcPct val="0"/>
              </a:spcBef>
              <a:spcAft>
                <a:spcPct val="0"/>
              </a:spcAft>
              <a:defRPr/>
            </a:pPr>
            <a:r>
              <a:rPr lang="en-US" sz="6729">
                <a:gradFill>
                  <a:gsLst>
                    <a:gs pos="5310">
                      <a:srgbClr val="353535"/>
                    </a:gs>
                    <a:gs pos="26000">
                      <a:srgbClr val="353535"/>
                    </a:gs>
                  </a:gsLst>
                  <a:lin ang="5400000" scaled="0"/>
                </a:gradFill>
                <a:latin typeface="Segoe UI Semilight" panose="020B0402040204020203" pitchFamily="34" charset="0"/>
                <a:cs typeface="Segoe UI Semilight" panose="020B0402040204020203" pitchFamily="34" charset="0"/>
              </a:rPr>
              <a:t>2</a:t>
            </a:r>
          </a:p>
        </p:txBody>
      </p:sp>
      <p:sp>
        <p:nvSpPr>
          <p:cNvPr id="5" name="Oval 4">
            <a:extLst>
              <a:ext uri="{FF2B5EF4-FFF2-40B4-BE49-F238E27FC236}">
                <a16:creationId xmlns:a16="http://schemas.microsoft.com/office/drawing/2014/main" id="{09D5099B-43A8-47C9-9246-50DF463C2F77}"/>
              </a:ext>
            </a:extLst>
          </p:cNvPr>
          <p:cNvSpPr/>
          <p:nvPr/>
        </p:nvSpPr>
        <p:spPr bwMode="auto">
          <a:xfrm>
            <a:off x="9023399" y="2227363"/>
            <a:ext cx="1736840" cy="1736838"/>
          </a:xfrm>
          <a:prstGeom prst="ellipse">
            <a:avLst/>
          </a:prstGeom>
          <a:solidFill>
            <a:schemeClr val="bg2"/>
          </a:solidFill>
          <a:ln w="381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ctr" anchorCtr="0" forceAA="0" compatLnSpc="1">
            <a:prstTxWarp prst="textNoShape">
              <a:avLst/>
            </a:prstTxWarp>
            <a:noAutofit/>
          </a:bodyPr>
          <a:lstStyle/>
          <a:p>
            <a:pPr algn="ctr" defTabSz="950846" fontAlgn="base">
              <a:lnSpc>
                <a:spcPct val="90000"/>
              </a:lnSpc>
              <a:spcBef>
                <a:spcPct val="0"/>
              </a:spcBef>
              <a:spcAft>
                <a:spcPct val="0"/>
              </a:spcAft>
              <a:defRPr/>
            </a:pPr>
            <a:r>
              <a:rPr lang="en-US" sz="6729">
                <a:gradFill>
                  <a:gsLst>
                    <a:gs pos="5310">
                      <a:srgbClr val="353535"/>
                    </a:gs>
                    <a:gs pos="26000">
                      <a:srgbClr val="353535"/>
                    </a:gs>
                  </a:gsLst>
                  <a:lin ang="5400000" scaled="0"/>
                </a:gradFill>
                <a:latin typeface="Segoe UI Semilight" panose="020B0402040204020203" pitchFamily="34" charset="0"/>
                <a:cs typeface="Segoe UI Semilight" panose="020B0402040204020203" pitchFamily="34" charset="0"/>
              </a:rPr>
              <a:t>3</a:t>
            </a:r>
          </a:p>
        </p:txBody>
      </p:sp>
      <p:sp>
        <p:nvSpPr>
          <p:cNvPr id="6" name="Title 1">
            <a:extLst>
              <a:ext uri="{FF2B5EF4-FFF2-40B4-BE49-F238E27FC236}">
                <a16:creationId xmlns:a16="http://schemas.microsoft.com/office/drawing/2014/main" id="{BF0F64BA-1486-4B2B-82DE-D5F26CAC4308}"/>
              </a:ext>
            </a:extLst>
          </p:cNvPr>
          <p:cNvSpPr txBox="1">
            <a:spLocks/>
          </p:cNvSpPr>
          <p:nvPr/>
        </p:nvSpPr>
        <p:spPr>
          <a:xfrm>
            <a:off x="328484" y="361982"/>
            <a:ext cx="11887878" cy="917444"/>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563">
              <a:defRPr/>
            </a:pPr>
            <a:r>
              <a:rPr lang="en-US" sz="4799">
                <a:gradFill>
                  <a:gsLst>
                    <a:gs pos="1250">
                      <a:srgbClr val="353535"/>
                    </a:gs>
                    <a:gs pos="100000">
                      <a:srgbClr val="353535"/>
                    </a:gs>
                  </a:gsLst>
                  <a:lin ang="5400000" scaled="0"/>
                </a:gradFill>
                <a:latin typeface="Segoe UI Light"/>
              </a:rPr>
              <a:t>Get going with Azure Stack</a:t>
            </a:r>
          </a:p>
        </p:txBody>
      </p:sp>
      <p:sp>
        <p:nvSpPr>
          <p:cNvPr id="7" name="Rectangle 6">
            <a:extLst>
              <a:ext uri="{FF2B5EF4-FFF2-40B4-BE49-F238E27FC236}">
                <a16:creationId xmlns:a16="http://schemas.microsoft.com/office/drawing/2014/main" id="{CD69C0E2-07E7-42F0-A88A-7290FD1F9B6D}"/>
              </a:ext>
            </a:extLst>
          </p:cNvPr>
          <p:cNvSpPr/>
          <p:nvPr/>
        </p:nvSpPr>
        <p:spPr>
          <a:xfrm>
            <a:off x="1050794" y="4352175"/>
            <a:ext cx="3091431" cy="128060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t"/>
          <a:lstStyle/>
          <a:p>
            <a:pPr algn="ctr" defTabSz="932418">
              <a:lnSpc>
                <a:spcPct val="90000"/>
              </a:lnSpc>
              <a:spcBef>
                <a:spcPts val="408"/>
              </a:spcBef>
              <a:defRPr/>
            </a:pPr>
            <a:r>
              <a:rPr lang="en-US" sz="3672">
                <a:gradFill>
                  <a:gsLst>
                    <a:gs pos="0">
                      <a:srgbClr val="D83B01"/>
                    </a:gs>
                    <a:gs pos="100000">
                      <a:srgbClr val="D83B01"/>
                    </a:gs>
                  </a:gsLst>
                  <a:lin ang="5400000" scaled="1"/>
                </a:gradFill>
                <a:latin typeface="Segoe UI Light"/>
                <a:cs typeface="Segoe UI Semilight" panose="020B0402040204020203" pitchFamily="34" charset="0"/>
              </a:rPr>
              <a:t>Develop</a:t>
            </a:r>
            <a:endParaRPr lang="en-US" sz="2040">
              <a:gradFill>
                <a:gsLst>
                  <a:gs pos="0">
                    <a:srgbClr val="D83B01"/>
                  </a:gs>
                  <a:gs pos="100000">
                    <a:srgbClr val="D83B01"/>
                  </a:gs>
                </a:gsLst>
                <a:lin ang="5400000" scaled="1"/>
              </a:gradFill>
              <a:latin typeface="Segoe UI Semilight" panose="020B0402040204020203" pitchFamily="34" charset="0"/>
              <a:cs typeface="Segoe UI Semilight" panose="020B0402040204020203" pitchFamily="34" charset="0"/>
            </a:endParaRPr>
          </a:p>
          <a:p>
            <a:pPr algn="ctr" defTabSz="932418">
              <a:lnSpc>
                <a:spcPct val="90000"/>
              </a:lnSpc>
              <a:spcBef>
                <a:spcPts val="408"/>
              </a:spcBef>
              <a:defRPr/>
            </a:pPr>
            <a:r>
              <a:rPr lang="en-US" sz="2040">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applications in Azure</a:t>
            </a:r>
          </a:p>
        </p:txBody>
      </p:sp>
      <p:sp>
        <p:nvSpPr>
          <p:cNvPr id="8" name="Rectangle 7">
            <a:extLst>
              <a:ext uri="{FF2B5EF4-FFF2-40B4-BE49-F238E27FC236}">
                <a16:creationId xmlns:a16="http://schemas.microsoft.com/office/drawing/2014/main" id="{941D5DF2-A100-49F2-A153-89708234C707}"/>
              </a:ext>
            </a:extLst>
          </p:cNvPr>
          <p:cNvSpPr/>
          <p:nvPr/>
        </p:nvSpPr>
        <p:spPr>
          <a:xfrm>
            <a:off x="4726116" y="4352175"/>
            <a:ext cx="3036092" cy="128060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t"/>
          <a:lstStyle/>
          <a:p>
            <a:pPr algn="ctr" defTabSz="932418">
              <a:lnSpc>
                <a:spcPct val="90000"/>
              </a:lnSpc>
              <a:spcBef>
                <a:spcPts val="408"/>
              </a:spcBef>
              <a:defRPr/>
            </a:pPr>
            <a:r>
              <a:rPr lang="en-US" sz="3672">
                <a:gradFill>
                  <a:gsLst>
                    <a:gs pos="0">
                      <a:srgbClr val="D83B01"/>
                    </a:gs>
                    <a:gs pos="100000">
                      <a:srgbClr val="D83B01"/>
                    </a:gs>
                  </a:gsLst>
                  <a:lin ang="5400000" scaled="1"/>
                </a:gradFill>
                <a:latin typeface="Segoe UI Light"/>
                <a:cs typeface="Segoe UI Semilight" panose="020B0402040204020203" pitchFamily="34" charset="0"/>
              </a:rPr>
              <a:t>Validate</a:t>
            </a:r>
            <a:r>
              <a:rPr lang="en-US" sz="3672">
                <a:gradFill>
                  <a:gsLst>
                    <a:gs pos="0">
                      <a:srgbClr val="353535"/>
                    </a:gs>
                    <a:gs pos="100000">
                      <a:srgbClr val="353535"/>
                    </a:gs>
                  </a:gsLst>
                  <a:lin ang="5400000" scaled="1"/>
                </a:gradFill>
                <a:latin typeface="Segoe UI Light"/>
                <a:cs typeface="Segoe UI Semilight" panose="020B0402040204020203" pitchFamily="34" charset="0"/>
              </a:rPr>
              <a:t> </a:t>
            </a:r>
            <a:r>
              <a:rPr lang="en-US" sz="2040">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 </a:t>
            </a:r>
          </a:p>
          <a:p>
            <a:pPr algn="ctr" defTabSz="932418">
              <a:lnSpc>
                <a:spcPct val="90000"/>
              </a:lnSpc>
              <a:spcBef>
                <a:spcPts val="408"/>
              </a:spcBef>
              <a:defRPr/>
            </a:pPr>
            <a:r>
              <a:rPr lang="en-US" sz="2040">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Download Azure Stack Development Kit</a:t>
            </a:r>
          </a:p>
        </p:txBody>
      </p:sp>
      <p:sp>
        <p:nvSpPr>
          <p:cNvPr id="9" name="Rectangle 8">
            <a:extLst>
              <a:ext uri="{FF2B5EF4-FFF2-40B4-BE49-F238E27FC236}">
                <a16:creationId xmlns:a16="http://schemas.microsoft.com/office/drawing/2014/main" id="{E04D76B4-888A-4570-8945-84996B7B50A6}"/>
              </a:ext>
            </a:extLst>
          </p:cNvPr>
          <p:cNvSpPr/>
          <p:nvPr/>
        </p:nvSpPr>
        <p:spPr>
          <a:xfrm>
            <a:off x="8253494" y="4352175"/>
            <a:ext cx="3356309" cy="128060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t"/>
          <a:lstStyle/>
          <a:p>
            <a:pPr algn="ctr" defTabSz="932418">
              <a:lnSpc>
                <a:spcPct val="90000"/>
              </a:lnSpc>
              <a:spcBef>
                <a:spcPts val="408"/>
              </a:spcBef>
              <a:defRPr/>
            </a:pPr>
            <a:r>
              <a:rPr lang="en-US" sz="3672">
                <a:gradFill>
                  <a:gsLst>
                    <a:gs pos="0">
                      <a:srgbClr val="D83B01"/>
                    </a:gs>
                    <a:gs pos="100000">
                      <a:srgbClr val="D83B01"/>
                    </a:gs>
                  </a:gsLst>
                  <a:lin ang="5400000" scaled="1"/>
                </a:gradFill>
                <a:latin typeface="Segoe UI Light"/>
                <a:cs typeface="Segoe UI Semilight" panose="020B0402040204020203" pitchFamily="34" charset="0"/>
              </a:rPr>
              <a:t>Deploy</a:t>
            </a:r>
            <a:r>
              <a:rPr lang="en-US" sz="2040">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 </a:t>
            </a:r>
          </a:p>
          <a:p>
            <a:pPr algn="ctr" defTabSz="932418">
              <a:lnSpc>
                <a:spcPct val="90000"/>
              </a:lnSpc>
              <a:spcBef>
                <a:spcPts val="408"/>
              </a:spcBef>
              <a:defRPr/>
            </a:pPr>
            <a:r>
              <a:rPr lang="en-US" sz="2040">
                <a:gradFill>
                  <a:gsLst>
                    <a:gs pos="0">
                      <a:srgbClr val="353535"/>
                    </a:gs>
                    <a:gs pos="100000">
                      <a:srgbClr val="353535"/>
                    </a:gs>
                  </a:gsLst>
                  <a:lin ang="5400000" scaled="1"/>
                </a:gradFill>
                <a:latin typeface="Segoe UI Semilight" panose="020B0402040204020203" pitchFamily="34" charset="0"/>
                <a:cs typeface="Segoe UI Semilight" panose="020B0402040204020203" pitchFamily="34" charset="0"/>
              </a:rPr>
              <a:t>Order Azure Stack integrated systems for production deployment</a:t>
            </a:r>
          </a:p>
        </p:txBody>
      </p:sp>
      <p:sp>
        <p:nvSpPr>
          <p:cNvPr id="11" name="TextBox 10">
            <a:extLst>
              <a:ext uri="{FF2B5EF4-FFF2-40B4-BE49-F238E27FC236}">
                <a16:creationId xmlns:a16="http://schemas.microsoft.com/office/drawing/2014/main" id="{EFF62668-AED1-468B-9071-AF07ACA0E873}"/>
              </a:ext>
            </a:extLst>
          </p:cNvPr>
          <p:cNvSpPr txBox="1"/>
          <p:nvPr/>
        </p:nvSpPr>
        <p:spPr>
          <a:xfrm>
            <a:off x="889086" y="6020755"/>
            <a:ext cx="11961704" cy="1092452"/>
          </a:xfrm>
          <a:prstGeom prst="rect">
            <a:avLst/>
          </a:prstGeom>
          <a:noFill/>
        </p:spPr>
        <p:txBody>
          <a:bodyPr wrap="square" lIns="182854" tIns="146283" rIns="182854" bIns="146283" rtlCol="0">
            <a:spAutoFit/>
          </a:bodyPr>
          <a:lstStyle/>
          <a:p>
            <a:pPr defTabSz="932597">
              <a:lnSpc>
                <a:spcPct val="90000"/>
              </a:lnSpc>
              <a:spcAft>
                <a:spcPts val="600"/>
              </a:spcAft>
            </a:pPr>
            <a:r>
              <a:rPr lang="en-US" sz="3199">
                <a:solidFill>
                  <a:srgbClr val="282828"/>
                </a:solidFill>
                <a:latin typeface="Segoe UI Light"/>
                <a:cs typeface="Segoe UI Semilight" panose="020B0402040204020203" pitchFamily="34" charset="0"/>
              </a:rPr>
              <a:t>Start your journey to be a certified Azure Stack operator today </a:t>
            </a:r>
          </a:p>
          <a:p>
            <a:pPr defTabSz="932597">
              <a:lnSpc>
                <a:spcPct val="90000"/>
              </a:lnSpc>
              <a:spcAft>
                <a:spcPts val="600"/>
              </a:spcAft>
            </a:pPr>
            <a:endParaRPr lang="en-US" err="1">
              <a:solidFill>
                <a:srgbClr val="282828"/>
              </a:solidFill>
              <a:latin typeface="Segoe UI"/>
            </a:endParaRPr>
          </a:p>
        </p:txBody>
      </p:sp>
    </p:spTree>
    <p:extLst>
      <p:ext uri="{BB962C8B-B14F-4D97-AF65-F5344CB8AC3E}">
        <p14:creationId xmlns:p14="http://schemas.microsoft.com/office/powerpoint/2010/main" val="400674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2914-AD18-4FD6-9475-311EDE764182}"/>
              </a:ext>
            </a:extLst>
          </p:cNvPr>
          <p:cNvSpPr>
            <a:spLocks noGrp="1"/>
          </p:cNvSpPr>
          <p:nvPr>
            <p:ph type="title"/>
          </p:nvPr>
        </p:nvSpPr>
        <p:spPr/>
        <p:txBody>
          <a:bodyPr/>
          <a:lstStyle/>
          <a:p>
            <a:r>
              <a:rPr lang="en-US"/>
              <a:t>Modern, Remote Windows </a:t>
            </a:r>
            <a:br>
              <a:rPr lang="en-US"/>
            </a:br>
            <a:r>
              <a:rPr lang="en-US"/>
              <a:t>Server Management</a:t>
            </a:r>
            <a:endParaRPr lang="en-US" dirty="0"/>
          </a:p>
        </p:txBody>
      </p:sp>
    </p:spTree>
    <p:extLst>
      <p:ext uri="{BB962C8B-B14F-4D97-AF65-F5344CB8AC3E}">
        <p14:creationId xmlns:p14="http://schemas.microsoft.com/office/powerpoint/2010/main" val="406979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10;&#10;Description generated with very high confidence">
            <a:extLst>
              <a:ext uri="{FF2B5EF4-FFF2-40B4-BE49-F238E27FC236}">
                <a16:creationId xmlns:a16="http://schemas.microsoft.com/office/drawing/2014/main" id="{B7127A5C-BB84-4DBA-A117-367D30230E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434711" cy="6994525"/>
          </a:xfrm>
          <a:prstGeom prst="rect">
            <a:avLst/>
          </a:prstGeom>
        </p:spPr>
      </p:pic>
      <p:pic>
        <p:nvPicPr>
          <p:cNvPr id="25" name="Picture 24" descr="A screenshot of a cell phone&#10;&#10;Description generated with very high confidence">
            <a:extLst>
              <a:ext uri="{FF2B5EF4-FFF2-40B4-BE49-F238E27FC236}">
                <a16:creationId xmlns:a16="http://schemas.microsoft.com/office/drawing/2014/main" id="{2D312F19-99F3-4EEB-8A88-E8DA454D9F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339" y="185193"/>
            <a:ext cx="3900011" cy="3312069"/>
          </a:xfrm>
          <a:prstGeom prst="rect">
            <a:avLst/>
          </a:prstGeom>
        </p:spPr>
      </p:pic>
      <p:pic>
        <p:nvPicPr>
          <p:cNvPr id="9" name="Picture 8" descr="A screenshot of a computer&#10;&#10;Description generated with very high confidence">
            <a:extLst>
              <a:ext uri="{FF2B5EF4-FFF2-40B4-BE49-F238E27FC236}">
                <a16:creationId xmlns:a16="http://schemas.microsoft.com/office/drawing/2014/main" id="{EFCE6C23-67F2-430A-96F8-5B2630132D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566" y="435098"/>
            <a:ext cx="3880072" cy="4748893"/>
          </a:xfrm>
          <a:prstGeom prst="rect">
            <a:avLst/>
          </a:prstGeom>
        </p:spPr>
      </p:pic>
      <p:pic>
        <p:nvPicPr>
          <p:cNvPr id="11" name="Picture 10" descr="A screenshot of a cell phone&#10;&#10;Description generated with very high confidence">
            <a:extLst>
              <a:ext uri="{FF2B5EF4-FFF2-40B4-BE49-F238E27FC236}">
                <a16:creationId xmlns:a16="http://schemas.microsoft.com/office/drawing/2014/main" id="{BB7D0C66-6255-4182-997D-333DCBCF7D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91882" y="783092"/>
            <a:ext cx="6128936" cy="4400899"/>
          </a:xfrm>
          <a:prstGeom prst="rect">
            <a:avLst/>
          </a:prstGeom>
        </p:spPr>
      </p:pic>
      <p:pic>
        <p:nvPicPr>
          <p:cNvPr id="15" name="Picture 14" descr="A screenshot of a social media post&#10;&#10;Description generated with very high confidence">
            <a:extLst>
              <a:ext uri="{FF2B5EF4-FFF2-40B4-BE49-F238E27FC236}">
                <a16:creationId xmlns:a16="http://schemas.microsoft.com/office/drawing/2014/main" id="{02AE4EDA-11C2-4308-9787-87FAB84B11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4370" y="1197642"/>
            <a:ext cx="6647473" cy="4969625"/>
          </a:xfrm>
          <a:prstGeom prst="rect">
            <a:avLst/>
          </a:prstGeom>
        </p:spPr>
      </p:pic>
      <p:pic>
        <p:nvPicPr>
          <p:cNvPr id="31" name="Picture 30" descr="A screenshot of a social media post&#10;&#10;Description generated with very high confidence">
            <a:extLst>
              <a:ext uri="{FF2B5EF4-FFF2-40B4-BE49-F238E27FC236}">
                <a16:creationId xmlns:a16="http://schemas.microsoft.com/office/drawing/2014/main" id="{011CE6A3-AD1B-47F6-95A0-A0B18643C7D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12424" y="253224"/>
            <a:ext cx="4235237" cy="4918802"/>
          </a:xfrm>
          <a:prstGeom prst="rect">
            <a:avLst/>
          </a:prstGeom>
        </p:spPr>
      </p:pic>
      <p:pic>
        <p:nvPicPr>
          <p:cNvPr id="21" name="Picture 20" descr="A screenshot of a computer screen&#10;&#10;Description generated with very high confidence">
            <a:extLst>
              <a:ext uri="{FF2B5EF4-FFF2-40B4-BE49-F238E27FC236}">
                <a16:creationId xmlns:a16="http://schemas.microsoft.com/office/drawing/2014/main" id="{FD829B3F-29A1-4EE5-9619-272B8DD3CC7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18272" y="435098"/>
            <a:ext cx="6452598" cy="3374597"/>
          </a:xfrm>
          <a:prstGeom prst="rect">
            <a:avLst/>
          </a:prstGeom>
        </p:spPr>
      </p:pic>
      <p:pic>
        <p:nvPicPr>
          <p:cNvPr id="27" name="Picture 26" descr="A screenshot of a cell phone&#10;&#10;Description generated with high confidence">
            <a:extLst>
              <a:ext uri="{FF2B5EF4-FFF2-40B4-BE49-F238E27FC236}">
                <a16:creationId xmlns:a16="http://schemas.microsoft.com/office/drawing/2014/main" id="{AE7D5810-54FE-4813-B067-C1500444910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17162" y="796208"/>
            <a:ext cx="5947512" cy="4375818"/>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A1F9786A-2337-46DD-9940-22F9DE18201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96079" y="1069872"/>
            <a:ext cx="5690943" cy="4910327"/>
          </a:xfrm>
          <a:prstGeom prst="rect">
            <a:avLst/>
          </a:prstGeom>
        </p:spPr>
      </p:pic>
      <p:pic>
        <p:nvPicPr>
          <p:cNvPr id="35" name="Picture 34" descr="A screenshot of a cell phone&#10;&#10;Description generated with very high confidence">
            <a:extLst>
              <a:ext uri="{FF2B5EF4-FFF2-40B4-BE49-F238E27FC236}">
                <a16:creationId xmlns:a16="http://schemas.microsoft.com/office/drawing/2014/main" id="{2904C228-11F9-40A8-95C6-F65E71202E94}"/>
              </a:ext>
            </a:extLst>
          </p:cNvPr>
          <p:cNvPicPr>
            <a:picLocks noChangeAspect="1"/>
          </p:cNvPicPr>
          <p:nvPr/>
        </p:nvPicPr>
        <p:blipFill>
          <a:blip r:embed="rId12"/>
          <a:stretch>
            <a:fillRect/>
          </a:stretch>
        </p:blipFill>
        <p:spPr>
          <a:xfrm>
            <a:off x="5151486" y="1866380"/>
            <a:ext cx="3810532" cy="4334480"/>
          </a:xfrm>
          <a:prstGeom prst="rect">
            <a:avLst/>
          </a:prstGeom>
        </p:spPr>
      </p:pic>
      <p:pic>
        <p:nvPicPr>
          <p:cNvPr id="29" name="Picture 28" descr="A screenshot of a social media post&#10;&#10;Description generated with very high confidence">
            <a:extLst>
              <a:ext uri="{FF2B5EF4-FFF2-40B4-BE49-F238E27FC236}">
                <a16:creationId xmlns:a16="http://schemas.microsoft.com/office/drawing/2014/main" id="{D6B707A4-7534-4978-840B-1F115ED1E84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41813" y="2193271"/>
            <a:ext cx="6244129" cy="4570323"/>
          </a:xfrm>
          <a:prstGeom prst="rect">
            <a:avLst/>
          </a:prstGeom>
        </p:spPr>
      </p:pic>
      <p:pic>
        <p:nvPicPr>
          <p:cNvPr id="33" name="Picture 32" descr="A screenshot of a computer screen&#10;&#10;Description generated with very high confidence">
            <a:extLst>
              <a:ext uri="{FF2B5EF4-FFF2-40B4-BE49-F238E27FC236}">
                <a16:creationId xmlns:a16="http://schemas.microsoft.com/office/drawing/2014/main" id="{0713FA74-8585-4722-B8AA-265904C7EE2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67700" y="677183"/>
            <a:ext cx="8806633" cy="5871089"/>
          </a:xfrm>
          <a:prstGeom prst="rect">
            <a:avLst/>
          </a:prstGeom>
        </p:spPr>
      </p:pic>
      <p:pic>
        <p:nvPicPr>
          <p:cNvPr id="41" name="Picture 40" descr="A screenshot of a social media post&#10;&#10;Description generated with very high confidence">
            <a:extLst>
              <a:ext uri="{FF2B5EF4-FFF2-40B4-BE49-F238E27FC236}">
                <a16:creationId xmlns:a16="http://schemas.microsoft.com/office/drawing/2014/main" id="{7958090B-5BA2-4986-8B1D-E9AA7FCA056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672703" y="1823524"/>
            <a:ext cx="4574767" cy="4173471"/>
          </a:xfrm>
          <a:prstGeom prst="rect">
            <a:avLst/>
          </a:prstGeom>
        </p:spPr>
      </p:pic>
      <p:pic>
        <p:nvPicPr>
          <p:cNvPr id="39" name="Picture 38" descr="A screenshot of a social media post&#10;&#10;Description generated with very high confidence">
            <a:extLst>
              <a:ext uri="{FF2B5EF4-FFF2-40B4-BE49-F238E27FC236}">
                <a16:creationId xmlns:a16="http://schemas.microsoft.com/office/drawing/2014/main" id="{DB5BF0D4-9606-4CD7-B91F-FFB2CC625F5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368563" y="244440"/>
            <a:ext cx="5170972" cy="4504045"/>
          </a:xfrm>
          <a:prstGeom prst="rect">
            <a:avLst/>
          </a:prstGeom>
        </p:spPr>
      </p:pic>
      <p:pic>
        <p:nvPicPr>
          <p:cNvPr id="23" name="Picture 22" descr="A screenshot of a social media post&#10;&#10;Description generated with very high confidence">
            <a:extLst>
              <a:ext uri="{FF2B5EF4-FFF2-40B4-BE49-F238E27FC236}">
                <a16:creationId xmlns:a16="http://schemas.microsoft.com/office/drawing/2014/main" id="{A228B8A9-F795-4B1C-B3CB-5A494186FCA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850291" y="2683359"/>
            <a:ext cx="5898619" cy="3191463"/>
          </a:xfrm>
          <a:prstGeom prst="rect">
            <a:avLst/>
          </a:prstGeom>
        </p:spPr>
      </p:pic>
      <p:pic>
        <p:nvPicPr>
          <p:cNvPr id="19" name="Picture 18" descr="A screenshot of a social media post&#10;&#10;Description generated with very high confidence">
            <a:extLst>
              <a:ext uri="{FF2B5EF4-FFF2-40B4-BE49-F238E27FC236}">
                <a16:creationId xmlns:a16="http://schemas.microsoft.com/office/drawing/2014/main" id="{A53FCFB5-7C68-4BA0-A55B-FA443A4724AC}"/>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163974" y="1197642"/>
            <a:ext cx="6496241" cy="4495459"/>
          </a:xfrm>
          <a:prstGeom prst="rect">
            <a:avLst/>
          </a:prstGeom>
        </p:spPr>
      </p:pic>
    </p:spTree>
    <p:extLst>
      <p:ext uri="{BB962C8B-B14F-4D97-AF65-F5344CB8AC3E}">
        <p14:creationId xmlns:p14="http://schemas.microsoft.com/office/powerpoint/2010/main" val="219845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2914-AD18-4FD6-9475-311EDE764182}"/>
              </a:ext>
            </a:extLst>
          </p:cNvPr>
          <p:cNvSpPr>
            <a:spLocks noGrp="1"/>
          </p:cNvSpPr>
          <p:nvPr>
            <p:ph type="title"/>
          </p:nvPr>
        </p:nvSpPr>
        <p:spPr/>
        <p:txBody>
          <a:bodyPr/>
          <a:lstStyle/>
          <a:p>
            <a:r>
              <a:rPr lang="en-US" dirty="0"/>
              <a:t>Project “Honolulu”</a:t>
            </a:r>
          </a:p>
        </p:txBody>
      </p:sp>
    </p:spTree>
    <p:extLst>
      <p:ext uri="{BB962C8B-B14F-4D97-AF65-F5344CB8AC3E}">
        <p14:creationId xmlns:p14="http://schemas.microsoft.com/office/powerpoint/2010/main" val="10708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15772E-5E48-41BB-B2A3-B657AD539B08}"/>
              </a:ext>
            </a:extLst>
          </p:cNvPr>
          <p:cNvPicPr>
            <a:picLocks noChangeAspect="1"/>
          </p:cNvPicPr>
          <p:nvPr/>
        </p:nvPicPr>
        <p:blipFill>
          <a:blip r:embed="rId2"/>
          <a:stretch>
            <a:fillRect/>
          </a:stretch>
        </p:blipFill>
        <p:spPr>
          <a:xfrm>
            <a:off x="952953" y="2742067"/>
            <a:ext cx="5265284" cy="3769075"/>
          </a:xfrm>
          <a:prstGeom prst="rect">
            <a:avLst/>
          </a:prstGeom>
        </p:spPr>
      </p:pic>
      <p:pic>
        <p:nvPicPr>
          <p:cNvPr id="6" name="Picture 5">
            <a:extLst>
              <a:ext uri="{FF2B5EF4-FFF2-40B4-BE49-F238E27FC236}">
                <a16:creationId xmlns:a16="http://schemas.microsoft.com/office/drawing/2014/main" id="{33F13E6A-E92B-4300-A486-CBCE02965CD5}"/>
              </a:ext>
            </a:extLst>
          </p:cNvPr>
          <p:cNvPicPr>
            <a:picLocks noChangeAspect="1"/>
          </p:cNvPicPr>
          <p:nvPr/>
        </p:nvPicPr>
        <p:blipFill>
          <a:blip r:embed="rId3"/>
          <a:stretch>
            <a:fillRect/>
          </a:stretch>
        </p:blipFill>
        <p:spPr>
          <a:xfrm>
            <a:off x="6218237" y="2742068"/>
            <a:ext cx="5111178" cy="3769074"/>
          </a:xfrm>
          <a:prstGeom prst="rect">
            <a:avLst/>
          </a:prstGeom>
        </p:spPr>
      </p:pic>
      <p:sp>
        <p:nvSpPr>
          <p:cNvPr id="5" name="TextBox 4">
            <a:extLst>
              <a:ext uri="{FF2B5EF4-FFF2-40B4-BE49-F238E27FC236}">
                <a16:creationId xmlns:a16="http://schemas.microsoft.com/office/drawing/2014/main" id="{FC7E38C1-340B-4CA0-ADE7-7196D58C4F26}"/>
              </a:ext>
            </a:extLst>
          </p:cNvPr>
          <p:cNvSpPr txBox="1"/>
          <p:nvPr/>
        </p:nvSpPr>
        <p:spPr>
          <a:xfrm>
            <a:off x="489857" y="489853"/>
            <a:ext cx="9588587" cy="2354491"/>
          </a:xfrm>
          <a:prstGeom prst="rect">
            <a:avLst/>
          </a:prstGeom>
          <a:noFill/>
        </p:spPr>
        <p:txBody>
          <a:bodyPr wrap="none" lIns="182880" tIns="146304" rIns="182880" bIns="146304" rtlCol="0">
            <a:spAutoFit/>
          </a:bodyPr>
          <a:lstStyle/>
          <a:p>
            <a:pPr>
              <a:lnSpc>
                <a:spcPct val="90000"/>
              </a:lnSpc>
              <a:spcAft>
                <a:spcPts val="600"/>
              </a:spcAft>
            </a:pPr>
            <a:r>
              <a:rPr lang="en-US" sz="3600" dirty="0">
                <a:gradFill>
                  <a:gsLst>
                    <a:gs pos="2917">
                      <a:schemeClr val="tx1"/>
                    </a:gs>
                    <a:gs pos="30000">
                      <a:schemeClr val="tx1"/>
                    </a:gs>
                  </a:gsLst>
                  <a:lin ang="5400000" scaled="0"/>
                </a:gradFill>
              </a:rPr>
              <a:t>What is Project “Honolulu”?</a:t>
            </a:r>
          </a:p>
          <a:p>
            <a:pPr marL="571500" indent="-571500">
              <a:lnSpc>
                <a:spcPct val="90000"/>
              </a:lnSpc>
              <a:spcAft>
                <a:spcPts val="600"/>
              </a:spcAft>
              <a:buFont typeface="Arial" panose="020B0604020202020204" pitchFamily="34" charset="0"/>
              <a:buChar char="•"/>
            </a:pPr>
            <a:r>
              <a:rPr lang="en-US" sz="3200" dirty="0">
                <a:gradFill>
                  <a:gsLst>
                    <a:gs pos="2917">
                      <a:schemeClr val="tx1"/>
                    </a:gs>
                    <a:gs pos="30000">
                      <a:schemeClr val="tx1"/>
                    </a:gs>
                  </a:gsLst>
                  <a:lin ang="5400000" scaled="0"/>
                </a:gradFill>
              </a:rPr>
              <a:t>Modern Management Platform</a:t>
            </a:r>
          </a:p>
          <a:p>
            <a:pPr marL="571500" indent="-571500">
              <a:lnSpc>
                <a:spcPct val="90000"/>
              </a:lnSpc>
              <a:spcAft>
                <a:spcPts val="600"/>
              </a:spcAft>
              <a:buFont typeface="Arial" panose="020B0604020202020204" pitchFamily="34" charset="0"/>
              <a:buChar char="•"/>
            </a:pPr>
            <a:r>
              <a:rPr lang="en-US" sz="3200" dirty="0">
                <a:gradFill>
                  <a:gsLst>
                    <a:gs pos="2917">
                      <a:schemeClr val="tx1"/>
                    </a:gs>
                    <a:gs pos="30000">
                      <a:schemeClr val="tx1"/>
                    </a:gs>
                  </a:gsLst>
                  <a:lin ang="5400000" scaled="0"/>
                </a:gradFill>
              </a:rPr>
              <a:t>Aggregate “in-box” tools (Server Manager/MMC)</a:t>
            </a:r>
          </a:p>
          <a:p>
            <a:pPr marL="571500" indent="-571500">
              <a:lnSpc>
                <a:spcPct val="90000"/>
              </a:lnSpc>
              <a:spcAft>
                <a:spcPts val="600"/>
              </a:spcAft>
              <a:buFont typeface="Arial" panose="020B0604020202020204" pitchFamily="34" charset="0"/>
              <a:buChar char="•"/>
            </a:pPr>
            <a:r>
              <a:rPr lang="en-US" sz="3200" dirty="0">
                <a:gradFill>
                  <a:gsLst>
                    <a:gs pos="2917">
                      <a:schemeClr val="tx1"/>
                    </a:gs>
                    <a:gs pos="30000">
                      <a:schemeClr val="tx1"/>
                    </a:gs>
                  </a:gsLst>
                  <a:lin ang="5400000" scaled="0"/>
                </a:gradFill>
              </a:rPr>
              <a:t>Manage On-</a:t>
            </a:r>
            <a:r>
              <a:rPr lang="en-US" sz="3200" dirty="0" err="1">
                <a:gradFill>
                  <a:gsLst>
                    <a:gs pos="2917">
                      <a:schemeClr val="tx1"/>
                    </a:gs>
                    <a:gs pos="30000">
                      <a:schemeClr val="tx1"/>
                    </a:gs>
                  </a:gsLst>
                  <a:lin ang="5400000" scaled="0"/>
                </a:gradFill>
              </a:rPr>
              <a:t>Prem</a:t>
            </a:r>
            <a:r>
              <a:rPr lang="en-US" sz="3200" dirty="0">
                <a:gradFill>
                  <a:gsLst>
                    <a:gs pos="2917">
                      <a:schemeClr val="tx1"/>
                    </a:gs>
                    <a:gs pos="30000">
                      <a:schemeClr val="tx1"/>
                    </a:gs>
                  </a:gsLst>
                  <a:lin ang="5400000" scaled="0"/>
                </a:gradFill>
              </a:rPr>
              <a:t> and Azure</a:t>
            </a:r>
          </a:p>
        </p:txBody>
      </p:sp>
    </p:spTree>
    <p:extLst>
      <p:ext uri="{BB962C8B-B14F-4D97-AF65-F5344CB8AC3E}">
        <p14:creationId xmlns:p14="http://schemas.microsoft.com/office/powerpoint/2010/main" val="294191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DFD10-5EB1-43BF-85C3-5BEE7202C762}"/>
              </a:ext>
            </a:extLst>
          </p:cNvPr>
          <p:cNvPicPr>
            <a:picLocks noChangeAspect="1"/>
          </p:cNvPicPr>
          <p:nvPr/>
        </p:nvPicPr>
        <p:blipFill>
          <a:blip r:embed="rId2"/>
          <a:stretch>
            <a:fillRect/>
          </a:stretch>
        </p:blipFill>
        <p:spPr>
          <a:xfrm>
            <a:off x="0" y="161437"/>
            <a:ext cx="12436475" cy="6671650"/>
          </a:xfrm>
          <a:prstGeom prst="rect">
            <a:avLst/>
          </a:prstGeom>
        </p:spPr>
      </p:pic>
    </p:spTree>
    <p:extLst>
      <p:ext uri="{BB962C8B-B14F-4D97-AF65-F5344CB8AC3E}">
        <p14:creationId xmlns:p14="http://schemas.microsoft.com/office/powerpoint/2010/main" val="308450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81F6E-3581-4C99-8D74-FDD72A1DAA42}"/>
              </a:ext>
            </a:extLst>
          </p:cNvPr>
          <p:cNvPicPr>
            <a:picLocks noChangeAspect="1"/>
          </p:cNvPicPr>
          <p:nvPr/>
        </p:nvPicPr>
        <p:blipFill>
          <a:blip r:embed="rId2"/>
          <a:stretch>
            <a:fillRect/>
          </a:stretch>
        </p:blipFill>
        <p:spPr>
          <a:xfrm>
            <a:off x="-1" y="0"/>
            <a:ext cx="12436475" cy="6994525"/>
          </a:xfrm>
          <a:prstGeom prst="rect">
            <a:avLst/>
          </a:prstGeom>
        </p:spPr>
      </p:pic>
    </p:spTree>
    <p:extLst>
      <p:ext uri="{BB962C8B-B14F-4D97-AF65-F5344CB8AC3E}">
        <p14:creationId xmlns:p14="http://schemas.microsoft.com/office/powerpoint/2010/main" val="365253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generated with very high confidence">
            <a:extLst>
              <a:ext uri="{FF2B5EF4-FFF2-40B4-BE49-F238E27FC236}">
                <a16:creationId xmlns:a16="http://schemas.microsoft.com/office/drawing/2014/main" id="{F77D16CD-53B9-40A7-B648-DF92DE1783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88" y="0"/>
            <a:ext cx="12463763" cy="7056087"/>
          </a:xfrm>
          <a:prstGeom prst="rect">
            <a:avLst/>
          </a:prstGeom>
        </p:spPr>
      </p:pic>
      <p:sp>
        <p:nvSpPr>
          <p:cNvPr id="6" name="Rectangle: Rounded Corners 5">
            <a:extLst>
              <a:ext uri="{FF2B5EF4-FFF2-40B4-BE49-F238E27FC236}">
                <a16:creationId xmlns:a16="http://schemas.microsoft.com/office/drawing/2014/main" id="{F001AFD8-57E6-4BF6-B8BD-69883F573115}"/>
              </a:ext>
            </a:extLst>
          </p:cNvPr>
          <p:cNvSpPr/>
          <p:nvPr/>
        </p:nvSpPr>
        <p:spPr bwMode="auto">
          <a:xfrm>
            <a:off x="1189037" y="601662"/>
            <a:ext cx="2209800" cy="228600"/>
          </a:xfrm>
          <a:prstGeom prst="roundRect">
            <a:avLst/>
          </a:prstGeom>
          <a:noFill/>
          <a:ln w="381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CC6AF62C-B8A1-483C-A847-AED5C6A36F13}"/>
              </a:ext>
            </a:extLst>
          </p:cNvPr>
          <p:cNvSpPr/>
          <p:nvPr/>
        </p:nvSpPr>
        <p:spPr bwMode="auto">
          <a:xfrm>
            <a:off x="884237" y="1820862"/>
            <a:ext cx="2667000" cy="1143000"/>
          </a:xfrm>
          <a:prstGeom prst="roundRect">
            <a:avLst>
              <a:gd name="adj" fmla="val 16667"/>
            </a:avLst>
          </a:prstGeom>
          <a:noFill/>
          <a:ln w="38100">
            <a:solidFill>
              <a:srgbClr val="92D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 name="Rectangle: Rounded Corners 23">
            <a:extLst>
              <a:ext uri="{FF2B5EF4-FFF2-40B4-BE49-F238E27FC236}">
                <a16:creationId xmlns:a16="http://schemas.microsoft.com/office/drawing/2014/main" id="{ECF6CF0C-A1F3-414A-BFDD-C959953FDC14}"/>
              </a:ext>
            </a:extLst>
          </p:cNvPr>
          <p:cNvSpPr/>
          <p:nvPr/>
        </p:nvSpPr>
        <p:spPr bwMode="auto">
          <a:xfrm>
            <a:off x="3703637" y="1820862"/>
            <a:ext cx="8382000" cy="2362200"/>
          </a:xfrm>
          <a:prstGeom prst="roundRect">
            <a:avLst/>
          </a:prstGeom>
          <a:no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6" name="Rectangle: Rounded Corners 25">
            <a:extLst>
              <a:ext uri="{FF2B5EF4-FFF2-40B4-BE49-F238E27FC236}">
                <a16:creationId xmlns:a16="http://schemas.microsoft.com/office/drawing/2014/main" id="{F91DEBC6-C674-4BAF-8E11-A1A7FD73F975}"/>
              </a:ext>
            </a:extLst>
          </p:cNvPr>
          <p:cNvSpPr/>
          <p:nvPr/>
        </p:nvSpPr>
        <p:spPr bwMode="auto">
          <a:xfrm>
            <a:off x="808037" y="4335462"/>
            <a:ext cx="4800600" cy="2362200"/>
          </a:xfrm>
          <a:prstGeom prst="roundRect">
            <a:avLst/>
          </a:prstGeom>
          <a:noFill/>
          <a:ln w="38100">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342658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4"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64" y="-10698"/>
            <a:ext cx="12460348" cy="7042027"/>
          </a:xfrm>
          <a:prstGeom prst="rect">
            <a:avLst/>
          </a:prstGeom>
        </p:spPr>
      </p:pic>
      <p:sp>
        <p:nvSpPr>
          <p:cNvPr id="24" name="Rectangle 23"/>
          <p:cNvSpPr/>
          <p:nvPr/>
        </p:nvSpPr>
        <p:spPr bwMode="auto">
          <a:xfrm>
            <a:off x="1764" y="497"/>
            <a:ext cx="12432947" cy="6993533"/>
          </a:xfrm>
          <a:prstGeom prst="rect">
            <a:avLst/>
          </a:prstGeom>
          <a:solidFill>
            <a:schemeClr val="tx2">
              <a:alpha val="44000"/>
            </a:schemeClr>
          </a:solidFill>
          <a:ln w="9525" cap="flat" cmpd="sng" algn="ctr">
            <a:noFill/>
            <a:prstDash val="solid"/>
            <a:headEnd type="none" w="med" len="med"/>
            <a:tailEnd type="none" w="med" len="med"/>
          </a:ln>
          <a:effectLst/>
        </p:spPr>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3264" b="0" i="0" u="none" strike="noStrike" kern="0" cap="none" spc="0" normalizeH="0" baseline="0" noProof="0" dirty="0">
              <a:ln>
                <a:noFill/>
              </a:ln>
              <a:solidFill>
                <a:srgbClr val="0078D7"/>
              </a:solidFill>
              <a:effectLst/>
              <a:uLnTx/>
              <a:uFillTx/>
              <a:latin typeface="Segoe UI"/>
              <a:ea typeface="Segoe UI" pitchFamily="34" charset="0"/>
              <a:cs typeface="Segoe UI" pitchFamily="34" charset="0"/>
            </a:endParaRPr>
          </a:p>
        </p:txBody>
      </p:sp>
      <p:sp>
        <p:nvSpPr>
          <p:cNvPr id="45" name="Rectangle 44"/>
          <p:cNvSpPr/>
          <p:nvPr/>
        </p:nvSpPr>
        <p:spPr bwMode="auto">
          <a:xfrm>
            <a:off x="1764" y="496"/>
            <a:ext cx="12432948" cy="2034856"/>
          </a:xfrm>
          <a:prstGeom prst="rect">
            <a:avLst/>
          </a:prstGeom>
          <a:gradFill flip="none" rotWithShape="1">
            <a:gsLst>
              <a:gs pos="1000">
                <a:schemeClr val="tx2">
                  <a:alpha val="0"/>
                </a:schemeClr>
              </a:gs>
              <a:gs pos="100000">
                <a:schemeClr val="tx2">
                  <a:alpha val="66000"/>
                </a:schemeClr>
              </a:gs>
            </a:gsLst>
            <a:lin ang="162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 name="Title 9"/>
          <p:cNvSpPr>
            <a:spLocks noGrp="1"/>
          </p:cNvSpPr>
          <p:nvPr>
            <p:ph type="title"/>
          </p:nvPr>
        </p:nvSpPr>
        <p:spPr/>
        <p:txBody>
          <a:bodyPr/>
          <a:lstStyle/>
          <a:p>
            <a:r>
              <a:rPr lang="en-US" dirty="0">
                <a:solidFill>
                  <a:schemeClr val="bg1"/>
                </a:solidFill>
              </a:rPr>
              <a:t>Mobile-first, cloud-first reality</a:t>
            </a:r>
          </a:p>
        </p:txBody>
      </p:sp>
      <p:sp>
        <p:nvSpPr>
          <p:cNvPr id="2" name="Text Placeholder 1">
            <a:extLst>
              <a:ext uri="{FF2B5EF4-FFF2-40B4-BE49-F238E27FC236}">
                <a16:creationId xmlns:a16="http://schemas.microsoft.com/office/drawing/2014/main" id="{F519916F-408D-49D7-9D15-C072D6F05562}"/>
              </a:ext>
            </a:extLst>
          </p:cNvPr>
          <p:cNvSpPr>
            <a:spLocks noGrp="1"/>
          </p:cNvSpPr>
          <p:nvPr>
            <p:ph type="body" sz="quarter" idx="10"/>
          </p:nvPr>
        </p:nvSpPr>
        <p:spPr/>
        <p:txBody>
          <a:bodyPr/>
          <a:lstStyle/>
          <a:p>
            <a:endParaRPr lang="en-US"/>
          </a:p>
        </p:txBody>
      </p:sp>
      <p:grpSp>
        <p:nvGrpSpPr>
          <p:cNvPr id="38" name="Group 37"/>
          <p:cNvGrpSpPr/>
          <p:nvPr/>
        </p:nvGrpSpPr>
        <p:grpSpPr>
          <a:xfrm>
            <a:off x="545706" y="2565711"/>
            <a:ext cx="3664153" cy="3496767"/>
            <a:chOff x="3877049" y="2363103"/>
            <a:chExt cx="3593143" cy="3429000"/>
          </a:xfrm>
        </p:grpSpPr>
        <p:sp>
          <p:nvSpPr>
            <p:cNvPr id="39" name="Rectangle 38"/>
            <p:cNvSpPr/>
            <p:nvPr/>
          </p:nvSpPr>
          <p:spPr bwMode="auto">
            <a:xfrm>
              <a:off x="3877049" y="2363103"/>
              <a:ext cx="3429000" cy="3429000"/>
            </a:xfrm>
            <a:prstGeom prst="rect">
              <a:avLst/>
            </a:prstGeom>
            <a:solidFill>
              <a:schemeClr val="bg1">
                <a:alpha val="90000"/>
              </a:schemeClr>
            </a:solidFill>
            <a:ln w="38100"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41" name="Text Placeholder 5"/>
            <p:cNvSpPr txBox="1">
              <a:spLocks/>
            </p:cNvSpPr>
            <p:nvPr/>
          </p:nvSpPr>
          <p:spPr>
            <a:xfrm>
              <a:off x="4005786" y="3505200"/>
              <a:ext cx="3126355" cy="1705484"/>
            </a:xfrm>
            <a:prstGeom prst="rect">
              <a:avLst/>
            </a:prstGeom>
          </p:spPr>
          <p:txBody>
            <a:bodyPr vert="horz" wrap="square" lIns="149196" tIns="93247" rIns="149196" bIns="93247" rtlCol="0">
              <a:spAutoFit/>
            </a:bodyPr>
            <a:lstStyle>
              <a:lvl1pPr marL="0" indent="0" algn="l" defTabSz="913505" rtl="0" fontAlgn="base">
                <a:lnSpc>
                  <a:spcPct val="90000"/>
                </a:lnSpc>
                <a:spcBef>
                  <a:spcPct val="20000"/>
                </a:spcBef>
                <a:spcAft>
                  <a:spcPct val="0"/>
                </a:spcAft>
                <a:buSzPct val="90000"/>
                <a:buFont typeface="Arial" charset="0"/>
                <a:buNone/>
                <a:defRPr sz="2600" kern="1200">
                  <a:gradFill>
                    <a:gsLst>
                      <a:gs pos="1250">
                        <a:schemeClr val="tx2"/>
                      </a:gs>
                      <a:gs pos="99000">
                        <a:schemeClr val="tx2"/>
                      </a:gs>
                    </a:gsLst>
                    <a:lin ang="5400000" scaled="0"/>
                  </a:gradFill>
                  <a:latin typeface="+mj-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505" rtl="0" eaLnBrk="1" fontAlgn="base" latinLnBrk="0" hangingPunct="1">
                <a:spcBef>
                  <a:spcPct val="20000"/>
                </a:spcBef>
                <a:spcAft>
                  <a:spcPct val="0"/>
                </a:spcAft>
                <a:buClrTx/>
                <a:buSzPct val="90000"/>
                <a:buFont typeface="Arial" charset="0"/>
                <a:buNone/>
                <a:tabLst/>
                <a:defRPr/>
              </a:pPr>
              <a:r>
                <a:rPr kumimoji="0" lang="en-US" sz="3264" b="0" i="0" u="none" strike="noStrike" kern="1200" cap="none" spc="0" normalizeH="0" baseline="0" noProof="0" dirty="0">
                  <a:ln>
                    <a:noFill/>
                  </a:ln>
                  <a:gradFill>
                    <a:gsLst>
                      <a:gs pos="1250">
                        <a:schemeClr val="accent2"/>
                      </a:gs>
                      <a:gs pos="100000">
                        <a:schemeClr val="accent2"/>
                      </a:gs>
                    </a:gsLst>
                    <a:lin ang="5400000" scaled="0"/>
                  </a:gradFill>
                  <a:effectLst/>
                  <a:uLnTx/>
                  <a:uFillTx/>
                  <a:latin typeface="Segoe UI Light"/>
                  <a:ea typeface="ＭＳ Ｐゴシック" charset="0"/>
                </a:rPr>
                <a:t>Data breaches</a:t>
              </a:r>
            </a:p>
            <a:p>
              <a:pPr marL="0" marR="0" lvl="1" indent="0" algn="l" defTabSz="931505" rtl="0" eaLnBrk="1" fontAlgn="base" latinLnBrk="0" hangingPunct="1">
                <a:spcBef>
                  <a:spcPts val="1224"/>
                </a:spcBef>
                <a:spcAft>
                  <a:spcPct val="0"/>
                </a:spcAft>
                <a:buClrTx/>
                <a:buSzPct val="90000"/>
                <a:buFontTx/>
                <a:buNone/>
                <a:tabLst/>
                <a:defRPr/>
              </a:pPr>
              <a:endParaRPr kumimoji="0" lang="en-US" sz="1428" b="1" i="0" u="none" strike="noStrike" kern="1200" cap="none" spc="0" normalizeH="0" baseline="0" noProof="0" dirty="0">
                <a:ln>
                  <a:noFill/>
                </a:ln>
                <a:gradFill>
                  <a:gsLst>
                    <a:gs pos="1250">
                      <a:schemeClr val="accent2"/>
                    </a:gs>
                    <a:gs pos="100000">
                      <a:schemeClr val="accent2"/>
                    </a:gs>
                  </a:gsLst>
                  <a:lin ang="5400000" scaled="0"/>
                </a:gradFill>
                <a:effectLst/>
                <a:uLnTx/>
                <a:uFillTx/>
                <a:latin typeface="Segoe UI Semilight"/>
                <a:ea typeface="ＭＳ Ｐゴシック" charset="0"/>
                <a:cs typeface="+mn-cs"/>
              </a:endParaRPr>
            </a:p>
            <a:p>
              <a:pPr marL="0" marR="0" lvl="1" indent="0" algn="l" defTabSz="931505" rtl="0" eaLnBrk="1" fontAlgn="base" latinLnBrk="0" hangingPunct="1">
                <a:spcBef>
                  <a:spcPts val="1224"/>
                </a:spcBef>
                <a:spcAft>
                  <a:spcPct val="0"/>
                </a:spcAft>
                <a:buClrTx/>
                <a:buSzPct val="90000"/>
                <a:buFontTx/>
                <a:buNone/>
                <a:tabLst/>
                <a:defRPr/>
              </a:pPr>
              <a:r>
                <a:rPr kumimoji="0" lang="en-US" sz="1428" b="1" i="0" u="none" strike="noStrike" kern="1200" cap="none" spc="0" normalizeH="0" baseline="0" noProof="0" dirty="0">
                  <a:ln>
                    <a:noFill/>
                  </a:ln>
                  <a:gradFill>
                    <a:gsLst>
                      <a:gs pos="1250">
                        <a:schemeClr val="accent2"/>
                      </a:gs>
                      <a:gs pos="100000">
                        <a:schemeClr val="accent2"/>
                      </a:gs>
                    </a:gsLst>
                    <a:lin ang="5400000" scaled="0"/>
                  </a:gradFill>
                  <a:effectLst/>
                  <a:uLnTx/>
                  <a:uFillTx/>
                  <a:latin typeface="Segoe UI Semilight"/>
                  <a:ea typeface="ＭＳ Ｐゴシック" charset="0"/>
                  <a:cs typeface="+mn-cs"/>
                </a:rPr>
                <a:t>63% of confirmed data breaches involve weak, default, or stolen passwords</a:t>
              </a:r>
              <a:r>
                <a:rPr kumimoji="0" lang="en-US" sz="1428" b="1" i="0" u="none" strike="noStrike" kern="1200" cap="none" spc="0" normalizeH="0" baseline="0" noProof="0" dirty="0">
                  <a:ln>
                    <a:noFill/>
                  </a:ln>
                  <a:gradFill>
                    <a:gsLst>
                      <a:gs pos="1250">
                        <a:schemeClr val="accent2"/>
                      </a:gs>
                      <a:gs pos="100000">
                        <a:schemeClr val="accent2"/>
                      </a:gs>
                    </a:gsLst>
                    <a:lin ang="5400000" scaled="0"/>
                  </a:gradFill>
                  <a:effectLst/>
                  <a:uLnTx/>
                  <a:uFillTx/>
                  <a:latin typeface="Segoe UI"/>
                  <a:ea typeface="ＭＳ Ｐゴシック" charset="0"/>
                  <a:cs typeface="+mn-cs"/>
                </a:rPr>
                <a:t>.</a:t>
              </a:r>
            </a:p>
          </p:txBody>
        </p:sp>
        <p:sp>
          <p:nvSpPr>
            <p:cNvPr id="42" name="Block Arc 41"/>
            <p:cNvSpPr/>
            <p:nvPr/>
          </p:nvSpPr>
          <p:spPr bwMode="auto">
            <a:xfrm>
              <a:off x="6385797" y="2519805"/>
              <a:ext cx="760141" cy="760142"/>
            </a:xfrm>
            <a:prstGeom prst="blockArc">
              <a:avLst>
                <a:gd name="adj1" fmla="val 21403542"/>
                <a:gd name="adj2" fmla="val 21402991"/>
                <a:gd name="adj3" fmla="val 11249"/>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43" name="Rectangle 42"/>
            <p:cNvSpPr/>
            <p:nvPr/>
          </p:nvSpPr>
          <p:spPr>
            <a:xfrm>
              <a:off x="5678347" y="2369474"/>
              <a:ext cx="1791845" cy="921345"/>
            </a:xfrm>
            <a:prstGeom prst="rect">
              <a:avLst/>
            </a:prstGeom>
          </p:spPr>
          <p:txBody>
            <a:bodyPr wrap="square">
              <a:spAutoFit/>
            </a:bodyPr>
            <a:lstStyle/>
            <a:p>
              <a:pPr marL="0" marR="0" lvl="0" indent="0" algn="l" defTabSz="932418" rtl="0" eaLnBrk="1" fontAlgn="auto" latinLnBrk="0" hangingPunct="1">
                <a:lnSpc>
                  <a:spcPct val="90000"/>
                </a:lnSpc>
                <a:spcBef>
                  <a:spcPts val="0"/>
                </a:spcBef>
                <a:spcAft>
                  <a:spcPts val="0"/>
                </a:spcAft>
                <a:buClrTx/>
                <a:buSzTx/>
                <a:buFontTx/>
                <a:buNone/>
                <a:tabLst/>
                <a:defRPr/>
              </a:pPr>
              <a:r>
                <a:rPr kumimoji="0" lang="en-US" sz="6117" b="0" i="0" u="none" strike="noStrike" kern="0" cap="none" spc="0" normalizeH="0" baseline="0" noProof="0" dirty="0">
                  <a:ln>
                    <a:noFill/>
                  </a:ln>
                  <a:gradFill>
                    <a:gsLst>
                      <a:gs pos="1250">
                        <a:schemeClr val="accent2"/>
                      </a:gs>
                      <a:gs pos="100000">
                        <a:schemeClr val="accent2"/>
                      </a:gs>
                    </a:gsLst>
                    <a:lin ang="5400000" scaled="0"/>
                  </a:gradFill>
                  <a:effectLst/>
                  <a:uLnTx/>
                  <a:uFillTx/>
                  <a:latin typeface="Segoe UI Light"/>
                  <a:ea typeface="+mn-ea"/>
                  <a:cs typeface="+mn-cs"/>
                </a:rPr>
                <a:t>63%</a:t>
              </a:r>
            </a:p>
          </p:txBody>
        </p:sp>
      </p:grpSp>
      <p:grpSp>
        <p:nvGrpSpPr>
          <p:cNvPr id="44" name="Group 43"/>
          <p:cNvGrpSpPr/>
          <p:nvPr/>
        </p:nvGrpSpPr>
        <p:grpSpPr>
          <a:xfrm>
            <a:off x="7640576" y="2561475"/>
            <a:ext cx="3496766" cy="3501005"/>
            <a:chOff x="7369549" y="2358947"/>
            <a:chExt cx="3429000" cy="3433156"/>
          </a:xfrm>
        </p:grpSpPr>
        <p:grpSp>
          <p:nvGrpSpPr>
            <p:cNvPr id="48" name="Group 47"/>
            <p:cNvGrpSpPr/>
            <p:nvPr/>
          </p:nvGrpSpPr>
          <p:grpSpPr>
            <a:xfrm>
              <a:off x="7369549" y="2358947"/>
              <a:ext cx="3429000" cy="3433156"/>
              <a:chOff x="7369549" y="2358947"/>
              <a:chExt cx="3429000" cy="3433156"/>
            </a:xfrm>
          </p:grpSpPr>
          <p:sp>
            <p:nvSpPr>
              <p:cNvPr id="50" name="Rectangle 49"/>
              <p:cNvSpPr/>
              <p:nvPr/>
            </p:nvSpPr>
            <p:spPr bwMode="auto">
              <a:xfrm>
                <a:off x="7369549" y="2363103"/>
                <a:ext cx="3429000" cy="3429000"/>
              </a:xfrm>
              <a:prstGeom prst="rect">
                <a:avLst/>
              </a:prstGeom>
              <a:solidFill>
                <a:schemeClr val="bg1">
                  <a:alpha val="90000"/>
                </a:schemeClr>
              </a:solidFill>
              <a:ln w="38100"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1" name="Rectangle 50"/>
              <p:cNvSpPr/>
              <p:nvPr/>
            </p:nvSpPr>
            <p:spPr>
              <a:xfrm>
                <a:off x="9023205" y="2358947"/>
                <a:ext cx="1748309" cy="921345"/>
              </a:xfrm>
              <a:prstGeom prst="rect">
                <a:avLst/>
              </a:prstGeom>
            </p:spPr>
            <p:txBody>
              <a:bodyPr wrap="none">
                <a:spAutoFit/>
              </a:bodyPr>
              <a:lstStyle/>
              <a:p>
                <a:pPr marL="0" marR="0" lvl="0" indent="0" algn="l" defTabSz="932418" rtl="0" eaLnBrk="1" fontAlgn="auto" latinLnBrk="0" hangingPunct="1">
                  <a:lnSpc>
                    <a:spcPct val="90000"/>
                  </a:lnSpc>
                  <a:spcBef>
                    <a:spcPts val="0"/>
                  </a:spcBef>
                  <a:spcAft>
                    <a:spcPts val="0"/>
                  </a:spcAft>
                  <a:buClrTx/>
                  <a:buSzTx/>
                  <a:buFontTx/>
                  <a:buNone/>
                  <a:tabLst/>
                  <a:defRPr/>
                </a:pPr>
                <a:r>
                  <a:rPr kumimoji="0" lang="en-US" sz="6117" b="0" i="0" u="none" strike="noStrike" kern="0" cap="none" spc="0" normalizeH="0" baseline="0" noProof="0" dirty="0">
                    <a:ln>
                      <a:noFill/>
                    </a:ln>
                    <a:gradFill>
                      <a:gsLst>
                        <a:gs pos="1250">
                          <a:schemeClr val="tx1"/>
                        </a:gs>
                        <a:gs pos="100000">
                          <a:schemeClr val="tx1"/>
                        </a:gs>
                      </a:gsLst>
                      <a:lin ang="5400000" scaled="0"/>
                    </a:gradFill>
                    <a:effectLst/>
                    <a:uLnTx/>
                    <a:uFillTx/>
                    <a:latin typeface="Segoe UI Light"/>
                    <a:ea typeface="+mn-ea"/>
                    <a:cs typeface="+mn-cs"/>
                  </a:rPr>
                  <a:t>0.6%</a:t>
                </a:r>
              </a:p>
            </p:txBody>
          </p:sp>
        </p:grpSp>
        <p:sp>
          <p:nvSpPr>
            <p:cNvPr id="49" name="Text Placeholder 5"/>
            <p:cNvSpPr txBox="1">
              <a:spLocks/>
            </p:cNvSpPr>
            <p:nvPr/>
          </p:nvSpPr>
          <p:spPr>
            <a:xfrm>
              <a:off x="7461106" y="3450892"/>
              <a:ext cx="3251808" cy="1511570"/>
            </a:xfrm>
            <a:prstGeom prst="rect">
              <a:avLst/>
            </a:prstGeom>
          </p:spPr>
          <p:txBody>
            <a:bodyPr vert="horz" wrap="square" lIns="149196" tIns="93247" rIns="149196" bIns="93247" rtlCol="0">
              <a:spAutoFit/>
            </a:bodyPr>
            <a:lstStyle>
              <a:lvl1pPr marL="0" indent="0" algn="l" defTabSz="913505" rtl="0" fontAlgn="base">
                <a:lnSpc>
                  <a:spcPct val="90000"/>
                </a:lnSpc>
                <a:spcBef>
                  <a:spcPct val="20000"/>
                </a:spcBef>
                <a:spcAft>
                  <a:spcPct val="0"/>
                </a:spcAft>
                <a:buSzPct val="90000"/>
                <a:buFont typeface="Arial" charset="0"/>
                <a:buNone/>
                <a:defRPr sz="2600" kern="1200">
                  <a:gradFill>
                    <a:gsLst>
                      <a:gs pos="1250">
                        <a:schemeClr val="tx2"/>
                      </a:gs>
                      <a:gs pos="99000">
                        <a:schemeClr val="tx2"/>
                      </a:gs>
                    </a:gsLst>
                    <a:lin ang="5400000" scaled="0"/>
                  </a:gradFill>
                  <a:latin typeface="+mj-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505" rtl="0" eaLnBrk="1" fontAlgn="base" latinLnBrk="0" hangingPunct="1">
                <a:spcBef>
                  <a:spcPts val="612"/>
                </a:spcBef>
                <a:spcAft>
                  <a:spcPct val="0"/>
                </a:spcAft>
                <a:buClrTx/>
                <a:buSzPct val="90000"/>
                <a:buFont typeface="Arial" charset="0"/>
                <a:buNone/>
                <a:tabLst/>
                <a:defRPr/>
              </a:pPr>
              <a:r>
                <a:rPr kumimoji="0" lang="en-US" sz="3264"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Light"/>
                  <a:ea typeface="ＭＳ Ｐゴシック" charset="0"/>
                </a:rPr>
                <a:t>IT Budget growth</a:t>
              </a:r>
            </a:p>
            <a:p>
              <a:pPr marL="0" marR="0" lvl="1" indent="0" algn="l" defTabSz="931505" rtl="0" eaLnBrk="1" fontAlgn="base" latinLnBrk="0" hangingPunct="1">
                <a:spcBef>
                  <a:spcPts val="1224"/>
                </a:spcBef>
                <a:spcAft>
                  <a:spcPct val="0"/>
                </a:spcAft>
                <a:buClrTx/>
                <a:buSzPct val="90000"/>
                <a:buFontTx/>
                <a:buNone/>
                <a:tabLst/>
                <a:defRPr/>
              </a:pPr>
              <a:endParaRPr kumimoji="0" lang="en-US" sz="1428" b="1" i="0" u="none" strike="noStrike" kern="1200" cap="none" spc="0" normalizeH="0" baseline="0" noProof="0" dirty="0">
                <a:ln>
                  <a:noFill/>
                </a:ln>
                <a:effectLst/>
                <a:uLnTx/>
                <a:uFillTx/>
                <a:latin typeface="Segoe UI"/>
                <a:ea typeface="ＭＳ Ｐゴシック" charset="0"/>
                <a:cs typeface="+mn-cs"/>
              </a:endParaRPr>
            </a:p>
            <a:p>
              <a:pPr marL="0" marR="0" lvl="1" indent="0" algn="l" defTabSz="931505" rtl="0" eaLnBrk="1" fontAlgn="base" latinLnBrk="0" hangingPunct="1">
                <a:spcBef>
                  <a:spcPts val="1224"/>
                </a:spcBef>
                <a:spcAft>
                  <a:spcPct val="0"/>
                </a:spcAft>
                <a:buClrTx/>
                <a:buSzPct val="90000"/>
                <a:buFontTx/>
                <a:buNone/>
                <a:tabLst/>
                <a:defRPr/>
              </a:pPr>
              <a:r>
                <a:rPr kumimoji="0" lang="en-US" sz="1428" b="1" i="0" u="none" strike="noStrike" kern="1200" cap="none" spc="0" normalizeH="0" baseline="0" noProof="0" dirty="0">
                  <a:ln>
                    <a:noFill/>
                  </a:ln>
                  <a:effectLst/>
                  <a:uLnTx/>
                  <a:uFillTx/>
                  <a:latin typeface="Segoe UI"/>
                  <a:ea typeface="ＭＳ Ｐゴシック" charset="0"/>
                  <a:cs typeface="+mn-cs"/>
                </a:rPr>
                <a:t>Gartner predicts global  IT spend will grow only 0.6% in 2016.</a:t>
              </a:r>
            </a:p>
          </p:txBody>
        </p:sp>
      </p:grpSp>
      <p:grpSp>
        <p:nvGrpSpPr>
          <p:cNvPr id="52" name="Group 51"/>
          <p:cNvGrpSpPr/>
          <p:nvPr/>
        </p:nvGrpSpPr>
        <p:grpSpPr>
          <a:xfrm>
            <a:off x="4090877" y="2561474"/>
            <a:ext cx="3607041" cy="3501007"/>
            <a:chOff x="373049" y="2358946"/>
            <a:chExt cx="3537137" cy="3433157"/>
          </a:xfrm>
        </p:grpSpPr>
        <p:sp>
          <p:nvSpPr>
            <p:cNvPr id="53" name="Rectangle 52"/>
            <p:cNvSpPr/>
            <p:nvPr/>
          </p:nvSpPr>
          <p:spPr bwMode="auto">
            <a:xfrm>
              <a:off x="373049" y="2363103"/>
              <a:ext cx="3429000" cy="3429000"/>
            </a:xfrm>
            <a:prstGeom prst="rect">
              <a:avLst/>
            </a:prstGeom>
            <a:solidFill>
              <a:schemeClr val="bg1">
                <a:alpha val="90000"/>
              </a:schemeClr>
            </a:solidFill>
            <a:ln w="38100" cap="rnd">
              <a:no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55" name="Text Placeholder 5"/>
            <p:cNvSpPr txBox="1">
              <a:spLocks/>
            </p:cNvSpPr>
            <p:nvPr/>
          </p:nvSpPr>
          <p:spPr>
            <a:xfrm>
              <a:off x="497894" y="3505200"/>
              <a:ext cx="3293088" cy="1899397"/>
            </a:xfrm>
            <a:prstGeom prst="rect">
              <a:avLst/>
            </a:prstGeom>
          </p:spPr>
          <p:txBody>
            <a:bodyPr vert="horz" wrap="square" lIns="149196" tIns="93247" rIns="149196" bIns="93247" rtlCol="0">
              <a:spAutoFit/>
            </a:bodyPr>
            <a:lstStyle>
              <a:lvl1pPr marL="0" indent="0" algn="l" defTabSz="913505" rtl="0" fontAlgn="base">
                <a:lnSpc>
                  <a:spcPct val="90000"/>
                </a:lnSpc>
                <a:spcBef>
                  <a:spcPct val="20000"/>
                </a:spcBef>
                <a:spcAft>
                  <a:spcPct val="0"/>
                </a:spcAft>
                <a:buSzPct val="90000"/>
                <a:buFont typeface="Arial" charset="0"/>
                <a:buNone/>
                <a:defRPr sz="2600" kern="1200">
                  <a:gradFill>
                    <a:gsLst>
                      <a:gs pos="1250">
                        <a:schemeClr val="tx2"/>
                      </a:gs>
                      <a:gs pos="99000">
                        <a:schemeClr val="tx2"/>
                      </a:gs>
                    </a:gsLst>
                    <a:lin ang="5400000" scaled="0"/>
                  </a:gradFill>
                  <a:latin typeface="+mj-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1505" rtl="0" eaLnBrk="1" fontAlgn="base" latinLnBrk="0" hangingPunct="1">
                <a:spcBef>
                  <a:spcPct val="20000"/>
                </a:spcBef>
                <a:spcAft>
                  <a:spcPct val="0"/>
                </a:spcAft>
                <a:buClrTx/>
                <a:buSzPct val="90000"/>
                <a:buFont typeface="Arial" charset="0"/>
                <a:buNone/>
                <a:tabLst/>
                <a:defRPr/>
              </a:pPr>
              <a:r>
                <a:rPr kumimoji="0" lang="en-US" sz="3264" b="0" i="0" u="none" strike="noStrike" kern="1200" cap="none" spc="0" normalizeH="0" baseline="0" noProof="0" dirty="0">
                  <a:ln>
                    <a:noFill/>
                  </a:ln>
                  <a:gradFill>
                    <a:gsLst>
                      <a:gs pos="1250">
                        <a:schemeClr val="accent1"/>
                      </a:gs>
                      <a:gs pos="100000">
                        <a:schemeClr val="accent1"/>
                      </a:gs>
                    </a:gsLst>
                    <a:lin ang="5400000" scaled="0"/>
                  </a:gradFill>
                  <a:effectLst/>
                  <a:uLnTx/>
                  <a:uFillTx/>
                  <a:latin typeface="Segoe UI Light"/>
                  <a:ea typeface="ＭＳ Ｐゴシック" charset="0"/>
                </a:rPr>
                <a:t>Shadow IT</a:t>
              </a:r>
            </a:p>
            <a:p>
              <a:pPr marL="0" marR="0" lvl="1" indent="0" algn="l" defTabSz="931505" rtl="0" eaLnBrk="1" fontAlgn="base" latinLnBrk="0" hangingPunct="1">
                <a:spcBef>
                  <a:spcPts val="1224"/>
                </a:spcBef>
                <a:spcAft>
                  <a:spcPct val="0"/>
                </a:spcAft>
                <a:buClrTx/>
                <a:buSzPct val="90000"/>
                <a:buFontTx/>
                <a:buNone/>
                <a:tabLst/>
                <a:defRPr/>
              </a:pPr>
              <a:endParaRPr kumimoji="0" lang="en-US" sz="1428" b="1" i="0" u="none" strike="noStrike" kern="1200" cap="none" spc="0" normalizeH="0" baseline="0" noProof="0" dirty="0">
                <a:ln>
                  <a:noFill/>
                </a:ln>
                <a:gradFill>
                  <a:gsLst>
                    <a:gs pos="1250">
                      <a:schemeClr val="accent1"/>
                    </a:gs>
                    <a:gs pos="100000">
                      <a:schemeClr val="accent1"/>
                    </a:gs>
                  </a:gsLst>
                  <a:lin ang="5400000" scaled="0"/>
                </a:gradFill>
                <a:effectLst/>
                <a:uLnTx/>
                <a:uFillTx/>
                <a:latin typeface="Segoe UI"/>
                <a:ea typeface="ＭＳ Ｐゴシック" charset="0"/>
                <a:cs typeface="+mn-cs"/>
              </a:endParaRPr>
            </a:p>
            <a:p>
              <a:pPr marL="0" marR="0" lvl="1" indent="0" algn="l" defTabSz="931505" rtl="0" eaLnBrk="1" fontAlgn="base" latinLnBrk="0" hangingPunct="1">
                <a:spcBef>
                  <a:spcPts val="1224"/>
                </a:spcBef>
                <a:spcAft>
                  <a:spcPct val="0"/>
                </a:spcAft>
                <a:buClrTx/>
                <a:buSzPct val="90000"/>
                <a:buFontTx/>
                <a:buNone/>
                <a:tabLst/>
                <a:defRPr/>
              </a:pPr>
              <a:r>
                <a:rPr kumimoji="0" lang="en-US" sz="1428" b="1" i="0" u="none" strike="noStrike" kern="1200" cap="none" spc="0" normalizeH="0" baseline="0" noProof="0" dirty="0">
                  <a:ln>
                    <a:noFill/>
                  </a:ln>
                  <a:gradFill>
                    <a:gsLst>
                      <a:gs pos="1250">
                        <a:schemeClr val="accent1"/>
                      </a:gs>
                      <a:gs pos="100000">
                        <a:schemeClr val="accent1"/>
                      </a:gs>
                    </a:gsLst>
                    <a:lin ang="5400000" scaled="0"/>
                  </a:gradFill>
                  <a:effectLst/>
                  <a:uLnTx/>
                  <a:uFillTx/>
                  <a:latin typeface="Segoe UI"/>
                  <a:ea typeface="ＭＳ Ｐゴシック" charset="0"/>
                  <a:cs typeface="+mn-cs"/>
                </a:rPr>
                <a:t>More than 80 percent of employees </a:t>
              </a:r>
              <a:br>
                <a:rPr kumimoji="0" lang="en-US" sz="1428" b="1" i="0" u="none" strike="noStrike" kern="1200" cap="none" spc="0" normalizeH="0" baseline="0" noProof="0" dirty="0">
                  <a:ln>
                    <a:noFill/>
                  </a:ln>
                  <a:gradFill>
                    <a:gsLst>
                      <a:gs pos="1250">
                        <a:schemeClr val="accent1"/>
                      </a:gs>
                      <a:gs pos="100000">
                        <a:schemeClr val="accent1"/>
                      </a:gs>
                    </a:gsLst>
                    <a:lin ang="5400000" scaled="0"/>
                  </a:gradFill>
                  <a:effectLst/>
                  <a:uLnTx/>
                  <a:uFillTx/>
                  <a:latin typeface="Segoe UI"/>
                  <a:ea typeface="ＭＳ Ｐゴシック" charset="0"/>
                  <a:cs typeface="+mn-cs"/>
                </a:rPr>
              </a:br>
              <a:r>
                <a:rPr kumimoji="0" lang="en-US" sz="1428" b="1" i="0" u="none" strike="noStrike" kern="1200" cap="none" spc="0" normalizeH="0" baseline="0" noProof="0" dirty="0">
                  <a:ln>
                    <a:noFill/>
                  </a:ln>
                  <a:gradFill>
                    <a:gsLst>
                      <a:gs pos="1250">
                        <a:schemeClr val="accent1"/>
                      </a:gs>
                      <a:gs pos="100000">
                        <a:schemeClr val="accent1"/>
                      </a:gs>
                    </a:gsLst>
                    <a:lin ang="5400000" scaled="0"/>
                  </a:gradFill>
                  <a:effectLst/>
                  <a:uLnTx/>
                  <a:uFillTx/>
                  <a:latin typeface="Segoe UI"/>
                  <a:ea typeface="ＭＳ Ｐゴシック" charset="0"/>
                  <a:cs typeface="+mn-cs"/>
                </a:rPr>
                <a:t>admit to using non-approved </a:t>
              </a:r>
              <a:br>
                <a:rPr kumimoji="0" lang="en-US" sz="1428" b="1" i="0" u="none" strike="noStrike" kern="1200" cap="none" spc="0" normalizeH="0" baseline="0" noProof="0" dirty="0">
                  <a:ln>
                    <a:noFill/>
                  </a:ln>
                  <a:gradFill>
                    <a:gsLst>
                      <a:gs pos="1250">
                        <a:schemeClr val="accent1"/>
                      </a:gs>
                      <a:gs pos="100000">
                        <a:schemeClr val="accent1"/>
                      </a:gs>
                    </a:gsLst>
                    <a:lin ang="5400000" scaled="0"/>
                  </a:gradFill>
                  <a:effectLst/>
                  <a:uLnTx/>
                  <a:uFillTx/>
                  <a:latin typeface="Segoe UI"/>
                  <a:ea typeface="ＭＳ Ｐゴシック" charset="0"/>
                  <a:cs typeface="+mn-cs"/>
                </a:rPr>
              </a:br>
              <a:r>
                <a:rPr kumimoji="0" lang="en-US" sz="1428" b="1" i="0" u="none" strike="noStrike" kern="1200" cap="none" spc="0" normalizeH="0" baseline="0" noProof="0" dirty="0">
                  <a:ln>
                    <a:noFill/>
                  </a:ln>
                  <a:gradFill>
                    <a:gsLst>
                      <a:gs pos="1250">
                        <a:schemeClr val="accent1"/>
                      </a:gs>
                      <a:gs pos="100000">
                        <a:schemeClr val="accent1"/>
                      </a:gs>
                    </a:gsLst>
                    <a:lin ang="5400000" scaled="0"/>
                  </a:gradFill>
                  <a:effectLst/>
                  <a:uLnTx/>
                  <a:uFillTx/>
                  <a:latin typeface="Segoe UI"/>
                  <a:ea typeface="ＭＳ Ｐゴシック" charset="0"/>
                  <a:cs typeface="+mn-cs"/>
                </a:rPr>
                <a:t>software as a service (SaaS) applications in their jobs.</a:t>
              </a:r>
            </a:p>
          </p:txBody>
        </p:sp>
        <p:sp>
          <p:nvSpPr>
            <p:cNvPr id="56" name="Rectangle 55"/>
            <p:cNvSpPr/>
            <p:nvPr/>
          </p:nvSpPr>
          <p:spPr>
            <a:xfrm>
              <a:off x="2122579" y="2358946"/>
              <a:ext cx="1787607" cy="921344"/>
            </a:xfrm>
            <a:prstGeom prst="rect">
              <a:avLst/>
            </a:prstGeom>
          </p:spPr>
          <p:txBody>
            <a:bodyPr wrap="none">
              <a:spAutoFit/>
            </a:bodyPr>
            <a:lstStyle/>
            <a:p>
              <a:pPr marL="0" marR="0" lvl="0" indent="0" algn="l" defTabSz="932418" rtl="0" eaLnBrk="1" fontAlgn="auto" latinLnBrk="0" hangingPunct="1">
                <a:lnSpc>
                  <a:spcPct val="90000"/>
                </a:lnSpc>
                <a:spcBef>
                  <a:spcPts val="0"/>
                </a:spcBef>
                <a:spcAft>
                  <a:spcPts val="0"/>
                </a:spcAft>
                <a:buClrTx/>
                <a:buSzTx/>
                <a:buFontTx/>
                <a:buNone/>
                <a:tabLst/>
                <a:defRPr/>
              </a:pPr>
              <a:r>
                <a:rPr kumimoji="0" lang="en-US" sz="6117" b="0" i="0" u="none" strike="noStrike" kern="0" cap="none" spc="0" normalizeH="0" baseline="0" noProof="0" dirty="0">
                  <a:ln>
                    <a:noFill/>
                  </a:ln>
                  <a:gradFill>
                    <a:gsLst>
                      <a:gs pos="1250">
                        <a:schemeClr val="accent1"/>
                      </a:gs>
                      <a:gs pos="100000">
                        <a:schemeClr val="accent1"/>
                      </a:gs>
                    </a:gsLst>
                    <a:lin ang="5400000" scaled="0"/>
                  </a:gradFill>
                  <a:effectLst/>
                  <a:uLnTx/>
                  <a:uFillTx/>
                  <a:latin typeface="Segoe UI Light"/>
                  <a:ea typeface="+mn-ea"/>
                  <a:cs typeface="+mn-cs"/>
                </a:rPr>
                <a:t>80% </a:t>
              </a:r>
            </a:p>
          </p:txBody>
        </p:sp>
      </p:grpSp>
    </p:spTree>
    <p:extLst>
      <p:ext uri="{BB962C8B-B14F-4D97-AF65-F5344CB8AC3E}">
        <p14:creationId xmlns:p14="http://schemas.microsoft.com/office/powerpoint/2010/main" val="2695693387"/>
      </p:ext>
    </p:extLst>
  </p:cSld>
  <p:clrMapOvr>
    <a:masterClrMapping/>
  </p:clrMapOvr>
  <mc:AlternateContent xmlns:mc="http://schemas.openxmlformats.org/markup-compatibility/2006" xmlns:p14="http://schemas.microsoft.com/office/powerpoint/2010/main">
    <mc:Choice Requires="p14">
      <p:transition spd="med" p14:dur="700" advTm="60166">
        <p:fade/>
      </p:transition>
    </mc:Choice>
    <mc:Fallback xmlns:a14="http://schemas.microsoft.com/office/drawing/2010/main" xmlns="">
      <p:transition spd="med" advTm="601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 presetClass="entr" presetSubtype="8" fill="hold" nodeType="withEffect">
                                  <p:stCondLst>
                                    <p:cond delay="50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500" fill="hold"/>
                                        <p:tgtEl>
                                          <p:spTgt spid="38"/>
                                        </p:tgtEl>
                                        <p:attrNameLst>
                                          <p:attrName>ppt_x</p:attrName>
                                        </p:attrNameLst>
                                      </p:cBhvr>
                                      <p:tavLst>
                                        <p:tav tm="0">
                                          <p:val>
                                            <p:strVal val="0-#ppt_w/2"/>
                                          </p:val>
                                        </p:tav>
                                        <p:tav tm="100000">
                                          <p:val>
                                            <p:strVal val="#ppt_x"/>
                                          </p:val>
                                        </p:tav>
                                      </p:tavLst>
                                    </p:anim>
                                    <p:anim calcmode="lin" valueType="num">
                                      <p:cBhvr additive="base">
                                        <p:cTn id="11" dur="500" fill="hold"/>
                                        <p:tgtEl>
                                          <p:spTgt spid="38"/>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50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fill="hold"/>
                                        <p:tgtEl>
                                          <p:spTgt spid="52"/>
                                        </p:tgtEl>
                                        <p:attrNameLst>
                                          <p:attrName>ppt_x</p:attrName>
                                        </p:attrNameLst>
                                      </p:cBhvr>
                                      <p:tavLst>
                                        <p:tav tm="0">
                                          <p:val>
                                            <p:strVal val="0-#ppt_w/2"/>
                                          </p:val>
                                        </p:tav>
                                        <p:tav tm="100000">
                                          <p:val>
                                            <p:strVal val="#ppt_x"/>
                                          </p:val>
                                        </p:tav>
                                      </p:tavLst>
                                    </p:anim>
                                    <p:anim calcmode="lin" valueType="num">
                                      <p:cBhvr additive="base">
                                        <p:cTn id="15" dur="500" fill="hold"/>
                                        <p:tgtEl>
                                          <p:spTgt spid="52"/>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50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0-#ppt_w/2"/>
                                          </p:val>
                                        </p:tav>
                                        <p:tav tm="100000">
                                          <p:val>
                                            <p:strVal val="#ppt_x"/>
                                          </p:val>
                                        </p:tav>
                                      </p:tavLst>
                                    </p:anim>
                                    <p:anim calcmode="lin" valueType="num">
                                      <p:cBhvr additive="base">
                                        <p:cTn id="19"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2843855"/>
          </a:xfrm>
        </p:spPr>
        <p:txBody>
          <a:bodyPr/>
          <a:lstStyle/>
          <a:p>
            <a:r>
              <a:rPr lang="en-US" dirty="0"/>
              <a:t>What’s next for </a:t>
            </a:r>
            <a:br>
              <a:rPr lang="en-US" dirty="0"/>
            </a:br>
            <a:r>
              <a:rPr lang="en-US" dirty="0"/>
              <a:t>Project Honolulu</a:t>
            </a:r>
            <a:br>
              <a:rPr lang="en-US" dirty="0"/>
            </a:br>
            <a:r>
              <a:rPr lang="en-US" sz="4800" dirty="0">
                <a:gradFill>
                  <a:gsLst>
                    <a:gs pos="100000">
                      <a:schemeClr val="tx2"/>
                    </a:gs>
                    <a:gs pos="0">
                      <a:schemeClr val="tx2"/>
                    </a:gs>
                  </a:gsLst>
                  <a:lin ang="5400000" scaled="0"/>
                </a:gradFill>
              </a:rPr>
              <a:t>A peek in the pipeline…</a:t>
            </a:r>
            <a:endParaRPr lang="en-US" dirty="0">
              <a:gradFill>
                <a:gsLst>
                  <a:gs pos="100000">
                    <a:schemeClr val="tx2"/>
                  </a:gs>
                  <a:gs pos="0">
                    <a:schemeClr val="tx2"/>
                  </a:gs>
                </a:gsLst>
                <a:lin ang="5400000" scaled="0"/>
              </a:gradFill>
            </a:endParaRPr>
          </a:p>
        </p:txBody>
      </p:sp>
    </p:spTree>
    <p:extLst>
      <p:ext uri="{BB962C8B-B14F-4D97-AF65-F5344CB8AC3E}">
        <p14:creationId xmlns:p14="http://schemas.microsoft.com/office/powerpoint/2010/main" val="137580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sp>
        <p:nvSpPr>
          <p:cNvPr id="2" name="Rectangle 1">
            <a:extLst>
              <a:ext uri="{FF2B5EF4-FFF2-40B4-BE49-F238E27FC236}">
                <a16:creationId xmlns:a16="http://schemas.microsoft.com/office/drawing/2014/main" id="{E5B5451C-663C-47E5-97F4-E88229406883}"/>
              </a:ext>
            </a:extLst>
          </p:cNvPr>
          <p:cNvSpPr/>
          <p:nvPr/>
        </p:nvSpPr>
        <p:spPr>
          <a:xfrm>
            <a:off x="9371810" y="1609689"/>
            <a:ext cx="2577703" cy="356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 name="Rectangle 2">
            <a:extLst>
              <a:ext uri="{FF2B5EF4-FFF2-40B4-BE49-F238E27FC236}">
                <a16:creationId xmlns:a16="http://schemas.microsoft.com/office/drawing/2014/main" id="{A22488DB-C8F8-4419-B917-DC205E9BF4A5}"/>
              </a:ext>
            </a:extLst>
          </p:cNvPr>
          <p:cNvSpPr/>
          <p:nvPr/>
        </p:nvSpPr>
        <p:spPr>
          <a:xfrm>
            <a:off x="9778573" y="1696527"/>
            <a:ext cx="630715" cy="182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18" b="0" i="0" u="none" strike="noStrike" kern="1200" cap="none" spc="0" normalizeH="0" baseline="0" noProof="0" dirty="0">
                <a:ln>
                  <a:noFill/>
                </a:ln>
                <a:solidFill>
                  <a:srgbClr val="FFFFFF"/>
                </a:solidFill>
                <a:effectLst/>
                <a:uLnTx/>
                <a:uFillTx/>
                <a:latin typeface="Segoe UI Semilight"/>
                <a:ea typeface="+mn-ea"/>
                <a:cs typeface="+mn-cs"/>
              </a:rPr>
              <a:t>Login</a:t>
            </a:r>
          </a:p>
        </p:txBody>
      </p:sp>
      <p:sp>
        <p:nvSpPr>
          <p:cNvPr id="4" name="TextBox 3">
            <a:extLst>
              <a:ext uri="{FF2B5EF4-FFF2-40B4-BE49-F238E27FC236}">
                <a16:creationId xmlns:a16="http://schemas.microsoft.com/office/drawing/2014/main" id="{2C3411EF-A9A6-4D91-9235-4DA54BEB0578}"/>
              </a:ext>
            </a:extLst>
          </p:cNvPr>
          <p:cNvSpPr txBox="1"/>
          <p:nvPr/>
        </p:nvSpPr>
        <p:spPr>
          <a:xfrm>
            <a:off x="10400141" y="1670252"/>
            <a:ext cx="1243148" cy="238240"/>
          </a:xfrm>
          <a:prstGeom prst="rect">
            <a:avLst/>
          </a:prstGeom>
          <a:noFill/>
        </p:spPr>
        <p:txBody>
          <a:bodyPr wrap="square"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18" b="0" i="0" u="none" strike="noStrike" kern="1200" cap="none" spc="0" normalizeH="0" baseline="0" noProof="0" dirty="0">
                <a:ln>
                  <a:noFill/>
                </a:ln>
                <a:solidFill>
                  <a:srgbClr val="0070C0"/>
                </a:solidFill>
                <a:effectLst/>
                <a:uLnTx/>
                <a:uFillTx/>
                <a:latin typeface="Segoe UI Semilight"/>
                <a:ea typeface="+mn-ea"/>
                <a:cs typeface="+mn-cs"/>
              </a:rPr>
              <a:t>Sign-up</a:t>
            </a:r>
          </a:p>
        </p:txBody>
      </p:sp>
    </p:spTree>
    <p:extLst>
      <p:ext uri="{BB962C8B-B14F-4D97-AF65-F5344CB8AC3E}">
        <p14:creationId xmlns:p14="http://schemas.microsoft.com/office/powerpoint/2010/main" val="214320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normAutofit/>
          </a:bodyPr>
          <a:lstStyle/>
          <a:p>
            <a:r>
              <a:rPr lang="en-US"/>
              <a:t>Day 0</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spTree>
    <p:extLst>
      <p:ext uri="{BB962C8B-B14F-4D97-AF65-F5344CB8AC3E}">
        <p14:creationId xmlns:p14="http://schemas.microsoft.com/office/powerpoint/2010/main" val="113682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spTree>
    <p:extLst>
      <p:ext uri="{BB962C8B-B14F-4D97-AF65-F5344CB8AC3E}">
        <p14:creationId xmlns:p14="http://schemas.microsoft.com/office/powerpoint/2010/main" val="38958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7688" y="295275"/>
            <a:ext cx="11888787" cy="917575"/>
          </a:xfrm>
        </p:spPr>
        <p:txBody>
          <a:bodyPr>
            <a:normAutofit/>
          </a:bodyPr>
          <a:lstStyle/>
          <a:p>
            <a:r>
              <a:rPr lang="en-US"/>
              <a:t>Day 0</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01" y="911"/>
            <a:ext cx="12425720" cy="6992703"/>
          </a:xfrm>
          <a:prstGeom prst="rect">
            <a:avLst/>
          </a:prstGeom>
        </p:spPr>
      </p:pic>
    </p:spTree>
    <p:extLst>
      <p:ext uri="{BB962C8B-B14F-4D97-AF65-F5344CB8AC3E}">
        <p14:creationId xmlns:p14="http://schemas.microsoft.com/office/powerpoint/2010/main" val="13756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2652597" y="1897289"/>
            <a:ext cx="2331389" cy="182854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396799"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Edge</a:t>
            </a:r>
          </a:p>
          <a:p>
            <a:pPr marL="396799" marR="0" lvl="0" indent="0" algn="l" defTabSz="932472"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endParaRPr>
          </a:p>
          <a:p>
            <a:pPr marL="396799"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Chrome</a:t>
            </a:r>
          </a:p>
        </p:txBody>
      </p:sp>
      <p:pic>
        <p:nvPicPr>
          <p:cNvPr id="1026" name="Picture 2" descr="Image result for chrome">
            <a:extLst>
              <a:ext uri="{FF2B5EF4-FFF2-40B4-BE49-F238E27FC236}">
                <a16:creationId xmlns:a16="http://schemas.microsoft.com/office/drawing/2014/main" id="{583BBEB8-3934-48B7-BF32-638A45DD6E0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3341" y="2518933"/>
            <a:ext cx="292626" cy="292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Honolulu FAQ</a:t>
            </a:r>
          </a:p>
        </p:txBody>
      </p:sp>
      <p:sp>
        <p:nvSpPr>
          <p:cNvPr id="17" name="Rectangle 16"/>
          <p:cNvSpPr/>
          <p:nvPr/>
        </p:nvSpPr>
        <p:spPr bwMode="auto">
          <a:xfrm>
            <a:off x="275482" y="1348748"/>
            <a:ext cx="2331389" cy="54854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Cost</a:t>
            </a:r>
          </a:p>
        </p:txBody>
      </p:sp>
      <p:sp>
        <p:nvSpPr>
          <p:cNvPr id="19" name="Rectangle 18"/>
          <p:cNvSpPr/>
          <p:nvPr/>
        </p:nvSpPr>
        <p:spPr bwMode="auto">
          <a:xfrm>
            <a:off x="2652532" y="1348748"/>
            <a:ext cx="2331389" cy="54854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rPr>
              <a:t>Browse using</a:t>
            </a:r>
          </a:p>
        </p:txBody>
      </p:sp>
      <p:sp>
        <p:nvSpPr>
          <p:cNvPr id="21" name="Rectangle 20"/>
          <p:cNvSpPr/>
          <p:nvPr/>
        </p:nvSpPr>
        <p:spPr bwMode="auto">
          <a:xfrm>
            <a:off x="5029584" y="1348748"/>
            <a:ext cx="2331389" cy="54854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rPr>
              <a:t>Installs on</a:t>
            </a:r>
          </a:p>
        </p:txBody>
      </p:sp>
      <p:sp>
        <p:nvSpPr>
          <p:cNvPr id="23" name="Rectangle 22"/>
          <p:cNvSpPr/>
          <p:nvPr/>
        </p:nvSpPr>
        <p:spPr bwMode="auto">
          <a:xfrm>
            <a:off x="7406893" y="1348748"/>
            <a:ext cx="2331389" cy="54854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rPr>
              <a:t>Manages</a:t>
            </a:r>
          </a:p>
        </p:txBody>
      </p:sp>
      <p:sp>
        <p:nvSpPr>
          <p:cNvPr id="25" name="Rectangle 24"/>
          <p:cNvSpPr/>
          <p:nvPr/>
        </p:nvSpPr>
        <p:spPr bwMode="auto">
          <a:xfrm>
            <a:off x="9783945" y="1348747"/>
            <a:ext cx="2377051" cy="54854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rPr>
              <a:t>Connectivity</a:t>
            </a:r>
          </a:p>
        </p:txBody>
      </p:sp>
      <p:sp>
        <p:nvSpPr>
          <p:cNvPr id="32" name="TextBox 31"/>
          <p:cNvSpPr txBox="1"/>
          <p:nvPr/>
        </p:nvSpPr>
        <p:spPr>
          <a:xfrm>
            <a:off x="275482" y="1897290"/>
            <a:ext cx="2331389" cy="182854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ea typeface="Segoe UI" pitchFamily="34" charset="0"/>
                <a:cs typeface="Segoe UI" pitchFamily="34" charset="0"/>
              </a:rPr>
              <a:t>Free!</a:t>
            </a:r>
          </a:p>
        </p:txBody>
      </p:sp>
      <p:sp>
        <p:nvSpPr>
          <p:cNvPr id="34" name="TextBox 33"/>
          <p:cNvSpPr txBox="1"/>
          <p:nvPr/>
        </p:nvSpPr>
        <p:spPr>
          <a:xfrm>
            <a:off x="5029713" y="1897289"/>
            <a:ext cx="2331389" cy="182854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45713" bIns="146283"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Windows Server, </a:t>
            </a:r>
            <a:r>
              <a:rPr kumimoji="0" lang="en-US" sz="10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version </a:t>
            </a:r>
            <a:r>
              <a:rPr kumimoji="0" lang="en-US" sz="11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1709</a:t>
            </a:r>
            <a:endPar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Windows Server 2016</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Windows Server 2012 R2*</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Windows 10</a:t>
            </a:r>
          </a:p>
        </p:txBody>
      </p:sp>
      <p:sp>
        <p:nvSpPr>
          <p:cNvPr id="35" name="TextBox 34"/>
          <p:cNvSpPr txBox="1"/>
          <p:nvPr/>
        </p:nvSpPr>
        <p:spPr>
          <a:xfrm>
            <a:off x="7406829" y="1897289"/>
            <a:ext cx="2331389" cy="182854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45713" bIns="146283"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Windows Server, </a:t>
            </a:r>
            <a:r>
              <a:rPr kumimoji="0" lang="en-US" sz="10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version </a:t>
            </a:r>
            <a:r>
              <a:rPr kumimoji="0" lang="en-US" sz="11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1709</a:t>
            </a:r>
            <a:endPar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Windows Server 2016</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Windows Server 2012 R2</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Windows Server 2012</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Microsoft Hyper-V Server</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endParaRPr>
          </a:p>
        </p:txBody>
      </p:sp>
      <p:sp>
        <p:nvSpPr>
          <p:cNvPr id="36" name="TextBox 35"/>
          <p:cNvSpPr txBox="1"/>
          <p:nvPr/>
        </p:nvSpPr>
        <p:spPr>
          <a:xfrm>
            <a:off x="9783945" y="1897289"/>
            <a:ext cx="2377051" cy="182854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Azure not required</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Internet not required</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AD not required</a:t>
            </a:r>
          </a:p>
        </p:txBody>
      </p:sp>
      <p:sp>
        <p:nvSpPr>
          <p:cNvPr id="13" name="Rectangle 12"/>
          <p:cNvSpPr/>
          <p:nvPr/>
        </p:nvSpPr>
        <p:spPr bwMode="auto">
          <a:xfrm>
            <a:off x="275352" y="4091560"/>
            <a:ext cx="2331389" cy="54854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Security</a:t>
            </a:r>
          </a:p>
        </p:txBody>
      </p:sp>
      <p:sp>
        <p:nvSpPr>
          <p:cNvPr id="14" name="Rectangle 13"/>
          <p:cNvSpPr/>
          <p:nvPr/>
        </p:nvSpPr>
        <p:spPr bwMode="auto">
          <a:xfrm>
            <a:off x="2652404" y="4091560"/>
            <a:ext cx="2331389" cy="54854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rPr>
              <a:t>Configuration</a:t>
            </a:r>
          </a:p>
        </p:txBody>
      </p:sp>
      <p:sp>
        <p:nvSpPr>
          <p:cNvPr id="15" name="Rectangle 14"/>
          <p:cNvSpPr/>
          <p:nvPr/>
        </p:nvSpPr>
        <p:spPr bwMode="auto">
          <a:xfrm>
            <a:off x="5029455" y="4091560"/>
            <a:ext cx="2331389" cy="54854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rPr>
              <a:t>Positioning</a:t>
            </a:r>
          </a:p>
        </p:txBody>
      </p:sp>
      <p:sp>
        <p:nvSpPr>
          <p:cNvPr id="16" name="Rectangle 15"/>
          <p:cNvSpPr/>
          <p:nvPr/>
        </p:nvSpPr>
        <p:spPr bwMode="auto">
          <a:xfrm>
            <a:off x="7406764" y="4091560"/>
            <a:ext cx="2331389" cy="54854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rPr>
              <a:t>Feedback</a:t>
            </a:r>
          </a:p>
        </p:txBody>
      </p:sp>
      <p:sp>
        <p:nvSpPr>
          <p:cNvPr id="18" name="Rectangle 17"/>
          <p:cNvSpPr/>
          <p:nvPr/>
        </p:nvSpPr>
        <p:spPr bwMode="auto">
          <a:xfrm>
            <a:off x="9783815" y="4091559"/>
            <a:ext cx="2377051" cy="54854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rPr>
              <a:t>Extensions</a:t>
            </a:r>
          </a:p>
        </p:txBody>
      </p:sp>
      <p:sp>
        <p:nvSpPr>
          <p:cNvPr id="20" name="TextBox 19"/>
          <p:cNvSpPr txBox="1"/>
          <p:nvPr/>
        </p:nvSpPr>
        <p:spPr>
          <a:xfrm>
            <a:off x="275352" y="4640101"/>
            <a:ext cx="2331389" cy="182854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ea typeface="Segoe UI" pitchFamily="34" charset="0"/>
                <a:cs typeface="Segoe UI" pitchFamily="34" charset="0"/>
              </a:rPr>
              <a:t>HTTPS</a:t>
            </a:r>
          </a:p>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ea typeface="Segoe UI" pitchFamily="34" charset="0"/>
                <a:cs typeface="Segoe UI" pitchFamily="34" charset="0"/>
              </a:rPr>
              <a:t>LAPS</a:t>
            </a:r>
          </a:p>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ea typeface="Segoe UI" pitchFamily="34" charset="0"/>
                <a:cs typeface="Segoe UI" pitchFamily="34" charset="0"/>
              </a:rPr>
              <a:t>Delegation</a:t>
            </a:r>
          </a:p>
        </p:txBody>
      </p:sp>
      <p:sp>
        <p:nvSpPr>
          <p:cNvPr id="22" name="TextBox 21"/>
          <p:cNvSpPr txBox="1"/>
          <p:nvPr/>
        </p:nvSpPr>
        <p:spPr>
          <a:xfrm>
            <a:off x="2652469" y="4640100"/>
            <a:ext cx="2331389" cy="182854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IIS not required</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Agents not required</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SQL not required</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WMF 5.1 required on WS 2012 and 2012 R2</a:t>
            </a:r>
          </a:p>
        </p:txBody>
      </p:sp>
      <p:sp>
        <p:nvSpPr>
          <p:cNvPr id="24" name="TextBox 23"/>
          <p:cNvSpPr txBox="1"/>
          <p:nvPr/>
        </p:nvSpPr>
        <p:spPr>
          <a:xfrm>
            <a:off x="5029584" y="4640100"/>
            <a:ext cx="2331389" cy="182854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Evolution of “in-box” tools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Complementary to RSAT, SC and OMS</a:t>
            </a:r>
          </a:p>
        </p:txBody>
      </p:sp>
      <p:sp>
        <p:nvSpPr>
          <p:cNvPr id="26" name="TextBox 25"/>
          <p:cNvSpPr txBox="1"/>
          <p:nvPr/>
        </p:nvSpPr>
        <p:spPr>
          <a:xfrm>
            <a:off x="7406700" y="4640100"/>
            <a:ext cx="2331389" cy="182854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Upvotes via </a:t>
            </a:r>
            <a:r>
              <a:rPr kumimoji="0" lang="en-US" sz="1599" b="0" i="0" u="none" strike="noStrike" kern="1200" cap="none" spc="0" normalizeH="0" baseline="0" noProof="0" err="1">
                <a:ln>
                  <a:noFill/>
                </a:ln>
                <a:gradFill>
                  <a:gsLst>
                    <a:gs pos="14159">
                      <a:srgbClr val="505050"/>
                    </a:gs>
                    <a:gs pos="38000">
                      <a:srgbClr val="505050"/>
                    </a:gs>
                  </a:gsLst>
                  <a:lin ang="5400000" scaled="0"/>
                </a:gradFill>
                <a:effectLst/>
                <a:uLnTx/>
                <a:uFillTx/>
                <a:latin typeface="Segoe UI Semilight"/>
                <a:cs typeface="Segoe UI" pitchFamily="34" charset="0"/>
              </a:rPr>
              <a:t>UserVoice</a:t>
            </a:r>
            <a:endPar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endParaRPr>
          </a:p>
        </p:txBody>
      </p:sp>
      <p:sp>
        <p:nvSpPr>
          <p:cNvPr id="27" name="TextBox 26"/>
          <p:cNvSpPr txBox="1"/>
          <p:nvPr/>
        </p:nvSpPr>
        <p:spPr>
          <a:xfrm>
            <a:off x="9783815" y="4640100"/>
            <a:ext cx="2377051" cy="1828542"/>
          </a:xfrm>
          <a:prstGeom prst="rect">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54" tIns="146283" rIns="182854" bIns="146283"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599" b="0" i="0" u="none" strike="noStrike" kern="1200" cap="none" spc="0" normalizeH="0" baseline="0" noProof="0">
                <a:ln>
                  <a:noFill/>
                </a:ln>
                <a:gradFill>
                  <a:gsLst>
                    <a:gs pos="14159">
                      <a:srgbClr val="505050"/>
                    </a:gs>
                    <a:gs pos="38000">
                      <a:srgbClr val="505050"/>
                    </a:gs>
                  </a:gsLst>
                  <a:lin ang="5400000" scaled="0"/>
                </a:gradFill>
                <a:effectLst/>
                <a:uLnTx/>
                <a:uFillTx/>
                <a:latin typeface="Segoe UI Semilight"/>
                <a:cs typeface="Segoe UI" pitchFamily="34" charset="0"/>
              </a:rPr>
              <a:t>Early alpha SDK in private preview</a:t>
            </a:r>
          </a:p>
        </p:txBody>
      </p:sp>
      <p:pic>
        <p:nvPicPr>
          <p:cNvPr id="28" name="Picture 22" descr="Image result for edge icon">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89181" y="2005056"/>
            <a:ext cx="380946" cy="380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77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7" grpId="0" animBg="1"/>
      <p:bldP spid="19" grpId="0" animBg="1"/>
      <p:bldP spid="21" grpId="0" animBg="1"/>
      <p:bldP spid="23" grpId="0" animBg="1"/>
      <p:bldP spid="25" grpId="0" animBg="1"/>
      <p:bldP spid="32" grpId="0" animBg="1"/>
      <p:bldP spid="34" grpId="0" animBg="1"/>
      <p:bldP spid="35" grpId="0" animBg="1"/>
      <p:bldP spid="36" grpId="0" animBg="1"/>
      <p:bldP spid="13" grpId="0" animBg="1"/>
      <p:bldP spid="14" grpId="0" animBg="1"/>
      <p:bldP spid="15" grpId="0" animBg="1"/>
      <p:bldP spid="16" grpId="0" animBg="1"/>
      <p:bldP spid="18" grpId="0" animBg="1"/>
      <p:bldP spid="20" grpId="0" animBg="1"/>
      <p:bldP spid="22" grpId="0" animBg="1"/>
      <p:bldP spid="24" grpId="0" animBg="1"/>
      <p:bldP spid="26" grpId="0" animBg="1"/>
      <p:bldP spid="2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33" name="Title 2">
            <a:extLst>
              <a:ext uri="{FF2B5EF4-FFF2-40B4-BE49-F238E27FC236}">
                <a16:creationId xmlns:a16="http://schemas.microsoft.com/office/drawing/2014/main" id="{74C71D57-12AD-4571-8484-4D39F837AD33}"/>
              </a:ext>
            </a:extLst>
          </p:cNvPr>
          <p:cNvSpPr>
            <a:spLocks noGrp="1"/>
          </p:cNvSpPr>
          <p:nvPr>
            <p:ph type="title"/>
          </p:nvPr>
        </p:nvSpPr>
        <p:spPr>
          <a:xfrm>
            <a:off x="274638" y="2125662"/>
            <a:ext cx="11887200" cy="2843855"/>
          </a:xfrm>
        </p:spPr>
        <p:txBody>
          <a:bodyPr/>
          <a:lstStyle/>
          <a:p>
            <a:r>
              <a:rPr lang="en-US" dirty="0"/>
              <a:t>Containers…</a:t>
            </a:r>
            <a:endParaRPr lang="en-US" dirty="0">
              <a:gradFill>
                <a:gsLst>
                  <a:gs pos="100000">
                    <a:schemeClr val="tx2"/>
                  </a:gs>
                  <a:gs pos="0">
                    <a:schemeClr val="tx2"/>
                  </a:gs>
                </a:gsLst>
                <a:lin ang="5400000" scaled="0"/>
              </a:gradFill>
            </a:endParaRPr>
          </a:p>
        </p:txBody>
      </p:sp>
    </p:spTree>
    <p:extLst>
      <p:ext uri="{BB962C8B-B14F-4D97-AF65-F5344CB8AC3E}">
        <p14:creationId xmlns:p14="http://schemas.microsoft.com/office/powerpoint/2010/main" val="2350510309"/>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4" name="Shape 1484"/>
          <p:cNvSpPr txBox="1">
            <a:spLocks noGrp="1"/>
          </p:cNvSpPr>
          <p:nvPr>
            <p:ph type="title"/>
          </p:nvPr>
        </p:nvSpPr>
        <p:spPr>
          <a:xfrm>
            <a:off x="275482" y="261011"/>
            <a:ext cx="11887878" cy="917444"/>
          </a:xfrm>
        </p:spPr>
        <p:txBody>
          <a:bodyPr/>
          <a:lstStyle/>
          <a:p>
            <a:pPr lvl="0"/>
            <a:r>
              <a:rPr lang="en-US" dirty="0">
                <a:sym typeface="Quattrocento Sans"/>
              </a:rPr>
              <a:t>Where to start?</a:t>
            </a:r>
            <a:endParaRPr lang="en" dirty="0"/>
          </a:p>
        </p:txBody>
      </p:sp>
      <p:grpSp>
        <p:nvGrpSpPr>
          <p:cNvPr id="8" name="Group 7">
            <a:extLst>
              <a:ext uri="{FF2B5EF4-FFF2-40B4-BE49-F238E27FC236}">
                <a16:creationId xmlns:a16="http://schemas.microsoft.com/office/drawing/2014/main" id="{E75A5386-6156-41DD-8FF7-C2E765E8B6FF}"/>
              </a:ext>
            </a:extLst>
          </p:cNvPr>
          <p:cNvGrpSpPr/>
          <p:nvPr/>
        </p:nvGrpSpPr>
        <p:grpSpPr>
          <a:xfrm>
            <a:off x="275480" y="3046983"/>
            <a:ext cx="9743878" cy="1284493"/>
            <a:chOff x="274636" y="3046919"/>
            <a:chExt cx="9745260" cy="1284675"/>
          </a:xfrm>
        </p:grpSpPr>
        <p:sp>
          <p:nvSpPr>
            <p:cNvPr id="1482" name="Shape 1482"/>
            <p:cNvSpPr/>
            <p:nvPr/>
          </p:nvSpPr>
          <p:spPr>
            <a:xfrm rot="10800000">
              <a:off x="274636" y="3046919"/>
              <a:ext cx="9745260" cy="1284675"/>
            </a:xfrm>
            <a:prstGeom prst="homePlate">
              <a:avLst>
                <a:gd name="adj" fmla="val 0"/>
              </a:avLst>
            </a:prstGeom>
            <a:ln/>
            <a:effectLst/>
          </p:spPr>
          <p:style>
            <a:lnRef idx="0">
              <a:schemeClr val="accent6"/>
            </a:lnRef>
            <a:fillRef idx="3">
              <a:schemeClr val="accent6"/>
            </a:fillRef>
            <a:effectRef idx="3">
              <a:schemeClr val="accent6"/>
            </a:effectRef>
            <a:fontRef idx="minor">
              <a:schemeClr val="lt1"/>
            </a:fontRef>
          </p:style>
          <p:txBody>
            <a:bodyPr lIns="124307" tIns="62116" rIns="124307" bIns="62116" anchor="ctr" anchorCtr="0">
              <a:noAutofit/>
            </a:bodyPr>
            <a:lstStyle/>
            <a:p>
              <a:pPr algn="ctr" defTabSz="932597">
                <a:buClr>
                  <a:srgbClr val="000000"/>
                </a:buClr>
              </a:pPr>
              <a:endParaRPr sz="2448">
                <a:solidFill>
                  <a:srgbClr val="FFFFFF"/>
                </a:solidFill>
                <a:latin typeface="Arial"/>
                <a:cs typeface="Arial"/>
                <a:sym typeface="Arial"/>
              </a:endParaRPr>
            </a:p>
          </p:txBody>
        </p:sp>
        <p:sp>
          <p:nvSpPr>
            <p:cNvPr id="1487" name="Shape 1487"/>
            <p:cNvSpPr/>
            <p:nvPr/>
          </p:nvSpPr>
          <p:spPr>
            <a:xfrm>
              <a:off x="454331" y="3215614"/>
              <a:ext cx="937089" cy="947288"/>
            </a:xfrm>
            <a:prstGeom prst="ellipse">
              <a:avLst/>
            </a:prstGeom>
            <a:noFill/>
            <a:ln w="57150" cap="flat" cmpd="sng">
              <a:solidFill>
                <a:schemeClr val="lt1"/>
              </a:solidFill>
              <a:prstDash val="solid"/>
              <a:round/>
              <a:headEnd type="none" w="med" len="med"/>
              <a:tailEnd type="none" w="med" len="med"/>
            </a:ln>
          </p:spPr>
          <p:txBody>
            <a:bodyPr lIns="124307" tIns="62116" rIns="124307" bIns="62116" anchor="ctr" anchorCtr="0">
              <a:noAutofit/>
            </a:bodyPr>
            <a:lstStyle/>
            <a:p>
              <a:pPr algn="ctr" defTabSz="932597">
                <a:buClr>
                  <a:srgbClr val="FFC000"/>
                </a:buClr>
                <a:buSzPct val="25000"/>
              </a:pPr>
              <a:endParaRPr lang="en" sz="4896" b="1" dirty="0">
                <a:solidFill>
                  <a:srgbClr val="FFFFFF"/>
                </a:solidFill>
                <a:latin typeface="Arial"/>
                <a:ea typeface="Arial"/>
                <a:cs typeface="Arial"/>
                <a:sym typeface="Arial"/>
              </a:endParaRPr>
            </a:p>
          </p:txBody>
        </p:sp>
        <p:sp>
          <p:nvSpPr>
            <p:cNvPr id="1489" name="Shape 1489"/>
            <p:cNvSpPr txBox="1"/>
            <p:nvPr/>
          </p:nvSpPr>
          <p:spPr>
            <a:xfrm>
              <a:off x="1646636" y="3293533"/>
              <a:ext cx="7293153" cy="791447"/>
            </a:xfrm>
            <a:prstGeom prst="rect">
              <a:avLst/>
            </a:prstGeom>
            <a:noFill/>
            <a:ln>
              <a:noFill/>
            </a:ln>
          </p:spPr>
          <p:txBody>
            <a:bodyPr lIns="124307" tIns="62116" rIns="124307" bIns="62116" anchor="t" anchorCtr="0">
              <a:noAutofit/>
            </a:bodyPr>
            <a:lstStyle/>
            <a:p>
              <a:pPr defTabSz="932597">
                <a:buClr>
                  <a:srgbClr val="353535"/>
                </a:buClr>
                <a:buSzPct val="25000"/>
              </a:pPr>
              <a:r>
                <a:rPr lang="en" sz="2000" b="1" dirty="0">
                  <a:solidFill>
                    <a:srgbClr val="D83B01"/>
                  </a:solidFill>
                  <a:latin typeface="Segoe UI Semilight"/>
                  <a:ea typeface="Quattrocento Sans"/>
                  <a:cs typeface="Quattrocento Sans"/>
                  <a:sym typeface="Quattrocento Sans"/>
                </a:rPr>
                <a:t>TRANSFORM MONOLIT</a:t>
              </a:r>
              <a:r>
                <a:rPr lang="en-US" sz="2000" b="1" dirty="0">
                  <a:solidFill>
                    <a:srgbClr val="D83B01"/>
                  </a:solidFill>
                  <a:latin typeface="Segoe UI Semilight"/>
                  <a:ea typeface="Quattrocento Sans"/>
                  <a:cs typeface="Quattrocento Sans"/>
                  <a:sym typeface="Quattrocento Sans"/>
                </a:rPr>
                <a:t>HS</a:t>
              </a:r>
              <a:r>
                <a:rPr lang="en" sz="2000" b="1" dirty="0">
                  <a:solidFill>
                    <a:srgbClr val="D83B01"/>
                  </a:solidFill>
                  <a:latin typeface="Segoe UI Semilight"/>
                  <a:ea typeface="Quattrocento Sans"/>
                  <a:cs typeface="Quattrocento Sans"/>
                  <a:sym typeface="Quattrocento Sans"/>
                </a:rPr>
                <a:t> TO MICROSERVICES</a:t>
              </a:r>
              <a:r>
                <a:rPr lang="en" sz="2000" b="1" dirty="0">
                  <a:solidFill>
                    <a:srgbClr val="00BCF2"/>
                  </a:solidFill>
                  <a:latin typeface="Segoe UI Semilight"/>
                  <a:ea typeface="Quattrocento Sans"/>
                  <a:cs typeface="Quattrocento Sans"/>
                  <a:sym typeface="Quattrocento Sans"/>
                </a:rPr>
                <a:t> </a:t>
              </a:r>
            </a:p>
            <a:p>
              <a:pPr defTabSz="932597">
                <a:buClr>
                  <a:srgbClr val="7F7F7F"/>
                </a:buClr>
                <a:buSzPct val="25000"/>
              </a:pPr>
              <a:r>
                <a:rPr lang="en-US" sz="2000" dirty="0">
                  <a:solidFill>
                    <a:srgbClr val="353535"/>
                  </a:solidFill>
                  <a:latin typeface="Segoe UI Semilight"/>
                  <a:sym typeface="Quattrocento Sans"/>
                </a:rPr>
                <a:t>New code and transforming existing</a:t>
              </a:r>
              <a:r>
                <a:rPr lang="en" sz="2000" dirty="0">
                  <a:solidFill>
                    <a:srgbClr val="353535"/>
                  </a:solidFill>
                  <a:latin typeface="Segoe UI Semilight"/>
                  <a:sym typeface="Quattrocento Sans"/>
                </a:rPr>
                <a:t> </a:t>
              </a:r>
              <a:r>
                <a:rPr lang="en-US" sz="2000" dirty="0">
                  <a:solidFill>
                    <a:srgbClr val="353535"/>
                  </a:solidFill>
                  <a:latin typeface="Segoe UI Semilight"/>
                  <a:sym typeface="Quattrocento Sans"/>
                </a:rPr>
                <a:t>code</a:t>
              </a:r>
              <a:endParaRPr lang="en" sz="2000" dirty="0">
                <a:solidFill>
                  <a:srgbClr val="353535"/>
                </a:solidFill>
                <a:latin typeface="Segoe UI Semilight"/>
                <a:sym typeface="Quattrocento Sans"/>
              </a:endParaRPr>
            </a:p>
          </p:txBody>
        </p:sp>
        <p:pic>
          <p:nvPicPr>
            <p:cNvPr id="1496" name="Shape 1496" descr="nintendo&#10;&#10;Description generated with high confidence"/>
            <p:cNvPicPr preferRelativeResize="0"/>
            <p:nvPr/>
          </p:nvPicPr>
          <p:blipFill rotWithShape="1">
            <a:blip r:embed="rId3" cstate="email">
              <a:alphaModFix/>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367018" y="3338069"/>
              <a:ext cx="663554" cy="663414"/>
            </a:xfrm>
            <a:prstGeom prst="rect">
              <a:avLst/>
            </a:prstGeom>
            <a:noFill/>
            <a:ln>
              <a:noFill/>
            </a:ln>
          </p:spPr>
        </p:pic>
        <p:grpSp>
          <p:nvGrpSpPr>
            <p:cNvPr id="1497" name="Shape 1497"/>
            <p:cNvGrpSpPr/>
            <p:nvPr/>
          </p:nvGrpSpPr>
          <p:grpSpPr>
            <a:xfrm>
              <a:off x="8937965" y="3288696"/>
              <a:ext cx="465138" cy="712786"/>
              <a:chOff x="4581" y="3247"/>
              <a:chExt cx="293" cy="448"/>
            </a:xfrm>
            <a:noFill/>
          </p:grpSpPr>
          <p:sp>
            <p:nvSpPr>
              <p:cNvPr id="1498" name="Shape 1498"/>
              <p:cNvSpPr/>
              <p:nvPr/>
            </p:nvSpPr>
            <p:spPr>
              <a:xfrm>
                <a:off x="4581" y="3600"/>
                <a:ext cx="113" cy="95"/>
              </a:xfrm>
              <a:prstGeom prst="rect">
                <a:avLst/>
              </a:prstGeom>
              <a:grpFill/>
              <a:ln w="38100" cap="flat" cmpd="sng">
                <a:solidFill>
                  <a:schemeClr val="tx1"/>
                </a:solidFill>
                <a:prstDash val="solid"/>
                <a:miter/>
                <a:headEnd type="none" w="med" len="med"/>
                <a:tailEnd type="none" w="med" len="med"/>
              </a:ln>
            </p:spPr>
            <p:txBody>
              <a:bodyPr lIns="91412" tIns="45694" rIns="91412" bIns="45694" anchor="t" anchorCtr="0">
                <a:noAutofit/>
              </a:bodyPr>
              <a:lstStyle/>
              <a:p>
                <a:pPr defTabSz="932597">
                  <a:buClr>
                    <a:srgbClr val="000000"/>
                  </a:buClr>
                </a:pPr>
                <a:endParaRPr sz="1903">
                  <a:solidFill>
                    <a:srgbClr val="000000"/>
                  </a:solidFill>
                  <a:latin typeface="Arial"/>
                  <a:ea typeface="Arial"/>
                  <a:cs typeface="Arial"/>
                  <a:sym typeface="Arial"/>
                </a:endParaRPr>
              </a:p>
            </p:txBody>
          </p:sp>
          <p:sp>
            <p:nvSpPr>
              <p:cNvPr id="1499" name="Shape 1499"/>
              <p:cNvSpPr/>
              <p:nvPr/>
            </p:nvSpPr>
            <p:spPr>
              <a:xfrm>
                <a:off x="4581" y="3422"/>
                <a:ext cx="292" cy="112"/>
              </a:xfrm>
              <a:prstGeom prst="rect">
                <a:avLst/>
              </a:prstGeom>
              <a:grpFill/>
              <a:ln w="38100" cap="flat" cmpd="sng">
                <a:solidFill>
                  <a:schemeClr val="tx1"/>
                </a:solidFill>
                <a:prstDash val="solid"/>
                <a:miter/>
                <a:headEnd type="none" w="med" len="med"/>
                <a:tailEnd type="none" w="med" len="med"/>
              </a:ln>
            </p:spPr>
            <p:txBody>
              <a:bodyPr lIns="91412" tIns="45694" rIns="91412" bIns="45694" anchor="t" anchorCtr="0">
                <a:noAutofit/>
              </a:bodyPr>
              <a:lstStyle/>
              <a:p>
                <a:pPr defTabSz="932597">
                  <a:buClr>
                    <a:srgbClr val="000000"/>
                  </a:buClr>
                </a:pPr>
                <a:endParaRPr sz="1903">
                  <a:solidFill>
                    <a:srgbClr val="000000"/>
                  </a:solidFill>
                  <a:latin typeface="Arial"/>
                  <a:ea typeface="Arial"/>
                  <a:cs typeface="Arial"/>
                  <a:sym typeface="Arial"/>
                </a:endParaRPr>
              </a:p>
            </p:txBody>
          </p:sp>
          <p:sp>
            <p:nvSpPr>
              <p:cNvPr id="1500" name="Shape 1500"/>
              <p:cNvSpPr/>
              <p:nvPr/>
            </p:nvSpPr>
            <p:spPr>
              <a:xfrm>
                <a:off x="4581" y="3247"/>
                <a:ext cx="113" cy="112"/>
              </a:xfrm>
              <a:prstGeom prst="rect">
                <a:avLst/>
              </a:prstGeom>
              <a:grpFill/>
              <a:ln w="38100" cap="flat" cmpd="sng">
                <a:solidFill>
                  <a:schemeClr val="tx1"/>
                </a:solidFill>
                <a:prstDash val="solid"/>
                <a:miter/>
                <a:headEnd type="none" w="med" len="med"/>
                <a:tailEnd type="none" w="med" len="med"/>
              </a:ln>
            </p:spPr>
            <p:txBody>
              <a:bodyPr lIns="91412" tIns="45694" rIns="91412" bIns="45694" anchor="t" anchorCtr="0">
                <a:noAutofit/>
              </a:bodyPr>
              <a:lstStyle/>
              <a:p>
                <a:pPr defTabSz="932597">
                  <a:buClr>
                    <a:srgbClr val="000000"/>
                  </a:buClr>
                </a:pPr>
                <a:endParaRPr sz="1903">
                  <a:solidFill>
                    <a:srgbClr val="000000"/>
                  </a:solidFill>
                  <a:latin typeface="Arial"/>
                  <a:ea typeface="Arial"/>
                  <a:cs typeface="Arial"/>
                  <a:sym typeface="Arial"/>
                </a:endParaRPr>
              </a:p>
            </p:txBody>
          </p:sp>
          <p:sp>
            <p:nvSpPr>
              <p:cNvPr id="1501" name="Shape 1501"/>
              <p:cNvSpPr/>
              <p:nvPr/>
            </p:nvSpPr>
            <p:spPr>
              <a:xfrm>
                <a:off x="4761" y="3247"/>
                <a:ext cx="113" cy="112"/>
              </a:xfrm>
              <a:prstGeom prst="rect">
                <a:avLst/>
              </a:prstGeom>
              <a:grpFill/>
              <a:ln w="38100" cap="flat" cmpd="sng">
                <a:solidFill>
                  <a:schemeClr val="tx1"/>
                </a:solidFill>
                <a:prstDash val="solid"/>
                <a:miter/>
                <a:headEnd type="none" w="med" len="med"/>
                <a:tailEnd type="none" w="med" len="med"/>
              </a:ln>
            </p:spPr>
            <p:txBody>
              <a:bodyPr lIns="91412" tIns="45694" rIns="91412" bIns="45694" anchor="t" anchorCtr="0">
                <a:noAutofit/>
              </a:bodyPr>
              <a:lstStyle/>
              <a:p>
                <a:pPr defTabSz="932597">
                  <a:buClr>
                    <a:srgbClr val="000000"/>
                  </a:buClr>
                </a:pPr>
                <a:endParaRPr sz="1903">
                  <a:solidFill>
                    <a:srgbClr val="000000"/>
                  </a:solidFill>
                  <a:latin typeface="Arial"/>
                  <a:ea typeface="Arial"/>
                  <a:cs typeface="Arial"/>
                  <a:sym typeface="Arial"/>
                </a:endParaRPr>
              </a:p>
            </p:txBody>
          </p:sp>
        </p:grpSp>
        <p:cxnSp>
          <p:nvCxnSpPr>
            <p:cNvPr id="1502" name="Shape 1502"/>
            <p:cNvCxnSpPr/>
            <p:nvPr/>
          </p:nvCxnSpPr>
          <p:spPr>
            <a:xfrm>
              <a:off x="8210046" y="3669776"/>
              <a:ext cx="459721" cy="0"/>
            </a:xfrm>
            <a:prstGeom prst="straightConnector1">
              <a:avLst/>
            </a:prstGeom>
            <a:noFill/>
            <a:ln w="57150" cap="flat" cmpd="sng">
              <a:solidFill>
                <a:schemeClr val="tx1"/>
              </a:solidFill>
              <a:prstDash val="solid"/>
              <a:round/>
              <a:headEnd type="none" w="med" len="med"/>
              <a:tailEnd type="triangle" w="lg" len="lg"/>
            </a:ln>
          </p:spPr>
        </p:cxnSp>
      </p:grpSp>
      <p:grpSp>
        <p:nvGrpSpPr>
          <p:cNvPr id="9" name="Group 8">
            <a:extLst>
              <a:ext uri="{FF2B5EF4-FFF2-40B4-BE49-F238E27FC236}">
                <a16:creationId xmlns:a16="http://schemas.microsoft.com/office/drawing/2014/main" id="{60AD230A-805C-4BDE-A3B3-E3326E42256D}"/>
              </a:ext>
            </a:extLst>
          </p:cNvPr>
          <p:cNvGrpSpPr/>
          <p:nvPr/>
        </p:nvGrpSpPr>
        <p:grpSpPr>
          <a:xfrm>
            <a:off x="275480" y="1371903"/>
            <a:ext cx="9743878" cy="1284493"/>
            <a:chOff x="274636" y="1371600"/>
            <a:chExt cx="9745260" cy="1284675"/>
          </a:xfrm>
        </p:grpSpPr>
        <p:sp>
          <p:nvSpPr>
            <p:cNvPr id="1483" name="Shape 1483"/>
            <p:cNvSpPr/>
            <p:nvPr/>
          </p:nvSpPr>
          <p:spPr>
            <a:xfrm rot="10800000">
              <a:off x="274636" y="1371600"/>
              <a:ext cx="9745260" cy="1284675"/>
            </a:xfrm>
            <a:prstGeom prst="homePlate">
              <a:avLst>
                <a:gd name="adj" fmla="val 0"/>
              </a:avLst>
            </a:prstGeom>
            <a:ln/>
            <a:effectLst/>
          </p:spPr>
          <p:style>
            <a:lnRef idx="0">
              <a:schemeClr val="accent6"/>
            </a:lnRef>
            <a:fillRef idx="3">
              <a:schemeClr val="accent6"/>
            </a:fillRef>
            <a:effectRef idx="3">
              <a:schemeClr val="accent6"/>
            </a:effectRef>
            <a:fontRef idx="minor">
              <a:schemeClr val="lt1"/>
            </a:fontRef>
          </p:style>
          <p:txBody>
            <a:bodyPr lIns="124307" tIns="62116" rIns="124307" bIns="62116" anchor="ctr" anchorCtr="0">
              <a:noAutofit/>
            </a:bodyPr>
            <a:lstStyle/>
            <a:p>
              <a:pPr algn="ctr" defTabSz="932597">
                <a:buClr>
                  <a:srgbClr val="000000"/>
                </a:buClr>
              </a:pPr>
              <a:endParaRPr sz="2448">
                <a:solidFill>
                  <a:srgbClr val="FFFFFF"/>
                </a:solidFill>
                <a:latin typeface="Arial"/>
                <a:ea typeface="Arial"/>
                <a:cs typeface="Arial"/>
                <a:sym typeface="Arial"/>
              </a:endParaRPr>
            </a:p>
          </p:txBody>
        </p:sp>
        <p:sp>
          <p:nvSpPr>
            <p:cNvPr id="1485" name="Shape 1485"/>
            <p:cNvSpPr/>
            <p:nvPr/>
          </p:nvSpPr>
          <p:spPr>
            <a:xfrm>
              <a:off x="452074" y="1470846"/>
              <a:ext cx="937089" cy="947288"/>
            </a:xfrm>
            <a:prstGeom prst="ellipse">
              <a:avLst/>
            </a:prstGeom>
            <a:noFill/>
            <a:ln w="57150" cap="flat" cmpd="sng">
              <a:solidFill>
                <a:schemeClr val="lt1"/>
              </a:solidFill>
              <a:prstDash val="solid"/>
              <a:round/>
              <a:headEnd type="none" w="med" len="med"/>
              <a:tailEnd type="none" w="med" len="med"/>
            </a:ln>
          </p:spPr>
          <p:txBody>
            <a:bodyPr lIns="124307" tIns="62116" rIns="124307" bIns="62116" anchor="ctr" anchorCtr="0">
              <a:noAutofit/>
            </a:bodyPr>
            <a:lstStyle/>
            <a:p>
              <a:pPr algn="ctr" defTabSz="932597">
                <a:buClr>
                  <a:srgbClr val="FFC000"/>
                </a:buClr>
                <a:buSzPct val="25000"/>
              </a:pPr>
              <a:endParaRPr lang="en" sz="4896" b="1" dirty="0">
                <a:solidFill>
                  <a:srgbClr val="FFFFFF"/>
                </a:solidFill>
                <a:latin typeface="Arial"/>
                <a:ea typeface="Arial"/>
                <a:cs typeface="Arial"/>
                <a:sym typeface="Arial"/>
              </a:endParaRPr>
            </a:p>
          </p:txBody>
        </p:sp>
        <p:sp>
          <p:nvSpPr>
            <p:cNvPr id="1486" name="Shape 1486"/>
            <p:cNvSpPr txBox="1"/>
            <p:nvPr/>
          </p:nvSpPr>
          <p:spPr>
            <a:xfrm>
              <a:off x="1646636" y="1575228"/>
              <a:ext cx="6711806" cy="738523"/>
            </a:xfrm>
            <a:prstGeom prst="rect">
              <a:avLst/>
            </a:prstGeom>
            <a:noFill/>
            <a:ln>
              <a:noFill/>
            </a:ln>
          </p:spPr>
          <p:txBody>
            <a:bodyPr lIns="124307" tIns="62116" rIns="124307" bIns="62116" anchor="t" anchorCtr="0">
              <a:noAutofit/>
            </a:bodyPr>
            <a:lstStyle/>
            <a:p>
              <a:pPr defTabSz="932597">
                <a:buClr>
                  <a:srgbClr val="353535"/>
                </a:buClr>
                <a:buSzPct val="25000"/>
              </a:pPr>
              <a:r>
                <a:rPr lang="en" sz="2000" b="1" dirty="0">
                  <a:solidFill>
                    <a:srgbClr val="D83B01"/>
                  </a:solidFill>
                  <a:latin typeface="Segoe UI Semilight"/>
                  <a:ea typeface="Quattrocento Sans"/>
                  <a:cs typeface="Quattrocento Sans"/>
                  <a:sym typeface="Quattrocento Sans"/>
                </a:rPr>
                <a:t>CONTAINERIZE </a:t>
              </a:r>
              <a:r>
                <a:rPr lang="en-US" sz="2000" b="1" dirty="0">
                  <a:solidFill>
                    <a:srgbClr val="D83B01"/>
                  </a:solidFill>
                  <a:latin typeface="Segoe UI Semilight"/>
                  <a:ea typeface="Quattrocento Sans"/>
                  <a:cs typeface="Quattrocento Sans"/>
                  <a:sym typeface="Quattrocento Sans"/>
                </a:rPr>
                <a:t>EXISTING</a:t>
              </a:r>
              <a:r>
                <a:rPr lang="en" sz="2000" b="1" dirty="0">
                  <a:solidFill>
                    <a:srgbClr val="D83B01"/>
                  </a:solidFill>
                  <a:latin typeface="Segoe UI Semilight"/>
                  <a:ea typeface="Quattrocento Sans"/>
                  <a:cs typeface="Quattrocento Sans"/>
                  <a:sym typeface="Quattrocento Sans"/>
                </a:rPr>
                <a:t> APPLICATIONS</a:t>
              </a:r>
            </a:p>
            <a:p>
              <a:pPr defTabSz="932597">
                <a:buClr>
                  <a:srgbClr val="7F7F7F"/>
                </a:buClr>
                <a:buSzPct val="25000"/>
              </a:pPr>
              <a:r>
                <a:rPr lang="en" sz="2000" dirty="0">
                  <a:solidFill>
                    <a:srgbClr val="353535"/>
                  </a:solidFill>
                  <a:latin typeface="Segoe UI Semilight"/>
                  <a:ea typeface="Quattrocento Sans"/>
                  <a:cs typeface="Quattrocento Sans"/>
                  <a:sym typeface="Quattrocento Sans"/>
                </a:rPr>
                <a:t>Containerize for</a:t>
              </a:r>
              <a:r>
                <a:rPr lang="en" sz="2000" dirty="0">
                  <a:solidFill>
                    <a:srgbClr val="353535"/>
                  </a:solidFill>
                  <a:latin typeface="Segoe UI Semilight"/>
                  <a:sym typeface="Quattrocento Sans"/>
                </a:rPr>
                <a:t> </a:t>
              </a:r>
              <a:r>
                <a:rPr lang="en" sz="2000" b="1" dirty="0">
                  <a:solidFill>
                    <a:srgbClr val="353535"/>
                  </a:solidFill>
                  <a:latin typeface="Segoe UI Semilight"/>
                  <a:sym typeface="Quattrocento Sans"/>
                </a:rPr>
                <a:t>portability, efficiency </a:t>
              </a:r>
              <a:r>
                <a:rPr lang="en-US" sz="2000" dirty="0">
                  <a:solidFill>
                    <a:srgbClr val="353535"/>
                  </a:solidFill>
                  <a:latin typeface="Segoe UI Semilight"/>
                  <a:sym typeface="Quattrocento Sans"/>
                </a:rPr>
                <a:t>and </a:t>
              </a:r>
              <a:r>
                <a:rPr lang="en-US" sz="2000" b="1" dirty="0">
                  <a:solidFill>
                    <a:srgbClr val="353535"/>
                  </a:solidFill>
                  <a:latin typeface="Segoe UI Semilight"/>
                  <a:sym typeface="Quattrocento Sans"/>
                </a:rPr>
                <a:t>reliability</a:t>
              </a:r>
              <a:endParaRPr lang="en" sz="2000" b="1" dirty="0">
                <a:solidFill>
                  <a:srgbClr val="353535"/>
                </a:solidFill>
                <a:latin typeface="Segoe UI Semilight"/>
                <a:sym typeface="Quattrocento Sans"/>
              </a:endParaRPr>
            </a:p>
          </p:txBody>
        </p:sp>
        <p:pic>
          <p:nvPicPr>
            <p:cNvPr id="1503" name="Shape 1503" descr="nintendo&#10;&#10;Description generated with high confidence"/>
            <p:cNvPicPr preferRelativeResize="0"/>
            <p:nvPr/>
          </p:nvPicPr>
          <p:blipFill rotWithShape="1">
            <a:blip r:embed="rId3" cstate="email">
              <a:alphaModFix/>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864195" y="1600808"/>
              <a:ext cx="663554" cy="663414"/>
            </a:xfrm>
            <a:prstGeom prst="rect">
              <a:avLst/>
            </a:prstGeom>
            <a:noFill/>
            <a:ln>
              <a:noFill/>
            </a:ln>
          </p:spPr>
        </p:pic>
        <p:sp>
          <p:nvSpPr>
            <p:cNvPr id="1504" name="Shape 1504"/>
            <p:cNvSpPr/>
            <p:nvPr/>
          </p:nvSpPr>
          <p:spPr>
            <a:xfrm>
              <a:off x="8615917" y="1589997"/>
              <a:ext cx="433849" cy="672501"/>
            </a:xfrm>
            <a:prstGeom prst="curvedLeftArrow">
              <a:avLst>
                <a:gd name="adj1" fmla="val 25000"/>
                <a:gd name="adj2" fmla="val 50000"/>
                <a:gd name="adj3" fmla="val 25000"/>
              </a:avLst>
            </a:prstGeom>
            <a:solidFill>
              <a:schemeClr val="tx1"/>
            </a:solidFill>
            <a:ln w="25400" cap="flat" cmpd="sng">
              <a:solidFill>
                <a:schemeClr val="accent6">
                  <a:lumMod val="20000"/>
                  <a:lumOff val="80000"/>
                </a:schemeClr>
              </a:solidFill>
              <a:prstDash val="solid"/>
              <a:round/>
              <a:headEnd type="none" w="med" len="med"/>
              <a:tailEnd type="none" w="med" len="med"/>
            </a:ln>
          </p:spPr>
          <p:txBody>
            <a:bodyPr lIns="91412" tIns="45694" rIns="91412" bIns="45694" anchor="ctr" anchorCtr="0">
              <a:noAutofit/>
            </a:bodyPr>
            <a:lstStyle/>
            <a:p>
              <a:pPr algn="ctr" defTabSz="932597">
                <a:buClr>
                  <a:srgbClr val="000000"/>
                </a:buClr>
              </a:pPr>
              <a:endParaRPr sz="1903">
                <a:solidFill>
                  <a:srgbClr val="353535"/>
                </a:solidFill>
                <a:latin typeface="Arial"/>
                <a:ea typeface="Arial"/>
                <a:cs typeface="Arial"/>
                <a:sym typeface="Arial"/>
              </a:endParaRPr>
            </a:p>
          </p:txBody>
        </p:sp>
      </p:grpSp>
      <p:grpSp>
        <p:nvGrpSpPr>
          <p:cNvPr id="7" name="Group 6">
            <a:extLst>
              <a:ext uri="{FF2B5EF4-FFF2-40B4-BE49-F238E27FC236}">
                <a16:creationId xmlns:a16="http://schemas.microsoft.com/office/drawing/2014/main" id="{4B85AC7A-47F3-4AE7-A05E-A07C2360A32D}"/>
              </a:ext>
            </a:extLst>
          </p:cNvPr>
          <p:cNvGrpSpPr/>
          <p:nvPr/>
        </p:nvGrpSpPr>
        <p:grpSpPr>
          <a:xfrm>
            <a:off x="275481" y="4722066"/>
            <a:ext cx="9743878" cy="1284493"/>
            <a:chOff x="274637" y="4722239"/>
            <a:chExt cx="9745260" cy="1284675"/>
          </a:xfrm>
        </p:grpSpPr>
        <p:sp>
          <p:nvSpPr>
            <p:cNvPr id="1481" name="Shape 1481"/>
            <p:cNvSpPr/>
            <p:nvPr/>
          </p:nvSpPr>
          <p:spPr>
            <a:xfrm rot="10800000">
              <a:off x="274637" y="4722239"/>
              <a:ext cx="9745260" cy="1284675"/>
            </a:xfrm>
            <a:prstGeom prst="homePlate">
              <a:avLst>
                <a:gd name="adj" fmla="val 0"/>
              </a:avLst>
            </a:prstGeom>
            <a:ln/>
            <a:effectLst/>
          </p:spPr>
          <p:style>
            <a:lnRef idx="0">
              <a:schemeClr val="accent6"/>
            </a:lnRef>
            <a:fillRef idx="3">
              <a:schemeClr val="accent6"/>
            </a:fillRef>
            <a:effectRef idx="3">
              <a:schemeClr val="accent6"/>
            </a:effectRef>
            <a:fontRef idx="minor">
              <a:schemeClr val="lt1"/>
            </a:fontRef>
          </p:style>
          <p:txBody>
            <a:bodyPr lIns="124307" tIns="62116" rIns="124307" bIns="62116" anchor="ctr" anchorCtr="0">
              <a:noAutofit/>
            </a:bodyPr>
            <a:lstStyle/>
            <a:p>
              <a:pPr algn="ctr" defTabSz="932597">
                <a:buClr>
                  <a:srgbClr val="000000"/>
                </a:buClr>
              </a:pPr>
              <a:endParaRPr sz="2448">
                <a:solidFill>
                  <a:srgbClr val="FFFFFF"/>
                </a:solidFill>
                <a:latin typeface="Arial"/>
                <a:cs typeface="Arial"/>
                <a:sym typeface="Arial"/>
              </a:endParaRPr>
            </a:p>
          </p:txBody>
        </p:sp>
        <p:sp>
          <p:nvSpPr>
            <p:cNvPr id="1488" name="Shape 1488"/>
            <p:cNvSpPr/>
            <p:nvPr/>
          </p:nvSpPr>
          <p:spPr>
            <a:xfrm>
              <a:off x="452104" y="4890935"/>
              <a:ext cx="937089" cy="947288"/>
            </a:xfrm>
            <a:prstGeom prst="ellipse">
              <a:avLst/>
            </a:prstGeom>
            <a:noFill/>
            <a:ln w="57150" cap="flat" cmpd="sng">
              <a:solidFill>
                <a:schemeClr val="lt1"/>
              </a:solidFill>
              <a:prstDash val="solid"/>
              <a:round/>
              <a:headEnd type="none" w="med" len="med"/>
              <a:tailEnd type="none" w="med" len="med"/>
            </a:ln>
          </p:spPr>
          <p:txBody>
            <a:bodyPr lIns="124307" tIns="62116" rIns="124307" bIns="62116" anchor="ctr" anchorCtr="0">
              <a:noAutofit/>
            </a:bodyPr>
            <a:lstStyle/>
            <a:p>
              <a:pPr algn="ctr" defTabSz="932597">
                <a:buClr>
                  <a:srgbClr val="FFC000"/>
                </a:buClr>
                <a:buSzPct val="25000"/>
              </a:pPr>
              <a:endParaRPr lang="en" sz="4896" b="1" dirty="0">
                <a:solidFill>
                  <a:srgbClr val="FFFFFF"/>
                </a:solidFill>
                <a:latin typeface="Arial"/>
                <a:ea typeface="Arial"/>
                <a:cs typeface="Arial"/>
                <a:sym typeface="Arial"/>
              </a:endParaRPr>
            </a:p>
          </p:txBody>
        </p:sp>
        <p:sp>
          <p:nvSpPr>
            <p:cNvPr id="1490" name="Shape 1490"/>
            <p:cNvSpPr txBox="1"/>
            <p:nvPr/>
          </p:nvSpPr>
          <p:spPr>
            <a:xfrm>
              <a:off x="1646636" y="5002662"/>
              <a:ext cx="5557679" cy="723835"/>
            </a:xfrm>
            <a:prstGeom prst="rect">
              <a:avLst/>
            </a:prstGeom>
            <a:noFill/>
            <a:ln>
              <a:noFill/>
            </a:ln>
          </p:spPr>
          <p:txBody>
            <a:bodyPr lIns="124307" tIns="62116" rIns="124307" bIns="62116" anchor="t" anchorCtr="0">
              <a:noAutofit/>
            </a:bodyPr>
            <a:lstStyle/>
            <a:p>
              <a:pPr defTabSz="932597">
                <a:buClr>
                  <a:srgbClr val="353535"/>
                </a:buClr>
                <a:buSzPct val="25000"/>
              </a:pPr>
              <a:r>
                <a:rPr lang="en" sz="2000" b="1" dirty="0">
                  <a:solidFill>
                    <a:srgbClr val="D83B01"/>
                  </a:solidFill>
                  <a:latin typeface="Segoe UI Semilight"/>
                  <a:ea typeface="Quattrocento Sans"/>
                  <a:cs typeface="Quattrocento Sans"/>
                  <a:sym typeface="Quattrocento Sans"/>
                </a:rPr>
                <a:t>ACCELERATE NEW APPLICATIONS</a:t>
              </a:r>
            </a:p>
            <a:p>
              <a:pPr defTabSz="932597">
                <a:buClr>
                  <a:srgbClr val="7F7F7F"/>
                </a:buClr>
                <a:buSzPct val="25000"/>
              </a:pPr>
              <a:r>
                <a:rPr lang="en" sz="2000" dirty="0">
                  <a:solidFill>
                    <a:srgbClr val="353535"/>
                  </a:solidFill>
                  <a:latin typeface="Segoe UI Semilight"/>
                  <a:ea typeface="Quattrocento Sans"/>
                  <a:cs typeface="Quattrocento Sans"/>
                  <a:sym typeface="Quattrocento Sans"/>
                </a:rPr>
                <a:t>Agile cloud native app development</a:t>
              </a:r>
            </a:p>
          </p:txBody>
        </p:sp>
        <p:grpSp>
          <p:nvGrpSpPr>
            <p:cNvPr id="1491" name="Shape 1491"/>
            <p:cNvGrpSpPr/>
            <p:nvPr/>
          </p:nvGrpSpPr>
          <p:grpSpPr>
            <a:xfrm>
              <a:off x="8292413" y="4977734"/>
              <a:ext cx="465138" cy="712786"/>
              <a:chOff x="4581" y="3247"/>
              <a:chExt cx="293" cy="448"/>
            </a:xfrm>
            <a:noFill/>
          </p:grpSpPr>
          <p:sp>
            <p:nvSpPr>
              <p:cNvPr id="1492" name="Shape 1492"/>
              <p:cNvSpPr/>
              <p:nvPr/>
            </p:nvSpPr>
            <p:spPr>
              <a:xfrm>
                <a:off x="4581" y="3600"/>
                <a:ext cx="113" cy="95"/>
              </a:xfrm>
              <a:prstGeom prst="rect">
                <a:avLst/>
              </a:prstGeom>
              <a:grpFill/>
              <a:ln w="38100" cap="flat" cmpd="sng">
                <a:solidFill>
                  <a:schemeClr val="tx1"/>
                </a:solidFill>
                <a:prstDash val="solid"/>
                <a:miter/>
                <a:headEnd type="none" w="med" len="med"/>
                <a:tailEnd type="none" w="med" len="med"/>
              </a:ln>
            </p:spPr>
            <p:txBody>
              <a:bodyPr lIns="91412" tIns="45694" rIns="91412" bIns="45694" anchor="t" anchorCtr="0">
                <a:noAutofit/>
              </a:bodyPr>
              <a:lstStyle/>
              <a:p>
                <a:pPr defTabSz="932597">
                  <a:buClr>
                    <a:srgbClr val="000000"/>
                  </a:buClr>
                </a:pPr>
                <a:endParaRPr sz="1903">
                  <a:solidFill>
                    <a:srgbClr val="000000"/>
                  </a:solidFill>
                  <a:latin typeface="Arial"/>
                  <a:ea typeface="Arial"/>
                  <a:cs typeface="Arial"/>
                  <a:sym typeface="Arial"/>
                </a:endParaRPr>
              </a:p>
            </p:txBody>
          </p:sp>
          <p:sp>
            <p:nvSpPr>
              <p:cNvPr id="1493" name="Shape 1493"/>
              <p:cNvSpPr/>
              <p:nvPr/>
            </p:nvSpPr>
            <p:spPr>
              <a:xfrm>
                <a:off x="4581" y="3422"/>
                <a:ext cx="292" cy="112"/>
              </a:xfrm>
              <a:prstGeom prst="rect">
                <a:avLst/>
              </a:prstGeom>
              <a:grpFill/>
              <a:ln w="38100" cap="flat" cmpd="sng">
                <a:solidFill>
                  <a:schemeClr val="tx1"/>
                </a:solidFill>
                <a:prstDash val="solid"/>
                <a:miter/>
                <a:headEnd type="none" w="med" len="med"/>
                <a:tailEnd type="none" w="med" len="med"/>
              </a:ln>
            </p:spPr>
            <p:txBody>
              <a:bodyPr lIns="91412" tIns="45694" rIns="91412" bIns="45694" anchor="t" anchorCtr="0">
                <a:noAutofit/>
              </a:bodyPr>
              <a:lstStyle/>
              <a:p>
                <a:pPr defTabSz="932597">
                  <a:buClr>
                    <a:srgbClr val="000000"/>
                  </a:buClr>
                </a:pPr>
                <a:endParaRPr sz="1903">
                  <a:solidFill>
                    <a:srgbClr val="000000"/>
                  </a:solidFill>
                  <a:latin typeface="Arial"/>
                  <a:ea typeface="Arial"/>
                  <a:cs typeface="Arial"/>
                  <a:sym typeface="Arial"/>
                </a:endParaRPr>
              </a:p>
            </p:txBody>
          </p:sp>
          <p:sp>
            <p:nvSpPr>
              <p:cNvPr id="1494" name="Shape 1494"/>
              <p:cNvSpPr/>
              <p:nvPr/>
            </p:nvSpPr>
            <p:spPr>
              <a:xfrm>
                <a:off x="4581" y="3247"/>
                <a:ext cx="113" cy="112"/>
              </a:xfrm>
              <a:prstGeom prst="rect">
                <a:avLst/>
              </a:prstGeom>
              <a:grpFill/>
              <a:ln w="38100" cap="flat" cmpd="sng">
                <a:solidFill>
                  <a:schemeClr val="tx1"/>
                </a:solidFill>
                <a:prstDash val="solid"/>
                <a:miter/>
                <a:headEnd type="none" w="med" len="med"/>
                <a:tailEnd type="none" w="med" len="med"/>
              </a:ln>
            </p:spPr>
            <p:txBody>
              <a:bodyPr lIns="91412" tIns="45694" rIns="91412" bIns="45694" anchor="t" anchorCtr="0">
                <a:noAutofit/>
              </a:bodyPr>
              <a:lstStyle/>
              <a:p>
                <a:pPr defTabSz="932597">
                  <a:buClr>
                    <a:srgbClr val="000000"/>
                  </a:buClr>
                </a:pPr>
                <a:endParaRPr sz="1903">
                  <a:solidFill>
                    <a:srgbClr val="000000"/>
                  </a:solidFill>
                  <a:latin typeface="Arial"/>
                  <a:ea typeface="Arial"/>
                  <a:cs typeface="Arial"/>
                  <a:sym typeface="Arial"/>
                </a:endParaRPr>
              </a:p>
            </p:txBody>
          </p:sp>
          <p:sp>
            <p:nvSpPr>
              <p:cNvPr id="1495" name="Shape 1495"/>
              <p:cNvSpPr/>
              <p:nvPr/>
            </p:nvSpPr>
            <p:spPr>
              <a:xfrm>
                <a:off x="4761" y="3247"/>
                <a:ext cx="113" cy="112"/>
              </a:xfrm>
              <a:prstGeom prst="rect">
                <a:avLst/>
              </a:prstGeom>
              <a:grpFill/>
              <a:ln w="38100" cap="flat" cmpd="sng">
                <a:solidFill>
                  <a:schemeClr val="tx1"/>
                </a:solidFill>
                <a:prstDash val="solid"/>
                <a:miter/>
                <a:headEnd type="none" w="med" len="med"/>
                <a:tailEnd type="none" w="med" len="med"/>
              </a:ln>
            </p:spPr>
            <p:txBody>
              <a:bodyPr lIns="91412" tIns="45694" rIns="91412" bIns="45694" anchor="t" anchorCtr="0">
                <a:noAutofit/>
              </a:bodyPr>
              <a:lstStyle/>
              <a:p>
                <a:pPr defTabSz="932597">
                  <a:buClr>
                    <a:srgbClr val="000000"/>
                  </a:buClr>
                </a:pPr>
                <a:endParaRPr sz="1903">
                  <a:solidFill>
                    <a:srgbClr val="000000"/>
                  </a:solidFill>
                  <a:latin typeface="Arial"/>
                  <a:ea typeface="Arial"/>
                  <a:cs typeface="Arial"/>
                  <a:sym typeface="Arial"/>
                </a:endParaRPr>
              </a:p>
            </p:txBody>
          </p:sp>
        </p:grpSp>
        <p:sp>
          <p:nvSpPr>
            <p:cNvPr id="1505" name="Shape 1505"/>
            <p:cNvSpPr/>
            <p:nvPr/>
          </p:nvSpPr>
          <p:spPr>
            <a:xfrm>
              <a:off x="8844353" y="5243364"/>
              <a:ext cx="212102" cy="212102"/>
            </a:xfrm>
            <a:prstGeom prst="rect">
              <a:avLst/>
            </a:prstGeom>
            <a:noFill/>
            <a:ln>
              <a:solidFill>
                <a:schemeClr val="tx1"/>
              </a:solidFill>
            </a:ln>
          </p:spPr>
          <p:txBody>
            <a:bodyPr lIns="91412" tIns="45694" rIns="91412" bIns="45694" anchor="ctr" anchorCtr="0">
              <a:noAutofit/>
            </a:bodyPr>
            <a:lstStyle/>
            <a:p>
              <a:pPr algn="ctr" defTabSz="932597">
                <a:buClr>
                  <a:srgbClr val="000000"/>
                </a:buClr>
              </a:pPr>
              <a:endParaRPr sz="1903">
                <a:solidFill>
                  <a:srgbClr val="FFFFFF"/>
                </a:solidFill>
                <a:latin typeface="Arial"/>
                <a:ea typeface="Arial"/>
                <a:cs typeface="Arial"/>
                <a:sym typeface="Arial"/>
              </a:endParaRPr>
            </a:p>
          </p:txBody>
        </p:sp>
        <p:sp>
          <p:nvSpPr>
            <p:cNvPr id="1506" name="Shape 1506"/>
            <p:cNvSpPr/>
            <p:nvPr/>
          </p:nvSpPr>
          <p:spPr>
            <a:xfrm>
              <a:off x="7975188" y="5240776"/>
              <a:ext cx="212102" cy="212102"/>
            </a:xfrm>
            <a:prstGeom prst="rect">
              <a:avLst/>
            </a:prstGeom>
            <a:noFill/>
            <a:ln>
              <a:solidFill>
                <a:schemeClr val="tx1"/>
              </a:solidFill>
            </a:ln>
          </p:spPr>
          <p:txBody>
            <a:bodyPr lIns="91412" tIns="45694" rIns="91412" bIns="45694" anchor="ctr" anchorCtr="0">
              <a:noAutofit/>
            </a:bodyPr>
            <a:lstStyle/>
            <a:p>
              <a:pPr algn="ctr" defTabSz="932597">
                <a:buClr>
                  <a:srgbClr val="000000"/>
                </a:buClr>
              </a:pPr>
              <a:endParaRPr sz="1903">
                <a:solidFill>
                  <a:srgbClr val="FFFFFF"/>
                </a:solidFill>
                <a:latin typeface="Arial"/>
                <a:ea typeface="Arial"/>
                <a:cs typeface="Arial"/>
                <a:sym typeface="Arial"/>
              </a:endParaRPr>
            </a:p>
          </p:txBody>
        </p:sp>
      </p:grpSp>
    </p:spTree>
    <p:extLst>
      <p:ext uri="{BB962C8B-B14F-4D97-AF65-F5344CB8AC3E}">
        <p14:creationId xmlns:p14="http://schemas.microsoft.com/office/powerpoint/2010/main" val="2111382612"/>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83F1-CFF7-4421-9036-8914F9087ADC}"/>
              </a:ext>
            </a:extLst>
          </p:cNvPr>
          <p:cNvSpPr>
            <a:spLocks noGrp="1"/>
          </p:cNvSpPr>
          <p:nvPr>
            <p:ph type="title"/>
          </p:nvPr>
        </p:nvSpPr>
        <p:spPr/>
        <p:txBody>
          <a:bodyPr/>
          <a:lstStyle/>
          <a:p>
            <a:r>
              <a:rPr lang="en-US" dirty="0"/>
              <a:t>Image2Docker</a:t>
            </a:r>
          </a:p>
        </p:txBody>
      </p:sp>
      <p:sp>
        <p:nvSpPr>
          <p:cNvPr id="6" name="Rectangle 5">
            <a:extLst>
              <a:ext uri="{FF2B5EF4-FFF2-40B4-BE49-F238E27FC236}">
                <a16:creationId xmlns:a16="http://schemas.microsoft.com/office/drawing/2014/main" id="{73D810BD-5375-4A2E-87DF-EA56289FE3E9}"/>
              </a:ext>
            </a:extLst>
          </p:cNvPr>
          <p:cNvSpPr/>
          <p:nvPr/>
        </p:nvSpPr>
        <p:spPr>
          <a:xfrm>
            <a:off x="4938273" y="1269424"/>
            <a:ext cx="7269585" cy="1600908"/>
          </a:xfrm>
          <a:prstGeom prst="rect">
            <a:avLst/>
          </a:prstGeom>
          <a:solidFill>
            <a:schemeClr val="bg1"/>
          </a:solidFill>
        </p:spPr>
        <p:txBody>
          <a:bodyPr wrap="square">
            <a:spAutoFit/>
          </a:bodyPr>
          <a:lstStyle/>
          <a:p>
            <a:pPr defTabSz="932597"/>
            <a:r>
              <a:rPr lang="en-US" sz="2400" dirty="0" err="1">
                <a:solidFill>
                  <a:srgbClr val="795E26"/>
                </a:solidFill>
                <a:latin typeface="Consolas" panose="020B0609020204030204" pitchFamily="49" charset="0"/>
              </a:rPr>
              <a:t>ConvertTo-Dockerfile</a:t>
            </a:r>
            <a:r>
              <a:rPr lang="en-US" sz="2400" dirty="0">
                <a:solidFill>
                  <a:srgbClr val="000000"/>
                </a:solidFill>
                <a:latin typeface="Consolas" panose="020B0609020204030204" pitchFamily="49" charset="0"/>
              </a:rPr>
              <a:t> `</a:t>
            </a:r>
          </a:p>
          <a:p>
            <a:pPr defTabSz="932597"/>
            <a:r>
              <a:rPr lang="en-US" sz="2400" dirty="0">
                <a:solidFill>
                  <a:srgbClr val="000000"/>
                </a:solidFill>
                <a:latin typeface="Consolas" panose="020B0609020204030204" pitchFamily="49" charset="0"/>
              </a:rPr>
              <a:t>    -</a:t>
            </a:r>
            <a:r>
              <a:rPr lang="en-US" sz="2400" dirty="0" err="1">
                <a:solidFill>
                  <a:srgbClr val="000000"/>
                </a:solidFill>
                <a:latin typeface="Consolas" panose="020B0609020204030204" pitchFamily="49" charset="0"/>
              </a:rPr>
              <a:t>RemotePath</a:t>
            </a:r>
            <a:r>
              <a:rPr lang="en-US" sz="2400" dirty="0">
                <a:solidFill>
                  <a:srgbClr val="000000"/>
                </a:solidFill>
                <a:latin typeface="Consolas" panose="020B0609020204030204" pitchFamily="49" charset="0"/>
              </a:rPr>
              <a:t> \\</a:t>
            </a:r>
            <a:r>
              <a:rPr lang="en-US" sz="2400" dirty="0">
                <a:solidFill>
                  <a:srgbClr val="09885A"/>
                </a:solidFill>
                <a:latin typeface="Consolas" panose="020B0609020204030204" pitchFamily="49" charset="0"/>
              </a:rPr>
              <a:t>192.168</a:t>
            </a:r>
            <a:r>
              <a:rPr lang="en-US" sz="2400" dirty="0">
                <a:solidFill>
                  <a:srgbClr val="000000"/>
                </a:solidFill>
                <a:latin typeface="Consolas" panose="020B0609020204030204" pitchFamily="49" charset="0"/>
              </a:rPr>
              <a:t>.</a:t>
            </a:r>
            <a:r>
              <a:rPr lang="en-US" sz="2400" dirty="0">
                <a:solidFill>
                  <a:srgbClr val="09885A"/>
                </a:solidFill>
                <a:latin typeface="Consolas" panose="020B0609020204030204" pitchFamily="49" charset="0"/>
              </a:rPr>
              <a:t>1.5</a:t>
            </a:r>
            <a:r>
              <a:rPr lang="en-US" sz="2400" dirty="0">
                <a:solidFill>
                  <a:srgbClr val="000000"/>
                </a:solidFill>
                <a:latin typeface="Consolas" panose="020B0609020204030204" pitchFamily="49" charset="0"/>
              </a:rPr>
              <a:t>\c$ `</a:t>
            </a:r>
          </a:p>
          <a:p>
            <a:pPr defTabSz="932597"/>
            <a:r>
              <a:rPr lang="en-US" sz="2400" dirty="0">
                <a:solidFill>
                  <a:srgbClr val="000000"/>
                </a:solidFill>
                <a:latin typeface="Consolas" panose="020B0609020204030204" pitchFamily="49" charset="0"/>
              </a:rPr>
              <a:t>    -</a:t>
            </a:r>
            <a:r>
              <a:rPr lang="en-US" sz="2400" dirty="0" err="1">
                <a:solidFill>
                  <a:srgbClr val="000000"/>
                </a:solidFill>
                <a:latin typeface="Consolas" panose="020B0609020204030204" pitchFamily="49" charset="0"/>
              </a:rPr>
              <a:t>OutputPath</a:t>
            </a:r>
            <a:r>
              <a:rPr lang="en-US" sz="2400" dirty="0">
                <a:solidFill>
                  <a:srgbClr val="000000"/>
                </a:solidFill>
                <a:latin typeface="Consolas" panose="020B0609020204030204" pitchFamily="49" charset="0"/>
              </a:rPr>
              <a:t> c:\newDockerFile `</a:t>
            </a:r>
          </a:p>
          <a:p>
            <a:pPr defTabSz="932597"/>
            <a:r>
              <a:rPr lang="en-US" sz="2400" dirty="0">
                <a:solidFill>
                  <a:srgbClr val="000000"/>
                </a:solidFill>
                <a:latin typeface="Consolas" panose="020B0609020204030204" pitchFamily="49" charset="0"/>
              </a:rPr>
              <a:t>    -Artifact IIS </a:t>
            </a:r>
          </a:p>
        </p:txBody>
      </p:sp>
      <p:pic>
        <p:nvPicPr>
          <p:cNvPr id="10" name="Picture 9" descr="A close up of a computer screen&#10;&#10;Description generated with very high confidence">
            <a:extLst>
              <a:ext uri="{FF2B5EF4-FFF2-40B4-BE49-F238E27FC236}">
                <a16:creationId xmlns:a16="http://schemas.microsoft.com/office/drawing/2014/main" id="{2A23F595-0754-4769-A88C-F4C6A3E880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2658" y="1208426"/>
            <a:ext cx="2033923" cy="2310165"/>
          </a:xfrm>
          <a:prstGeom prst="rect">
            <a:avLst/>
          </a:prstGeom>
        </p:spPr>
      </p:pic>
      <p:sp>
        <p:nvSpPr>
          <p:cNvPr id="8" name="Rectangle 7">
            <a:extLst>
              <a:ext uri="{FF2B5EF4-FFF2-40B4-BE49-F238E27FC236}">
                <a16:creationId xmlns:a16="http://schemas.microsoft.com/office/drawing/2014/main" id="{61E6D1DF-02AA-43F8-A89B-76400FDBCABA}"/>
              </a:ext>
            </a:extLst>
          </p:cNvPr>
          <p:cNvSpPr/>
          <p:nvPr/>
        </p:nvSpPr>
        <p:spPr>
          <a:xfrm>
            <a:off x="228617" y="3641924"/>
            <a:ext cx="11979241" cy="3168595"/>
          </a:xfrm>
          <a:prstGeom prst="rect">
            <a:avLst/>
          </a:prstGeom>
          <a:solidFill>
            <a:schemeClr val="bg1"/>
          </a:solidFill>
        </p:spPr>
        <p:txBody>
          <a:bodyPr wrap="square">
            <a:spAutoFit/>
          </a:bodyPr>
          <a:lstStyle/>
          <a:p>
            <a:pPr defTabSz="932597"/>
            <a:r>
              <a:rPr lang="en-US" sz="1399" dirty="0">
                <a:solidFill>
                  <a:srgbClr val="008000"/>
                </a:solidFill>
                <a:latin typeface="Consolas" panose="020B0609020204030204" pitchFamily="49" charset="0"/>
              </a:rPr>
              <a:t># escape=`</a:t>
            </a:r>
            <a:endParaRPr lang="en-US" sz="1399" dirty="0">
              <a:solidFill>
                <a:srgbClr val="000000"/>
              </a:solidFill>
              <a:latin typeface="Consolas" panose="020B0609020204030204" pitchFamily="49" charset="0"/>
            </a:endParaRPr>
          </a:p>
          <a:p>
            <a:pPr defTabSz="932597"/>
            <a:r>
              <a:rPr lang="en-US" sz="1399" dirty="0">
                <a:solidFill>
                  <a:srgbClr val="0000FF"/>
                </a:solidFill>
                <a:latin typeface="Consolas" panose="020B0609020204030204" pitchFamily="49" charset="0"/>
              </a:rPr>
              <a:t>FROM</a:t>
            </a:r>
            <a:r>
              <a:rPr lang="en-US" sz="1399" dirty="0">
                <a:solidFill>
                  <a:srgbClr val="000000"/>
                </a:solidFill>
                <a:latin typeface="Consolas" panose="020B0609020204030204" pitchFamily="49" charset="0"/>
              </a:rPr>
              <a:t> </a:t>
            </a:r>
            <a:r>
              <a:rPr lang="en-US" sz="1399" dirty="0" err="1">
                <a:solidFill>
                  <a:srgbClr val="000000"/>
                </a:solidFill>
                <a:latin typeface="Consolas" panose="020B0609020204030204" pitchFamily="49" charset="0"/>
              </a:rPr>
              <a:t>microsoft</a:t>
            </a:r>
            <a:r>
              <a:rPr lang="en-US" sz="1399" dirty="0">
                <a:solidFill>
                  <a:srgbClr val="000000"/>
                </a:solidFill>
                <a:latin typeface="Consolas" panose="020B0609020204030204" pitchFamily="49" charset="0"/>
              </a:rPr>
              <a:t>/aspnet:windowsservercore-10.0.14393.693</a:t>
            </a:r>
          </a:p>
          <a:p>
            <a:pPr defTabSz="932597"/>
            <a:r>
              <a:rPr lang="en-US" sz="1399" dirty="0">
                <a:solidFill>
                  <a:srgbClr val="0000FF"/>
                </a:solidFill>
                <a:latin typeface="Consolas" panose="020B0609020204030204" pitchFamily="49" charset="0"/>
              </a:rPr>
              <a:t>SHELL</a:t>
            </a:r>
            <a:r>
              <a:rPr lang="en-US" sz="1399" dirty="0">
                <a:solidFill>
                  <a:srgbClr val="000000"/>
                </a:solidFill>
                <a:latin typeface="Consolas" panose="020B0609020204030204" pitchFamily="49" charset="0"/>
              </a:rPr>
              <a:t> [</a:t>
            </a:r>
            <a:r>
              <a:rPr lang="en-US" sz="1399" dirty="0">
                <a:solidFill>
                  <a:srgbClr val="A31515"/>
                </a:solidFill>
                <a:latin typeface="Consolas" panose="020B0609020204030204" pitchFamily="49" charset="0"/>
              </a:rPr>
              <a:t>"</a:t>
            </a:r>
            <a:r>
              <a:rPr lang="en-US" sz="1399" dirty="0" err="1">
                <a:solidFill>
                  <a:srgbClr val="A31515"/>
                </a:solidFill>
                <a:latin typeface="Consolas" panose="020B0609020204030204" pitchFamily="49" charset="0"/>
              </a:rPr>
              <a:t>powershell</a:t>
            </a:r>
            <a:r>
              <a:rPr lang="en-US" sz="1399" dirty="0">
                <a:solidFill>
                  <a:srgbClr val="A31515"/>
                </a:solidFill>
                <a:latin typeface="Consolas" panose="020B0609020204030204" pitchFamily="49" charset="0"/>
              </a:rPr>
              <a:t>"</a:t>
            </a:r>
            <a:r>
              <a:rPr lang="en-US" sz="1399" dirty="0">
                <a:solidFill>
                  <a:srgbClr val="000000"/>
                </a:solidFill>
                <a:latin typeface="Consolas" panose="020B0609020204030204" pitchFamily="49" charset="0"/>
              </a:rPr>
              <a:t>, </a:t>
            </a:r>
            <a:r>
              <a:rPr lang="en-US" sz="1399" dirty="0">
                <a:solidFill>
                  <a:srgbClr val="A31515"/>
                </a:solidFill>
                <a:latin typeface="Consolas" panose="020B0609020204030204" pitchFamily="49" charset="0"/>
              </a:rPr>
              <a:t>"-Command"</a:t>
            </a:r>
            <a:r>
              <a:rPr lang="en-US" sz="1399" dirty="0">
                <a:solidFill>
                  <a:srgbClr val="000000"/>
                </a:solidFill>
                <a:latin typeface="Consolas" panose="020B0609020204030204" pitchFamily="49" charset="0"/>
              </a:rPr>
              <a:t>, </a:t>
            </a:r>
            <a:r>
              <a:rPr lang="en-US" sz="1399" dirty="0">
                <a:solidFill>
                  <a:srgbClr val="A31515"/>
                </a:solidFill>
                <a:latin typeface="Consolas" panose="020B0609020204030204" pitchFamily="49" charset="0"/>
              </a:rPr>
              <a:t>"$</a:t>
            </a:r>
            <a:r>
              <a:rPr lang="en-US" sz="1399" dirty="0" err="1">
                <a:solidFill>
                  <a:srgbClr val="A31515"/>
                </a:solidFill>
                <a:latin typeface="Consolas" panose="020B0609020204030204" pitchFamily="49" charset="0"/>
              </a:rPr>
              <a:t>ErrorActionPreference</a:t>
            </a:r>
            <a:r>
              <a:rPr lang="en-US" sz="1399" dirty="0">
                <a:solidFill>
                  <a:srgbClr val="A31515"/>
                </a:solidFill>
                <a:latin typeface="Consolas" panose="020B0609020204030204" pitchFamily="49" charset="0"/>
              </a:rPr>
              <a:t> = 'Stop'; $</a:t>
            </a:r>
            <a:r>
              <a:rPr lang="en-US" sz="1399" dirty="0" err="1">
                <a:solidFill>
                  <a:srgbClr val="A31515"/>
                </a:solidFill>
                <a:latin typeface="Consolas" panose="020B0609020204030204" pitchFamily="49" charset="0"/>
              </a:rPr>
              <a:t>ProgressPreference</a:t>
            </a:r>
            <a:r>
              <a:rPr lang="en-US" sz="1399" dirty="0">
                <a:solidFill>
                  <a:srgbClr val="A31515"/>
                </a:solidFill>
                <a:latin typeface="Consolas" panose="020B0609020204030204" pitchFamily="49" charset="0"/>
              </a:rPr>
              <a:t> = '</a:t>
            </a:r>
            <a:r>
              <a:rPr lang="en-US" sz="1399" dirty="0" err="1">
                <a:solidFill>
                  <a:srgbClr val="A31515"/>
                </a:solidFill>
                <a:latin typeface="Consolas" panose="020B0609020204030204" pitchFamily="49" charset="0"/>
              </a:rPr>
              <a:t>SilentlyContinue</a:t>
            </a:r>
            <a:r>
              <a:rPr lang="en-US" sz="1399" dirty="0">
                <a:solidFill>
                  <a:srgbClr val="A31515"/>
                </a:solidFill>
                <a:latin typeface="Consolas" panose="020B0609020204030204" pitchFamily="49" charset="0"/>
              </a:rPr>
              <a:t>';"</a:t>
            </a:r>
            <a:r>
              <a:rPr lang="en-US" sz="1399" dirty="0">
                <a:solidFill>
                  <a:srgbClr val="000000"/>
                </a:solidFill>
                <a:latin typeface="Consolas" panose="020B0609020204030204" pitchFamily="49" charset="0"/>
              </a:rPr>
              <a:t>]</a:t>
            </a:r>
          </a:p>
          <a:p>
            <a:pPr defTabSz="932597"/>
            <a:br>
              <a:rPr lang="en-US" sz="1399" dirty="0">
                <a:solidFill>
                  <a:srgbClr val="000000"/>
                </a:solidFill>
                <a:latin typeface="Consolas" panose="020B0609020204030204" pitchFamily="49" charset="0"/>
              </a:rPr>
            </a:br>
            <a:r>
              <a:rPr lang="en-US" sz="1399" dirty="0">
                <a:solidFill>
                  <a:srgbClr val="0000FF"/>
                </a:solidFill>
                <a:latin typeface="Consolas" panose="020B0609020204030204" pitchFamily="49" charset="0"/>
              </a:rPr>
              <a:t>RUN</a:t>
            </a:r>
            <a:r>
              <a:rPr lang="en-US" sz="1399" dirty="0">
                <a:solidFill>
                  <a:srgbClr val="000000"/>
                </a:solidFill>
                <a:latin typeface="Consolas" panose="020B0609020204030204" pitchFamily="49" charset="0"/>
              </a:rPr>
              <a:t> Remove-Website </a:t>
            </a:r>
            <a:r>
              <a:rPr lang="en-US" sz="1399" dirty="0">
                <a:solidFill>
                  <a:srgbClr val="A31515"/>
                </a:solidFill>
                <a:latin typeface="Consolas" panose="020B0609020204030204" pitchFamily="49" charset="0"/>
              </a:rPr>
              <a:t>'Default Web Site'</a:t>
            </a:r>
            <a:r>
              <a:rPr lang="en-US" sz="1399" dirty="0">
                <a:solidFill>
                  <a:srgbClr val="000000"/>
                </a:solidFill>
                <a:latin typeface="Consolas" panose="020B0609020204030204" pitchFamily="49" charset="0"/>
              </a:rPr>
              <a:t>;</a:t>
            </a:r>
          </a:p>
          <a:p>
            <a:pPr defTabSz="932597"/>
            <a:br>
              <a:rPr lang="en-US" sz="1399" dirty="0">
                <a:solidFill>
                  <a:srgbClr val="000000"/>
                </a:solidFill>
                <a:latin typeface="Consolas" panose="020B0609020204030204" pitchFamily="49" charset="0"/>
              </a:rPr>
            </a:br>
            <a:r>
              <a:rPr lang="en-US" sz="1399" dirty="0">
                <a:solidFill>
                  <a:srgbClr val="008000"/>
                </a:solidFill>
                <a:latin typeface="Consolas" panose="020B0609020204030204" pitchFamily="49" charset="0"/>
              </a:rPr>
              <a:t># Set up website: </a:t>
            </a:r>
            <a:r>
              <a:rPr lang="en-US" sz="1399" dirty="0" err="1">
                <a:solidFill>
                  <a:srgbClr val="008000"/>
                </a:solidFill>
                <a:latin typeface="Consolas" panose="020B0609020204030204" pitchFamily="49" charset="0"/>
              </a:rPr>
              <a:t>iis-env</a:t>
            </a:r>
            <a:endParaRPr lang="en-US" sz="1399" dirty="0">
              <a:solidFill>
                <a:srgbClr val="000000"/>
              </a:solidFill>
              <a:latin typeface="Consolas" panose="020B0609020204030204" pitchFamily="49" charset="0"/>
            </a:endParaRPr>
          </a:p>
          <a:p>
            <a:pPr defTabSz="932597"/>
            <a:r>
              <a:rPr lang="en-US" sz="1399" dirty="0">
                <a:solidFill>
                  <a:srgbClr val="0000FF"/>
                </a:solidFill>
                <a:latin typeface="Consolas" panose="020B0609020204030204" pitchFamily="49" charset="0"/>
              </a:rPr>
              <a:t>RUN</a:t>
            </a:r>
            <a:r>
              <a:rPr lang="en-US" sz="1399" dirty="0">
                <a:solidFill>
                  <a:srgbClr val="000000"/>
                </a:solidFill>
                <a:latin typeface="Consolas" panose="020B0609020204030204" pitchFamily="49" charset="0"/>
              </a:rPr>
              <a:t> New-Item -Path </a:t>
            </a:r>
            <a:r>
              <a:rPr lang="en-US" sz="1399" dirty="0">
                <a:solidFill>
                  <a:srgbClr val="A31515"/>
                </a:solidFill>
                <a:latin typeface="Consolas" panose="020B0609020204030204" pitchFamily="49" charset="0"/>
              </a:rPr>
              <a:t>'C:\</a:t>
            </a:r>
            <a:r>
              <a:rPr lang="en-US" sz="1399" dirty="0" err="1">
                <a:solidFill>
                  <a:srgbClr val="A31515"/>
                </a:solidFill>
                <a:latin typeface="Consolas" panose="020B0609020204030204" pitchFamily="49" charset="0"/>
              </a:rPr>
              <a:t>iis</a:t>
            </a:r>
            <a:r>
              <a:rPr lang="en-US" sz="1399" dirty="0">
                <a:solidFill>
                  <a:srgbClr val="A31515"/>
                </a:solidFill>
                <a:latin typeface="Consolas" panose="020B0609020204030204" pitchFamily="49" charset="0"/>
              </a:rPr>
              <a:t>\</a:t>
            </a:r>
            <a:r>
              <a:rPr lang="en-US" sz="1399" dirty="0" err="1">
                <a:solidFill>
                  <a:srgbClr val="A31515"/>
                </a:solidFill>
                <a:latin typeface="Consolas" panose="020B0609020204030204" pitchFamily="49" charset="0"/>
              </a:rPr>
              <a:t>iis-env</a:t>
            </a:r>
            <a:r>
              <a:rPr lang="en-US" sz="1399" dirty="0">
                <a:solidFill>
                  <a:srgbClr val="A31515"/>
                </a:solidFill>
                <a:latin typeface="Consolas" panose="020B0609020204030204" pitchFamily="49" charset="0"/>
              </a:rPr>
              <a:t>'</a:t>
            </a:r>
            <a:r>
              <a:rPr lang="en-US" sz="1399" dirty="0">
                <a:solidFill>
                  <a:srgbClr val="000000"/>
                </a:solidFill>
                <a:latin typeface="Consolas" panose="020B0609020204030204" pitchFamily="49" charset="0"/>
              </a:rPr>
              <a:t> -Type Directory -Force; </a:t>
            </a:r>
          </a:p>
          <a:p>
            <a:pPr defTabSz="932597"/>
            <a:br>
              <a:rPr lang="en-US" sz="1399" dirty="0">
                <a:solidFill>
                  <a:srgbClr val="000000"/>
                </a:solidFill>
                <a:latin typeface="Consolas" panose="020B0609020204030204" pitchFamily="49" charset="0"/>
              </a:rPr>
            </a:br>
            <a:r>
              <a:rPr lang="en-US" sz="1399" dirty="0">
                <a:solidFill>
                  <a:srgbClr val="0000FF"/>
                </a:solidFill>
                <a:latin typeface="Consolas" panose="020B0609020204030204" pitchFamily="49" charset="0"/>
              </a:rPr>
              <a:t>RUN</a:t>
            </a:r>
            <a:r>
              <a:rPr lang="en-US" sz="1399" dirty="0">
                <a:solidFill>
                  <a:srgbClr val="000000"/>
                </a:solidFill>
                <a:latin typeface="Consolas" panose="020B0609020204030204" pitchFamily="49" charset="0"/>
              </a:rPr>
              <a:t> New-Website -Name </a:t>
            </a:r>
            <a:r>
              <a:rPr lang="en-US" sz="1399" dirty="0">
                <a:solidFill>
                  <a:srgbClr val="A31515"/>
                </a:solidFill>
                <a:latin typeface="Consolas" panose="020B0609020204030204" pitchFamily="49" charset="0"/>
              </a:rPr>
              <a:t>'</a:t>
            </a:r>
            <a:r>
              <a:rPr lang="en-US" sz="1399" dirty="0" err="1">
                <a:solidFill>
                  <a:srgbClr val="A31515"/>
                </a:solidFill>
                <a:latin typeface="Consolas" panose="020B0609020204030204" pitchFamily="49" charset="0"/>
              </a:rPr>
              <a:t>iis-env</a:t>
            </a:r>
            <a:r>
              <a:rPr lang="en-US" sz="1399" dirty="0">
                <a:solidFill>
                  <a:srgbClr val="A31515"/>
                </a:solidFill>
                <a:latin typeface="Consolas" panose="020B0609020204030204" pitchFamily="49" charset="0"/>
              </a:rPr>
              <a:t>'</a:t>
            </a:r>
            <a:r>
              <a:rPr lang="en-US" sz="1399" dirty="0">
                <a:solidFill>
                  <a:srgbClr val="000000"/>
                </a:solidFill>
                <a:latin typeface="Consolas" panose="020B0609020204030204" pitchFamily="49" charset="0"/>
              </a:rPr>
              <a:t> -</a:t>
            </a:r>
            <a:r>
              <a:rPr lang="en-US" sz="1399" dirty="0" err="1">
                <a:solidFill>
                  <a:srgbClr val="000000"/>
                </a:solidFill>
                <a:latin typeface="Consolas" panose="020B0609020204030204" pitchFamily="49" charset="0"/>
              </a:rPr>
              <a:t>PhysicalPath</a:t>
            </a:r>
            <a:r>
              <a:rPr lang="en-US" sz="1399" dirty="0">
                <a:solidFill>
                  <a:srgbClr val="000000"/>
                </a:solidFill>
                <a:latin typeface="Consolas" panose="020B0609020204030204" pitchFamily="49" charset="0"/>
              </a:rPr>
              <a:t> </a:t>
            </a:r>
            <a:r>
              <a:rPr lang="en-US" sz="1399" dirty="0">
                <a:solidFill>
                  <a:srgbClr val="A31515"/>
                </a:solidFill>
                <a:latin typeface="Consolas" panose="020B0609020204030204" pitchFamily="49" charset="0"/>
              </a:rPr>
              <a:t>'C:\</a:t>
            </a:r>
            <a:r>
              <a:rPr lang="en-US" sz="1399" dirty="0" err="1">
                <a:solidFill>
                  <a:srgbClr val="A31515"/>
                </a:solidFill>
                <a:latin typeface="Consolas" panose="020B0609020204030204" pitchFamily="49" charset="0"/>
              </a:rPr>
              <a:t>iis</a:t>
            </a:r>
            <a:r>
              <a:rPr lang="en-US" sz="1399" dirty="0">
                <a:solidFill>
                  <a:srgbClr val="A31515"/>
                </a:solidFill>
                <a:latin typeface="Consolas" panose="020B0609020204030204" pitchFamily="49" charset="0"/>
              </a:rPr>
              <a:t>\</a:t>
            </a:r>
            <a:r>
              <a:rPr lang="en-US" sz="1399" dirty="0" err="1">
                <a:solidFill>
                  <a:srgbClr val="A31515"/>
                </a:solidFill>
                <a:latin typeface="Consolas" panose="020B0609020204030204" pitchFamily="49" charset="0"/>
              </a:rPr>
              <a:t>iis-env</a:t>
            </a:r>
            <a:r>
              <a:rPr lang="en-US" sz="1399" dirty="0">
                <a:solidFill>
                  <a:srgbClr val="A31515"/>
                </a:solidFill>
                <a:latin typeface="Consolas" panose="020B0609020204030204" pitchFamily="49" charset="0"/>
              </a:rPr>
              <a:t>'</a:t>
            </a:r>
            <a:r>
              <a:rPr lang="en-US" sz="1399" dirty="0">
                <a:solidFill>
                  <a:srgbClr val="000000"/>
                </a:solidFill>
                <a:latin typeface="Consolas" panose="020B0609020204030204" pitchFamily="49" charset="0"/>
              </a:rPr>
              <a:t> -Port 8090 -Force; </a:t>
            </a:r>
          </a:p>
          <a:p>
            <a:pPr defTabSz="932597"/>
            <a:br>
              <a:rPr lang="en-US" sz="1399" dirty="0">
                <a:solidFill>
                  <a:srgbClr val="000000"/>
                </a:solidFill>
                <a:latin typeface="Consolas" panose="020B0609020204030204" pitchFamily="49" charset="0"/>
              </a:rPr>
            </a:br>
            <a:r>
              <a:rPr lang="en-US" sz="1399" dirty="0">
                <a:solidFill>
                  <a:srgbClr val="0000FF"/>
                </a:solidFill>
                <a:latin typeface="Consolas" panose="020B0609020204030204" pitchFamily="49" charset="0"/>
              </a:rPr>
              <a:t>EXPOSE</a:t>
            </a:r>
            <a:r>
              <a:rPr lang="en-US" sz="1399" dirty="0">
                <a:solidFill>
                  <a:srgbClr val="000000"/>
                </a:solidFill>
                <a:latin typeface="Consolas" panose="020B0609020204030204" pitchFamily="49" charset="0"/>
              </a:rPr>
              <a:t> 8090</a:t>
            </a:r>
          </a:p>
          <a:p>
            <a:pPr defTabSz="932597"/>
            <a:br>
              <a:rPr lang="en-US" sz="1399" dirty="0">
                <a:solidFill>
                  <a:srgbClr val="000000"/>
                </a:solidFill>
                <a:latin typeface="Consolas" panose="020B0609020204030204" pitchFamily="49" charset="0"/>
              </a:rPr>
            </a:br>
            <a:r>
              <a:rPr lang="en-US" sz="1399" dirty="0">
                <a:solidFill>
                  <a:srgbClr val="0000FF"/>
                </a:solidFill>
                <a:latin typeface="Consolas" panose="020B0609020204030204" pitchFamily="49" charset="0"/>
              </a:rPr>
              <a:t>COPY</a:t>
            </a:r>
            <a:r>
              <a:rPr lang="en-US" sz="1399" dirty="0">
                <a:solidFill>
                  <a:srgbClr val="000000"/>
                </a:solidFill>
                <a:latin typeface="Consolas" panose="020B0609020204030204" pitchFamily="49" charset="0"/>
              </a:rPr>
              <a:t> [</a:t>
            </a:r>
            <a:r>
              <a:rPr lang="en-US" sz="1399" dirty="0">
                <a:solidFill>
                  <a:srgbClr val="A31515"/>
                </a:solidFill>
                <a:latin typeface="Consolas" panose="020B0609020204030204" pitchFamily="49" charset="0"/>
              </a:rPr>
              <a:t>"</a:t>
            </a:r>
            <a:r>
              <a:rPr lang="en-US" sz="1399" dirty="0" err="1">
                <a:solidFill>
                  <a:srgbClr val="A31515"/>
                </a:solidFill>
                <a:latin typeface="Consolas" panose="020B0609020204030204" pitchFamily="49" charset="0"/>
              </a:rPr>
              <a:t>iis-env</a:t>
            </a:r>
            <a:r>
              <a:rPr lang="en-US" sz="1399" dirty="0">
                <a:solidFill>
                  <a:srgbClr val="A31515"/>
                </a:solidFill>
                <a:latin typeface="Consolas" panose="020B0609020204030204" pitchFamily="49" charset="0"/>
              </a:rPr>
              <a:t>"</a:t>
            </a:r>
            <a:r>
              <a:rPr lang="en-US" sz="1399" dirty="0">
                <a:solidFill>
                  <a:srgbClr val="000000"/>
                </a:solidFill>
                <a:latin typeface="Consolas" panose="020B0609020204030204" pitchFamily="49" charset="0"/>
              </a:rPr>
              <a:t>, </a:t>
            </a:r>
            <a:r>
              <a:rPr lang="en-US" sz="1399" dirty="0">
                <a:solidFill>
                  <a:srgbClr val="A31515"/>
                </a:solidFill>
                <a:latin typeface="Consolas" panose="020B0609020204030204" pitchFamily="49" charset="0"/>
              </a:rPr>
              <a:t>"/</a:t>
            </a:r>
            <a:r>
              <a:rPr lang="en-US" sz="1399" dirty="0" err="1">
                <a:solidFill>
                  <a:srgbClr val="A31515"/>
                </a:solidFill>
                <a:latin typeface="Consolas" panose="020B0609020204030204" pitchFamily="49" charset="0"/>
              </a:rPr>
              <a:t>iis</a:t>
            </a:r>
            <a:r>
              <a:rPr lang="en-US" sz="1399" dirty="0">
                <a:solidFill>
                  <a:srgbClr val="A31515"/>
                </a:solidFill>
                <a:latin typeface="Consolas" panose="020B0609020204030204" pitchFamily="49" charset="0"/>
              </a:rPr>
              <a:t>/</a:t>
            </a:r>
            <a:r>
              <a:rPr lang="en-US" sz="1399" dirty="0" err="1">
                <a:solidFill>
                  <a:srgbClr val="A31515"/>
                </a:solidFill>
                <a:latin typeface="Consolas" panose="020B0609020204030204" pitchFamily="49" charset="0"/>
              </a:rPr>
              <a:t>iis-env</a:t>
            </a:r>
            <a:r>
              <a:rPr lang="en-US" sz="1399" dirty="0">
                <a:solidFill>
                  <a:srgbClr val="A31515"/>
                </a:solidFill>
                <a:latin typeface="Consolas" panose="020B0609020204030204" pitchFamily="49" charset="0"/>
              </a:rPr>
              <a:t>"</a:t>
            </a:r>
            <a:r>
              <a:rPr lang="en-US" sz="1399" dirty="0">
                <a:solidFill>
                  <a:srgbClr val="000000"/>
                </a:solidFill>
                <a:latin typeface="Consolas" panose="020B0609020204030204" pitchFamily="49" charset="0"/>
              </a:rPr>
              <a:t>]</a:t>
            </a:r>
          </a:p>
        </p:txBody>
      </p:sp>
      <p:sp>
        <p:nvSpPr>
          <p:cNvPr id="11" name="Arrow: Right 10">
            <a:extLst>
              <a:ext uri="{FF2B5EF4-FFF2-40B4-BE49-F238E27FC236}">
                <a16:creationId xmlns:a16="http://schemas.microsoft.com/office/drawing/2014/main" id="{91467BF0-C6B7-40A3-8F45-7D31F271F3ED}"/>
              </a:ext>
            </a:extLst>
          </p:cNvPr>
          <p:cNvSpPr/>
          <p:nvPr/>
        </p:nvSpPr>
        <p:spPr bwMode="auto">
          <a:xfrm>
            <a:off x="3658309" y="1674412"/>
            <a:ext cx="1097112" cy="630824"/>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2" name="Arrow: Down 11">
            <a:extLst>
              <a:ext uri="{FF2B5EF4-FFF2-40B4-BE49-F238E27FC236}">
                <a16:creationId xmlns:a16="http://schemas.microsoft.com/office/drawing/2014/main" id="{34926F57-2FFC-4E25-80F9-C5FE7190E407}"/>
              </a:ext>
            </a:extLst>
          </p:cNvPr>
          <p:cNvSpPr/>
          <p:nvPr/>
        </p:nvSpPr>
        <p:spPr bwMode="auto">
          <a:xfrm>
            <a:off x="8253074" y="2946082"/>
            <a:ext cx="639983" cy="630824"/>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322864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a14="http://schemas.microsoft.com/office/drawing/2010/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C03BF6-AC8D-400A-BBD4-243BA37F9AC2}"/>
              </a:ext>
            </a:extLst>
          </p:cNvPr>
          <p:cNvSpPr>
            <a:spLocks noGrp="1"/>
          </p:cNvSpPr>
          <p:nvPr>
            <p:ph type="title"/>
          </p:nvPr>
        </p:nvSpPr>
        <p:spPr/>
        <p:txBody>
          <a:bodyPr/>
          <a:lstStyle/>
          <a:p>
            <a:r>
              <a:rPr lang="en-US" dirty="0"/>
              <a:t>Image2Docker</a:t>
            </a:r>
          </a:p>
        </p:txBody>
      </p:sp>
      <p:sp>
        <p:nvSpPr>
          <p:cNvPr id="5" name="Text Placeholder 4">
            <a:extLst>
              <a:ext uri="{FF2B5EF4-FFF2-40B4-BE49-F238E27FC236}">
                <a16:creationId xmlns:a16="http://schemas.microsoft.com/office/drawing/2014/main" id="{D601C208-5571-42DD-B948-5C3E026A9A6F}"/>
              </a:ext>
            </a:extLst>
          </p:cNvPr>
          <p:cNvSpPr>
            <a:spLocks noGrp="1"/>
          </p:cNvSpPr>
          <p:nvPr>
            <p:ph type="body" sz="quarter" idx="10"/>
          </p:nvPr>
        </p:nvSpPr>
        <p:spPr>
          <a:xfrm>
            <a:off x="275482" y="1211286"/>
            <a:ext cx="5485621" cy="3976319"/>
          </a:xfrm>
        </p:spPr>
        <p:txBody>
          <a:bodyPr>
            <a:normAutofit/>
          </a:bodyPr>
          <a:lstStyle/>
          <a:p>
            <a:pPr marL="466298" indent="-466298">
              <a:buFont typeface="Arial" panose="020B0604020202020204" pitchFamily="34" charset="0"/>
              <a:buChar char="•"/>
            </a:pPr>
            <a:r>
              <a:rPr lang="en-US" dirty="0"/>
              <a:t>Open Source PowerShell Script</a:t>
            </a:r>
          </a:p>
          <a:p>
            <a:pPr marL="466298" indent="-466298">
              <a:buFont typeface="Arial" panose="020B0604020202020204" pitchFamily="34" charset="0"/>
              <a:buChar char="•"/>
            </a:pPr>
            <a:r>
              <a:rPr lang="en-US" dirty="0"/>
              <a:t>Targets</a:t>
            </a:r>
          </a:p>
          <a:p>
            <a:pPr marL="605263" lvl="1" indent="-349724">
              <a:buFont typeface="Arial" panose="020B0604020202020204" pitchFamily="34" charset="0"/>
              <a:buChar char="•"/>
            </a:pPr>
            <a:r>
              <a:rPr lang="en-US" dirty="0"/>
              <a:t>WIM</a:t>
            </a:r>
          </a:p>
          <a:p>
            <a:pPr marL="605263" lvl="1" indent="-349724">
              <a:buFont typeface="Arial" panose="020B0604020202020204" pitchFamily="34" charset="0"/>
              <a:buChar char="•"/>
            </a:pPr>
            <a:r>
              <a:rPr lang="en-US" dirty="0"/>
              <a:t>VHD/VHDX Files</a:t>
            </a:r>
          </a:p>
          <a:p>
            <a:pPr marL="605263" lvl="1" indent="-349724">
              <a:buFont typeface="Arial" panose="020B0604020202020204" pitchFamily="34" charset="0"/>
              <a:buChar char="•"/>
            </a:pPr>
            <a:r>
              <a:rPr lang="en-US" dirty="0"/>
              <a:t>Live Servers</a:t>
            </a:r>
          </a:p>
        </p:txBody>
      </p:sp>
      <p:sp>
        <p:nvSpPr>
          <p:cNvPr id="2" name="Text Placeholder 1">
            <a:extLst>
              <a:ext uri="{FF2B5EF4-FFF2-40B4-BE49-F238E27FC236}">
                <a16:creationId xmlns:a16="http://schemas.microsoft.com/office/drawing/2014/main" id="{C744954C-3797-45EF-B498-EE80A93CA464}"/>
              </a:ext>
            </a:extLst>
          </p:cNvPr>
          <p:cNvSpPr>
            <a:spLocks noGrp="1"/>
          </p:cNvSpPr>
          <p:nvPr>
            <p:ph type="body" sz="quarter" idx="11"/>
          </p:nvPr>
        </p:nvSpPr>
        <p:spPr>
          <a:xfrm>
            <a:off x="6675374" y="1211286"/>
            <a:ext cx="5485621" cy="4404067"/>
          </a:xfrm>
        </p:spPr>
        <p:txBody>
          <a:bodyPr/>
          <a:lstStyle/>
          <a:p>
            <a:pPr marL="466298" indent="-466298">
              <a:buFont typeface="Arial" panose="020B0604020202020204" pitchFamily="34" charset="0"/>
              <a:buChar char="•"/>
            </a:pPr>
            <a:r>
              <a:rPr lang="en-US" dirty="0"/>
              <a:t>Supported artifact types:</a:t>
            </a:r>
          </a:p>
          <a:p>
            <a:pPr marL="605263" lvl="1" indent="-349724">
              <a:buFont typeface="Arial" panose="020B0604020202020204" pitchFamily="34" charset="0"/>
              <a:buChar char="•"/>
            </a:pPr>
            <a:r>
              <a:rPr lang="en-US" dirty="0"/>
              <a:t>Roles and Features</a:t>
            </a:r>
          </a:p>
          <a:p>
            <a:pPr marL="605263" lvl="1" indent="-349724">
              <a:buFont typeface="Arial" panose="020B0604020202020204" pitchFamily="34" charset="0"/>
              <a:buChar char="•"/>
            </a:pPr>
            <a:r>
              <a:rPr lang="en-US" dirty="0"/>
              <a:t>Add/Remove Programs</a:t>
            </a:r>
          </a:p>
          <a:p>
            <a:pPr marL="605263" lvl="1" indent="-349724">
              <a:buFont typeface="Arial" panose="020B0604020202020204" pitchFamily="34" charset="0"/>
              <a:buChar char="•"/>
            </a:pPr>
            <a:r>
              <a:rPr lang="en-US" dirty="0"/>
              <a:t>Internet Information Services (IIS) </a:t>
            </a:r>
          </a:p>
          <a:p>
            <a:pPr marL="800487" lvl="2" indent="-349724">
              <a:buFont typeface="Arial" panose="020B0604020202020204" pitchFamily="34" charset="0"/>
              <a:buChar char="•"/>
            </a:pPr>
            <a:r>
              <a:rPr lang="en-US" dirty="0"/>
              <a:t>HTTP Handlers in IIS configuration</a:t>
            </a:r>
          </a:p>
          <a:p>
            <a:pPr marL="800487" lvl="2" indent="-349724">
              <a:buFont typeface="Arial" panose="020B0604020202020204" pitchFamily="34" charset="0"/>
              <a:buChar char="•"/>
            </a:pPr>
            <a:r>
              <a:rPr lang="en-US" dirty="0"/>
              <a:t>IIS Websites and filesystem paths</a:t>
            </a:r>
          </a:p>
          <a:p>
            <a:pPr marL="800487" lvl="2" indent="-349724">
              <a:buFont typeface="Arial" panose="020B0604020202020204" pitchFamily="34" charset="0"/>
              <a:buChar char="•"/>
            </a:pPr>
            <a:r>
              <a:rPr lang="en-US" dirty="0"/>
              <a:t>ASP.NET web applications</a:t>
            </a:r>
          </a:p>
          <a:p>
            <a:pPr marL="605263" lvl="1" indent="-349724">
              <a:buFont typeface="Arial" panose="020B0604020202020204" pitchFamily="34" charset="0"/>
              <a:buChar char="•"/>
            </a:pPr>
            <a:r>
              <a:rPr lang="en-US" dirty="0"/>
              <a:t>Microsoft SQL Server instances</a:t>
            </a:r>
          </a:p>
          <a:p>
            <a:pPr marL="605263" lvl="1" indent="-349724">
              <a:buFont typeface="Arial" panose="020B0604020202020204" pitchFamily="34" charset="0"/>
              <a:buChar char="•"/>
            </a:pPr>
            <a:r>
              <a:rPr lang="en-US" dirty="0"/>
              <a:t>Apache Web Server</a:t>
            </a:r>
          </a:p>
          <a:p>
            <a:pPr marL="466298" indent="-466298">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E1613357-4C53-4F9C-AB4D-12F7AE8482E9}"/>
              </a:ext>
            </a:extLst>
          </p:cNvPr>
          <p:cNvSpPr/>
          <p:nvPr/>
        </p:nvSpPr>
        <p:spPr>
          <a:xfrm>
            <a:off x="732677" y="5546101"/>
            <a:ext cx="10971123" cy="1224224"/>
          </a:xfrm>
          <a:prstGeom prst="rect">
            <a:avLst/>
          </a:prstGeom>
        </p:spPr>
        <p:txBody>
          <a:bodyPr wrap="square">
            <a:spAutoFit/>
          </a:bodyPr>
          <a:lstStyle/>
          <a:p>
            <a:pPr defTabSz="932597"/>
            <a:r>
              <a:rPr lang="en-US" sz="2400" dirty="0">
                <a:solidFill>
                  <a:srgbClr val="353535"/>
                </a:solidFill>
                <a:latin typeface="Segoe UI Semilight"/>
              </a:rPr>
              <a:t>Image2Docker Available Here:</a:t>
            </a:r>
            <a:endParaRPr lang="en-US" sz="2400" dirty="0">
              <a:solidFill>
                <a:srgbClr val="353535"/>
              </a:solidFill>
              <a:latin typeface="Segoe UI Semilight"/>
              <a:hlinkClick r:id="rId2"/>
            </a:endParaRPr>
          </a:p>
          <a:p>
            <a:pPr marL="923498" lvl="1" indent="-457200" defTabSz="932597">
              <a:buFont typeface="+mj-lt"/>
              <a:buAutoNum type="arabicPeriod"/>
            </a:pPr>
            <a:r>
              <a:rPr lang="en-US" sz="2400" dirty="0">
                <a:solidFill>
                  <a:srgbClr val="353535"/>
                </a:solidFill>
                <a:latin typeface="Segoe UI Semilight"/>
                <a:hlinkClick r:id="rId2"/>
              </a:rPr>
              <a:t>https://www.powershellgallery.com/packages/Image2Docker/</a:t>
            </a:r>
            <a:endParaRPr lang="en-US" sz="2400" dirty="0">
              <a:solidFill>
                <a:srgbClr val="353535"/>
              </a:solidFill>
              <a:latin typeface="Segoe UI Semilight"/>
            </a:endParaRPr>
          </a:p>
          <a:p>
            <a:pPr marL="923498" lvl="1" indent="-457200" defTabSz="932597">
              <a:buFont typeface="+mj-lt"/>
              <a:buAutoNum type="arabicPeriod"/>
            </a:pPr>
            <a:r>
              <a:rPr lang="en-US" sz="2400" dirty="0">
                <a:solidFill>
                  <a:srgbClr val="353535"/>
                </a:solidFill>
                <a:latin typeface="Segoe UI Semilight"/>
                <a:hlinkClick r:id="rId3"/>
              </a:rPr>
              <a:t>https://github.com/docker/communitytools-image2docker-win</a:t>
            </a:r>
            <a:endParaRPr lang="en-US" sz="2400" dirty="0">
              <a:solidFill>
                <a:srgbClr val="353535"/>
              </a:solidFill>
              <a:latin typeface="Segoe UI Semilight"/>
            </a:endParaRPr>
          </a:p>
        </p:txBody>
      </p:sp>
    </p:spTree>
    <p:extLst>
      <p:ext uri="{BB962C8B-B14F-4D97-AF65-F5344CB8AC3E}">
        <p14:creationId xmlns:p14="http://schemas.microsoft.com/office/powerpoint/2010/main" val="282478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 name="Group 208"/>
          <p:cNvGrpSpPr/>
          <p:nvPr/>
        </p:nvGrpSpPr>
        <p:grpSpPr>
          <a:xfrm>
            <a:off x="1477504" y="3887672"/>
            <a:ext cx="9458384" cy="837683"/>
            <a:chOff x="1447800" y="3811790"/>
            <a:chExt cx="9273767" cy="821332"/>
          </a:xfrm>
        </p:grpSpPr>
        <p:cxnSp>
          <p:nvCxnSpPr>
            <p:cNvPr id="213" name="Straight Connector 212"/>
            <p:cNvCxnSpPr/>
            <p:nvPr/>
          </p:nvCxnSpPr>
          <p:spPr>
            <a:xfrm rot="10800000" flipV="1">
              <a:off x="1447800" y="3849670"/>
              <a:ext cx="2005020" cy="74719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3362012" y="3917841"/>
              <a:ext cx="1343064" cy="65466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2233604" y="3861928"/>
              <a:ext cx="1219215" cy="718242"/>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3362012" y="3867334"/>
              <a:ext cx="90808" cy="694161"/>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10800000" flipH="1" flipV="1">
              <a:off x="3452820" y="3849670"/>
              <a:ext cx="2206935" cy="73050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2672048" y="3887417"/>
              <a:ext cx="1395126" cy="686376"/>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a:off x="3941833" y="3917841"/>
              <a:ext cx="125341" cy="662329"/>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4094991" y="3874320"/>
              <a:ext cx="646693" cy="70585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0800000" flipV="1">
              <a:off x="1764701" y="3856324"/>
              <a:ext cx="3043398" cy="709885"/>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4784586" y="3905945"/>
              <a:ext cx="2166570" cy="62834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4621435" y="3901154"/>
              <a:ext cx="120249" cy="731968"/>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4741684" y="3879794"/>
              <a:ext cx="430680" cy="701361"/>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4095337" y="3898805"/>
              <a:ext cx="1412018" cy="66269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5308950" y="3908550"/>
              <a:ext cx="241002" cy="711556"/>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5659755" y="3894147"/>
              <a:ext cx="153504" cy="715922"/>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5594752" y="3878493"/>
              <a:ext cx="2250037" cy="683002"/>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5659755" y="3884700"/>
              <a:ext cx="729584" cy="681509"/>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0800000" flipV="1">
              <a:off x="4747855" y="3840500"/>
              <a:ext cx="2076375" cy="740655"/>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a:off x="6465560" y="3942514"/>
              <a:ext cx="248867" cy="642373"/>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rot="10800000" flipH="1" flipV="1">
              <a:off x="6840114" y="3811790"/>
              <a:ext cx="328170" cy="772298"/>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10800000" flipH="1" flipV="1">
              <a:off x="6859315" y="3826198"/>
              <a:ext cx="7512" cy="758689"/>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rot="10800000" flipV="1">
              <a:off x="5939843" y="3833605"/>
              <a:ext cx="1758855" cy="73260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H="1">
              <a:off x="7297251" y="3892647"/>
              <a:ext cx="311482" cy="71431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7668543" y="3874320"/>
              <a:ext cx="649008" cy="706835"/>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7608733" y="3892647"/>
              <a:ext cx="374016" cy="71834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7512251" y="3915456"/>
              <a:ext cx="652900" cy="70465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8203907" y="3892646"/>
              <a:ext cx="1958487" cy="688509"/>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8197430" y="3895486"/>
              <a:ext cx="693036" cy="673648"/>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0800000" flipV="1">
              <a:off x="8118399" y="3826198"/>
              <a:ext cx="984955" cy="754957"/>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8965881" y="3846054"/>
              <a:ext cx="725442" cy="73550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8936404" y="3856324"/>
              <a:ext cx="182350" cy="748026"/>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8521888" y="3901154"/>
              <a:ext cx="339101" cy="719002"/>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10800000" flipV="1">
              <a:off x="6607388" y="3826198"/>
              <a:ext cx="1126395" cy="755356"/>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4705076" y="3855023"/>
              <a:ext cx="4853865" cy="717563"/>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0800000" flipV="1">
              <a:off x="5061012" y="3885203"/>
              <a:ext cx="3234552" cy="69636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3362012" y="3898805"/>
              <a:ext cx="614451" cy="709552"/>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8143164" y="3885149"/>
              <a:ext cx="215634" cy="725838"/>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10800000" flipH="1" flipV="1">
              <a:off x="8285934" y="3898805"/>
              <a:ext cx="2435633" cy="63822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0800000" flipV="1">
              <a:off x="3362013" y="3849669"/>
              <a:ext cx="1467068" cy="77268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H="1">
              <a:off x="3070906" y="3894147"/>
              <a:ext cx="291106" cy="693903"/>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53" name="Rectangle 252"/>
          <p:cNvSpPr/>
          <p:nvPr/>
        </p:nvSpPr>
        <p:spPr bwMode="auto">
          <a:xfrm>
            <a:off x="514911" y="4529297"/>
            <a:ext cx="11647671" cy="762421"/>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 name="Title 5"/>
          <p:cNvSpPr>
            <a:spLocks noGrp="1"/>
          </p:cNvSpPr>
          <p:nvPr>
            <p:ph type="title"/>
          </p:nvPr>
        </p:nvSpPr>
        <p:spPr/>
        <p:txBody>
          <a:bodyPr/>
          <a:lstStyle/>
          <a:p>
            <a:r>
              <a:rPr lang="en-US" dirty="0"/>
              <a:t>The current reality</a:t>
            </a:r>
          </a:p>
        </p:txBody>
      </p:sp>
      <p:sp>
        <p:nvSpPr>
          <p:cNvPr id="261" name="Rectangle 260"/>
          <p:cNvSpPr/>
          <p:nvPr/>
        </p:nvSpPr>
        <p:spPr bwMode="auto">
          <a:xfrm>
            <a:off x="664986" y="4650064"/>
            <a:ext cx="3687045" cy="211130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solidFill>
                  <a:sysClr val="windowText" lastClr="000000"/>
                </a:solid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62" name="Rectangle 261"/>
          <p:cNvSpPr/>
          <p:nvPr/>
        </p:nvSpPr>
        <p:spPr bwMode="auto">
          <a:xfrm>
            <a:off x="8125813" y="4650064"/>
            <a:ext cx="3687045" cy="211130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solidFill>
                  <a:sysClr val="windowText" lastClr="000000"/>
                </a:solid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63" name="Rectangle 262"/>
          <p:cNvSpPr/>
          <p:nvPr/>
        </p:nvSpPr>
        <p:spPr bwMode="auto">
          <a:xfrm>
            <a:off x="4395399" y="4650064"/>
            <a:ext cx="3687045" cy="211130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solidFill>
                  <a:sysClr val="windowText" lastClr="000000"/>
                </a:solid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67" name="Rectangle 266"/>
          <p:cNvSpPr/>
          <p:nvPr/>
        </p:nvSpPr>
        <p:spPr>
          <a:xfrm>
            <a:off x="5925293" y="1578550"/>
            <a:ext cx="514427" cy="172516"/>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323" rtl="0" eaLnBrk="1" fontAlgn="base" latinLnBrk="0" hangingPunct="1">
              <a:lnSpc>
                <a:spcPct val="100000"/>
              </a:lnSpc>
              <a:spcBef>
                <a:spcPts val="0"/>
              </a:spcBef>
              <a:spcAft>
                <a:spcPct val="0"/>
              </a:spcAft>
              <a:buClrTx/>
              <a:buSzTx/>
              <a:buFontTx/>
              <a:buNone/>
              <a:tabLst/>
              <a:defRPr/>
            </a:pPr>
            <a:r>
              <a:rPr kumimoji="0" lang="en-US" sz="1099" b="1" i="0" u="none" strike="noStrike" kern="1200" cap="none" spc="0" normalizeH="0" baseline="0" noProof="0" dirty="0">
                <a:ln>
                  <a:solidFill>
                    <a:srgbClr val="FFFFFF">
                      <a:alpha val="0"/>
                    </a:srgbClr>
                  </a:solidFill>
                </a:ln>
                <a:solidFill>
                  <a:srgbClr val="000000"/>
                </a:solidFill>
                <a:effectLst/>
                <a:uLnTx/>
                <a:uFillTx/>
                <a:latin typeface="Segoe UI Semilight"/>
                <a:ea typeface="+mn-ea"/>
                <a:cs typeface="+mn-cs"/>
              </a:rPr>
              <a:t>EC2</a:t>
            </a:r>
          </a:p>
        </p:txBody>
      </p:sp>
      <p:pic>
        <p:nvPicPr>
          <p:cNvPr id="272" name="Picture 27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9216" y="1532065"/>
            <a:ext cx="862034" cy="265484"/>
          </a:xfrm>
          <a:prstGeom prst="rect">
            <a:avLst/>
          </a:prstGeom>
          <a:noFill/>
          <a:ln>
            <a:noFill/>
          </a:ln>
        </p:spPr>
      </p:pic>
      <p:grpSp>
        <p:nvGrpSpPr>
          <p:cNvPr id="280" name="Group 279"/>
          <p:cNvGrpSpPr/>
          <p:nvPr/>
        </p:nvGrpSpPr>
        <p:grpSpPr>
          <a:xfrm>
            <a:off x="5119145" y="2082269"/>
            <a:ext cx="928736" cy="243948"/>
            <a:chOff x="2609292" y="1767155"/>
            <a:chExt cx="928868" cy="243982"/>
          </a:xfrm>
        </p:grpSpPr>
        <p:pic>
          <p:nvPicPr>
            <p:cNvPr id="284" name="Picture 283"/>
            <p:cNvPicPr>
              <a:picLocks noChangeAspect="1"/>
            </p:cNvPicPr>
            <p:nvPr/>
          </p:nvPicPr>
          <p:blipFill rotWithShape="1">
            <a:blip r:embed="rId4" cstate="email">
              <a:extLst>
                <a:ext uri="{28A0092B-C50C-407E-A947-70E740481C1C}">
                  <a14:useLocalDpi xmlns:a14="http://schemas.microsoft.com/office/drawing/2010/main"/>
                </a:ext>
              </a:extLst>
            </a:blip>
            <a:srcRect l="21612"/>
            <a:stretch/>
          </p:blipFill>
          <p:spPr>
            <a:xfrm>
              <a:off x="2678023" y="1767155"/>
              <a:ext cx="860137" cy="243982"/>
            </a:xfrm>
            <a:prstGeom prst="rect">
              <a:avLst/>
            </a:prstGeom>
          </p:spPr>
        </p:pic>
        <p:sp>
          <p:nvSpPr>
            <p:cNvPr id="292" name="Oval 291"/>
            <p:cNvSpPr/>
            <p:nvPr/>
          </p:nvSpPr>
          <p:spPr bwMode="auto">
            <a:xfrm rot="16652055">
              <a:off x="2594483" y="1795085"/>
              <a:ext cx="201415" cy="171798"/>
            </a:xfrm>
            <a:prstGeom prst="ellipse">
              <a:avLst/>
            </a:prstGeom>
            <a:solidFill>
              <a:srgbClr val="2BAE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pic>
        <p:nvPicPr>
          <p:cNvPr id="293" name="Picture 29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2140" y="2082269"/>
            <a:ext cx="1097124" cy="243948"/>
          </a:xfrm>
          <a:prstGeom prst="rect">
            <a:avLst/>
          </a:prstGeom>
        </p:spPr>
      </p:pic>
      <p:sp>
        <p:nvSpPr>
          <p:cNvPr id="301" name="Rectangle 300"/>
          <p:cNvSpPr/>
          <p:nvPr/>
        </p:nvSpPr>
        <p:spPr>
          <a:xfrm>
            <a:off x="1632939" y="4852427"/>
            <a:ext cx="1594920" cy="352226"/>
          </a:xfrm>
          <a:prstGeom prst="rect">
            <a:avLst/>
          </a:prstGeom>
          <a:ln w="19050">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323" rtl="0" eaLnBrk="1" fontAlgn="base" latinLnBrk="0" hangingPunct="1">
              <a:lnSpc>
                <a:spcPct val="100000"/>
              </a:lnSpc>
              <a:spcBef>
                <a:spcPts val="0"/>
              </a:spcBef>
              <a:spcAft>
                <a:spcPct val="0"/>
              </a:spcAft>
              <a:buClrTx/>
              <a:buSzTx/>
              <a:buFontTx/>
              <a:buNone/>
              <a:tabLst/>
              <a:defRPr/>
            </a:pPr>
            <a:r>
              <a:rPr kumimoji="0" lang="en-US" sz="2244" b="0" i="0" u="none" strike="noStrike" kern="1200" cap="none" spc="0" normalizeH="0" baseline="0" noProof="0" dirty="0">
                <a:ln>
                  <a:solidFill>
                    <a:srgbClr val="FFFFFF">
                      <a:alpha val="0"/>
                    </a:srgbClr>
                  </a:solidFill>
                </a:ln>
                <a:solidFill>
                  <a:srgbClr val="FFFFFF"/>
                </a:solidFill>
                <a:effectLst/>
                <a:uLnTx/>
                <a:uFillTx/>
                <a:latin typeface="Segoe UI Light"/>
                <a:ea typeface="+mn-ea"/>
                <a:cs typeface="Segoe UI Light" panose="020B0502040204020203" pitchFamily="34" charset="0"/>
              </a:rPr>
              <a:t>On-premises</a:t>
            </a:r>
          </a:p>
        </p:txBody>
      </p:sp>
      <p:sp>
        <p:nvSpPr>
          <p:cNvPr id="302" name="Rectangle 301"/>
          <p:cNvSpPr/>
          <p:nvPr/>
        </p:nvSpPr>
        <p:spPr>
          <a:xfrm>
            <a:off x="8929337" y="4852427"/>
            <a:ext cx="2038922" cy="352226"/>
          </a:xfrm>
          <a:prstGeom prst="rect">
            <a:avLst/>
          </a:prstGeom>
          <a:ln w="19050">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323" rtl="0" eaLnBrk="1" fontAlgn="base" latinLnBrk="0" hangingPunct="1">
              <a:lnSpc>
                <a:spcPct val="100000"/>
              </a:lnSpc>
              <a:spcBef>
                <a:spcPts val="0"/>
              </a:spcBef>
              <a:spcAft>
                <a:spcPct val="0"/>
              </a:spcAft>
              <a:buClrTx/>
              <a:buSzTx/>
              <a:buFontTx/>
              <a:buNone/>
              <a:tabLst/>
              <a:defRPr/>
            </a:pPr>
            <a:r>
              <a:rPr kumimoji="0" lang="en-US" sz="2244" b="0" i="0" u="none" strike="noStrike" kern="1200" cap="none" spc="0" normalizeH="0" baseline="0" noProof="0" dirty="0">
                <a:ln>
                  <a:solidFill>
                    <a:srgbClr val="FFFFFF">
                      <a:alpha val="0"/>
                    </a:srgbClr>
                  </a:solidFill>
                </a:ln>
                <a:solidFill>
                  <a:srgbClr val="FFFFFF"/>
                </a:solidFill>
                <a:effectLst/>
                <a:uLnTx/>
                <a:uFillTx/>
                <a:latin typeface="Segoe UI Light"/>
                <a:ea typeface="+mn-ea"/>
                <a:cs typeface="Segoe UI Light" panose="020B0502040204020203" pitchFamily="34" charset="0"/>
              </a:rPr>
              <a:t>Active Directory</a:t>
            </a:r>
          </a:p>
        </p:txBody>
      </p:sp>
      <p:sp>
        <p:nvSpPr>
          <p:cNvPr id="303" name="Rectangle 302"/>
          <p:cNvSpPr/>
          <p:nvPr/>
        </p:nvSpPr>
        <p:spPr>
          <a:xfrm>
            <a:off x="5011962" y="4852427"/>
            <a:ext cx="2463944" cy="352226"/>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323" rtl="0" eaLnBrk="1" fontAlgn="base" latinLnBrk="0" hangingPunct="1">
              <a:lnSpc>
                <a:spcPct val="100000"/>
              </a:lnSpc>
              <a:spcBef>
                <a:spcPts val="0"/>
              </a:spcBef>
              <a:spcAft>
                <a:spcPct val="0"/>
              </a:spcAft>
              <a:buClrTx/>
              <a:buSzTx/>
              <a:buFontTx/>
              <a:buNone/>
              <a:tabLst/>
              <a:defRPr/>
            </a:pPr>
            <a:r>
              <a:rPr kumimoji="0" lang="en-US" sz="2244" b="0" i="0" u="none" strike="noStrike" kern="1200" cap="none" spc="0" normalizeH="0" baseline="0" noProof="0" dirty="0">
                <a:ln>
                  <a:solidFill>
                    <a:srgbClr val="FFFFFF">
                      <a:alpha val="0"/>
                    </a:srgbClr>
                  </a:solidFill>
                </a:ln>
                <a:solidFill>
                  <a:srgbClr val="FFFFFF"/>
                </a:solidFill>
                <a:effectLst/>
                <a:uLnTx/>
                <a:uFillTx/>
                <a:latin typeface="Segoe UI Light"/>
                <a:ea typeface="+mn-ea"/>
                <a:cs typeface="Segoe UI Light" panose="020B0502040204020203" pitchFamily="34" charset="0"/>
              </a:rPr>
              <a:t>Managed devices</a:t>
            </a:r>
          </a:p>
        </p:txBody>
      </p:sp>
      <p:pic>
        <p:nvPicPr>
          <p:cNvPr id="305" name="Picture 30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09527" y="2137387"/>
            <a:ext cx="1188551" cy="133712"/>
          </a:xfrm>
          <a:prstGeom prst="rect">
            <a:avLst/>
          </a:prstGeom>
        </p:spPr>
      </p:pic>
      <p:pic>
        <p:nvPicPr>
          <p:cNvPr id="306" name="Picture 305"/>
          <p:cNvPicPr>
            <a:picLocks noChangeAspect="1"/>
          </p:cNvPicPr>
          <p:nvPr/>
        </p:nvPicPr>
        <p:blipFill>
          <a:blip r:embed="rId6" cstate="email">
            <a:lum bright="100000"/>
            <a:extLst>
              <a:ext uri="{28A0092B-C50C-407E-A947-70E740481C1C}">
                <a14:useLocalDpi xmlns:a14="http://schemas.microsoft.com/office/drawing/2010/main"/>
              </a:ext>
            </a:extLst>
          </a:blip>
          <a:stretch>
            <a:fillRect/>
          </a:stretch>
        </p:blipFill>
        <p:spPr>
          <a:xfrm>
            <a:off x="9168703" y="6099477"/>
            <a:ext cx="1560189" cy="242383"/>
          </a:xfrm>
          <a:prstGeom prst="rect">
            <a:avLst/>
          </a:prstGeom>
          <a:noFill/>
          <a:ln>
            <a:noFill/>
          </a:ln>
        </p:spPr>
      </p:pic>
      <p:pic>
        <p:nvPicPr>
          <p:cNvPr id="308" name="Picture 30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41934" y="5466510"/>
            <a:ext cx="613727" cy="411647"/>
          </a:xfrm>
          <a:prstGeom prst="rect">
            <a:avLst/>
          </a:prstGeom>
        </p:spPr>
      </p:pic>
      <p:grpSp>
        <p:nvGrpSpPr>
          <p:cNvPr id="314" name="Group 313"/>
          <p:cNvGrpSpPr/>
          <p:nvPr/>
        </p:nvGrpSpPr>
        <p:grpSpPr>
          <a:xfrm>
            <a:off x="2186027" y="5511724"/>
            <a:ext cx="547262" cy="755484"/>
            <a:chOff x="12679481" y="-2476193"/>
            <a:chExt cx="7318375" cy="10102850"/>
          </a:xfrm>
          <a:solidFill>
            <a:schemeClr val="bg1"/>
          </a:solidFill>
        </p:grpSpPr>
        <p:sp>
          <p:nvSpPr>
            <p:cNvPr id="315" name="Freeform 47"/>
            <p:cNvSpPr>
              <a:spLocks noEditPoints="1"/>
            </p:cNvSpPr>
            <p:nvPr/>
          </p:nvSpPr>
          <p:spPr bwMode="auto">
            <a:xfrm>
              <a:off x="12679481" y="-2476193"/>
              <a:ext cx="7318375" cy="9794875"/>
            </a:xfrm>
            <a:custGeom>
              <a:avLst/>
              <a:gdLst>
                <a:gd name="T0" fmla="*/ 4610 w 4610"/>
                <a:gd name="T1" fmla="*/ 707 h 6170"/>
                <a:gd name="T2" fmla="*/ 4080 w 4610"/>
                <a:gd name="T3" fmla="*/ 707 h 6170"/>
                <a:gd name="T4" fmla="*/ 4080 w 4610"/>
                <a:gd name="T5" fmla="*/ 293 h 6170"/>
                <a:gd name="T6" fmla="*/ 2565 w 4610"/>
                <a:gd name="T7" fmla="*/ 293 h 6170"/>
                <a:gd name="T8" fmla="*/ 2565 w 4610"/>
                <a:gd name="T9" fmla="*/ 0 h 6170"/>
                <a:gd name="T10" fmla="*/ 1110 w 4610"/>
                <a:gd name="T11" fmla="*/ 0 h 6170"/>
                <a:gd name="T12" fmla="*/ 1110 w 4610"/>
                <a:gd name="T13" fmla="*/ 293 h 6170"/>
                <a:gd name="T14" fmla="*/ 530 w 4610"/>
                <a:gd name="T15" fmla="*/ 293 h 6170"/>
                <a:gd name="T16" fmla="*/ 530 w 4610"/>
                <a:gd name="T17" fmla="*/ 707 h 6170"/>
                <a:gd name="T18" fmla="*/ 0 w 4610"/>
                <a:gd name="T19" fmla="*/ 707 h 6170"/>
                <a:gd name="T20" fmla="*/ 0 w 4610"/>
                <a:gd name="T21" fmla="*/ 6170 h 6170"/>
                <a:gd name="T22" fmla="*/ 1673 w 4610"/>
                <a:gd name="T23" fmla="*/ 6170 h 6170"/>
                <a:gd name="T24" fmla="*/ 1673 w 4610"/>
                <a:gd name="T25" fmla="*/ 5351 h 6170"/>
                <a:gd name="T26" fmla="*/ 2151 w 4610"/>
                <a:gd name="T27" fmla="*/ 5351 h 6170"/>
                <a:gd name="T28" fmla="*/ 2151 w 4610"/>
                <a:gd name="T29" fmla="*/ 6170 h 6170"/>
                <a:gd name="T30" fmla="*/ 2459 w 4610"/>
                <a:gd name="T31" fmla="*/ 6170 h 6170"/>
                <a:gd name="T32" fmla="*/ 2459 w 4610"/>
                <a:gd name="T33" fmla="*/ 5351 h 6170"/>
                <a:gd name="T34" fmla="*/ 2937 w 4610"/>
                <a:gd name="T35" fmla="*/ 5351 h 6170"/>
                <a:gd name="T36" fmla="*/ 2937 w 4610"/>
                <a:gd name="T37" fmla="*/ 6170 h 6170"/>
                <a:gd name="T38" fmla="*/ 4610 w 4610"/>
                <a:gd name="T39" fmla="*/ 6170 h 6170"/>
                <a:gd name="T40" fmla="*/ 4610 w 4610"/>
                <a:gd name="T41" fmla="*/ 707 h 6170"/>
                <a:gd name="T42" fmla="*/ 2094 w 4610"/>
                <a:gd name="T43" fmla="*/ 4370 h 6170"/>
                <a:gd name="T44" fmla="*/ 582 w 4610"/>
                <a:gd name="T45" fmla="*/ 4370 h 6170"/>
                <a:gd name="T46" fmla="*/ 582 w 4610"/>
                <a:gd name="T47" fmla="*/ 3973 h 6170"/>
                <a:gd name="T48" fmla="*/ 2094 w 4610"/>
                <a:gd name="T49" fmla="*/ 3973 h 6170"/>
                <a:gd name="T50" fmla="*/ 2094 w 4610"/>
                <a:gd name="T51" fmla="*/ 4370 h 6170"/>
                <a:gd name="T52" fmla="*/ 2094 w 4610"/>
                <a:gd name="T53" fmla="*/ 3355 h 6170"/>
                <a:gd name="T54" fmla="*/ 582 w 4610"/>
                <a:gd name="T55" fmla="*/ 3355 h 6170"/>
                <a:gd name="T56" fmla="*/ 582 w 4610"/>
                <a:gd name="T57" fmla="*/ 2956 h 6170"/>
                <a:gd name="T58" fmla="*/ 2094 w 4610"/>
                <a:gd name="T59" fmla="*/ 2956 h 6170"/>
                <a:gd name="T60" fmla="*/ 2094 w 4610"/>
                <a:gd name="T61" fmla="*/ 3355 h 6170"/>
                <a:gd name="T62" fmla="*/ 2094 w 4610"/>
                <a:gd name="T63" fmla="*/ 2338 h 6170"/>
                <a:gd name="T64" fmla="*/ 582 w 4610"/>
                <a:gd name="T65" fmla="*/ 2338 h 6170"/>
                <a:gd name="T66" fmla="*/ 582 w 4610"/>
                <a:gd name="T67" fmla="*/ 1941 h 6170"/>
                <a:gd name="T68" fmla="*/ 2094 w 4610"/>
                <a:gd name="T69" fmla="*/ 1941 h 6170"/>
                <a:gd name="T70" fmla="*/ 2094 w 4610"/>
                <a:gd name="T71" fmla="*/ 2338 h 6170"/>
                <a:gd name="T72" fmla="*/ 4080 w 4610"/>
                <a:gd name="T73" fmla="*/ 4370 h 6170"/>
                <a:gd name="T74" fmla="*/ 2565 w 4610"/>
                <a:gd name="T75" fmla="*/ 4370 h 6170"/>
                <a:gd name="T76" fmla="*/ 2565 w 4610"/>
                <a:gd name="T77" fmla="*/ 3973 h 6170"/>
                <a:gd name="T78" fmla="*/ 4080 w 4610"/>
                <a:gd name="T79" fmla="*/ 3973 h 6170"/>
                <a:gd name="T80" fmla="*/ 4080 w 4610"/>
                <a:gd name="T81" fmla="*/ 4370 h 6170"/>
                <a:gd name="T82" fmla="*/ 4080 w 4610"/>
                <a:gd name="T83" fmla="*/ 3355 h 6170"/>
                <a:gd name="T84" fmla="*/ 2565 w 4610"/>
                <a:gd name="T85" fmla="*/ 3355 h 6170"/>
                <a:gd name="T86" fmla="*/ 2565 w 4610"/>
                <a:gd name="T87" fmla="*/ 2956 h 6170"/>
                <a:gd name="T88" fmla="*/ 4080 w 4610"/>
                <a:gd name="T89" fmla="*/ 2956 h 6170"/>
                <a:gd name="T90" fmla="*/ 4080 w 4610"/>
                <a:gd name="T91" fmla="*/ 3355 h 6170"/>
                <a:gd name="T92" fmla="*/ 4080 w 4610"/>
                <a:gd name="T93" fmla="*/ 2338 h 6170"/>
                <a:gd name="T94" fmla="*/ 2565 w 4610"/>
                <a:gd name="T95" fmla="*/ 2338 h 6170"/>
                <a:gd name="T96" fmla="*/ 2565 w 4610"/>
                <a:gd name="T97" fmla="*/ 1941 h 6170"/>
                <a:gd name="T98" fmla="*/ 4080 w 4610"/>
                <a:gd name="T99" fmla="*/ 1941 h 6170"/>
                <a:gd name="T100" fmla="*/ 4080 w 4610"/>
                <a:gd name="T101" fmla="*/ 2338 h 6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0" h="6170">
                  <a:moveTo>
                    <a:pt x="4610" y="707"/>
                  </a:moveTo>
                  <a:lnTo>
                    <a:pt x="4080" y="707"/>
                  </a:lnTo>
                  <a:lnTo>
                    <a:pt x="4080" y="293"/>
                  </a:lnTo>
                  <a:lnTo>
                    <a:pt x="2565" y="293"/>
                  </a:lnTo>
                  <a:lnTo>
                    <a:pt x="2565" y="0"/>
                  </a:lnTo>
                  <a:lnTo>
                    <a:pt x="1110" y="0"/>
                  </a:lnTo>
                  <a:lnTo>
                    <a:pt x="1110" y="293"/>
                  </a:lnTo>
                  <a:lnTo>
                    <a:pt x="530" y="293"/>
                  </a:lnTo>
                  <a:lnTo>
                    <a:pt x="530" y="707"/>
                  </a:lnTo>
                  <a:lnTo>
                    <a:pt x="0" y="707"/>
                  </a:lnTo>
                  <a:lnTo>
                    <a:pt x="0" y="6170"/>
                  </a:lnTo>
                  <a:lnTo>
                    <a:pt x="1673" y="6170"/>
                  </a:lnTo>
                  <a:lnTo>
                    <a:pt x="1673" y="5351"/>
                  </a:lnTo>
                  <a:lnTo>
                    <a:pt x="2151" y="5351"/>
                  </a:lnTo>
                  <a:lnTo>
                    <a:pt x="2151" y="6170"/>
                  </a:lnTo>
                  <a:lnTo>
                    <a:pt x="2459" y="6170"/>
                  </a:lnTo>
                  <a:lnTo>
                    <a:pt x="2459" y="5351"/>
                  </a:lnTo>
                  <a:lnTo>
                    <a:pt x="2937" y="5351"/>
                  </a:lnTo>
                  <a:lnTo>
                    <a:pt x="2937" y="6170"/>
                  </a:lnTo>
                  <a:lnTo>
                    <a:pt x="4610" y="6170"/>
                  </a:lnTo>
                  <a:lnTo>
                    <a:pt x="4610" y="707"/>
                  </a:lnTo>
                  <a:close/>
                  <a:moveTo>
                    <a:pt x="2094" y="4370"/>
                  </a:moveTo>
                  <a:lnTo>
                    <a:pt x="582" y="4370"/>
                  </a:lnTo>
                  <a:lnTo>
                    <a:pt x="582" y="3973"/>
                  </a:lnTo>
                  <a:lnTo>
                    <a:pt x="2094" y="3973"/>
                  </a:lnTo>
                  <a:lnTo>
                    <a:pt x="2094" y="4370"/>
                  </a:lnTo>
                  <a:close/>
                  <a:moveTo>
                    <a:pt x="2094" y="3355"/>
                  </a:moveTo>
                  <a:lnTo>
                    <a:pt x="582" y="3355"/>
                  </a:lnTo>
                  <a:lnTo>
                    <a:pt x="582" y="2956"/>
                  </a:lnTo>
                  <a:lnTo>
                    <a:pt x="2094" y="2956"/>
                  </a:lnTo>
                  <a:lnTo>
                    <a:pt x="2094" y="3355"/>
                  </a:lnTo>
                  <a:close/>
                  <a:moveTo>
                    <a:pt x="2094" y="2338"/>
                  </a:moveTo>
                  <a:lnTo>
                    <a:pt x="582" y="2338"/>
                  </a:lnTo>
                  <a:lnTo>
                    <a:pt x="582" y="1941"/>
                  </a:lnTo>
                  <a:lnTo>
                    <a:pt x="2094" y="1941"/>
                  </a:lnTo>
                  <a:lnTo>
                    <a:pt x="2094" y="2338"/>
                  </a:lnTo>
                  <a:close/>
                  <a:moveTo>
                    <a:pt x="4080" y="4370"/>
                  </a:moveTo>
                  <a:lnTo>
                    <a:pt x="2565" y="4370"/>
                  </a:lnTo>
                  <a:lnTo>
                    <a:pt x="2565" y="3973"/>
                  </a:lnTo>
                  <a:lnTo>
                    <a:pt x="4080" y="3973"/>
                  </a:lnTo>
                  <a:lnTo>
                    <a:pt x="4080" y="4370"/>
                  </a:lnTo>
                  <a:close/>
                  <a:moveTo>
                    <a:pt x="4080" y="3355"/>
                  </a:moveTo>
                  <a:lnTo>
                    <a:pt x="2565" y="3355"/>
                  </a:lnTo>
                  <a:lnTo>
                    <a:pt x="2565" y="2956"/>
                  </a:lnTo>
                  <a:lnTo>
                    <a:pt x="4080" y="2956"/>
                  </a:lnTo>
                  <a:lnTo>
                    <a:pt x="4080" y="3355"/>
                  </a:lnTo>
                  <a:close/>
                  <a:moveTo>
                    <a:pt x="4080" y="2338"/>
                  </a:moveTo>
                  <a:lnTo>
                    <a:pt x="2565" y="2338"/>
                  </a:lnTo>
                  <a:lnTo>
                    <a:pt x="2565" y="1941"/>
                  </a:lnTo>
                  <a:lnTo>
                    <a:pt x="4080" y="1941"/>
                  </a:lnTo>
                  <a:lnTo>
                    <a:pt x="4080" y="2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16" name="Rectangle 48"/>
            <p:cNvSpPr>
              <a:spLocks noChangeArrowheads="1"/>
            </p:cNvSpPr>
            <p:nvPr/>
          </p:nvSpPr>
          <p:spPr bwMode="auto">
            <a:xfrm>
              <a:off x="15335369" y="7318682"/>
              <a:ext cx="758825" cy="307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17" name="Rectangle 49"/>
            <p:cNvSpPr>
              <a:spLocks noChangeArrowheads="1"/>
            </p:cNvSpPr>
            <p:nvPr/>
          </p:nvSpPr>
          <p:spPr bwMode="auto">
            <a:xfrm>
              <a:off x="16583144" y="7318682"/>
              <a:ext cx="758825" cy="307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nvGrpSpPr>
          <p:cNvPr id="318" name="Group 317"/>
          <p:cNvGrpSpPr/>
          <p:nvPr/>
        </p:nvGrpSpPr>
        <p:grpSpPr>
          <a:xfrm>
            <a:off x="5586958" y="5552679"/>
            <a:ext cx="1373063" cy="761975"/>
            <a:chOff x="5360487" y="4918496"/>
            <a:chExt cx="1731772" cy="961040"/>
          </a:xfrm>
          <a:solidFill>
            <a:schemeClr val="bg1"/>
          </a:solidFill>
        </p:grpSpPr>
        <p:sp>
          <p:nvSpPr>
            <p:cNvPr id="319" name="Freeform 48"/>
            <p:cNvSpPr>
              <a:spLocks noEditPoints="1"/>
            </p:cNvSpPr>
            <p:nvPr/>
          </p:nvSpPr>
          <p:spPr bwMode="auto">
            <a:xfrm>
              <a:off x="5360487" y="4918496"/>
              <a:ext cx="1731772" cy="961040"/>
            </a:xfrm>
            <a:custGeom>
              <a:avLst/>
              <a:gdLst>
                <a:gd name="T0" fmla="*/ 2312 w 2543"/>
                <a:gd name="T1" fmla="*/ 1316 h 1410"/>
                <a:gd name="T2" fmla="*/ 2268 w 2543"/>
                <a:gd name="T3" fmla="*/ 463 h 1410"/>
                <a:gd name="T4" fmla="*/ 1595 w 2543"/>
                <a:gd name="T5" fmla="*/ 49 h 1410"/>
                <a:gd name="T6" fmla="*/ 230 w 2543"/>
                <a:gd name="T7" fmla="*/ 0 h 1410"/>
                <a:gd name="T8" fmla="*/ 185 w 2543"/>
                <a:gd name="T9" fmla="*/ 393 h 1410"/>
                <a:gd name="T10" fmla="*/ 0 w 2543"/>
                <a:gd name="T11" fmla="*/ 426 h 1410"/>
                <a:gd name="T12" fmla="*/ 31 w 2543"/>
                <a:gd name="T13" fmla="*/ 1249 h 1410"/>
                <a:gd name="T14" fmla="*/ 485 w 2543"/>
                <a:gd name="T15" fmla="*/ 1216 h 1410"/>
                <a:gd name="T16" fmla="*/ 948 w 2543"/>
                <a:gd name="T17" fmla="*/ 902 h 1410"/>
                <a:gd name="T18" fmla="*/ 957 w 2543"/>
                <a:gd name="T19" fmla="*/ 1342 h 1410"/>
                <a:gd name="T20" fmla="*/ 716 w 2543"/>
                <a:gd name="T21" fmla="*/ 1362 h 1410"/>
                <a:gd name="T22" fmla="*/ 716 w 2543"/>
                <a:gd name="T23" fmla="*/ 1370 h 1410"/>
                <a:gd name="T24" fmla="*/ 751 w 2543"/>
                <a:gd name="T25" fmla="*/ 1410 h 1410"/>
                <a:gd name="T26" fmla="*/ 2543 w 2543"/>
                <a:gd name="T27" fmla="*/ 1378 h 1410"/>
                <a:gd name="T28" fmla="*/ 2543 w 2543"/>
                <a:gd name="T29" fmla="*/ 1342 h 1410"/>
                <a:gd name="T30" fmla="*/ 312 w 2543"/>
                <a:gd name="T31" fmla="*/ 1179 h 1410"/>
                <a:gd name="T32" fmla="*/ 162 w 2543"/>
                <a:gd name="T33" fmla="*/ 1166 h 1410"/>
                <a:gd name="T34" fmla="*/ 312 w 2543"/>
                <a:gd name="T35" fmla="*/ 1156 h 1410"/>
                <a:gd name="T36" fmla="*/ 312 w 2543"/>
                <a:gd name="T37" fmla="*/ 1179 h 1410"/>
                <a:gd name="T38" fmla="*/ 439 w 2543"/>
                <a:gd name="T39" fmla="*/ 902 h 1410"/>
                <a:gd name="T40" fmla="*/ 46 w 2543"/>
                <a:gd name="T41" fmla="*/ 1110 h 1410"/>
                <a:gd name="T42" fmla="*/ 185 w 2543"/>
                <a:gd name="T43" fmla="*/ 439 h 1410"/>
                <a:gd name="T44" fmla="*/ 439 w 2543"/>
                <a:gd name="T45" fmla="*/ 439 h 1410"/>
                <a:gd name="T46" fmla="*/ 948 w 2543"/>
                <a:gd name="T47" fmla="*/ 809 h 1410"/>
                <a:gd name="T48" fmla="*/ 485 w 2543"/>
                <a:gd name="T49" fmla="*/ 426 h 1410"/>
                <a:gd name="T50" fmla="*/ 254 w 2543"/>
                <a:gd name="T51" fmla="*/ 393 h 1410"/>
                <a:gd name="T52" fmla="*/ 1526 w 2543"/>
                <a:gd name="T53" fmla="*/ 62 h 1410"/>
                <a:gd name="T54" fmla="*/ 1526 w 2543"/>
                <a:gd name="T55" fmla="*/ 532 h 1410"/>
                <a:gd name="T56" fmla="*/ 1017 w 2543"/>
                <a:gd name="T57" fmla="*/ 809 h 1410"/>
                <a:gd name="T58" fmla="*/ 2229 w 2543"/>
                <a:gd name="T59" fmla="*/ 1295 h 1410"/>
                <a:gd name="T60" fmla="*/ 1035 w 2543"/>
                <a:gd name="T61" fmla="*/ 902 h 1410"/>
                <a:gd name="T62" fmla="*/ 1588 w 2543"/>
                <a:gd name="T63" fmla="*/ 853 h 1410"/>
                <a:gd name="T64" fmla="*/ 2229 w 2543"/>
                <a:gd name="T65" fmla="*/ 532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3" h="1410">
                  <a:moveTo>
                    <a:pt x="2305" y="1342"/>
                  </a:moveTo>
                  <a:cubicBezTo>
                    <a:pt x="2309" y="1335"/>
                    <a:pt x="2312" y="1326"/>
                    <a:pt x="2312" y="1316"/>
                  </a:cubicBezTo>
                  <a:cubicBezTo>
                    <a:pt x="2312" y="511"/>
                    <a:pt x="2312" y="511"/>
                    <a:pt x="2312" y="511"/>
                  </a:cubicBezTo>
                  <a:cubicBezTo>
                    <a:pt x="2312" y="482"/>
                    <a:pt x="2296" y="463"/>
                    <a:pt x="2268" y="463"/>
                  </a:cubicBezTo>
                  <a:cubicBezTo>
                    <a:pt x="1985" y="463"/>
                    <a:pt x="1766" y="463"/>
                    <a:pt x="1595" y="463"/>
                  </a:cubicBezTo>
                  <a:cubicBezTo>
                    <a:pt x="1595" y="49"/>
                    <a:pt x="1595" y="49"/>
                    <a:pt x="1595" y="49"/>
                  </a:cubicBezTo>
                  <a:cubicBezTo>
                    <a:pt x="1595" y="20"/>
                    <a:pt x="1579" y="0"/>
                    <a:pt x="1549" y="0"/>
                  </a:cubicBezTo>
                  <a:cubicBezTo>
                    <a:pt x="230" y="0"/>
                    <a:pt x="230" y="0"/>
                    <a:pt x="230" y="0"/>
                  </a:cubicBezTo>
                  <a:cubicBezTo>
                    <a:pt x="208" y="0"/>
                    <a:pt x="185" y="20"/>
                    <a:pt x="185" y="49"/>
                  </a:cubicBezTo>
                  <a:cubicBezTo>
                    <a:pt x="185" y="186"/>
                    <a:pt x="185" y="299"/>
                    <a:pt x="185" y="393"/>
                  </a:cubicBezTo>
                  <a:cubicBezTo>
                    <a:pt x="32" y="393"/>
                    <a:pt x="31" y="393"/>
                    <a:pt x="31" y="393"/>
                  </a:cubicBezTo>
                  <a:cubicBezTo>
                    <a:pt x="16" y="393"/>
                    <a:pt x="0" y="407"/>
                    <a:pt x="0" y="426"/>
                  </a:cubicBezTo>
                  <a:cubicBezTo>
                    <a:pt x="0" y="1216"/>
                    <a:pt x="0" y="1216"/>
                    <a:pt x="0" y="1216"/>
                  </a:cubicBezTo>
                  <a:cubicBezTo>
                    <a:pt x="0" y="1232"/>
                    <a:pt x="16" y="1249"/>
                    <a:pt x="31" y="1249"/>
                  </a:cubicBezTo>
                  <a:cubicBezTo>
                    <a:pt x="454" y="1249"/>
                    <a:pt x="454" y="1249"/>
                    <a:pt x="454" y="1249"/>
                  </a:cubicBezTo>
                  <a:cubicBezTo>
                    <a:pt x="469" y="1249"/>
                    <a:pt x="485" y="1232"/>
                    <a:pt x="485" y="1216"/>
                  </a:cubicBezTo>
                  <a:cubicBezTo>
                    <a:pt x="485" y="1093"/>
                    <a:pt x="485" y="989"/>
                    <a:pt x="485" y="902"/>
                  </a:cubicBezTo>
                  <a:cubicBezTo>
                    <a:pt x="669" y="902"/>
                    <a:pt x="822" y="902"/>
                    <a:pt x="948" y="902"/>
                  </a:cubicBezTo>
                  <a:cubicBezTo>
                    <a:pt x="948" y="1315"/>
                    <a:pt x="948" y="1316"/>
                    <a:pt x="948" y="1316"/>
                  </a:cubicBezTo>
                  <a:cubicBezTo>
                    <a:pt x="948" y="1326"/>
                    <a:pt x="952" y="1335"/>
                    <a:pt x="957" y="1342"/>
                  </a:cubicBezTo>
                  <a:cubicBezTo>
                    <a:pt x="716" y="1342"/>
                    <a:pt x="716" y="1342"/>
                    <a:pt x="716" y="1342"/>
                  </a:cubicBezTo>
                  <a:cubicBezTo>
                    <a:pt x="716" y="1352"/>
                    <a:pt x="716" y="1358"/>
                    <a:pt x="716" y="1362"/>
                  </a:cubicBezTo>
                  <a:cubicBezTo>
                    <a:pt x="716" y="1364"/>
                    <a:pt x="716" y="1365"/>
                    <a:pt x="716" y="1366"/>
                  </a:cubicBezTo>
                  <a:cubicBezTo>
                    <a:pt x="716" y="1370"/>
                    <a:pt x="716" y="1371"/>
                    <a:pt x="716" y="1370"/>
                  </a:cubicBezTo>
                  <a:cubicBezTo>
                    <a:pt x="716" y="1374"/>
                    <a:pt x="716" y="1374"/>
                    <a:pt x="716" y="1374"/>
                  </a:cubicBezTo>
                  <a:cubicBezTo>
                    <a:pt x="716" y="1394"/>
                    <a:pt x="735" y="1410"/>
                    <a:pt x="751" y="1410"/>
                  </a:cubicBezTo>
                  <a:cubicBezTo>
                    <a:pt x="2505" y="1410"/>
                    <a:pt x="2505" y="1410"/>
                    <a:pt x="2505" y="1410"/>
                  </a:cubicBezTo>
                  <a:cubicBezTo>
                    <a:pt x="2524" y="1410"/>
                    <a:pt x="2537" y="1398"/>
                    <a:pt x="2543" y="1378"/>
                  </a:cubicBezTo>
                  <a:cubicBezTo>
                    <a:pt x="2543" y="1374"/>
                    <a:pt x="2543" y="1374"/>
                    <a:pt x="2543" y="1374"/>
                  </a:cubicBezTo>
                  <a:cubicBezTo>
                    <a:pt x="2543" y="1356"/>
                    <a:pt x="2543" y="1347"/>
                    <a:pt x="2543" y="1342"/>
                  </a:cubicBezTo>
                  <a:lnTo>
                    <a:pt x="2305" y="1342"/>
                  </a:lnTo>
                  <a:close/>
                  <a:moveTo>
                    <a:pt x="312" y="1179"/>
                  </a:moveTo>
                  <a:cubicBezTo>
                    <a:pt x="173" y="1179"/>
                    <a:pt x="173" y="1179"/>
                    <a:pt x="173" y="1179"/>
                  </a:cubicBezTo>
                  <a:cubicBezTo>
                    <a:pt x="167" y="1179"/>
                    <a:pt x="162" y="1173"/>
                    <a:pt x="162" y="1166"/>
                  </a:cubicBezTo>
                  <a:cubicBezTo>
                    <a:pt x="162" y="1159"/>
                    <a:pt x="167" y="1156"/>
                    <a:pt x="173" y="1156"/>
                  </a:cubicBezTo>
                  <a:cubicBezTo>
                    <a:pt x="312" y="1156"/>
                    <a:pt x="312" y="1156"/>
                    <a:pt x="312" y="1156"/>
                  </a:cubicBezTo>
                  <a:cubicBezTo>
                    <a:pt x="318" y="1156"/>
                    <a:pt x="323" y="1159"/>
                    <a:pt x="323" y="1166"/>
                  </a:cubicBezTo>
                  <a:cubicBezTo>
                    <a:pt x="323" y="1173"/>
                    <a:pt x="318" y="1179"/>
                    <a:pt x="312" y="1179"/>
                  </a:cubicBezTo>
                  <a:close/>
                  <a:moveTo>
                    <a:pt x="439" y="809"/>
                  </a:moveTo>
                  <a:cubicBezTo>
                    <a:pt x="439" y="902"/>
                    <a:pt x="439" y="902"/>
                    <a:pt x="439" y="902"/>
                  </a:cubicBezTo>
                  <a:cubicBezTo>
                    <a:pt x="439" y="1110"/>
                    <a:pt x="439" y="1110"/>
                    <a:pt x="439" y="1110"/>
                  </a:cubicBezTo>
                  <a:cubicBezTo>
                    <a:pt x="46" y="1110"/>
                    <a:pt x="46" y="1110"/>
                    <a:pt x="46" y="1110"/>
                  </a:cubicBezTo>
                  <a:cubicBezTo>
                    <a:pt x="46" y="439"/>
                    <a:pt x="46" y="439"/>
                    <a:pt x="46" y="439"/>
                  </a:cubicBezTo>
                  <a:cubicBezTo>
                    <a:pt x="185" y="439"/>
                    <a:pt x="185" y="439"/>
                    <a:pt x="185" y="439"/>
                  </a:cubicBezTo>
                  <a:cubicBezTo>
                    <a:pt x="254" y="439"/>
                    <a:pt x="254" y="439"/>
                    <a:pt x="254" y="439"/>
                  </a:cubicBezTo>
                  <a:cubicBezTo>
                    <a:pt x="439" y="439"/>
                    <a:pt x="439" y="439"/>
                    <a:pt x="439" y="439"/>
                  </a:cubicBezTo>
                  <a:lnTo>
                    <a:pt x="439" y="809"/>
                  </a:lnTo>
                  <a:close/>
                  <a:moveTo>
                    <a:pt x="948" y="809"/>
                  </a:moveTo>
                  <a:cubicBezTo>
                    <a:pt x="735" y="809"/>
                    <a:pt x="587" y="809"/>
                    <a:pt x="485" y="809"/>
                  </a:cubicBezTo>
                  <a:cubicBezTo>
                    <a:pt x="485" y="426"/>
                    <a:pt x="485" y="426"/>
                    <a:pt x="485" y="426"/>
                  </a:cubicBezTo>
                  <a:cubicBezTo>
                    <a:pt x="485" y="407"/>
                    <a:pt x="469" y="393"/>
                    <a:pt x="454" y="393"/>
                  </a:cubicBezTo>
                  <a:cubicBezTo>
                    <a:pt x="372" y="393"/>
                    <a:pt x="307" y="393"/>
                    <a:pt x="254" y="393"/>
                  </a:cubicBezTo>
                  <a:cubicBezTo>
                    <a:pt x="254" y="100"/>
                    <a:pt x="254" y="65"/>
                    <a:pt x="254" y="62"/>
                  </a:cubicBezTo>
                  <a:cubicBezTo>
                    <a:pt x="1526" y="62"/>
                    <a:pt x="1526" y="62"/>
                    <a:pt x="1526" y="62"/>
                  </a:cubicBezTo>
                  <a:cubicBezTo>
                    <a:pt x="1526" y="223"/>
                    <a:pt x="1526" y="356"/>
                    <a:pt x="1526" y="463"/>
                  </a:cubicBezTo>
                  <a:cubicBezTo>
                    <a:pt x="1526" y="487"/>
                    <a:pt x="1526" y="510"/>
                    <a:pt x="1526" y="532"/>
                  </a:cubicBezTo>
                  <a:cubicBezTo>
                    <a:pt x="1526" y="722"/>
                    <a:pt x="1526" y="809"/>
                    <a:pt x="1526" y="809"/>
                  </a:cubicBezTo>
                  <a:cubicBezTo>
                    <a:pt x="1327" y="809"/>
                    <a:pt x="1159" y="809"/>
                    <a:pt x="1017" y="809"/>
                  </a:cubicBezTo>
                  <a:cubicBezTo>
                    <a:pt x="993" y="809"/>
                    <a:pt x="970" y="809"/>
                    <a:pt x="948" y="809"/>
                  </a:cubicBezTo>
                  <a:close/>
                  <a:moveTo>
                    <a:pt x="2229" y="1295"/>
                  </a:moveTo>
                  <a:cubicBezTo>
                    <a:pt x="1035" y="1295"/>
                    <a:pt x="1035" y="1295"/>
                    <a:pt x="1035" y="1295"/>
                  </a:cubicBezTo>
                  <a:cubicBezTo>
                    <a:pt x="1035" y="1131"/>
                    <a:pt x="1035" y="1003"/>
                    <a:pt x="1035" y="902"/>
                  </a:cubicBezTo>
                  <a:cubicBezTo>
                    <a:pt x="1544" y="902"/>
                    <a:pt x="1544" y="902"/>
                    <a:pt x="1544" y="902"/>
                  </a:cubicBezTo>
                  <a:cubicBezTo>
                    <a:pt x="1572" y="902"/>
                    <a:pt x="1588" y="882"/>
                    <a:pt x="1588" y="853"/>
                  </a:cubicBezTo>
                  <a:cubicBezTo>
                    <a:pt x="1588" y="727"/>
                    <a:pt x="1588" y="621"/>
                    <a:pt x="1588" y="532"/>
                  </a:cubicBezTo>
                  <a:cubicBezTo>
                    <a:pt x="2229" y="532"/>
                    <a:pt x="2229" y="532"/>
                    <a:pt x="2229" y="532"/>
                  </a:cubicBezTo>
                  <a:cubicBezTo>
                    <a:pt x="2229" y="1295"/>
                    <a:pt x="2229" y="1295"/>
                    <a:pt x="2229" y="1295"/>
                  </a:cubicBez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20" name="Oval 319"/>
            <p:cNvSpPr/>
            <p:nvPr/>
          </p:nvSpPr>
          <p:spPr bwMode="auto">
            <a:xfrm>
              <a:off x="5840887" y="5190740"/>
              <a:ext cx="475532" cy="47553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21" name="Freeform 11"/>
            <p:cNvSpPr>
              <a:spLocks noEditPoints="1"/>
            </p:cNvSpPr>
            <p:nvPr/>
          </p:nvSpPr>
          <p:spPr bwMode="auto">
            <a:xfrm>
              <a:off x="5864220" y="5219966"/>
              <a:ext cx="422280" cy="422280"/>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sp>
        <p:nvSpPr>
          <p:cNvPr id="322" name="Rectangle 321"/>
          <p:cNvSpPr/>
          <p:nvPr/>
        </p:nvSpPr>
        <p:spPr bwMode="auto">
          <a:xfrm>
            <a:off x="664985" y="2494146"/>
            <a:ext cx="11148872" cy="121238"/>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solidFill>
                  <a:sysClr val="windowText" lastClr="000000"/>
                </a:solid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208" name="Group 207"/>
          <p:cNvGrpSpPr/>
          <p:nvPr/>
        </p:nvGrpSpPr>
        <p:grpSpPr>
          <a:xfrm>
            <a:off x="1322070" y="2508533"/>
            <a:ext cx="9458384" cy="837683"/>
            <a:chOff x="1295400" y="2459570"/>
            <a:chExt cx="9273767" cy="821332"/>
          </a:xfrm>
        </p:grpSpPr>
        <p:cxnSp>
          <p:nvCxnSpPr>
            <p:cNvPr id="4" name="Straight Connector 3"/>
            <p:cNvCxnSpPr/>
            <p:nvPr/>
          </p:nvCxnSpPr>
          <p:spPr>
            <a:xfrm flipH="1" flipV="1">
              <a:off x="1295400" y="2495832"/>
              <a:ext cx="2005020" cy="74719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300420" y="2494544"/>
              <a:ext cx="1119180" cy="74182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081203" y="2512522"/>
              <a:ext cx="1219217" cy="73050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00420" y="2531197"/>
              <a:ext cx="0" cy="705171"/>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300420" y="2512522"/>
              <a:ext cx="2206935" cy="73050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2519648" y="2518899"/>
              <a:ext cx="1547526" cy="71747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789433" y="2512522"/>
              <a:ext cx="296790" cy="74719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094991" y="2512522"/>
              <a:ext cx="494293" cy="73967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612301" y="2526483"/>
              <a:ext cx="3043398" cy="709885"/>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55699" y="2558403"/>
              <a:ext cx="2143057" cy="679253"/>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469034" y="2459570"/>
              <a:ext cx="207647" cy="782055"/>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4705076" y="2511537"/>
              <a:ext cx="314888" cy="724831"/>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flipV="1">
              <a:off x="3942937" y="2531197"/>
              <a:ext cx="1608328" cy="694161"/>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H="1" flipV="1">
              <a:off x="5156550" y="2472586"/>
              <a:ext cx="417220" cy="784397"/>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5542440" y="2482623"/>
              <a:ext cx="118419" cy="753745"/>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V="1">
              <a:off x="5549952" y="2531197"/>
              <a:ext cx="2142437" cy="720995"/>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V="1">
              <a:off x="5594752" y="2526483"/>
              <a:ext cx="642187" cy="740011"/>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H="1" flipV="1">
              <a:off x="4595455" y="2511537"/>
              <a:ext cx="2076375" cy="740655"/>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H="1" flipV="1">
              <a:off x="6313160" y="2507805"/>
              <a:ext cx="358670" cy="751282"/>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6687714" y="2508604"/>
              <a:ext cx="328170" cy="772298"/>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V="1">
              <a:off x="6706915" y="2507805"/>
              <a:ext cx="7512" cy="758689"/>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flipV="1">
              <a:off x="5787443" y="2526483"/>
              <a:ext cx="1758855" cy="73260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H="1" flipV="1">
              <a:off x="7144851" y="2485731"/>
              <a:ext cx="405544" cy="770193"/>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V="1">
              <a:off x="7608733" y="2511537"/>
              <a:ext cx="556418" cy="740655"/>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V="1">
              <a:off x="7533296" y="2481705"/>
              <a:ext cx="297053" cy="754663"/>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flipV="1">
              <a:off x="7359851" y="2472586"/>
              <a:ext cx="759232" cy="752772"/>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8127764" y="2511537"/>
              <a:ext cx="1882230" cy="701361"/>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8143164" y="2523558"/>
              <a:ext cx="594902" cy="66058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H="1" flipV="1">
              <a:off x="7965999" y="2511537"/>
              <a:ext cx="984955" cy="754957"/>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V="1">
              <a:off x="8950954" y="2511138"/>
              <a:ext cx="587969" cy="72523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8950954" y="2488342"/>
              <a:ext cx="15400" cy="758993"/>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H="1" flipV="1">
              <a:off x="8369488" y="2472536"/>
              <a:ext cx="581466" cy="779656"/>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H="1" flipV="1">
              <a:off x="6454988" y="2511138"/>
              <a:ext cx="1126395" cy="755356"/>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667537" y="2520106"/>
              <a:ext cx="4739004" cy="703028"/>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H="1" flipV="1">
              <a:off x="4908612" y="2511125"/>
              <a:ext cx="3234552" cy="69636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3318362" y="2484335"/>
              <a:ext cx="505701" cy="75412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flipV="1">
              <a:off x="8127764" y="2481705"/>
              <a:ext cx="78634" cy="72578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flipV="1">
              <a:off x="8133534" y="2555663"/>
              <a:ext cx="2435633" cy="638224"/>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flipH="1" flipV="1">
              <a:off x="3209613" y="2470343"/>
              <a:ext cx="1467068" cy="772680"/>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H="1" flipV="1">
              <a:off x="2918506" y="2504642"/>
              <a:ext cx="383972" cy="704697"/>
            </a:xfrm>
            <a:prstGeom prst="line">
              <a:avLst/>
            </a:prstGeom>
            <a:ln w="12700">
              <a:solidFill>
                <a:srgbClr val="00B294"/>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27" name="Group 426"/>
          <p:cNvGrpSpPr/>
          <p:nvPr/>
        </p:nvGrpSpPr>
        <p:grpSpPr>
          <a:xfrm>
            <a:off x="2754689" y="3277265"/>
            <a:ext cx="6824287" cy="720242"/>
            <a:chOff x="2700056" y="3213297"/>
            <a:chExt cx="6691085" cy="706184"/>
          </a:xfrm>
        </p:grpSpPr>
        <p:sp>
          <p:nvSpPr>
            <p:cNvPr id="8" name="Rectangle 7"/>
            <p:cNvSpPr/>
            <p:nvPr/>
          </p:nvSpPr>
          <p:spPr bwMode="auto">
            <a:xfrm>
              <a:off x="2700056" y="3213297"/>
              <a:ext cx="6691085" cy="70618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323" name="Group 322"/>
            <p:cNvGrpSpPr/>
            <p:nvPr/>
          </p:nvGrpSpPr>
          <p:grpSpPr>
            <a:xfrm>
              <a:off x="2997201" y="3334771"/>
              <a:ext cx="6228693" cy="475297"/>
              <a:chOff x="3040382" y="3334771"/>
              <a:chExt cx="6228693" cy="475297"/>
            </a:xfrm>
          </p:grpSpPr>
          <p:sp>
            <p:nvSpPr>
              <p:cNvPr id="324" name="Freeform 31"/>
              <p:cNvSpPr>
                <a:spLocks noEditPoints="1"/>
              </p:cNvSpPr>
              <p:nvPr/>
            </p:nvSpPr>
            <p:spPr bwMode="auto">
              <a:xfrm>
                <a:off x="3040382" y="3369100"/>
                <a:ext cx="606439" cy="406638"/>
              </a:xfrm>
              <a:custGeom>
                <a:avLst/>
                <a:gdLst>
                  <a:gd name="T0" fmla="*/ 1937 w 2004"/>
                  <a:gd name="T1" fmla="*/ 0 h 1343"/>
                  <a:gd name="T2" fmla="*/ 68 w 2004"/>
                  <a:gd name="T3" fmla="*/ 0 h 1343"/>
                  <a:gd name="T4" fmla="*/ 0 w 2004"/>
                  <a:gd name="T5" fmla="*/ 67 h 1343"/>
                  <a:gd name="T6" fmla="*/ 0 w 2004"/>
                  <a:gd name="T7" fmla="*/ 1276 h 1343"/>
                  <a:gd name="T8" fmla="*/ 68 w 2004"/>
                  <a:gd name="T9" fmla="*/ 1343 h 1343"/>
                  <a:gd name="T10" fmla="*/ 1937 w 2004"/>
                  <a:gd name="T11" fmla="*/ 1343 h 1343"/>
                  <a:gd name="T12" fmla="*/ 2004 w 2004"/>
                  <a:gd name="T13" fmla="*/ 1276 h 1343"/>
                  <a:gd name="T14" fmla="*/ 2004 w 2004"/>
                  <a:gd name="T15" fmla="*/ 67 h 1343"/>
                  <a:gd name="T16" fmla="*/ 1937 w 2004"/>
                  <a:gd name="T17" fmla="*/ 0 h 1343"/>
                  <a:gd name="T18" fmla="*/ 1870 w 2004"/>
                  <a:gd name="T19" fmla="*/ 1201 h 1343"/>
                  <a:gd name="T20" fmla="*/ 132 w 2004"/>
                  <a:gd name="T21" fmla="*/ 1201 h 1343"/>
                  <a:gd name="T22" fmla="*/ 132 w 2004"/>
                  <a:gd name="T23" fmla="*/ 137 h 1343"/>
                  <a:gd name="T24" fmla="*/ 1870 w 2004"/>
                  <a:gd name="T25" fmla="*/ 137 h 1343"/>
                  <a:gd name="T26" fmla="*/ 1870 w 2004"/>
                  <a:gd name="T27" fmla="*/ 1201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4" h="1343">
                    <a:moveTo>
                      <a:pt x="1937" y="0"/>
                    </a:moveTo>
                    <a:cubicBezTo>
                      <a:pt x="68" y="0"/>
                      <a:pt x="68" y="0"/>
                      <a:pt x="68" y="0"/>
                    </a:cubicBezTo>
                    <a:cubicBezTo>
                      <a:pt x="34" y="0"/>
                      <a:pt x="0" y="27"/>
                      <a:pt x="0" y="67"/>
                    </a:cubicBezTo>
                    <a:cubicBezTo>
                      <a:pt x="0" y="1229"/>
                      <a:pt x="0" y="1276"/>
                      <a:pt x="0" y="1276"/>
                    </a:cubicBezTo>
                    <a:cubicBezTo>
                      <a:pt x="0" y="1316"/>
                      <a:pt x="34" y="1343"/>
                      <a:pt x="68" y="1343"/>
                    </a:cubicBezTo>
                    <a:cubicBezTo>
                      <a:pt x="1937" y="1343"/>
                      <a:pt x="1937" y="1343"/>
                      <a:pt x="1937" y="1343"/>
                    </a:cubicBezTo>
                    <a:cubicBezTo>
                      <a:pt x="1977" y="1343"/>
                      <a:pt x="2004" y="1316"/>
                      <a:pt x="2004" y="1276"/>
                    </a:cubicBezTo>
                    <a:cubicBezTo>
                      <a:pt x="2004" y="114"/>
                      <a:pt x="2004" y="67"/>
                      <a:pt x="2004" y="67"/>
                    </a:cubicBezTo>
                    <a:cubicBezTo>
                      <a:pt x="2004" y="27"/>
                      <a:pt x="1977" y="0"/>
                      <a:pt x="1937" y="0"/>
                    </a:cubicBezTo>
                    <a:close/>
                    <a:moveTo>
                      <a:pt x="1870" y="1201"/>
                    </a:moveTo>
                    <a:cubicBezTo>
                      <a:pt x="132" y="1201"/>
                      <a:pt x="132" y="1201"/>
                      <a:pt x="132" y="1201"/>
                    </a:cubicBezTo>
                    <a:cubicBezTo>
                      <a:pt x="132" y="137"/>
                      <a:pt x="132" y="137"/>
                      <a:pt x="132" y="137"/>
                    </a:cubicBezTo>
                    <a:cubicBezTo>
                      <a:pt x="1870" y="137"/>
                      <a:pt x="1870" y="137"/>
                      <a:pt x="1870" y="137"/>
                    </a:cubicBezTo>
                    <a:lnTo>
                      <a:pt x="1870" y="1201"/>
                    </a:lnTo>
                    <a:close/>
                  </a:path>
                </a:pathLst>
              </a:custGeom>
              <a:solidFill>
                <a:srgbClr val="002050"/>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25" name="Freeform 5"/>
              <p:cNvSpPr>
                <a:spLocks noEditPoints="1"/>
              </p:cNvSpPr>
              <p:nvPr/>
            </p:nvSpPr>
            <p:spPr bwMode="auto">
              <a:xfrm>
                <a:off x="3983414" y="3345407"/>
                <a:ext cx="253880" cy="454025"/>
              </a:xfrm>
              <a:custGeom>
                <a:avLst/>
                <a:gdLst>
                  <a:gd name="T0" fmla="*/ 958 w 1039"/>
                  <a:gd name="T1" fmla="*/ 0 h 1861"/>
                  <a:gd name="T2" fmla="*/ 80 w 1039"/>
                  <a:gd name="T3" fmla="*/ 0 h 1861"/>
                  <a:gd name="T4" fmla="*/ 0 w 1039"/>
                  <a:gd name="T5" fmla="*/ 81 h 1861"/>
                  <a:gd name="T6" fmla="*/ 0 w 1039"/>
                  <a:gd name="T7" fmla="*/ 90 h 1861"/>
                  <a:gd name="T8" fmla="*/ 0 w 1039"/>
                  <a:gd name="T9" fmla="*/ 1772 h 1861"/>
                  <a:gd name="T10" fmla="*/ 0 w 1039"/>
                  <a:gd name="T11" fmla="*/ 1781 h 1861"/>
                  <a:gd name="T12" fmla="*/ 80 w 1039"/>
                  <a:gd name="T13" fmla="*/ 1861 h 1861"/>
                  <a:gd name="T14" fmla="*/ 958 w 1039"/>
                  <a:gd name="T15" fmla="*/ 1861 h 1861"/>
                  <a:gd name="T16" fmla="*/ 1039 w 1039"/>
                  <a:gd name="T17" fmla="*/ 1781 h 1861"/>
                  <a:gd name="T18" fmla="*/ 1039 w 1039"/>
                  <a:gd name="T19" fmla="*/ 1772 h 1861"/>
                  <a:gd name="T20" fmla="*/ 1039 w 1039"/>
                  <a:gd name="T21" fmla="*/ 90 h 1861"/>
                  <a:gd name="T22" fmla="*/ 1039 w 1039"/>
                  <a:gd name="T23" fmla="*/ 81 h 1861"/>
                  <a:gd name="T24" fmla="*/ 958 w 1039"/>
                  <a:gd name="T25" fmla="*/ 0 h 1861"/>
                  <a:gd name="T26" fmla="*/ 985 w 1039"/>
                  <a:gd name="T27" fmla="*/ 1558 h 1861"/>
                  <a:gd name="T28" fmla="*/ 53 w 1039"/>
                  <a:gd name="T29" fmla="*/ 1558 h 1861"/>
                  <a:gd name="T30" fmla="*/ 53 w 1039"/>
                  <a:gd name="T31" fmla="*/ 170 h 1861"/>
                  <a:gd name="T32" fmla="*/ 985 w 1039"/>
                  <a:gd name="T33" fmla="*/ 170 h 1861"/>
                  <a:gd name="T34" fmla="*/ 985 w 1039"/>
                  <a:gd name="T35" fmla="*/ 155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9" h="1861">
                    <a:moveTo>
                      <a:pt x="958" y="0"/>
                    </a:moveTo>
                    <a:cubicBezTo>
                      <a:pt x="80" y="0"/>
                      <a:pt x="80" y="0"/>
                      <a:pt x="80" y="0"/>
                    </a:cubicBezTo>
                    <a:cubicBezTo>
                      <a:pt x="36" y="0"/>
                      <a:pt x="0" y="37"/>
                      <a:pt x="0" y="81"/>
                    </a:cubicBezTo>
                    <a:cubicBezTo>
                      <a:pt x="0" y="90"/>
                      <a:pt x="0" y="90"/>
                      <a:pt x="0" y="90"/>
                    </a:cubicBezTo>
                    <a:cubicBezTo>
                      <a:pt x="0" y="1772"/>
                      <a:pt x="0" y="1772"/>
                      <a:pt x="0" y="1772"/>
                    </a:cubicBezTo>
                    <a:cubicBezTo>
                      <a:pt x="0" y="1781"/>
                      <a:pt x="0" y="1781"/>
                      <a:pt x="0" y="1781"/>
                    </a:cubicBezTo>
                    <a:cubicBezTo>
                      <a:pt x="0" y="1825"/>
                      <a:pt x="36" y="1861"/>
                      <a:pt x="80" y="1861"/>
                    </a:cubicBezTo>
                    <a:cubicBezTo>
                      <a:pt x="958" y="1861"/>
                      <a:pt x="958" y="1861"/>
                      <a:pt x="958" y="1861"/>
                    </a:cubicBezTo>
                    <a:cubicBezTo>
                      <a:pt x="1003" y="1861"/>
                      <a:pt x="1039" y="1825"/>
                      <a:pt x="1039" y="1781"/>
                    </a:cubicBezTo>
                    <a:cubicBezTo>
                      <a:pt x="1039" y="1772"/>
                      <a:pt x="1039" y="1772"/>
                      <a:pt x="1039" y="1772"/>
                    </a:cubicBezTo>
                    <a:cubicBezTo>
                      <a:pt x="1039" y="90"/>
                      <a:pt x="1039" y="90"/>
                      <a:pt x="1039" y="90"/>
                    </a:cubicBezTo>
                    <a:cubicBezTo>
                      <a:pt x="1039" y="81"/>
                      <a:pt x="1039" y="81"/>
                      <a:pt x="1039" y="81"/>
                    </a:cubicBezTo>
                    <a:cubicBezTo>
                      <a:pt x="1039" y="36"/>
                      <a:pt x="1003" y="0"/>
                      <a:pt x="958" y="0"/>
                    </a:cubicBezTo>
                    <a:close/>
                    <a:moveTo>
                      <a:pt x="985" y="1558"/>
                    </a:moveTo>
                    <a:cubicBezTo>
                      <a:pt x="53" y="1558"/>
                      <a:pt x="53" y="1558"/>
                      <a:pt x="53" y="1558"/>
                    </a:cubicBezTo>
                    <a:cubicBezTo>
                      <a:pt x="53" y="170"/>
                      <a:pt x="53" y="170"/>
                      <a:pt x="53" y="170"/>
                    </a:cubicBezTo>
                    <a:cubicBezTo>
                      <a:pt x="985" y="170"/>
                      <a:pt x="985" y="170"/>
                      <a:pt x="985" y="170"/>
                    </a:cubicBezTo>
                    <a:lnTo>
                      <a:pt x="985" y="1558"/>
                    </a:lnTo>
                    <a:close/>
                  </a:path>
                </a:pathLst>
              </a:custGeom>
              <a:solidFill>
                <a:srgbClr val="002050"/>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nvGrpSpPr>
              <p:cNvPr id="326" name="Group 325"/>
              <p:cNvGrpSpPr/>
              <p:nvPr/>
            </p:nvGrpSpPr>
            <p:grpSpPr>
              <a:xfrm>
                <a:off x="5164360" y="3334771"/>
                <a:ext cx="860172" cy="475297"/>
                <a:chOff x="12493625" y="-298450"/>
                <a:chExt cx="10480675" cy="5791201"/>
              </a:xfrm>
              <a:solidFill>
                <a:srgbClr val="002050"/>
              </a:solidFill>
            </p:grpSpPr>
            <p:sp>
              <p:nvSpPr>
                <p:cNvPr id="334" name="Freeform 5"/>
                <p:cNvSpPr>
                  <a:spLocks noEditPoints="1"/>
                </p:cNvSpPr>
                <p:nvPr/>
              </p:nvSpPr>
              <p:spPr bwMode="auto">
                <a:xfrm>
                  <a:off x="13830300" y="-298450"/>
                  <a:ext cx="7831138" cy="5257800"/>
                </a:xfrm>
                <a:custGeom>
                  <a:avLst/>
                  <a:gdLst>
                    <a:gd name="T0" fmla="*/ 70 w 2086"/>
                    <a:gd name="T1" fmla="*/ 1399 h 1399"/>
                    <a:gd name="T2" fmla="*/ 2017 w 2086"/>
                    <a:gd name="T3" fmla="*/ 1399 h 1399"/>
                    <a:gd name="T4" fmla="*/ 2086 w 2086"/>
                    <a:gd name="T5" fmla="*/ 1329 h 1399"/>
                    <a:gd name="T6" fmla="*/ 2086 w 2086"/>
                    <a:gd name="T7" fmla="*/ 70 h 1399"/>
                    <a:gd name="T8" fmla="*/ 2017 w 2086"/>
                    <a:gd name="T9" fmla="*/ 0 h 1399"/>
                    <a:gd name="T10" fmla="*/ 70 w 2086"/>
                    <a:gd name="T11" fmla="*/ 0 h 1399"/>
                    <a:gd name="T12" fmla="*/ 0 w 2086"/>
                    <a:gd name="T13" fmla="*/ 70 h 1399"/>
                    <a:gd name="T14" fmla="*/ 0 w 2086"/>
                    <a:gd name="T15" fmla="*/ 1329 h 1399"/>
                    <a:gd name="T16" fmla="*/ 70 w 2086"/>
                    <a:gd name="T17" fmla="*/ 1399 h 1399"/>
                    <a:gd name="T18" fmla="*/ 137 w 2086"/>
                    <a:gd name="T19" fmla="*/ 143 h 1399"/>
                    <a:gd name="T20" fmla="*/ 1948 w 2086"/>
                    <a:gd name="T21" fmla="*/ 143 h 1399"/>
                    <a:gd name="T22" fmla="*/ 1948 w 2086"/>
                    <a:gd name="T23" fmla="*/ 1251 h 1399"/>
                    <a:gd name="T24" fmla="*/ 137 w 2086"/>
                    <a:gd name="T25" fmla="*/ 1251 h 1399"/>
                    <a:gd name="T26" fmla="*/ 137 w 2086"/>
                    <a:gd name="T27" fmla="*/ 143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6" h="1399">
                      <a:moveTo>
                        <a:pt x="70" y="1399"/>
                      </a:moveTo>
                      <a:cubicBezTo>
                        <a:pt x="2017" y="1399"/>
                        <a:pt x="2017" y="1399"/>
                        <a:pt x="2017" y="1399"/>
                      </a:cubicBezTo>
                      <a:cubicBezTo>
                        <a:pt x="2058" y="1399"/>
                        <a:pt x="2086" y="1371"/>
                        <a:pt x="2086" y="1329"/>
                      </a:cubicBezTo>
                      <a:cubicBezTo>
                        <a:pt x="2086" y="119"/>
                        <a:pt x="2086" y="70"/>
                        <a:pt x="2086" y="70"/>
                      </a:cubicBezTo>
                      <a:cubicBezTo>
                        <a:pt x="2086" y="28"/>
                        <a:pt x="2058" y="0"/>
                        <a:pt x="2017" y="0"/>
                      </a:cubicBezTo>
                      <a:cubicBezTo>
                        <a:pt x="70" y="0"/>
                        <a:pt x="70" y="0"/>
                        <a:pt x="70" y="0"/>
                      </a:cubicBezTo>
                      <a:cubicBezTo>
                        <a:pt x="35" y="0"/>
                        <a:pt x="0" y="28"/>
                        <a:pt x="0" y="70"/>
                      </a:cubicBezTo>
                      <a:cubicBezTo>
                        <a:pt x="0" y="1280"/>
                        <a:pt x="0" y="1329"/>
                        <a:pt x="0" y="1329"/>
                      </a:cubicBezTo>
                      <a:cubicBezTo>
                        <a:pt x="0" y="1371"/>
                        <a:pt x="35" y="1399"/>
                        <a:pt x="70" y="1399"/>
                      </a:cubicBezTo>
                      <a:close/>
                      <a:moveTo>
                        <a:pt x="137" y="143"/>
                      </a:moveTo>
                      <a:cubicBezTo>
                        <a:pt x="1948" y="143"/>
                        <a:pt x="1948" y="143"/>
                        <a:pt x="1948" y="143"/>
                      </a:cubicBezTo>
                      <a:cubicBezTo>
                        <a:pt x="1948" y="1251"/>
                        <a:pt x="1948" y="1251"/>
                        <a:pt x="1948" y="1251"/>
                      </a:cubicBezTo>
                      <a:cubicBezTo>
                        <a:pt x="137" y="1251"/>
                        <a:pt x="137" y="1251"/>
                        <a:pt x="137" y="1251"/>
                      </a:cubicBezTo>
                      <a:lnTo>
                        <a:pt x="137"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35" name="Freeform 6"/>
                <p:cNvSpPr>
                  <a:spLocks/>
                </p:cNvSpPr>
                <p:nvPr/>
              </p:nvSpPr>
              <p:spPr bwMode="auto">
                <a:xfrm>
                  <a:off x="12493625" y="5075238"/>
                  <a:ext cx="10480675" cy="417513"/>
                </a:xfrm>
                <a:custGeom>
                  <a:avLst/>
                  <a:gdLst>
                    <a:gd name="T0" fmla="*/ 0 w 2792"/>
                    <a:gd name="T1" fmla="*/ 0 h 111"/>
                    <a:gd name="T2" fmla="*/ 0 w 2792"/>
                    <a:gd name="T3" fmla="*/ 68 h 111"/>
                    <a:gd name="T4" fmla="*/ 91 w 2792"/>
                    <a:gd name="T5" fmla="*/ 111 h 111"/>
                    <a:gd name="T6" fmla="*/ 2701 w 2792"/>
                    <a:gd name="T7" fmla="*/ 111 h 111"/>
                    <a:gd name="T8" fmla="*/ 2792 w 2792"/>
                    <a:gd name="T9" fmla="*/ 68 h 111"/>
                    <a:gd name="T10" fmla="*/ 2792 w 2792"/>
                    <a:gd name="T11" fmla="*/ 0 h 111"/>
                    <a:gd name="T12" fmla="*/ 0 w 2792"/>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2792" h="111">
                      <a:moveTo>
                        <a:pt x="0" y="0"/>
                      </a:moveTo>
                      <a:cubicBezTo>
                        <a:pt x="0" y="68"/>
                        <a:pt x="0" y="68"/>
                        <a:pt x="0" y="68"/>
                      </a:cubicBezTo>
                      <a:cubicBezTo>
                        <a:pt x="0" y="68"/>
                        <a:pt x="63" y="111"/>
                        <a:pt x="91" y="111"/>
                      </a:cubicBezTo>
                      <a:cubicBezTo>
                        <a:pt x="2701" y="111"/>
                        <a:pt x="2701" y="111"/>
                        <a:pt x="2701" y="111"/>
                      </a:cubicBezTo>
                      <a:cubicBezTo>
                        <a:pt x="2729" y="111"/>
                        <a:pt x="2792" y="68"/>
                        <a:pt x="2792" y="68"/>
                      </a:cubicBezTo>
                      <a:cubicBezTo>
                        <a:pt x="2792" y="20"/>
                        <a:pt x="2792" y="5"/>
                        <a:pt x="279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nvGrpSpPr>
              <p:cNvPr id="327" name="Group 326"/>
              <p:cNvGrpSpPr/>
              <p:nvPr/>
            </p:nvGrpSpPr>
            <p:grpSpPr>
              <a:xfrm>
                <a:off x="6284925" y="3334771"/>
                <a:ext cx="860172" cy="475297"/>
                <a:chOff x="12493625" y="-298450"/>
                <a:chExt cx="10480675" cy="5791201"/>
              </a:xfrm>
              <a:solidFill>
                <a:srgbClr val="002050"/>
              </a:solidFill>
            </p:grpSpPr>
            <p:sp>
              <p:nvSpPr>
                <p:cNvPr id="332" name="Freeform 5"/>
                <p:cNvSpPr>
                  <a:spLocks noEditPoints="1"/>
                </p:cNvSpPr>
                <p:nvPr/>
              </p:nvSpPr>
              <p:spPr bwMode="auto">
                <a:xfrm>
                  <a:off x="13830300" y="-298450"/>
                  <a:ext cx="7831138" cy="5257800"/>
                </a:xfrm>
                <a:custGeom>
                  <a:avLst/>
                  <a:gdLst>
                    <a:gd name="T0" fmla="*/ 70 w 2086"/>
                    <a:gd name="T1" fmla="*/ 1399 h 1399"/>
                    <a:gd name="T2" fmla="*/ 2017 w 2086"/>
                    <a:gd name="T3" fmla="*/ 1399 h 1399"/>
                    <a:gd name="T4" fmla="*/ 2086 w 2086"/>
                    <a:gd name="T5" fmla="*/ 1329 h 1399"/>
                    <a:gd name="T6" fmla="*/ 2086 w 2086"/>
                    <a:gd name="T7" fmla="*/ 70 h 1399"/>
                    <a:gd name="T8" fmla="*/ 2017 w 2086"/>
                    <a:gd name="T9" fmla="*/ 0 h 1399"/>
                    <a:gd name="T10" fmla="*/ 70 w 2086"/>
                    <a:gd name="T11" fmla="*/ 0 h 1399"/>
                    <a:gd name="T12" fmla="*/ 0 w 2086"/>
                    <a:gd name="T13" fmla="*/ 70 h 1399"/>
                    <a:gd name="T14" fmla="*/ 0 w 2086"/>
                    <a:gd name="T15" fmla="*/ 1329 h 1399"/>
                    <a:gd name="T16" fmla="*/ 70 w 2086"/>
                    <a:gd name="T17" fmla="*/ 1399 h 1399"/>
                    <a:gd name="T18" fmla="*/ 137 w 2086"/>
                    <a:gd name="T19" fmla="*/ 143 h 1399"/>
                    <a:gd name="T20" fmla="*/ 1948 w 2086"/>
                    <a:gd name="T21" fmla="*/ 143 h 1399"/>
                    <a:gd name="T22" fmla="*/ 1948 w 2086"/>
                    <a:gd name="T23" fmla="*/ 1251 h 1399"/>
                    <a:gd name="T24" fmla="*/ 137 w 2086"/>
                    <a:gd name="T25" fmla="*/ 1251 h 1399"/>
                    <a:gd name="T26" fmla="*/ 137 w 2086"/>
                    <a:gd name="T27" fmla="*/ 143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6" h="1399">
                      <a:moveTo>
                        <a:pt x="70" y="1399"/>
                      </a:moveTo>
                      <a:cubicBezTo>
                        <a:pt x="2017" y="1399"/>
                        <a:pt x="2017" y="1399"/>
                        <a:pt x="2017" y="1399"/>
                      </a:cubicBezTo>
                      <a:cubicBezTo>
                        <a:pt x="2058" y="1399"/>
                        <a:pt x="2086" y="1371"/>
                        <a:pt x="2086" y="1329"/>
                      </a:cubicBezTo>
                      <a:cubicBezTo>
                        <a:pt x="2086" y="119"/>
                        <a:pt x="2086" y="70"/>
                        <a:pt x="2086" y="70"/>
                      </a:cubicBezTo>
                      <a:cubicBezTo>
                        <a:pt x="2086" y="28"/>
                        <a:pt x="2058" y="0"/>
                        <a:pt x="2017" y="0"/>
                      </a:cubicBezTo>
                      <a:cubicBezTo>
                        <a:pt x="70" y="0"/>
                        <a:pt x="70" y="0"/>
                        <a:pt x="70" y="0"/>
                      </a:cubicBezTo>
                      <a:cubicBezTo>
                        <a:pt x="35" y="0"/>
                        <a:pt x="0" y="28"/>
                        <a:pt x="0" y="70"/>
                      </a:cubicBezTo>
                      <a:cubicBezTo>
                        <a:pt x="0" y="1280"/>
                        <a:pt x="0" y="1329"/>
                        <a:pt x="0" y="1329"/>
                      </a:cubicBezTo>
                      <a:cubicBezTo>
                        <a:pt x="0" y="1371"/>
                        <a:pt x="35" y="1399"/>
                        <a:pt x="70" y="1399"/>
                      </a:cubicBezTo>
                      <a:close/>
                      <a:moveTo>
                        <a:pt x="137" y="143"/>
                      </a:moveTo>
                      <a:cubicBezTo>
                        <a:pt x="1948" y="143"/>
                        <a:pt x="1948" y="143"/>
                        <a:pt x="1948" y="143"/>
                      </a:cubicBezTo>
                      <a:cubicBezTo>
                        <a:pt x="1948" y="1251"/>
                        <a:pt x="1948" y="1251"/>
                        <a:pt x="1948" y="1251"/>
                      </a:cubicBezTo>
                      <a:cubicBezTo>
                        <a:pt x="137" y="1251"/>
                        <a:pt x="137" y="1251"/>
                        <a:pt x="137" y="1251"/>
                      </a:cubicBezTo>
                      <a:lnTo>
                        <a:pt x="137"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33" name="Freeform 6"/>
                <p:cNvSpPr>
                  <a:spLocks/>
                </p:cNvSpPr>
                <p:nvPr/>
              </p:nvSpPr>
              <p:spPr bwMode="auto">
                <a:xfrm>
                  <a:off x="12493625" y="5075238"/>
                  <a:ext cx="10480675" cy="417513"/>
                </a:xfrm>
                <a:custGeom>
                  <a:avLst/>
                  <a:gdLst>
                    <a:gd name="T0" fmla="*/ 0 w 2792"/>
                    <a:gd name="T1" fmla="*/ 0 h 111"/>
                    <a:gd name="T2" fmla="*/ 0 w 2792"/>
                    <a:gd name="T3" fmla="*/ 68 h 111"/>
                    <a:gd name="T4" fmla="*/ 91 w 2792"/>
                    <a:gd name="T5" fmla="*/ 111 h 111"/>
                    <a:gd name="T6" fmla="*/ 2701 w 2792"/>
                    <a:gd name="T7" fmla="*/ 111 h 111"/>
                    <a:gd name="T8" fmla="*/ 2792 w 2792"/>
                    <a:gd name="T9" fmla="*/ 68 h 111"/>
                    <a:gd name="T10" fmla="*/ 2792 w 2792"/>
                    <a:gd name="T11" fmla="*/ 0 h 111"/>
                    <a:gd name="T12" fmla="*/ 0 w 2792"/>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2792" h="111">
                      <a:moveTo>
                        <a:pt x="0" y="0"/>
                      </a:moveTo>
                      <a:cubicBezTo>
                        <a:pt x="0" y="68"/>
                        <a:pt x="0" y="68"/>
                        <a:pt x="0" y="68"/>
                      </a:cubicBezTo>
                      <a:cubicBezTo>
                        <a:pt x="0" y="68"/>
                        <a:pt x="63" y="111"/>
                        <a:pt x="91" y="111"/>
                      </a:cubicBezTo>
                      <a:cubicBezTo>
                        <a:pt x="2701" y="111"/>
                        <a:pt x="2701" y="111"/>
                        <a:pt x="2701" y="111"/>
                      </a:cubicBezTo>
                      <a:cubicBezTo>
                        <a:pt x="2729" y="111"/>
                        <a:pt x="2792" y="68"/>
                        <a:pt x="2792" y="68"/>
                      </a:cubicBezTo>
                      <a:cubicBezTo>
                        <a:pt x="2792" y="20"/>
                        <a:pt x="2792" y="5"/>
                        <a:pt x="279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sp>
            <p:nvSpPr>
              <p:cNvPr id="328" name="Freeform 5"/>
              <p:cNvSpPr>
                <a:spLocks noEditPoints="1"/>
              </p:cNvSpPr>
              <p:nvPr/>
            </p:nvSpPr>
            <p:spPr bwMode="auto">
              <a:xfrm>
                <a:off x="4573887" y="3345407"/>
                <a:ext cx="253880" cy="454025"/>
              </a:xfrm>
              <a:custGeom>
                <a:avLst/>
                <a:gdLst>
                  <a:gd name="T0" fmla="*/ 958 w 1039"/>
                  <a:gd name="T1" fmla="*/ 0 h 1861"/>
                  <a:gd name="T2" fmla="*/ 80 w 1039"/>
                  <a:gd name="T3" fmla="*/ 0 h 1861"/>
                  <a:gd name="T4" fmla="*/ 0 w 1039"/>
                  <a:gd name="T5" fmla="*/ 81 h 1861"/>
                  <a:gd name="T6" fmla="*/ 0 w 1039"/>
                  <a:gd name="T7" fmla="*/ 90 h 1861"/>
                  <a:gd name="T8" fmla="*/ 0 w 1039"/>
                  <a:gd name="T9" fmla="*/ 1772 h 1861"/>
                  <a:gd name="T10" fmla="*/ 0 w 1039"/>
                  <a:gd name="T11" fmla="*/ 1781 h 1861"/>
                  <a:gd name="T12" fmla="*/ 80 w 1039"/>
                  <a:gd name="T13" fmla="*/ 1861 h 1861"/>
                  <a:gd name="T14" fmla="*/ 958 w 1039"/>
                  <a:gd name="T15" fmla="*/ 1861 h 1861"/>
                  <a:gd name="T16" fmla="*/ 1039 w 1039"/>
                  <a:gd name="T17" fmla="*/ 1781 h 1861"/>
                  <a:gd name="T18" fmla="*/ 1039 w 1039"/>
                  <a:gd name="T19" fmla="*/ 1772 h 1861"/>
                  <a:gd name="T20" fmla="*/ 1039 w 1039"/>
                  <a:gd name="T21" fmla="*/ 90 h 1861"/>
                  <a:gd name="T22" fmla="*/ 1039 w 1039"/>
                  <a:gd name="T23" fmla="*/ 81 h 1861"/>
                  <a:gd name="T24" fmla="*/ 958 w 1039"/>
                  <a:gd name="T25" fmla="*/ 0 h 1861"/>
                  <a:gd name="T26" fmla="*/ 985 w 1039"/>
                  <a:gd name="T27" fmla="*/ 1558 h 1861"/>
                  <a:gd name="T28" fmla="*/ 53 w 1039"/>
                  <a:gd name="T29" fmla="*/ 1558 h 1861"/>
                  <a:gd name="T30" fmla="*/ 53 w 1039"/>
                  <a:gd name="T31" fmla="*/ 170 h 1861"/>
                  <a:gd name="T32" fmla="*/ 985 w 1039"/>
                  <a:gd name="T33" fmla="*/ 170 h 1861"/>
                  <a:gd name="T34" fmla="*/ 985 w 1039"/>
                  <a:gd name="T35" fmla="*/ 155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9" h="1861">
                    <a:moveTo>
                      <a:pt x="958" y="0"/>
                    </a:moveTo>
                    <a:cubicBezTo>
                      <a:pt x="80" y="0"/>
                      <a:pt x="80" y="0"/>
                      <a:pt x="80" y="0"/>
                    </a:cubicBezTo>
                    <a:cubicBezTo>
                      <a:pt x="36" y="0"/>
                      <a:pt x="0" y="37"/>
                      <a:pt x="0" y="81"/>
                    </a:cubicBezTo>
                    <a:cubicBezTo>
                      <a:pt x="0" y="90"/>
                      <a:pt x="0" y="90"/>
                      <a:pt x="0" y="90"/>
                    </a:cubicBezTo>
                    <a:cubicBezTo>
                      <a:pt x="0" y="1772"/>
                      <a:pt x="0" y="1772"/>
                      <a:pt x="0" y="1772"/>
                    </a:cubicBezTo>
                    <a:cubicBezTo>
                      <a:pt x="0" y="1781"/>
                      <a:pt x="0" y="1781"/>
                      <a:pt x="0" y="1781"/>
                    </a:cubicBezTo>
                    <a:cubicBezTo>
                      <a:pt x="0" y="1825"/>
                      <a:pt x="36" y="1861"/>
                      <a:pt x="80" y="1861"/>
                    </a:cubicBezTo>
                    <a:cubicBezTo>
                      <a:pt x="958" y="1861"/>
                      <a:pt x="958" y="1861"/>
                      <a:pt x="958" y="1861"/>
                    </a:cubicBezTo>
                    <a:cubicBezTo>
                      <a:pt x="1003" y="1861"/>
                      <a:pt x="1039" y="1825"/>
                      <a:pt x="1039" y="1781"/>
                    </a:cubicBezTo>
                    <a:cubicBezTo>
                      <a:pt x="1039" y="1772"/>
                      <a:pt x="1039" y="1772"/>
                      <a:pt x="1039" y="1772"/>
                    </a:cubicBezTo>
                    <a:cubicBezTo>
                      <a:pt x="1039" y="90"/>
                      <a:pt x="1039" y="90"/>
                      <a:pt x="1039" y="90"/>
                    </a:cubicBezTo>
                    <a:cubicBezTo>
                      <a:pt x="1039" y="81"/>
                      <a:pt x="1039" y="81"/>
                      <a:pt x="1039" y="81"/>
                    </a:cubicBezTo>
                    <a:cubicBezTo>
                      <a:pt x="1039" y="36"/>
                      <a:pt x="1003" y="0"/>
                      <a:pt x="958" y="0"/>
                    </a:cubicBezTo>
                    <a:close/>
                    <a:moveTo>
                      <a:pt x="985" y="1558"/>
                    </a:moveTo>
                    <a:cubicBezTo>
                      <a:pt x="53" y="1558"/>
                      <a:pt x="53" y="1558"/>
                      <a:pt x="53" y="1558"/>
                    </a:cubicBezTo>
                    <a:cubicBezTo>
                      <a:pt x="53" y="170"/>
                      <a:pt x="53" y="170"/>
                      <a:pt x="53" y="170"/>
                    </a:cubicBezTo>
                    <a:cubicBezTo>
                      <a:pt x="985" y="170"/>
                      <a:pt x="985" y="170"/>
                      <a:pt x="985" y="170"/>
                    </a:cubicBezTo>
                    <a:lnTo>
                      <a:pt x="985" y="1558"/>
                    </a:lnTo>
                    <a:close/>
                  </a:path>
                </a:pathLst>
              </a:custGeom>
              <a:solidFill>
                <a:srgbClr val="002050"/>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29" name="Freeform 5"/>
              <p:cNvSpPr>
                <a:spLocks noEditPoints="1"/>
              </p:cNvSpPr>
              <p:nvPr/>
            </p:nvSpPr>
            <p:spPr bwMode="auto">
              <a:xfrm>
                <a:off x="7481690" y="3345407"/>
                <a:ext cx="253880" cy="454025"/>
              </a:xfrm>
              <a:custGeom>
                <a:avLst/>
                <a:gdLst>
                  <a:gd name="T0" fmla="*/ 958 w 1039"/>
                  <a:gd name="T1" fmla="*/ 0 h 1861"/>
                  <a:gd name="T2" fmla="*/ 80 w 1039"/>
                  <a:gd name="T3" fmla="*/ 0 h 1861"/>
                  <a:gd name="T4" fmla="*/ 0 w 1039"/>
                  <a:gd name="T5" fmla="*/ 81 h 1861"/>
                  <a:gd name="T6" fmla="*/ 0 w 1039"/>
                  <a:gd name="T7" fmla="*/ 90 h 1861"/>
                  <a:gd name="T8" fmla="*/ 0 w 1039"/>
                  <a:gd name="T9" fmla="*/ 1772 h 1861"/>
                  <a:gd name="T10" fmla="*/ 0 w 1039"/>
                  <a:gd name="T11" fmla="*/ 1781 h 1861"/>
                  <a:gd name="T12" fmla="*/ 80 w 1039"/>
                  <a:gd name="T13" fmla="*/ 1861 h 1861"/>
                  <a:gd name="T14" fmla="*/ 958 w 1039"/>
                  <a:gd name="T15" fmla="*/ 1861 h 1861"/>
                  <a:gd name="T16" fmla="*/ 1039 w 1039"/>
                  <a:gd name="T17" fmla="*/ 1781 h 1861"/>
                  <a:gd name="T18" fmla="*/ 1039 w 1039"/>
                  <a:gd name="T19" fmla="*/ 1772 h 1861"/>
                  <a:gd name="T20" fmla="*/ 1039 w 1039"/>
                  <a:gd name="T21" fmla="*/ 90 h 1861"/>
                  <a:gd name="T22" fmla="*/ 1039 w 1039"/>
                  <a:gd name="T23" fmla="*/ 81 h 1861"/>
                  <a:gd name="T24" fmla="*/ 958 w 1039"/>
                  <a:gd name="T25" fmla="*/ 0 h 1861"/>
                  <a:gd name="T26" fmla="*/ 985 w 1039"/>
                  <a:gd name="T27" fmla="*/ 1558 h 1861"/>
                  <a:gd name="T28" fmla="*/ 53 w 1039"/>
                  <a:gd name="T29" fmla="*/ 1558 h 1861"/>
                  <a:gd name="T30" fmla="*/ 53 w 1039"/>
                  <a:gd name="T31" fmla="*/ 170 h 1861"/>
                  <a:gd name="T32" fmla="*/ 985 w 1039"/>
                  <a:gd name="T33" fmla="*/ 170 h 1861"/>
                  <a:gd name="T34" fmla="*/ 985 w 1039"/>
                  <a:gd name="T35" fmla="*/ 155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9" h="1861">
                    <a:moveTo>
                      <a:pt x="958" y="0"/>
                    </a:moveTo>
                    <a:cubicBezTo>
                      <a:pt x="80" y="0"/>
                      <a:pt x="80" y="0"/>
                      <a:pt x="80" y="0"/>
                    </a:cubicBezTo>
                    <a:cubicBezTo>
                      <a:pt x="36" y="0"/>
                      <a:pt x="0" y="37"/>
                      <a:pt x="0" y="81"/>
                    </a:cubicBezTo>
                    <a:cubicBezTo>
                      <a:pt x="0" y="90"/>
                      <a:pt x="0" y="90"/>
                      <a:pt x="0" y="90"/>
                    </a:cubicBezTo>
                    <a:cubicBezTo>
                      <a:pt x="0" y="1772"/>
                      <a:pt x="0" y="1772"/>
                      <a:pt x="0" y="1772"/>
                    </a:cubicBezTo>
                    <a:cubicBezTo>
                      <a:pt x="0" y="1781"/>
                      <a:pt x="0" y="1781"/>
                      <a:pt x="0" y="1781"/>
                    </a:cubicBezTo>
                    <a:cubicBezTo>
                      <a:pt x="0" y="1825"/>
                      <a:pt x="36" y="1861"/>
                      <a:pt x="80" y="1861"/>
                    </a:cubicBezTo>
                    <a:cubicBezTo>
                      <a:pt x="958" y="1861"/>
                      <a:pt x="958" y="1861"/>
                      <a:pt x="958" y="1861"/>
                    </a:cubicBezTo>
                    <a:cubicBezTo>
                      <a:pt x="1003" y="1861"/>
                      <a:pt x="1039" y="1825"/>
                      <a:pt x="1039" y="1781"/>
                    </a:cubicBezTo>
                    <a:cubicBezTo>
                      <a:pt x="1039" y="1772"/>
                      <a:pt x="1039" y="1772"/>
                      <a:pt x="1039" y="1772"/>
                    </a:cubicBezTo>
                    <a:cubicBezTo>
                      <a:pt x="1039" y="90"/>
                      <a:pt x="1039" y="90"/>
                      <a:pt x="1039" y="90"/>
                    </a:cubicBezTo>
                    <a:cubicBezTo>
                      <a:pt x="1039" y="81"/>
                      <a:pt x="1039" y="81"/>
                      <a:pt x="1039" y="81"/>
                    </a:cubicBezTo>
                    <a:cubicBezTo>
                      <a:pt x="1039" y="36"/>
                      <a:pt x="1003" y="0"/>
                      <a:pt x="958" y="0"/>
                    </a:cubicBezTo>
                    <a:close/>
                    <a:moveTo>
                      <a:pt x="985" y="1558"/>
                    </a:moveTo>
                    <a:cubicBezTo>
                      <a:pt x="53" y="1558"/>
                      <a:pt x="53" y="1558"/>
                      <a:pt x="53" y="1558"/>
                    </a:cubicBezTo>
                    <a:cubicBezTo>
                      <a:pt x="53" y="170"/>
                      <a:pt x="53" y="170"/>
                      <a:pt x="53" y="170"/>
                    </a:cubicBezTo>
                    <a:cubicBezTo>
                      <a:pt x="985" y="170"/>
                      <a:pt x="985" y="170"/>
                      <a:pt x="985" y="170"/>
                    </a:cubicBezTo>
                    <a:lnTo>
                      <a:pt x="985" y="1558"/>
                    </a:lnTo>
                    <a:close/>
                  </a:path>
                </a:pathLst>
              </a:custGeom>
              <a:solidFill>
                <a:srgbClr val="002050"/>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30" name="Freeform 5"/>
              <p:cNvSpPr>
                <a:spLocks noEditPoints="1"/>
              </p:cNvSpPr>
              <p:nvPr/>
            </p:nvSpPr>
            <p:spPr bwMode="auto">
              <a:xfrm>
                <a:off x="8072163" y="3345407"/>
                <a:ext cx="253880" cy="454025"/>
              </a:xfrm>
              <a:custGeom>
                <a:avLst/>
                <a:gdLst>
                  <a:gd name="T0" fmla="*/ 958 w 1039"/>
                  <a:gd name="T1" fmla="*/ 0 h 1861"/>
                  <a:gd name="T2" fmla="*/ 80 w 1039"/>
                  <a:gd name="T3" fmla="*/ 0 h 1861"/>
                  <a:gd name="T4" fmla="*/ 0 w 1039"/>
                  <a:gd name="T5" fmla="*/ 81 h 1861"/>
                  <a:gd name="T6" fmla="*/ 0 w 1039"/>
                  <a:gd name="T7" fmla="*/ 90 h 1861"/>
                  <a:gd name="T8" fmla="*/ 0 w 1039"/>
                  <a:gd name="T9" fmla="*/ 1772 h 1861"/>
                  <a:gd name="T10" fmla="*/ 0 w 1039"/>
                  <a:gd name="T11" fmla="*/ 1781 h 1861"/>
                  <a:gd name="T12" fmla="*/ 80 w 1039"/>
                  <a:gd name="T13" fmla="*/ 1861 h 1861"/>
                  <a:gd name="T14" fmla="*/ 958 w 1039"/>
                  <a:gd name="T15" fmla="*/ 1861 h 1861"/>
                  <a:gd name="T16" fmla="*/ 1039 w 1039"/>
                  <a:gd name="T17" fmla="*/ 1781 h 1861"/>
                  <a:gd name="T18" fmla="*/ 1039 w 1039"/>
                  <a:gd name="T19" fmla="*/ 1772 h 1861"/>
                  <a:gd name="T20" fmla="*/ 1039 w 1039"/>
                  <a:gd name="T21" fmla="*/ 90 h 1861"/>
                  <a:gd name="T22" fmla="*/ 1039 w 1039"/>
                  <a:gd name="T23" fmla="*/ 81 h 1861"/>
                  <a:gd name="T24" fmla="*/ 958 w 1039"/>
                  <a:gd name="T25" fmla="*/ 0 h 1861"/>
                  <a:gd name="T26" fmla="*/ 985 w 1039"/>
                  <a:gd name="T27" fmla="*/ 1558 h 1861"/>
                  <a:gd name="T28" fmla="*/ 53 w 1039"/>
                  <a:gd name="T29" fmla="*/ 1558 h 1861"/>
                  <a:gd name="T30" fmla="*/ 53 w 1039"/>
                  <a:gd name="T31" fmla="*/ 170 h 1861"/>
                  <a:gd name="T32" fmla="*/ 985 w 1039"/>
                  <a:gd name="T33" fmla="*/ 170 h 1861"/>
                  <a:gd name="T34" fmla="*/ 985 w 1039"/>
                  <a:gd name="T35" fmla="*/ 155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9" h="1861">
                    <a:moveTo>
                      <a:pt x="958" y="0"/>
                    </a:moveTo>
                    <a:cubicBezTo>
                      <a:pt x="80" y="0"/>
                      <a:pt x="80" y="0"/>
                      <a:pt x="80" y="0"/>
                    </a:cubicBezTo>
                    <a:cubicBezTo>
                      <a:pt x="36" y="0"/>
                      <a:pt x="0" y="37"/>
                      <a:pt x="0" y="81"/>
                    </a:cubicBezTo>
                    <a:cubicBezTo>
                      <a:pt x="0" y="90"/>
                      <a:pt x="0" y="90"/>
                      <a:pt x="0" y="90"/>
                    </a:cubicBezTo>
                    <a:cubicBezTo>
                      <a:pt x="0" y="1772"/>
                      <a:pt x="0" y="1772"/>
                      <a:pt x="0" y="1772"/>
                    </a:cubicBezTo>
                    <a:cubicBezTo>
                      <a:pt x="0" y="1781"/>
                      <a:pt x="0" y="1781"/>
                      <a:pt x="0" y="1781"/>
                    </a:cubicBezTo>
                    <a:cubicBezTo>
                      <a:pt x="0" y="1825"/>
                      <a:pt x="36" y="1861"/>
                      <a:pt x="80" y="1861"/>
                    </a:cubicBezTo>
                    <a:cubicBezTo>
                      <a:pt x="958" y="1861"/>
                      <a:pt x="958" y="1861"/>
                      <a:pt x="958" y="1861"/>
                    </a:cubicBezTo>
                    <a:cubicBezTo>
                      <a:pt x="1003" y="1861"/>
                      <a:pt x="1039" y="1825"/>
                      <a:pt x="1039" y="1781"/>
                    </a:cubicBezTo>
                    <a:cubicBezTo>
                      <a:pt x="1039" y="1772"/>
                      <a:pt x="1039" y="1772"/>
                      <a:pt x="1039" y="1772"/>
                    </a:cubicBezTo>
                    <a:cubicBezTo>
                      <a:pt x="1039" y="90"/>
                      <a:pt x="1039" y="90"/>
                      <a:pt x="1039" y="90"/>
                    </a:cubicBezTo>
                    <a:cubicBezTo>
                      <a:pt x="1039" y="81"/>
                      <a:pt x="1039" y="81"/>
                      <a:pt x="1039" y="81"/>
                    </a:cubicBezTo>
                    <a:cubicBezTo>
                      <a:pt x="1039" y="36"/>
                      <a:pt x="1003" y="0"/>
                      <a:pt x="958" y="0"/>
                    </a:cubicBezTo>
                    <a:close/>
                    <a:moveTo>
                      <a:pt x="985" y="1558"/>
                    </a:moveTo>
                    <a:cubicBezTo>
                      <a:pt x="53" y="1558"/>
                      <a:pt x="53" y="1558"/>
                      <a:pt x="53" y="1558"/>
                    </a:cubicBezTo>
                    <a:cubicBezTo>
                      <a:pt x="53" y="170"/>
                      <a:pt x="53" y="170"/>
                      <a:pt x="53" y="170"/>
                    </a:cubicBezTo>
                    <a:cubicBezTo>
                      <a:pt x="985" y="170"/>
                      <a:pt x="985" y="170"/>
                      <a:pt x="985" y="170"/>
                    </a:cubicBezTo>
                    <a:lnTo>
                      <a:pt x="985" y="1558"/>
                    </a:lnTo>
                    <a:close/>
                  </a:path>
                </a:pathLst>
              </a:custGeom>
              <a:solidFill>
                <a:srgbClr val="002050"/>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31" name="Freeform 31"/>
              <p:cNvSpPr>
                <a:spLocks noEditPoints="1"/>
              </p:cNvSpPr>
              <p:nvPr/>
            </p:nvSpPr>
            <p:spPr bwMode="auto">
              <a:xfrm>
                <a:off x="8662636" y="3369100"/>
                <a:ext cx="606439" cy="406638"/>
              </a:xfrm>
              <a:custGeom>
                <a:avLst/>
                <a:gdLst>
                  <a:gd name="T0" fmla="*/ 1937 w 2004"/>
                  <a:gd name="T1" fmla="*/ 0 h 1343"/>
                  <a:gd name="T2" fmla="*/ 68 w 2004"/>
                  <a:gd name="T3" fmla="*/ 0 h 1343"/>
                  <a:gd name="T4" fmla="*/ 0 w 2004"/>
                  <a:gd name="T5" fmla="*/ 67 h 1343"/>
                  <a:gd name="T6" fmla="*/ 0 w 2004"/>
                  <a:gd name="T7" fmla="*/ 1276 h 1343"/>
                  <a:gd name="T8" fmla="*/ 68 w 2004"/>
                  <a:gd name="T9" fmla="*/ 1343 h 1343"/>
                  <a:gd name="T10" fmla="*/ 1937 w 2004"/>
                  <a:gd name="T11" fmla="*/ 1343 h 1343"/>
                  <a:gd name="T12" fmla="*/ 2004 w 2004"/>
                  <a:gd name="T13" fmla="*/ 1276 h 1343"/>
                  <a:gd name="T14" fmla="*/ 2004 w 2004"/>
                  <a:gd name="T15" fmla="*/ 67 h 1343"/>
                  <a:gd name="T16" fmla="*/ 1937 w 2004"/>
                  <a:gd name="T17" fmla="*/ 0 h 1343"/>
                  <a:gd name="T18" fmla="*/ 1870 w 2004"/>
                  <a:gd name="T19" fmla="*/ 1201 h 1343"/>
                  <a:gd name="T20" fmla="*/ 132 w 2004"/>
                  <a:gd name="T21" fmla="*/ 1201 h 1343"/>
                  <a:gd name="T22" fmla="*/ 132 w 2004"/>
                  <a:gd name="T23" fmla="*/ 137 h 1343"/>
                  <a:gd name="T24" fmla="*/ 1870 w 2004"/>
                  <a:gd name="T25" fmla="*/ 137 h 1343"/>
                  <a:gd name="T26" fmla="*/ 1870 w 2004"/>
                  <a:gd name="T27" fmla="*/ 1201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4" h="1343">
                    <a:moveTo>
                      <a:pt x="1937" y="0"/>
                    </a:moveTo>
                    <a:cubicBezTo>
                      <a:pt x="68" y="0"/>
                      <a:pt x="68" y="0"/>
                      <a:pt x="68" y="0"/>
                    </a:cubicBezTo>
                    <a:cubicBezTo>
                      <a:pt x="34" y="0"/>
                      <a:pt x="0" y="27"/>
                      <a:pt x="0" y="67"/>
                    </a:cubicBezTo>
                    <a:cubicBezTo>
                      <a:pt x="0" y="1229"/>
                      <a:pt x="0" y="1276"/>
                      <a:pt x="0" y="1276"/>
                    </a:cubicBezTo>
                    <a:cubicBezTo>
                      <a:pt x="0" y="1316"/>
                      <a:pt x="34" y="1343"/>
                      <a:pt x="68" y="1343"/>
                    </a:cubicBezTo>
                    <a:cubicBezTo>
                      <a:pt x="1937" y="1343"/>
                      <a:pt x="1937" y="1343"/>
                      <a:pt x="1937" y="1343"/>
                    </a:cubicBezTo>
                    <a:cubicBezTo>
                      <a:pt x="1977" y="1343"/>
                      <a:pt x="2004" y="1316"/>
                      <a:pt x="2004" y="1276"/>
                    </a:cubicBezTo>
                    <a:cubicBezTo>
                      <a:pt x="2004" y="114"/>
                      <a:pt x="2004" y="67"/>
                      <a:pt x="2004" y="67"/>
                    </a:cubicBezTo>
                    <a:cubicBezTo>
                      <a:pt x="2004" y="27"/>
                      <a:pt x="1977" y="0"/>
                      <a:pt x="1937" y="0"/>
                    </a:cubicBezTo>
                    <a:close/>
                    <a:moveTo>
                      <a:pt x="1870" y="1201"/>
                    </a:moveTo>
                    <a:cubicBezTo>
                      <a:pt x="132" y="1201"/>
                      <a:pt x="132" y="1201"/>
                      <a:pt x="132" y="1201"/>
                    </a:cubicBezTo>
                    <a:cubicBezTo>
                      <a:pt x="132" y="137"/>
                      <a:pt x="132" y="137"/>
                      <a:pt x="132" y="137"/>
                    </a:cubicBezTo>
                    <a:cubicBezTo>
                      <a:pt x="1870" y="137"/>
                      <a:pt x="1870" y="137"/>
                      <a:pt x="1870" y="137"/>
                    </a:cubicBezTo>
                    <a:lnTo>
                      <a:pt x="1870" y="1201"/>
                    </a:lnTo>
                    <a:close/>
                  </a:path>
                </a:pathLst>
              </a:custGeom>
              <a:solidFill>
                <a:srgbClr val="002050"/>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pic>
        <p:nvPicPr>
          <p:cNvPr id="140" name="Picture 13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96957" y="2107188"/>
            <a:ext cx="896748" cy="198691"/>
          </a:xfrm>
          <a:prstGeom prst="rect">
            <a:avLst/>
          </a:prstGeom>
        </p:spPr>
      </p:pic>
      <p:pic>
        <p:nvPicPr>
          <p:cNvPr id="148" name="Picture 14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21874" y="2030549"/>
            <a:ext cx="1052151" cy="307719"/>
          </a:xfrm>
          <a:prstGeom prst="rect">
            <a:avLst/>
          </a:prstGeom>
        </p:spPr>
      </p:pic>
      <p:pic>
        <p:nvPicPr>
          <p:cNvPr id="149" name="Picture 14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20504" y="1987244"/>
            <a:ext cx="917752" cy="353121"/>
          </a:xfrm>
          <a:prstGeom prst="rect">
            <a:avLst/>
          </a:prstGeom>
        </p:spPr>
      </p:pic>
      <p:pic>
        <p:nvPicPr>
          <p:cNvPr id="150" name="Picture 14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60745" y="1505170"/>
            <a:ext cx="518490" cy="286081"/>
          </a:xfrm>
          <a:prstGeom prst="rect">
            <a:avLst/>
          </a:prstGeom>
        </p:spPr>
      </p:pic>
      <p:pic>
        <p:nvPicPr>
          <p:cNvPr id="151" name="Picture 15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37884" y="1526663"/>
            <a:ext cx="662828" cy="212363"/>
          </a:xfrm>
          <a:prstGeom prst="rect">
            <a:avLst/>
          </a:prstGeom>
        </p:spPr>
      </p:pic>
      <p:pic>
        <p:nvPicPr>
          <p:cNvPr id="152" name="Picture 15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338063" y="1424344"/>
            <a:ext cx="1009441" cy="403776"/>
          </a:xfrm>
          <a:prstGeom prst="rect">
            <a:avLst/>
          </a:prstGeom>
        </p:spPr>
      </p:pic>
      <p:pic>
        <p:nvPicPr>
          <p:cNvPr id="153" name="Picture 15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121264" y="1537011"/>
            <a:ext cx="937948" cy="255591"/>
          </a:xfrm>
          <a:prstGeom prst="rect">
            <a:avLst/>
          </a:prstGeom>
        </p:spPr>
      </p:pic>
      <p:pic>
        <p:nvPicPr>
          <p:cNvPr id="154" name="Picture 15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801847" y="1495787"/>
            <a:ext cx="1268861" cy="380658"/>
          </a:xfrm>
          <a:prstGeom prst="rect">
            <a:avLst/>
          </a:prstGeom>
        </p:spPr>
      </p:pic>
      <p:pic>
        <p:nvPicPr>
          <p:cNvPr id="155" name="Picture 15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210148" y="1493762"/>
            <a:ext cx="1189877" cy="288173"/>
          </a:xfrm>
          <a:prstGeom prst="rect">
            <a:avLst/>
          </a:prstGeom>
        </p:spPr>
      </p:pic>
      <p:pic>
        <p:nvPicPr>
          <p:cNvPr id="156" name="Picture 155"/>
          <p:cNvPicPr>
            <a:picLocks noChangeAspect="1"/>
          </p:cNvPicPr>
          <p:nvPr/>
        </p:nvPicPr>
        <p:blipFill>
          <a:blip r:embed="rId17" cstate="email">
            <a:grayscl/>
            <a:extLst>
              <a:ext uri="{BEBA8EAE-BF5A-486C-A8C5-ECC9F3942E4B}">
                <a14:imgProps xmlns:a14="http://schemas.microsoft.com/office/drawing/2010/main">
                  <a14:imgLayer r:embed="rId18">
                    <a14:imgEffect>
                      <a14:brightnessContrast bright="-29000"/>
                    </a14:imgEffect>
                  </a14:imgLayer>
                </a14:imgProps>
              </a:ext>
              <a:ext uri="{28A0092B-C50C-407E-A947-70E740481C1C}">
                <a14:useLocalDpi xmlns:a14="http://schemas.microsoft.com/office/drawing/2010/main"/>
              </a:ext>
            </a:extLst>
          </a:blip>
          <a:stretch>
            <a:fillRect/>
          </a:stretch>
        </p:blipFill>
        <p:spPr>
          <a:xfrm>
            <a:off x="4712215" y="1547545"/>
            <a:ext cx="1117437" cy="257053"/>
          </a:xfrm>
          <a:prstGeom prst="rect">
            <a:avLst/>
          </a:prstGeom>
        </p:spPr>
      </p:pic>
      <p:pic>
        <p:nvPicPr>
          <p:cNvPr id="157" name="Picture 156"/>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124059" y="2039197"/>
            <a:ext cx="1139521" cy="258173"/>
          </a:xfrm>
          <a:prstGeom prst="rect">
            <a:avLst/>
          </a:prstGeom>
        </p:spPr>
      </p:pic>
      <p:pic>
        <p:nvPicPr>
          <p:cNvPr id="158" name="Picture 157"/>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734472" y="2064611"/>
            <a:ext cx="524242" cy="259529"/>
          </a:xfrm>
          <a:prstGeom prst="rect">
            <a:avLst/>
          </a:prstGeom>
        </p:spPr>
      </p:pic>
      <p:sp>
        <p:nvSpPr>
          <p:cNvPr id="137" name="Rectangle 136"/>
          <p:cNvSpPr/>
          <p:nvPr/>
        </p:nvSpPr>
        <p:spPr bwMode="auto">
          <a:xfrm>
            <a:off x="664985" y="4456789"/>
            <a:ext cx="11148872" cy="121238"/>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solidFill>
                  <a:sysClr val="windowText" lastClr="000000"/>
                </a:solidFill>
              </a:ln>
              <a:gradFill>
                <a:gsLst>
                  <a:gs pos="0">
                    <a:srgbClr val="FFFFFF"/>
                  </a:gs>
                  <a:gs pos="100000">
                    <a:srgbClr val="FFFFFF"/>
                  </a:gs>
                </a:gsLst>
                <a:lin ang="5400000" scaled="0"/>
              </a:gradFill>
              <a:effectLst/>
              <a:uLnTx/>
              <a:uFillTx/>
              <a:latin typeface="Segoe UI Semilight"/>
              <a:ea typeface="+mn-ea"/>
              <a:cs typeface="+mn-cs"/>
            </a:endParaRPr>
          </a:p>
        </p:txBody>
      </p:sp>
    </p:spTree>
    <p:extLst>
      <p:ext uri="{BB962C8B-B14F-4D97-AF65-F5344CB8AC3E}">
        <p14:creationId xmlns:p14="http://schemas.microsoft.com/office/powerpoint/2010/main" val="3053727114"/>
      </p:ext>
    </p:extLst>
  </p:cSld>
  <p:clrMapOvr>
    <a:masterClrMapping/>
  </p:clrMapOvr>
  <mc:AlternateContent xmlns:mc="http://schemas.openxmlformats.org/markup-compatibility/2006" xmlns:p14="http://schemas.microsoft.com/office/powerpoint/2010/main">
    <mc:Choice Requires="p14">
      <p:transition spd="med" p14:dur="700" advTm="41193">
        <p:fade/>
      </p:transition>
    </mc:Choice>
    <mc:Fallback xmlns:a14="http://schemas.microsoft.com/office/drawing/2010/main" xmlns="">
      <p:transition spd="med" advTm="411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0"/>
                                        </p:tgtEl>
                                        <p:attrNameLst>
                                          <p:attrName>style.visibility</p:attrName>
                                        </p:attrNameLst>
                                      </p:cBhvr>
                                      <p:to>
                                        <p:strVal val="visible"/>
                                      </p:to>
                                    </p:set>
                                    <p:animEffect transition="in" filter="fade">
                                      <p:cBhvr>
                                        <p:cTn id="11" dur="500"/>
                                        <p:tgtEl>
                                          <p:spTgt spid="1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fade">
                                      <p:cBhvr>
                                        <p:cTn id="15" dur="500"/>
                                        <p:tgtEl>
                                          <p:spTgt spid="15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500"/>
                                        <p:tgtEl>
                                          <p:spTgt spid="15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4"/>
                                        </p:tgtEl>
                                        <p:attrNameLst>
                                          <p:attrName>style.visibility</p:attrName>
                                        </p:attrNameLst>
                                      </p:cBhvr>
                                      <p:to>
                                        <p:strVal val="visible"/>
                                      </p:to>
                                    </p:set>
                                    <p:animEffect transition="in" filter="fade">
                                      <p:cBhvr>
                                        <p:cTn id="23" dur="500"/>
                                        <p:tgtEl>
                                          <p:spTgt spid="15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6"/>
                                        </p:tgtEl>
                                        <p:attrNameLst>
                                          <p:attrName>style.visibility</p:attrName>
                                        </p:attrNameLst>
                                      </p:cBhvr>
                                      <p:to>
                                        <p:strVal val="visible"/>
                                      </p:to>
                                    </p:set>
                                    <p:animEffect transition="in" filter="fade">
                                      <p:cBhvr>
                                        <p:cTn id="27" dur="500"/>
                                        <p:tgtEl>
                                          <p:spTgt spid="15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8"/>
                                        </p:tgtEl>
                                        <p:attrNameLst>
                                          <p:attrName>style.visibility</p:attrName>
                                        </p:attrNameLst>
                                      </p:cBhvr>
                                      <p:to>
                                        <p:strVal val="visible"/>
                                      </p:to>
                                    </p:set>
                                    <p:animEffect transition="in" filter="fade">
                                      <p:cBhvr>
                                        <p:cTn id="31" dur="500"/>
                                        <p:tgtEl>
                                          <p:spTgt spid="14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1"/>
                                        </p:tgtEl>
                                        <p:attrNameLst>
                                          <p:attrName>style.visibility</p:attrName>
                                        </p:attrNameLst>
                                      </p:cBhvr>
                                      <p:to>
                                        <p:strVal val="visible"/>
                                      </p:to>
                                    </p:set>
                                    <p:animEffect transition="in" filter="fade">
                                      <p:cBhvr>
                                        <p:cTn id="35" dur="500"/>
                                        <p:tgtEl>
                                          <p:spTgt spid="15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fade">
                                      <p:cBhvr>
                                        <p:cTn id="39" dur="500"/>
                                        <p:tgtEl>
                                          <p:spTgt spid="15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93"/>
                                        </p:tgtEl>
                                        <p:attrNameLst>
                                          <p:attrName>style.visibility</p:attrName>
                                        </p:attrNameLst>
                                      </p:cBhvr>
                                      <p:to>
                                        <p:strVal val="visible"/>
                                      </p:to>
                                    </p:set>
                                    <p:animEffect transition="in" filter="fade">
                                      <p:cBhvr>
                                        <p:cTn id="43" dur="500"/>
                                        <p:tgtEl>
                                          <p:spTgt spid="29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40"/>
                                        </p:tgtEl>
                                        <p:attrNameLst>
                                          <p:attrName>style.visibility</p:attrName>
                                        </p:attrNameLst>
                                      </p:cBhvr>
                                      <p:to>
                                        <p:strVal val="visible"/>
                                      </p:to>
                                    </p:set>
                                    <p:animEffect transition="in" filter="fade">
                                      <p:cBhvr>
                                        <p:cTn id="47" dur="500"/>
                                        <p:tgtEl>
                                          <p:spTgt spid="14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58"/>
                                        </p:tgtEl>
                                        <p:attrNameLst>
                                          <p:attrName>style.visibility</p:attrName>
                                        </p:attrNameLst>
                                      </p:cBhvr>
                                      <p:to>
                                        <p:strVal val="visible"/>
                                      </p:to>
                                    </p:set>
                                    <p:animEffect transition="in" filter="fade">
                                      <p:cBhvr>
                                        <p:cTn id="51" dur="500"/>
                                        <p:tgtEl>
                                          <p:spTgt spid="15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49"/>
                                        </p:tgtEl>
                                        <p:attrNameLst>
                                          <p:attrName>style.visibility</p:attrName>
                                        </p:attrNameLst>
                                      </p:cBhvr>
                                      <p:to>
                                        <p:strVal val="visible"/>
                                      </p:to>
                                    </p:set>
                                    <p:animEffect transition="in" filter="fade">
                                      <p:cBhvr>
                                        <p:cTn id="55" dur="500"/>
                                        <p:tgtEl>
                                          <p:spTgt spid="149"/>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80"/>
                                        </p:tgtEl>
                                        <p:attrNameLst>
                                          <p:attrName>style.visibility</p:attrName>
                                        </p:attrNameLst>
                                      </p:cBhvr>
                                      <p:to>
                                        <p:strVal val="visible"/>
                                      </p:to>
                                    </p:set>
                                    <p:animEffect transition="in" filter="fade">
                                      <p:cBhvr>
                                        <p:cTn id="59" dur="500"/>
                                        <p:tgtEl>
                                          <p:spTgt spid="280"/>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72"/>
                                        </p:tgtEl>
                                        <p:attrNameLst>
                                          <p:attrName>style.visibility</p:attrName>
                                        </p:attrNameLst>
                                      </p:cBhvr>
                                      <p:to>
                                        <p:strVal val="visible"/>
                                      </p:to>
                                    </p:set>
                                    <p:animEffect transition="in" filter="fade">
                                      <p:cBhvr>
                                        <p:cTn id="63" dur="500"/>
                                        <p:tgtEl>
                                          <p:spTgt spid="272"/>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05"/>
                                        </p:tgtEl>
                                        <p:attrNameLst>
                                          <p:attrName>style.visibility</p:attrName>
                                        </p:attrNameLst>
                                      </p:cBhvr>
                                      <p:to>
                                        <p:strVal val="visible"/>
                                      </p:to>
                                    </p:set>
                                    <p:animEffect transition="in" filter="fade">
                                      <p:cBhvr>
                                        <p:cTn id="67" dur="500"/>
                                        <p:tgtEl>
                                          <p:spTgt spid="305"/>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67"/>
                                        </p:tgtEl>
                                        <p:attrNameLst>
                                          <p:attrName>style.visibility</p:attrName>
                                        </p:attrNameLst>
                                      </p:cBhvr>
                                      <p:to>
                                        <p:strVal val="visible"/>
                                      </p:to>
                                    </p:set>
                                    <p:animEffect transition="in" filter="fade">
                                      <p:cBhvr>
                                        <p:cTn id="71" dur="500"/>
                                        <p:tgtEl>
                                          <p:spTgt spid="267"/>
                                        </p:tgtEl>
                                      </p:cBhvr>
                                    </p:animEffect>
                                  </p:childTnLst>
                                </p:cTn>
                              </p:par>
                            </p:childTnLst>
                          </p:cTn>
                        </p:par>
                        <p:par>
                          <p:cTn id="72" fill="hold">
                            <p:stCondLst>
                              <p:cond delay="8500"/>
                            </p:stCondLst>
                            <p:childTnLst>
                              <p:par>
                                <p:cTn id="73" presetID="22" presetClass="entr" presetSubtype="1" fill="hold" nodeType="afterEffect">
                                  <p:stCondLst>
                                    <p:cond delay="0"/>
                                  </p:stCondLst>
                                  <p:childTnLst>
                                    <p:set>
                                      <p:cBhvr>
                                        <p:cTn id="74" dur="1" fill="hold">
                                          <p:stCondLst>
                                            <p:cond delay="0"/>
                                          </p:stCondLst>
                                        </p:cTn>
                                        <p:tgtEl>
                                          <p:spTgt spid="208"/>
                                        </p:tgtEl>
                                        <p:attrNameLst>
                                          <p:attrName>style.visibility</p:attrName>
                                        </p:attrNameLst>
                                      </p:cBhvr>
                                      <p:to>
                                        <p:strVal val="visible"/>
                                      </p:to>
                                    </p:set>
                                    <p:animEffect transition="in" filter="wipe(up)">
                                      <p:cBhvr>
                                        <p:cTn id="75" dur="1000"/>
                                        <p:tgtEl>
                                          <p:spTgt spid="208"/>
                                        </p:tgtEl>
                                      </p:cBhvr>
                                    </p:animEffect>
                                  </p:childTnLst>
                                </p:cTn>
                              </p:par>
                              <p:par>
                                <p:cTn id="76" presetID="22" presetClass="entr" presetSubtype="4" fill="hold" nodeType="withEffect">
                                  <p:stCondLst>
                                    <p:cond delay="0"/>
                                  </p:stCondLst>
                                  <p:childTnLst>
                                    <p:set>
                                      <p:cBhvr>
                                        <p:cTn id="77" dur="1" fill="hold">
                                          <p:stCondLst>
                                            <p:cond delay="0"/>
                                          </p:stCondLst>
                                        </p:cTn>
                                        <p:tgtEl>
                                          <p:spTgt spid="209"/>
                                        </p:tgtEl>
                                        <p:attrNameLst>
                                          <p:attrName>style.visibility</p:attrName>
                                        </p:attrNameLst>
                                      </p:cBhvr>
                                      <p:to>
                                        <p:strVal val="visible"/>
                                      </p:to>
                                    </p:set>
                                    <p:animEffect transition="in" filter="wipe(down)">
                                      <p:cBhvr>
                                        <p:cTn id="78"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2691AB-EA69-47BF-9F79-7104BDCA974B}"/>
              </a:ext>
            </a:extLst>
          </p:cNvPr>
          <p:cNvSpPr txBox="1"/>
          <p:nvPr/>
        </p:nvSpPr>
        <p:spPr>
          <a:xfrm>
            <a:off x="1045029" y="1284514"/>
            <a:ext cx="10199914" cy="4622804"/>
          </a:xfrm>
          <a:prstGeom prst="rect">
            <a:avLst/>
          </a:prstGeom>
          <a:noFill/>
        </p:spPr>
        <p:txBody>
          <a:bodyPr wrap="square" lIns="182880" tIns="146304" rIns="182880" bIns="146304" rtlCol="0">
            <a:spAutoFit/>
          </a:bodyPr>
          <a:lstStyle/>
          <a:p>
            <a:pPr>
              <a:lnSpc>
                <a:spcPct val="90000"/>
              </a:lnSpc>
              <a:spcAft>
                <a:spcPts val="600"/>
              </a:spcAft>
            </a:pPr>
            <a:r>
              <a:rPr lang="en-US" sz="3600" dirty="0">
                <a:gradFill>
                  <a:gsLst>
                    <a:gs pos="2917">
                      <a:schemeClr val="tx1"/>
                    </a:gs>
                    <a:gs pos="30000">
                      <a:schemeClr val="tx1"/>
                    </a:gs>
                  </a:gsLst>
                  <a:lin ang="5400000" scaled="0"/>
                </a:gradFill>
              </a:rPr>
              <a:t>Session Objectives and Takeaways</a:t>
            </a:r>
          </a:p>
          <a:p>
            <a:pPr marL="342900" indent="-342900">
              <a:lnSpc>
                <a:spcPct val="90000"/>
              </a:lnSpc>
              <a:spcAft>
                <a:spcPts val="600"/>
              </a:spcAft>
              <a:buFont typeface="Arial" panose="020B0604020202020204" pitchFamily="34" charset="0"/>
              <a:buChar char="•"/>
            </a:pPr>
            <a:r>
              <a:rPr lang="en-US" sz="3200" dirty="0">
                <a:gradFill>
                  <a:gsLst>
                    <a:gs pos="2917">
                      <a:schemeClr val="tx1"/>
                    </a:gs>
                    <a:gs pos="30000">
                      <a:schemeClr val="tx1"/>
                    </a:gs>
                  </a:gsLst>
                  <a:lin ang="5400000" scaled="0"/>
                </a:gradFill>
              </a:rPr>
              <a:t>Start using Hybrid Cloud Today:</a:t>
            </a:r>
          </a:p>
          <a:p>
            <a:pPr marL="809271" lvl="1" indent="-342900">
              <a:lnSpc>
                <a:spcPct val="90000"/>
              </a:lnSpc>
              <a:spcAft>
                <a:spcPts val="600"/>
              </a:spcAft>
              <a:buFont typeface="Arial" panose="020B0604020202020204" pitchFamily="34" charset="0"/>
              <a:buChar char="•"/>
            </a:pPr>
            <a:r>
              <a:rPr lang="en-US" sz="2800" dirty="0">
                <a:gradFill>
                  <a:gsLst>
                    <a:gs pos="2917">
                      <a:schemeClr val="tx1"/>
                    </a:gs>
                    <a:gs pos="30000">
                      <a:schemeClr val="tx1"/>
                    </a:gs>
                  </a:gsLst>
                  <a:lin ang="5400000" scaled="0"/>
                </a:gradFill>
              </a:rPr>
              <a:t>Azure AD Connect</a:t>
            </a:r>
          </a:p>
          <a:p>
            <a:pPr marL="809271" lvl="1" indent="-342900">
              <a:lnSpc>
                <a:spcPct val="90000"/>
              </a:lnSpc>
              <a:spcAft>
                <a:spcPts val="600"/>
              </a:spcAft>
              <a:buFont typeface="Arial" panose="020B0604020202020204" pitchFamily="34" charset="0"/>
              <a:buChar char="•"/>
            </a:pPr>
            <a:r>
              <a:rPr lang="en-US" sz="2800" dirty="0">
                <a:gradFill>
                  <a:gsLst>
                    <a:gs pos="2917">
                      <a:schemeClr val="tx1"/>
                    </a:gs>
                    <a:gs pos="30000">
                      <a:schemeClr val="tx1"/>
                    </a:gs>
                  </a:gsLst>
                  <a:lin ang="5400000" scaled="0"/>
                </a:gradFill>
              </a:rPr>
              <a:t>Azure File Sync</a:t>
            </a:r>
          </a:p>
          <a:p>
            <a:pPr marL="809271" lvl="1" indent="-342900">
              <a:lnSpc>
                <a:spcPct val="90000"/>
              </a:lnSpc>
              <a:spcAft>
                <a:spcPts val="600"/>
              </a:spcAft>
              <a:buFont typeface="Arial" panose="020B0604020202020204" pitchFamily="34" charset="0"/>
              <a:buChar char="•"/>
            </a:pPr>
            <a:r>
              <a:rPr lang="en-US" sz="2800" dirty="0">
                <a:gradFill>
                  <a:gsLst>
                    <a:gs pos="2917">
                      <a:schemeClr val="tx1"/>
                    </a:gs>
                    <a:gs pos="30000">
                      <a:schemeClr val="tx1"/>
                    </a:gs>
                  </a:gsLst>
                  <a:lin ang="5400000" scaled="0"/>
                </a:gradFill>
              </a:rPr>
              <a:t>Project Honolulu</a:t>
            </a:r>
          </a:p>
          <a:p>
            <a:pPr marL="809271" lvl="1" indent="-342900">
              <a:lnSpc>
                <a:spcPct val="90000"/>
              </a:lnSpc>
              <a:spcAft>
                <a:spcPts val="600"/>
              </a:spcAft>
              <a:buFont typeface="Arial" panose="020B0604020202020204" pitchFamily="34" charset="0"/>
              <a:buChar char="•"/>
            </a:pPr>
            <a:r>
              <a:rPr lang="en-US" sz="2800" dirty="0">
                <a:gradFill>
                  <a:gsLst>
                    <a:gs pos="2917">
                      <a:schemeClr val="tx1"/>
                    </a:gs>
                    <a:gs pos="30000">
                      <a:schemeClr val="tx1"/>
                    </a:gs>
                  </a:gsLst>
                  <a:lin ang="5400000" scaled="0"/>
                </a:gradFill>
              </a:rPr>
              <a:t>Azure Site Recovery</a:t>
            </a:r>
          </a:p>
          <a:p>
            <a:pPr marL="809271" lvl="1" indent="-342900">
              <a:lnSpc>
                <a:spcPct val="90000"/>
              </a:lnSpc>
              <a:spcAft>
                <a:spcPts val="600"/>
              </a:spcAft>
              <a:buFont typeface="Arial" panose="020B0604020202020204" pitchFamily="34" charset="0"/>
              <a:buChar char="•"/>
            </a:pPr>
            <a:r>
              <a:rPr lang="en-US" sz="2800" dirty="0">
                <a:gradFill>
                  <a:gsLst>
                    <a:gs pos="2917">
                      <a:schemeClr val="tx1"/>
                    </a:gs>
                    <a:gs pos="30000">
                      <a:schemeClr val="tx1"/>
                    </a:gs>
                  </a:gsLst>
                  <a:lin ang="5400000" scaled="0"/>
                </a:gradFill>
              </a:rPr>
              <a:t>Embrace Containers</a:t>
            </a:r>
          </a:p>
          <a:p>
            <a:pPr marL="809271" lvl="1" indent="-342900">
              <a:lnSpc>
                <a:spcPct val="90000"/>
              </a:lnSpc>
              <a:spcAft>
                <a:spcPts val="600"/>
              </a:spcAft>
              <a:buFont typeface="Arial" panose="020B0604020202020204" pitchFamily="34" charset="0"/>
              <a:buChar char="•"/>
            </a:pPr>
            <a:r>
              <a:rPr lang="en-US" sz="2800" dirty="0">
                <a:gradFill>
                  <a:gsLst>
                    <a:gs pos="2917">
                      <a:schemeClr val="tx1"/>
                    </a:gs>
                    <a:gs pos="30000">
                      <a:schemeClr val="tx1"/>
                    </a:gs>
                  </a:gsLst>
                  <a:lin ang="5400000" scaled="0"/>
                </a:gradFill>
              </a:rPr>
              <a:t>Check out Azure SQL Server and Managed Instances</a:t>
            </a:r>
          </a:p>
          <a:p>
            <a:pPr marL="342900" indent="-342900">
              <a:lnSpc>
                <a:spcPct val="90000"/>
              </a:lnSpc>
              <a:spcAft>
                <a:spcPts val="600"/>
              </a:spcAft>
              <a:buFont typeface="Arial" panose="020B0604020202020204" pitchFamily="34" charset="0"/>
              <a:buChar char="•"/>
            </a:pPr>
            <a:r>
              <a:rPr lang="en-US" sz="3200" dirty="0">
                <a:gradFill>
                  <a:gsLst>
                    <a:gs pos="2917">
                      <a:schemeClr val="tx1"/>
                    </a:gs>
                    <a:gs pos="30000">
                      <a:schemeClr val="tx1"/>
                    </a:gs>
                  </a:gsLst>
                  <a:lin ang="5400000" scaled="0"/>
                </a:gradFill>
              </a:rPr>
              <a:t>IT Heroes are Hybrid Cloud Admins</a:t>
            </a:r>
          </a:p>
        </p:txBody>
      </p:sp>
      <p:pic>
        <p:nvPicPr>
          <p:cNvPr id="3" name="Picture 2">
            <a:extLst>
              <a:ext uri="{FF2B5EF4-FFF2-40B4-BE49-F238E27FC236}">
                <a16:creationId xmlns:a16="http://schemas.microsoft.com/office/drawing/2014/main" id="{D5471B43-F155-4F24-9348-CE15F189FC2B}"/>
              </a:ext>
            </a:extLst>
          </p:cNvPr>
          <p:cNvPicPr>
            <a:picLocks noChangeAspect="1"/>
          </p:cNvPicPr>
          <p:nvPr/>
        </p:nvPicPr>
        <p:blipFill>
          <a:blip r:embed="rId3"/>
          <a:stretch>
            <a:fillRect/>
          </a:stretch>
        </p:blipFill>
        <p:spPr>
          <a:xfrm>
            <a:off x="9602446" y="382086"/>
            <a:ext cx="2337766" cy="558124"/>
          </a:xfrm>
          <a:prstGeom prst="rect">
            <a:avLst/>
          </a:prstGeom>
        </p:spPr>
      </p:pic>
    </p:spTree>
    <p:extLst>
      <p:ext uri="{BB962C8B-B14F-4D97-AF65-F5344CB8AC3E}">
        <p14:creationId xmlns:p14="http://schemas.microsoft.com/office/powerpoint/2010/main" val="189778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1342E89-F71A-454B-9A1F-D0F503E636F7}"/>
              </a:ext>
            </a:extLst>
          </p:cNvPr>
          <p:cNvSpPr/>
          <p:nvPr/>
        </p:nvSpPr>
        <p:spPr bwMode="auto">
          <a:xfrm>
            <a:off x="0" y="1818489"/>
            <a:ext cx="12436281" cy="517603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a:extLst>
              <a:ext uri="{FF2B5EF4-FFF2-40B4-BE49-F238E27FC236}">
                <a16:creationId xmlns:a16="http://schemas.microsoft.com/office/drawing/2014/main" id="{D65058E6-C7B8-4FA7-BFEB-37E4E0713946}"/>
              </a:ext>
            </a:extLst>
          </p:cNvPr>
          <p:cNvSpPr/>
          <p:nvPr/>
        </p:nvSpPr>
        <p:spPr bwMode="auto">
          <a:xfrm>
            <a:off x="3333" y="3007209"/>
            <a:ext cx="12432948" cy="398731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A5A166D5-E528-4AE0-8617-C716CBEEB12B}"/>
              </a:ext>
            </a:extLst>
          </p:cNvPr>
          <p:cNvSpPr>
            <a:spLocks noGrp="1"/>
          </p:cNvSpPr>
          <p:nvPr>
            <p:ph type="title"/>
          </p:nvPr>
        </p:nvSpPr>
        <p:spPr/>
        <p:txBody>
          <a:bodyPr/>
          <a:lstStyle/>
          <a:p>
            <a:r>
              <a:rPr lang="en-US" dirty="0"/>
              <a:t>Next steps</a:t>
            </a:r>
          </a:p>
        </p:txBody>
      </p:sp>
      <p:grpSp>
        <p:nvGrpSpPr>
          <p:cNvPr id="5" name="Group 4">
            <a:extLst>
              <a:ext uri="{FF2B5EF4-FFF2-40B4-BE49-F238E27FC236}">
                <a16:creationId xmlns:a16="http://schemas.microsoft.com/office/drawing/2014/main" id="{DB8D475A-9806-4AF3-A434-FC8FBFABCD21}"/>
              </a:ext>
            </a:extLst>
          </p:cNvPr>
          <p:cNvGrpSpPr/>
          <p:nvPr/>
        </p:nvGrpSpPr>
        <p:grpSpPr>
          <a:xfrm>
            <a:off x="283686" y="1781213"/>
            <a:ext cx="12173999" cy="1084862"/>
            <a:chOff x="283686" y="1781213"/>
            <a:chExt cx="12173999" cy="1084862"/>
          </a:xfrm>
        </p:grpSpPr>
        <p:sp>
          <p:nvSpPr>
            <p:cNvPr id="20" name="Rectangle 19">
              <a:extLst>
                <a:ext uri="{FF2B5EF4-FFF2-40B4-BE49-F238E27FC236}">
                  <a16:creationId xmlns:a16="http://schemas.microsoft.com/office/drawing/2014/main" id="{3AA97771-ED1A-4E95-B321-7455A9C8220D}"/>
                </a:ext>
              </a:extLst>
            </p:cNvPr>
            <p:cNvSpPr/>
            <p:nvPr/>
          </p:nvSpPr>
          <p:spPr bwMode="auto">
            <a:xfrm>
              <a:off x="8525617" y="1781213"/>
              <a:ext cx="3932068" cy="9186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chemeClr val="bg1"/>
                      </a:gs>
                      <a:gs pos="100000">
                        <a:schemeClr val="bg1"/>
                      </a:gs>
                    </a:gsLst>
                    <a:lin ang="5400000" scaled="0"/>
                  </a:gradFill>
                  <a:ea typeface="Segoe UI" pitchFamily="34" charset="0"/>
                  <a:cs typeface="Segoe UI" pitchFamily="34" charset="0"/>
                </a:rPr>
                <a:t>Deploy and explore Windows Server 2016 </a:t>
              </a:r>
            </a:p>
            <a:p>
              <a:pPr defTabSz="932472" fontAlgn="base">
                <a:lnSpc>
                  <a:spcPct val="90000"/>
                </a:lnSpc>
                <a:spcBef>
                  <a:spcPct val="0"/>
                </a:spcBef>
                <a:spcAft>
                  <a:spcPct val="0"/>
                </a:spcAft>
              </a:pPr>
              <a:r>
                <a:rPr lang="en-US" sz="2400" dirty="0">
                  <a:gradFill>
                    <a:gsLst>
                      <a:gs pos="0">
                        <a:schemeClr val="bg1"/>
                      </a:gs>
                      <a:gs pos="100000">
                        <a:schemeClr val="bg1"/>
                      </a:gs>
                    </a:gsLst>
                    <a:lin ang="5400000" scaled="0"/>
                  </a:gradFill>
                  <a:ea typeface="Segoe UI" pitchFamily="34" charset="0"/>
                  <a:cs typeface="Segoe UI" pitchFamily="34" charset="0"/>
                </a:rPr>
                <a:t>and Server 2019</a:t>
              </a:r>
            </a:p>
            <a:p>
              <a:pPr defTabSz="932472" fontAlgn="base">
                <a:lnSpc>
                  <a:spcPct val="90000"/>
                </a:lnSpc>
                <a:spcBef>
                  <a:spcPct val="0"/>
                </a:spcBef>
                <a:spcAft>
                  <a:spcPct val="0"/>
                </a:spcAft>
              </a:pPr>
              <a:endParaRPr lang="en-US" sz="2400" dirty="0">
                <a:gradFill>
                  <a:gsLst>
                    <a:gs pos="0">
                      <a:schemeClr val="bg1"/>
                    </a:gs>
                    <a:gs pos="100000">
                      <a:schemeClr val="bg1"/>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0B73F880-96EF-4401-82FA-672D89DCA3C4}"/>
                </a:ext>
              </a:extLst>
            </p:cNvPr>
            <p:cNvSpPr/>
            <p:nvPr/>
          </p:nvSpPr>
          <p:spPr bwMode="auto">
            <a:xfrm>
              <a:off x="283686" y="1947388"/>
              <a:ext cx="3855712" cy="9186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chemeClr val="bg1"/>
                      </a:gs>
                      <a:gs pos="100000">
                        <a:schemeClr val="bg1"/>
                      </a:gs>
                    </a:gsLst>
                    <a:lin ang="5400000" scaled="0"/>
                  </a:gradFill>
                  <a:ea typeface="Segoe UI" pitchFamily="34" charset="0"/>
                  <a:cs typeface="Segoe UI" pitchFamily="34" charset="0"/>
                </a:rPr>
                <a:t>Join the Windows </a:t>
              </a:r>
            </a:p>
            <a:p>
              <a:pPr defTabSz="932472" fontAlgn="base">
                <a:lnSpc>
                  <a:spcPct val="90000"/>
                </a:lnSpc>
                <a:spcBef>
                  <a:spcPct val="0"/>
                </a:spcBef>
                <a:spcAft>
                  <a:spcPct val="0"/>
                </a:spcAft>
              </a:pPr>
              <a:r>
                <a:rPr lang="en-US" sz="2400" dirty="0">
                  <a:gradFill>
                    <a:gsLst>
                      <a:gs pos="0">
                        <a:schemeClr val="bg1"/>
                      </a:gs>
                      <a:gs pos="100000">
                        <a:schemeClr val="bg1"/>
                      </a:gs>
                    </a:gsLst>
                    <a:lin ang="5400000" scaled="0"/>
                  </a:gradFill>
                  <a:ea typeface="Segoe UI" pitchFamily="34" charset="0"/>
                  <a:cs typeface="Segoe UI" pitchFamily="34" charset="0"/>
                </a:rPr>
                <a:t>Insiders program</a:t>
              </a:r>
            </a:p>
          </p:txBody>
        </p:sp>
        <p:sp>
          <p:nvSpPr>
            <p:cNvPr id="36" name="Rectangle 35">
              <a:extLst>
                <a:ext uri="{FF2B5EF4-FFF2-40B4-BE49-F238E27FC236}">
                  <a16:creationId xmlns:a16="http://schemas.microsoft.com/office/drawing/2014/main" id="{BFC166B3-DF1F-40EE-A017-79C3975D1AD3}"/>
                </a:ext>
              </a:extLst>
            </p:cNvPr>
            <p:cNvSpPr/>
            <p:nvPr/>
          </p:nvSpPr>
          <p:spPr bwMode="auto">
            <a:xfrm>
              <a:off x="4374158" y="1947388"/>
              <a:ext cx="3688160" cy="9186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400" dirty="0">
                  <a:gradFill>
                    <a:gsLst>
                      <a:gs pos="0">
                        <a:schemeClr val="bg1"/>
                      </a:gs>
                      <a:gs pos="100000">
                        <a:schemeClr val="bg1"/>
                      </a:gs>
                    </a:gsLst>
                    <a:lin ang="5400000" scaled="0"/>
                  </a:gradFill>
                  <a:ea typeface="Segoe UI" pitchFamily="34" charset="0"/>
                  <a:cs typeface="Segoe UI" pitchFamily="34" charset="0"/>
                </a:rPr>
                <a:t>Evaluate Project “Honolulu”</a:t>
              </a:r>
            </a:p>
          </p:txBody>
        </p:sp>
      </p:grpSp>
      <p:grpSp>
        <p:nvGrpSpPr>
          <p:cNvPr id="23" name="Group 22">
            <a:extLst>
              <a:ext uri="{FF2B5EF4-FFF2-40B4-BE49-F238E27FC236}">
                <a16:creationId xmlns:a16="http://schemas.microsoft.com/office/drawing/2014/main" id="{A4A24E21-CF2D-4C28-B36B-4E1720E6FB2C}"/>
              </a:ext>
            </a:extLst>
          </p:cNvPr>
          <p:cNvGrpSpPr/>
          <p:nvPr/>
        </p:nvGrpSpPr>
        <p:grpSpPr>
          <a:xfrm>
            <a:off x="4145492" y="1576388"/>
            <a:ext cx="4145492" cy="5466554"/>
            <a:chOff x="4145492" y="1175542"/>
            <a:chExt cx="4145492" cy="5867400"/>
          </a:xfrm>
        </p:grpSpPr>
        <p:cxnSp>
          <p:nvCxnSpPr>
            <p:cNvPr id="24" name="Straight Connector 23">
              <a:extLst>
                <a:ext uri="{FF2B5EF4-FFF2-40B4-BE49-F238E27FC236}">
                  <a16:creationId xmlns:a16="http://schemas.microsoft.com/office/drawing/2014/main" id="{C7BDF494-5ED5-4F3F-80A6-E8D79994E428}"/>
                </a:ext>
              </a:extLst>
            </p:cNvPr>
            <p:cNvCxnSpPr/>
            <p:nvPr/>
          </p:nvCxnSpPr>
          <p:spPr>
            <a:xfrm>
              <a:off x="4145492" y="1175542"/>
              <a:ext cx="0" cy="5867400"/>
            </a:xfrm>
            <a:prstGeom prst="line">
              <a:avLst/>
            </a:prstGeom>
            <a:ln w="9525">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DF4B2FD-0CBC-4298-9A57-B19514316F1D}"/>
                </a:ext>
              </a:extLst>
            </p:cNvPr>
            <p:cNvCxnSpPr/>
            <p:nvPr/>
          </p:nvCxnSpPr>
          <p:spPr>
            <a:xfrm>
              <a:off x="8290984" y="1175542"/>
              <a:ext cx="0" cy="5867400"/>
            </a:xfrm>
            <a:prstGeom prst="line">
              <a:avLst/>
            </a:prstGeom>
            <a:ln w="9525">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F8F4B47-2AA8-457E-90D3-6C2E6FACEB9F}"/>
              </a:ext>
            </a:extLst>
          </p:cNvPr>
          <p:cNvGrpSpPr/>
          <p:nvPr/>
        </p:nvGrpSpPr>
        <p:grpSpPr>
          <a:xfrm>
            <a:off x="1312412" y="3942318"/>
            <a:ext cx="9813317" cy="1524000"/>
            <a:chOff x="1312412" y="3942318"/>
            <a:chExt cx="9813317" cy="1524000"/>
          </a:xfrm>
        </p:grpSpPr>
        <p:sp>
          <p:nvSpPr>
            <p:cNvPr id="10" name="Oval 9">
              <a:extLst>
                <a:ext uri="{FF2B5EF4-FFF2-40B4-BE49-F238E27FC236}">
                  <a16:creationId xmlns:a16="http://schemas.microsoft.com/office/drawing/2014/main" id="{2C58E1F3-891F-4F9A-BA0C-D5C6791AB9CD}"/>
                </a:ext>
              </a:extLst>
            </p:cNvPr>
            <p:cNvSpPr/>
            <p:nvPr/>
          </p:nvSpPr>
          <p:spPr bwMode="auto">
            <a:xfrm>
              <a:off x="9601729" y="3942318"/>
              <a:ext cx="1524000" cy="1524000"/>
            </a:xfrm>
            <a:prstGeom prst="ellipse">
              <a:avLst/>
            </a:prstGeom>
            <a:noFill/>
            <a:ln w="1905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DFC58DFD-9DE2-4D49-B20C-14E7B966D411}"/>
                </a:ext>
              </a:extLst>
            </p:cNvPr>
            <p:cNvSpPr/>
            <p:nvPr/>
          </p:nvSpPr>
          <p:spPr bwMode="auto">
            <a:xfrm>
              <a:off x="1312412" y="3942318"/>
              <a:ext cx="1524000" cy="1524000"/>
            </a:xfrm>
            <a:prstGeom prst="ellipse">
              <a:avLst/>
            </a:prstGeom>
            <a:noFill/>
            <a:ln w="1905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Oval 8">
              <a:extLst>
                <a:ext uri="{FF2B5EF4-FFF2-40B4-BE49-F238E27FC236}">
                  <a16:creationId xmlns:a16="http://schemas.microsoft.com/office/drawing/2014/main" id="{66CB9AE2-E2C0-4861-8D6F-82E778369C2B}"/>
                </a:ext>
              </a:extLst>
            </p:cNvPr>
            <p:cNvSpPr/>
            <p:nvPr/>
          </p:nvSpPr>
          <p:spPr bwMode="auto">
            <a:xfrm>
              <a:off x="5456238" y="3942318"/>
              <a:ext cx="1524000" cy="1524000"/>
            </a:xfrm>
            <a:prstGeom prst="ellipse">
              <a:avLst/>
            </a:prstGeom>
            <a:noFill/>
            <a:ln w="1905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people_5">
              <a:extLst>
                <a:ext uri="{FF2B5EF4-FFF2-40B4-BE49-F238E27FC236}">
                  <a16:creationId xmlns:a16="http://schemas.microsoft.com/office/drawing/2014/main" id="{A80E3516-8087-46B4-8A92-97194A657FAF}"/>
                </a:ext>
              </a:extLst>
            </p:cNvPr>
            <p:cNvSpPr>
              <a:spLocks noChangeAspect="1" noEditPoints="1"/>
            </p:cNvSpPr>
            <p:nvPr/>
          </p:nvSpPr>
          <p:spPr bwMode="auto">
            <a:xfrm>
              <a:off x="1717700" y="4349022"/>
              <a:ext cx="713424" cy="710593"/>
            </a:xfrm>
            <a:custGeom>
              <a:avLst/>
              <a:gdLst>
                <a:gd name="T0" fmla="*/ 90 w 347"/>
                <a:gd name="T1" fmla="*/ 124 h 347"/>
                <a:gd name="T2" fmla="*/ 175 w 347"/>
                <a:gd name="T3" fmla="*/ 39 h 347"/>
                <a:gd name="T4" fmla="*/ 260 w 347"/>
                <a:gd name="T5" fmla="*/ 124 h 347"/>
                <a:gd name="T6" fmla="*/ 175 w 347"/>
                <a:gd name="T7" fmla="*/ 209 h 347"/>
                <a:gd name="T8" fmla="*/ 90 w 347"/>
                <a:gd name="T9" fmla="*/ 124 h 347"/>
                <a:gd name="T10" fmla="*/ 325 w 347"/>
                <a:gd name="T11" fmla="*/ 347 h 347"/>
                <a:gd name="T12" fmla="*/ 347 w 347"/>
                <a:gd name="T13" fmla="*/ 347 h 347"/>
                <a:gd name="T14" fmla="*/ 347 w 347"/>
                <a:gd name="T15" fmla="*/ 0 h 347"/>
                <a:gd name="T16" fmla="*/ 0 w 347"/>
                <a:gd name="T17" fmla="*/ 0 h 347"/>
                <a:gd name="T18" fmla="*/ 0 w 347"/>
                <a:gd name="T19" fmla="*/ 347 h 347"/>
                <a:gd name="T20" fmla="*/ 19 w 347"/>
                <a:gd name="T21" fmla="*/ 347 h 347"/>
                <a:gd name="T22" fmla="*/ 36 w 347"/>
                <a:gd name="T23" fmla="*/ 347 h 347"/>
                <a:gd name="T24" fmla="*/ 174 w 347"/>
                <a:gd name="T25" fmla="*/ 209 h 347"/>
                <a:gd name="T26" fmla="*/ 311 w 347"/>
                <a:gd name="T27" fmla="*/ 347 h 347"/>
                <a:gd name="T28" fmla="*/ 325 w 347"/>
                <a:gd name="T29"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7" h="347">
                  <a:moveTo>
                    <a:pt x="90" y="124"/>
                  </a:moveTo>
                  <a:cubicBezTo>
                    <a:pt x="90" y="77"/>
                    <a:pt x="128" y="39"/>
                    <a:pt x="175" y="39"/>
                  </a:cubicBezTo>
                  <a:cubicBezTo>
                    <a:pt x="222" y="39"/>
                    <a:pt x="260" y="77"/>
                    <a:pt x="260" y="124"/>
                  </a:cubicBezTo>
                  <a:cubicBezTo>
                    <a:pt x="260" y="171"/>
                    <a:pt x="222" y="209"/>
                    <a:pt x="175" y="209"/>
                  </a:cubicBezTo>
                  <a:cubicBezTo>
                    <a:pt x="128" y="209"/>
                    <a:pt x="90" y="171"/>
                    <a:pt x="90" y="124"/>
                  </a:cubicBezTo>
                  <a:close/>
                  <a:moveTo>
                    <a:pt x="325" y="347"/>
                  </a:moveTo>
                  <a:cubicBezTo>
                    <a:pt x="347" y="347"/>
                    <a:pt x="347" y="347"/>
                    <a:pt x="347" y="347"/>
                  </a:cubicBezTo>
                  <a:cubicBezTo>
                    <a:pt x="347" y="0"/>
                    <a:pt x="347" y="0"/>
                    <a:pt x="347" y="0"/>
                  </a:cubicBezTo>
                  <a:cubicBezTo>
                    <a:pt x="0" y="0"/>
                    <a:pt x="0" y="0"/>
                    <a:pt x="0" y="0"/>
                  </a:cubicBezTo>
                  <a:cubicBezTo>
                    <a:pt x="0" y="347"/>
                    <a:pt x="0" y="347"/>
                    <a:pt x="0" y="347"/>
                  </a:cubicBezTo>
                  <a:cubicBezTo>
                    <a:pt x="19" y="347"/>
                    <a:pt x="19" y="347"/>
                    <a:pt x="19" y="347"/>
                  </a:cubicBezTo>
                  <a:cubicBezTo>
                    <a:pt x="36" y="347"/>
                    <a:pt x="36" y="347"/>
                    <a:pt x="36" y="347"/>
                  </a:cubicBezTo>
                  <a:cubicBezTo>
                    <a:pt x="36" y="271"/>
                    <a:pt x="98" y="209"/>
                    <a:pt x="174" y="209"/>
                  </a:cubicBezTo>
                  <a:cubicBezTo>
                    <a:pt x="249" y="209"/>
                    <a:pt x="311" y="271"/>
                    <a:pt x="311" y="347"/>
                  </a:cubicBezTo>
                  <a:lnTo>
                    <a:pt x="325" y="347"/>
                  </a:lnTo>
                  <a:close/>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Trackers_EADF">
              <a:extLst>
                <a:ext uri="{FF2B5EF4-FFF2-40B4-BE49-F238E27FC236}">
                  <a16:creationId xmlns:a16="http://schemas.microsoft.com/office/drawing/2014/main" id="{4221AB27-E64D-4307-BF2B-81D11CB85A2B}"/>
                </a:ext>
              </a:extLst>
            </p:cNvPr>
            <p:cNvSpPr>
              <a:spLocks noChangeAspect="1" noEditPoints="1"/>
            </p:cNvSpPr>
            <p:nvPr/>
          </p:nvSpPr>
          <p:spPr bwMode="auto">
            <a:xfrm>
              <a:off x="5944428" y="4330966"/>
              <a:ext cx="547620" cy="746704"/>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rophy2_F1AE">
              <a:extLst>
                <a:ext uri="{FF2B5EF4-FFF2-40B4-BE49-F238E27FC236}">
                  <a16:creationId xmlns:a16="http://schemas.microsoft.com/office/drawing/2014/main" id="{762ECE33-8BB0-4309-8F68-D0A4E15DF6D2}"/>
                </a:ext>
              </a:extLst>
            </p:cNvPr>
            <p:cNvSpPr>
              <a:spLocks noChangeAspect="1" noEditPoints="1"/>
            </p:cNvSpPr>
            <p:nvPr/>
          </p:nvSpPr>
          <p:spPr bwMode="auto">
            <a:xfrm>
              <a:off x="9959783" y="4329266"/>
              <a:ext cx="807892" cy="750104"/>
            </a:xfrm>
            <a:custGeom>
              <a:avLst/>
              <a:gdLst>
                <a:gd name="T0" fmla="*/ 1250 w 3500"/>
                <a:gd name="T1" fmla="*/ 2750 h 3250"/>
                <a:gd name="T2" fmla="*/ 1750 w 3500"/>
                <a:gd name="T3" fmla="*/ 2250 h 3250"/>
                <a:gd name="T4" fmla="*/ 2250 w 3500"/>
                <a:gd name="T5" fmla="*/ 2750 h 3250"/>
                <a:gd name="T6" fmla="*/ 2750 w 3500"/>
                <a:gd name="T7" fmla="*/ 0 h 3250"/>
                <a:gd name="T8" fmla="*/ 750 w 3500"/>
                <a:gd name="T9" fmla="*/ 0 h 3250"/>
                <a:gd name="T10" fmla="*/ 750 w 3500"/>
                <a:gd name="T11" fmla="*/ 1375 h 3250"/>
                <a:gd name="T12" fmla="*/ 1750 w 3500"/>
                <a:gd name="T13" fmla="*/ 2250 h 3250"/>
                <a:gd name="T14" fmla="*/ 2750 w 3500"/>
                <a:gd name="T15" fmla="*/ 1375 h 3250"/>
                <a:gd name="T16" fmla="*/ 2750 w 3500"/>
                <a:gd name="T17" fmla="*/ 0 h 3250"/>
                <a:gd name="T18" fmla="*/ 2746 w 3500"/>
                <a:gd name="T19" fmla="*/ 2750 h 3250"/>
                <a:gd name="T20" fmla="*/ 754 w 3500"/>
                <a:gd name="T21" fmla="*/ 2750 h 3250"/>
                <a:gd name="T22" fmla="*/ 750 w 3500"/>
                <a:gd name="T23" fmla="*/ 2754 h 3250"/>
                <a:gd name="T24" fmla="*/ 750 w 3500"/>
                <a:gd name="T25" fmla="*/ 3250 h 3250"/>
                <a:gd name="T26" fmla="*/ 2750 w 3500"/>
                <a:gd name="T27" fmla="*/ 3250 h 3250"/>
                <a:gd name="T28" fmla="*/ 2750 w 3500"/>
                <a:gd name="T29" fmla="*/ 2754 h 3250"/>
                <a:gd name="T30" fmla="*/ 2746 w 3500"/>
                <a:gd name="T31" fmla="*/ 2750 h 3250"/>
                <a:gd name="T32" fmla="*/ 750 w 3500"/>
                <a:gd name="T33" fmla="*/ 500 h 3250"/>
                <a:gd name="T34" fmla="*/ 2750 w 3500"/>
                <a:gd name="T35" fmla="*/ 500 h 3250"/>
                <a:gd name="T36" fmla="*/ 750 w 3500"/>
                <a:gd name="T37" fmla="*/ 250 h 3250"/>
                <a:gd name="T38" fmla="*/ 125 w 3500"/>
                <a:gd name="T39" fmla="*/ 250 h 3250"/>
                <a:gd name="T40" fmla="*/ 0 w 3500"/>
                <a:gd name="T41" fmla="*/ 375 h 3250"/>
                <a:gd name="T42" fmla="*/ 0 w 3500"/>
                <a:gd name="T43" fmla="*/ 750 h 3250"/>
                <a:gd name="T44" fmla="*/ 750 w 3500"/>
                <a:gd name="T45" fmla="*/ 1500 h 3250"/>
                <a:gd name="T46" fmla="*/ 750 w 3500"/>
                <a:gd name="T47" fmla="*/ 250 h 3250"/>
                <a:gd name="T48" fmla="*/ 2750 w 3500"/>
                <a:gd name="T49" fmla="*/ 1500 h 3250"/>
                <a:gd name="T50" fmla="*/ 3500 w 3500"/>
                <a:gd name="T51" fmla="*/ 750 h 3250"/>
                <a:gd name="T52" fmla="*/ 3500 w 3500"/>
                <a:gd name="T53" fmla="*/ 375 h 3250"/>
                <a:gd name="T54" fmla="*/ 3375 w 3500"/>
                <a:gd name="T55" fmla="*/ 250 h 3250"/>
                <a:gd name="T56" fmla="*/ 2750 w 3500"/>
                <a:gd name="T57" fmla="*/ 250 h 3250"/>
                <a:gd name="T58" fmla="*/ 2750 w 3500"/>
                <a:gd name="T59" fmla="*/ 1500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00" h="3250">
                  <a:moveTo>
                    <a:pt x="1250" y="2750"/>
                  </a:moveTo>
                  <a:cubicBezTo>
                    <a:pt x="1250" y="2474"/>
                    <a:pt x="1474" y="2250"/>
                    <a:pt x="1750" y="2250"/>
                  </a:cubicBezTo>
                  <a:cubicBezTo>
                    <a:pt x="2026" y="2250"/>
                    <a:pt x="2250" y="2474"/>
                    <a:pt x="2250" y="2750"/>
                  </a:cubicBezTo>
                  <a:moveTo>
                    <a:pt x="2750" y="0"/>
                  </a:moveTo>
                  <a:cubicBezTo>
                    <a:pt x="750" y="0"/>
                    <a:pt x="750" y="0"/>
                    <a:pt x="750" y="0"/>
                  </a:cubicBezTo>
                  <a:cubicBezTo>
                    <a:pt x="750" y="1375"/>
                    <a:pt x="750" y="1375"/>
                    <a:pt x="750" y="1375"/>
                  </a:cubicBezTo>
                  <a:cubicBezTo>
                    <a:pt x="750" y="1858"/>
                    <a:pt x="1198" y="2250"/>
                    <a:pt x="1750" y="2250"/>
                  </a:cubicBezTo>
                  <a:cubicBezTo>
                    <a:pt x="2302" y="2250"/>
                    <a:pt x="2750" y="1858"/>
                    <a:pt x="2750" y="1375"/>
                  </a:cubicBezTo>
                  <a:lnTo>
                    <a:pt x="2750" y="0"/>
                  </a:lnTo>
                  <a:close/>
                  <a:moveTo>
                    <a:pt x="2746" y="2750"/>
                  </a:moveTo>
                  <a:cubicBezTo>
                    <a:pt x="754" y="2750"/>
                    <a:pt x="754" y="2750"/>
                    <a:pt x="754" y="2750"/>
                  </a:cubicBezTo>
                  <a:cubicBezTo>
                    <a:pt x="752" y="2750"/>
                    <a:pt x="750" y="2752"/>
                    <a:pt x="750" y="2754"/>
                  </a:cubicBezTo>
                  <a:cubicBezTo>
                    <a:pt x="750" y="3250"/>
                    <a:pt x="750" y="3250"/>
                    <a:pt x="750" y="3250"/>
                  </a:cubicBezTo>
                  <a:cubicBezTo>
                    <a:pt x="2750" y="3250"/>
                    <a:pt x="2750" y="3250"/>
                    <a:pt x="2750" y="3250"/>
                  </a:cubicBezTo>
                  <a:cubicBezTo>
                    <a:pt x="2750" y="2754"/>
                    <a:pt x="2750" y="2754"/>
                    <a:pt x="2750" y="2754"/>
                  </a:cubicBezTo>
                  <a:cubicBezTo>
                    <a:pt x="2750" y="2752"/>
                    <a:pt x="2748" y="2750"/>
                    <a:pt x="2746" y="2750"/>
                  </a:cubicBezTo>
                  <a:close/>
                  <a:moveTo>
                    <a:pt x="750" y="500"/>
                  </a:moveTo>
                  <a:cubicBezTo>
                    <a:pt x="2750" y="500"/>
                    <a:pt x="2750" y="500"/>
                    <a:pt x="2750" y="500"/>
                  </a:cubicBezTo>
                  <a:moveTo>
                    <a:pt x="750" y="250"/>
                  </a:moveTo>
                  <a:cubicBezTo>
                    <a:pt x="125" y="250"/>
                    <a:pt x="125" y="250"/>
                    <a:pt x="125" y="250"/>
                  </a:cubicBezTo>
                  <a:cubicBezTo>
                    <a:pt x="56" y="250"/>
                    <a:pt x="0" y="306"/>
                    <a:pt x="0" y="375"/>
                  </a:cubicBezTo>
                  <a:cubicBezTo>
                    <a:pt x="0" y="750"/>
                    <a:pt x="0" y="750"/>
                    <a:pt x="0" y="750"/>
                  </a:cubicBezTo>
                  <a:cubicBezTo>
                    <a:pt x="0" y="1165"/>
                    <a:pt x="335" y="1500"/>
                    <a:pt x="750" y="1500"/>
                  </a:cubicBezTo>
                  <a:lnTo>
                    <a:pt x="750" y="250"/>
                  </a:lnTo>
                  <a:close/>
                  <a:moveTo>
                    <a:pt x="2750" y="1500"/>
                  </a:moveTo>
                  <a:cubicBezTo>
                    <a:pt x="3165" y="1500"/>
                    <a:pt x="3500" y="1165"/>
                    <a:pt x="3500" y="750"/>
                  </a:cubicBezTo>
                  <a:cubicBezTo>
                    <a:pt x="3500" y="375"/>
                    <a:pt x="3500" y="375"/>
                    <a:pt x="3500" y="375"/>
                  </a:cubicBezTo>
                  <a:cubicBezTo>
                    <a:pt x="3500" y="306"/>
                    <a:pt x="3444" y="250"/>
                    <a:pt x="3375" y="250"/>
                  </a:cubicBezTo>
                  <a:cubicBezTo>
                    <a:pt x="2750" y="250"/>
                    <a:pt x="2750" y="250"/>
                    <a:pt x="2750" y="250"/>
                  </a:cubicBezTo>
                  <a:lnTo>
                    <a:pt x="2750" y="1500"/>
                  </a:lnTo>
                  <a:close/>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2F151AD3-B8F7-4DE5-A9B9-501F9A5FC27D}"/>
              </a:ext>
            </a:extLst>
          </p:cNvPr>
          <p:cNvSpPr txBox="1"/>
          <p:nvPr/>
        </p:nvSpPr>
        <p:spPr>
          <a:xfrm>
            <a:off x="0" y="5854535"/>
            <a:ext cx="4139398"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hlinkClick r:id="rId3"/>
              </a:rPr>
              <a:t>https://insider.windows.com/en-us/for-business/</a:t>
            </a:r>
            <a:r>
              <a:rPr lang="en-US" sz="2400" dirty="0">
                <a:gradFill>
                  <a:gsLst>
                    <a:gs pos="2917">
                      <a:schemeClr val="tx1"/>
                    </a:gs>
                    <a:gs pos="30000">
                      <a:schemeClr val="tx1"/>
                    </a:gs>
                  </a:gsLst>
                  <a:lin ang="5400000" scaled="0"/>
                </a:gradFill>
              </a:rPr>
              <a:t> </a:t>
            </a:r>
          </a:p>
        </p:txBody>
      </p:sp>
      <p:sp>
        <p:nvSpPr>
          <p:cNvPr id="27" name="TextBox 26">
            <a:extLst>
              <a:ext uri="{FF2B5EF4-FFF2-40B4-BE49-F238E27FC236}">
                <a16:creationId xmlns:a16="http://schemas.microsoft.com/office/drawing/2014/main" id="{675F9110-E876-43F6-8E8C-88B996523725}"/>
              </a:ext>
            </a:extLst>
          </p:cNvPr>
          <p:cNvSpPr txBox="1"/>
          <p:nvPr/>
        </p:nvSpPr>
        <p:spPr>
          <a:xfrm>
            <a:off x="4148441" y="5564659"/>
            <a:ext cx="4139398" cy="1403461"/>
          </a:xfrm>
          <a:prstGeom prst="rect">
            <a:avLst/>
          </a:prstGeom>
          <a:noFill/>
        </p:spPr>
        <p:txBody>
          <a:bodyPr wrap="square" lIns="182880" tIns="146304" rIns="182880" bIns="146304" rtlCol="0">
            <a:spAutoFit/>
          </a:bodyPr>
          <a:lstStyle/>
          <a:p>
            <a:pPr algn="ctr"/>
            <a:r>
              <a:rPr lang="en-US" sz="2400" u="sng" dirty="0">
                <a:hlinkClick r:id="rId4"/>
              </a:rPr>
              <a:t>https://www.microsoft.com/en-us/evalcenter/evaluate-windows-server-honolulu</a:t>
            </a:r>
            <a:endParaRPr lang="en-US" sz="2400" dirty="0"/>
          </a:p>
        </p:txBody>
      </p:sp>
      <p:sp>
        <p:nvSpPr>
          <p:cNvPr id="28" name="TextBox 27">
            <a:extLst>
              <a:ext uri="{FF2B5EF4-FFF2-40B4-BE49-F238E27FC236}">
                <a16:creationId xmlns:a16="http://schemas.microsoft.com/office/drawing/2014/main" id="{50DB48A9-0C2E-490F-8155-DF8DD7383ED2}"/>
              </a:ext>
            </a:extLst>
          </p:cNvPr>
          <p:cNvSpPr txBox="1"/>
          <p:nvPr/>
        </p:nvSpPr>
        <p:spPr>
          <a:xfrm>
            <a:off x="8281557" y="5620058"/>
            <a:ext cx="4139398" cy="1292662"/>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hlinkClick r:id="rId5"/>
              </a:rPr>
              <a:t>https://www.microsoft.com/en-us/evalcenter/evaluate-windows-server-2016</a:t>
            </a:r>
            <a:r>
              <a:rPr lang="en-US" sz="240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220456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42" presetClass="path" presetSubtype="0" decel="100000" fill="hold" nodeType="withEffect">
                                  <p:stCondLst>
                                    <p:cond delay="500"/>
                                  </p:stCondLst>
                                  <p:childTnLst>
                                    <p:animMotion origin="layout" path="M -9.16518E-7 -2.13345E-6 L -9.16518E-7 0.04313 " pathEditMode="relative" rAng="0" ptsTypes="AA">
                                      <p:cBhvr>
                                        <p:cTn id="21" dur="500" spd="-100000" fill="hold"/>
                                        <p:tgtEl>
                                          <p:spTgt spid="23"/>
                                        </p:tgtEl>
                                        <p:attrNameLst>
                                          <p:attrName>ppt_x</p:attrName>
                                          <p:attrName>ppt_y</p:attrName>
                                        </p:attrNameLst>
                                      </p:cBhvr>
                                      <p:rCtr x="0" y="2156"/>
                                    </p:animMotion>
                                  </p:childTnLst>
                                </p:cTn>
                              </p:par>
                              <p:par>
                                <p:cTn id="22" presetID="10" presetClass="entr" presetSubtype="0"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42" presetClass="path" presetSubtype="0" decel="100000" fill="hold" nodeType="withEffect">
                                  <p:stCondLst>
                                    <p:cond delay="500"/>
                                  </p:stCondLst>
                                  <p:childTnLst>
                                    <p:animMotion origin="layout" path="M -9.16518E-7 -2.13345E-6 L -9.16518E-7 0.04313 " pathEditMode="relative" rAng="0" ptsTypes="AA">
                                      <p:cBhvr>
                                        <p:cTn id="26" dur="500" spd="-100000" fill="hold"/>
                                        <p:tgtEl>
                                          <p:spTgt spid="7"/>
                                        </p:tgtEl>
                                        <p:attrNameLst>
                                          <p:attrName>ppt_x</p:attrName>
                                          <p:attrName>ppt_y</p:attrName>
                                        </p:attrNameLst>
                                      </p:cBhvr>
                                      <p:rCtr x="0" y="21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2691AB-EA69-47BF-9F79-7104BDCA974B}"/>
              </a:ext>
            </a:extLst>
          </p:cNvPr>
          <p:cNvSpPr txBox="1"/>
          <p:nvPr/>
        </p:nvSpPr>
        <p:spPr>
          <a:xfrm>
            <a:off x="1045029" y="1284514"/>
            <a:ext cx="10199914" cy="4502771"/>
          </a:xfrm>
          <a:prstGeom prst="rect">
            <a:avLst/>
          </a:prstGeom>
          <a:noFill/>
        </p:spPr>
        <p:txBody>
          <a:bodyPr wrap="square" lIns="182880" tIns="146304" rIns="182880" bIns="146304" rtlCol="0">
            <a:spAutoFit/>
          </a:bodyPr>
          <a:lstStyle/>
          <a:p>
            <a:pPr>
              <a:lnSpc>
                <a:spcPct val="90000"/>
              </a:lnSpc>
              <a:spcAft>
                <a:spcPts val="600"/>
              </a:spcAft>
            </a:pPr>
            <a:r>
              <a:rPr lang="en-US" sz="3600" dirty="0">
                <a:gradFill>
                  <a:gsLst>
                    <a:gs pos="2917">
                      <a:schemeClr val="tx1"/>
                    </a:gs>
                    <a:gs pos="30000">
                      <a:schemeClr val="tx1"/>
                    </a:gs>
                  </a:gsLst>
                  <a:lin ang="5400000" scaled="0"/>
                </a:gradFill>
              </a:rPr>
              <a:t>Cloud Migration Accelerator</a:t>
            </a:r>
          </a:p>
          <a:p>
            <a:r>
              <a:rPr lang="en-US" sz="2000" dirty="0"/>
              <a:t>The Cloud Migration Accelerator uses Pragmatic Works’ cloud expertise to identify</a:t>
            </a:r>
          </a:p>
          <a:p>
            <a:r>
              <a:rPr lang="en-US" sz="2000" dirty="0"/>
              <a:t>applications and databases that are the best fit for the cloud. During this process we’ll:</a:t>
            </a:r>
          </a:p>
          <a:p>
            <a:endParaRPr lang="en-US" sz="2000" dirty="0"/>
          </a:p>
          <a:p>
            <a:r>
              <a:rPr lang="en-US" sz="2000" dirty="0"/>
              <a:t>• Remove limitations and frustrations by moving off legacy platforms (Oracle,</a:t>
            </a:r>
          </a:p>
          <a:p>
            <a:r>
              <a:rPr lang="en-US" sz="2000" dirty="0"/>
              <a:t>  Teradata, </a:t>
            </a:r>
            <a:r>
              <a:rPr lang="en-US" sz="2000" dirty="0" err="1"/>
              <a:t>Neteeza</a:t>
            </a:r>
            <a:r>
              <a:rPr lang="en-US" sz="2000" dirty="0"/>
              <a:t>, Sybase, etc.)</a:t>
            </a:r>
          </a:p>
          <a:p>
            <a:r>
              <a:rPr lang="en-US" sz="2000" dirty="0"/>
              <a:t>• Create and optimize migration and deployment model</a:t>
            </a:r>
          </a:p>
          <a:p>
            <a:r>
              <a:rPr lang="en-US" sz="2000" dirty="0"/>
              <a:t>• Forecast an intelligent cost estimate</a:t>
            </a:r>
          </a:p>
          <a:p>
            <a:r>
              <a:rPr lang="en-US" sz="2000" dirty="0"/>
              <a:t>• Reduce migration time by up to 75%</a:t>
            </a:r>
          </a:p>
          <a:p>
            <a:endParaRPr lang="en-US" sz="2000" dirty="0"/>
          </a:p>
          <a:p>
            <a:r>
              <a:rPr lang="en-US" sz="3600" dirty="0"/>
              <a:t>Visit our table today for more information!</a:t>
            </a:r>
          </a:p>
          <a:p>
            <a:endParaRPr lang="en-US" sz="2000" dirty="0">
              <a:gradFill>
                <a:gsLst>
                  <a:gs pos="2917">
                    <a:schemeClr val="tx1"/>
                  </a:gs>
                  <a:gs pos="30000">
                    <a:schemeClr val="tx1"/>
                  </a:gs>
                </a:gsLst>
                <a:lin ang="5400000" scaled="0"/>
              </a:gradFill>
            </a:endParaRPr>
          </a:p>
        </p:txBody>
      </p:sp>
      <p:pic>
        <p:nvPicPr>
          <p:cNvPr id="3" name="Picture 2">
            <a:extLst>
              <a:ext uri="{FF2B5EF4-FFF2-40B4-BE49-F238E27FC236}">
                <a16:creationId xmlns:a16="http://schemas.microsoft.com/office/drawing/2014/main" id="{E5A2F589-270D-45CE-8296-139BA4E8C08A}"/>
              </a:ext>
            </a:extLst>
          </p:cNvPr>
          <p:cNvPicPr>
            <a:picLocks noChangeAspect="1"/>
          </p:cNvPicPr>
          <p:nvPr/>
        </p:nvPicPr>
        <p:blipFill>
          <a:blip r:embed="rId3"/>
          <a:stretch>
            <a:fillRect/>
          </a:stretch>
        </p:blipFill>
        <p:spPr>
          <a:xfrm>
            <a:off x="9602446" y="382086"/>
            <a:ext cx="2337766" cy="558124"/>
          </a:xfrm>
          <a:prstGeom prst="rect">
            <a:avLst/>
          </a:prstGeom>
        </p:spPr>
      </p:pic>
    </p:spTree>
    <p:extLst>
      <p:ext uri="{BB962C8B-B14F-4D97-AF65-F5344CB8AC3E}">
        <p14:creationId xmlns:p14="http://schemas.microsoft.com/office/powerpoint/2010/main" val="202064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36" y="-1"/>
            <a:ext cx="12431602" cy="8287735"/>
          </a:xfrm>
          <a:prstGeom prst="rect">
            <a:avLst/>
          </a:prstGeom>
        </p:spPr>
      </p:pic>
      <p:sp>
        <p:nvSpPr>
          <p:cNvPr id="15" name="Rectangle Orange transparent"/>
          <p:cNvSpPr/>
          <p:nvPr/>
        </p:nvSpPr>
        <p:spPr bwMode="auto">
          <a:xfrm>
            <a:off x="1323" y="1112292"/>
            <a:ext cx="12433828" cy="7848736"/>
          </a:xfrm>
          <a:prstGeom prst="rect">
            <a:avLst/>
          </a:prstGeom>
          <a:gradFill>
            <a:gsLst>
              <a:gs pos="0">
                <a:schemeClr val="tx1">
                  <a:alpha val="0"/>
                </a:schemeClr>
              </a:gs>
              <a:gs pos="100000">
                <a:schemeClr val="tx1">
                  <a:alpha val="88000"/>
                </a:schemeClr>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02" tIns="182802" rIns="0" bIns="182802" anchor="t" anchorCtr="0"/>
          <a:lstStyle/>
          <a:p>
            <a:pPr marL="0" marR="0" lvl="0" indent="0" algn="l" defTabSz="932205" rtl="0" eaLnBrk="1" fontAlgn="auto" latinLnBrk="0" hangingPunct="1">
              <a:lnSpc>
                <a:spcPct val="90000"/>
              </a:lnSpc>
              <a:spcBef>
                <a:spcPts val="0"/>
              </a:spcBef>
              <a:spcAft>
                <a:spcPts val="0"/>
              </a:spcAft>
              <a:buClrTx/>
              <a:buSzTx/>
              <a:buFontTx/>
              <a:buNone/>
              <a:tabLst/>
              <a:defRPr/>
            </a:pPr>
            <a:endParaRPr kumimoji="0" lang="en-US" sz="3197" b="0" i="0" u="none" strike="noStrike" kern="0" cap="none" spc="0" normalizeH="0" baseline="0" noProof="0" dirty="0">
              <a:ln>
                <a:noFill/>
              </a:ln>
              <a:solidFill>
                <a:srgbClr val="FFFFFF"/>
              </a:solidFill>
              <a:effectLst/>
              <a:uLnTx/>
              <a:uFillTx/>
              <a:latin typeface="Segoe UI Light"/>
              <a:ea typeface="+mn-ea"/>
              <a:cs typeface="+mn-cs"/>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81336" y="1779934"/>
            <a:ext cx="2213314" cy="2216552"/>
          </a:xfrm>
          <a:prstGeom prst="ellipse">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29105" y="1843563"/>
            <a:ext cx="2213314" cy="2213314"/>
          </a:xfrm>
          <a:prstGeom prst="ellipse">
            <a:avLst/>
          </a:prstGeom>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28907" y="1824728"/>
            <a:ext cx="2213314" cy="2221409"/>
          </a:xfrm>
          <a:prstGeom prst="ellipse">
            <a:avLst/>
          </a:prstGeom>
        </p:spPr>
      </p:pic>
      <p:sp>
        <p:nvSpPr>
          <p:cNvPr id="2" name="Title 1"/>
          <p:cNvSpPr>
            <a:spLocks noGrp="1"/>
          </p:cNvSpPr>
          <p:nvPr>
            <p:ph type="title"/>
          </p:nvPr>
        </p:nvSpPr>
        <p:spPr/>
        <p:txBody>
          <a:bodyPr/>
          <a:lstStyle/>
          <a:p>
            <a:r>
              <a:rPr lang="en-US"/>
              <a:t>Identity is the new control plane</a:t>
            </a:r>
            <a:endParaRPr lang="en-US" dirty="0"/>
          </a:p>
        </p:txBody>
      </p:sp>
      <p:sp>
        <p:nvSpPr>
          <p:cNvPr id="36" name="Text Placeholder 4"/>
          <p:cNvSpPr>
            <a:spLocks noGrp="1"/>
          </p:cNvSpPr>
          <p:nvPr>
            <p:ph type="body" sz="quarter" idx="4294967295"/>
          </p:nvPr>
        </p:nvSpPr>
        <p:spPr>
          <a:xfrm>
            <a:off x="233362" y="5853113"/>
            <a:ext cx="11969750" cy="592137"/>
          </a:xfrm>
          <a:prstGeom prst="rect">
            <a:avLst/>
          </a:prstGeom>
        </p:spPr>
        <p:txBody>
          <a:bodyPr vert="horz" wrap="square" lIns="149217" tIns="93260" rIns="149217" bIns="93260" numCol="1" rtlCol="0" anchor="t" anchorCtr="0" compatLnSpc="1">
            <a:prstTxWarp prst="textNoShape">
              <a:avLst/>
            </a:prstTxWarp>
            <a:spAutoFit/>
          </a:bodyPr>
          <a:lstStyle/>
          <a:p>
            <a:pPr marL="0" indent="0" algn="ctr">
              <a:buNone/>
            </a:pPr>
            <a:r>
              <a:rPr lang="en-US" sz="2856" b="0" spc="-71" dirty="0">
                <a:solidFill>
                  <a:schemeClr val="bg1"/>
                </a:solidFill>
              </a:rPr>
              <a:t>Azure Active Directory at the core of your business</a:t>
            </a:r>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4252" y="1799363"/>
            <a:ext cx="2208457" cy="2208457"/>
          </a:xfrm>
          <a:prstGeom prst="ellipse">
            <a:avLst/>
          </a:prstGeom>
        </p:spPr>
      </p:pic>
      <p:sp>
        <p:nvSpPr>
          <p:cNvPr id="38" name="TextBox 37"/>
          <p:cNvSpPr txBox="1"/>
          <p:nvPr/>
        </p:nvSpPr>
        <p:spPr>
          <a:xfrm>
            <a:off x="249576" y="4274432"/>
            <a:ext cx="2797810" cy="1102286"/>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2856" b="0" i="0" u="none" strike="noStrike" kern="0" cap="none" spc="0" normalizeH="0" baseline="0" noProof="0" dirty="0">
                <a:ln>
                  <a:noFill/>
                </a:ln>
                <a:solidFill>
                  <a:srgbClr val="FFFFFF"/>
                </a:solidFill>
                <a:effectLst/>
                <a:uLnTx/>
                <a:uFillTx/>
                <a:latin typeface="Segoe UI Light"/>
                <a:ea typeface="+mn-ea"/>
                <a:cs typeface="+mn-cs"/>
              </a:rPr>
              <a:t>1000s of apps, </a:t>
            </a:r>
          </a:p>
          <a:p>
            <a:pPr marL="0" marR="0" lvl="0" indent="0" algn="ctr" defTabSz="932597" rtl="0" eaLnBrk="1" fontAlgn="auto" latinLnBrk="0" hangingPunct="1">
              <a:lnSpc>
                <a:spcPct val="90000"/>
              </a:lnSpc>
              <a:spcBef>
                <a:spcPts val="0"/>
              </a:spcBef>
              <a:spcAft>
                <a:spcPts val="0"/>
              </a:spcAft>
              <a:buClrTx/>
              <a:buSzTx/>
              <a:buFontTx/>
              <a:buNone/>
              <a:tabLst/>
              <a:defRPr/>
            </a:pPr>
            <a:r>
              <a:rPr kumimoji="0" lang="en-US" sz="2856" b="0" i="0" u="none" strike="noStrike" kern="0" cap="none" spc="0" normalizeH="0" baseline="0" noProof="0" dirty="0">
                <a:ln>
                  <a:noFill/>
                </a:ln>
                <a:solidFill>
                  <a:srgbClr val="FFFFFF"/>
                </a:solidFill>
                <a:effectLst/>
                <a:uLnTx/>
                <a:uFillTx/>
                <a:latin typeface="Segoe UI Light"/>
                <a:ea typeface="+mn-ea"/>
                <a:cs typeface="+mn-cs"/>
              </a:rPr>
              <a:t>1 identity</a:t>
            </a:r>
          </a:p>
        </p:txBody>
      </p:sp>
      <p:sp>
        <p:nvSpPr>
          <p:cNvPr id="40" name="TextBox 39"/>
          <p:cNvSpPr txBox="1"/>
          <p:nvPr/>
        </p:nvSpPr>
        <p:spPr>
          <a:xfrm>
            <a:off x="6342584" y="4274432"/>
            <a:ext cx="2797810" cy="1102286"/>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2856" b="0" i="0" u="none" strike="noStrike" kern="0" cap="none" spc="0" normalizeH="0" baseline="0" noProof="0" dirty="0">
                <a:ln>
                  <a:noFill/>
                </a:ln>
                <a:solidFill>
                  <a:srgbClr val="FFFFFF"/>
                </a:solidFill>
                <a:effectLst/>
                <a:uLnTx/>
                <a:uFillTx/>
                <a:latin typeface="Segoe UI Light"/>
                <a:ea typeface="+mn-ea"/>
                <a:cs typeface="+mn-cs"/>
              </a:rPr>
              <a:t>Manage access </a:t>
            </a:r>
            <a:br>
              <a:rPr kumimoji="0" lang="en-US" sz="2856" b="0" i="0" u="none" strike="noStrike" kern="0" cap="none" spc="0" normalizeH="0" baseline="0" noProof="0" dirty="0">
                <a:ln>
                  <a:noFill/>
                </a:ln>
                <a:solidFill>
                  <a:srgbClr val="FFFFFF"/>
                </a:solidFill>
                <a:effectLst/>
                <a:uLnTx/>
                <a:uFillTx/>
                <a:latin typeface="Segoe UI Light"/>
                <a:ea typeface="+mn-ea"/>
                <a:cs typeface="+mn-cs"/>
              </a:rPr>
            </a:br>
            <a:r>
              <a:rPr kumimoji="0" lang="en-US" sz="2856" b="0" i="0" u="none" strike="noStrike" kern="0" cap="none" spc="0" normalizeH="0" baseline="0" noProof="0" dirty="0">
                <a:ln>
                  <a:noFill/>
                </a:ln>
                <a:solidFill>
                  <a:srgbClr val="FFFFFF"/>
                </a:solidFill>
                <a:effectLst/>
                <a:uLnTx/>
                <a:uFillTx/>
                <a:latin typeface="Segoe UI Light"/>
                <a:ea typeface="+mn-ea"/>
                <a:cs typeface="+mn-cs"/>
              </a:rPr>
              <a:t>at scale</a:t>
            </a:r>
          </a:p>
        </p:txBody>
      </p:sp>
      <p:sp>
        <p:nvSpPr>
          <p:cNvPr id="47" name="TextBox 46"/>
          <p:cNvSpPr txBox="1"/>
          <p:nvPr/>
        </p:nvSpPr>
        <p:spPr>
          <a:xfrm>
            <a:off x="9389088" y="4274432"/>
            <a:ext cx="2797810" cy="1102286"/>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2856" b="0" i="0" u="none" strike="noStrike" kern="0" cap="none" spc="0" normalizeH="0" baseline="0" noProof="0" dirty="0">
                <a:ln>
                  <a:noFill/>
                </a:ln>
                <a:solidFill>
                  <a:srgbClr val="FFFFFF"/>
                </a:solidFill>
                <a:effectLst/>
                <a:uLnTx/>
                <a:uFillTx/>
                <a:latin typeface="Segoe UI Light"/>
                <a:ea typeface="+mn-ea"/>
                <a:cs typeface="+mn-cs"/>
              </a:rPr>
              <a:t>Cloud-powered protection</a:t>
            </a:r>
          </a:p>
        </p:txBody>
      </p:sp>
      <p:sp>
        <p:nvSpPr>
          <p:cNvPr id="49" name="TextBox 48"/>
          <p:cNvSpPr txBox="1"/>
          <p:nvPr/>
        </p:nvSpPr>
        <p:spPr>
          <a:xfrm>
            <a:off x="3296080" y="4274432"/>
            <a:ext cx="2797810" cy="1086537"/>
          </a:xfrm>
          <a:prstGeom prst="rect">
            <a:avLst/>
          </a:prstGeom>
          <a:noFill/>
        </p:spPr>
        <p:txBody>
          <a:bodyPr wrap="square" lIns="182854" tIns="146283" rIns="182854" bIns="146283" rtlCol="0">
            <a:spAutoFit/>
          </a:bodyPr>
          <a:lstStyle/>
          <a:p>
            <a:pPr marL="0" marR="0" lvl="0" indent="0" algn="ctr" defTabSz="932597" rtl="0" eaLnBrk="1" fontAlgn="auto" latinLnBrk="0" hangingPunct="1">
              <a:lnSpc>
                <a:spcPct val="90000"/>
              </a:lnSpc>
              <a:spcBef>
                <a:spcPts val="0"/>
              </a:spcBef>
              <a:spcAft>
                <a:spcPts val="600"/>
              </a:spcAft>
              <a:buClrTx/>
              <a:buSzTx/>
              <a:buFontTx/>
              <a:buNone/>
              <a:tabLst/>
              <a:defRPr/>
            </a:pPr>
            <a:r>
              <a:rPr kumimoji="0" lang="en-US" sz="2856" b="0" i="0" u="none" strike="noStrike" kern="0" cap="none" spc="0" normalizeH="0" baseline="0" noProof="0" dirty="0">
                <a:ln>
                  <a:noFill/>
                </a:ln>
                <a:solidFill>
                  <a:srgbClr val="FFFFFF"/>
                </a:solidFill>
                <a:effectLst/>
                <a:uLnTx/>
                <a:uFillTx/>
                <a:latin typeface="Segoe UI Light"/>
                <a:ea typeface="+mn-ea"/>
                <a:cs typeface="+mn-cs"/>
              </a:rPr>
              <a:t>Enable business without borders</a:t>
            </a:r>
          </a:p>
        </p:txBody>
      </p:sp>
    </p:spTree>
    <p:extLst>
      <p:ext uri="{BB962C8B-B14F-4D97-AF65-F5344CB8AC3E}">
        <p14:creationId xmlns:p14="http://schemas.microsoft.com/office/powerpoint/2010/main" val="3519694792"/>
      </p:ext>
    </p:extLst>
  </p:cSld>
  <p:clrMapOvr>
    <a:masterClrMapping/>
  </p:clrMapOvr>
  <mc:AlternateContent xmlns:mc="http://schemas.openxmlformats.org/markup-compatibility/2006" xmlns:p14="http://schemas.microsoft.com/office/powerpoint/2010/main">
    <mc:Choice Requires="p14">
      <p:transition spd="med" p14:dur="700" advTm="130990">
        <p:fade/>
      </p:transition>
    </mc:Choice>
    <mc:Fallback xmlns:a14="http://schemas.microsoft.com/office/drawing/2010/main" xmlns="">
      <p:transition spd="med" advTm="13099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5.5|10|9.5|7.2|15.9|12.8|2.1"/>
</p:tagLst>
</file>

<file path=ppt/tags/tag2.xml><?xml version="1.0" encoding="utf-8"?>
<p:tagLst xmlns:a="http://schemas.openxmlformats.org/drawingml/2006/main" xmlns:r="http://schemas.openxmlformats.org/officeDocument/2006/relationships" xmlns:p="http://schemas.openxmlformats.org/presentationml/2006/main">
  <p:tag name="TIMING" val="|6.6|18.3|15.7|8.2"/>
</p:tagLst>
</file>

<file path=ppt/tags/tag3.xml><?xml version="1.0" encoding="utf-8"?>
<p:tagLst xmlns:a="http://schemas.openxmlformats.org/drawingml/2006/main" xmlns:r="http://schemas.openxmlformats.org/officeDocument/2006/relationships" xmlns:p="http://schemas.openxmlformats.org/presentationml/2006/main">
  <p:tag name="TIMING" val="|16|21|8"/>
</p:tagLst>
</file>

<file path=ppt/tags/tag4.xml><?xml version="1.0" encoding="utf-8"?>
<p:tagLst xmlns:a="http://schemas.openxmlformats.org/drawingml/2006/main" xmlns:r="http://schemas.openxmlformats.org/officeDocument/2006/relationships" xmlns:p="http://schemas.openxmlformats.org/presentationml/2006/main">
  <p:tag name="TIMING" val="|20.2|21.6|10.4"/>
</p:tagLst>
</file>

<file path=ppt/tags/tag5.xml><?xml version="1.0" encoding="utf-8"?>
<p:tagLst xmlns:a="http://schemas.openxmlformats.org/drawingml/2006/main" xmlns:r="http://schemas.openxmlformats.org/officeDocument/2006/relationships" xmlns:p="http://schemas.openxmlformats.org/presentationml/2006/main">
  <p:tag name="TIMING" val="|20.5|11.2|15"/>
</p:tagLst>
</file>

<file path=ppt/tags/tag6.xml><?xml version="1.0" encoding="utf-8"?>
<p:tagLst xmlns:a="http://schemas.openxmlformats.org/drawingml/2006/main" xmlns:r="http://schemas.openxmlformats.org/officeDocument/2006/relationships" xmlns:p="http://schemas.openxmlformats.org/presentationml/2006/main">
  <p:tag name="TIMING" val="|7.9|25.7|12.6|10"/>
</p:tagLst>
</file>

<file path=ppt/tags/tag7.xml><?xml version="1.0" encoding="utf-8"?>
<p:tagLst xmlns:a="http://schemas.openxmlformats.org/drawingml/2006/main" xmlns:r="http://schemas.openxmlformats.org/officeDocument/2006/relationships" xmlns:p="http://schemas.openxmlformats.org/presentationml/2006/main">
  <p:tag name="TIMING" val="|31.1|54.7|28.5|13.2|6.4"/>
</p:tagLst>
</file>

<file path=ppt/theme/theme1.xml><?xml version="1.0" encoding="utf-8"?>
<a:theme xmlns:a="http://schemas.openxmlformats.org/drawingml/2006/main" name="5-50155_Microsoft_Tech_Summit_Light_Template">
  <a:themeElements>
    <a:clrScheme name="Microsoft Tech Summit">
      <a:dk1>
        <a:srgbClr val="282828"/>
      </a:dk1>
      <a:lt1>
        <a:srgbClr val="FFFFFF"/>
      </a:lt1>
      <a:dk2>
        <a:srgbClr val="0078D7"/>
      </a:dk2>
      <a:lt2>
        <a:srgbClr val="E6E6E6"/>
      </a:lt2>
      <a:accent1>
        <a:srgbClr val="0078D7"/>
      </a:accent1>
      <a:accent2>
        <a:srgbClr val="D83B01"/>
      </a:accent2>
      <a:accent3>
        <a:srgbClr val="002050"/>
      </a:accent3>
      <a:accent4>
        <a:srgbClr val="00BCF2"/>
      </a:accent4>
      <a:accent5>
        <a:srgbClr val="FF8C00"/>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Tech_Summit_16x9_Template.potx" id="{492E4D5F-2B59-48B5-B832-40899AC74F6B}" vid="{972D79D3-6F99-43E4-872D-DF6765F98523}"/>
    </a:ext>
  </a:extLst>
</a:theme>
</file>

<file path=ppt/theme/theme2.xml><?xml version="1.0" encoding="utf-8"?>
<a:theme xmlns:a="http://schemas.openxmlformats.org/drawingml/2006/main" name="1_5-50155_Microsoft_Tech_Summit_Light_Template">
  <a:themeElements>
    <a:clrScheme name="Microsoft Tech Summit">
      <a:dk1>
        <a:srgbClr val="282828"/>
      </a:dk1>
      <a:lt1>
        <a:srgbClr val="FFFFFF"/>
      </a:lt1>
      <a:dk2>
        <a:srgbClr val="0078D7"/>
      </a:dk2>
      <a:lt2>
        <a:srgbClr val="E6E6E6"/>
      </a:lt2>
      <a:accent1>
        <a:srgbClr val="0078D7"/>
      </a:accent1>
      <a:accent2>
        <a:srgbClr val="D83B01"/>
      </a:accent2>
      <a:accent3>
        <a:srgbClr val="002050"/>
      </a:accent3>
      <a:accent4>
        <a:srgbClr val="00BCF2"/>
      </a:accent4>
      <a:accent5>
        <a:srgbClr val="FF8C00"/>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Tech_Summit_16x9_Template.potx" id="{492E4D5F-2B59-48B5-B832-40899AC74F6B}" vid="{972D79D3-6F99-43E4-872D-DF6765F98523}"/>
    </a:ext>
  </a:extLst>
</a:theme>
</file>

<file path=ppt/theme/theme3.xml><?xml version="1.0" encoding="utf-8"?>
<a:theme xmlns:a="http://schemas.openxmlformats.org/drawingml/2006/main" name="2_5-50155_Microsoft_Tech_Summit_Light_Template">
  <a:themeElements>
    <a:clrScheme name="Microsoft Tech Summit">
      <a:dk1>
        <a:srgbClr val="282828"/>
      </a:dk1>
      <a:lt1>
        <a:srgbClr val="FFFFFF"/>
      </a:lt1>
      <a:dk2>
        <a:srgbClr val="0078D7"/>
      </a:dk2>
      <a:lt2>
        <a:srgbClr val="E6E6E6"/>
      </a:lt2>
      <a:accent1>
        <a:srgbClr val="0078D7"/>
      </a:accent1>
      <a:accent2>
        <a:srgbClr val="D83B01"/>
      </a:accent2>
      <a:accent3>
        <a:srgbClr val="002050"/>
      </a:accent3>
      <a:accent4>
        <a:srgbClr val="00BCF2"/>
      </a:accent4>
      <a:accent5>
        <a:srgbClr val="FF8C00"/>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Tech_Summit_16x9_Template.potx" id="{492E4D5F-2B59-48B5-B832-40899AC74F6B}" vid="{972D79D3-6F99-43E4-872D-DF6765F98523}"/>
    </a:ext>
  </a:extLst>
</a:theme>
</file>

<file path=ppt/theme/theme4.xml><?xml version="1.0" encoding="utf-8"?>
<a:theme xmlns:a="http://schemas.openxmlformats.org/drawingml/2006/main" name="3_5-50155_Microsoft_Tech_Summit_Light_Template">
  <a:themeElements>
    <a:clrScheme name="Microsoft Tech Summit">
      <a:dk1>
        <a:srgbClr val="282828"/>
      </a:dk1>
      <a:lt1>
        <a:srgbClr val="FFFFFF"/>
      </a:lt1>
      <a:dk2>
        <a:srgbClr val="0078D7"/>
      </a:dk2>
      <a:lt2>
        <a:srgbClr val="E6E6E6"/>
      </a:lt2>
      <a:accent1>
        <a:srgbClr val="0078D7"/>
      </a:accent1>
      <a:accent2>
        <a:srgbClr val="D83B01"/>
      </a:accent2>
      <a:accent3>
        <a:srgbClr val="002050"/>
      </a:accent3>
      <a:accent4>
        <a:srgbClr val="00BCF2"/>
      </a:accent4>
      <a:accent5>
        <a:srgbClr val="FF8C00"/>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Tech_Summit_16x9_Template.potx" id="{B813E9E4-2AFC-4422-A9D1-B047BD6E8A13}" vid="{2A35B18E-CC53-48D1-8444-C2B2E05C3BB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0">
    <a:dk1>
      <a:srgbClr val="505050"/>
    </a:dk1>
    <a:lt1>
      <a:srgbClr val="FFFFFF"/>
    </a:lt1>
    <a:dk2>
      <a:srgbClr val="002050"/>
    </a:dk2>
    <a:lt2>
      <a:srgbClr val="70C7FF"/>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9D0C0BDDB3D24181E5A0B939530A90" ma:contentTypeVersion="8" ma:contentTypeDescription="Create a new document." ma:contentTypeScope="" ma:versionID="422909bed17dc05561a7fcf0c2dc94e0">
  <xsd:schema xmlns:xsd="http://www.w3.org/2001/XMLSchema" xmlns:xs="http://www.w3.org/2001/XMLSchema" xmlns:p="http://schemas.microsoft.com/office/2006/metadata/properties" xmlns:ns2="b13efa57-dbe6-4359-a64a-c3e72f9c0283" xmlns:ns3="3b5e7daf-e6a9-4495-8c35-3b525cfb4ebc" targetNamespace="http://schemas.microsoft.com/office/2006/metadata/properties" ma:root="true" ma:fieldsID="b922193423cc71c195b439692724cfb0" ns2:_="" ns3:_="">
    <xsd:import namespace="b13efa57-dbe6-4359-a64a-c3e72f9c0283"/>
    <xsd:import namespace="3b5e7daf-e6a9-4495-8c35-3b525cfb4eb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3efa57-dbe6-4359-a64a-c3e72f9c028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b5e7daf-e6a9-4495-8c35-3b525cfb4eb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CE632D-EDAE-4C4E-9FD8-247E3F3BD3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3efa57-dbe6-4359-a64a-c3e72f9c0283"/>
    <ds:schemaRef ds:uri="3b5e7daf-e6a9-4495-8c35-3b525cfb4e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dcmitype/"/>
    <ds:schemaRef ds:uri="http://schemas.microsoft.com/office/2006/documentManagement/types"/>
    <ds:schemaRef ds:uri="3b5e7daf-e6a9-4495-8c35-3b525cfb4ebc"/>
    <ds:schemaRef ds:uri="http://purl.org/dc/elements/1.1/"/>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b13efa57-dbe6-4359-a64a-c3e72f9c0283"/>
    <ds:schemaRef ds:uri="http://purl.org/dc/terms/"/>
  </ds:schemaRefs>
</ds:datastoreItem>
</file>

<file path=docProps/app.xml><?xml version="1.0" encoding="utf-8"?>
<Properties xmlns="http://schemas.openxmlformats.org/officeDocument/2006/extended-properties" xmlns:vt="http://schemas.openxmlformats.org/officeDocument/2006/docPropsVTypes">
  <Template>Microsoft_Tech_Summit_16x9_Template</Template>
  <TotalTime>4709</TotalTime>
  <Words>5699</Words>
  <Application>Microsoft Office PowerPoint</Application>
  <PresentationFormat>Custom</PresentationFormat>
  <Paragraphs>1002</Paragraphs>
  <Slides>82</Slides>
  <Notes>77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82</vt:i4>
      </vt:variant>
    </vt:vector>
  </HeadingPairs>
  <TitlesOfParts>
    <vt:vector size="101" baseType="lpstr">
      <vt:lpstr>ＭＳ Ｐゴシック</vt:lpstr>
      <vt:lpstr>ＭＳ Ｐゴシック</vt:lpstr>
      <vt:lpstr>Arial</vt:lpstr>
      <vt:lpstr>Calibri</vt:lpstr>
      <vt:lpstr>Consolas</vt:lpstr>
      <vt:lpstr>Quattrocento Sans</vt:lpstr>
      <vt:lpstr>Segoe Pro Semibold</vt:lpstr>
      <vt:lpstr>Segoe UI</vt:lpstr>
      <vt:lpstr>Segoe UI Black</vt:lpstr>
      <vt:lpstr>Segoe UI Historic</vt:lpstr>
      <vt:lpstr>Segoe UI Light</vt:lpstr>
      <vt:lpstr>Segoe UI Semibold</vt:lpstr>
      <vt:lpstr>Segoe UI Semilight</vt:lpstr>
      <vt:lpstr>Wingdings</vt:lpstr>
      <vt:lpstr>Wingdings 3</vt:lpstr>
      <vt:lpstr>5-50155_Microsoft_Tech_Summit_Light_Template</vt:lpstr>
      <vt:lpstr>1_5-50155_Microsoft_Tech_Summit_Light_Template</vt:lpstr>
      <vt:lpstr>2_5-50155_Microsoft_Tech_Summit_Light_Template</vt:lpstr>
      <vt:lpstr>3_5-50155_Microsoft_Tech_Summit_Light_Template</vt:lpstr>
      <vt:lpstr>Hybrid Cloud Strategies and Management</vt:lpstr>
      <vt:lpstr>Session objectives and takeaways</vt:lpstr>
      <vt:lpstr>How can my organization begin using Hybrid Cloud today?</vt:lpstr>
      <vt:lpstr>Hybrid Cloud Presents Great Opportunity</vt:lpstr>
      <vt:lpstr>Hybrid cloud consistency</vt:lpstr>
      <vt:lpstr>Hybrid Identity with Windows Server AD and Azure AD</vt:lpstr>
      <vt:lpstr>Mobile-first, cloud-first reality</vt:lpstr>
      <vt:lpstr>The current reality</vt:lpstr>
      <vt:lpstr>Identity is the new control plane</vt:lpstr>
      <vt:lpstr>Identity as the core of enterprise mobility Azure Active Directory as the control plane  </vt:lpstr>
      <vt:lpstr>PowerPoint Presentation</vt:lpstr>
      <vt:lpstr>Azure Active Directory Domain Services Your domain controller as a service for lift-and-shift scenarios</vt:lpstr>
      <vt:lpstr>Better security starts at the OS</vt:lpstr>
      <vt:lpstr>Equifax Announces Cybersecurity Incident Involving Consumer Information  Sep 07, 2017 ATLANTA, Sept. 7, 2017 /PRNewswire/ -- Equifax Inc. (NYSE: EFX) today announced a cybersecurity incident potentially impacting approximately 143 million U.S. consumers. Criminals exploited a U.S. website application vulnerability to gain access to certain files. Based on the company's investigation, the unauthorized access occurred from mid-May through July 2017.  The company has found no evidence of unauthorized activity on Equifax's core consumer or commercial credit reporting databases.  The information accessed primarily includes names, Social Security numbers, birth dates, addresses and, in some instances, driver's license numbers.  In addition, credit card numbers for approximately 209,000 U.S. consumers, and certain dispute documents with personal identifying information for approximately 182,000 U.S. consumers, were accessed.  As part of its investigation of this application vulnerability, Equifax also identified unauthorized access to limited personal information for certain UK and Canadian residents. Equifax will work with UK and Canadian regulators to determine appropriate next steps.  The company has found no evidence that personal information of consumers in any other country has been impacted.   </vt:lpstr>
      <vt:lpstr>Windows Server 2016 Built-in security</vt:lpstr>
      <vt:lpstr>Enable security at  cloud speed</vt:lpstr>
      <vt:lpstr>Limit exposure  to brute force attacks with  just-in-time  RDP and SSH access to virtual machines</vt:lpstr>
      <vt:lpstr>Prioritized recommendations take the guesswork out of security for resource owners</vt:lpstr>
      <vt:lpstr>Integrate partner solutions</vt:lpstr>
      <vt:lpstr>Easily  deploy security solutions from partners and automatically integrate logs</vt:lpstr>
      <vt:lpstr>Monitor and manage partner security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Systems of Intelligence on SQL Database</vt:lpstr>
      <vt:lpstr>PowerPoint Presentation</vt:lpstr>
      <vt:lpstr>PowerPoint Presentation</vt:lpstr>
      <vt:lpstr>PowerPoint Presentation</vt:lpstr>
      <vt:lpstr>PowerPoint Presentation</vt:lpstr>
      <vt:lpstr>PowerPoint Presentation</vt:lpstr>
      <vt:lpstr>Azure File Sync</vt:lpstr>
      <vt:lpstr>PowerPoint Presentation</vt:lpstr>
      <vt:lpstr>PowerPoint Presentation</vt:lpstr>
      <vt:lpstr>PowerPoint Presentation</vt:lpstr>
      <vt:lpstr>PowerPoint Presentation</vt:lpstr>
      <vt:lpstr>PowerPoint Presentation</vt:lpstr>
      <vt:lpstr>Hybrid Protection  with Azure Site Recovery</vt:lpstr>
      <vt:lpstr>Hurricane Harvey 2017</vt:lpstr>
      <vt:lpstr>Causes of IT disasters</vt:lpstr>
      <vt:lpstr>PowerPoint Presentation</vt:lpstr>
      <vt:lpstr>IT challenges implementing business continuity Business continuity and data protection  are critical issues for every organization </vt:lpstr>
      <vt:lpstr>How Microsoft Azure can help Accelerate your business continuity strategy  </vt:lpstr>
      <vt:lpstr>PowerPoint Presentation</vt:lpstr>
      <vt:lpstr>Business continuity strategy You need all three</vt:lpstr>
      <vt:lpstr>Azure Site Recovery: The complete disaster recovery solution</vt:lpstr>
      <vt:lpstr>Azure Stack</vt:lpstr>
      <vt:lpstr>Accurately positioning Azure Stack </vt:lpstr>
      <vt:lpstr>Microsoft Azure: Only consistent hybrid cloud</vt:lpstr>
      <vt:lpstr>Azure Stack is an extension of Azure Only consistent hybrid cloud platform</vt:lpstr>
      <vt:lpstr>PowerPoint Presentation</vt:lpstr>
      <vt:lpstr>PowerPoint Presentation</vt:lpstr>
      <vt:lpstr>PowerPoint Presentation</vt:lpstr>
      <vt:lpstr>PowerPoint Presentation</vt:lpstr>
      <vt:lpstr>Modern, Remote Windows  Server Management</vt:lpstr>
      <vt:lpstr>PowerPoint Presentation</vt:lpstr>
      <vt:lpstr>Project “Honolulu”</vt:lpstr>
      <vt:lpstr>PowerPoint Presentation</vt:lpstr>
      <vt:lpstr>PowerPoint Presentation</vt:lpstr>
      <vt:lpstr>PowerPoint Presentation</vt:lpstr>
      <vt:lpstr>PowerPoint Presentation</vt:lpstr>
      <vt:lpstr>What’s next for  Project Honolulu A peek in the pipeline…</vt:lpstr>
      <vt:lpstr>PowerPoint Presentation</vt:lpstr>
      <vt:lpstr>Day 0</vt:lpstr>
      <vt:lpstr>PowerPoint Presentation</vt:lpstr>
      <vt:lpstr>Day 0</vt:lpstr>
      <vt:lpstr>Honolulu FAQ</vt:lpstr>
      <vt:lpstr>Containers…</vt:lpstr>
      <vt:lpstr>Where to start?</vt:lpstr>
      <vt:lpstr>Image2Docker</vt:lpstr>
      <vt:lpstr>Image2Docker</vt:lpstr>
      <vt:lpstr>PowerPoint Presentation</vt:lpstr>
      <vt:lpstr>Next steps</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&lt;Speech title here&gt;</dc:subject>
  <dc:creator>Megan Overton</dc:creator>
  <cp:keywords>Microsoft Tech Summit</cp:keywords>
  <dc:description>Template: Mitchell Derrey, Silver Fox Productions_x000d_
Formatting: _x000d_
Audience Type:</dc:description>
  <cp:lastModifiedBy>Chris Seferlis</cp:lastModifiedBy>
  <cp:revision>57</cp:revision>
  <dcterms:created xsi:type="dcterms:W3CDTF">2017-10-30T17:47:01Z</dcterms:created>
  <dcterms:modified xsi:type="dcterms:W3CDTF">2018-05-01T15:52:04Z</dcterms:modified>
  <cp:category>Microsoft Tech Summit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0x010100069D0C0BDDB3D24181E5A0B939530A90</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Owner">
    <vt:lpwstr>blwotiz@microsoft.com</vt:lpwstr>
  </property>
  <property fmtid="{D5CDD505-2E9C-101B-9397-08002B2CF9AE}" pid="14" name="MSIP_Label_f42aa342-8706-4288-bd11-ebb85995028c_SetDate">
    <vt:lpwstr>2017-11-27T01:55:54.4516383Z</vt:lpwstr>
  </property>
  <property fmtid="{D5CDD505-2E9C-101B-9397-08002B2CF9AE}" pid="15" name="MSIP_Label_f42aa342-8706-4288-bd11-ebb85995028c_Name">
    <vt:lpwstr>General</vt:lpwstr>
  </property>
  <property fmtid="{D5CDD505-2E9C-101B-9397-08002B2CF9AE}" pid="16" name="MSIP_Label_f42aa342-8706-4288-bd11-ebb85995028c_Application">
    <vt:lpwstr>Microsoft Azure Information Protection</vt:lpwstr>
  </property>
  <property fmtid="{D5CDD505-2E9C-101B-9397-08002B2CF9AE}" pid="17" name="MSIP_Label_f42aa342-8706-4288-bd11-ebb85995028c_Extended_MSFT_Method">
    <vt:lpwstr>Automatic</vt:lpwstr>
  </property>
  <property fmtid="{D5CDD505-2E9C-101B-9397-08002B2CF9AE}" pid="18" name="Sensitivity">
    <vt:lpwstr>General</vt:lpwstr>
  </property>
</Properties>
</file>