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handoutMasterIdLst>
    <p:handoutMasterId r:id="rId30"/>
  </p:handoutMasterIdLst>
  <p:sldIdLst>
    <p:sldId id="256" r:id="rId5"/>
    <p:sldId id="257" r:id="rId6"/>
    <p:sldId id="258" r:id="rId7"/>
    <p:sldId id="279" r:id="rId8"/>
    <p:sldId id="282" r:id="rId9"/>
    <p:sldId id="265" r:id="rId10"/>
    <p:sldId id="261" r:id="rId11"/>
    <p:sldId id="271" r:id="rId12"/>
    <p:sldId id="266" r:id="rId13"/>
    <p:sldId id="267" r:id="rId14"/>
    <p:sldId id="268" r:id="rId15"/>
    <p:sldId id="277" r:id="rId16"/>
    <p:sldId id="276" r:id="rId17"/>
    <p:sldId id="275" r:id="rId18"/>
    <p:sldId id="274" r:id="rId19"/>
    <p:sldId id="273" r:id="rId20"/>
    <p:sldId id="272" r:id="rId21"/>
    <p:sldId id="281" r:id="rId22"/>
    <p:sldId id="270" r:id="rId23"/>
    <p:sldId id="269" r:id="rId24"/>
    <p:sldId id="262" r:id="rId25"/>
    <p:sldId id="278" r:id="rId26"/>
    <p:sldId id="283" r:id="rId27"/>
    <p:sldId id="264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B0F0"/>
    <a:srgbClr val="EDBD11"/>
    <a:srgbClr val="194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352F35-83D1-4E0B-9B0B-92CD8963334B}" v="4364" dt="2019-03-26T14:57:20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41"/>
    <p:restoredTop sz="94694"/>
  </p:normalViewPr>
  <p:slideViewPr>
    <p:cSldViewPr snapToGrid="0" snapToObjects="1">
      <p:cViewPr varScale="1">
        <p:scale>
          <a:sx n="72" d="100"/>
          <a:sy n="72" d="100"/>
        </p:scale>
        <p:origin x="468" y="-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64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36CC2D-3DB2-1F41-BC2A-4FBE0491F7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2F5A9-307E-6E4E-9CB6-15D4C26680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58830-DBBA-3141-8AA0-46484002B11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2D1992-A99C-EE40-A6D9-F9CB860999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5844C-B836-B941-BA85-340ECD6D3D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E6774-6DC4-F54A-B8FC-0BCD76508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68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B03CB7D-3B8C-D246-B142-2550A53BA321}"/>
              </a:ext>
            </a:extLst>
          </p:cNvPr>
          <p:cNvSpPr/>
          <p:nvPr userDrawn="1"/>
        </p:nvSpPr>
        <p:spPr>
          <a:xfrm>
            <a:off x="-61993" y="23497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2FA2A39-1BB8-804F-85C2-4378774A1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22E38-B400-D04A-AF2F-69CB73ACEF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054345"/>
            <a:ext cx="6215743" cy="837089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937D2A-10E7-2F4A-9DDB-9F4A05289C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035103"/>
            <a:ext cx="4632960" cy="406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Book" panose="020B04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THIS IS A SUBTITLE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EBC74-E816-2E47-B9DF-B848ABBE48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6039158"/>
            <a:ext cx="2107163" cy="39224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B0971F-4476-0B47-8789-03E8F18CBB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1993" y="-15499"/>
            <a:ext cx="12269492" cy="4250332"/>
          </a:xfrm>
          <a:custGeom>
            <a:avLst/>
            <a:gdLst>
              <a:gd name="connsiteX0" fmla="*/ 0 w 5138300"/>
              <a:gd name="connsiteY0" fmla="*/ 0 h 1455137"/>
              <a:gd name="connsiteX1" fmla="*/ 5138300 w 5138300"/>
              <a:gd name="connsiteY1" fmla="*/ 0 h 1455137"/>
              <a:gd name="connsiteX2" fmla="*/ 5138300 w 5138300"/>
              <a:gd name="connsiteY2" fmla="*/ 1455137 h 1455137"/>
              <a:gd name="connsiteX3" fmla="*/ 0 w 5138300"/>
              <a:gd name="connsiteY3" fmla="*/ 1455137 h 1455137"/>
              <a:gd name="connsiteX4" fmla="*/ 0 w 5138300"/>
              <a:gd name="connsiteY4" fmla="*/ 0 h 1455137"/>
              <a:gd name="connsiteX0" fmla="*/ 0 w 11602162"/>
              <a:gd name="connsiteY0" fmla="*/ 1150883 h 2606020"/>
              <a:gd name="connsiteX1" fmla="*/ 11602162 w 11602162"/>
              <a:gd name="connsiteY1" fmla="*/ 0 h 2606020"/>
              <a:gd name="connsiteX2" fmla="*/ 5138300 w 11602162"/>
              <a:gd name="connsiteY2" fmla="*/ 2606020 h 2606020"/>
              <a:gd name="connsiteX3" fmla="*/ 0 w 11602162"/>
              <a:gd name="connsiteY3" fmla="*/ 2606020 h 2606020"/>
              <a:gd name="connsiteX4" fmla="*/ 0 w 11602162"/>
              <a:gd name="connsiteY4" fmla="*/ 1150883 h 2606020"/>
              <a:gd name="connsiteX0" fmla="*/ 0 w 11602162"/>
              <a:gd name="connsiteY0" fmla="*/ 1150883 h 3914558"/>
              <a:gd name="connsiteX1" fmla="*/ 11602162 w 11602162"/>
              <a:gd name="connsiteY1" fmla="*/ 0 h 3914558"/>
              <a:gd name="connsiteX2" fmla="*/ 11539100 w 11602162"/>
              <a:gd name="connsiteY2" fmla="*/ 3914558 h 3914558"/>
              <a:gd name="connsiteX3" fmla="*/ 0 w 11602162"/>
              <a:gd name="connsiteY3" fmla="*/ 2606020 h 3914558"/>
              <a:gd name="connsiteX4" fmla="*/ 0 w 11602162"/>
              <a:gd name="connsiteY4" fmla="*/ 1150883 h 3914558"/>
              <a:gd name="connsiteX0" fmla="*/ 0 w 11602162"/>
              <a:gd name="connsiteY0" fmla="*/ 1150883 h 4765896"/>
              <a:gd name="connsiteX1" fmla="*/ 11602162 w 11602162"/>
              <a:gd name="connsiteY1" fmla="*/ 0 h 4765896"/>
              <a:gd name="connsiteX2" fmla="*/ 11539100 w 11602162"/>
              <a:gd name="connsiteY2" fmla="*/ 3914558 h 4765896"/>
              <a:gd name="connsiteX3" fmla="*/ 10578662 w 11602162"/>
              <a:gd name="connsiteY3" fmla="*/ 4765896 h 4765896"/>
              <a:gd name="connsiteX4" fmla="*/ 0 w 11602162"/>
              <a:gd name="connsiteY4" fmla="*/ 1150883 h 4765896"/>
              <a:gd name="connsiteX0" fmla="*/ 0 w 12311611"/>
              <a:gd name="connsiteY0" fmla="*/ 0 h 4781662"/>
              <a:gd name="connsiteX1" fmla="*/ 12311611 w 12311611"/>
              <a:gd name="connsiteY1" fmla="*/ 15766 h 4781662"/>
              <a:gd name="connsiteX2" fmla="*/ 12248549 w 12311611"/>
              <a:gd name="connsiteY2" fmla="*/ 3930324 h 4781662"/>
              <a:gd name="connsiteX3" fmla="*/ 11288111 w 12311611"/>
              <a:gd name="connsiteY3" fmla="*/ 4781662 h 4781662"/>
              <a:gd name="connsiteX4" fmla="*/ 0 w 12311611"/>
              <a:gd name="connsiteY4" fmla="*/ 0 h 4781662"/>
              <a:gd name="connsiteX0" fmla="*/ 0 w 12311611"/>
              <a:gd name="connsiteY0" fmla="*/ 0 h 4815529"/>
              <a:gd name="connsiteX1" fmla="*/ 12311611 w 12311611"/>
              <a:gd name="connsiteY1" fmla="*/ 15766 h 4815529"/>
              <a:gd name="connsiteX2" fmla="*/ 12248549 w 12311611"/>
              <a:gd name="connsiteY2" fmla="*/ 3930324 h 4815529"/>
              <a:gd name="connsiteX3" fmla="*/ 11344555 w 12311611"/>
              <a:gd name="connsiteY3" fmla="*/ 4815529 h 4815529"/>
              <a:gd name="connsiteX4" fmla="*/ 0 w 12311611"/>
              <a:gd name="connsiteY4" fmla="*/ 0 h 4815529"/>
              <a:gd name="connsiteX0" fmla="*/ 0 w 12327571"/>
              <a:gd name="connsiteY0" fmla="*/ 0 h 4815529"/>
              <a:gd name="connsiteX1" fmla="*/ 12311611 w 12327571"/>
              <a:gd name="connsiteY1" fmla="*/ 15766 h 4815529"/>
              <a:gd name="connsiteX2" fmla="*/ 12327571 w 12327571"/>
              <a:gd name="connsiteY2" fmla="*/ 3828724 h 4815529"/>
              <a:gd name="connsiteX3" fmla="*/ 11344555 w 12327571"/>
              <a:gd name="connsiteY3" fmla="*/ 4815529 h 4815529"/>
              <a:gd name="connsiteX4" fmla="*/ 0 w 12327571"/>
              <a:gd name="connsiteY4" fmla="*/ 0 h 4815529"/>
              <a:gd name="connsiteX0" fmla="*/ 0 w 12327571"/>
              <a:gd name="connsiteY0" fmla="*/ 0 h 4815529"/>
              <a:gd name="connsiteX1" fmla="*/ 12311611 w 12327571"/>
              <a:gd name="connsiteY1" fmla="*/ 15766 h 4815529"/>
              <a:gd name="connsiteX2" fmla="*/ 12327571 w 12327571"/>
              <a:gd name="connsiteY2" fmla="*/ 3885168 h 4815529"/>
              <a:gd name="connsiteX3" fmla="*/ 11344555 w 12327571"/>
              <a:gd name="connsiteY3" fmla="*/ 4815529 h 4815529"/>
              <a:gd name="connsiteX4" fmla="*/ 0 w 12327571"/>
              <a:gd name="connsiteY4" fmla="*/ 0 h 4815529"/>
              <a:gd name="connsiteX0" fmla="*/ 0 w 12342952"/>
              <a:gd name="connsiteY0" fmla="*/ 15539 h 4831068"/>
              <a:gd name="connsiteX1" fmla="*/ 12342952 w 12342952"/>
              <a:gd name="connsiteY1" fmla="*/ 0 h 4831068"/>
              <a:gd name="connsiteX2" fmla="*/ 12327571 w 12342952"/>
              <a:gd name="connsiteY2" fmla="*/ 3900707 h 4831068"/>
              <a:gd name="connsiteX3" fmla="*/ 11344555 w 12342952"/>
              <a:gd name="connsiteY3" fmla="*/ 4831068 h 4831068"/>
              <a:gd name="connsiteX4" fmla="*/ 0 w 12342952"/>
              <a:gd name="connsiteY4" fmla="*/ 15539 h 4831068"/>
              <a:gd name="connsiteX0" fmla="*/ 0 w 12343242"/>
              <a:gd name="connsiteY0" fmla="*/ 15539 h 4831068"/>
              <a:gd name="connsiteX1" fmla="*/ 12342952 w 12343242"/>
              <a:gd name="connsiteY1" fmla="*/ 0 h 4831068"/>
              <a:gd name="connsiteX2" fmla="*/ 12343242 w 12343242"/>
              <a:gd name="connsiteY2" fmla="*/ 3885055 h 4831068"/>
              <a:gd name="connsiteX3" fmla="*/ 11344555 w 12343242"/>
              <a:gd name="connsiteY3" fmla="*/ 4831068 h 4831068"/>
              <a:gd name="connsiteX4" fmla="*/ 0 w 12343242"/>
              <a:gd name="connsiteY4" fmla="*/ 15539 h 4831068"/>
              <a:gd name="connsiteX0" fmla="*/ 0 w 12405924"/>
              <a:gd name="connsiteY0" fmla="*/ 0 h 4831182"/>
              <a:gd name="connsiteX1" fmla="*/ 12405634 w 12405924"/>
              <a:gd name="connsiteY1" fmla="*/ 114 h 4831182"/>
              <a:gd name="connsiteX2" fmla="*/ 12405924 w 12405924"/>
              <a:gd name="connsiteY2" fmla="*/ 3885169 h 4831182"/>
              <a:gd name="connsiteX3" fmla="*/ 11407237 w 12405924"/>
              <a:gd name="connsiteY3" fmla="*/ 4831182 h 4831182"/>
              <a:gd name="connsiteX4" fmla="*/ 0 w 12405924"/>
              <a:gd name="connsiteY4" fmla="*/ 0 h 4831182"/>
              <a:gd name="connsiteX0" fmla="*/ 0 w 12405924"/>
              <a:gd name="connsiteY0" fmla="*/ 0 h 4292491"/>
              <a:gd name="connsiteX1" fmla="*/ 12405634 w 12405924"/>
              <a:gd name="connsiteY1" fmla="*/ 114 h 4292491"/>
              <a:gd name="connsiteX2" fmla="*/ 12405924 w 12405924"/>
              <a:gd name="connsiteY2" fmla="*/ 3885169 h 4292491"/>
              <a:gd name="connsiteX3" fmla="*/ 11965830 w 12405924"/>
              <a:gd name="connsiteY3" fmla="*/ 4292491 h 4292491"/>
              <a:gd name="connsiteX4" fmla="*/ 0 w 12405924"/>
              <a:gd name="connsiteY4" fmla="*/ 0 h 4292491"/>
              <a:gd name="connsiteX0" fmla="*/ 0 w 12405924"/>
              <a:gd name="connsiteY0" fmla="*/ 0 h 4292491"/>
              <a:gd name="connsiteX1" fmla="*/ 12405634 w 12405924"/>
              <a:gd name="connsiteY1" fmla="*/ 114 h 4292491"/>
              <a:gd name="connsiteX2" fmla="*/ 12405924 w 12405924"/>
              <a:gd name="connsiteY2" fmla="*/ 3885169 h 4292491"/>
              <a:gd name="connsiteX3" fmla="*/ 11999089 w 12405924"/>
              <a:gd name="connsiteY3" fmla="*/ 4292491 h 4292491"/>
              <a:gd name="connsiteX4" fmla="*/ 0 w 12405924"/>
              <a:gd name="connsiteY4" fmla="*/ 0 h 429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5924" h="4292491">
                <a:moveTo>
                  <a:pt x="0" y="0"/>
                </a:moveTo>
                <a:lnTo>
                  <a:pt x="12405634" y="114"/>
                </a:lnTo>
                <a:cubicBezTo>
                  <a:pt x="12405731" y="1295132"/>
                  <a:pt x="12405827" y="2590151"/>
                  <a:pt x="12405924" y="3885169"/>
                </a:cubicBezTo>
                <a:lnTo>
                  <a:pt x="11999089" y="429249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CACDB053-F180-B146-BA8B-0173ECB5D1B6}"/>
              </a:ext>
            </a:extLst>
          </p:cNvPr>
          <p:cNvSpPr/>
          <p:nvPr userDrawn="1"/>
        </p:nvSpPr>
        <p:spPr>
          <a:xfrm>
            <a:off x="-95847" y="-40783"/>
            <a:ext cx="11906845" cy="4816766"/>
          </a:xfrm>
          <a:custGeom>
            <a:avLst/>
            <a:gdLst>
              <a:gd name="connsiteX0" fmla="*/ 0 w 1060704"/>
              <a:gd name="connsiteY0" fmla="*/ 914400 h 914400"/>
              <a:gd name="connsiteX1" fmla="*/ 0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5092262 w 6152966"/>
              <a:gd name="connsiteY0" fmla="*/ 1623848 h 1623848"/>
              <a:gd name="connsiteX1" fmla="*/ 0 w 6152966"/>
              <a:gd name="connsiteY1" fmla="*/ 0 h 1623848"/>
              <a:gd name="connsiteX2" fmla="*/ 6152966 w 6152966"/>
              <a:gd name="connsiteY2" fmla="*/ 1623848 h 1623848"/>
              <a:gd name="connsiteX3" fmla="*/ 5092262 w 6152966"/>
              <a:gd name="connsiteY3" fmla="*/ 1623848 h 1623848"/>
              <a:gd name="connsiteX0" fmla="*/ 11256580 w 11256580"/>
              <a:gd name="connsiteY0" fmla="*/ 4824248 h 4824248"/>
              <a:gd name="connsiteX1" fmla="*/ 0 w 11256580"/>
              <a:gd name="connsiteY1" fmla="*/ 0 h 4824248"/>
              <a:gd name="connsiteX2" fmla="*/ 6152966 w 11256580"/>
              <a:gd name="connsiteY2" fmla="*/ 1623848 h 4824248"/>
              <a:gd name="connsiteX3" fmla="*/ 11256580 w 11256580"/>
              <a:gd name="connsiteY3" fmla="*/ 4824248 h 4824248"/>
              <a:gd name="connsiteX0" fmla="*/ 11256580 w 11875848"/>
              <a:gd name="connsiteY0" fmla="*/ 4824248 h 4824248"/>
              <a:gd name="connsiteX1" fmla="*/ 0 w 11875848"/>
              <a:gd name="connsiteY1" fmla="*/ 0 h 4824248"/>
              <a:gd name="connsiteX2" fmla="*/ 11875848 w 11875848"/>
              <a:gd name="connsiteY2" fmla="*/ 4303986 h 4824248"/>
              <a:gd name="connsiteX3" fmla="*/ 11256580 w 11875848"/>
              <a:gd name="connsiteY3" fmla="*/ 4824248 h 4824248"/>
              <a:gd name="connsiteX0" fmla="*/ 11303876 w 11875848"/>
              <a:gd name="connsiteY0" fmla="*/ 4840014 h 4840014"/>
              <a:gd name="connsiteX1" fmla="*/ 0 w 11875848"/>
              <a:gd name="connsiteY1" fmla="*/ 0 h 4840014"/>
              <a:gd name="connsiteX2" fmla="*/ 11875848 w 11875848"/>
              <a:gd name="connsiteY2" fmla="*/ 4303986 h 4840014"/>
              <a:gd name="connsiteX3" fmla="*/ 11303876 w 11875848"/>
              <a:gd name="connsiteY3" fmla="*/ 4840014 h 4840014"/>
              <a:gd name="connsiteX0" fmla="*/ 11334873 w 11906845"/>
              <a:gd name="connsiteY0" fmla="*/ 4809017 h 4809017"/>
              <a:gd name="connsiteX1" fmla="*/ 0 w 11906845"/>
              <a:gd name="connsiteY1" fmla="*/ 0 h 4809017"/>
              <a:gd name="connsiteX2" fmla="*/ 11906845 w 11906845"/>
              <a:gd name="connsiteY2" fmla="*/ 4272989 h 4809017"/>
              <a:gd name="connsiteX3" fmla="*/ 11334873 w 11906845"/>
              <a:gd name="connsiteY3" fmla="*/ 4809017 h 4809017"/>
              <a:gd name="connsiteX0" fmla="*/ 11311626 w 11906845"/>
              <a:gd name="connsiteY0" fmla="*/ 4816766 h 4816766"/>
              <a:gd name="connsiteX1" fmla="*/ 0 w 11906845"/>
              <a:gd name="connsiteY1" fmla="*/ 0 h 4816766"/>
              <a:gd name="connsiteX2" fmla="*/ 11906845 w 11906845"/>
              <a:gd name="connsiteY2" fmla="*/ 4272989 h 4816766"/>
              <a:gd name="connsiteX3" fmla="*/ 11311626 w 11906845"/>
              <a:gd name="connsiteY3" fmla="*/ 4816766 h 4816766"/>
              <a:gd name="connsiteX0" fmla="*/ 11327124 w 11906845"/>
              <a:gd name="connsiteY0" fmla="*/ 4816766 h 4816766"/>
              <a:gd name="connsiteX1" fmla="*/ 0 w 11906845"/>
              <a:gd name="connsiteY1" fmla="*/ 0 h 4816766"/>
              <a:gd name="connsiteX2" fmla="*/ 11906845 w 11906845"/>
              <a:gd name="connsiteY2" fmla="*/ 4272989 h 4816766"/>
              <a:gd name="connsiteX3" fmla="*/ 11327124 w 11906845"/>
              <a:gd name="connsiteY3" fmla="*/ 4816766 h 481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845" h="4816766">
                <a:moveTo>
                  <a:pt x="11327124" y="4816766"/>
                </a:moveTo>
                <a:lnTo>
                  <a:pt x="0" y="0"/>
                </a:lnTo>
                <a:lnTo>
                  <a:pt x="11906845" y="4272989"/>
                </a:lnTo>
                <a:lnTo>
                  <a:pt x="11327124" y="481676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EB9454D-958C-9B41-AEEC-7589142A7652}"/>
              </a:ext>
            </a:extLst>
          </p:cNvPr>
          <p:cNvCxnSpPr/>
          <p:nvPr userDrawn="1"/>
        </p:nvCxnSpPr>
        <p:spPr>
          <a:xfrm>
            <a:off x="838200" y="3035684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628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ABB6CCF-6258-F74C-95B3-FBCE9C9B4101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4EBD6C-4572-AA4E-BEE9-5C1C5E3E9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7DF2D-262D-5741-815E-59AC295C3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515600" cy="3918857"/>
          </a:xfrm>
          <a:prstGeom prst="rect">
            <a:avLst/>
          </a:prstGeom>
        </p:spPr>
        <p:txBody>
          <a:bodyPr/>
          <a:lstStyle>
            <a:lvl1pPr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60BE7-73F8-5846-984A-B12E88211B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28386"/>
            <a:ext cx="6215743" cy="837089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C8EFD3-CA86-0448-B5F6-EC125CBF4C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6039158"/>
            <a:ext cx="2107163" cy="39224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67956F-EEE7-C242-9F01-76FC7B0FD330}"/>
              </a:ext>
            </a:extLst>
          </p:cNvPr>
          <p:cNvCxnSpPr/>
          <p:nvPr userDrawn="1"/>
        </p:nvCxnSpPr>
        <p:spPr>
          <a:xfrm>
            <a:off x="838200" y="628386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6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DB1001C-F76A-B341-B061-6C905A3FECFB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F11D9-8DBF-CE4D-9ADA-5030A99B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C550E-474D-DD49-B73E-30F59A20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345F-6F6F-F54B-B7DF-F88EBF965A98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0CA3B6-C097-554B-BC52-84F7B8E3DE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C9358-30C6-A040-97E1-E9FB150063C5}"/>
              </a:ext>
            </a:extLst>
          </p:cNvPr>
          <p:cNvSpPr/>
          <p:nvPr userDrawn="1"/>
        </p:nvSpPr>
        <p:spPr>
          <a:xfrm rot="10800000" flipH="1">
            <a:off x="2987166" y="-35679"/>
            <a:ext cx="9232598" cy="6942292"/>
          </a:xfrm>
          <a:custGeom>
            <a:avLst/>
            <a:gdLst>
              <a:gd name="connsiteX0" fmla="*/ 0 w 2743200"/>
              <a:gd name="connsiteY0" fmla="*/ 0 h 2090057"/>
              <a:gd name="connsiteX1" fmla="*/ 2743200 w 2743200"/>
              <a:gd name="connsiteY1" fmla="*/ 0 h 2090057"/>
              <a:gd name="connsiteX2" fmla="*/ 2743200 w 2743200"/>
              <a:gd name="connsiteY2" fmla="*/ 2090057 h 2090057"/>
              <a:gd name="connsiteX3" fmla="*/ 0 w 2743200"/>
              <a:gd name="connsiteY3" fmla="*/ 2090057 h 2090057"/>
              <a:gd name="connsiteX4" fmla="*/ 0 w 2743200"/>
              <a:gd name="connsiteY4" fmla="*/ 0 h 2090057"/>
              <a:gd name="connsiteX0" fmla="*/ 0 w 9629192"/>
              <a:gd name="connsiteY0" fmla="*/ 0 h 3153747"/>
              <a:gd name="connsiteX1" fmla="*/ 2743200 w 9629192"/>
              <a:gd name="connsiteY1" fmla="*/ 0 h 3153747"/>
              <a:gd name="connsiteX2" fmla="*/ 9629192 w 9629192"/>
              <a:gd name="connsiteY2" fmla="*/ 3153747 h 3153747"/>
              <a:gd name="connsiteX3" fmla="*/ 0 w 9629192"/>
              <a:gd name="connsiteY3" fmla="*/ 2090057 h 3153747"/>
              <a:gd name="connsiteX4" fmla="*/ 0 w 9629192"/>
              <a:gd name="connsiteY4" fmla="*/ 0 h 3153747"/>
              <a:gd name="connsiteX0" fmla="*/ 0 w 9629192"/>
              <a:gd name="connsiteY0" fmla="*/ 0 h 3508310"/>
              <a:gd name="connsiteX1" fmla="*/ 2743200 w 9629192"/>
              <a:gd name="connsiteY1" fmla="*/ 0 h 3508310"/>
              <a:gd name="connsiteX2" fmla="*/ 9629192 w 9629192"/>
              <a:gd name="connsiteY2" fmla="*/ 3153747 h 3508310"/>
              <a:gd name="connsiteX3" fmla="*/ 9106678 w 9629192"/>
              <a:gd name="connsiteY3" fmla="*/ 3508310 h 3508310"/>
              <a:gd name="connsiteX4" fmla="*/ 0 w 9629192"/>
              <a:gd name="connsiteY4" fmla="*/ 0 h 3508310"/>
              <a:gd name="connsiteX0" fmla="*/ 0 w 9554547"/>
              <a:gd name="connsiteY0" fmla="*/ 0 h 3508310"/>
              <a:gd name="connsiteX1" fmla="*/ 2743200 w 9554547"/>
              <a:gd name="connsiteY1" fmla="*/ 0 h 3508310"/>
              <a:gd name="connsiteX2" fmla="*/ 9554547 w 9554547"/>
              <a:gd name="connsiteY2" fmla="*/ 3116425 h 3508310"/>
              <a:gd name="connsiteX3" fmla="*/ 9106678 w 9554547"/>
              <a:gd name="connsiteY3" fmla="*/ 3508310 h 3508310"/>
              <a:gd name="connsiteX4" fmla="*/ 0 w 9554547"/>
              <a:gd name="connsiteY4" fmla="*/ 0 h 3508310"/>
              <a:gd name="connsiteX0" fmla="*/ 0 w 9573209"/>
              <a:gd name="connsiteY0" fmla="*/ 765111 h 4273421"/>
              <a:gd name="connsiteX1" fmla="*/ 9573209 w 9573209"/>
              <a:gd name="connsiteY1" fmla="*/ 0 h 4273421"/>
              <a:gd name="connsiteX2" fmla="*/ 9554547 w 9573209"/>
              <a:gd name="connsiteY2" fmla="*/ 3881536 h 4273421"/>
              <a:gd name="connsiteX3" fmla="*/ 9106678 w 9573209"/>
              <a:gd name="connsiteY3" fmla="*/ 4273421 h 4273421"/>
              <a:gd name="connsiteX4" fmla="*/ 0 w 9573209"/>
              <a:gd name="connsiteY4" fmla="*/ 765111 h 4273421"/>
              <a:gd name="connsiteX0" fmla="*/ 0 w 12372393"/>
              <a:gd name="connsiteY0" fmla="*/ 0 h 4292082"/>
              <a:gd name="connsiteX1" fmla="*/ 12372393 w 12372393"/>
              <a:gd name="connsiteY1" fmla="*/ 18661 h 4292082"/>
              <a:gd name="connsiteX2" fmla="*/ 12353731 w 12372393"/>
              <a:gd name="connsiteY2" fmla="*/ 3900197 h 4292082"/>
              <a:gd name="connsiteX3" fmla="*/ 11905862 w 12372393"/>
              <a:gd name="connsiteY3" fmla="*/ 4292082 h 4292082"/>
              <a:gd name="connsiteX4" fmla="*/ 0 w 12372393"/>
              <a:gd name="connsiteY4" fmla="*/ 0 h 4292082"/>
              <a:gd name="connsiteX0" fmla="*/ 0 w 12372393"/>
              <a:gd name="connsiteY0" fmla="*/ 0 h 4702629"/>
              <a:gd name="connsiteX1" fmla="*/ 12372393 w 12372393"/>
              <a:gd name="connsiteY1" fmla="*/ 18661 h 4702629"/>
              <a:gd name="connsiteX2" fmla="*/ 12353731 w 12372393"/>
              <a:gd name="connsiteY2" fmla="*/ 3900197 h 4702629"/>
              <a:gd name="connsiteX3" fmla="*/ 11495315 w 12372393"/>
              <a:gd name="connsiteY3" fmla="*/ 4702629 h 4702629"/>
              <a:gd name="connsiteX4" fmla="*/ 0 w 12372393"/>
              <a:gd name="connsiteY4" fmla="*/ 0 h 4702629"/>
              <a:gd name="connsiteX0" fmla="*/ 0 w 12372393"/>
              <a:gd name="connsiteY0" fmla="*/ 0 h 7035282"/>
              <a:gd name="connsiteX1" fmla="*/ 12372393 w 12372393"/>
              <a:gd name="connsiteY1" fmla="*/ 18661 h 7035282"/>
              <a:gd name="connsiteX2" fmla="*/ 12353731 w 12372393"/>
              <a:gd name="connsiteY2" fmla="*/ 3900197 h 7035282"/>
              <a:gd name="connsiteX3" fmla="*/ 11569960 w 12372393"/>
              <a:gd name="connsiteY3" fmla="*/ 7035282 h 7035282"/>
              <a:gd name="connsiteX4" fmla="*/ 0 w 12372393"/>
              <a:gd name="connsiteY4" fmla="*/ 0 h 7035282"/>
              <a:gd name="connsiteX0" fmla="*/ 0 w 12372393"/>
              <a:gd name="connsiteY0" fmla="*/ 0 h 7053944"/>
              <a:gd name="connsiteX1" fmla="*/ 12372393 w 12372393"/>
              <a:gd name="connsiteY1" fmla="*/ 18661 h 7053944"/>
              <a:gd name="connsiteX2" fmla="*/ 12316409 w 12372393"/>
              <a:gd name="connsiteY2" fmla="*/ 7053944 h 7053944"/>
              <a:gd name="connsiteX3" fmla="*/ 11569960 w 12372393"/>
              <a:gd name="connsiteY3" fmla="*/ 7035282 h 7053944"/>
              <a:gd name="connsiteX4" fmla="*/ 0 w 12372393"/>
              <a:gd name="connsiteY4" fmla="*/ 0 h 7053944"/>
              <a:gd name="connsiteX0" fmla="*/ 0 w 9405259"/>
              <a:gd name="connsiteY0" fmla="*/ 0 h 7035283"/>
              <a:gd name="connsiteX1" fmla="*/ 9405259 w 9405259"/>
              <a:gd name="connsiteY1" fmla="*/ 0 h 7035283"/>
              <a:gd name="connsiteX2" fmla="*/ 9349275 w 9405259"/>
              <a:gd name="connsiteY2" fmla="*/ 7035283 h 7035283"/>
              <a:gd name="connsiteX3" fmla="*/ 8602826 w 9405259"/>
              <a:gd name="connsiteY3" fmla="*/ 7016621 h 7035283"/>
              <a:gd name="connsiteX4" fmla="*/ 0 w 9405259"/>
              <a:gd name="connsiteY4" fmla="*/ 0 h 7035283"/>
              <a:gd name="connsiteX0" fmla="*/ 0 w 9349275"/>
              <a:gd name="connsiteY0" fmla="*/ 0 h 7035283"/>
              <a:gd name="connsiteX1" fmla="*/ 9349275 w 9349275"/>
              <a:gd name="connsiteY1" fmla="*/ 0 h 7035283"/>
              <a:gd name="connsiteX2" fmla="*/ 9293291 w 9349275"/>
              <a:gd name="connsiteY2" fmla="*/ 7035283 h 7035283"/>
              <a:gd name="connsiteX3" fmla="*/ 8546842 w 9349275"/>
              <a:gd name="connsiteY3" fmla="*/ 7016621 h 7035283"/>
              <a:gd name="connsiteX4" fmla="*/ 0 w 9349275"/>
              <a:gd name="connsiteY4" fmla="*/ 0 h 7035283"/>
              <a:gd name="connsiteX0" fmla="*/ 0 w 9380272"/>
              <a:gd name="connsiteY0" fmla="*/ 15499 h 7035283"/>
              <a:gd name="connsiteX1" fmla="*/ 9380272 w 9380272"/>
              <a:gd name="connsiteY1" fmla="*/ 0 h 7035283"/>
              <a:gd name="connsiteX2" fmla="*/ 9324288 w 9380272"/>
              <a:gd name="connsiteY2" fmla="*/ 7035283 h 7035283"/>
              <a:gd name="connsiteX3" fmla="*/ 8577839 w 9380272"/>
              <a:gd name="connsiteY3" fmla="*/ 7016621 h 7035283"/>
              <a:gd name="connsiteX4" fmla="*/ 0 w 9380272"/>
              <a:gd name="connsiteY4" fmla="*/ 15499 h 7035283"/>
              <a:gd name="connsiteX0" fmla="*/ 0 w 9380272"/>
              <a:gd name="connsiteY0" fmla="*/ 15499 h 7016621"/>
              <a:gd name="connsiteX1" fmla="*/ 9380272 w 9380272"/>
              <a:gd name="connsiteY1" fmla="*/ 0 h 7016621"/>
              <a:gd name="connsiteX2" fmla="*/ 9262295 w 9380272"/>
              <a:gd name="connsiteY2" fmla="*/ 6539337 h 7016621"/>
              <a:gd name="connsiteX3" fmla="*/ 8577839 w 9380272"/>
              <a:gd name="connsiteY3" fmla="*/ 7016621 h 7016621"/>
              <a:gd name="connsiteX4" fmla="*/ 0 w 9380272"/>
              <a:gd name="connsiteY4" fmla="*/ 15499 h 7016621"/>
              <a:gd name="connsiteX0" fmla="*/ 0 w 9380272"/>
              <a:gd name="connsiteY0" fmla="*/ 15499 h 7016621"/>
              <a:gd name="connsiteX1" fmla="*/ 9380272 w 9380272"/>
              <a:gd name="connsiteY1" fmla="*/ 0 h 7016621"/>
              <a:gd name="connsiteX2" fmla="*/ 9215800 w 9380272"/>
              <a:gd name="connsiteY2" fmla="*/ 6942293 h 7016621"/>
              <a:gd name="connsiteX3" fmla="*/ 8577839 w 9380272"/>
              <a:gd name="connsiteY3" fmla="*/ 7016621 h 7016621"/>
              <a:gd name="connsiteX4" fmla="*/ 0 w 9380272"/>
              <a:gd name="connsiteY4" fmla="*/ 15499 h 7016621"/>
              <a:gd name="connsiteX0" fmla="*/ 0 w 9380272"/>
              <a:gd name="connsiteY0" fmla="*/ 15499 h 6942293"/>
              <a:gd name="connsiteX1" fmla="*/ 9380272 w 9380272"/>
              <a:gd name="connsiteY1" fmla="*/ 0 h 6942293"/>
              <a:gd name="connsiteX2" fmla="*/ 9215800 w 9380272"/>
              <a:gd name="connsiteY2" fmla="*/ 6942293 h 6942293"/>
              <a:gd name="connsiteX3" fmla="*/ 8469351 w 9380272"/>
              <a:gd name="connsiteY3" fmla="*/ 6923631 h 6942293"/>
              <a:gd name="connsiteX4" fmla="*/ 0 w 9380272"/>
              <a:gd name="connsiteY4" fmla="*/ 15499 h 6942293"/>
              <a:gd name="connsiteX0" fmla="*/ 0 w 9380272"/>
              <a:gd name="connsiteY0" fmla="*/ 15499 h 6954628"/>
              <a:gd name="connsiteX1" fmla="*/ 9380272 w 9380272"/>
              <a:gd name="connsiteY1" fmla="*/ 0 h 6954628"/>
              <a:gd name="connsiteX2" fmla="*/ 9215800 w 9380272"/>
              <a:gd name="connsiteY2" fmla="*/ 6942293 h 6954628"/>
              <a:gd name="connsiteX3" fmla="*/ 8515846 w 9380272"/>
              <a:gd name="connsiteY3" fmla="*/ 6954628 h 6954628"/>
              <a:gd name="connsiteX4" fmla="*/ 0 w 9380272"/>
              <a:gd name="connsiteY4" fmla="*/ 15499 h 6954628"/>
              <a:gd name="connsiteX0" fmla="*/ 0 w 9216342"/>
              <a:gd name="connsiteY0" fmla="*/ 0 h 6939129"/>
              <a:gd name="connsiteX1" fmla="*/ 9178794 w 9216342"/>
              <a:gd name="connsiteY1" fmla="*/ 77491 h 6939129"/>
              <a:gd name="connsiteX2" fmla="*/ 9215800 w 9216342"/>
              <a:gd name="connsiteY2" fmla="*/ 6926794 h 6939129"/>
              <a:gd name="connsiteX3" fmla="*/ 8515846 w 9216342"/>
              <a:gd name="connsiteY3" fmla="*/ 6939129 h 6939129"/>
              <a:gd name="connsiteX4" fmla="*/ 0 w 9216342"/>
              <a:gd name="connsiteY4" fmla="*/ 0 h 6939129"/>
              <a:gd name="connsiteX0" fmla="*/ 0 w 9225289"/>
              <a:gd name="connsiteY0" fmla="*/ 0 h 6939129"/>
              <a:gd name="connsiteX1" fmla="*/ 9225289 w 9225289"/>
              <a:gd name="connsiteY1" fmla="*/ 15498 h 6939129"/>
              <a:gd name="connsiteX2" fmla="*/ 9215800 w 9225289"/>
              <a:gd name="connsiteY2" fmla="*/ 6926794 h 6939129"/>
              <a:gd name="connsiteX3" fmla="*/ 8515846 w 9225289"/>
              <a:gd name="connsiteY3" fmla="*/ 6939129 h 6939129"/>
              <a:gd name="connsiteX4" fmla="*/ 0 w 9225289"/>
              <a:gd name="connsiteY4" fmla="*/ 0 h 6939129"/>
              <a:gd name="connsiteX0" fmla="*/ 0 w 9247562"/>
              <a:gd name="connsiteY0" fmla="*/ 0 h 6939129"/>
              <a:gd name="connsiteX1" fmla="*/ 9225289 w 9247562"/>
              <a:gd name="connsiteY1" fmla="*/ 15498 h 6939129"/>
              <a:gd name="connsiteX2" fmla="*/ 9246797 w 9247562"/>
              <a:gd name="connsiteY2" fmla="*/ 6895797 h 6939129"/>
              <a:gd name="connsiteX3" fmla="*/ 8515846 w 9247562"/>
              <a:gd name="connsiteY3" fmla="*/ 6939129 h 6939129"/>
              <a:gd name="connsiteX4" fmla="*/ 0 w 9247562"/>
              <a:gd name="connsiteY4" fmla="*/ 0 h 6939129"/>
              <a:gd name="connsiteX0" fmla="*/ 0 w 9232598"/>
              <a:gd name="connsiteY0" fmla="*/ 0 h 6942292"/>
              <a:gd name="connsiteX1" fmla="*/ 9225289 w 9232598"/>
              <a:gd name="connsiteY1" fmla="*/ 15498 h 6942292"/>
              <a:gd name="connsiteX2" fmla="*/ 9231298 w 9232598"/>
              <a:gd name="connsiteY2" fmla="*/ 6942292 h 6942292"/>
              <a:gd name="connsiteX3" fmla="*/ 8515846 w 9232598"/>
              <a:gd name="connsiteY3" fmla="*/ 6939129 h 6942292"/>
              <a:gd name="connsiteX4" fmla="*/ 0 w 9232598"/>
              <a:gd name="connsiteY4" fmla="*/ 0 h 694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2598" h="6942292">
                <a:moveTo>
                  <a:pt x="0" y="0"/>
                </a:moveTo>
                <a:lnTo>
                  <a:pt x="9225289" y="15498"/>
                </a:lnTo>
                <a:cubicBezTo>
                  <a:pt x="9219068" y="1309343"/>
                  <a:pt x="9237519" y="5648447"/>
                  <a:pt x="9231298" y="6942292"/>
                </a:cubicBezTo>
                <a:lnTo>
                  <a:pt x="8515846" y="6939129"/>
                </a:lnTo>
                <a:lnTo>
                  <a:pt x="0" y="0"/>
                </a:lnTo>
                <a:close/>
              </a:path>
            </a:pathLst>
          </a:custGeom>
          <a:solidFill>
            <a:srgbClr val="01B0F0"/>
          </a:solidFill>
          <a:ln>
            <a:noFill/>
          </a:ln>
          <a:effectLst>
            <a:outerShdw blurRad="114300" dist="50800" dir="6540000" sx="116000" sy="116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1493B2-9723-6F41-8AFF-2A0131B3AA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28386"/>
            <a:ext cx="6215743" cy="837089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52091F-2D67-DC48-A824-B6EFBC289684}"/>
              </a:ext>
            </a:extLst>
          </p:cNvPr>
          <p:cNvCxnSpPr/>
          <p:nvPr userDrawn="1"/>
        </p:nvCxnSpPr>
        <p:spPr>
          <a:xfrm>
            <a:off x="838200" y="628386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5C4BDA0-6A9C-D243-A61F-719ED00B7A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0824" y="4284321"/>
            <a:ext cx="2068849" cy="206737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5B3D08E-B84A-134E-92C1-DC9D49DC95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2622" y="4284321"/>
            <a:ext cx="2068849" cy="206737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43199EE7-E342-2B42-B947-F24F1FBD4C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64420" y="4284321"/>
            <a:ext cx="2068849" cy="206737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4A709514-94E8-0440-8CD8-7B8ED5F947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76219" y="4284321"/>
            <a:ext cx="2068849" cy="206737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09A5793-BBFE-CA4D-B84B-06DD026864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06574"/>
            <a:ext cx="5061857" cy="1750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0" i="0" smtClean="0">
                <a:effectLst/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Lorem ipsum dolor sit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amet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consectetuer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adipiscing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elit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commodo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ligula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eget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dolor.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massa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endParaRPr lang="en-U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719110D-99B4-E147-A31E-11999304D1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10643" y="2529274"/>
            <a:ext cx="3163714" cy="175039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1800" b="0" i="0" smtClean="0">
                <a:solidFill>
                  <a:schemeClr val="bg1"/>
                </a:solidFill>
                <a:effectLst/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Lorem ipsum dolor sit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amet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consectetuer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adipiscing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elit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commodo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ligula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eget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dolor.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massa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0443723-4FF7-B445-9BE9-9254AB76E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7" y="6039158"/>
            <a:ext cx="2107160" cy="39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17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E68A70-EF09-AB49-AD3F-6CCF1C537851}"/>
              </a:ext>
            </a:extLst>
          </p:cNvPr>
          <p:cNvSpPr/>
          <p:nvPr userDrawn="1"/>
        </p:nvSpPr>
        <p:spPr>
          <a:xfrm>
            <a:off x="-77492" y="123414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10D47-8E5F-4A49-A69A-B0696B007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1B790-3DBA-0347-8535-B6B80E4A69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93678" y="-40783"/>
            <a:ext cx="4095610" cy="346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0BD230-FB21-C04C-9742-6F3405422D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6039158"/>
            <a:ext cx="2107163" cy="39224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E67405-28C9-A844-849B-0235276E571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022412" y="-40783"/>
            <a:ext cx="4095610" cy="346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BB7D63-C2E0-0547-8D1E-0B8F8A430CE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39932" y="-40783"/>
            <a:ext cx="4052068" cy="346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3770448A-3689-1946-B481-BA5EEC50F1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85148" y="4353638"/>
            <a:ext cx="6821704" cy="6320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b="0" i="0" smtClean="0">
                <a:effectLst/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Lorem ipsum dolor sit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amet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consectetuer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adipiscing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elit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commodo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ligula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eget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dolor.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massa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42C57B-D0E6-3E40-AF91-7D62CD9F9A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93663" y="2329543"/>
            <a:ext cx="4095751" cy="1099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94691"/>
                </a:solidFill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dirty="0"/>
              <a:t>Description of image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BDD124E-6E6E-8C4C-BDAB-809B51D09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21137" y="2329543"/>
            <a:ext cx="4095751" cy="1099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94691"/>
                </a:solidFill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dirty="0"/>
              <a:t>Description of image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8AC3FC4C-4C07-B244-B056-FA2DDEB0FD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12420" y="2329543"/>
            <a:ext cx="4095751" cy="1099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94691"/>
                </a:solidFill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dirty="0"/>
              <a:t>Description of image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311B649-AE37-9146-A546-3DBE62B847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88128" y="3516547"/>
            <a:ext cx="6215743" cy="837089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BA4923-EB44-B346-9430-8DB75FF5551F}"/>
              </a:ext>
            </a:extLst>
          </p:cNvPr>
          <p:cNvCxnSpPr/>
          <p:nvPr userDrawn="1"/>
        </p:nvCxnSpPr>
        <p:spPr>
          <a:xfrm>
            <a:off x="3868023" y="3529361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60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0E12AAF-4ADA-2E4D-A022-AEFB2464D4F4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EF12D3-9E37-D747-A17C-1FD55FF75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7DC96-1736-E84A-A114-DB3573B617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2440" y="1583105"/>
            <a:ext cx="3514329" cy="61701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AvantGarde Bk BT Book" panose="020B04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THIS IS A SUBHEADER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6205CF-3CB6-F747-B68F-DECC503AB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40" y="2200123"/>
            <a:ext cx="3514329" cy="2759343"/>
          </a:xfrm>
          <a:prstGeom prst="rect">
            <a:avLst/>
          </a:prstGeom>
        </p:spPr>
        <p:txBody>
          <a:bodyPr/>
          <a:lstStyle>
            <a:lvl1pPr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B0C2F6-4A45-F84E-9B51-955CC61F02E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05153" y="1583105"/>
            <a:ext cx="3531636" cy="61701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AvantGarde Bk BT Book" panose="020B04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THIS IS A SUBHEADER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0A338-179E-2B40-A33E-45ECB269E3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05153" y="2200123"/>
            <a:ext cx="3531636" cy="2759343"/>
          </a:xfrm>
          <a:prstGeom prst="rect">
            <a:avLst/>
          </a:prstGeom>
        </p:spPr>
        <p:txBody>
          <a:bodyPr/>
          <a:lstStyle>
            <a:lvl1pPr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0BFCC0-3980-1A4C-96AA-69259838FF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6039158"/>
            <a:ext cx="2107163" cy="392242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E9C6150-436C-6640-8873-BB6BDD10DF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5173" y="1583105"/>
            <a:ext cx="3531636" cy="61701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AvantGarde Bk BT Book" panose="020B04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THIS IS A SUBHEADER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342DCCA-8430-424B-B082-E5B1BDCED42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55173" y="2200123"/>
            <a:ext cx="3531636" cy="2759343"/>
          </a:xfrm>
          <a:prstGeom prst="rect">
            <a:avLst/>
          </a:prstGeom>
        </p:spPr>
        <p:txBody>
          <a:bodyPr/>
          <a:lstStyle>
            <a:lvl1pPr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7007917-4F05-7341-BDCA-34A2289CBD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28386"/>
            <a:ext cx="6215743" cy="837089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D2D6FD-E679-CB48-915E-A7FDB558582E}"/>
              </a:ext>
            </a:extLst>
          </p:cNvPr>
          <p:cNvCxnSpPr/>
          <p:nvPr userDrawn="1"/>
        </p:nvCxnSpPr>
        <p:spPr>
          <a:xfrm>
            <a:off x="838200" y="628386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964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9F81897-FC8E-F14A-B004-B42A107F6151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CFA7873-E710-0E46-AB9E-9B1B4FA05D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10026811" cy="6858000"/>
          </a:xfrm>
          <a:custGeom>
            <a:avLst/>
            <a:gdLst>
              <a:gd name="connsiteX0" fmla="*/ 0 w 6464300"/>
              <a:gd name="connsiteY0" fmla="*/ 0 h 6858000"/>
              <a:gd name="connsiteX1" fmla="*/ 6464300 w 6464300"/>
              <a:gd name="connsiteY1" fmla="*/ 0 h 6858000"/>
              <a:gd name="connsiteX2" fmla="*/ 6464300 w 6464300"/>
              <a:gd name="connsiteY2" fmla="*/ 6858000 h 6858000"/>
              <a:gd name="connsiteX3" fmla="*/ 0 w 6464300"/>
              <a:gd name="connsiteY3" fmla="*/ 6858000 h 6858000"/>
              <a:gd name="connsiteX4" fmla="*/ 0 w 6464300"/>
              <a:gd name="connsiteY4" fmla="*/ 0 h 6858000"/>
              <a:gd name="connsiteX0" fmla="*/ 5751094 w 12215394"/>
              <a:gd name="connsiteY0" fmla="*/ 0 h 6906126"/>
              <a:gd name="connsiteX1" fmla="*/ 12215394 w 12215394"/>
              <a:gd name="connsiteY1" fmla="*/ 0 h 6906126"/>
              <a:gd name="connsiteX2" fmla="*/ 12215394 w 12215394"/>
              <a:gd name="connsiteY2" fmla="*/ 6858000 h 6906126"/>
              <a:gd name="connsiteX3" fmla="*/ 0 w 12215394"/>
              <a:gd name="connsiteY3" fmla="*/ 6906126 h 6906126"/>
              <a:gd name="connsiteX4" fmla="*/ 5751094 w 12215394"/>
              <a:gd name="connsiteY4" fmla="*/ 0 h 6906126"/>
              <a:gd name="connsiteX0" fmla="*/ 8470230 w 12215394"/>
              <a:gd name="connsiteY0" fmla="*/ 0 h 6906126"/>
              <a:gd name="connsiteX1" fmla="*/ 12215394 w 12215394"/>
              <a:gd name="connsiteY1" fmla="*/ 0 h 6906126"/>
              <a:gd name="connsiteX2" fmla="*/ 12215394 w 12215394"/>
              <a:gd name="connsiteY2" fmla="*/ 6858000 h 6906126"/>
              <a:gd name="connsiteX3" fmla="*/ 0 w 12215394"/>
              <a:gd name="connsiteY3" fmla="*/ 6906126 h 6906126"/>
              <a:gd name="connsiteX4" fmla="*/ 8470230 w 12215394"/>
              <a:gd name="connsiteY4" fmla="*/ 0 h 6906126"/>
              <a:gd name="connsiteX0" fmla="*/ 6749007 w 10494171"/>
              <a:gd name="connsiteY0" fmla="*/ 0 h 6858000"/>
              <a:gd name="connsiteX1" fmla="*/ 10494171 w 10494171"/>
              <a:gd name="connsiteY1" fmla="*/ 0 h 6858000"/>
              <a:gd name="connsiteX2" fmla="*/ 10494171 w 10494171"/>
              <a:gd name="connsiteY2" fmla="*/ 6858000 h 6858000"/>
              <a:gd name="connsiteX3" fmla="*/ 0 w 10494171"/>
              <a:gd name="connsiteY3" fmla="*/ 6852338 h 6858000"/>
              <a:gd name="connsiteX4" fmla="*/ 6749007 w 10494171"/>
              <a:gd name="connsiteY4" fmla="*/ 0 h 6858000"/>
              <a:gd name="connsiteX0" fmla="*/ 6281647 w 10026811"/>
              <a:gd name="connsiteY0" fmla="*/ 0 h 6858000"/>
              <a:gd name="connsiteX1" fmla="*/ 10026811 w 10026811"/>
              <a:gd name="connsiteY1" fmla="*/ 0 h 6858000"/>
              <a:gd name="connsiteX2" fmla="*/ 10026811 w 10026811"/>
              <a:gd name="connsiteY2" fmla="*/ 6858000 h 6858000"/>
              <a:gd name="connsiteX3" fmla="*/ 0 w 10026811"/>
              <a:gd name="connsiteY3" fmla="*/ 6852338 h 6858000"/>
              <a:gd name="connsiteX4" fmla="*/ 6281647 w 1002681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6811" h="6858000">
                <a:moveTo>
                  <a:pt x="6281647" y="0"/>
                </a:moveTo>
                <a:lnTo>
                  <a:pt x="10026811" y="0"/>
                </a:lnTo>
                <a:lnTo>
                  <a:pt x="10026811" y="6858000"/>
                </a:lnTo>
                <a:lnTo>
                  <a:pt x="0" y="6852338"/>
                </a:lnTo>
                <a:lnTo>
                  <a:pt x="6281647" y="0"/>
                </a:ln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1D8EC5A4-43CE-4B41-8413-BD413F86BF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3436" y="1678603"/>
            <a:ext cx="4607560" cy="175039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1800" b="0" i="0" smtClean="0">
                <a:solidFill>
                  <a:schemeClr val="bg1"/>
                </a:solidFill>
                <a:effectLst/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Lorem ipsum dolor sit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amet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consectetuer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adipiscing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elit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commodo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ligula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eget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dolor.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massa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01C748-1F7E-F54C-B824-C02B4F7590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3437" y="797001"/>
            <a:ext cx="4607560" cy="837089"/>
          </a:xfrm>
        </p:spPr>
        <p:txBody>
          <a:bodyPr anchor="b">
            <a:normAutofit/>
          </a:bodyPr>
          <a:lstStyle>
            <a:lvl1pPr algn="r">
              <a:defRPr sz="4800" b="1" i="0">
                <a:solidFill>
                  <a:schemeClr val="bg1"/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D6D300-13D3-0649-B310-50D3688BF654}"/>
              </a:ext>
            </a:extLst>
          </p:cNvPr>
          <p:cNvCxnSpPr/>
          <p:nvPr userDrawn="1"/>
        </p:nvCxnSpPr>
        <p:spPr>
          <a:xfrm>
            <a:off x="7223756" y="778340"/>
            <a:ext cx="841310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AFFA0CE-3697-9D48-9827-FCC2A6669A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3837" y="6039158"/>
            <a:ext cx="2107160" cy="39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8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0ACFB8-3A37-E34A-983D-079254279AD4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A6C508-29C5-864B-BA84-35D4CC688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FCFF2D-474A-4544-802A-BF6127FF97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6039158"/>
            <a:ext cx="2107163" cy="39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8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0356D7-2CBB-2949-86F8-465785F47B40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389406-4269-8C46-8E60-6A2EE3AB1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1294" t="4" r="7278" b="67998"/>
          <a:stretch/>
        </p:blipFill>
        <p:spPr>
          <a:xfrm flipH="1">
            <a:off x="5583725" y="3998691"/>
            <a:ext cx="8667750" cy="38523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762B7F-AD42-2F4B-AAE8-2F09841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6039158"/>
            <a:ext cx="2107163" cy="3922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F9929-85BD-614C-A173-B557CD4A4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931229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41781-2107-534F-8376-259CC38E17C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72100" y="1359603"/>
            <a:ext cx="6270172" cy="3049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This is sample body copy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67B936-3AAF-9045-9979-06A55C4147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2100" y="522514"/>
            <a:ext cx="6215743" cy="837089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DA0543F-AB63-2849-B2A4-5CCFCEFFF1F3}"/>
              </a:ext>
            </a:extLst>
          </p:cNvPr>
          <p:cNvCxnSpPr/>
          <p:nvPr userDrawn="1"/>
        </p:nvCxnSpPr>
        <p:spPr>
          <a:xfrm>
            <a:off x="5372100" y="522514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61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1D41858-BF05-8442-BDFA-E94A2A8824E3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9B9D24-88B4-D74D-9A60-3F0430B67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1294" t="4" r="7278" b="67998"/>
          <a:stretch/>
        </p:blipFill>
        <p:spPr>
          <a:xfrm flipH="1">
            <a:off x="5583725" y="3998691"/>
            <a:ext cx="8667750" cy="3852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6BEA9E-B058-A649-93FA-FB8C892D5F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6039158"/>
            <a:ext cx="2107163" cy="39224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F0E95-B3F1-BB48-BD0B-A9A56F7A2D6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77492" y="-16330"/>
            <a:ext cx="9363006" cy="5388429"/>
          </a:xfrm>
          <a:custGeom>
            <a:avLst/>
            <a:gdLst>
              <a:gd name="connsiteX0" fmla="*/ 0 w 12269492"/>
              <a:gd name="connsiteY0" fmla="*/ 0 h 5372100"/>
              <a:gd name="connsiteX1" fmla="*/ 12269492 w 12269492"/>
              <a:gd name="connsiteY1" fmla="*/ 0 h 5372100"/>
              <a:gd name="connsiteX2" fmla="*/ 12269492 w 12269492"/>
              <a:gd name="connsiteY2" fmla="*/ 5372100 h 5372100"/>
              <a:gd name="connsiteX3" fmla="*/ 0 w 12269492"/>
              <a:gd name="connsiteY3" fmla="*/ 5372100 h 5372100"/>
              <a:gd name="connsiteX4" fmla="*/ 0 w 12269492"/>
              <a:gd name="connsiteY4" fmla="*/ 0 h 5372100"/>
              <a:gd name="connsiteX0" fmla="*/ 0 w 12269492"/>
              <a:gd name="connsiteY0" fmla="*/ 0 h 5372100"/>
              <a:gd name="connsiteX1" fmla="*/ 12269492 w 12269492"/>
              <a:gd name="connsiteY1" fmla="*/ 0 h 5372100"/>
              <a:gd name="connsiteX2" fmla="*/ 3550035 w 12269492"/>
              <a:gd name="connsiteY2" fmla="*/ 5372100 h 5372100"/>
              <a:gd name="connsiteX3" fmla="*/ 0 w 12269492"/>
              <a:gd name="connsiteY3" fmla="*/ 5372100 h 5372100"/>
              <a:gd name="connsiteX4" fmla="*/ 0 w 12269492"/>
              <a:gd name="connsiteY4" fmla="*/ 0 h 5372100"/>
              <a:gd name="connsiteX0" fmla="*/ 0 w 9363006"/>
              <a:gd name="connsiteY0" fmla="*/ 16329 h 5388429"/>
              <a:gd name="connsiteX1" fmla="*/ 9363006 w 9363006"/>
              <a:gd name="connsiteY1" fmla="*/ 0 h 5388429"/>
              <a:gd name="connsiteX2" fmla="*/ 3550035 w 9363006"/>
              <a:gd name="connsiteY2" fmla="*/ 5388429 h 5388429"/>
              <a:gd name="connsiteX3" fmla="*/ 0 w 9363006"/>
              <a:gd name="connsiteY3" fmla="*/ 5388429 h 5388429"/>
              <a:gd name="connsiteX4" fmla="*/ 0 w 9363006"/>
              <a:gd name="connsiteY4" fmla="*/ 16329 h 53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3006" h="5388429">
                <a:moveTo>
                  <a:pt x="0" y="16329"/>
                </a:moveTo>
                <a:lnTo>
                  <a:pt x="9363006" y="0"/>
                </a:lnTo>
                <a:lnTo>
                  <a:pt x="3550035" y="5388429"/>
                </a:lnTo>
                <a:lnTo>
                  <a:pt x="0" y="5388429"/>
                </a:lnTo>
                <a:lnTo>
                  <a:pt x="0" y="16329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156445-7563-4145-BA07-479156D742A9}"/>
              </a:ext>
            </a:extLst>
          </p:cNvPr>
          <p:cNvSpPr/>
          <p:nvPr userDrawn="1"/>
        </p:nvSpPr>
        <p:spPr>
          <a:xfrm>
            <a:off x="3472543" y="-74613"/>
            <a:ext cx="8735786" cy="5470071"/>
          </a:xfrm>
          <a:custGeom>
            <a:avLst/>
            <a:gdLst>
              <a:gd name="connsiteX0" fmla="*/ 0 w 4196442"/>
              <a:gd name="connsiteY0" fmla="*/ 0 h 4196442"/>
              <a:gd name="connsiteX1" fmla="*/ 4196442 w 4196442"/>
              <a:gd name="connsiteY1" fmla="*/ 0 h 4196442"/>
              <a:gd name="connsiteX2" fmla="*/ 4196442 w 4196442"/>
              <a:gd name="connsiteY2" fmla="*/ 4196442 h 4196442"/>
              <a:gd name="connsiteX3" fmla="*/ 0 w 4196442"/>
              <a:gd name="connsiteY3" fmla="*/ 4196442 h 4196442"/>
              <a:gd name="connsiteX4" fmla="*/ 0 w 4196442"/>
              <a:gd name="connsiteY4" fmla="*/ 0 h 4196442"/>
              <a:gd name="connsiteX0" fmla="*/ 1485900 w 5682342"/>
              <a:gd name="connsiteY0" fmla="*/ 0 h 4196442"/>
              <a:gd name="connsiteX1" fmla="*/ 5682342 w 5682342"/>
              <a:gd name="connsiteY1" fmla="*/ 0 h 4196442"/>
              <a:gd name="connsiteX2" fmla="*/ 5682342 w 5682342"/>
              <a:gd name="connsiteY2" fmla="*/ 4196442 h 4196442"/>
              <a:gd name="connsiteX3" fmla="*/ 0 w 5682342"/>
              <a:gd name="connsiteY3" fmla="*/ 4163785 h 4196442"/>
              <a:gd name="connsiteX4" fmla="*/ 1485900 w 5682342"/>
              <a:gd name="connsiteY4" fmla="*/ 0 h 4196442"/>
              <a:gd name="connsiteX0" fmla="*/ 4523015 w 8719457"/>
              <a:gd name="connsiteY0" fmla="*/ 0 h 4196442"/>
              <a:gd name="connsiteX1" fmla="*/ 8719457 w 8719457"/>
              <a:gd name="connsiteY1" fmla="*/ 0 h 4196442"/>
              <a:gd name="connsiteX2" fmla="*/ 8719457 w 8719457"/>
              <a:gd name="connsiteY2" fmla="*/ 4196442 h 4196442"/>
              <a:gd name="connsiteX3" fmla="*/ 0 w 8719457"/>
              <a:gd name="connsiteY3" fmla="*/ 4180113 h 4196442"/>
              <a:gd name="connsiteX4" fmla="*/ 4523015 w 8719457"/>
              <a:gd name="connsiteY4" fmla="*/ 0 h 4196442"/>
              <a:gd name="connsiteX0" fmla="*/ 5878287 w 8719457"/>
              <a:gd name="connsiteY0" fmla="*/ 0 h 5470071"/>
              <a:gd name="connsiteX1" fmla="*/ 8719457 w 8719457"/>
              <a:gd name="connsiteY1" fmla="*/ 1273629 h 5470071"/>
              <a:gd name="connsiteX2" fmla="*/ 8719457 w 8719457"/>
              <a:gd name="connsiteY2" fmla="*/ 5470071 h 5470071"/>
              <a:gd name="connsiteX3" fmla="*/ 0 w 8719457"/>
              <a:gd name="connsiteY3" fmla="*/ 5453742 h 5470071"/>
              <a:gd name="connsiteX4" fmla="*/ 5878287 w 8719457"/>
              <a:gd name="connsiteY4" fmla="*/ 0 h 5470071"/>
              <a:gd name="connsiteX0" fmla="*/ 5878287 w 8735786"/>
              <a:gd name="connsiteY0" fmla="*/ 0 h 5470071"/>
              <a:gd name="connsiteX1" fmla="*/ 8735786 w 8735786"/>
              <a:gd name="connsiteY1" fmla="*/ 16329 h 5470071"/>
              <a:gd name="connsiteX2" fmla="*/ 8719457 w 8735786"/>
              <a:gd name="connsiteY2" fmla="*/ 5470071 h 5470071"/>
              <a:gd name="connsiteX3" fmla="*/ 0 w 8735786"/>
              <a:gd name="connsiteY3" fmla="*/ 5453742 h 5470071"/>
              <a:gd name="connsiteX4" fmla="*/ 5878287 w 8735786"/>
              <a:gd name="connsiteY4" fmla="*/ 0 h 547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5786" h="5470071">
                <a:moveTo>
                  <a:pt x="5878287" y="0"/>
                </a:moveTo>
                <a:lnTo>
                  <a:pt x="8735786" y="16329"/>
                </a:lnTo>
                <a:lnTo>
                  <a:pt x="8719457" y="5470071"/>
                </a:lnTo>
                <a:lnTo>
                  <a:pt x="0" y="5453742"/>
                </a:lnTo>
                <a:lnTo>
                  <a:pt x="5878287" y="0"/>
                </a:lnTo>
                <a:close/>
              </a:path>
            </a:pathLst>
          </a:cu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25E5C-3405-C049-8991-FA5F39FA9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200" y="2073729"/>
            <a:ext cx="4751614" cy="2449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vantGarde Bk BT Book" panose="020B04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3908546-2F4D-EC40-9724-3C039268C7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1" y="5719864"/>
            <a:ext cx="6215743" cy="837089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697780-5EC0-7845-AA13-76148B77BED3}"/>
              </a:ext>
            </a:extLst>
          </p:cNvPr>
          <p:cNvCxnSpPr/>
          <p:nvPr userDrawn="1"/>
        </p:nvCxnSpPr>
        <p:spPr>
          <a:xfrm>
            <a:off x="381001" y="5719864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72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1F6253-A24A-294D-B6D7-C1B2EB7F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733165"/>
            <a:ext cx="6705600" cy="121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THIS IS A HEADER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0ECA0-E939-BA42-8B36-FFA2639AB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25D1-4D3B-FA4A-B05E-E7363A464A3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09DB4-4273-0341-AB03-292E4588BB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5565F-D92D-A34C-8C02-124ACD07D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5345F-6F6F-F54B-B7DF-F88EBF965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1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D3592-0581-F444-AA77-DF24A70DC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48816"/>
            <a:ext cx="6215743" cy="837089"/>
          </a:xfrm>
        </p:spPr>
        <p:txBody>
          <a:bodyPr>
            <a:normAutofit fontScale="90000"/>
          </a:bodyPr>
          <a:lstStyle/>
          <a:p>
            <a:r>
              <a:rPr lang="en-US" dirty="0"/>
              <a:t>Power BI </a:t>
            </a:r>
            <a:br>
              <a:rPr lang="en-US" dirty="0"/>
            </a:br>
            <a:r>
              <a:rPr lang="en-US" dirty="0"/>
              <a:t>at Enterprise-Scale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E098BC-80B9-3845-8ADC-9C2DA8DC80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936977"/>
            <a:ext cx="4632960" cy="406082"/>
          </a:xfrm>
        </p:spPr>
        <p:txBody>
          <a:bodyPr/>
          <a:lstStyle/>
          <a:p>
            <a:r>
              <a:rPr lang="en-US" dirty="0"/>
              <a:t>Paul Turley</a:t>
            </a:r>
          </a:p>
          <a:p>
            <a:r>
              <a:rPr lang="en-US" sz="1800" dirty="0"/>
              <a:t>Principal Consultant, Data Platform MVP</a:t>
            </a:r>
          </a:p>
          <a:p>
            <a:r>
              <a:rPr lang="en-US" sz="1800" dirty="0"/>
              <a:t>@</a:t>
            </a:r>
            <a:r>
              <a:rPr lang="en-US" sz="1800" dirty="0" err="1"/>
              <a:t>paul_turley</a:t>
            </a:r>
            <a:endParaRPr lang="en-US" sz="1800" dirty="0"/>
          </a:p>
          <a:p>
            <a:r>
              <a:rPr lang="en-US" sz="1800" dirty="0"/>
              <a:t>LinkedIn.com/in/</a:t>
            </a:r>
            <a:r>
              <a:rPr lang="en-US" sz="1800" dirty="0" err="1"/>
              <a:t>PTurley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162FE1-37C6-454D-8804-4BD62374C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539" y="5343059"/>
            <a:ext cx="713242" cy="1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38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FA603-6D0D-0B41-BC2E-934987C2C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8092858" cy="837089"/>
          </a:xfrm>
        </p:spPr>
        <p:txBody>
          <a:bodyPr>
            <a:normAutofit/>
          </a:bodyPr>
          <a:lstStyle/>
          <a:p>
            <a:r>
              <a:rPr lang="en-US" dirty="0"/>
              <a:t>Blurred Lines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6770B9C-6F21-4856-A8E7-B6A2410A14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2187" r="-3357" b="22381"/>
          <a:stretch/>
        </p:blipFill>
        <p:spPr>
          <a:xfrm>
            <a:off x="8857398" y="100067"/>
            <a:ext cx="3275462" cy="1604688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749098-00C9-E646-87E9-7D61C6214D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806575"/>
            <a:ext cx="10673219" cy="1418784"/>
          </a:xfrm>
        </p:spPr>
        <p:txBody>
          <a:bodyPr/>
          <a:lstStyle/>
          <a:p>
            <a:r>
              <a:rPr lang="en-US" sz="3200" dirty="0"/>
              <a:t>…between the features of Analysis Services and the enterprise capabilities of Power BI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1DB947-A4C9-4311-AED2-27F5A6F01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850" r="34651">
                        <a14:foregroundMark x1="14590" y1="16425" x2="14590" y2="16425"/>
                        <a14:foregroundMark x1="27049" y1="34783" x2="27049" y2="34783"/>
                        <a14:foregroundMark x1="15738" y1="60870" x2="15738" y2="60870"/>
                        <a14:foregroundMark x1="19016" y1="76329" x2="19016" y2="76329"/>
                        <a14:foregroundMark x1="23115" y1="50242" x2="23115" y2="50242"/>
                        <a14:foregroundMark x1="14754" y1="42995" x2="14754" y2="42995"/>
                        <a14:backgroundMark x1="24918" y1="17391" x2="24918" y2="17391"/>
                        <a14:backgroundMark x1="19836" y1="30435" x2="19836" y2="30435"/>
                        <a14:backgroundMark x1="4098" y1="55556" x2="4098" y2="55556"/>
                        <a14:backgroundMark x1="4590" y1="80676" x2="4590" y2="80676"/>
                        <a14:backgroundMark x1="29344" y1="85024" x2="29344" y2="85024"/>
                        <a14:backgroundMark x1="52787" y1="78261" x2="52787" y2="78261"/>
                        <a14:backgroundMark x1="53607" y1="28019" x2="53607" y2="28019"/>
                      </a14:backgroundRemoval>
                    </a14:imgEffect>
                  </a14:imgLayer>
                </a14:imgProps>
              </a:ext>
            </a:extLst>
          </a:blip>
          <a:srcRect r="61499"/>
          <a:stretch/>
        </p:blipFill>
        <p:spPr>
          <a:xfrm>
            <a:off x="2708351" y="3225359"/>
            <a:ext cx="2465329" cy="21729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C8A9B0-C617-4605-B4EB-FFA23DC9BF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7" t="16696" r="9804" b="18630"/>
          <a:stretch/>
        </p:blipFill>
        <p:spPr>
          <a:xfrm>
            <a:off x="6823111" y="3429000"/>
            <a:ext cx="2107947" cy="170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43EC5F-A59E-4C34-A083-B38BE488F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515600" cy="625151"/>
          </a:xfrm>
        </p:spPr>
        <p:txBody>
          <a:bodyPr/>
          <a:lstStyle/>
          <a:p>
            <a:pPr marL="0" indent="0">
              <a:buNone/>
            </a:pPr>
            <a:r>
              <a:rPr lang="en-US" sz="3200"/>
              <a:t>…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152EDD-AFF2-614E-9637-9819883DB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842" y="-145894"/>
            <a:ext cx="8616813" cy="837089"/>
          </a:xfrm>
        </p:spPr>
        <p:txBody>
          <a:bodyPr>
            <a:normAutofit/>
          </a:bodyPr>
          <a:lstStyle/>
          <a:p>
            <a:r>
              <a:rPr lang="en-US" dirty="0"/>
              <a:t>Reference Solution</a:t>
            </a:r>
          </a:p>
        </p:txBody>
      </p:sp>
      <p:pic>
        <p:nvPicPr>
          <p:cNvPr id="1026" name="Picture 2" descr="C:\Users\Paul\AppData\Local\Temp\SNAGHTMLf926a7.PNG">
            <a:extLst>
              <a:ext uri="{FF2B5EF4-FFF2-40B4-BE49-F238E27FC236}">
                <a16:creationId xmlns:a16="http://schemas.microsoft.com/office/drawing/2014/main" id="{62BBDB2B-BE0F-4779-AA36-4010FF68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91" y="1014413"/>
            <a:ext cx="12192000" cy="584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83E568-5A67-4A7D-A71F-0CC105826811}"/>
              </a:ext>
            </a:extLst>
          </p:cNvPr>
          <p:cNvSpPr/>
          <p:nvPr/>
        </p:nvSpPr>
        <p:spPr>
          <a:xfrm>
            <a:off x="2395622" y="1965646"/>
            <a:ext cx="1262418" cy="4435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75CC91-0152-4E26-9131-D9AB5402EE46}"/>
              </a:ext>
            </a:extLst>
          </p:cNvPr>
          <p:cNvSpPr/>
          <p:nvPr/>
        </p:nvSpPr>
        <p:spPr>
          <a:xfrm>
            <a:off x="9617123" y="1973424"/>
            <a:ext cx="1262418" cy="4435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1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43EC5F-A59E-4C34-A083-B38BE488F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51" y="1786656"/>
            <a:ext cx="3819717" cy="4344767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Several high volume tables were parametrized &amp; partitioned</a:t>
            </a:r>
          </a:p>
          <a:p>
            <a:r>
              <a:rPr lang="en-US" sz="3200" dirty="0"/>
              <a:t>Reduce working dataset size</a:t>
            </a:r>
          </a:p>
          <a:p>
            <a:r>
              <a:rPr lang="en-US" sz="3200" dirty="0"/>
              <a:t>Reduce PBIX file size</a:t>
            </a:r>
          </a:p>
          <a:p>
            <a:r>
              <a:rPr lang="en-US" sz="3200" dirty="0"/>
              <a:t>Enable full refresh in the service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152EDD-AFF2-614E-9637-9819883DB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504" y="726577"/>
            <a:ext cx="3985413" cy="837089"/>
          </a:xfrm>
        </p:spPr>
        <p:txBody>
          <a:bodyPr>
            <a:noAutofit/>
          </a:bodyPr>
          <a:lstStyle/>
          <a:p>
            <a:r>
              <a:rPr lang="en-US" sz="3600" dirty="0"/>
              <a:t>Reference Solution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6E7E6A-A087-4DCD-8604-D08D45CECB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" t="5671" r="5618" b="5472"/>
          <a:stretch/>
        </p:blipFill>
        <p:spPr>
          <a:xfrm>
            <a:off x="4975387" y="1192633"/>
            <a:ext cx="6215744" cy="447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3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16DA1B-764E-470F-908A-906B4E477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659" y="710272"/>
            <a:ext cx="7023983" cy="506398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90B858C-34E0-48D5-8C92-DC8354CA4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51" y="1786656"/>
            <a:ext cx="3819717" cy="4344767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Parameters:</a:t>
            </a:r>
          </a:p>
          <a:p>
            <a:r>
              <a:rPr lang="en-US" sz="3200" dirty="0" err="1"/>
              <a:t>RangeStart</a:t>
            </a:r>
            <a:r>
              <a:rPr lang="en-US" sz="3200" dirty="0"/>
              <a:t> &amp; </a:t>
            </a:r>
            <a:r>
              <a:rPr lang="en-US" sz="3200" dirty="0" err="1"/>
              <a:t>RangeEnd</a:t>
            </a:r>
            <a:endParaRPr lang="en-US" sz="3200" dirty="0"/>
          </a:p>
          <a:p>
            <a:r>
              <a:rPr lang="en-US" sz="3200" dirty="0"/>
              <a:t>Date/Time type</a:t>
            </a:r>
          </a:p>
          <a:p>
            <a:r>
              <a:rPr lang="en-US" sz="3200" dirty="0"/>
              <a:t>Default values</a:t>
            </a:r>
          </a:p>
          <a:p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612887A-3E5C-4D4E-92CD-52274287E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504" y="726577"/>
            <a:ext cx="3985413" cy="837089"/>
          </a:xfrm>
        </p:spPr>
        <p:txBody>
          <a:bodyPr>
            <a:noAutofit/>
          </a:bodyPr>
          <a:lstStyle/>
          <a:p>
            <a:r>
              <a:rPr lang="en-US" sz="3600" dirty="0"/>
              <a:t>Reference Solution</a:t>
            </a:r>
          </a:p>
        </p:txBody>
      </p:sp>
    </p:spTree>
    <p:extLst>
      <p:ext uri="{BB962C8B-B14F-4D97-AF65-F5344CB8AC3E}">
        <p14:creationId xmlns:p14="http://schemas.microsoft.com/office/powerpoint/2010/main" val="427725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87C2CE-0005-4CFB-A38A-EE0553050B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" r="5634"/>
          <a:stretch/>
        </p:blipFill>
        <p:spPr>
          <a:xfrm>
            <a:off x="5228649" y="928557"/>
            <a:ext cx="6465045" cy="4708239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63183F3-F1B8-41DD-8A6E-C91E242F5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51" y="1786656"/>
            <a:ext cx="3819717" cy="4344767"/>
          </a:xfrm>
        </p:spPr>
        <p:txBody>
          <a:bodyPr/>
          <a:lstStyle/>
          <a:p>
            <a:r>
              <a:rPr lang="en-US" sz="3200" dirty="0"/>
              <a:t>Select database objects from source</a:t>
            </a:r>
          </a:p>
          <a:p>
            <a:r>
              <a:rPr lang="en-US" sz="3200" dirty="0"/>
              <a:t>No in-line SQL queries</a:t>
            </a:r>
          </a:p>
          <a:p>
            <a:r>
              <a:rPr lang="en-US" sz="3200" dirty="0"/>
              <a:t>Created views to consolidate database queries</a:t>
            </a:r>
          </a:p>
          <a:p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5D6FFECA-7A3F-4316-BBE9-F26AE2C11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504" y="726577"/>
            <a:ext cx="3985413" cy="837089"/>
          </a:xfrm>
        </p:spPr>
        <p:txBody>
          <a:bodyPr>
            <a:noAutofit/>
          </a:bodyPr>
          <a:lstStyle/>
          <a:p>
            <a:r>
              <a:rPr lang="en-US" sz="3600" dirty="0"/>
              <a:t>Reference Solution</a:t>
            </a:r>
          </a:p>
        </p:txBody>
      </p:sp>
    </p:spTree>
    <p:extLst>
      <p:ext uri="{BB962C8B-B14F-4D97-AF65-F5344CB8AC3E}">
        <p14:creationId xmlns:p14="http://schemas.microsoft.com/office/powerpoint/2010/main" val="392252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3C8E59-8FF5-423C-8EE8-196193F63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816" y="1326355"/>
            <a:ext cx="6535018" cy="4218809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40B3CD0-3E6F-42AD-8E3B-22FE5702C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51" y="1786656"/>
            <a:ext cx="3819717" cy="4344767"/>
          </a:xfrm>
        </p:spPr>
        <p:txBody>
          <a:bodyPr/>
          <a:lstStyle/>
          <a:p>
            <a:r>
              <a:rPr lang="en-US" sz="3200" dirty="0"/>
              <a:t>Define row filters on all fact tables</a:t>
            </a:r>
          </a:p>
          <a:p>
            <a:r>
              <a:rPr lang="en-US" sz="3200" dirty="0"/>
              <a:t>Filter Date/Time type column</a:t>
            </a:r>
          </a:p>
          <a:p>
            <a:r>
              <a:rPr lang="en-US" sz="3200" dirty="0"/>
              <a:t>Filter as early in query as possible</a:t>
            </a:r>
          </a:p>
          <a:p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78749B6-FD8F-4191-BB92-8E8E186EB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504" y="726577"/>
            <a:ext cx="3985413" cy="837089"/>
          </a:xfrm>
        </p:spPr>
        <p:txBody>
          <a:bodyPr>
            <a:noAutofit/>
          </a:bodyPr>
          <a:lstStyle/>
          <a:p>
            <a:r>
              <a:rPr lang="en-US" sz="3600" dirty="0"/>
              <a:t>Reference Solution</a:t>
            </a:r>
          </a:p>
        </p:txBody>
      </p:sp>
    </p:spTree>
    <p:extLst>
      <p:ext uri="{BB962C8B-B14F-4D97-AF65-F5344CB8AC3E}">
        <p14:creationId xmlns:p14="http://schemas.microsoft.com/office/powerpoint/2010/main" val="95732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11FF0C-5DA8-4842-917B-E47BA2027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613" y="787349"/>
            <a:ext cx="6718481" cy="433724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0A5DC8A-2FDB-4BA5-9721-4583CA16E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51" y="1786656"/>
            <a:ext cx="3819717" cy="4344767"/>
          </a:xfrm>
        </p:spPr>
        <p:txBody>
          <a:bodyPr/>
          <a:lstStyle/>
          <a:p>
            <a:r>
              <a:rPr lang="en-US" sz="3200" dirty="0"/>
              <a:t>Row filter generates “folded” native query</a:t>
            </a:r>
          </a:p>
          <a:p>
            <a:r>
              <a:rPr lang="en-US" sz="3200" dirty="0"/>
              <a:t>OK if later query steps break query folding</a:t>
            </a:r>
          </a:p>
          <a:p>
            <a:pPr marL="0" indent="0">
              <a:buNone/>
            </a:pPr>
            <a:endParaRPr lang="en-US" sz="3200" dirty="0"/>
          </a:p>
          <a:p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F7B0EE3-ADB3-4D4A-AC40-5BCFFC2A9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504" y="726577"/>
            <a:ext cx="3985413" cy="837089"/>
          </a:xfrm>
        </p:spPr>
        <p:txBody>
          <a:bodyPr>
            <a:noAutofit/>
          </a:bodyPr>
          <a:lstStyle/>
          <a:p>
            <a:r>
              <a:rPr lang="en-US" sz="3600" dirty="0"/>
              <a:t>Reference Solution</a:t>
            </a:r>
          </a:p>
        </p:txBody>
      </p:sp>
    </p:spTree>
    <p:extLst>
      <p:ext uri="{BB962C8B-B14F-4D97-AF65-F5344CB8AC3E}">
        <p14:creationId xmlns:p14="http://schemas.microsoft.com/office/powerpoint/2010/main" val="401080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ul\AppData\Local\Temp\SNAGHTML106ae27.PNG">
            <a:extLst>
              <a:ext uri="{FF2B5EF4-FFF2-40B4-BE49-F238E27FC236}">
                <a16:creationId xmlns:a16="http://schemas.microsoft.com/office/drawing/2014/main" id="{F653A234-AFE9-4873-A5C8-6E771C70F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030024"/>
            <a:ext cx="5855678" cy="45860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FEA003D-0122-4CB1-8F60-C92178803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51" y="1786656"/>
            <a:ext cx="4212303" cy="4344767"/>
          </a:xfrm>
        </p:spPr>
        <p:txBody>
          <a:bodyPr/>
          <a:lstStyle/>
          <a:p>
            <a:r>
              <a:rPr lang="en-US" sz="3200" dirty="0"/>
              <a:t>Add incremental refresh policies to tables in data model</a:t>
            </a:r>
          </a:p>
          <a:p>
            <a:r>
              <a:rPr lang="en-US" dirty="0"/>
              <a:t>Define period number &amp; period type</a:t>
            </a:r>
          </a:p>
          <a:p>
            <a:r>
              <a:rPr lang="en-US" dirty="0"/>
              <a:t>Smaller periods generate more partitions</a:t>
            </a:r>
          </a:p>
          <a:p>
            <a:r>
              <a:rPr lang="en-US" dirty="0"/>
              <a:t>Optionally detect changes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4D73F89-A923-4D08-9E7A-DDA60558A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504" y="726577"/>
            <a:ext cx="3985413" cy="837089"/>
          </a:xfrm>
        </p:spPr>
        <p:txBody>
          <a:bodyPr>
            <a:noAutofit/>
          </a:bodyPr>
          <a:lstStyle/>
          <a:p>
            <a:r>
              <a:rPr lang="en-US" sz="3600" dirty="0"/>
              <a:t>Reference Solution</a:t>
            </a:r>
          </a:p>
        </p:txBody>
      </p:sp>
    </p:spTree>
    <p:extLst>
      <p:ext uri="{BB962C8B-B14F-4D97-AF65-F5344CB8AC3E}">
        <p14:creationId xmlns:p14="http://schemas.microsoft.com/office/powerpoint/2010/main" val="141627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FA603-6D0D-0B41-BC2E-934987C2C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8092858" cy="837089"/>
          </a:xfrm>
        </p:spPr>
        <p:txBody>
          <a:bodyPr>
            <a:normAutofit/>
          </a:bodyPr>
          <a:lstStyle/>
          <a:p>
            <a:r>
              <a:rPr lang="en-US" dirty="0"/>
              <a:t>To Cache or Not to Cache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749098-00C9-E646-87E9-7D61C6214D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806574"/>
            <a:ext cx="10673219" cy="2381113"/>
          </a:xfrm>
        </p:spPr>
        <p:txBody>
          <a:bodyPr/>
          <a:lstStyle/>
          <a:p>
            <a:r>
              <a:rPr lang="en-US" sz="3200" dirty="0"/>
              <a:t>Imported, in-memory data tables provide high performance.</a:t>
            </a:r>
          </a:p>
          <a:p>
            <a:r>
              <a:rPr lang="en-US" sz="3200" dirty="0"/>
              <a:t>DirectQuery tables offer scalability.</a:t>
            </a:r>
          </a:p>
          <a:p>
            <a:r>
              <a:rPr lang="en-US" sz="3200" dirty="0"/>
              <a:t>Now, composite data models offer the best of both worlds with dual-mode tables and pre-defined aggregations.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AA8E984-93F2-4EE7-8751-4505BA9768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836" r="21836"/>
          <a:stretch>
            <a:fillRect/>
          </a:stretch>
        </p:blipFill>
        <p:spPr>
          <a:xfrm>
            <a:off x="9935950" y="81220"/>
            <a:ext cx="1417850" cy="1416843"/>
          </a:xfrm>
        </p:spPr>
      </p:pic>
    </p:spTree>
    <p:extLst>
      <p:ext uri="{BB962C8B-B14F-4D97-AF65-F5344CB8AC3E}">
        <p14:creationId xmlns:p14="http://schemas.microsoft.com/office/powerpoint/2010/main" val="66928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152EDD-AFF2-614E-9637-9819883DB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792" y="33441"/>
            <a:ext cx="10650416" cy="631226"/>
          </a:xfrm>
        </p:spPr>
        <p:txBody>
          <a:bodyPr>
            <a:normAutofit fontScale="90000"/>
          </a:bodyPr>
          <a:lstStyle/>
          <a:p>
            <a:r>
              <a:rPr lang="en-US" dirty="0"/>
              <a:t>Previously: Two separate choices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D7DACC-973D-4135-9CDC-BD8A0656F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62" b="9163"/>
          <a:stretch/>
        </p:blipFill>
        <p:spPr>
          <a:xfrm>
            <a:off x="1776046" y="664667"/>
            <a:ext cx="9645162" cy="519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44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9C65C6-867D-0541-954F-56C47C0C5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5257800" cy="3918857"/>
          </a:xfrm>
        </p:spPr>
        <p:txBody>
          <a:bodyPr/>
          <a:lstStyle/>
          <a:p>
            <a:r>
              <a:rPr lang="en-US" dirty="0"/>
              <a:t>BI models: then and now</a:t>
            </a:r>
          </a:p>
          <a:p>
            <a:r>
              <a:rPr lang="en-US" dirty="0"/>
              <a:t>Power BI enterprise features</a:t>
            </a:r>
          </a:p>
          <a:p>
            <a:r>
              <a:rPr lang="en-US" dirty="0"/>
              <a:t>Modeling choices</a:t>
            </a:r>
          </a:p>
          <a:p>
            <a:r>
              <a:rPr lang="en-US" dirty="0"/>
              <a:t>Merging design tool features</a:t>
            </a:r>
          </a:p>
          <a:p>
            <a:r>
              <a:rPr lang="en-US" dirty="0"/>
              <a:t>High volume &amp; massive scale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617F5B-E35F-8A4F-AFA6-F72D2F7E9C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What’s This All About?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981DF12-A26F-43E5-9AE1-06B2D12117F9}"/>
              </a:ext>
            </a:extLst>
          </p:cNvPr>
          <p:cNvSpPr txBox="1">
            <a:spLocks/>
          </p:cNvSpPr>
          <p:nvPr/>
        </p:nvSpPr>
        <p:spPr>
          <a:xfrm>
            <a:off x="6333699" y="1660848"/>
            <a:ext cx="5257800" cy="39188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antGarde Bk BT Book" panose="020B04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antGarde Bk BT Book" panose="020B04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antGarde Bk BT Book" panose="020B04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antGarde Bk BT Book" panose="020B04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antGarde Bk BT Book" panose="020B04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Healthcare Reference Project</a:t>
            </a:r>
          </a:p>
          <a:p>
            <a:r>
              <a:rPr lang="en-US" dirty="0"/>
              <a:t>Composite models</a:t>
            </a:r>
          </a:p>
          <a:p>
            <a:r>
              <a:rPr lang="en-US" dirty="0"/>
              <a:t>Demos</a:t>
            </a:r>
          </a:p>
          <a:p>
            <a:pPr lvl="1"/>
            <a:r>
              <a:rPr lang="en-US" dirty="0"/>
              <a:t>Parameterized queries</a:t>
            </a:r>
          </a:p>
          <a:p>
            <a:pPr lvl="1"/>
            <a:r>
              <a:rPr lang="en-US" dirty="0"/>
              <a:t>Incremental refresh policies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49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43EC5F-A59E-4C34-A083-B38BE488F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0532"/>
            <a:ext cx="3771771" cy="485437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Best of both worlds:</a:t>
            </a:r>
          </a:p>
          <a:p>
            <a:r>
              <a:rPr lang="en-US" dirty="0"/>
              <a:t>Fast performance for cached, in-memory tables</a:t>
            </a:r>
          </a:p>
          <a:p>
            <a:r>
              <a:rPr lang="en-US" dirty="0"/>
              <a:t>High-volume &amp; near-real-time access from data source</a:t>
            </a:r>
          </a:p>
          <a:p>
            <a:r>
              <a:rPr lang="en-US" dirty="0"/>
              <a:t>DirectQuery typically has performance &amp; calculation restrictions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152EDD-AFF2-614E-9637-9819883DB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043444"/>
            <a:ext cx="3771772" cy="837089"/>
          </a:xfrm>
        </p:spPr>
        <p:txBody>
          <a:bodyPr>
            <a:normAutofit fontScale="90000"/>
          </a:bodyPr>
          <a:lstStyle/>
          <a:p>
            <a:r>
              <a:rPr lang="en-US" dirty="0"/>
              <a:t>Composite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CEB8D-79C9-459A-8FAB-AAF73600A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972" y="628386"/>
            <a:ext cx="6304213" cy="51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8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FF7897-5986-4757-9ABB-BA8F94326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907" y="632426"/>
            <a:ext cx="7052687" cy="509963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1916A2-6CCC-4FF5-A2A1-0D2F979A8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0532"/>
            <a:ext cx="3771771" cy="4854375"/>
          </a:xfrm>
        </p:spPr>
        <p:txBody>
          <a:bodyPr/>
          <a:lstStyle/>
          <a:p>
            <a:r>
              <a:rPr lang="en-US" dirty="0"/>
              <a:t>Resolved performance issues by storing cached aggregate results </a:t>
            </a:r>
          </a:p>
          <a:p>
            <a:r>
              <a:rPr lang="en-US" dirty="0"/>
              <a:t>Aggregate tables are rolled-up at higher grain than detail table</a:t>
            </a:r>
          </a:p>
          <a:p>
            <a:r>
              <a:rPr lang="en-US" dirty="0"/>
              <a:t>Requires planning &amp; advanced design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BEC2CC6-B35F-4876-B390-2655F971E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632426"/>
            <a:ext cx="3771772" cy="837089"/>
          </a:xfrm>
        </p:spPr>
        <p:txBody>
          <a:bodyPr>
            <a:normAutofit/>
          </a:bodyPr>
          <a:lstStyle/>
          <a:p>
            <a:r>
              <a:rPr lang="en-US" dirty="0"/>
              <a:t>Aggregations</a:t>
            </a:r>
          </a:p>
        </p:txBody>
      </p:sp>
    </p:spTree>
    <p:extLst>
      <p:ext uri="{BB962C8B-B14F-4D97-AF65-F5344CB8AC3E}">
        <p14:creationId xmlns:p14="http://schemas.microsoft.com/office/powerpoint/2010/main" val="106714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45AB9D-F2E8-4D44-864B-84B8BC6D8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973" y="1328001"/>
            <a:ext cx="7240833" cy="376842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FAF985-A0B5-4CEF-840A-D18BC96E3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0532"/>
            <a:ext cx="3771771" cy="4854375"/>
          </a:xfrm>
        </p:spPr>
        <p:txBody>
          <a:bodyPr/>
          <a:lstStyle/>
          <a:p>
            <a:r>
              <a:rPr lang="en-US" sz="2400" dirty="0"/>
              <a:t>Multiple aggregates tables can be defined</a:t>
            </a:r>
          </a:p>
          <a:p>
            <a:r>
              <a:rPr lang="en-US" sz="2400" dirty="0"/>
              <a:t>Support different levels of detail</a:t>
            </a:r>
          </a:p>
          <a:p>
            <a:r>
              <a:rPr lang="en-US" sz="2400" dirty="0"/>
              <a:t>Increased model size</a:t>
            </a:r>
          </a:p>
          <a:p>
            <a:r>
              <a:rPr lang="en-US" sz="2400" dirty="0"/>
              <a:t>Improves performance</a:t>
            </a:r>
          </a:p>
          <a:p>
            <a:r>
              <a:rPr lang="en-US" sz="2400" dirty="0"/>
              <a:t>Mitigates performance handicap of DirectQuery tables</a:t>
            </a:r>
          </a:p>
          <a:p>
            <a:r>
              <a:rPr lang="en-US" sz="2400" dirty="0"/>
              <a:t>Aggregate values are synchronized when processed*</a:t>
            </a:r>
          </a:p>
          <a:p>
            <a:endParaRPr lang="en-US" sz="2400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CAF5A33-2DFC-496F-A217-21621F234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624899"/>
            <a:ext cx="3771772" cy="837089"/>
          </a:xfrm>
        </p:spPr>
        <p:txBody>
          <a:bodyPr>
            <a:normAutofit/>
          </a:bodyPr>
          <a:lstStyle/>
          <a:p>
            <a:r>
              <a:rPr lang="en-US" dirty="0"/>
              <a:t>Aggregations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81F64-3ED8-4858-8237-96FAFD6EA761}"/>
              </a:ext>
            </a:extLst>
          </p:cNvPr>
          <p:cNvSpPr txBox="1"/>
          <p:nvPr/>
        </p:nvSpPr>
        <p:spPr>
          <a:xfrm>
            <a:off x="4609971" y="5319346"/>
            <a:ext cx="689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*aggregate tables should be refreshed when source detail changes.</a:t>
            </a:r>
          </a:p>
        </p:txBody>
      </p:sp>
    </p:spTree>
    <p:extLst>
      <p:ext uri="{BB962C8B-B14F-4D97-AF65-F5344CB8AC3E}">
        <p14:creationId xmlns:p14="http://schemas.microsoft.com/office/powerpoint/2010/main" val="196282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FA603-6D0D-0B41-BC2E-934987C2C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8092858" cy="837089"/>
          </a:xfrm>
        </p:spPr>
        <p:txBody>
          <a:bodyPr>
            <a:normAutofit/>
          </a:bodyPr>
          <a:lstStyle/>
          <a:p>
            <a:r>
              <a:rPr lang="en-US" dirty="0"/>
              <a:t>Show Me The Way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749098-00C9-E646-87E9-7D61C6214D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2435224"/>
            <a:ext cx="10673219" cy="1750397"/>
          </a:xfrm>
        </p:spPr>
        <p:txBody>
          <a:bodyPr/>
          <a:lstStyle/>
          <a:p>
            <a:r>
              <a:rPr lang="en-US" sz="8000" dirty="0"/>
              <a:t>DEMOS</a:t>
            </a:r>
          </a:p>
          <a:p>
            <a:endParaRPr lang="en-US" sz="3200" dirty="0"/>
          </a:p>
          <a:p>
            <a:pPr algn="r"/>
            <a:r>
              <a:rPr lang="en-US" sz="4000" dirty="0">
                <a:solidFill>
                  <a:schemeClr val="bg1"/>
                </a:solidFill>
              </a:rPr>
              <a:t>Query Parameterization</a:t>
            </a:r>
          </a:p>
          <a:p>
            <a:pPr algn="r"/>
            <a:r>
              <a:rPr lang="en-US" sz="4000" dirty="0">
                <a:solidFill>
                  <a:schemeClr val="bg1"/>
                </a:solidFill>
              </a:rPr>
              <a:t>Incremental Refresh Policies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FD79DB8-D1F1-4F43-83AC-1B0B11C7D6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95" b="695"/>
          <a:stretch>
            <a:fillRect/>
          </a:stretch>
        </p:blipFill>
        <p:spPr>
          <a:xfrm>
            <a:off x="9442570" y="160764"/>
            <a:ext cx="2068849" cy="2067379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5759F9-1578-4D88-8F4F-BFED28960B06}"/>
              </a:ext>
            </a:extLst>
          </p:cNvPr>
          <p:cNvSpPr/>
          <p:nvPr/>
        </p:nvSpPr>
        <p:spPr>
          <a:xfrm>
            <a:off x="9375224" y="1724025"/>
            <a:ext cx="2136195" cy="809625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peter frampton">
            <a:extLst>
              <a:ext uri="{FF2B5EF4-FFF2-40B4-BE49-F238E27FC236}">
                <a16:creationId xmlns:a16="http://schemas.microsoft.com/office/drawing/2014/main" id="{26F3711F-C28A-4DA8-8C47-283E1919B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r="21004"/>
          <a:stretch/>
        </p:blipFill>
        <p:spPr bwMode="auto">
          <a:xfrm>
            <a:off x="7810850" y="160764"/>
            <a:ext cx="1564373" cy="156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81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58B8EA1-C06F-4AB3-8A6A-FF7F5CF122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6648" t="11644" r="-29100" b="10241"/>
          <a:stretch/>
        </p:blipFill>
        <p:spPr>
          <a:xfrm>
            <a:off x="-477542" y="-16330"/>
            <a:ext cx="9754892" cy="552178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7351A-B4EB-EC46-8C69-AC23AC920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1747" y="3030484"/>
            <a:ext cx="3153390" cy="2112867"/>
          </a:xfrm>
        </p:spPr>
        <p:txBody>
          <a:bodyPr/>
          <a:lstStyle/>
          <a:p>
            <a:r>
              <a:rPr lang="en-US" sz="2800" dirty="0"/>
              <a:t>Paul Turley</a:t>
            </a:r>
            <a:endParaRPr lang="en-US" sz="800" dirty="0"/>
          </a:p>
          <a:p>
            <a:r>
              <a:rPr lang="en-US" sz="1800" dirty="0"/>
              <a:t>PragmaticWorks.com/blog</a:t>
            </a:r>
          </a:p>
          <a:p>
            <a:r>
              <a:rPr lang="en-US" sz="1800" dirty="0" err="1"/>
              <a:t>SqlServerBi.Blog</a:t>
            </a:r>
            <a:endParaRPr lang="en-US" sz="1800" dirty="0"/>
          </a:p>
          <a:p>
            <a:r>
              <a:rPr lang="en-US" sz="1800" dirty="0"/>
              <a:t>@</a:t>
            </a:r>
            <a:r>
              <a:rPr lang="en-US" sz="1800" dirty="0" err="1"/>
              <a:t>paul_turley</a:t>
            </a:r>
            <a:endParaRPr lang="en-US" sz="1800" dirty="0"/>
          </a:p>
          <a:p>
            <a:r>
              <a:rPr lang="en-US" sz="1800" dirty="0"/>
              <a:t>LinkedIn.com/in/</a:t>
            </a:r>
            <a:r>
              <a:rPr lang="en-US" sz="1800" dirty="0" err="1"/>
              <a:t>PTurley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12769D-2725-5B42-8F7B-042BA6A809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D9FA1CF-37FE-4299-83EB-8E8F69F7D330}"/>
              </a:ext>
            </a:extLst>
          </p:cNvPr>
          <p:cNvSpPr txBox="1">
            <a:spLocks/>
          </p:cNvSpPr>
          <p:nvPr/>
        </p:nvSpPr>
        <p:spPr>
          <a:xfrm>
            <a:off x="5057994" y="4406014"/>
            <a:ext cx="4075339" cy="4633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vantGarde Bk BT Book" panose="020B04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19136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E63926-0F6F-4C2C-83DC-387678658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48" b="199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677DAB-6FE7-4C12-A6FC-5B721E39E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026" y="-1"/>
            <a:ext cx="1261871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35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99B969F-B0B9-42AF-9CED-067BFBF28FB9}"/>
              </a:ext>
            </a:extLst>
          </p:cNvPr>
          <p:cNvSpPr/>
          <p:nvPr/>
        </p:nvSpPr>
        <p:spPr>
          <a:xfrm>
            <a:off x="457200" y="3141220"/>
            <a:ext cx="11552071" cy="2500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7FA603-6D0D-0B41-BC2E-934987C2C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Way We Were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72BFB56-4713-4559-90DB-EF6AB59BBA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9900" r="167"/>
          <a:stretch/>
        </p:blipFill>
        <p:spPr>
          <a:xfrm>
            <a:off x="9193413" y="119177"/>
            <a:ext cx="2042434" cy="1642117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749098-00C9-E646-87E9-7D61C6214D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806574"/>
            <a:ext cx="10397647" cy="1750397"/>
          </a:xfrm>
        </p:spPr>
        <p:txBody>
          <a:bodyPr/>
          <a:lstStyle/>
          <a:p>
            <a:r>
              <a:rPr lang="en-US" sz="3600" dirty="0"/>
              <a:t>“Serious” BI solutions use SQL Server Analysis Services for modeling and storing analytical datasets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EFE9CE-6459-4882-8BAA-699F21D14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222" y="3640479"/>
            <a:ext cx="2398025" cy="1592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57E9B3-F58D-42EA-B42A-D4A3AB2F3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16" y="3588850"/>
            <a:ext cx="4350542" cy="1491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AF9934-5EF0-405C-8591-2426E975F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278" y="3218371"/>
            <a:ext cx="4143993" cy="233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7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FA603-6D0D-0B41-BC2E-934987C2C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7411872" cy="837089"/>
          </a:xfrm>
        </p:spPr>
        <p:txBody>
          <a:bodyPr>
            <a:normAutofit/>
          </a:bodyPr>
          <a:lstStyle/>
          <a:p>
            <a:r>
              <a:rPr lang="en-US" dirty="0"/>
              <a:t>Times They Are a-</a:t>
            </a:r>
            <a:r>
              <a:rPr lang="en-US" dirty="0" err="1"/>
              <a:t>Changin</a:t>
            </a:r>
            <a:r>
              <a:rPr lang="en-US" dirty="0"/>
              <a:t>'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749098-00C9-E646-87E9-7D61C6214D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806574"/>
            <a:ext cx="10397647" cy="1195933"/>
          </a:xfrm>
        </p:spPr>
        <p:txBody>
          <a:bodyPr/>
          <a:lstStyle/>
          <a:p>
            <a:r>
              <a:rPr lang="en-US" sz="2800" dirty="0"/>
              <a:t>Visual Studio has long been the design tool of choice for serious semantic data model design.  SSDT remains a supported but may be considered a “legacy” design tool.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8D5107-C272-402D-90BF-82D5CB4A6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313" y="303244"/>
            <a:ext cx="1786273" cy="1382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F4F3C6-E278-49B8-BF3B-7032800BF6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11105" r="8163" b="13134"/>
          <a:stretch/>
        </p:blipFill>
        <p:spPr>
          <a:xfrm>
            <a:off x="886970" y="3067054"/>
            <a:ext cx="5026367" cy="28609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76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FA603-6D0D-0B41-BC2E-934987C2C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7411872" cy="837089"/>
          </a:xfrm>
        </p:spPr>
        <p:txBody>
          <a:bodyPr>
            <a:normAutofit/>
          </a:bodyPr>
          <a:lstStyle/>
          <a:p>
            <a:r>
              <a:rPr lang="en-US" dirty="0"/>
              <a:t>Come Together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749098-00C9-E646-87E9-7D61C6214D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806574"/>
            <a:ext cx="10397647" cy="1195933"/>
          </a:xfrm>
        </p:spPr>
        <p:txBody>
          <a:bodyPr/>
          <a:lstStyle/>
          <a:p>
            <a:r>
              <a:rPr lang="en-US" sz="2800" dirty="0"/>
              <a:t>New features being added to Power BI Desktop rival and, in many ways, supersede those in Visual Studio SSDT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DA41B5-A55F-432D-8158-486F226EE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11105" r="8163" b="13134"/>
          <a:stretch/>
        </p:blipFill>
        <p:spPr>
          <a:xfrm>
            <a:off x="886970" y="3067054"/>
            <a:ext cx="5026367" cy="28609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A8F622-EBF8-4598-BA5D-17D76E631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507" y="3067053"/>
            <a:ext cx="4456497" cy="28609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53E226-834D-4BC5-B3C7-714972C89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792" y="136487"/>
            <a:ext cx="2215008" cy="15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8849BD3-A6CA-4D9A-9521-986A2FD18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499"/>
          <a:stretch/>
        </p:blipFill>
        <p:spPr>
          <a:xfrm>
            <a:off x="4325457" y="3493828"/>
            <a:ext cx="1223863" cy="10786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7FA603-6D0D-0B41-BC2E-934987C2C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8092858" cy="837089"/>
          </a:xfrm>
        </p:spPr>
        <p:txBody>
          <a:bodyPr>
            <a:normAutofit/>
          </a:bodyPr>
          <a:lstStyle/>
          <a:p>
            <a:r>
              <a:rPr lang="en-US" dirty="0"/>
              <a:t>That Was Then But This Is Now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F25C0A0-91E4-4ACE-B4DA-2C2D1C962B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86" b="98140" l="1395" r="96279">
                        <a14:foregroundMark x1="19070" y1="20930" x2="19070" y2="20930"/>
                        <a14:foregroundMark x1="30698" y1="28372" x2="30698" y2="28372"/>
                        <a14:foregroundMark x1="43721" y1="20465" x2="43721" y2="20465"/>
                        <a14:foregroundMark x1="67442" y1="22791" x2="67442" y2="22791"/>
                        <a14:foregroundMark x1="51628" y1="12558" x2="51628" y2="12558"/>
                        <a14:foregroundMark x1="39535" y1="12093" x2="39535" y2="12093"/>
                        <a14:foregroundMark x1="33023" y1="18605" x2="33023" y2="18605"/>
                        <a14:foregroundMark x1="20930" y1="26512" x2="20930" y2="26512"/>
                        <a14:foregroundMark x1="15349" y1="48372" x2="15349" y2="48372"/>
                        <a14:foregroundMark x1="9767" y1="44651" x2="9767" y2="44651"/>
                        <a14:foregroundMark x1="9767" y1="56279" x2="9767" y2="56279"/>
                        <a14:foregroundMark x1="20000" y1="75349" x2="20000" y2="75349"/>
                        <a14:foregroundMark x1="33953" y1="82791" x2="33953" y2="82791"/>
                        <a14:foregroundMark x1="46977" y1="84186" x2="46977" y2="84186"/>
                        <a14:foregroundMark x1="55814" y1="74884" x2="55814" y2="74884"/>
                        <a14:foregroundMark x1="44651" y1="73488" x2="44651" y2="73488"/>
                        <a14:foregroundMark x1="40465" y1="73953" x2="40465" y2="73953"/>
                        <a14:foregroundMark x1="31163" y1="75814" x2="31163" y2="75814"/>
                        <a14:foregroundMark x1="44186" y1="82326" x2="44186" y2="82326"/>
                        <a14:foregroundMark x1="51628" y1="93953" x2="51628" y2="93953"/>
                        <a14:foregroundMark x1="74419" y1="84186" x2="74419" y2="84186"/>
                        <a14:foregroundMark x1="79535" y1="76744" x2="79535" y2="76744"/>
                        <a14:foregroundMark x1="83256" y1="56279" x2="83256" y2="56279"/>
                        <a14:foregroundMark x1="91163" y1="39070" x2="91163" y2="39070"/>
                        <a14:foregroundMark x1="97674" y1="53023" x2="97674" y2="53023"/>
                        <a14:foregroundMark x1="85581" y1="72093" x2="85581" y2="72093"/>
                        <a14:foregroundMark x1="75349" y1="75349" x2="75349" y2="75349"/>
                        <a14:foregroundMark x1="77674" y1="89302" x2="77674" y2="89302"/>
                        <a14:foregroundMark x1="57674" y1="98140" x2="57674" y2="98140"/>
                        <a14:foregroundMark x1="1860" y1="54419" x2="1860" y2="54419"/>
                        <a14:foregroundMark x1="42791" y1="4186" x2="42791" y2="4186"/>
                        <a14:foregroundMark x1="59070" y1="85116" x2="59070" y2="85116"/>
                        <a14:foregroundMark x1="5116" y1="32558" x2="5116" y2="32558"/>
                        <a14:foregroundMark x1="51163" y1="49302" x2="51163" y2="49302"/>
                      </a14:backgroundRemoval>
                    </a14:imgEffect>
                  </a14:imgLayer>
                </a14:imgProps>
              </a:ext>
            </a:extLst>
          </a:blip>
          <a:srcRect t="33121" b="38"/>
          <a:stretch/>
        </p:blipFill>
        <p:spPr>
          <a:xfrm>
            <a:off x="9352656" y="-54591"/>
            <a:ext cx="2529184" cy="169061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749098-00C9-E646-87E9-7D61C6214D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806574"/>
            <a:ext cx="10673219" cy="1750397"/>
          </a:xfrm>
        </p:spPr>
        <p:txBody>
          <a:bodyPr/>
          <a:lstStyle/>
          <a:p>
            <a:r>
              <a:rPr lang="en-US" sz="3200" dirty="0"/>
              <a:t>To maintain the rapid pace of development and cohesive BI tool experience, Power BI Desktop is quickly becoming the recommended enterprise BI development tool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4DF1C9-62BC-4B13-AFA7-35576A0655C1}"/>
              </a:ext>
            </a:extLst>
          </p:cNvPr>
          <p:cNvGrpSpPr/>
          <p:nvPr/>
        </p:nvGrpSpPr>
        <p:grpSpPr>
          <a:xfrm>
            <a:off x="4325457" y="3272051"/>
            <a:ext cx="4605601" cy="2600949"/>
            <a:chOff x="4167876" y="3429000"/>
            <a:chExt cx="4605601" cy="2600949"/>
          </a:xfrm>
        </p:grpSpPr>
        <p:sp>
          <p:nvSpPr>
            <p:cNvPr id="14" name="Graphic 12" descr="Cloud">
              <a:extLst>
                <a:ext uri="{FF2B5EF4-FFF2-40B4-BE49-F238E27FC236}">
                  <a16:creationId xmlns:a16="http://schemas.microsoft.com/office/drawing/2014/main" id="{F586FF44-50C3-44CF-B5A4-5F12F8CCBF2F}"/>
                </a:ext>
              </a:extLst>
            </p:cNvPr>
            <p:cNvSpPr/>
            <p:nvPr/>
          </p:nvSpPr>
          <p:spPr>
            <a:xfrm>
              <a:off x="4167876" y="3429000"/>
              <a:ext cx="4605601" cy="2600949"/>
            </a:xfrm>
            <a:custGeom>
              <a:avLst/>
              <a:gdLst>
                <a:gd name="connsiteX0" fmla="*/ 3962488 w 4605601"/>
                <a:gd name="connsiteY0" fmla="*/ 1307651 h 2600949"/>
                <a:gd name="connsiteX1" fmla="*/ 3908304 w 4605601"/>
                <a:gd name="connsiteY1" fmla="*/ 1307651 h 2600949"/>
                <a:gd name="connsiteX2" fmla="*/ 3908304 w 4605601"/>
                <a:gd name="connsiteY2" fmla="*/ 1307651 h 2600949"/>
                <a:gd name="connsiteX3" fmla="*/ 3566948 w 4605601"/>
                <a:gd name="connsiteY3" fmla="*/ 660068 h 2600949"/>
                <a:gd name="connsiteX4" fmla="*/ 2824633 w 4605601"/>
                <a:gd name="connsiteY4" fmla="*/ 559215 h 2600949"/>
                <a:gd name="connsiteX5" fmla="*/ 1730126 w 4605601"/>
                <a:gd name="connsiteY5" fmla="*/ 65565 h 2600949"/>
                <a:gd name="connsiteX6" fmla="*/ 982393 w 4605601"/>
                <a:gd name="connsiteY6" fmla="*/ 989167 h 2600949"/>
                <a:gd name="connsiteX7" fmla="*/ 982393 w 4605601"/>
                <a:gd name="connsiteY7" fmla="*/ 999784 h 2600949"/>
                <a:gd name="connsiteX8" fmla="*/ 202150 w 4605601"/>
                <a:gd name="connsiteY8" fmla="*/ 1307651 h 2600949"/>
                <a:gd name="connsiteX9" fmla="*/ 115456 w 4605601"/>
                <a:gd name="connsiteY9" fmla="*/ 2125092 h 2600949"/>
                <a:gd name="connsiteX10" fmla="*/ 814424 w 4605601"/>
                <a:gd name="connsiteY10" fmla="*/ 2581585 h 2600949"/>
                <a:gd name="connsiteX11" fmla="*/ 814424 w 4605601"/>
                <a:gd name="connsiteY11" fmla="*/ 2586893 h 2600949"/>
                <a:gd name="connsiteX12" fmla="*/ 3957069 w 4605601"/>
                <a:gd name="connsiteY12" fmla="*/ 2586893 h 2600949"/>
                <a:gd name="connsiteX13" fmla="*/ 4607272 w 4605601"/>
                <a:gd name="connsiteY13" fmla="*/ 1949926 h 2600949"/>
                <a:gd name="connsiteX14" fmla="*/ 3962488 w 4605601"/>
                <a:gd name="connsiteY14" fmla="*/ 1307651 h 260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05601" h="2600949">
                  <a:moveTo>
                    <a:pt x="3962488" y="1307651"/>
                  </a:moveTo>
                  <a:cubicBezTo>
                    <a:pt x="3946232" y="1307651"/>
                    <a:pt x="3924559" y="1307651"/>
                    <a:pt x="3908304" y="1307651"/>
                  </a:cubicBezTo>
                  <a:cubicBezTo>
                    <a:pt x="3908304" y="1307651"/>
                    <a:pt x="3908304" y="1307651"/>
                    <a:pt x="3908304" y="1307651"/>
                  </a:cubicBezTo>
                  <a:cubicBezTo>
                    <a:pt x="3908304" y="1047556"/>
                    <a:pt x="3778264" y="808693"/>
                    <a:pt x="3566948" y="660068"/>
                  </a:cubicBezTo>
                  <a:cubicBezTo>
                    <a:pt x="3350213" y="511442"/>
                    <a:pt x="3073878" y="474286"/>
                    <a:pt x="2824633" y="559215"/>
                  </a:cubicBezTo>
                  <a:cubicBezTo>
                    <a:pt x="2618736" y="166418"/>
                    <a:pt x="2163594" y="-35288"/>
                    <a:pt x="1730126" y="65565"/>
                  </a:cubicBezTo>
                  <a:cubicBezTo>
                    <a:pt x="1296658" y="166418"/>
                    <a:pt x="982393" y="548598"/>
                    <a:pt x="982393" y="989167"/>
                  </a:cubicBezTo>
                  <a:cubicBezTo>
                    <a:pt x="982393" y="989167"/>
                    <a:pt x="982393" y="994476"/>
                    <a:pt x="982393" y="999784"/>
                  </a:cubicBezTo>
                  <a:cubicBezTo>
                    <a:pt x="684384" y="952011"/>
                    <a:pt x="386374" y="1074096"/>
                    <a:pt x="202150" y="1307651"/>
                  </a:cubicBezTo>
                  <a:cubicBezTo>
                    <a:pt x="23344" y="1546514"/>
                    <a:pt x="-9166" y="1859689"/>
                    <a:pt x="115456" y="2125092"/>
                  </a:cubicBezTo>
                  <a:cubicBezTo>
                    <a:pt x="245497" y="2390495"/>
                    <a:pt x="516415" y="2565661"/>
                    <a:pt x="814424" y="2581585"/>
                  </a:cubicBezTo>
                  <a:lnTo>
                    <a:pt x="814424" y="2586893"/>
                  </a:lnTo>
                  <a:lnTo>
                    <a:pt x="3957069" y="2586893"/>
                  </a:lnTo>
                  <a:cubicBezTo>
                    <a:pt x="4314681" y="2586893"/>
                    <a:pt x="4607272" y="2300258"/>
                    <a:pt x="4607272" y="1949926"/>
                  </a:cubicBezTo>
                  <a:cubicBezTo>
                    <a:pt x="4607272" y="1599594"/>
                    <a:pt x="4320099" y="1307651"/>
                    <a:pt x="3962488" y="1307651"/>
                  </a:cubicBezTo>
                  <a:close/>
                </a:path>
              </a:pathLst>
            </a:custGeom>
            <a:solidFill>
              <a:srgbClr val="EDBD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A73121-266A-4E9D-855D-670C23C35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407" t="16696" r="9804" b="18630"/>
            <a:stretch/>
          </p:blipFill>
          <p:spPr>
            <a:xfrm>
              <a:off x="5616054" y="4334798"/>
              <a:ext cx="1549022" cy="125559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D5D0B21-D179-4502-A656-9D9472D07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689" y="4025356"/>
            <a:ext cx="1560579" cy="15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5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43EC5F-A59E-4C34-A083-B38BE488F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DirectQuery</a:t>
            </a:r>
          </a:p>
          <a:p>
            <a:r>
              <a:rPr lang="en-US" sz="3200" dirty="0"/>
              <a:t>Composite data models</a:t>
            </a:r>
          </a:p>
          <a:p>
            <a:r>
              <a:rPr lang="en-US" sz="3200" dirty="0"/>
              <a:t>Aggregations</a:t>
            </a:r>
          </a:p>
          <a:p>
            <a:r>
              <a:rPr lang="en-US" sz="3200" dirty="0"/>
              <a:t>Incremental data refresh policies</a:t>
            </a:r>
          </a:p>
          <a:p>
            <a:r>
              <a:rPr lang="en-US" sz="3200" dirty="0"/>
              <a:t>XMLA endpoint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152EDD-AFF2-614E-9637-9819883DB9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Enterprise Features</a:t>
            </a:r>
          </a:p>
        </p:txBody>
      </p:sp>
    </p:spTree>
    <p:extLst>
      <p:ext uri="{BB962C8B-B14F-4D97-AF65-F5344CB8AC3E}">
        <p14:creationId xmlns:p14="http://schemas.microsoft.com/office/powerpoint/2010/main" val="170485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43EC5F-A59E-4C34-A083-B38BE488F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5307"/>
            <a:ext cx="3392606" cy="3054584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…a semantic data model, designed &amp; visualized in Power BI, with over 6 trillion rows of data.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152EDD-AFF2-614E-9637-9819883DB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138" y="1128137"/>
            <a:ext cx="2976349" cy="837089"/>
          </a:xfrm>
        </p:spPr>
        <p:txBody>
          <a:bodyPr>
            <a:normAutofit fontScale="90000"/>
          </a:bodyPr>
          <a:lstStyle/>
          <a:p>
            <a:r>
              <a:rPr lang="en-US" dirty="0"/>
              <a:t>How Is This Possible?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AC99ED-76D4-408D-8924-F24CD3A7A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812" y="896126"/>
            <a:ext cx="7305215" cy="470376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BA358A-B6F1-4CC8-B41C-CF1A9F486CF2}"/>
              </a:ext>
            </a:extLst>
          </p:cNvPr>
          <p:cNvSpPr/>
          <p:nvPr/>
        </p:nvSpPr>
        <p:spPr>
          <a:xfrm>
            <a:off x="5117910" y="4319516"/>
            <a:ext cx="1596788" cy="93487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43EC5F-A59E-4C34-A083-B38BE488F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compressed data sizes</a:t>
            </a:r>
          </a:p>
          <a:p>
            <a:r>
              <a:rPr lang="en-US" sz="3200" dirty="0"/>
              <a:t>Power BI Shared Capacity					1 GB</a:t>
            </a:r>
          </a:p>
          <a:p>
            <a:r>
              <a:rPr lang="en-US" sz="3200" dirty="0"/>
              <a:t>Power BI Premium Dedicated Capacity		3-12 GB</a:t>
            </a:r>
          </a:p>
          <a:p>
            <a:r>
              <a:rPr lang="en-US" sz="3200" dirty="0"/>
              <a:t>Azure Analysis Services					400 GB</a:t>
            </a:r>
          </a:p>
          <a:p>
            <a:r>
              <a:rPr lang="en-US" sz="3200" dirty="0"/>
              <a:t>SQL Server Analysis Services Std			16 GB</a:t>
            </a:r>
          </a:p>
          <a:p>
            <a:r>
              <a:rPr lang="en-US" sz="3200" dirty="0"/>
              <a:t>SQL Server Analysis Services Ent			(no limit)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152EDD-AFF2-614E-9637-9819883DB9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Model Size Limits</a:t>
            </a:r>
          </a:p>
        </p:txBody>
      </p:sp>
    </p:spTree>
    <p:extLst>
      <p:ext uri="{BB962C8B-B14F-4D97-AF65-F5344CB8AC3E}">
        <p14:creationId xmlns:p14="http://schemas.microsoft.com/office/powerpoint/2010/main" val="56306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w_presentation_template01" id="{FCED6016-EC44-8E42-8F37-BA0B641D56EC}" vid="{C1A14743-0E73-384A-8E12-F99446C8FA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4247606362E441ADA82642F26A3272" ma:contentTypeVersion="5" ma:contentTypeDescription="Create a new document." ma:contentTypeScope="" ma:versionID="04606336499e43dc7050d3509d7d8a60">
  <xsd:schema xmlns:xsd="http://www.w3.org/2001/XMLSchema" xmlns:xs="http://www.w3.org/2001/XMLSchema" xmlns:p="http://schemas.microsoft.com/office/2006/metadata/properties" xmlns:ns2="ac2cf9c6-a5cc-43ca-99ef-a3ab066b4ae5" targetNamespace="http://schemas.microsoft.com/office/2006/metadata/properties" ma:root="true" ma:fieldsID="55e057b51c47ff47e3f549235503c6c9" ns2:_="">
    <xsd:import namespace="ac2cf9c6-a5cc-43ca-99ef-a3ab066b4a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2cf9c6-a5cc-43ca-99ef-a3ab066b4a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67AEAB-970D-4B13-BA91-F31116EDB7B8}">
  <ds:schemaRefs>
    <ds:schemaRef ds:uri="http://schemas.microsoft.com/office/2006/metadata/properties"/>
    <ds:schemaRef ds:uri="http://purl.org/dc/dcmitype/"/>
    <ds:schemaRef ds:uri="http://www.w3.org/XML/1998/namespace"/>
    <ds:schemaRef ds:uri="ac2cf9c6-a5cc-43ca-99ef-a3ab066b4ae5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F05D770-DB17-432A-9FBC-FB04F41736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2cf9c6-a5cc-43ca-99ef-a3ab066b4a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FAE471-3704-4405-9AEE-D5A308CAE4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2533</TotalTime>
  <Words>529</Words>
  <Application>Microsoft Office PowerPoint</Application>
  <PresentationFormat>Widescreen</PresentationFormat>
  <Paragraphs>103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AvantGarde Bk BT Book</vt:lpstr>
      <vt:lpstr>AvantGarde Bk BT Demi</vt:lpstr>
      <vt:lpstr>Calibri</vt:lpstr>
      <vt:lpstr>Calibri Light</vt:lpstr>
      <vt:lpstr>Verdana</vt:lpstr>
      <vt:lpstr>Office Theme</vt:lpstr>
      <vt:lpstr>Power BI  at Enterprise-Scale</vt:lpstr>
      <vt:lpstr>What’s This All About?</vt:lpstr>
      <vt:lpstr>The Way We Were</vt:lpstr>
      <vt:lpstr>Times They Are a-Changin'</vt:lpstr>
      <vt:lpstr>Come Together</vt:lpstr>
      <vt:lpstr>That Was Then But This Is Now</vt:lpstr>
      <vt:lpstr>Enterprise Features</vt:lpstr>
      <vt:lpstr>How Is This Possible?</vt:lpstr>
      <vt:lpstr>Data Model Size Limits</vt:lpstr>
      <vt:lpstr>Blurred Lines</vt:lpstr>
      <vt:lpstr>Reference Solution</vt:lpstr>
      <vt:lpstr>Reference Solution</vt:lpstr>
      <vt:lpstr>Reference Solution</vt:lpstr>
      <vt:lpstr>Reference Solution</vt:lpstr>
      <vt:lpstr>Reference Solution</vt:lpstr>
      <vt:lpstr>Reference Solution</vt:lpstr>
      <vt:lpstr>Reference Solution</vt:lpstr>
      <vt:lpstr>To Cache or Not to Cache</vt:lpstr>
      <vt:lpstr>Previously: Two separate choices</vt:lpstr>
      <vt:lpstr>Composite Models</vt:lpstr>
      <vt:lpstr>Aggregations</vt:lpstr>
      <vt:lpstr>Aggregations</vt:lpstr>
      <vt:lpstr>Show Me The Way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Bethany Mincey</dc:creator>
  <cp:lastModifiedBy> </cp:lastModifiedBy>
  <cp:revision>36</cp:revision>
  <dcterms:created xsi:type="dcterms:W3CDTF">2019-01-10T16:41:43Z</dcterms:created>
  <dcterms:modified xsi:type="dcterms:W3CDTF">2019-04-02T14:36:10Z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0x010100254247606362E441ADA82642F26A3272</vt:lpwstr>
  </property>
</Properties>
</file>