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9" r:id="rId5"/>
    <p:sldId id="293" r:id="rId6"/>
    <p:sldId id="261" r:id="rId7"/>
    <p:sldId id="279" r:id="rId8"/>
    <p:sldId id="287" r:id="rId9"/>
    <p:sldId id="297" r:id="rId10"/>
    <p:sldId id="274" r:id="rId11"/>
    <p:sldId id="275" r:id="rId12"/>
    <p:sldId id="299" r:id="rId13"/>
    <p:sldId id="281" r:id="rId14"/>
    <p:sldId id="280" r:id="rId15"/>
    <p:sldId id="276" r:id="rId16"/>
    <p:sldId id="277" r:id="rId17"/>
    <p:sldId id="278" r:id="rId18"/>
    <p:sldId id="282" r:id="rId19"/>
    <p:sldId id="288" r:id="rId20"/>
    <p:sldId id="285" r:id="rId21"/>
    <p:sldId id="289" r:id="rId22"/>
    <p:sldId id="284" r:id="rId23"/>
    <p:sldId id="295" r:id="rId24"/>
    <p:sldId id="292" r:id="rId25"/>
    <p:sldId id="296" r:id="rId26"/>
    <p:sldId id="286" r:id="rId27"/>
    <p:sldId id="294" r:id="rId28"/>
    <p:sldId id="291" r:id="rId29"/>
    <p:sldId id="290" r:id="rId30"/>
    <p:sldId id="273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0F0"/>
    <a:srgbClr val="194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6" autoAdjust="0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972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4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36CC2D-3DB2-1F41-BC2A-4FBE0491F7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F5A9-307E-6E4E-9CB6-15D4C2668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8830-DBBA-3141-8AA0-46484002B11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D1992-A99C-EE40-A6D9-F9CB860999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5844C-B836-B941-BA85-340ECD6D3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6774-6DC4-F54A-B8FC-0BCD76508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6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8757F-9F1E-4412-9F84-9ACF8A0AB83E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0C596-A42A-40A1-881B-3CEBCB342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https://www.youtube.com/watch?v=ro4rTLY5KHE&amp;feature=youtu.be&amp;fbclid=IwAR1SL3wv3poVxJJo64wL_sbSIfIY53JLygLXfn1Q8gTXdpIyuwbYPxKGhb0 </a:t>
            </a:r>
          </a:p>
          <a:p>
            <a:r>
              <a:rPr lang="en-US" dirty="0"/>
              <a:t>For Adam’s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0C596-A42A-40A1-881B-3CEBCB3423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0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0C596-A42A-40A1-881B-3CEBCB3423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0C596-A42A-40A1-881B-3CEBCB3423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image" Target="../media/image1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B03CB7D-3B8C-D246-B142-2550A53BA321}"/>
              </a:ext>
            </a:extLst>
          </p:cNvPr>
          <p:cNvSpPr/>
          <p:nvPr userDrawn="1"/>
        </p:nvSpPr>
        <p:spPr>
          <a:xfrm>
            <a:off x="-61993" y="23497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FA2A39-1BB8-804F-85C2-4378774A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22E38-B400-D04A-AF2F-69CB73ACEF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054345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37D2A-10E7-2F4A-9DDB-9F4A05289C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035103"/>
            <a:ext cx="4632960" cy="406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THIS IS A SUBTITLE</a:t>
            </a:r>
          </a:p>
        </p:txBody>
      </p:sp>
      <p:pic>
        <p:nvPicPr>
          <p:cNvPr id="10" name="Picture Placeholder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4128204E-AB1B-554B-B20F-0007748AB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993" y="0"/>
            <a:ext cx="12269492" cy="4250332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CACDB053-F180-B146-BA8B-0173ECB5D1B6}"/>
              </a:ext>
            </a:extLst>
          </p:cNvPr>
          <p:cNvSpPr/>
          <p:nvPr userDrawn="1"/>
        </p:nvSpPr>
        <p:spPr>
          <a:xfrm>
            <a:off x="-95847" y="-40783"/>
            <a:ext cx="11906845" cy="4816766"/>
          </a:xfrm>
          <a:custGeom>
            <a:avLst/>
            <a:gdLst>
              <a:gd name="connsiteX0" fmla="*/ 0 w 1060704"/>
              <a:gd name="connsiteY0" fmla="*/ 914400 h 914400"/>
              <a:gd name="connsiteX1" fmla="*/ 0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5092262 w 6152966"/>
              <a:gd name="connsiteY0" fmla="*/ 1623848 h 1623848"/>
              <a:gd name="connsiteX1" fmla="*/ 0 w 6152966"/>
              <a:gd name="connsiteY1" fmla="*/ 0 h 1623848"/>
              <a:gd name="connsiteX2" fmla="*/ 6152966 w 6152966"/>
              <a:gd name="connsiteY2" fmla="*/ 1623848 h 1623848"/>
              <a:gd name="connsiteX3" fmla="*/ 5092262 w 6152966"/>
              <a:gd name="connsiteY3" fmla="*/ 1623848 h 1623848"/>
              <a:gd name="connsiteX0" fmla="*/ 11256580 w 11256580"/>
              <a:gd name="connsiteY0" fmla="*/ 4824248 h 4824248"/>
              <a:gd name="connsiteX1" fmla="*/ 0 w 11256580"/>
              <a:gd name="connsiteY1" fmla="*/ 0 h 4824248"/>
              <a:gd name="connsiteX2" fmla="*/ 6152966 w 11256580"/>
              <a:gd name="connsiteY2" fmla="*/ 1623848 h 4824248"/>
              <a:gd name="connsiteX3" fmla="*/ 11256580 w 11256580"/>
              <a:gd name="connsiteY3" fmla="*/ 4824248 h 4824248"/>
              <a:gd name="connsiteX0" fmla="*/ 11256580 w 11875848"/>
              <a:gd name="connsiteY0" fmla="*/ 4824248 h 4824248"/>
              <a:gd name="connsiteX1" fmla="*/ 0 w 11875848"/>
              <a:gd name="connsiteY1" fmla="*/ 0 h 4824248"/>
              <a:gd name="connsiteX2" fmla="*/ 11875848 w 11875848"/>
              <a:gd name="connsiteY2" fmla="*/ 4303986 h 4824248"/>
              <a:gd name="connsiteX3" fmla="*/ 11256580 w 11875848"/>
              <a:gd name="connsiteY3" fmla="*/ 4824248 h 4824248"/>
              <a:gd name="connsiteX0" fmla="*/ 11303876 w 11875848"/>
              <a:gd name="connsiteY0" fmla="*/ 4840014 h 4840014"/>
              <a:gd name="connsiteX1" fmla="*/ 0 w 11875848"/>
              <a:gd name="connsiteY1" fmla="*/ 0 h 4840014"/>
              <a:gd name="connsiteX2" fmla="*/ 11875848 w 11875848"/>
              <a:gd name="connsiteY2" fmla="*/ 4303986 h 4840014"/>
              <a:gd name="connsiteX3" fmla="*/ 11303876 w 11875848"/>
              <a:gd name="connsiteY3" fmla="*/ 4840014 h 4840014"/>
              <a:gd name="connsiteX0" fmla="*/ 11334873 w 11906845"/>
              <a:gd name="connsiteY0" fmla="*/ 4809017 h 4809017"/>
              <a:gd name="connsiteX1" fmla="*/ 0 w 11906845"/>
              <a:gd name="connsiteY1" fmla="*/ 0 h 4809017"/>
              <a:gd name="connsiteX2" fmla="*/ 11906845 w 11906845"/>
              <a:gd name="connsiteY2" fmla="*/ 4272989 h 4809017"/>
              <a:gd name="connsiteX3" fmla="*/ 11334873 w 11906845"/>
              <a:gd name="connsiteY3" fmla="*/ 4809017 h 4809017"/>
              <a:gd name="connsiteX0" fmla="*/ 11311626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11626 w 11906845"/>
              <a:gd name="connsiteY3" fmla="*/ 4816766 h 4816766"/>
              <a:gd name="connsiteX0" fmla="*/ 11327124 w 11906845"/>
              <a:gd name="connsiteY0" fmla="*/ 4816766 h 4816766"/>
              <a:gd name="connsiteX1" fmla="*/ 0 w 11906845"/>
              <a:gd name="connsiteY1" fmla="*/ 0 h 4816766"/>
              <a:gd name="connsiteX2" fmla="*/ 11906845 w 11906845"/>
              <a:gd name="connsiteY2" fmla="*/ 4272989 h 4816766"/>
              <a:gd name="connsiteX3" fmla="*/ 11327124 w 11906845"/>
              <a:gd name="connsiteY3" fmla="*/ 4816766 h 481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845" h="4816766">
                <a:moveTo>
                  <a:pt x="11327124" y="4816766"/>
                </a:moveTo>
                <a:lnTo>
                  <a:pt x="0" y="0"/>
                </a:lnTo>
                <a:lnTo>
                  <a:pt x="11906845" y="4272989"/>
                </a:lnTo>
                <a:lnTo>
                  <a:pt x="11327124" y="481676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B9454D-958C-9B41-AEEC-7589142A7652}"/>
              </a:ext>
            </a:extLst>
          </p:cNvPr>
          <p:cNvCxnSpPr/>
          <p:nvPr userDrawn="1"/>
        </p:nvCxnSpPr>
        <p:spPr>
          <a:xfrm>
            <a:off x="838200" y="303568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9201E-B53F-8D43-AA40-FCA6B455A3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8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-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64CC10-AE26-AB4C-82E6-8526800F52BC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5B15D-F69E-684A-A890-927277CF1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63ECCF-FB24-F543-AAD1-857AA6D2E1E8}"/>
              </a:ext>
            </a:extLst>
          </p:cNvPr>
          <p:cNvSpPr txBox="1">
            <a:spLocks/>
          </p:cNvSpPr>
          <p:nvPr userDrawn="1"/>
        </p:nvSpPr>
        <p:spPr>
          <a:xfrm>
            <a:off x="2988128" y="1998270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Have Any 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694E23-29C1-2A4C-ABEA-D06B79F2DF2F}"/>
              </a:ext>
            </a:extLst>
          </p:cNvPr>
          <p:cNvCxnSpPr/>
          <p:nvPr userDrawn="1"/>
        </p:nvCxnSpPr>
        <p:spPr>
          <a:xfrm>
            <a:off x="3140235" y="2000659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9E7E4-301B-C745-99BC-10D956E3AB74}"/>
              </a:ext>
            </a:extLst>
          </p:cNvPr>
          <p:cNvGrpSpPr/>
          <p:nvPr userDrawn="1"/>
        </p:nvGrpSpPr>
        <p:grpSpPr>
          <a:xfrm>
            <a:off x="4420081" y="3067781"/>
            <a:ext cx="3351834" cy="914400"/>
            <a:chOff x="4336109" y="3786418"/>
            <a:chExt cx="3351834" cy="914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01B897-21CD-FF4C-BC7C-DDE0003A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543" y="3786418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92CBEE-6278-8B4A-A7B3-F23A015B9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4826" y="3786418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F59F87-3955-E640-8BD4-4107EEB2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6109" y="3786418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520566D-4276-CB40-BCF6-11190B4526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2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-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7373CA-225A-084E-A6A1-A210E754B41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97B09-AE5C-0042-8B5F-D87FBF530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B36A95-8BC2-E349-9CE5-747221FC4911}"/>
              </a:ext>
            </a:extLst>
          </p:cNvPr>
          <p:cNvSpPr txBox="1">
            <a:spLocks/>
          </p:cNvSpPr>
          <p:nvPr userDrawn="1"/>
        </p:nvSpPr>
        <p:spPr>
          <a:xfrm>
            <a:off x="2988128" y="1706408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Have Any 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B9513E-E08E-CE4F-9F03-1AFCFB3BAFB6}"/>
              </a:ext>
            </a:extLst>
          </p:cNvPr>
          <p:cNvCxnSpPr/>
          <p:nvPr userDrawn="1"/>
        </p:nvCxnSpPr>
        <p:spPr>
          <a:xfrm>
            <a:off x="3140235" y="1708797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3A6D83-C8F5-ED4C-AAA1-7A46EC08DFDD}"/>
              </a:ext>
            </a:extLst>
          </p:cNvPr>
          <p:cNvGrpSpPr/>
          <p:nvPr userDrawn="1"/>
        </p:nvGrpSpPr>
        <p:grpSpPr>
          <a:xfrm>
            <a:off x="4420081" y="3767757"/>
            <a:ext cx="3351834" cy="914400"/>
            <a:chOff x="4336109" y="3786418"/>
            <a:chExt cx="3351834" cy="914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A8E2D1-50CA-C643-B206-EDD3495A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543" y="3786418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3C28A-D0C5-1746-9781-0B18D380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4826" y="3786418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147492-E666-7345-8E1E-6DF561BA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6109" y="3786418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3BE65A-F08E-4647-896F-514DAFFD5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3379" y="2647330"/>
            <a:ext cx="8667750" cy="885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Lorem ipsum dolor sit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amet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consectetuer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adipiscing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elit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Aenean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commodo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ligula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eget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rPr>
              <a:t> dolor.</a:t>
            </a:r>
            <a:endParaRPr lang="en-US" dirty="0">
              <a:latin typeface="AvantGarde Bk BT Book" panose="020B04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B7D1B9-064C-6E46-9D61-335714BCA2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C611-2F89-4E80-91BE-ECDFE67E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19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BB6CCF-6258-F74C-95B3-FBCE9C9B4101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EBD6C-4572-AA4E-BEE9-5C1C5E3E9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DF2D-262D-5741-815E-59AC295C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3918857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0BE7-73F8-5846-984A-B12E88211B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67956F-EEE7-C242-9F01-76FC7B0FD330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78582F-6D44-294B-8538-BBC2278D67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DB1001C-F76A-B341-B061-6C905A3FECFB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F11D9-8DBF-CE4D-9ADA-5030A99B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550E-474D-DD49-B73E-30F59A20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15345F-6F6F-F54B-B7DF-F88EBF965A9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0CA3B6-C097-554B-BC52-84F7B8E3D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C9358-30C6-A040-97E1-E9FB150063C5}"/>
              </a:ext>
            </a:extLst>
          </p:cNvPr>
          <p:cNvSpPr/>
          <p:nvPr userDrawn="1"/>
        </p:nvSpPr>
        <p:spPr>
          <a:xfrm rot="10800000" flipH="1">
            <a:off x="2987166" y="-35679"/>
            <a:ext cx="9232598" cy="6942292"/>
          </a:xfrm>
          <a:custGeom>
            <a:avLst/>
            <a:gdLst>
              <a:gd name="connsiteX0" fmla="*/ 0 w 2743200"/>
              <a:gd name="connsiteY0" fmla="*/ 0 h 2090057"/>
              <a:gd name="connsiteX1" fmla="*/ 2743200 w 2743200"/>
              <a:gd name="connsiteY1" fmla="*/ 0 h 2090057"/>
              <a:gd name="connsiteX2" fmla="*/ 2743200 w 2743200"/>
              <a:gd name="connsiteY2" fmla="*/ 2090057 h 2090057"/>
              <a:gd name="connsiteX3" fmla="*/ 0 w 2743200"/>
              <a:gd name="connsiteY3" fmla="*/ 2090057 h 2090057"/>
              <a:gd name="connsiteX4" fmla="*/ 0 w 2743200"/>
              <a:gd name="connsiteY4" fmla="*/ 0 h 2090057"/>
              <a:gd name="connsiteX0" fmla="*/ 0 w 9629192"/>
              <a:gd name="connsiteY0" fmla="*/ 0 h 3153747"/>
              <a:gd name="connsiteX1" fmla="*/ 2743200 w 9629192"/>
              <a:gd name="connsiteY1" fmla="*/ 0 h 3153747"/>
              <a:gd name="connsiteX2" fmla="*/ 9629192 w 9629192"/>
              <a:gd name="connsiteY2" fmla="*/ 3153747 h 3153747"/>
              <a:gd name="connsiteX3" fmla="*/ 0 w 9629192"/>
              <a:gd name="connsiteY3" fmla="*/ 2090057 h 3153747"/>
              <a:gd name="connsiteX4" fmla="*/ 0 w 9629192"/>
              <a:gd name="connsiteY4" fmla="*/ 0 h 3153747"/>
              <a:gd name="connsiteX0" fmla="*/ 0 w 9629192"/>
              <a:gd name="connsiteY0" fmla="*/ 0 h 3508310"/>
              <a:gd name="connsiteX1" fmla="*/ 2743200 w 9629192"/>
              <a:gd name="connsiteY1" fmla="*/ 0 h 3508310"/>
              <a:gd name="connsiteX2" fmla="*/ 9629192 w 9629192"/>
              <a:gd name="connsiteY2" fmla="*/ 3153747 h 3508310"/>
              <a:gd name="connsiteX3" fmla="*/ 9106678 w 9629192"/>
              <a:gd name="connsiteY3" fmla="*/ 3508310 h 3508310"/>
              <a:gd name="connsiteX4" fmla="*/ 0 w 9629192"/>
              <a:gd name="connsiteY4" fmla="*/ 0 h 3508310"/>
              <a:gd name="connsiteX0" fmla="*/ 0 w 9554547"/>
              <a:gd name="connsiteY0" fmla="*/ 0 h 3508310"/>
              <a:gd name="connsiteX1" fmla="*/ 2743200 w 9554547"/>
              <a:gd name="connsiteY1" fmla="*/ 0 h 3508310"/>
              <a:gd name="connsiteX2" fmla="*/ 9554547 w 9554547"/>
              <a:gd name="connsiteY2" fmla="*/ 3116425 h 3508310"/>
              <a:gd name="connsiteX3" fmla="*/ 9106678 w 9554547"/>
              <a:gd name="connsiteY3" fmla="*/ 3508310 h 3508310"/>
              <a:gd name="connsiteX4" fmla="*/ 0 w 9554547"/>
              <a:gd name="connsiteY4" fmla="*/ 0 h 3508310"/>
              <a:gd name="connsiteX0" fmla="*/ 0 w 9573209"/>
              <a:gd name="connsiteY0" fmla="*/ 765111 h 4273421"/>
              <a:gd name="connsiteX1" fmla="*/ 9573209 w 9573209"/>
              <a:gd name="connsiteY1" fmla="*/ 0 h 4273421"/>
              <a:gd name="connsiteX2" fmla="*/ 9554547 w 9573209"/>
              <a:gd name="connsiteY2" fmla="*/ 3881536 h 4273421"/>
              <a:gd name="connsiteX3" fmla="*/ 9106678 w 9573209"/>
              <a:gd name="connsiteY3" fmla="*/ 4273421 h 4273421"/>
              <a:gd name="connsiteX4" fmla="*/ 0 w 9573209"/>
              <a:gd name="connsiteY4" fmla="*/ 765111 h 4273421"/>
              <a:gd name="connsiteX0" fmla="*/ 0 w 12372393"/>
              <a:gd name="connsiteY0" fmla="*/ 0 h 4292082"/>
              <a:gd name="connsiteX1" fmla="*/ 12372393 w 12372393"/>
              <a:gd name="connsiteY1" fmla="*/ 18661 h 4292082"/>
              <a:gd name="connsiteX2" fmla="*/ 12353731 w 12372393"/>
              <a:gd name="connsiteY2" fmla="*/ 3900197 h 4292082"/>
              <a:gd name="connsiteX3" fmla="*/ 11905862 w 12372393"/>
              <a:gd name="connsiteY3" fmla="*/ 4292082 h 4292082"/>
              <a:gd name="connsiteX4" fmla="*/ 0 w 12372393"/>
              <a:gd name="connsiteY4" fmla="*/ 0 h 4292082"/>
              <a:gd name="connsiteX0" fmla="*/ 0 w 12372393"/>
              <a:gd name="connsiteY0" fmla="*/ 0 h 4702629"/>
              <a:gd name="connsiteX1" fmla="*/ 12372393 w 12372393"/>
              <a:gd name="connsiteY1" fmla="*/ 18661 h 4702629"/>
              <a:gd name="connsiteX2" fmla="*/ 12353731 w 12372393"/>
              <a:gd name="connsiteY2" fmla="*/ 3900197 h 4702629"/>
              <a:gd name="connsiteX3" fmla="*/ 11495315 w 12372393"/>
              <a:gd name="connsiteY3" fmla="*/ 4702629 h 4702629"/>
              <a:gd name="connsiteX4" fmla="*/ 0 w 12372393"/>
              <a:gd name="connsiteY4" fmla="*/ 0 h 4702629"/>
              <a:gd name="connsiteX0" fmla="*/ 0 w 12372393"/>
              <a:gd name="connsiteY0" fmla="*/ 0 h 7035282"/>
              <a:gd name="connsiteX1" fmla="*/ 12372393 w 12372393"/>
              <a:gd name="connsiteY1" fmla="*/ 18661 h 7035282"/>
              <a:gd name="connsiteX2" fmla="*/ 12353731 w 12372393"/>
              <a:gd name="connsiteY2" fmla="*/ 3900197 h 7035282"/>
              <a:gd name="connsiteX3" fmla="*/ 11569960 w 12372393"/>
              <a:gd name="connsiteY3" fmla="*/ 7035282 h 7035282"/>
              <a:gd name="connsiteX4" fmla="*/ 0 w 12372393"/>
              <a:gd name="connsiteY4" fmla="*/ 0 h 7035282"/>
              <a:gd name="connsiteX0" fmla="*/ 0 w 12372393"/>
              <a:gd name="connsiteY0" fmla="*/ 0 h 7053944"/>
              <a:gd name="connsiteX1" fmla="*/ 12372393 w 12372393"/>
              <a:gd name="connsiteY1" fmla="*/ 18661 h 7053944"/>
              <a:gd name="connsiteX2" fmla="*/ 12316409 w 12372393"/>
              <a:gd name="connsiteY2" fmla="*/ 7053944 h 7053944"/>
              <a:gd name="connsiteX3" fmla="*/ 11569960 w 12372393"/>
              <a:gd name="connsiteY3" fmla="*/ 7035282 h 7053944"/>
              <a:gd name="connsiteX4" fmla="*/ 0 w 12372393"/>
              <a:gd name="connsiteY4" fmla="*/ 0 h 7053944"/>
              <a:gd name="connsiteX0" fmla="*/ 0 w 9405259"/>
              <a:gd name="connsiteY0" fmla="*/ 0 h 7035283"/>
              <a:gd name="connsiteX1" fmla="*/ 9405259 w 9405259"/>
              <a:gd name="connsiteY1" fmla="*/ 0 h 7035283"/>
              <a:gd name="connsiteX2" fmla="*/ 9349275 w 9405259"/>
              <a:gd name="connsiteY2" fmla="*/ 7035283 h 7035283"/>
              <a:gd name="connsiteX3" fmla="*/ 8602826 w 9405259"/>
              <a:gd name="connsiteY3" fmla="*/ 7016621 h 7035283"/>
              <a:gd name="connsiteX4" fmla="*/ 0 w 9405259"/>
              <a:gd name="connsiteY4" fmla="*/ 0 h 7035283"/>
              <a:gd name="connsiteX0" fmla="*/ 0 w 9349275"/>
              <a:gd name="connsiteY0" fmla="*/ 0 h 7035283"/>
              <a:gd name="connsiteX1" fmla="*/ 9349275 w 9349275"/>
              <a:gd name="connsiteY1" fmla="*/ 0 h 7035283"/>
              <a:gd name="connsiteX2" fmla="*/ 9293291 w 9349275"/>
              <a:gd name="connsiteY2" fmla="*/ 7035283 h 7035283"/>
              <a:gd name="connsiteX3" fmla="*/ 8546842 w 9349275"/>
              <a:gd name="connsiteY3" fmla="*/ 7016621 h 7035283"/>
              <a:gd name="connsiteX4" fmla="*/ 0 w 9349275"/>
              <a:gd name="connsiteY4" fmla="*/ 0 h 7035283"/>
              <a:gd name="connsiteX0" fmla="*/ 0 w 9380272"/>
              <a:gd name="connsiteY0" fmla="*/ 15499 h 7035283"/>
              <a:gd name="connsiteX1" fmla="*/ 9380272 w 9380272"/>
              <a:gd name="connsiteY1" fmla="*/ 0 h 7035283"/>
              <a:gd name="connsiteX2" fmla="*/ 9324288 w 9380272"/>
              <a:gd name="connsiteY2" fmla="*/ 7035283 h 7035283"/>
              <a:gd name="connsiteX3" fmla="*/ 8577839 w 9380272"/>
              <a:gd name="connsiteY3" fmla="*/ 7016621 h 7035283"/>
              <a:gd name="connsiteX4" fmla="*/ 0 w 9380272"/>
              <a:gd name="connsiteY4" fmla="*/ 15499 h 7035283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62295 w 9380272"/>
              <a:gd name="connsiteY2" fmla="*/ 6539337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7016621"/>
              <a:gd name="connsiteX1" fmla="*/ 9380272 w 9380272"/>
              <a:gd name="connsiteY1" fmla="*/ 0 h 7016621"/>
              <a:gd name="connsiteX2" fmla="*/ 9215800 w 9380272"/>
              <a:gd name="connsiteY2" fmla="*/ 6942293 h 7016621"/>
              <a:gd name="connsiteX3" fmla="*/ 8577839 w 9380272"/>
              <a:gd name="connsiteY3" fmla="*/ 7016621 h 7016621"/>
              <a:gd name="connsiteX4" fmla="*/ 0 w 9380272"/>
              <a:gd name="connsiteY4" fmla="*/ 15499 h 7016621"/>
              <a:gd name="connsiteX0" fmla="*/ 0 w 9380272"/>
              <a:gd name="connsiteY0" fmla="*/ 15499 h 6942293"/>
              <a:gd name="connsiteX1" fmla="*/ 9380272 w 9380272"/>
              <a:gd name="connsiteY1" fmla="*/ 0 h 6942293"/>
              <a:gd name="connsiteX2" fmla="*/ 9215800 w 9380272"/>
              <a:gd name="connsiteY2" fmla="*/ 6942293 h 6942293"/>
              <a:gd name="connsiteX3" fmla="*/ 8469351 w 9380272"/>
              <a:gd name="connsiteY3" fmla="*/ 6923631 h 6942293"/>
              <a:gd name="connsiteX4" fmla="*/ 0 w 9380272"/>
              <a:gd name="connsiteY4" fmla="*/ 15499 h 6942293"/>
              <a:gd name="connsiteX0" fmla="*/ 0 w 9380272"/>
              <a:gd name="connsiteY0" fmla="*/ 15499 h 6954628"/>
              <a:gd name="connsiteX1" fmla="*/ 9380272 w 9380272"/>
              <a:gd name="connsiteY1" fmla="*/ 0 h 6954628"/>
              <a:gd name="connsiteX2" fmla="*/ 9215800 w 9380272"/>
              <a:gd name="connsiteY2" fmla="*/ 6942293 h 6954628"/>
              <a:gd name="connsiteX3" fmla="*/ 8515846 w 9380272"/>
              <a:gd name="connsiteY3" fmla="*/ 6954628 h 6954628"/>
              <a:gd name="connsiteX4" fmla="*/ 0 w 9380272"/>
              <a:gd name="connsiteY4" fmla="*/ 15499 h 6954628"/>
              <a:gd name="connsiteX0" fmla="*/ 0 w 9216342"/>
              <a:gd name="connsiteY0" fmla="*/ 0 h 6939129"/>
              <a:gd name="connsiteX1" fmla="*/ 9178794 w 9216342"/>
              <a:gd name="connsiteY1" fmla="*/ 77491 h 6939129"/>
              <a:gd name="connsiteX2" fmla="*/ 9215800 w 9216342"/>
              <a:gd name="connsiteY2" fmla="*/ 6926794 h 6939129"/>
              <a:gd name="connsiteX3" fmla="*/ 8515846 w 9216342"/>
              <a:gd name="connsiteY3" fmla="*/ 6939129 h 6939129"/>
              <a:gd name="connsiteX4" fmla="*/ 0 w 9216342"/>
              <a:gd name="connsiteY4" fmla="*/ 0 h 6939129"/>
              <a:gd name="connsiteX0" fmla="*/ 0 w 9225289"/>
              <a:gd name="connsiteY0" fmla="*/ 0 h 6939129"/>
              <a:gd name="connsiteX1" fmla="*/ 9225289 w 9225289"/>
              <a:gd name="connsiteY1" fmla="*/ 15498 h 6939129"/>
              <a:gd name="connsiteX2" fmla="*/ 9215800 w 9225289"/>
              <a:gd name="connsiteY2" fmla="*/ 6926794 h 6939129"/>
              <a:gd name="connsiteX3" fmla="*/ 8515846 w 9225289"/>
              <a:gd name="connsiteY3" fmla="*/ 6939129 h 6939129"/>
              <a:gd name="connsiteX4" fmla="*/ 0 w 9225289"/>
              <a:gd name="connsiteY4" fmla="*/ 0 h 6939129"/>
              <a:gd name="connsiteX0" fmla="*/ 0 w 9247562"/>
              <a:gd name="connsiteY0" fmla="*/ 0 h 6939129"/>
              <a:gd name="connsiteX1" fmla="*/ 9225289 w 9247562"/>
              <a:gd name="connsiteY1" fmla="*/ 15498 h 6939129"/>
              <a:gd name="connsiteX2" fmla="*/ 9246797 w 9247562"/>
              <a:gd name="connsiteY2" fmla="*/ 6895797 h 6939129"/>
              <a:gd name="connsiteX3" fmla="*/ 8515846 w 9247562"/>
              <a:gd name="connsiteY3" fmla="*/ 6939129 h 6939129"/>
              <a:gd name="connsiteX4" fmla="*/ 0 w 9247562"/>
              <a:gd name="connsiteY4" fmla="*/ 0 h 6939129"/>
              <a:gd name="connsiteX0" fmla="*/ 0 w 9232598"/>
              <a:gd name="connsiteY0" fmla="*/ 0 h 6942292"/>
              <a:gd name="connsiteX1" fmla="*/ 9225289 w 9232598"/>
              <a:gd name="connsiteY1" fmla="*/ 15498 h 6942292"/>
              <a:gd name="connsiteX2" fmla="*/ 9231298 w 9232598"/>
              <a:gd name="connsiteY2" fmla="*/ 6942292 h 6942292"/>
              <a:gd name="connsiteX3" fmla="*/ 8515846 w 9232598"/>
              <a:gd name="connsiteY3" fmla="*/ 6939129 h 6942292"/>
              <a:gd name="connsiteX4" fmla="*/ 0 w 9232598"/>
              <a:gd name="connsiteY4" fmla="*/ 0 h 69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2598" h="6942292">
                <a:moveTo>
                  <a:pt x="0" y="0"/>
                </a:moveTo>
                <a:lnTo>
                  <a:pt x="9225289" y="15498"/>
                </a:lnTo>
                <a:cubicBezTo>
                  <a:pt x="9219068" y="1309343"/>
                  <a:pt x="9237519" y="5648447"/>
                  <a:pt x="9231298" y="6942292"/>
                </a:cubicBezTo>
                <a:lnTo>
                  <a:pt x="8515846" y="6939129"/>
                </a:lnTo>
                <a:lnTo>
                  <a:pt x="0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  <a:effectLst>
            <a:outerShdw blurRad="114300" dist="50800" dir="6540000" sx="116000" sy="116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1493B2-9723-6F41-8AFF-2A0131B3A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52091F-2D67-DC48-A824-B6EFBC289684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9" descr="A close up of a computer&#10;&#10;Description automatically generated">
            <a:extLst>
              <a:ext uri="{FF2B5EF4-FFF2-40B4-BE49-F238E27FC236}">
                <a16:creationId xmlns:a16="http://schemas.microsoft.com/office/drawing/2014/main" id="{E8B1ED9F-1D3C-F044-ABA5-A15DEEFE7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824" y="4286419"/>
            <a:ext cx="2068849" cy="2067379"/>
          </a:xfrm>
          <a:prstGeom prst="rect">
            <a:avLst/>
          </a:prstGeom>
        </p:spPr>
      </p:pic>
      <p:pic>
        <p:nvPicPr>
          <p:cNvPr id="27" name="Picture Placeholder 11" descr="A picture containing person, wall, indoor, cellphone&#10;&#10;Description automatically generated">
            <a:extLst>
              <a:ext uri="{FF2B5EF4-FFF2-40B4-BE49-F238E27FC236}">
                <a16:creationId xmlns:a16="http://schemas.microsoft.com/office/drawing/2014/main" id="{787499CA-6838-134B-81E1-1213B201A9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2621" y="4286419"/>
            <a:ext cx="2068849" cy="2067379"/>
          </a:xfrm>
          <a:prstGeom prst="rect">
            <a:avLst/>
          </a:prstGeom>
        </p:spPr>
      </p:pic>
      <p:pic>
        <p:nvPicPr>
          <p:cNvPr id="28" name="Picture Placeholder 1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A99ED6F5-9FA0-714C-ACCE-FD9A8983E6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4420" y="4286419"/>
            <a:ext cx="2068849" cy="2067379"/>
          </a:xfrm>
          <a:prstGeom prst="rect">
            <a:avLst/>
          </a:prstGeom>
        </p:spPr>
      </p:pic>
      <p:pic>
        <p:nvPicPr>
          <p:cNvPr id="29" name="Picture Placeholder 15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452DC964-C0D9-8D48-9F44-1036AEF1BC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219" y="4286419"/>
            <a:ext cx="2068849" cy="206737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09A5793-BBFE-CA4D-B84B-06DD02686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06574"/>
            <a:ext cx="5061857" cy="1750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719110D-99B4-E147-A31E-11999304D1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0643" y="2529274"/>
            <a:ext cx="3163714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8B2B3-2483-0944-A18E-42EA422FD7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E68A70-EF09-AB49-AD3F-6CCF1C537851}"/>
              </a:ext>
            </a:extLst>
          </p:cNvPr>
          <p:cNvSpPr/>
          <p:nvPr userDrawn="1"/>
        </p:nvSpPr>
        <p:spPr>
          <a:xfrm>
            <a:off x="-1" y="0"/>
            <a:ext cx="12176908" cy="68580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770448A-3689-1946-B481-BA5EEC50F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5148" y="4353638"/>
            <a:ext cx="6821704" cy="632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b="0" i="0" smtClean="0"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11B649-AE37-9146-A546-3DBE62B847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8128" y="3516547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BA4923-EB44-B346-9430-8DB75FF5551F}"/>
              </a:ext>
            </a:extLst>
          </p:cNvPr>
          <p:cNvCxnSpPr/>
          <p:nvPr userDrawn="1"/>
        </p:nvCxnSpPr>
        <p:spPr>
          <a:xfrm>
            <a:off x="3868023" y="3529361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0E5FCFE6-A48B-CD40-82D8-BA2B138778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8895" y="2329543"/>
            <a:ext cx="4026645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DA912832-54EF-E94C-8D0C-AE8C74BDAD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0463" y="2329543"/>
            <a:ext cx="4035538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D2AD7FF7-5A69-3A4B-9DBC-F87E437EF6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715" y="2329543"/>
            <a:ext cx="4035538" cy="10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94691"/>
                </a:solidFill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dirty="0"/>
              <a:t>Description of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574F7-7E6A-574E-BFF0-2969EBB7D26A}"/>
              </a:ext>
            </a:extLst>
          </p:cNvPr>
          <p:cNvSpPr/>
          <p:nvPr userDrawn="1"/>
        </p:nvSpPr>
        <p:spPr>
          <a:xfrm>
            <a:off x="0" y="0"/>
            <a:ext cx="4017750" cy="3429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EA1A85-1E2A-0849-986B-EDD7C02A05BC}"/>
              </a:ext>
            </a:extLst>
          </p:cNvPr>
          <p:cNvSpPr/>
          <p:nvPr userDrawn="1"/>
        </p:nvSpPr>
        <p:spPr>
          <a:xfrm>
            <a:off x="4081346" y="0"/>
            <a:ext cx="4017750" cy="3429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CE2B12-8A63-BD4E-BDC8-0A534C638024}"/>
              </a:ext>
            </a:extLst>
          </p:cNvPr>
          <p:cNvSpPr/>
          <p:nvPr userDrawn="1"/>
        </p:nvSpPr>
        <p:spPr>
          <a:xfrm>
            <a:off x="8177785" y="0"/>
            <a:ext cx="4014215" cy="3429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5971F5-3792-C743-A788-329E2015D0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E12AAF-4ADA-2E4D-A022-AEFB2464D4F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D3D53-658A-BE41-9292-4F3CEB4AEEB4}"/>
              </a:ext>
            </a:extLst>
          </p:cNvPr>
          <p:cNvSpPr/>
          <p:nvPr userDrawn="1"/>
        </p:nvSpPr>
        <p:spPr>
          <a:xfrm>
            <a:off x="472440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83B5C-174F-EE4D-9B6F-14C73FDB3D02}"/>
              </a:ext>
            </a:extLst>
          </p:cNvPr>
          <p:cNvSpPr/>
          <p:nvPr userDrawn="1"/>
        </p:nvSpPr>
        <p:spPr>
          <a:xfrm>
            <a:off x="4309655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4A2483-CCA7-2649-9D60-FBEC69CE6ADE}"/>
              </a:ext>
            </a:extLst>
          </p:cNvPr>
          <p:cNvSpPr/>
          <p:nvPr userDrawn="1"/>
        </p:nvSpPr>
        <p:spPr>
          <a:xfrm>
            <a:off x="8163198" y="2185172"/>
            <a:ext cx="3531636" cy="2356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8486FA-6B4C-3847-A969-9A65B0758ADB}"/>
              </a:ext>
            </a:extLst>
          </p:cNvPr>
          <p:cNvSpPr/>
          <p:nvPr userDrawn="1"/>
        </p:nvSpPr>
        <p:spPr>
          <a:xfrm>
            <a:off x="472440" y="1581015"/>
            <a:ext cx="3531636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687A2-92A9-1746-BF25-4FD6D5A23833}"/>
              </a:ext>
            </a:extLst>
          </p:cNvPr>
          <p:cNvSpPr/>
          <p:nvPr userDrawn="1"/>
        </p:nvSpPr>
        <p:spPr>
          <a:xfrm>
            <a:off x="4313806" y="1581015"/>
            <a:ext cx="3514329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9458BC-59B9-6145-90CF-66039DA04BB1}"/>
              </a:ext>
            </a:extLst>
          </p:cNvPr>
          <p:cNvSpPr/>
          <p:nvPr userDrawn="1"/>
        </p:nvSpPr>
        <p:spPr>
          <a:xfrm>
            <a:off x="8167349" y="1581015"/>
            <a:ext cx="3514329" cy="964152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A1DA76-E728-7E4E-9E74-82D1D2467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498" y="1749717"/>
            <a:ext cx="848211" cy="616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438C2E-EA6D-2C40-B102-18112D8614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41" y="1636621"/>
            <a:ext cx="959058" cy="843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0E47F7-EA6B-A14E-A670-E5064AC8DE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162" y="1653328"/>
            <a:ext cx="809657" cy="809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EF12D3-9E37-D747-A17C-1FD55FF75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205CF-3CB6-F747-B68F-DECC503AB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" y="2545167"/>
            <a:ext cx="3514329" cy="1996767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0A338-179E-2B40-A33E-45ECB269E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5153" y="2533529"/>
            <a:ext cx="3531636" cy="2008405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342DCCA-8430-424B-B082-E5B1BDCED4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173" y="2533208"/>
            <a:ext cx="3531636" cy="2008726"/>
          </a:xfrm>
          <a:prstGeom prst="rect">
            <a:avLst/>
          </a:prstGeom>
        </p:spPr>
        <p:txBody>
          <a:bodyPr/>
          <a:lstStyle>
            <a:lvl1pPr>
              <a:defRPr>
                <a:latin typeface="AvantGarde Bk BT Book" panose="020B0402020202020204" pitchFamily="34" charset="0"/>
              </a:defRPr>
            </a:lvl1pPr>
            <a:lvl2pPr>
              <a:defRPr>
                <a:latin typeface="AvantGarde Bk BT Book" panose="020B0402020202020204" pitchFamily="34" charset="0"/>
              </a:defRPr>
            </a:lvl2pPr>
            <a:lvl3pPr>
              <a:defRPr>
                <a:latin typeface="AvantGarde Bk BT Book" panose="020B0402020202020204" pitchFamily="34" charset="0"/>
              </a:defRPr>
            </a:lvl3pPr>
            <a:lvl4pPr>
              <a:defRPr>
                <a:latin typeface="AvantGarde Bk BT Book" panose="020B0402020202020204" pitchFamily="34" charset="0"/>
              </a:defRPr>
            </a:lvl4pPr>
            <a:lvl5pPr>
              <a:defRPr>
                <a:latin typeface="AvantGarde Bk BT Book" panose="020B04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7007917-4F05-7341-BDCA-34A2289CBD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28386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D2D6FD-E679-CB48-915E-A7FDB558582E}"/>
              </a:ext>
            </a:extLst>
          </p:cNvPr>
          <p:cNvCxnSpPr/>
          <p:nvPr userDrawn="1"/>
        </p:nvCxnSpPr>
        <p:spPr>
          <a:xfrm>
            <a:off x="838200" y="628386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ADD80AD-CC82-7B42-85AC-402BED6BC7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F81897-FC8E-F14A-B004-B42A107F6151}"/>
              </a:ext>
            </a:extLst>
          </p:cNvPr>
          <p:cNvSpPr/>
          <p:nvPr userDrawn="1"/>
        </p:nvSpPr>
        <p:spPr>
          <a:xfrm>
            <a:off x="1" y="1"/>
            <a:ext cx="12192000" cy="6857999"/>
          </a:xfrm>
          <a:prstGeom prst="rect">
            <a:avLst/>
          </a:pr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3C9164DD-D180-B441-B1F1-218FA7324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-1"/>
            <a:ext cx="10026811" cy="6858000"/>
          </a:xfrm>
          <a:custGeom>
            <a:avLst/>
            <a:gdLst>
              <a:gd name="connsiteX0" fmla="*/ 0 w 6464300"/>
              <a:gd name="connsiteY0" fmla="*/ 0 h 6858000"/>
              <a:gd name="connsiteX1" fmla="*/ 6464300 w 6464300"/>
              <a:gd name="connsiteY1" fmla="*/ 0 h 6858000"/>
              <a:gd name="connsiteX2" fmla="*/ 6464300 w 6464300"/>
              <a:gd name="connsiteY2" fmla="*/ 6858000 h 6858000"/>
              <a:gd name="connsiteX3" fmla="*/ 0 w 6464300"/>
              <a:gd name="connsiteY3" fmla="*/ 6858000 h 6858000"/>
              <a:gd name="connsiteX4" fmla="*/ 0 w 6464300"/>
              <a:gd name="connsiteY4" fmla="*/ 0 h 6858000"/>
              <a:gd name="connsiteX0" fmla="*/ 5751094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5751094 w 12215394"/>
              <a:gd name="connsiteY4" fmla="*/ 0 h 6906126"/>
              <a:gd name="connsiteX0" fmla="*/ 8470230 w 12215394"/>
              <a:gd name="connsiteY0" fmla="*/ 0 h 6906126"/>
              <a:gd name="connsiteX1" fmla="*/ 12215394 w 12215394"/>
              <a:gd name="connsiteY1" fmla="*/ 0 h 6906126"/>
              <a:gd name="connsiteX2" fmla="*/ 12215394 w 12215394"/>
              <a:gd name="connsiteY2" fmla="*/ 6858000 h 6906126"/>
              <a:gd name="connsiteX3" fmla="*/ 0 w 12215394"/>
              <a:gd name="connsiteY3" fmla="*/ 6906126 h 6906126"/>
              <a:gd name="connsiteX4" fmla="*/ 8470230 w 12215394"/>
              <a:gd name="connsiteY4" fmla="*/ 0 h 6906126"/>
              <a:gd name="connsiteX0" fmla="*/ 6749007 w 10494171"/>
              <a:gd name="connsiteY0" fmla="*/ 0 h 6858000"/>
              <a:gd name="connsiteX1" fmla="*/ 10494171 w 10494171"/>
              <a:gd name="connsiteY1" fmla="*/ 0 h 6858000"/>
              <a:gd name="connsiteX2" fmla="*/ 10494171 w 10494171"/>
              <a:gd name="connsiteY2" fmla="*/ 6858000 h 6858000"/>
              <a:gd name="connsiteX3" fmla="*/ 0 w 10494171"/>
              <a:gd name="connsiteY3" fmla="*/ 6852338 h 6858000"/>
              <a:gd name="connsiteX4" fmla="*/ 6749007 w 10494171"/>
              <a:gd name="connsiteY4" fmla="*/ 0 h 6858000"/>
              <a:gd name="connsiteX0" fmla="*/ 6281647 w 10026811"/>
              <a:gd name="connsiteY0" fmla="*/ 0 h 6858000"/>
              <a:gd name="connsiteX1" fmla="*/ 10026811 w 10026811"/>
              <a:gd name="connsiteY1" fmla="*/ 0 h 6858000"/>
              <a:gd name="connsiteX2" fmla="*/ 10026811 w 10026811"/>
              <a:gd name="connsiteY2" fmla="*/ 6858000 h 6858000"/>
              <a:gd name="connsiteX3" fmla="*/ 0 w 10026811"/>
              <a:gd name="connsiteY3" fmla="*/ 6852338 h 6858000"/>
              <a:gd name="connsiteX4" fmla="*/ 6281647 w 1002681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6811" h="6858000">
                <a:moveTo>
                  <a:pt x="6281647" y="0"/>
                </a:moveTo>
                <a:lnTo>
                  <a:pt x="10026811" y="0"/>
                </a:lnTo>
                <a:lnTo>
                  <a:pt x="10026811" y="6858000"/>
                </a:lnTo>
                <a:lnTo>
                  <a:pt x="0" y="6852338"/>
                </a:lnTo>
                <a:lnTo>
                  <a:pt x="6281647" y="0"/>
                </a:lnTo>
                <a:close/>
              </a:path>
            </a:pathLst>
          </a:custGeom>
        </p:spPr>
      </p:pic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8EC5A4-43CE-4B41-8413-BD413F86BF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3436" y="1678603"/>
            <a:ext cx="4607560" cy="17503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800" b="0" i="0" smtClean="0">
                <a:solidFill>
                  <a:schemeClr val="bg1"/>
                </a:solidFill>
                <a:effectLst/>
                <a:latin typeface="AvantGarde Bk BT Book" panose="020B0402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Lorem ipsum dolor sit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amet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consectetuer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adipiscing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elit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commodo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ligula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eget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dolor.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Aenean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massa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.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01C748-1F7E-F54C-B824-C02B4F7590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3437" y="797001"/>
            <a:ext cx="4607560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 b="1" i="0">
                <a:solidFill>
                  <a:schemeClr val="bg1"/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D6D300-13D3-0649-B310-50D3688BF654}"/>
              </a:ext>
            </a:extLst>
          </p:cNvPr>
          <p:cNvCxnSpPr/>
          <p:nvPr userDrawn="1"/>
        </p:nvCxnSpPr>
        <p:spPr>
          <a:xfrm>
            <a:off x="7223756" y="778340"/>
            <a:ext cx="84131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CFF4E18-304B-394B-8B66-8E8EC8B88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0ACFB8-3A37-E34A-983D-079254279AD4}"/>
              </a:ext>
            </a:extLst>
          </p:cNvPr>
          <p:cNvSpPr/>
          <p:nvPr userDrawn="1"/>
        </p:nvSpPr>
        <p:spPr>
          <a:xfrm>
            <a:off x="-77492" y="-40783"/>
            <a:ext cx="12269492" cy="6898783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6C508-29C5-864B-BA84-35D4CC688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>
            <a:off x="-146817" y="4441185"/>
            <a:ext cx="8667750" cy="385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6A9B4-2786-874E-8B78-9E3F1D77B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0356D7-2CBB-2949-86F8-465785F47B40}"/>
              </a:ext>
            </a:extLst>
          </p:cNvPr>
          <p:cNvSpPr/>
          <p:nvPr userDrawn="1"/>
        </p:nvSpPr>
        <p:spPr>
          <a:xfrm>
            <a:off x="0" y="289932"/>
            <a:ext cx="12192000" cy="6568068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89406-4269-8C46-8E60-6A2EE3AB1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41781-2107-534F-8376-259CC38E17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72100" y="1359603"/>
            <a:ext cx="6270172" cy="3049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This is sample body copy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67B936-3AAF-9045-9979-06A55C4147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2100" y="52251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A0543F-AB63-2849-B2A4-5CCFCEFFF1F3}"/>
              </a:ext>
            </a:extLst>
          </p:cNvPr>
          <p:cNvCxnSpPr/>
          <p:nvPr userDrawn="1"/>
        </p:nvCxnSpPr>
        <p:spPr>
          <a:xfrm>
            <a:off x="5372100" y="52251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1DC3E7E-93AB-2149-AF4B-AF772933615E}"/>
              </a:ext>
            </a:extLst>
          </p:cNvPr>
          <p:cNvSpPr/>
          <p:nvPr userDrawn="1"/>
        </p:nvSpPr>
        <p:spPr>
          <a:xfrm>
            <a:off x="0" y="0"/>
            <a:ext cx="4993432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957C8B-ED42-1747-B4AD-2CEE4097A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D41858-BF05-8442-BDFA-E94A2A882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99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9B9D24-88B4-D74D-9A60-3F0430B67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4" t="4" r="7278" b="67998"/>
          <a:stretch/>
        </p:blipFill>
        <p:spPr>
          <a:xfrm flipH="1">
            <a:off x="5583725" y="3998691"/>
            <a:ext cx="8667750" cy="38523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156445-7563-4145-BA07-479156D742A9}"/>
              </a:ext>
            </a:extLst>
          </p:cNvPr>
          <p:cNvSpPr/>
          <p:nvPr userDrawn="1"/>
        </p:nvSpPr>
        <p:spPr>
          <a:xfrm>
            <a:off x="3472543" y="-74613"/>
            <a:ext cx="8735786" cy="5470071"/>
          </a:xfrm>
          <a:custGeom>
            <a:avLst/>
            <a:gdLst>
              <a:gd name="connsiteX0" fmla="*/ 0 w 4196442"/>
              <a:gd name="connsiteY0" fmla="*/ 0 h 4196442"/>
              <a:gd name="connsiteX1" fmla="*/ 4196442 w 4196442"/>
              <a:gd name="connsiteY1" fmla="*/ 0 h 4196442"/>
              <a:gd name="connsiteX2" fmla="*/ 4196442 w 4196442"/>
              <a:gd name="connsiteY2" fmla="*/ 4196442 h 4196442"/>
              <a:gd name="connsiteX3" fmla="*/ 0 w 4196442"/>
              <a:gd name="connsiteY3" fmla="*/ 4196442 h 4196442"/>
              <a:gd name="connsiteX4" fmla="*/ 0 w 4196442"/>
              <a:gd name="connsiteY4" fmla="*/ 0 h 4196442"/>
              <a:gd name="connsiteX0" fmla="*/ 1485900 w 5682342"/>
              <a:gd name="connsiteY0" fmla="*/ 0 h 4196442"/>
              <a:gd name="connsiteX1" fmla="*/ 5682342 w 5682342"/>
              <a:gd name="connsiteY1" fmla="*/ 0 h 4196442"/>
              <a:gd name="connsiteX2" fmla="*/ 5682342 w 5682342"/>
              <a:gd name="connsiteY2" fmla="*/ 4196442 h 4196442"/>
              <a:gd name="connsiteX3" fmla="*/ 0 w 5682342"/>
              <a:gd name="connsiteY3" fmla="*/ 4163785 h 4196442"/>
              <a:gd name="connsiteX4" fmla="*/ 1485900 w 5682342"/>
              <a:gd name="connsiteY4" fmla="*/ 0 h 4196442"/>
              <a:gd name="connsiteX0" fmla="*/ 4523015 w 8719457"/>
              <a:gd name="connsiteY0" fmla="*/ 0 h 4196442"/>
              <a:gd name="connsiteX1" fmla="*/ 8719457 w 8719457"/>
              <a:gd name="connsiteY1" fmla="*/ 0 h 4196442"/>
              <a:gd name="connsiteX2" fmla="*/ 8719457 w 8719457"/>
              <a:gd name="connsiteY2" fmla="*/ 4196442 h 4196442"/>
              <a:gd name="connsiteX3" fmla="*/ 0 w 8719457"/>
              <a:gd name="connsiteY3" fmla="*/ 4180113 h 4196442"/>
              <a:gd name="connsiteX4" fmla="*/ 4523015 w 8719457"/>
              <a:gd name="connsiteY4" fmla="*/ 0 h 4196442"/>
              <a:gd name="connsiteX0" fmla="*/ 5878287 w 8719457"/>
              <a:gd name="connsiteY0" fmla="*/ 0 h 5470071"/>
              <a:gd name="connsiteX1" fmla="*/ 8719457 w 8719457"/>
              <a:gd name="connsiteY1" fmla="*/ 1273629 h 5470071"/>
              <a:gd name="connsiteX2" fmla="*/ 8719457 w 8719457"/>
              <a:gd name="connsiteY2" fmla="*/ 5470071 h 5470071"/>
              <a:gd name="connsiteX3" fmla="*/ 0 w 8719457"/>
              <a:gd name="connsiteY3" fmla="*/ 5453742 h 5470071"/>
              <a:gd name="connsiteX4" fmla="*/ 5878287 w 8719457"/>
              <a:gd name="connsiteY4" fmla="*/ 0 h 5470071"/>
              <a:gd name="connsiteX0" fmla="*/ 5878287 w 8735786"/>
              <a:gd name="connsiteY0" fmla="*/ 0 h 5470071"/>
              <a:gd name="connsiteX1" fmla="*/ 8735786 w 8735786"/>
              <a:gd name="connsiteY1" fmla="*/ 16329 h 5470071"/>
              <a:gd name="connsiteX2" fmla="*/ 8719457 w 8735786"/>
              <a:gd name="connsiteY2" fmla="*/ 5470071 h 5470071"/>
              <a:gd name="connsiteX3" fmla="*/ 0 w 8735786"/>
              <a:gd name="connsiteY3" fmla="*/ 5453742 h 5470071"/>
              <a:gd name="connsiteX4" fmla="*/ 5878287 w 8735786"/>
              <a:gd name="connsiteY4" fmla="*/ 0 h 547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5786" h="5470071">
                <a:moveTo>
                  <a:pt x="5878287" y="0"/>
                </a:moveTo>
                <a:lnTo>
                  <a:pt x="8735786" y="16329"/>
                </a:lnTo>
                <a:lnTo>
                  <a:pt x="8719457" y="5470071"/>
                </a:lnTo>
                <a:lnTo>
                  <a:pt x="0" y="5453742"/>
                </a:lnTo>
                <a:lnTo>
                  <a:pt x="5878287" y="0"/>
                </a:lnTo>
                <a:close/>
              </a:path>
            </a:pathLst>
          </a:custGeom>
          <a:solidFill>
            <a:srgbClr val="01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25E5C-3405-C049-8991-FA5F39FA9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0" y="2073729"/>
            <a:ext cx="4751614" cy="2449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vantGarde Bk BT Book" panose="020B04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908546-2F4D-EC40-9724-3C039268C7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1" y="5719864"/>
            <a:ext cx="6215743" cy="8370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AvantGarde Bk BT Demi" panose="020B0402020202020204" pitchFamily="34" charset="0"/>
              </a:defRPr>
            </a:lvl1pPr>
          </a:lstStyle>
          <a:p>
            <a:r>
              <a:rPr lang="en-US" dirty="0"/>
              <a:t>This is a Header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697780-5EC0-7845-AA13-76148B77BED3}"/>
              </a:ext>
            </a:extLst>
          </p:cNvPr>
          <p:cNvCxnSpPr/>
          <p:nvPr userDrawn="1"/>
        </p:nvCxnSpPr>
        <p:spPr>
          <a:xfrm>
            <a:off x="381001" y="5719864"/>
            <a:ext cx="841310" cy="0"/>
          </a:xfrm>
          <a:prstGeom prst="line">
            <a:avLst/>
          </a:prstGeom>
          <a:ln w="47625">
            <a:solidFill>
              <a:srgbClr val="01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8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0FFD2A4A-7109-3845-9EB5-6BE730310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-73152" y="-16330"/>
            <a:ext cx="9363006" cy="5388429"/>
          </a:xfrm>
          <a:custGeom>
            <a:avLst/>
            <a:gdLst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12269492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12269492"/>
              <a:gd name="connsiteY0" fmla="*/ 0 h 5372100"/>
              <a:gd name="connsiteX1" fmla="*/ 12269492 w 12269492"/>
              <a:gd name="connsiteY1" fmla="*/ 0 h 5372100"/>
              <a:gd name="connsiteX2" fmla="*/ 3550035 w 12269492"/>
              <a:gd name="connsiteY2" fmla="*/ 5372100 h 5372100"/>
              <a:gd name="connsiteX3" fmla="*/ 0 w 12269492"/>
              <a:gd name="connsiteY3" fmla="*/ 5372100 h 5372100"/>
              <a:gd name="connsiteX4" fmla="*/ 0 w 12269492"/>
              <a:gd name="connsiteY4" fmla="*/ 0 h 5372100"/>
              <a:gd name="connsiteX0" fmla="*/ 0 w 9363006"/>
              <a:gd name="connsiteY0" fmla="*/ 16329 h 5388429"/>
              <a:gd name="connsiteX1" fmla="*/ 9363006 w 9363006"/>
              <a:gd name="connsiteY1" fmla="*/ 0 h 5388429"/>
              <a:gd name="connsiteX2" fmla="*/ 3550035 w 9363006"/>
              <a:gd name="connsiteY2" fmla="*/ 5388429 h 5388429"/>
              <a:gd name="connsiteX3" fmla="*/ 0 w 9363006"/>
              <a:gd name="connsiteY3" fmla="*/ 5388429 h 5388429"/>
              <a:gd name="connsiteX4" fmla="*/ 0 w 9363006"/>
              <a:gd name="connsiteY4" fmla="*/ 16329 h 53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3006" h="5388429">
                <a:moveTo>
                  <a:pt x="0" y="16329"/>
                </a:moveTo>
                <a:lnTo>
                  <a:pt x="9363006" y="0"/>
                </a:lnTo>
                <a:lnTo>
                  <a:pt x="3550035" y="5388429"/>
                </a:lnTo>
                <a:lnTo>
                  <a:pt x="0" y="5388429"/>
                </a:lnTo>
                <a:lnTo>
                  <a:pt x="0" y="16329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BF7D6A-96AA-CF44-8042-636FDC53B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3836" y="5708260"/>
            <a:ext cx="2141017" cy="7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6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11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9" r:id="rId3"/>
    <p:sldLayoutId id="2147483660" r:id="rId4"/>
    <p:sldLayoutId id="2147483661" r:id="rId5"/>
    <p:sldLayoutId id="2147483663" r:id="rId6"/>
    <p:sldLayoutId id="2147483655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4rTLY5KHE&amp;feature=youtu.be&amp;fbclid=IwAR1SL3wv3poVxJJo64wL_sbSIfIY53JLygLXfn1Q8gTXdpIyuwbYPxKGhb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ADDDD-366B-C14D-825C-7768D10C8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18118"/>
            <a:ext cx="11003507" cy="1181105"/>
          </a:xfrm>
        </p:spPr>
        <p:txBody>
          <a:bodyPr>
            <a:normAutofit fontScale="90000"/>
          </a:bodyPr>
          <a:lstStyle/>
          <a:p>
            <a:r>
              <a:rPr lang="en-US" dirty="0"/>
              <a:t>Consulting, Communications, </a:t>
            </a:r>
            <a:br>
              <a:rPr lang="en-US" dirty="0"/>
            </a:br>
            <a:r>
              <a:rPr lang="en-US" dirty="0"/>
              <a:t>and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5876-670A-9F4B-9122-32AD161B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36551"/>
            <a:ext cx="7076440" cy="406082"/>
          </a:xfrm>
        </p:spPr>
        <p:txBody>
          <a:bodyPr/>
          <a:lstStyle/>
          <a:p>
            <a:r>
              <a:rPr lang="en-US" dirty="0"/>
              <a:t>Consulting in the Covid-19 Pandemic</a:t>
            </a:r>
          </a:p>
          <a:p>
            <a:endParaRPr lang="en-US" dirty="0"/>
          </a:p>
          <a:p>
            <a:r>
              <a:rPr lang="en-US" dirty="0"/>
              <a:t>Kathy Vick</a:t>
            </a:r>
          </a:p>
          <a:p>
            <a:r>
              <a:rPr lang="en-US" dirty="0"/>
              <a:t>Lead Consultant</a:t>
            </a:r>
          </a:p>
        </p:txBody>
      </p:sp>
      <p:pic>
        <p:nvPicPr>
          <p:cNvPr id="6" name="Picture Placeholder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7605778D-7759-7D4D-A865-EB86D989D98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7788" y="-15875"/>
            <a:ext cx="12269788" cy="4251325"/>
          </a:xfrm>
          <a:custGeom>
            <a:avLst/>
            <a:gdLst>
              <a:gd name="connsiteX0" fmla="*/ 0 w 5138300"/>
              <a:gd name="connsiteY0" fmla="*/ 0 h 1455137"/>
              <a:gd name="connsiteX1" fmla="*/ 5138300 w 5138300"/>
              <a:gd name="connsiteY1" fmla="*/ 0 h 1455137"/>
              <a:gd name="connsiteX2" fmla="*/ 5138300 w 5138300"/>
              <a:gd name="connsiteY2" fmla="*/ 1455137 h 1455137"/>
              <a:gd name="connsiteX3" fmla="*/ 0 w 5138300"/>
              <a:gd name="connsiteY3" fmla="*/ 1455137 h 1455137"/>
              <a:gd name="connsiteX4" fmla="*/ 0 w 5138300"/>
              <a:gd name="connsiteY4" fmla="*/ 0 h 1455137"/>
              <a:gd name="connsiteX0" fmla="*/ 0 w 11602162"/>
              <a:gd name="connsiteY0" fmla="*/ 1150883 h 2606020"/>
              <a:gd name="connsiteX1" fmla="*/ 11602162 w 11602162"/>
              <a:gd name="connsiteY1" fmla="*/ 0 h 2606020"/>
              <a:gd name="connsiteX2" fmla="*/ 5138300 w 11602162"/>
              <a:gd name="connsiteY2" fmla="*/ 2606020 h 2606020"/>
              <a:gd name="connsiteX3" fmla="*/ 0 w 11602162"/>
              <a:gd name="connsiteY3" fmla="*/ 2606020 h 2606020"/>
              <a:gd name="connsiteX4" fmla="*/ 0 w 11602162"/>
              <a:gd name="connsiteY4" fmla="*/ 1150883 h 2606020"/>
              <a:gd name="connsiteX0" fmla="*/ 0 w 11602162"/>
              <a:gd name="connsiteY0" fmla="*/ 1150883 h 3914558"/>
              <a:gd name="connsiteX1" fmla="*/ 11602162 w 11602162"/>
              <a:gd name="connsiteY1" fmla="*/ 0 h 3914558"/>
              <a:gd name="connsiteX2" fmla="*/ 11539100 w 11602162"/>
              <a:gd name="connsiteY2" fmla="*/ 3914558 h 3914558"/>
              <a:gd name="connsiteX3" fmla="*/ 0 w 11602162"/>
              <a:gd name="connsiteY3" fmla="*/ 2606020 h 3914558"/>
              <a:gd name="connsiteX4" fmla="*/ 0 w 11602162"/>
              <a:gd name="connsiteY4" fmla="*/ 1150883 h 3914558"/>
              <a:gd name="connsiteX0" fmla="*/ 0 w 11602162"/>
              <a:gd name="connsiteY0" fmla="*/ 1150883 h 4765896"/>
              <a:gd name="connsiteX1" fmla="*/ 11602162 w 11602162"/>
              <a:gd name="connsiteY1" fmla="*/ 0 h 4765896"/>
              <a:gd name="connsiteX2" fmla="*/ 11539100 w 11602162"/>
              <a:gd name="connsiteY2" fmla="*/ 3914558 h 4765896"/>
              <a:gd name="connsiteX3" fmla="*/ 10578662 w 11602162"/>
              <a:gd name="connsiteY3" fmla="*/ 4765896 h 4765896"/>
              <a:gd name="connsiteX4" fmla="*/ 0 w 11602162"/>
              <a:gd name="connsiteY4" fmla="*/ 1150883 h 4765896"/>
              <a:gd name="connsiteX0" fmla="*/ 0 w 12311611"/>
              <a:gd name="connsiteY0" fmla="*/ 0 h 4781662"/>
              <a:gd name="connsiteX1" fmla="*/ 12311611 w 12311611"/>
              <a:gd name="connsiteY1" fmla="*/ 15766 h 4781662"/>
              <a:gd name="connsiteX2" fmla="*/ 12248549 w 12311611"/>
              <a:gd name="connsiteY2" fmla="*/ 3930324 h 4781662"/>
              <a:gd name="connsiteX3" fmla="*/ 11288111 w 12311611"/>
              <a:gd name="connsiteY3" fmla="*/ 4781662 h 4781662"/>
              <a:gd name="connsiteX4" fmla="*/ 0 w 12311611"/>
              <a:gd name="connsiteY4" fmla="*/ 0 h 4781662"/>
              <a:gd name="connsiteX0" fmla="*/ 0 w 12311611"/>
              <a:gd name="connsiteY0" fmla="*/ 0 h 4815529"/>
              <a:gd name="connsiteX1" fmla="*/ 12311611 w 12311611"/>
              <a:gd name="connsiteY1" fmla="*/ 15766 h 4815529"/>
              <a:gd name="connsiteX2" fmla="*/ 12248549 w 12311611"/>
              <a:gd name="connsiteY2" fmla="*/ 3930324 h 4815529"/>
              <a:gd name="connsiteX3" fmla="*/ 11344555 w 12311611"/>
              <a:gd name="connsiteY3" fmla="*/ 4815529 h 4815529"/>
              <a:gd name="connsiteX4" fmla="*/ 0 w 1231161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28724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27571"/>
              <a:gd name="connsiteY0" fmla="*/ 0 h 4815529"/>
              <a:gd name="connsiteX1" fmla="*/ 12311611 w 12327571"/>
              <a:gd name="connsiteY1" fmla="*/ 15766 h 4815529"/>
              <a:gd name="connsiteX2" fmla="*/ 12327571 w 12327571"/>
              <a:gd name="connsiteY2" fmla="*/ 3885168 h 4815529"/>
              <a:gd name="connsiteX3" fmla="*/ 11344555 w 12327571"/>
              <a:gd name="connsiteY3" fmla="*/ 4815529 h 4815529"/>
              <a:gd name="connsiteX4" fmla="*/ 0 w 12327571"/>
              <a:gd name="connsiteY4" fmla="*/ 0 h 4815529"/>
              <a:gd name="connsiteX0" fmla="*/ 0 w 12342952"/>
              <a:gd name="connsiteY0" fmla="*/ 15539 h 4831068"/>
              <a:gd name="connsiteX1" fmla="*/ 12342952 w 12342952"/>
              <a:gd name="connsiteY1" fmla="*/ 0 h 4831068"/>
              <a:gd name="connsiteX2" fmla="*/ 12327571 w 12342952"/>
              <a:gd name="connsiteY2" fmla="*/ 3900707 h 4831068"/>
              <a:gd name="connsiteX3" fmla="*/ 11344555 w 12342952"/>
              <a:gd name="connsiteY3" fmla="*/ 4831068 h 4831068"/>
              <a:gd name="connsiteX4" fmla="*/ 0 w 12342952"/>
              <a:gd name="connsiteY4" fmla="*/ 15539 h 4831068"/>
              <a:gd name="connsiteX0" fmla="*/ 0 w 12343242"/>
              <a:gd name="connsiteY0" fmla="*/ 15539 h 4831068"/>
              <a:gd name="connsiteX1" fmla="*/ 12342952 w 12343242"/>
              <a:gd name="connsiteY1" fmla="*/ 0 h 4831068"/>
              <a:gd name="connsiteX2" fmla="*/ 12343242 w 12343242"/>
              <a:gd name="connsiteY2" fmla="*/ 3885055 h 4831068"/>
              <a:gd name="connsiteX3" fmla="*/ 11344555 w 12343242"/>
              <a:gd name="connsiteY3" fmla="*/ 4831068 h 4831068"/>
              <a:gd name="connsiteX4" fmla="*/ 0 w 12343242"/>
              <a:gd name="connsiteY4" fmla="*/ 15539 h 4831068"/>
              <a:gd name="connsiteX0" fmla="*/ 0 w 12405924"/>
              <a:gd name="connsiteY0" fmla="*/ 0 h 4831182"/>
              <a:gd name="connsiteX1" fmla="*/ 12405634 w 12405924"/>
              <a:gd name="connsiteY1" fmla="*/ 114 h 4831182"/>
              <a:gd name="connsiteX2" fmla="*/ 12405924 w 12405924"/>
              <a:gd name="connsiteY2" fmla="*/ 3885169 h 4831182"/>
              <a:gd name="connsiteX3" fmla="*/ 11407237 w 12405924"/>
              <a:gd name="connsiteY3" fmla="*/ 4831182 h 4831182"/>
              <a:gd name="connsiteX4" fmla="*/ 0 w 12405924"/>
              <a:gd name="connsiteY4" fmla="*/ 0 h 4831182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65830 w 12405924"/>
              <a:gd name="connsiteY3" fmla="*/ 4292491 h 4292491"/>
              <a:gd name="connsiteX4" fmla="*/ 0 w 12405924"/>
              <a:gd name="connsiteY4" fmla="*/ 0 h 4292491"/>
              <a:gd name="connsiteX0" fmla="*/ 0 w 12405924"/>
              <a:gd name="connsiteY0" fmla="*/ 0 h 4292491"/>
              <a:gd name="connsiteX1" fmla="*/ 12405634 w 12405924"/>
              <a:gd name="connsiteY1" fmla="*/ 114 h 4292491"/>
              <a:gd name="connsiteX2" fmla="*/ 12405924 w 12405924"/>
              <a:gd name="connsiteY2" fmla="*/ 3885169 h 4292491"/>
              <a:gd name="connsiteX3" fmla="*/ 11999089 w 12405924"/>
              <a:gd name="connsiteY3" fmla="*/ 4292491 h 4292491"/>
              <a:gd name="connsiteX4" fmla="*/ 0 w 12405924"/>
              <a:gd name="connsiteY4" fmla="*/ 0 h 429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5924" h="4292491">
                <a:moveTo>
                  <a:pt x="0" y="0"/>
                </a:moveTo>
                <a:lnTo>
                  <a:pt x="12405634" y="114"/>
                </a:lnTo>
                <a:cubicBezTo>
                  <a:pt x="12405731" y="1295132"/>
                  <a:pt x="12405827" y="2590151"/>
                  <a:pt x="12405924" y="3885169"/>
                </a:cubicBezTo>
                <a:lnTo>
                  <a:pt x="11999089" y="429249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660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08EF50-1795-42C6-B0D0-A3C064D1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625651"/>
          </a:xfrm>
        </p:spPr>
        <p:txBody>
          <a:bodyPr/>
          <a:lstStyle/>
          <a:p>
            <a:r>
              <a:rPr lang="en-US" dirty="0"/>
              <a:t>Mid-sized company uses reports as data to accumulate and build Corporate data repository</a:t>
            </a:r>
          </a:p>
          <a:p>
            <a:r>
              <a:rPr lang="en-US" dirty="0"/>
              <a:t>Azure Data Factory for ETL, file/data consumption</a:t>
            </a:r>
          </a:p>
          <a:p>
            <a:pPr lvl="1"/>
            <a:r>
              <a:rPr lang="en-US" dirty="0"/>
              <a:t>Including Logic Apps, Python, </a:t>
            </a:r>
            <a:r>
              <a:rPr lang="en-US" dirty="0" err="1"/>
              <a:t>DataBricks</a:t>
            </a:r>
            <a:r>
              <a:rPr lang="en-US" dirty="0"/>
              <a:t>, and Blob Storage (some day </a:t>
            </a:r>
            <a:r>
              <a:rPr lang="en-US" dirty="0" err="1"/>
              <a:t>DataLake</a:t>
            </a:r>
            <a:r>
              <a:rPr lang="en-US" dirty="0"/>
              <a:t>), and online </a:t>
            </a:r>
            <a:r>
              <a:rPr lang="en-US" dirty="0" err="1"/>
              <a:t>sFTP</a:t>
            </a:r>
            <a:r>
              <a:rPr lang="en-US" dirty="0"/>
              <a:t> server</a:t>
            </a:r>
          </a:p>
          <a:p>
            <a:r>
              <a:rPr lang="en-US" dirty="0"/>
              <a:t>Azure SQL DB for data storage and Reporting source</a:t>
            </a:r>
          </a:p>
          <a:p>
            <a:r>
              <a:rPr lang="en-US" dirty="0"/>
              <a:t>Azure VM with SSRS for reporting (Power BI soon!)</a:t>
            </a:r>
          </a:p>
          <a:p>
            <a:r>
              <a:rPr lang="en-US" dirty="0"/>
              <a:t>Citrix Desktops for “onsite” development</a:t>
            </a:r>
          </a:p>
          <a:p>
            <a:r>
              <a:rPr lang="en-US" dirty="0"/>
              <a:t>DevOps, Visual Studio, SSMS, Azure Portal for Code Development and Management of Assets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D9ECA7-9039-4D83-8994-DAB4954F99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My Current Project</a:t>
            </a:r>
          </a:p>
        </p:txBody>
      </p:sp>
    </p:spTree>
    <p:extLst>
      <p:ext uri="{BB962C8B-B14F-4D97-AF65-F5344CB8AC3E}">
        <p14:creationId xmlns:p14="http://schemas.microsoft.com/office/powerpoint/2010/main" val="414415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C75596-B946-4B27-A319-C12FCA50C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217" y="1783079"/>
            <a:ext cx="8900160" cy="52218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54095F-98CA-44DE-B24D-256910ED4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261657" cy="837089"/>
          </a:xfrm>
        </p:spPr>
        <p:txBody>
          <a:bodyPr>
            <a:normAutofit/>
          </a:bodyPr>
          <a:lstStyle/>
          <a:p>
            <a:r>
              <a:rPr lang="en-US" dirty="0"/>
              <a:t>My Current Project Team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646E786-D334-4A71-9C81-125DC466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808" y="5438426"/>
            <a:ext cx="284111" cy="489846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FA7C3F-DF2A-44A9-B7AA-6139C5F49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835" y="5259602"/>
            <a:ext cx="1070333" cy="357648"/>
          </a:xfrm>
          <a:prstGeom prst="rect">
            <a:avLst/>
          </a:prstGeom>
        </p:spPr>
      </p:pic>
      <p:pic>
        <p:nvPicPr>
          <p:cNvPr id="16" name="Picture 15" descr="A picture containing cup, food, bowl&#10;&#10;Description automatically generated">
            <a:extLst>
              <a:ext uri="{FF2B5EF4-FFF2-40B4-BE49-F238E27FC236}">
                <a16:creationId xmlns:a16="http://schemas.microsoft.com/office/drawing/2014/main" id="{16BE7E44-FFE0-4A83-8523-356BDD8C6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41" y="5696315"/>
            <a:ext cx="707302" cy="661329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BD0CC7-D5B5-4BFE-9F58-C3095E17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278" y="1575616"/>
            <a:ext cx="585639" cy="963051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225EF2-2995-42AF-88C3-601CD8616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596" y="4800081"/>
            <a:ext cx="632092" cy="10499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DDEE08-139B-46B2-885B-9FF683BA3552}"/>
              </a:ext>
            </a:extLst>
          </p:cNvPr>
          <p:cNvSpPr txBox="1"/>
          <p:nvPr/>
        </p:nvSpPr>
        <p:spPr>
          <a:xfrm>
            <a:off x="1364696" y="1904300"/>
            <a:ext cx="118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 Lead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F280F3-A761-4B13-A067-CB3AA45A7069}"/>
              </a:ext>
            </a:extLst>
          </p:cNvPr>
          <p:cNvSpPr txBox="1"/>
          <p:nvPr/>
        </p:nvSpPr>
        <p:spPr>
          <a:xfrm>
            <a:off x="9306285" y="3429000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84881-709E-4FBE-84F5-FEA5DF103CE8}"/>
              </a:ext>
            </a:extLst>
          </p:cNvPr>
          <p:cNvSpPr txBox="1"/>
          <p:nvPr/>
        </p:nvSpPr>
        <p:spPr>
          <a:xfrm>
            <a:off x="6272862" y="5053894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E33235-9C44-4D3F-9D4F-CB21DC1B462C}"/>
              </a:ext>
            </a:extLst>
          </p:cNvPr>
          <p:cNvSpPr txBox="1"/>
          <p:nvPr/>
        </p:nvSpPr>
        <p:spPr>
          <a:xfrm>
            <a:off x="7535086" y="579328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Sales</a:t>
            </a:r>
          </a:p>
        </p:txBody>
      </p:sp>
      <p:pic>
        <p:nvPicPr>
          <p:cNvPr id="26" name="Picture 25" descr="A picture containing food, cup, bowl, plate&#10;&#10;Description automatically generated">
            <a:extLst>
              <a:ext uri="{FF2B5EF4-FFF2-40B4-BE49-F238E27FC236}">
                <a16:creationId xmlns:a16="http://schemas.microsoft.com/office/drawing/2014/main" id="{BBCDF2A8-3365-42CA-BD5E-4C236717F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743" y="2265109"/>
            <a:ext cx="793882" cy="8931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11FF90-D5F7-4687-94C1-A498BE83277B}"/>
              </a:ext>
            </a:extLst>
          </p:cNvPr>
          <p:cNvSpPr txBox="1"/>
          <p:nvPr/>
        </p:nvSpPr>
        <p:spPr>
          <a:xfrm>
            <a:off x="6577374" y="2169335"/>
            <a:ext cx="12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Boss”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0CE76F-6CA8-4DCF-B8D0-D834BFAC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002" y="3156919"/>
            <a:ext cx="632092" cy="1049975"/>
          </a:xfrm>
          <a:prstGeom prst="rect">
            <a:avLst/>
          </a:prstGeom>
        </p:spPr>
      </p:pic>
      <p:pic>
        <p:nvPicPr>
          <p:cNvPr id="29" name="Picture 28" descr="A picture containing cup, food, bowl&#10;&#10;Description automatically generated">
            <a:extLst>
              <a:ext uri="{FF2B5EF4-FFF2-40B4-BE49-F238E27FC236}">
                <a16:creationId xmlns:a16="http://schemas.microsoft.com/office/drawing/2014/main" id="{3160886C-C390-4C0D-8CA8-3FA9BAD36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442" y="4435116"/>
            <a:ext cx="711960" cy="665684"/>
          </a:xfrm>
          <a:prstGeom prst="rect">
            <a:avLst/>
          </a:prstGeom>
        </p:spPr>
      </p:pic>
      <p:pic>
        <p:nvPicPr>
          <p:cNvPr id="35" name="Picture 34" descr="A picture containing sunglasses, drawing&#10;&#10;Description automatically generated">
            <a:extLst>
              <a:ext uri="{FF2B5EF4-FFF2-40B4-BE49-F238E27FC236}">
                <a16:creationId xmlns:a16="http://schemas.microsoft.com/office/drawing/2014/main" id="{0A5458B6-6F41-45BF-907B-B786EA45B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9729" y="2893528"/>
            <a:ext cx="494031" cy="7431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6509CF9-E2F7-4C16-A336-8BFFFF324F51}"/>
              </a:ext>
            </a:extLst>
          </p:cNvPr>
          <p:cNvSpPr txBox="1"/>
          <p:nvPr/>
        </p:nvSpPr>
        <p:spPr>
          <a:xfrm>
            <a:off x="7936247" y="2504675"/>
            <a:ext cx="102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3954020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5C131566-7BBC-4E37-B23A-0DBCF30C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12" y="5601241"/>
            <a:ext cx="965258" cy="66452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9BE766-0804-4F95-9593-D02AD5EBF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943151"/>
          </a:xfrm>
        </p:spPr>
        <p:txBody>
          <a:bodyPr/>
          <a:lstStyle/>
          <a:p>
            <a:r>
              <a:rPr lang="en-US" dirty="0"/>
              <a:t>No commute time for team members</a:t>
            </a:r>
          </a:p>
          <a:p>
            <a:pPr lvl="1"/>
            <a:r>
              <a:rPr lang="en-US" dirty="0"/>
              <a:t>Better work-life balance since commute time can be repurposed!</a:t>
            </a:r>
          </a:p>
          <a:p>
            <a:pPr lvl="1"/>
            <a:r>
              <a:rPr lang="en-US" dirty="0"/>
              <a:t>No snow days        but occasional power/Internet outage days  </a:t>
            </a:r>
          </a:p>
          <a:p>
            <a:pPr lvl="1"/>
            <a:r>
              <a:rPr lang="en-US" dirty="0"/>
              <a:t>“Work” can happen anywhere there is a reliable internet connection!</a:t>
            </a:r>
          </a:p>
          <a:p>
            <a:r>
              <a:rPr lang="en-US" dirty="0"/>
              <a:t>Less interoffice “chit chat”</a:t>
            </a:r>
          </a:p>
          <a:p>
            <a:r>
              <a:rPr lang="en-US" u="sng" dirty="0"/>
              <a:t>No travel costs</a:t>
            </a:r>
            <a:r>
              <a:rPr lang="en-US" dirty="0"/>
              <a:t>, no office space cost</a:t>
            </a:r>
          </a:p>
          <a:p>
            <a:r>
              <a:rPr lang="en-US" dirty="0"/>
              <a:t>Can hire people without concern for geography location</a:t>
            </a:r>
          </a:p>
          <a:p>
            <a:pPr lvl="1"/>
            <a:r>
              <a:rPr lang="en-US" dirty="0"/>
              <a:t>Not limited by local talent</a:t>
            </a:r>
          </a:p>
          <a:p>
            <a:pPr lvl="1"/>
            <a:r>
              <a:rPr lang="en-US" dirty="0"/>
              <a:t>SQL Folks in Seattle (near Redmond) are very expensive </a:t>
            </a:r>
          </a:p>
          <a:p>
            <a:pPr lvl="1"/>
            <a:r>
              <a:rPr lang="en-US" dirty="0"/>
              <a:t>SQL Folks in Jacksonville are cheaper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77280C-B549-4CA2-BCFA-59AD2BE5C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/>
          <a:lstStyle/>
          <a:p>
            <a:r>
              <a:rPr lang="en-US" dirty="0"/>
              <a:t>There are advantages!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976395-8EF3-4F98-9059-16001052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55" y="2475981"/>
            <a:ext cx="489274" cy="48927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72927B-F941-4317-A58C-86EFAA12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968" y="1617021"/>
            <a:ext cx="700005" cy="489274"/>
          </a:xfrm>
          <a:prstGeom prst="rect">
            <a:avLst/>
          </a:prstGeom>
        </p:spPr>
      </p:pic>
      <p:pic>
        <p:nvPicPr>
          <p:cNvPr id="17" name="Picture 1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17FC2B4-4CD3-4B76-8D53-FF20AA0E0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680" y="5042016"/>
            <a:ext cx="1097280" cy="685800"/>
          </a:xfrm>
          <a:prstGeom prst="rect">
            <a:avLst/>
          </a:prstGeom>
        </p:spPr>
      </p:pic>
      <p:pic>
        <p:nvPicPr>
          <p:cNvPr id="21" name="Picture 20" descr="A drawing of a face&#10;&#10;Description automatically generated">
            <a:extLst>
              <a:ext uri="{FF2B5EF4-FFF2-40B4-BE49-F238E27FC236}">
                <a16:creationId xmlns:a16="http://schemas.microsoft.com/office/drawing/2014/main" id="{83B52BD2-560A-4485-B8E6-5DC40B6D9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749" y="3727073"/>
            <a:ext cx="514138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8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12601-2B95-4D6F-9DBA-B546874FD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804555"/>
          </a:xfrm>
        </p:spPr>
        <p:txBody>
          <a:bodyPr/>
          <a:lstStyle/>
          <a:p>
            <a:r>
              <a:rPr lang="en-US" dirty="0"/>
              <a:t>Strong leadership is a must</a:t>
            </a:r>
          </a:p>
          <a:p>
            <a:pPr lvl="1"/>
            <a:r>
              <a:rPr lang="en-US" dirty="0"/>
              <a:t>Customer knows who to contact on the team</a:t>
            </a:r>
          </a:p>
          <a:p>
            <a:pPr lvl="1"/>
            <a:r>
              <a:rPr lang="en-US" dirty="0"/>
              <a:t>For my team “We speak with one voice – mine”</a:t>
            </a:r>
          </a:p>
          <a:p>
            <a:pPr lvl="1"/>
            <a:r>
              <a:rPr lang="en-US" dirty="0"/>
              <a:t>Have a clear chain of command</a:t>
            </a:r>
          </a:p>
          <a:p>
            <a:pPr lvl="1"/>
            <a:r>
              <a:rPr lang="en-US" dirty="0"/>
              <a:t>Set expectations</a:t>
            </a:r>
          </a:p>
          <a:p>
            <a:r>
              <a:rPr lang="en-US" dirty="0"/>
              <a:t>Strong Project Management</a:t>
            </a:r>
          </a:p>
          <a:p>
            <a:pPr lvl="1"/>
            <a:r>
              <a:rPr lang="en-US" dirty="0"/>
              <a:t>Not just someone to manage the calendar</a:t>
            </a:r>
          </a:p>
          <a:p>
            <a:pPr lvl="1"/>
            <a:r>
              <a:rPr lang="en-US" dirty="0"/>
              <a:t>Must understand and clearly define deliverables</a:t>
            </a:r>
          </a:p>
          <a:p>
            <a:pPr lvl="1"/>
            <a:r>
              <a:rPr lang="en-US" dirty="0"/>
              <a:t>Has to know when the developers/team members are “stretching the truth”</a:t>
            </a:r>
          </a:p>
          <a:p>
            <a:pPr lvl="1"/>
            <a:r>
              <a:rPr lang="en-US" dirty="0"/>
              <a:t>Should help set expectations and limit scope creep</a:t>
            </a:r>
          </a:p>
          <a:p>
            <a:pPr lvl="1"/>
            <a:r>
              <a:rPr lang="en-US" dirty="0"/>
              <a:t>Define Deliverables with short delivery timeframe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45968-92F3-4303-B941-A0F5B5ECD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Keys to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7CF3A-7964-4E80-9B8B-C0708B4D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080" y="279400"/>
            <a:ext cx="3784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66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7141AE-6651-41D6-9301-713D8D04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519234"/>
          </a:xfrm>
        </p:spPr>
        <p:txBody>
          <a:bodyPr/>
          <a:lstStyle/>
          <a:p>
            <a:r>
              <a:rPr lang="en-US" u="sng" dirty="0"/>
              <a:t>Strong Communications</a:t>
            </a:r>
          </a:p>
          <a:p>
            <a:pPr lvl="1"/>
            <a:r>
              <a:rPr lang="en-US" dirty="0"/>
              <a:t>Daily Meetings (“standup” style)</a:t>
            </a:r>
          </a:p>
          <a:p>
            <a:pPr lvl="1"/>
            <a:r>
              <a:rPr lang="en-US" dirty="0"/>
              <a:t>Status Reports</a:t>
            </a:r>
          </a:p>
          <a:p>
            <a:pPr lvl="1"/>
            <a:r>
              <a:rPr lang="en-US" dirty="0"/>
              <a:t>Chat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Desktop Sharing</a:t>
            </a:r>
          </a:p>
          <a:p>
            <a:pPr lvl="1"/>
            <a:r>
              <a:rPr lang="en-US" dirty="0"/>
              <a:t>Virtual Meetings</a:t>
            </a:r>
          </a:p>
          <a:p>
            <a:r>
              <a:rPr lang="en-US" dirty="0"/>
              <a:t>Documentation!</a:t>
            </a:r>
          </a:p>
          <a:p>
            <a:pPr lvl="1"/>
            <a:r>
              <a:rPr lang="en-US" dirty="0"/>
              <a:t>Kathy’s Law at Pragmatic Works: “If it isn’t written down, it didn’t happen”</a:t>
            </a:r>
          </a:p>
          <a:p>
            <a:pPr lvl="1"/>
            <a:r>
              <a:rPr lang="en-US" dirty="0"/>
              <a:t>Even more critical to write it down when you need “evidence”</a:t>
            </a:r>
            <a:br>
              <a:rPr lang="en-US" dirty="0"/>
            </a:br>
            <a:r>
              <a:rPr lang="en-US" dirty="0"/>
              <a:t>that is happened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B73CDD-FB7F-43A9-9A38-BF7E581E3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6215743" cy="837089"/>
          </a:xfrm>
        </p:spPr>
        <p:txBody>
          <a:bodyPr/>
          <a:lstStyle/>
          <a:p>
            <a:r>
              <a:rPr lang="en-US" dirty="0"/>
              <a:t>Keys to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17E1A-C0AB-4AF6-8B88-F85306AA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823" y="368299"/>
            <a:ext cx="4599177" cy="30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0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82D6BC-3238-4005-A31F-2059FB48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55" y="74295"/>
            <a:ext cx="3295650" cy="3295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68D33A-B3BA-4FF6-A2E7-169CA189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983791"/>
          </a:xfrm>
        </p:spPr>
        <p:txBody>
          <a:bodyPr/>
          <a:lstStyle/>
          <a:p>
            <a:r>
              <a:rPr lang="en-US" dirty="0"/>
              <a:t>Pick the right people – independent workers</a:t>
            </a:r>
          </a:p>
          <a:p>
            <a:r>
              <a:rPr lang="en-US" dirty="0"/>
              <a:t>Make sure you have well defined requirements!</a:t>
            </a:r>
          </a:p>
          <a:p>
            <a:r>
              <a:rPr lang="en-US" dirty="0"/>
              <a:t>Insure everyone knows their role, and their responsibilities</a:t>
            </a:r>
          </a:p>
          <a:p>
            <a:r>
              <a:rPr lang="en-US" dirty="0"/>
              <a:t>Don’t be shy – encourage everyone to speak up</a:t>
            </a:r>
          </a:p>
          <a:p>
            <a:r>
              <a:rPr lang="en-US" dirty="0"/>
              <a:t>Know how to use your technology</a:t>
            </a:r>
          </a:p>
          <a:p>
            <a:pPr lvl="1"/>
            <a:r>
              <a:rPr lang="en-US" dirty="0"/>
              <a:t>Desktop sharing, VoIP, Chat, Video,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Place a lot of value on Standards</a:t>
            </a:r>
          </a:p>
          <a:p>
            <a:r>
              <a:rPr lang="en-US" dirty="0"/>
              <a:t>Ensure quality Code Management </a:t>
            </a:r>
          </a:p>
          <a:p>
            <a:pPr lvl="1"/>
            <a:r>
              <a:rPr lang="en-US" dirty="0"/>
              <a:t>Azure Development Environment is still challenging</a:t>
            </a:r>
          </a:p>
          <a:p>
            <a:pPr lvl="1"/>
            <a:r>
              <a:rPr lang="en-US" dirty="0"/>
              <a:t>Tool selection is critical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C328C9-FFFC-4B6E-B464-72832C9A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905240" cy="837089"/>
          </a:xfrm>
        </p:spPr>
        <p:txBody>
          <a:bodyPr>
            <a:normAutofit/>
          </a:bodyPr>
          <a:lstStyle/>
          <a:p>
            <a:r>
              <a:rPr lang="en-US" dirty="0"/>
              <a:t>Team Leader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78969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0783D9-E855-4480-B254-AAFD802CE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512928"/>
          </a:xfrm>
        </p:spPr>
        <p:txBody>
          <a:bodyPr/>
          <a:lstStyle/>
          <a:p>
            <a:r>
              <a:rPr lang="en-US" dirty="0"/>
              <a:t>Limit household interruptions</a:t>
            </a:r>
          </a:p>
          <a:p>
            <a:r>
              <a:rPr lang="en-US" dirty="0"/>
              <a:t>Have a good place to work</a:t>
            </a:r>
          </a:p>
          <a:p>
            <a:pPr lvl="1"/>
            <a:r>
              <a:rPr lang="en-US" dirty="0"/>
              <a:t>Take advantage of technology </a:t>
            </a:r>
          </a:p>
          <a:p>
            <a:pPr lvl="1"/>
            <a:r>
              <a:rPr lang="en-US" dirty="0"/>
              <a:t>Multiple screens, full size keyboards</a:t>
            </a:r>
          </a:p>
          <a:p>
            <a:r>
              <a:rPr lang="en-US" dirty="0"/>
              <a:t>Work appropriate hours</a:t>
            </a:r>
          </a:p>
          <a:p>
            <a:pPr lvl="1"/>
            <a:r>
              <a:rPr lang="en-US" dirty="0"/>
              <a:t>Know when to start, stop</a:t>
            </a:r>
          </a:p>
          <a:p>
            <a:pPr lvl="1"/>
            <a:r>
              <a:rPr lang="en-US" dirty="0"/>
              <a:t>Uses your time management skills!</a:t>
            </a:r>
          </a:p>
          <a:p>
            <a:r>
              <a:rPr lang="en-US" dirty="0"/>
              <a:t>Check in code, documents often</a:t>
            </a:r>
          </a:p>
          <a:p>
            <a:r>
              <a:rPr lang="en-US" dirty="0"/>
              <a:t>Utilize your management team</a:t>
            </a:r>
          </a:p>
          <a:p>
            <a:r>
              <a:rPr lang="en-US" u="sng" dirty="0"/>
              <a:t>Support your team members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0B396-EC77-4B48-882C-C18903F8C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292080" cy="837089"/>
          </a:xfrm>
        </p:spPr>
        <p:txBody>
          <a:bodyPr>
            <a:normAutofit/>
          </a:bodyPr>
          <a:lstStyle/>
          <a:p>
            <a:r>
              <a:rPr lang="en-US" dirty="0"/>
              <a:t>Team Members Responsibilities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C74C5-3DF4-499B-A446-21323B11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781" y="1537802"/>
            <a:ext cx="4850284" cy="2744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9FC61-EFD2-4D28-978A-5F188473DE31}"/>
              </a:ext>
            </a:extLst>
          </p:cNvPr>
          <p:cNvSpPr txBox="1"/>
          <p:nvPr/>
        </p:nvSpPr>
        <p:spPr>
          <a:xfrm>
            <a:off x="6675781" y="4288748"/>
            <a:ext cx="4929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you don’t recognize this image, go do a search of “BBC Children Interrupt”… best example of NOT having a good isolated work environment!!!!!</a:t>
            </a:r>
          </a:p>
        </p:txBody>
      </p:sp>
    </p:spTree>
    <p:extLst>
      <p:ext uri="{BB962C8B-B14F-4D97-AF65-F5344CB8AC3E}">
        <p14:creationId xmlns:p14="http://schemas.microsoft.com/office/powerpoint/2010/main" val="3628662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woman, phone, cellphone&#10;&#10;Description automatically generated">
            <a:extLst>
              <a:ext uri="{FF2B5EF4-FFF2-40B4-BE49-F238E27FC236}">
                <a16:creationId xmlns:a16="http://schemas.microsoft.com/office/drawing/2014/main" id="{473294D7-D5B7-4A99-B763-04D7096F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-66808" y="5426765"/>
            <a:ext cx="1669646" cy="14172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3B1DD1-3E33-4034-9B2D-373FBF7AF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forget to just call someone when it’s important!</a:t>
            </a:r>
          </a:p>
          <a:p>
            <a:r>
              <a:rPr lang="en-US" dirty="0"/>
              <a:t>MSFT Teams/Skype/Yammer, Slack, other Chat utilities</a:t>
            </a:r>
          </a:p>
          <a:p>
            <a:r>
              <a:rPr lang="en-US" dirty="0"/>
              <a:t>WebEx, GoToMeeting, </a:t>
            </a:r>
            <a:r>
              <a:rPr lang="en-US" dirty="0" err="1"/>
              <a:t>etc</a:t>
            </a:r>
            <a:r>
              <a:rPr lang="en-US" dirty="0"/>
              <a:t> for effective Meetings</a:t>
            </a:r>
          </a:p>
          <a:p>
            <a:r>
              <a:rPr lang="en-US" dirty="0"/>
              <a:t>Encourage the team to be reactive</a:t>
            </a:r>
          </a:p>
          <a:p>
            <a:pPr lvl="1"/>
            <a:r>
              <a:rPr lang="en-US" dirty="0"/>
              <a:t>Use Cellphones, Text Messages for critical notifications</a:t>
            </a:r>
          </a:p>
          <a:p>
            <a:r>
              <a:rPr lang="en-US" dirty="0"/>
              <a:t>Learn to use the tools to:</a:t>
            </a:r>
          </a:p>
          <a:p>
            <a:pPr lvl="1"/>
            <a:r>
              <a:rPr lang="en-US" dirty="0"/>
              <a:t>Speak with the entire team, call on specific attendees</a:t>
            </a:r>
          </a:p>
          <a:p>
            <a:pPr lvl="1"/>
            <a:r>
              <a:rPr lang="en-US" dirty="0"/>
              <a:t>Mute people who are making background noise</a:t>
            </a:r>
          </a:p>
          <a:p>
            <a:pPr lvl="1"/>
            <a:r>
              <a:rPr lang="en-US" dirty="0"/>
              <a:t>Share Screens, work with multiple screens</a:t>
            </a:r>
          </a:p>
          <a:p>
            <a:pPr lvl="1"/>
            <a:r>
              <a:rPr lang="en-US" dirty="0"/>
              <a:t>Mute apps that will interfere in the presentation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0FD458-6D08-42EF-97D8-05A86AD8F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109200" cy="837089"/>
          </a:xfrm>
        </p:spPr>
        <p:txBody>
          <a:bodyPr>
            <a:normAutofit/>
          </a:bodyPr>
          <a:lstStyle/>
          <a:p>
            <a:r>
              <a:rPr lang="en-US" dirty="0"/>
              <a:t>Managing Communications</a:t>
            </a:r>
          </a:p>
        </p:txBody>
      </p:sp>
      <p:pic>
        <p:nvPicPr>
          <p:cNvPr id="8" name="Picture 7" descr="A picture containing person, woman, phone, cellphone&#10;&#10;Description automatically generated">
            <a:extLst>
              <a:ext uri="{FF2B5EF4-FFF2-40B4-BE49-F238E27FC236}">
                <a16:creationId xmlns:a16="http://schemas.microsoft.com/office/drawing/2014/main" id="{B9639B19-2A47-42BC-92F2-EBB304C8A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433" y="1164763"/>
            <a:ext cx="2667567" cy="226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6BA760-99DB-4A9B-967B-1611A3E2A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896600" cy="3918857"/>
          </a:xfrm>
        </p:spPr>
        <p:txBody>
          <a:bodyPr/>
          <a:lstStyle/>
          <a:p>
            <a:r>
              <a:rPr lang="en-US" dirty="0"/>
              <a:t>Video is a great way to encourage participation</a:t>
            </a:r>
          </a:p>
          <a:p>
            <a:r>
              <a:rPr lang="en-US" dirty="0"/>
              <a:t>Also a great way to insure people are paying attention</a:t>
            </a:r>
          </a:p>
          <a:p>
            <a:r>
              <a:rPr lang="en-US" dirty="0"/>
              <a:t>Discourages “put the meeting </a:t>
            </a:r>
            <a:br>
              <a:rPr lang="en-US" dirty="0"/>
            </a:br>
            <a:r>
              <a:rPr lang="en-US" dirty="0"/>
              <a:t>on hold and talk in the background”</a:t>
            </a:r>
          </a:p>
          <a:p>
            <a:r>
              <a:rPr lang="en-US" dirty="0"/>
              <a:t>Respect team member’s feelings </a:t>
            </a:r>
            <a:br>
              <a:rPr lang="en-US" dirty="0"/>
            </a:br>
            <a:r>
              <a:rPr lang="en-US" dirty="0"/>
              <a:t>about Video</a:t>
            </a:r>
          </a:p>
          <a:p>
            <a:pPr lvl="1"/>
            <a:r>
              <a:rPr lang="en-US" dirty="0"/>
              <a:t>I am not video-ready at 7AM </a:t>
            </a:r>
          </a:p>
          <a:p>
            <a:r>
              <a:rPr lang="en-US" dirty="0"/>
              <a:t>Be sensitive to bandwidth issues</a:t>
            </a:r>
          </a:p>
          <a:p>
            <a:pPr lvl="1"/>
            <a:r>
              <a:rPr lang="en-US" dirty="0"/>
              <a:t>Not all users or devices can handle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B844C-967E-4A6F-A11B-E1BA23C6B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/>
          <a:lstStyle/>
          <a:p>
            <a:r>
              <a:rPr lang="en-US" dirty="0"/>
              <a:t>Use Video Meetings (where possible)</a:t>
            </a:r>
          </a:p>
        </p:txBody>
      </p:sp>
      <p:pic>
        <p:nvPicPr>
          <p:cNvPr id="7" name="Picture 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3089C7EC-FD0D-4F8D-BF7D-607A1044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10" y="2660627"/>
            <a:ext cx="4686038" cy="28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0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646948C-E27B-4DFC-BF71-1F30C722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19" y="-152340"/>
            <a:ext cx="3142741" cy="27278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63EC77-DAD1-432A-9E8B-A5EE1C16A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to establish times when entire team will be </a:t>
            </a:r>
            <a:br>
              <a:rPr lang="en-US" dirty="0"/>
            </a:br>
            <a:r>
              <a:rPr lang="en-US" dirty="0"/>
              <a:t>available for communications and meetings</a:t>
            </a:r>
          </a:p>
          <a:p>
            <a:r>
              <a:rPr lang="en-US" dirty="0"/>
              <a:t>Encourage independent workloads during other working hours</a:t>
            </a:r>
          </a:p>
          <a:p>
            <a:r>
              <a:rPr lang="en-US" dirty="0"/>
              <a:t>Example: For 4-time zone teams – establish 11AM Eastern until 5PM Eastern as common office hours (8AM Pacific until 2PM Pacific)</a:t>
            </a:r>
          </a:p>
          <a:p>
            <a:pPr lvl="1"/>
            <a:r>
              <a:rPr lang="en-US" dirty="0"/>
              <a:t>Use remaining hours for individual work</a:t>
            </a:r>
          </a:p>
          <a:p>
            <a:pPr lvl="1"/>
            <a:r>
              <a:rPr lang="en-US" dirty="0"/>
              <a:t>Be flexible on lunch hours</a:t>
            </a:r>
          </a:p>
          <a:p>
            <a:r>
              <a:rPr lang="en-US" dirty="0"/>
              <a:t>Don’t abuse your West Coast team – no 5AM Pacific meetings </a:t>
            </a:r>
          </a:p>
          <a:p>
            <a:r>
              <a:rPr lang="en-US" dirty="0"/>
              <a:t>Don’t abuse your East Coast team – no 7PM Eastern meetings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8710A6-0C36-4FA6-9C1F-61779DBD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7843520" cy="837089"/>
          </a:xfrm>
        </p:spPr>
        <p:txBody>
          <a:bodyPr/>
          <a:lstStyle/>
          <a:p>
            <a:r>
              <a:rPr lang="en-US" dirty="0"/>
              <a:t>Common Business Hours</a:t>
            </a:r>
          </a:p>
        </p:txBody>
      </p:sp>
    </p:spTree>
    <p:extLst>
      <p:ext uri="{BB962C8B-B14F-4D97-AF65-F5344CB8AC3E}">
        <p14:creationId xmlns:p14="http://schemas.microsoft.com/office/powerpoint/2010/main" val="77825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hoto, different, text, showing&#10;&#10;Description automatically generated">
            <a:extLst>
              <a:ext uri="{FF2B5EF4-FFF2-40B4-BE49-F238E27FC236}">
                <a16:creationId xmlns:a16="http://schemas.microsoft.com/office/drawing/2014/main" id="{D16A691B-DD6E-44DF-80E4-C382D31203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02225" y="93563"/>
            <a:ext cx="8681024" cy="6699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7F4DB-F8F4-4E73-8B65-D4FC3D56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78" y="4118913"/>
            <a:ext cx="2386160" cy="1909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AE0D9-81FA-478E-8F4A-6B6C9F9A7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009" y="4163639"/>
            <a:ext cx="2542726" cy="19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4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4B886-C770-43AB-B006-C45200AB8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“office Hours”, work the same times every day</a:t>
            </a:r>
          </a:p>
          <a:p>
            <a:r>
              <a:rPr lang="en-US" dirty="0"/>
              <a:t>Limit background noise for meetings</a:t>
            </a:r>
          </a:p>
          <a:p>
            <a:r>
              <a:rPr lang="en-US" dirty="0"/>
              <a:t>Have a separate area in your house so you “go to work”</a:t>
            </a:r>
          </a:p>
          <a:p>
            <a:r>
              <a:rPr lang="en-US" dirty="0"/>
              <a:t>Make sure your family knows when you are working </a:t>
            </a:r>
            <a:br>
              <a:rPr lang="en-US" dirty="0"/>
            </a:br>
            <a:r>
              <a:rPr lang="en-US" dirty="0"/>
              <a:t>and when you aren’t</a:t>
            </a:r>
          </a:p>
          <a:p>
            <a:r>
              <a:rPr lang="en-US" dirty="0"/>
              <a:t>While </a:t>
            </a:r>
            <a:r>
              <a:rPr lang="en-US" dirty="0" err="1"/>
              <a:t>UberEats</a:t>
            </a:r>
            <a:r>
              <a:rPr lang="en-US" dirty="0"/>
              <a:t>, </a:t>
            </a:r>
            <a:r>
              <a:rPr lang="en-US" dirty="0" err="1"/>
              <a:t>DoorDash</a:t>
            </a:r>
            <a:r>
              <a:rPr lang="en-US" dirty="0"/>
              <a:t>, </a:t>
            </a:r>
            <a:r>
              <a:rPr lang="en-US" dirty="0" err="1"/>
              <a:t>Grubhub</a:t>
            </a:r>
            <a:r>
              <a:rPr lang="en-US" dirty="0"/>
              <a:t>, and Amazon make it easy to never leave your house again – get out once in a while</a:t>
            </a:r>
          </a:p>
          <a:p>
            <a:r>
              <a:rPr lang="en-US" dirty="0"/>
              <a:t>Make sure to occasionally “disconnect” from work </a:t>
            </a:r>
          </a:p>
          <a:p>
            <a:pPr lvl="1"/>
            <a:r>
              <a:rPr lang="en-US" dirty="0"/>
              <a:t>Vacations, Weekends, Late Nights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7B28F-E013-4900-8638-85D44FA0B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8556448" cy="837089"/>
          </a:xfrm>
        </p:spPr>
        <p:txBody>
          <a:bodyPr/>
          <a:lstStyle/>
          <a:p>
            <a:r>
              <a:rPr lang="en-US" dirty="0"/>
              <a:t>Some Personal Advice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CE6A9-54F0-48E8-B3FE-3E6C151F0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175" y="3672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4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0F6AFE-E0C8-42B8-9A36-3B250E6D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568765"/>
          </a:xfrm>
        </p:spPr>
        <p:txBody>
          <a:bodyPr/>
          <a:lstStyle/>
          <a:p>
            <a:r>
              <a:rPr lang="en-US" dirty="0"/>
              <a:t>Avoid the “you aren’t responding immediately, </a:t>
            </a:r>
            <a:br>
              <a:rPr lang="en-US" dirty="0"/>
            </a:br>
            <a:r>
              <a:rPr lang="en-US" dirty="0"/>
              <a:t>you must be goofing off” mentality when managing</a:t>
            </a:r>
            <a:br>
              <a:rPr lang="en-US" dirty="0"/>
            </a:br>
            <a:r>
              <a:rPr lang="en-US" dirty="0"/>
              <a:t>remote team members</a:t>
            </a:r>
          </a:p>
          <a:p>
            <a:r>
              <a:rPr lang="en-US" dirty="0"/>
              <a:t>Recognize that people occasionally step away from the computer</a:t>
            </a:r>
          </a:p>
          <a:p>
            <a:pPr lvl="1"/>
            <a:r>
              <a:rPr lang="en-US" dirty="0"/>
              <a:t>Bathroom breaks</a:t>
            </a:r>
          </a:p>
          <a:p>
            <a:pPr lvl="1"/>
            <a:r>
              <a:rPr lang="en-US" dirty="0"/>
              <a:t>Stand and stretch</a:t>
            </a:r>
          </a:p>
          <a:p>
            <a:pPr lvl="1"/>
            <a:r>
              <a:rPr lang="en-US" dirty="0"/>
              <a:t>Walk the dog breaks</a:t>
            </a:r>
          </a:p>
          <a:p>
            <a:pPr lvl="1"/>
            <a:r>
              <a:rPr lang="en-US" dirty="0"/>
              <a:t>Lunch, snacks</a:t>
            </a:r>
          </a:p>
          <a:p>
            <a:r>
              <a:rPr lang="en-US" dirty="0"/>
              <a:t>Encourage the team be proactive – tell people when you are going offline for more than 5-10 minutes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03F10-CB38-4E9F-BF7B-9DF94FEE3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9037320" cy="837089"/>
          </a:xfrm>
        </p:spPr>
        <p:txBody>
          <a:bodyPr>
            <a:normAutofit/>
          </a:bodyPr>
          <a:lstStyle/>
          <a:p>
            <a:r>
              <a:rPr lang="en-US" dirty="0"/>
              <a:t>“Can I go to the bathroom?”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B89ABB32-5930-411C-88CE-8AAC60CB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880" y="18745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2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2AA708-DD6F-4976-8236-03056D6ED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5361147"/>
          </a:xfrm>
        </p:spPr>
        <p:txBody>
          <a:bodyPr/>
          <a:lstStyle/>
          <a:p>
            <a:r>
              <a:rPr lang="en-US" dirty="0"/>
              <a:t>Treat time off the same as working local</a:t>
            </a:r>
          </a:p>
          <a:p>
            <a:r>
              <a:rPr lang="en-US" dirty="0"/>
              <a:t>My boss told me “If you are too sick to go to </a:t>
            </a:r>
            <a:br>
              <a:rPr lang="en-US" dirty="0"/>
            </a:br>
            <a:r>
              <a:rPr lang="en-US" dirty="0"/>
              <a:t>work, you are too sick to work”</a:t>
            </a:r>
          </a:p>
          <a:p>
            <a:r>
              <a:rPr lang="en-US" dirty="0"/>
              <a:t>Encourage the team to take a day off </a:t>
            </a:r>
            <a:br>
              <a:rPr lang="en-US" dirty="0"/>
            </a:br>
            <a:r>
              <a:rPr lang="en-US" dirty="0"/>
              <a:t>when they are sick or</a:t>
            </a:r>
            <a:br>
              <a:rPr lang="en-US" dirty="0"/>
            </a:br>
            <a:r>
              <a:rPr lang="en-US" dirty="0"/>
              <a:t>have appts</a:t>
            </a:r>
          </a:p>
          <a:p>
            <a:r>
              <a:rPr lang="en-US" dirty="0"/>
              <a:t>Leave room in the</a:t>
            </a:r>
            <a:br>
              <a:rPr lang="en-US" dirty="0"/>
            </a:br>
            <a:r>
              <a:rPr lang="en-US" dirty="0"/>
              <a:t>schedules for time off</a:t>
            </a:r>
          </a:p>
          <a:p>
            <a:r>
              <a:rPr lang="en-US" dirty="0"/>
              <a:t>Just because you work</a:t>
            </a:r>
            <a:br>
              <a:rPr lang="en-US" dirty="0"/>
            </a:br>
            <a:r>
              <a:rPr lang="en-US" dirty="0"/>
              <a:t>from home doesn’t mean</a:t>
            </a:r>
            <a:br>
              <a:rPr lang="en-US" dirty="0"/>
            </a:br>
            <a:r>
              <a:rPr lang="en-US" dirty="0"/>
              <a:t>you work 24x7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1E773A-5035-49FB-9551-862004952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457622" cy="837089"/>
          </a:xfrm>
        </p:spPr>
        <p:txBody>
          <a:bodyPr>
            <a:normAutofit/>
          </a:bodyPr>
          <a:lstStyle/>
          <a:p>
            <a:r>
              <a:rPr lang="en-US" dirty="0"/>
              <a:t>Take Time Off</a:t>
            </a:r>
          </a:p>
        </p:txBody>
      </p:sp>
      <p:pic>
        <p:nvPicPr>
          <p:cNvPr id="5" name="Picture 4" descr="A cat lying on top of a computer&#10;&#10;Description automatically generated">
            <a:extLst>
              <a:ext uri="{FF2B5EF4-FFF2-40B4-BE49-F238E27FC236}">
                <a16:creationId xmlns:a16="http://schemas.microsoft.com/office/drawing/2014/main" id="{FEA99A9B-43BD-4D53-B449-D8405C87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18" y="3673151"/>
            <a:ext cx="4064000" cy="3048000"/>
          </a:xfrm>
          <a:prstGeom prst="rect">
            <a:avLst/>
          </a:prstGeom>
        </p:spPr>
      </p:pic>
      <p:pic>
        <p:nvPicPr>
          <p:cNvPr id="7" name="Picture 6" descr="A picture containing indoor, desk, computer, table&#10;&#10;Description automatically generated">
            <a:extLst>
              <a:ext uri="{FF2B5EF4-FFF2-40B4-BE49-F238E27FC236}">
                <a16:creationId xmlns:a16="http://schemas.microsoft.com/office/drawing/2014/main" id="{E9229504-33C0-411E-B910-8525379C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728" y="119920"/>
            <a:ext cx="2656112" cy="54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13EBD7-FFDF-45FC-9A0F-9CF3DDD2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for the team to feel like a team and not a group of individuals</a:t>
            </a:r>
          </a:p>
          <a:p>
            <a:r>
              <a:rPr lang="en-US" dirty="0"/>
              <a:t>Get to know your team, even if you can’t see them</a:t>
            </a:r>
          </a:p>
          <a:p>
            <a:pPr lvl="1"/>
            <a:r>
              <a:rPr lang="en-US" dirty="0"/>
              <a:t>Have a few minutes of chit-chat starting a meeting</a:t>
            </a:r>
          </a:p>
          <a:p>
            <a:pPr lvl="1"/>
            <a:r>
              <a:rPr lang="en-US" dirty="0"/>
              <a:t>Share personal things (within reason)</a:t>
            </a:r>
          </a:p>
          <a:p>
            <a:pPr lvl="1"/>
            <a:r>
              <a:rPr lang="en-US" dirty="0"/>
              <a:t>Treat remote meetings the same as in-person</a:t>
            </a:r>
          </a:p>
          <a:p>
            <a:pPr lvl="2"/>
            <a:r>
              <a:rPr lang="en-US" dirty="0"/>
              <a:t>Include everyone – insure participation from all</a:t>
            </a:r>
          </a:p>
          <a:p>
            <a:pPr lvl="2"/>
            <a:r>
              <a:rPr lang="en-US" dirty="0"/>
              <a:t>Don’t let one or two people dominate the conversation</a:t>
            </a:r>
          </a:p>
          <a:p>
            <a:pPr lvl="1"/>
            <a:r>
              <a:rPr lang="en-US" dirty="0"/>
              <a:t>Focus on positive feedback</a:t>
            </a:r>
          </a:p>
          <a:p>
            <a:r>
              <a:rPr lang="en-US" dirty="0"/>
              <a:t>On occasion, have a ‘get to know each other’ meeting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AA8A34-C1B1-4FB6-8F76-60DC20939C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Morale and Inclusion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4655462-34F2-472F-BBF4-7507EDE9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880" y="2495867"/>
            <a:ext cx="3365299" cy="21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9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2E4044-B952-4413-A0F3-87287C61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670" y="86525"/>
            <a:ext cx="3962400" cy="309859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950C6F-EE10-4DBB-8C0F-F8746B12F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team members regularly save project </a:t>
            </a:r>
            <a:br>
              <a:rPr lang="en-US" dirty="0"/>
            </a:br>
            <a:r>
              <a:rPr lang="en-US" dirty="0"/>
              <a:t>assets to a cloud location (shared drives)</a:t>
            </a:r>
          </a:p>
          <a:p>
            <a:pPr lvl="1"/>
            <a:r>
              <a:rPr lang="en-US" dirty="0"/>
              <a:t>Code</a:t>
            </a:r>
          </a:p>
          <a:p>
            <a:pPr lvl="1"/>
            <a:r>
              <a:rPr lang="en-US" dirty="0"/>
              <a:t>Documents</a:t>
            </a:r>
          </a:p>
          <a:p>
            <a:pPr lvl="1"/>
            <a:r>
              <a:rPr lang="en-US" dirty="0"/>
              <a:t>Presentations</a:t>
            </a:r>
          </a:p>
          <a:p>
            <a:r>
              <a:rPr lang="en-US" dirty="0"/>
              <a:t>Watch out for security</a:t>
            </a:r>
          </a:p>
          <a:p>
            <a:pPr lvl="1"/>
            <a:r>
              <a:rPr lang="en-US" dirty="0"/>
              <a:t>Manage access</a:t>
            </a:r>
          </a:p>
          <a:p>
            <a:pPr lvl="1"/>
            <a:r>
              <a:rPr lang="en-US" dirty="0"/>
              <a:t>Personally Identifiable Information (PII) data</a:t>
            </a:r>
          </a:p>
          <a:p>
            <a:r>
              <a:rPr lang="en-US" dirty="0"/>
              <a:t>Validate that remote access is managed appropriately</a:t>
            </a:r>
          </a:p>
          <a:p>
            <a:pPr lvl="1"/>
            <a:r>
              <a:rPr lang="en-US" dirty="0"/>
              <a:t>Citrix (or other vendor) Remote Desktops/Virtual Machines</a:t>
            </a:r>
          </a:p>
          <a:p>
            <a:pPr lvl="1"/>
            <a:r>
              <a:rPr lang="en-US" dirty="0"/>
              <a:t>Azure IP security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517EB2-30B7-479D-8273-E2595BB60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Technical Jargon</a:t>
            </a:r>
          </a:p>
        </p:txBody>
      </p:sp>
    </p:spTree>
    <p:extLst>
      <p:ext uri="{BB962C8B-B14F-4D97-AF65-F5344CB8AC3E}">
        <p14:creationId xmlns:p14="http://schemas.microsoft.com/office/powerpoint/2010/main" val="239998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F7C7CB-DEDA-4116-92DB-95160E77B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352" y="2840110"/>
            <a:ext cx="7435543" cy="21228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You don’t even realize you have a remote team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1B0E1F-7AAA-4628-A330-3855304B1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454640" cy="837089"/>
          </a:xfrm>
        </p:spPr>
        <p:txBody>
          <a:bodyPr>
            <a:normAutofit/>
          </a:bodyPr>
          <a:lstStyle/>
          <a:p>
            <a:r>
              <a:rPr lang="en-US" dirty="0"/>
              <a:t>How to tell if you are doing it 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91FB9-067D-4499-9E3F-9C1B4D15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699"/>
            <a:ext cx="2818682" cy="42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30CF58-C3D0-4AF5-9C88-4253DA59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889776" cy="3918857"/>
          </a:xfrm>
        </p:spPr>
        <p:txBody>
          <a:bodyPr/>
          <a:lstStyle/>
          <a:p>
            <a:r>
              <a:rPr lang="en-US" dirty="0"/>
              <a:t>Stop the spread of the pandemic using appropriate workforce guidelines</a:t>
            </a:r>
          </a:p>
          <a:p>
            <a:r>
              <a:rPr lang="en-US" dirty="0"/>
              <a:t>Use the same skills you use for any successful team</a:t>
            </a:r>
          </a:p>
          <a:p>
            <a:r>
              <a:rPr lang="en-US" dirty="0"/>
              <a:t>Focus on great communications, inclusion</a:t>
            </a:r>
          </a:p>
          <a:p>
            <a:r>
              <a:rPr lang="en-US" dirty="0"/>
              <a:t>Focus on well-defined deliverables and timelines</a:t>
            </a:r>
          </a:p>
          <a:p>
            <a:r>
              <a:rPr lang="en-US" dirty="0"/>
              <a:t>Have strong leadership and team management</a:t>
            </a:r>
          </a:p>
          <a:p>
            <a:r>
              <a:rPr lang="en-US" dirty="0"/>
              <a:t>Participate!! </a:t>
            </a:r>
          </a:p>
          <a:p>
            <a:r>
              <a:rPr lang="en-US" dirty="0"/>
              <a:t>Support the team!!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EBE83C-D2B7-4692-A416-3167AAA89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Wrap it up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418B9BA-F30D-46F0-9917-D9546C86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155" y="2680138"/>
            <a:ext cx="3307812" cy="28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32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67607-BBBF-AB42-89C1-8426A54597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SOFTWARE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Software designated to  optimize your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D48FE-16FA-C343-B791-D5F9D7C0B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5153" y="2533529"/>
            <a:ext cx="3531636" cy="2008405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CONSULTING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Enterprise data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BBF453-5CE3-D74F-9525-0B6809C21CB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On-demand, in-person, and virtual training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41F5FE4-DCAC-E549-9A11-DBCE3F7F7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This is a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D295AC-2614-634E-8324-BCDC0FDA2C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498" y="1751807"/>
            <a:ext cx="848211" cy="616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FA0002-62D3-6D4F-8543-1C1AB86662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441" y="1638711"/>
            <a:ext cx="959058" cy="8433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2CF070-B55C-C34F-832A-262171ED1E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162" y="1655418"/>
            <a:ext cx="809657" cy="8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0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B8916-0D7E-E944-8E60-9DBBDDA4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0849"/>
            <a:ext cx="11088757" cy="3918857"/>
          </a:xfrm>
        </p:spPr>
        <p:txBody>
          <a:bodyPr/>
          <a:lstStyle/>
          <a:p>
            <a:r>
              <a:rPr lang="en-US" dirty="0"/>
              <a:t>7 years at Pragmatic Works</a:t>
            </a:r>
          </a:p>
          <a:p>
            <a:r>
              <a:rPr lang="en-US" dirty="0"/>
              <a:t>12 years at MSFT </a:t>
            </a:r>
          </a:p>
          <a:p>
            <a:pPr lvl="1"/>
            <a:r>
              <a:rPr lang="en-US" dirty="0"/>
              <a:t>7 as Dev/Lead, Manager of DB Dev group (IT)</a:t>
            </a:r>
          </a:p>
          <a:p>
            <a:pPr lvl="1"/>
            <a:r>
              <a:rPr lang="en-US" dirty="0"/>
              <a:t>5 years in MCS – Microsoft Consulting Services</a:t>
            </a:r>
          </a:p>
          <a:p>
            <a:r>
              <a:rPr lang="en-US" dirty="0"/>
              <a:t>10 years at Boeing</a:t>
            </a:r>
          </a:p>
          <a:p>
            <a:r>
              <a:rPr lang="en-US" dirty="0"/>
              <a:t>Managed small teams, large teams, multi-function teams</a:t>
            </a:r>
          </a:p>
          <a:p>
            <a:r>
              <a:rPr lang="en-US" dirty="0"/>
              <a:t>Have worked remote on development teams on three projects in a row</a:t>
            </a:r>
          </a:p>
          <a:p>
            <a:r>
              <a:rPr lang="en-US" dirty="0"/>
              <a:t>When I’m not working, I love travel and photography!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DD200-4E01-5742-B700-6A3F4A29F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little about Me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499D149-84D4-4747-9E61-A17CD54F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60" y="94488"/>
            <a:ext cx="4434840" cy="35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26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DAEB7-EA3C-4656-8CCC-130222F49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Covid-19 pandemic has impacted almost every industry, causing many companies to develop new strategies for effective remote work</a:t>
            </a:r>
          </a:p>
          <a:p>
            <a:r>
              <a:rPr lang="en-US" sz="2400" dirty="0"/>
              <a:t>Consulting has always been strong on remote work, but this style of work is new to many of our customers</a:t>
            </a:r>
          </a:p>
          <a:p>
            <a:r>
              <a:rPr lang="en-US" sz="2400" dirty="0"/>
              <a:t>I want to talk about how the Covid-19 pandemic has impacted our company, how we work with our customers, and how we can help customers in this “new” remote work environment</a:t>
            </a:r>
          </a:p>
          <a:p>
            <a:r>
              <a:rPr lang="en-US" sz="2400" dirty="0"/>
              <a:t>Our President of Consulting Adam Jorgensen just gave a similar talk: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Pandemic Proof Your Business, Adam Jorgensen with Reza Rad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F147D-721F-4400-94EE-398286A6E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dirty="0"/>
              <a:t>A little about my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3120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FB05E2-402A-44A4-8C01-E53A14DBE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staff a team about approximately 30-40 National Consultants</a:t>
            </a:r>
          </a:p>
          <a:p>
            <a:r>
              <a:rPr lang="en-US" sz="2400" dirty="0"/>
              <a:t>We also staff local services in Jacksonville office</a:t>
            </a:r>
          </a:p>
          <a:p>
            <a:pPr lvl="1"/>
            <a:r>
              <a:rPr lang="en-US" sz="2000" dirty="0"/>
              <a:t>Sales in multiple locations</a:t>
            </a:r>
          </a:p>
          <a:p>
            <a:r>
              <a:rPr lang="en-US" sz="2400" dirty="0"/>
              <a:t>We work as ONE TEAM regardless of physical location</a:t>
            </a:r>
          </a:p>
          <a:p>
            <a:r>
              <a:rPr lang="en-US" sz="2400" dirty="0"/>
              <a:t>Several current multi-person projects with geographically dispersed staff, including our consultants and contractors and customers</a:t>
            </a:r>
          </a:p>
          <a:p>
            <a:r>
              <a:rPr lang="en-US" sz="2400" dirty="0"/>
              <a:t>Quite a few remote-only engagements even before the pandemic</a:t>
            </a:r>
          </a:p>
          <a:p>
            <a:pPr lvl="1"/>
            <a:r>
              <a:rPr lang="en-US" sz="2000" dirty="0"/>
              <a:t>My current engagement is 26 months remote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B61A44-8848-47F7-9E48-B7395D89F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dirty="0"/>
              <a:t>A little about Pragmatic Works</a:t>
            </a:r>
          </a:p>
        </p:txBody>
      </p:sp>
    </p:spTree>
    <p:extLst>
      <p:ext uri="{BB962C8B-B14F-4D97-AF65-F5344CB8AC3E}">
        <p14:creationId xmlns:p14="http://schemas.microsoft.com/office/powerpoint/2010/main" val="12689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985915-15C7-4E70-9267-ED1DA9BF4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0849"/>
            <a:ext cx="10776045" cy="3918857"/>
          </a:xfrm>
        </p:spPr>
        <p:txBody>
          <a:bodyPr/>
          <a:lstStyle/>
          <a:p>
            <a:r>
              <a:rPr lang="en-US" sz="2400" u="sng" dirty="0"/>
              <a:t>Communications</a:t>
            </a:r>
            <a:r>
              <a:rPr lang="en-US" sz="2400" dirty="0"/>
              <a:t> is the biggest challenge and key to success</a:t>
            </a:r>
          </a:p>
          <a:p>
            <a:r>
              <a:rPr lang="en-US" sz="2400" dirty="0"/>
              <a:t>To us, a remote engagement is no different than on premise – we meet with you, understand what you need, and produce quality deliverables</a:t>
            </a:r>
          </a:p>
          <a:p>
            <a:r>
              <a:rPr lang="en-US" sz="2400" dirty="0"/>
              <a:t>We focus on writing things down! Verbal is important, but having documentation of things is critical for later review</a:t>
            </a:r>
          </a:p>
          <a:p>
            <a:r>
              <a:rPr lang="en-US" sz="2400" dirty="0"/>
              <a:t>“Do we have to be on the phone with the consultant all day?”</a:t>
            </a:r>
          </a:p>
          <a:p>
            <a:pPr lvl="1"/>
            <a:r>
              <a:rPr lang="en-US" sz="2000" dirty="0"/>
              <a:t>Nope! We are very good at working independently, and only taking up your time as needed – no different than when we are onsite</a:t>
            </a:r>
          </a:p>
          <a:p>
            <a:r>
              <a:rPr lang="en-US" sz="2400" dirty="0"/>
              <a:t>Consulting Engagements should not “suffer” due to remote participation – expect the same level of quality as on-prem assignments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686E3-4836-44BC-9DA2-16F35C717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48582" cy="837089"/>
          </a:xfrm>
        </p:spPr>
        <p:txBody>
          <a:bodyPr/>
          <a:lstStyle/>
          <a:p>
            <a:r>
              <a:rPr lang="en-US" dirty="0"/>
              <a:t>Working with Consultants remotely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C7C50-0E4C-4AC5-AD47-AB7836CAFCE9}"/>
              </a:ext>
            </a:extLst>
          </p:cNvPr>
          <p:cNvSpPr txBox="1"/>
          <p:nvPr/>
        </p:nvSpPr>
        <p:spPr>
          <a:xfrm>
            <a:off x="2938818" y="3941507"/>
            <a:ext cx="616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6C03B-FB40-4BEB-9424-28311F12D024}"/>
              </a:ext>
            </a:extLst>
          </p:cNvPr>
          <p:cNvSpPr txBox="1"/>
          <p:nvPr/>
        </p:nvSpPr>
        <p:spPr>
          <a:xfrm>
            <a:off x="2938818" y="3941507"/>
            <a:ext cx="6168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1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0225F-5C72-442F-ABBE-0D557B1B9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Pandemic has forced many of our customers </a:t>
            </a:r>
            <a:br>
              <a:rPr lang="en-US" sz="2400" dirty="0"/>
            </a:br>
            <a:r>
              <a:rPr lang="en-US" sz="2400" dirty="0"/>
              <a:t>into establishing a remote workforce,</a:t>
            </a:r>
            <a:br>
              <a:rPr lang="en-US" sz="2400" dirty="0"/>
            </a:br>
            <a:r>
              <a:rPr lang="en-US" sz="2400" dirty="0"/>
              <a:t>even when they are geographically close</a:t>
            </a:r>
          </a:p>
          <a:p>
            <a:r>
              <a:rPr lang="en-US" sz="2400" dirty="0"/>
              <a:t>To limit travel, almost all of our current projects are worked as “remote”</a:t>
            </a:r>
          </a:p>
          <a:p>
            <a:r>
              <a:rPr lang="en-US" sz="2400" dirty="0"/>
              <a:t>“Offshore” is a common practice to use teams located overseas (outside the US) for lower-priced development</a:t>
            </a:r>
          </a:p>
          <a:p>
            <a:pPr lvl="1"/>
            <a:r>
              <a:rPr lang="en-US" sz="2000" dirty="0"/>
              <a:t>This presentation is aimed at “remote” workforces, not “offshore”, although same </a:t>
            </a:r>
            <a:br>
              <a:rPr lang="en-US" sz="2000" dirty="0"/>
            </a:br>
            <a:r>
              <a:rPr lang="en-US" sz="2000" dirty="0"/>
              <a:t>principles apply!</a:t>
            </a:r>
          </a:p>
          <a:p>
            <a:r>
              <a:rPr lang="en-US" sz="2400" dirty="0"/>
              <a:t>As Cloud-based technologies have become more “normal”, opportunity to work remote increases, even with “onshore” teams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03BBDD-1A87-40C6-BF7C-4D6E89FF2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7411720" cy="837089"/>
          </a:xfrm>
        </p:spPr>
        <p:txBody>
          <a:bodyPr>
            <a:normAutofit/>
          </a:bodyPr>
          <a:lstStyle/>
          <a:p>
            <a:r>
              <a:rPr lang="en-US" dirty="0"/>
              <a:t>“Remote” vs “Offshore”</a:t>
            </a:r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95D43DC5-A98A-4D3D-9343-33A1496C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955" y="170871"/>
            <a:ext cx="4055840" cy="23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7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06F25E-6802-4363-BD23-B4FBB026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49"/>
            <a:ext cx="10515600" cy="4639867"/>
          </a:xfrm>
        </p:spPr>
        <p:txBody>
          <a:bodyPr/>
          <a:lstStyle/>
          <a:p>
            <a:r>
              <a:rPr lang="en-US" sz="2400" dirty="0"/>
              <a:t>Separating “home” from “work”</a:t>
            </a:r>
          </a:p>
          <a:p>
            <a:r>
              <a:rPr lang="en-US" sz="2400" dirty="0"/>
              <a:t>Time Zones</a:t>
            </a:r>
          </a:p>
          <a:p>
            <a:r>
              <a:rPr lang="en-US" sz="2400" dirty="0"/>
              <a:t>Measuring productivity</a:t>
            </a:r>
          </a:p>
          <a:p>
            <a:r>
              <a:rPr lang="en-US" sz="2400" dirty="0"/>
              <a:t>Collaboration</a:t>
            </a:r>
          </a:p>
          <a:p>
            <a:r>
              <a:rPr lang="en-US" sz="2400" dirty="0"/>
              <a:t>Over/Under communicating</a:t>
            </a:r>
          </a:p>
          <a:p>
            <a:r>
              <a:rPr lang="en-US" sz="2400" dirty="0"/>
              <a:t>Morale</a:t>
            </a:r>
          </a:p>
          <a:p>
            <a:r>
              <a:rPr lang="en-US" sz="2400" dirty="0"/>
              <a:t>Potential challenge – languages/accents</a:t>
            </a:r>
          </a:p>
          <a:p>
            <a:r>
              <a:rPr lang="en-US" sz="2400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Technology hiccups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vantGarde Bk BT Book" panose="020B0402020202020204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Small misunderstandings snowballing into drama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vantGarde Bk BT Book" panose="020B0402020202020204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dirty="0"/>
              <a:t>Plus all the challenges of a local team!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0B400-EADE-421F-B6F6-CCE115E14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28386"/>
            <a:ext cx="10515600" cy="837089"/>
          </a:xfrm>
        </p:spPr>
        <p:txBody>
          <a:bodyPr>
            <a:normAutofit/>
          </a:bodyPr>
          <a:lstStyle/>
          <a:p>
            <a:r>
              <a:rPr lang="en-US" dirty="0"/>
              <a:t>Challenges working with a Remote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8D7DF-ACD7-40B2-ABE6-69CA75F5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591" y="1465475"/>
            <a:ext cx="4640148" cy="34801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53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F5A707-A2C4-438B-B087-B253BB8A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Reflective Listening – Summarize conversations back in writing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If you run into conflicts, address them in a timely manner and have a plan for moving forward.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Define clear tasks and goals, this should ideally be done in writing.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Don’t be afraid to assert yourself.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When working virtually, use video if needed, it’s amazing what you can pick up from nonverbal cues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404040"/>
                </a:solidFill>
                <a:effectLst/>
                <a:latin typeface="AvantGarde Bk BT Book" panose="020B0402020202020204"/>
              </a:rPr>
              <a:t>Don’t be afraid to pick up the phone!!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7DBA02-A5B3-4E51-9F8A-2C05D8E10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Listening is critical</a:t>
            </a:r>
          </a:p>
        </p:txBody>
      </p:sp>
    </p:spTree>
    <p:extLst>
      <p:ext uri="{BB962C8B-B14F-4D97-AF65-F5344CB8AC3E}">
        <p14:creationId xmlns:p14="http://schemas.microsoft.com/office/powerpoint/2010/main" val="3623010012"/>
      </p:ext>
    </p:extLst>
  </p:cSld>
  <p:clrMapOvr>
    <a:masterClrMapping/>
  </p:clrMapOvr>
</p:sld>
</file>

<file path=ppt/theme/theme1.xml><?xml version="1.0" encoding="utf-8"?>
<a:theme xmlns:a="http://schemas.openxmlformats.org/drawingml/2006/main" name="Pragmatic Wor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w_presentation_template" id="{E9C4FAE0-5442-8344-860A-999F7166F505}" vid="{66C81157-1263-A543-8878-CAB12C7E23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4247606362E441ADA82642F26A3272" ma:contentTypeVersion="5" ma:contentTypeDescription="Create a new document." ma:contentTypeScope="" ma:versionID="04606336499e43dc7050d3509d7d8a60">
  <xsd:schema xmlns:xsd="http://www.w3.org/2001/XMLSchema" xmlns:xs="http://www.w3.org/2001/XMLSchema" xmlns:p="http://schemas.microsoft.com/office/2006/metadata/properties" xmlns:ns2="ac2cf9c6-a5cc-43ca-99ef-a3ab066b4ae5" targetNamespace="http://schemas.microsoft.com/office/2006/metadata/properties" ma:root="true" ma:fieldsID="55e057b51c47ff47e3f549235503c6c9" ns2:_="">
    <xsd:import namespace="ac2cf9c6-a5cc-43ca-99ef-a3ab066b4a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cf9c6-a5cc-43ca-99ef-a3ab066b4a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6EDC-6490-4F9B-AD1C-61CE4AC25A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2F791D-E389-47EF-A6CF-A7A1C4A2907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E2946C1-00D1-4962-9AFA-D24553CD0F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2cf9c6-a5cc-43ca-99ef-a3ab066b4a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3917</TotalTime>
  <Words>1822</Words>
  <Application>Microsoft Office PowerPoint</Application>
  <PresentationFormat>Widescreen</PresentationFormat>
  <Paragraphs>225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AvantGarde Bk BT Book</vt:lpstr>
      <vt:lpstr>AvantGarde Bk BT Demi</vt:lpstr>
      <vt:lpstr>Calibri</vt:lpstr>
      <vt:lpstr>Calibri Light</vt:lpstr>
      <vt:lpstr>Times New Roman</vt:lpstr>
      <vt:lpstr>Verdana</vt:lpstr>
      <vt:lpstr>Pragmatic Works</vt:lpstr>
      <vt:lpstr>Consulting, Communications,  and Covid-19</vt:lpstr>
      <vt:lpstr>PowerPoint Presentation</vt:lpstr>
      <vt:lpstr>A little about Me</vt:lpstr>
      <vt:lpstr>A little about my Presentation</vt:lpstr>
      <vt:lpstr>A little about Pragmatic Works</vt:lpstr>
      <vt:lpstr>Working with Consultants remotely</vt:lpstr>
      <vt:lpstr>“Remote” vs “Offshore”</vt:lpstr>
      <vt:lpstr>Challenges working with a Remote team</vt:lpstr>
      <vt:lpstr>Listening is critical</vt:lpstr>
      <vt:lpstr>My Current Project</vt:lpstr>
      <vt:lpstr>My Current Project Team</vt:lpstr>
      <vt:lpstr>There are advantages!</vt:lpstr>
      <vt:lpstr>Keys to Success</vt:lpstr>
      <vt:lpstr>Keys to Success</vt:lpstr>
      <vt:lpstr>Team Leader Responsibilities</vt:lpstr>
      <vt:lpstr>Team Members Responsibilities</vt:lpstr>
      <vt:lpstr>Managing Communications</vt:lpstr>
      <vt:lpstr>Use Video Meetings (where possible)</vt:lpstr>
      <vt:lpstr>Common Business Hours</vt:lpstr>
      <vt:lpstr>Some Personal Advice</vt:lpstr>
      <vt:lpstr>“Can I go to the bathroom?”</vt:lpstr>
      <vt:lpstr>Take Time Off</vt:lpstr>
      <vt:lpstr>Morale and Inclusion</vt:lpstr>
      <vt:lpstr>Some Technical Jargon</vt:lpstr>
      <vt:lpstr>How to tell if you are doing it right</vt:lpstr>
      <vt:lpstr>Wrap it up</vt:lpstr>
      <vt:lpstr>PowerPoint Presentation</vt:lpstr>
      <vt:lpstr>This is a Header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Mincey</dc:creator>
  <cp:lastModifiedBy>Karen Robito</cp:lastModifiedBy>
  <cp:revision>93</cp:revision>
  <cp:lastPrinted>2019-01-11T19:40:18Z</cp:lastPrinted>
  <dcterms:created xsi:type="dcterms:W3CDTF">2019-01-10T16:41:43Z</dcterms:created>
  <dcterms:modified xsi:type="dcterms:W3CDTF">2020-08-20T15:23:00Z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0x010100254247606362E441ADA82642F26A3272</vt:lpwstr>
  </property>
</Properties>
</file>